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71" r:id="rId2"/>
    <p:sldId id="569" r:id="rId3"/>
    <p:sldId id="570" r:id="rId4"/>
    <p:sldId id="571" r:id="rId5"/>
    <p:sldId id="572" r:id="rId6"/>
    <p:sldId id="573" r:id="rId7"/>
    <p:sldId id="574" r:id="rId8"/>
    <p:sldId id="575" r:id="rId9"/>
    <p:sldId id="576" r:id="rId10"/>
    <p:sldId id="577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586" r:id="rId20"/>
    <p:sldId id="587" r:id="rId21"/>
    <p:sldId id="5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B99"/>
    <a:srgbClr val="B0DEA2"/>
    <a:srgbClr val="0C376A"/>
    <a:srgbClr val="4497A5"/>
    <a:srgbClr val="154468"/>
    <a:srgbClr val="FFFFFF"/>
    <a:srgbClr val="D4B0D6"/>
    <a:srgbClr val="ED7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977A2-024B-4FE2-8C27-D1BDB2C7871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1AA31-9F5E-4761-975D-2DDD4C02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89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ky, outdoor, real estate, architecture&#10;&#10;Description automatically generated">
            <a:extLst>
              <a:ext uri="{FF2B5EF4-FFF2-40B4-BE49-F238E27FC236}">
                <a16:creationId xmlns:a16="http://schemas.microsoft.com/office/drawing/2014/main" id="{85ACBEE1-EC20-F0D1-7912-120B950431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" y="250189"/>
            <a:ext cx="11678651" cy="6357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Details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C8AA-310C-496F-B644-CE23AE5F416B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13" y="500378"/>
            <a:ext cx="5644907" cy="138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1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1443-E92C-405E-8E0A-A42CF97AC572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FFE9-BDC9-4E86-8FD1-CE1AA5EC81D3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1" y="466512"/>
            <a:ext cx="2125133" cy="52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7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05D508E-5B7F-450A-92D8-D8BC2BDB3CF1}" type="datetime1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z="12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38DC0B9-C475-4FDF-8DD2-FF30D3C761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0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5C14-7081-4918-BCAD-95FC7F233527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F36B-74E1-4C53-8A1A-66B2FB3A4882}" type="datetime1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F237-1100-41A5-83BA-A3C2A0223246}" type="datetime1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5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F708-B376-4753-A730-0CD0FCF9F8BB}" type="datetime1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340E-EFD4-46CE-A9BA-3983515DAC66}" type="datetime1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0D37-382C-4AFD-8456-512F5DD0210A}" type="datetime1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2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ED21-EFCB-4073-8794-BB04DF074542}" type="datetime1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fld id="{658236E5-883E-4D58-BA3E-8BEB259B3270}" type="datetime1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fld id="{D38DC0B9-C475-4FDF-8DD2-FF30D3C761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4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9817" y="3157990"/>
            <a:ext cx="9144000" cy="139456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ADVANCED C PROGRAMMING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MODULE 3: 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271" y="4559167"/>
            <a:ext cx="9144000" cy="1655762"/>
          </a:xfrm>
        </p:spPr>
        <p:txBody>
          <a:bodyPr/>
          <a:lstStyle/>
          <a:p>
            <a:r>
              <a:rPr lang="en-US" dirty="0" err="1">
                <a:latin typeface="Century Gothic" panose="020B0502020202020204" pitchFamily="34" charset="0"/>
              </a:rPr>
              <a:t>Kannimuthu</a:t>
            </a:r>
            <a:r>
              <a:rPr lang="en-US" dirty="0">
                <a:latin typeface="Century Gothic" panose="020B0502020202020204" pitchFamily="34" charset="0"/>
              </a:rPr>
              <a:t> Subramanian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3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can pass pointers to the function as well as return pointer from a function. </a:t>
            </a:r>
          </a:p>
          <a:p>
            <a:r>
              <a:rPr lang="en-US" sz="2400" dirty="0"/>
              <a:t>But it is not recommended to return the address of a local variable outside the function as it goes out of scope after function returns.</a:t>
            </a:r>
          </a:p>
          <a:p>
            <a:r>
              <a:rPr lang="en-US" sz="2400" dirty="0"/>
              <a:t>Syntax: </a:t>
            </a:r>
          </a:p>
          <a:p>
            <a:pPr lvl="1"/>
            <a:r>
              <a:rPr lang="en-US" sz="2000" dirty="0" err="1"/>
              <a:t>returnType</a:t>
            </a:r>
            <a:r>
              <a:rPr lang="en-US" sz="2000" dirty="0"/>
              <a:t> *</a:t>
            </a:r>
            <a:r>
              <a:rPr lang="en-US" sz="2000" dirty="0" err="1"/>
              <a:t>functionName</a:t>
            </a:r>
            <a:r>
              <a:rPr lang="en-US" sz="2000" dirty="0"/>
              <a:t>(</a:t>
            </a:r>
            <a:r>
              <a:rPr lang="en-US" sz="2000" dirty="0" err="1"/>
              <a:t>param</a:t>
            </a:r>
            <a:r>
              <a:rPr lang="en-US" sz="2000" dirty="0"/>
              <a:t> list);</a:t>
            </a:r>
          </a:p>
          <a:p>
            <a:endParaRPr lang="en-I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59A7-6C2A-4EE8-98F2-E800B13D849A}" type="datetime3">
              <a:rPr lang="en-US" smtClean="0"/>
              <a:pPr/>
              <a:t>21 July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3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x = 100; </a:t>
            </a:r>
            <a:r>
              <a:rPr lang="en-US" sz="2400" dirty="0" err="1"/>
              <a:t>int</a:t>
            </a:r>
            <a:r>
              <a:rPr lang="en-US" sz="2400" dirty="0"/>
              <a:t> y = 200;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*max = NULL;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max = </a:t>
            </a:r>
            <a:r>
              <a:rPr lang="en-US" sz="2400" dirty="0" err="1"/>
              <a:t>getMax</a:t>
            </a:r>
            <a:r>
              <a:rPr lang="en-US" sz="2400" dirty="0"/>
              <a:t>(&amp;x, &amp;y);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("Max value: %d\n", *max);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*</a:t>
            </a:r>
            <a:r>
              <a:rPr lang="en-US" sz="2400" dirty="0" err="1">
                <a:solidFill>
                  <a:srgbClr val="0070C0"/>
                </a:solidFill>
              </a:rPr>
              <a:t>getMax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*m, </a:t>
            </a:r>
            <a:r>
              <a:rPr lang="en-US" sz="2400" dirty="0" err="1"/>
              <a:t>int</a:t>
            </a:r>
            <a:r>
              <a:rPr lang="en-US" sz="2400" dirty="0"/>
              <a:t> *n)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if (*m &gt; *n) return m;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else return n;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 </a:t>
            </a:r>
            <a:endParaRPr lang="en-I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59A7-6C2A-4EE8-98F2-E800B13D849A}" type="datetime3">
              <a:rPr lang="en-US" smtClean="0"/>
              <a:pPr/>
              <a:t>21 July 2023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47709" y="2867891"/>
            <a:ext cx="2687782" cy="2147454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OUTPUT:</a:t>
            </a:r>
          </a:p>
          <a:p>
            <a:pPr algn="ctr"/>
            <a:r>
              <a:rPr lang="en-US" sz="2400" dirty="0"/>
              <a:t>Max value: 200</a:t>
            </a:r>
          </a:p>
        </p:txBody>
      </p:sp>
    </p:spTree>
    <p:extLst>
      <p:ext uri="{BB962C8B-B14F-4D97-AF65-F5344CB8AC3E}">
        <p14:creationId xmlns:p14="http://schemas.microsoft.com/office/powerpoint/2010/main" val="28475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POINTER</a:t>
            </a:r>
            <a:endParaRPr lang="en-IN" dirty="0"/>
          </a:p>
        </p:txBody>
      </p:sp>
      <p:pic>
        <p:nvPicPr>
          <p:cNvPr id="6" name="Content Placeholder 5" descr="var-me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8255" y="1440873"/>
            <a:ext cx="10695709" cy="490450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59A7-6C2A-4EE8-98F2-E800B13D849A}" type="datetime3">
              <a:rPr lang="en-US" smtClean="0"/>
              <a:pPr/>
              <a:t>21 July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0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427018"/>
            <a:ext cx="9982200" cy="474518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int</a:t>
            </a:r>
            <a:r>
              <a:rPr lang="en-US" sz="2400" dirty="0"/>
              <a:t> * </a:t>
            </a:r>
            <a:r>
              <a:rPr lang="en-US" sz="2400" dirty="0" err="1"/>
              <a:t>getVal</a:t>
            </a:r>
            <a:r>
              <a:rPr lang="en-US" sz="2400" dirty="0"/>
              <a:t>( ) {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static </a:t>
            </a:r>
            <a:r>
              <a:rPr lang="en-US" sz="2400" dirty="0" err="1"/>
              <a:t>int</a:t>
            </a:r>
            <a:r>
              <a:rPr lang="en-US" sz="2400" dirty="0"/>
              <a:t>  r[5];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for (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5; ++</a:t>
            </a:r>
            <a:r>
              <a:rPr lang="en-US" sz="2400" dirty="0" err="1"/>
              <a:t>i</a:t>
            </a:r>
            <a:r>
              <a:rPr lang="en-US" sz="2400" dirty="0"/>
              <a:t>) {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r[</a:t>
            </a:r>
            <a:r>
              <a:rPr lang="en-US" sz="2400" dirty="0" err="1"/>
              <a:t>i</a:t>
            </a:r>
            <a:r>
              <a:rPr lang="en-US" sz="2400" dirty="0"/>
              <a:t>] = i+2;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 “	r[%d] = %d\n", </a:t>
            </a:r>
            <a:r>
              <a:rPr lang="en-US" sz="2400" dirty="0" err="1"/>
              <a:t>i</a:t>
            </a:r>
            <a:r>
              <a:rPr lang="en-US" sz="2400" dirty="0"/>
              <a:t>, r[</a:t>
            </a:r>
            <a:r>
              <a:rPr lang="en-US" sz="2400" dirty="0" err="1"/>
              <a:t>i</a:t>
            </a:r>
            <a:r>
              <a:rPr lang="en-US" sz="2400" dirty="0"/>
              <a:t>]);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}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return 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main 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*p, </a:t>
            </a:r>
            <a:r>
              <a:rPr lang="en-US" sz="2400" dirty="0" err="1"/>
              <a:t>i</a:t>
            </a:r>
            <a:r>
              <a:rPr lang="en-US" sz="2400" dirty="0"/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 p = </a:t>
            </a:r>
            <a:r>
              <a:rPr lang="en-US" sz="2400" dirty="0" err="1"/>
              <a:t>getVal</a:t>
            </a:r>
            <a:r>
              <a:rPr lang="en-US" sz="2400" dirty="0"/>
              <a:t>();	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for (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5; </a:t>
            </a:r>
            <a:r>
              <a:rPr lang="en-US" sz="2400" dirty="0" err="1"/>
              <a:t>i</a:t>
            </a:r>
            <a:r>
              <a:rPr lang="en-US" sz="2400" dirty="0"/>
              <a:t>++ 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 "*(p + %d) : %d\n", </a:t>
            </a:r>
            <a:r>
              <a:rPr lang="en-US" sz="2400" dirty="0" err="1"/>
              <a:t>i</a:t>
            </a:r>
            <a:r>
              <a:rPr lang="en-US" sz="2400" dirty="0"/>
              <a:t>, *(p + </a:t>
            </a:r>
            <a:r>
              <a:rPr lang="en-US" sz="2400" dirty="0" err="1"/>
              <a:t>i</a:t>
            </a:r>
            <a:r>
              <a:rPr lang="en-US" sz="2400" dirty="0"/>
              <a:t>));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  <a:endParaRPr lang="en-I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59A7-6C2A-4EE8-98F2-E800B13D849A}" type="datetime3">
              <a:rPr lang="en-US" smtClean="0"/>
              <a:pPr/>
              <a:t>21 July 2023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035635" y="1995054"/>
            <a:ext cx="2715491" cy="4447309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OUTPUT:</a:t>
            </a:r>
          </a:p>
          <a:p>
            <a:pPr algn="ctr"/>
            <a:r>
              <a:rPr lang="pt-BR" sz="2400" dirty="0"/>
              <a:t>r[0] = 2</a:t>
            </a:r>
          </a:p>
          <a:p>
            <a:pPr algn="ctr"/>
            <a:r>
              <a:rPr lang="pt-BR" sz="2400" dirty="0"/>
              <a:t>r[1] = 3</a:t>
            </a:r>
          </a:p>
          <a:p>
            <a:pPr algn="ctr"/>
            <a:r>
              <a:rPr lang="pt-BR" sz="2400" dirty="0"/>
              <a:t>r[2] = 4</a:t>
            </a:r>
          </a:p>
          <a:p>
            <a:pPr algn="ctr"/>
            <a:r>
              <a:rPr lang="pt-BR" sz="2400" dirty="0"/>
              <a:t>r[3] = 5</a:t>
            </a:r>
          </a:p>
          <a:p>
            <a:pPr algn="ctr"/>
            <a:r>
              <a:rPr lang="pt-BR" sz="2400" dirty="0"/>
              <a:t>r[4] = 6</a:t>
            </a:r>
          </a:p>
          <a:p>
            <a:pPr algn="ctr"/>
            <a:r>
              <a:rPr lang="pt-BR" sz="2400" dirty="0"/>
              <a:t>*(p + 0) : 2</a:t>
            </a:r>
          </a:p>
          <a:p>
            <a:pPr algn="ctr"/>
            <a:r>
              <a:rPr lang="pt-BR" sz="2400" dirty="0"/>
              <a:t>*(p + 1) : 3</a:t>
            </a:r>
          </a:p>
          <a:p>
            <a:pPr algn="ctr"/>
            <a:r>
              <a:rPr lang="pt-BR" sz="2400" dirty="0"/>
              <a:t>*(p + 2) : 4</a:t>
            </a:r>
          </a:p>
          <a:p>
            <a:pPr algn="ctr"/>
            <a:r>
              <a:rPr lang="pt-BR" sz="2400" dirty="0"/>
              <a:t>*(p + 3) : 5</a:t>
            </a:r>
          </a:p>
          <a:p>
            <a:pPr algn="ctr"/>
            <a:r>
              <a:rPr lang="pt-BR" sz="2400" dirty="0"/>
              <a:t>*(p + 4) : 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96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handing in C is the process in which we create, open, read, write, and close operations on a file. </a:t>
            </a:r>
          </a:p>
          <a:p>
            <a:r>
              <a:rPr lang="en-US" dirty="0"/>
              <a:t>C language provides different functions such as </a:t>
            </a:r>
            <a:r>
              <a:rPr lang="en-US" dirty="0" err="1"/>
              <a:t>fopen</a:t>
            </a:r>
            <a:r>
              <a:rPr lang="en-US" dirty="0"/>
              <a:t>(), </a:t>
            </a:r>
            <a:r>
              <a:rPr lang="en-US" dirty="0" err="1"/>
              <a:t>fwrite</a:t>
            </a:r>
            <a:r>
              <a:rPr lang="en-US" dirty="0"/>
              <a:t>(), </a:t>
            </a:r>
            <a:r>
              <a:rPr lang="en-US" dirty="0" err="1"/>
              <a:t>fread</a:t>
            </a:r>
            <a:r>
              <a:rPr lang="en-US" dirty="0"/>
              <a:t>(), </a:t>
            </a:r>
            <a:r>
              <a:rPr lang="en-US" dirty="0" err="1"/>
              <a:t>fseek</a:t>
            </a:r>
            <a:r>
              <a:rPr lang="en-US" dirty="0"/>
              <a:t>(), </a:t>
            </a:r>
            <a:r>
              <a:rPr lang="en-US" dirty="0" err="1"/>
              <a:t>fprintf</a:t>
            </a:r>
            <a:r>
              <a:rPr lang="en-US" dirty="0"/>
              <a:t>() to perform input, output, and many different C file operations in our program.</a:t>
            </a:r>
          </a:p>
          <a:p>
            <a:r>
              <a:rPr lang="en-US" b="1" dirty="0"/>
              <a:t>Why do we need File Handling in C?</a:t>
            </a:r>
          </a:p>
          <a:p>
            <a:pPr lvl="1"/>
            <a:r>
              <a:rPr lang="en-US" sz="1800" dirty="0"/>
              <a:t>When a console is used to display the output, </a:t>
            </a:r>
          </a:p>
          <a:p>
            <a:pPr lvl="2"/>
            <a:r>
              <a:rPr lang="en-US" sz="1600" dirty="0"/>
              <a:t>the output is deleted when the program is closed</a:t>
            </a:r>
            <a:endParaRPr lang="en-US" sz="1600" b="1" dirty="0"/>
          </a:p>
          <a:p>
            <a:r>
              <a:rPr lang="en-US" dirty="0"/>
              <a:t>But in the software industry, most programs are written to store the information fetched from the program.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59A7-6C2A-4EE8-98F2-E800B13D849A}" type="datetime3">
              <a:rPr lang="en-US" smtClean="0"/>
              <a:pPr/>
              <a:t>21 July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4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b="1" u="sng" dirty="0"/>
              <a:t>FEATURES OF USING FILES:</a:t>
            </a:r>
          </a:p>
          <a:p>
            <a:pPr fontAlgn="base"/>
            <a:r>
              <a:rPr lang="en-US" b="1" dirty="0"/>
              <a:t>Reusability: </a:t>
            </a:r>
            <a:r>
              <a:rPr lang="en-US" dirty="0"/>
              <a:t>The data stored in the file can be accessed, updated, and deleted anywhere and anytime providing high reusability.</a:t>
            </a:r>
          </a:p>
          <a:p>
            <a:pPr fontAlgn="base"/>
            <a:r>
              <a:rPr lang="en-US" b="1" dirty="0"/>
              <a:t>Portability: </a:t>
            </a:r>
            <a:r>
              <a:rPr lang="en-US" dirty="0"/>
              <a:t>Without losing any data, files can be transferred to another</a:t>
            </a:r>
            <a:r>
              <a:rPr lang="en-US" b="1" dirty="0"/>
              <a:t> </a:t>
            </a:r>
            <a:r>
              <a:rPr lang="en-US" dirty="0"/>
              <a:t>in the computer system. The risk of flawed coding is minimized with this feature.</a:t>
            </a:r>
          </a:p>
          <a:p>
            <a:pPr fontAlgn="base"/>
            <a:r>
              <a:rPr lang="en-US" b="1" dirty="0"/>
              <a:t>Efficient: </a:t>
            </a:r>
            <a:r>
              <a:rPr lang="en-US" dirty="0"/>
              <a:t>A large amount of input may be required for some programs. File handling allows you to easily access a part of a file using few instructions which saves a lot of time and reduces the chance of errors.</a:t>
            </a:r>
          </a:p>
          <a:p>
            <a:pPr fontAlgn="base"/>
            <a:r>
              <a:rPr lang="en-US" b="1" dirty="0"/>
              <a:t>Storage Capacity: </a:t>
            </a:r>
            <a:r>
              <a:rPr lang="en-US" dirty="0"/>
              <a:t>Files allow you to store a large amount of data without having to worry about storing everything simultaneously in a program.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59A7-6C2A-4EE8-98F2-E800B13D849A}" type="datetime3">
              <a:rPr lang="en-US" smtClean="0"/>
              <a:pPr/>
              <a:t>21 July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1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u="sng" dirty="0"/>
              <a:t>TYPES OF FILES IN C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dirty="0"/>
              <a:t>Text Files</a:t>
            </a:r>
            <a:endParaRPr lang="en-US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b="1" dirty="0"/>
              <a:t>Binary Files </a:t>
            </a:r>
            <a:endParaRPr lang="en-US" dirty="0"/>
          </a:p>
          <a:p>
            <a:pPr lvl="1" fontAlgn="base"/>
            <a:endParaRPr lang="en-US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59A7-6C2A-4EE8-98F2-E800B13D849A}" type="datetime3">
              <a:rPr lang="en-US" smtClean="0"/>
              <a:pPr/>
              <a:t>21 July 2023</a:t>
            </a:fld>
            <a:endParaRPr lang="en-US" dirty="0"/>
          </a:p>
        </p:txBody>
      </p:sp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81575" y="1664709"/>
            <a:ext cx="5838825" cy="420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7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BASICS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04898" y="1600200"/>
          <a:ext cx="10297392" cy="41429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148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8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9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Text Files</a:t>
                      </a:r>
                      <a:endParaRPr lang="en-US" sz="18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Binary Files</a:t>
                      </a:r>
                      <a:endParaRPr lang="en-US" sz="18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1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A text file contains data in the form of ASCII characters and is generally used to store a stream of characters. Each line in a text file ends with a new line character (‘\n’).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A binary file contains data in binary form (i.e. 0’s and 1’s) . They contain data that is stored in a similar manner to how it is stored in the main memory.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4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It can be read or written by any text editor.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The binary files can be created only from within a program and their contents can only be read by a program.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172"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They are generally stored with .txt file extension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They are generally stored with .bin file extension.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Text files can also be used to store the source code.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More secure as they are not easily readable.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59A7-6C2A-4EE8-98F2-E800B13D849A}" type="datetime3">
              <a:rPr lang="en-US" smtClean="0"/>
              <a:pPr/>
              <a:t>21 July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FILE POINTER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59A7-6C2A-4EE8-98F2-E800B13D849A}" type="datetime3">
              <a:rPr lang="en-US" smtClean="0"/>
              <a:pPr/>
              <a:t>21 July 2023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file pointer in C is a data type that is used to point to a file.</a:t>
            </a:r>
          </a:p>
          <a:p>
            <a:r>
              <a:rPr lang="en-US" dirty="0"/>
              <a:t>A file pointer is a reference to a particular position in the opened file. </a:t>
            </a:r>
          </a:p>
          <a:p>
            <a:r>
              <a:rPr lang="en-US" dirty="0"/>
              <a:t>It is used in file handling to perform all file operations such as read, write, close, etc. </a:t>
            </a:r>
          </a:p>
          <a:p>
            <a:r>
              <a:rPr lang="en-US" dirty="0"/>
              <a:t>It is a </a:t>
            </a:r>
            <a:r>
              <a:rPr lang="en-US" b="1" dirty="0"/>
              <a:t>structure</a:t>
            </a:r>
            <a:r>
              <a:rPr lang="en-US" dirty="0"/>
              <a:t> that holds information such as the name of the file, its location, and the mode in which the file is accessed.</a:t>
            </a:r>
          </a:p>
          <a:p>
            <a:r>
              <a:rPr lang="en-US" dirty="0"/>
              <a:t>A file pointer is used to </a:t>
            </a:r>
            <a:r>
              <a:rPr lang="en-US" b="1" dirty="0"/>
              <a:t>read from </a:t>
            </a:r>
            <a:r>
              <a:rPr lang="en-US" dirty="0"/>
              <a:t>and </a:t>
            </a:r>
            <a:r>
              <a:rPr lang="en-US" b="1" dirty="0"/>
              <a:t>write to </a:t>
            </a:r>
            <a:r>
              <a:rPr lang="en-US" dirty="0"/>
              <a:t>files, as well as to control its position inside the file. </a:t>
            </a:r>
          </a:p>
          <a:p>
            <a:r>
              <a:rPr lang="en-US" dirty="0"/>
              <a:t>Syntax: </a:t>
            </a:r>
            <a:r>
              <a:rPr lang="en-US" b="1" dirty="0"/>
              <a:t>FILE *</a:t>
            </a:r>
            <a:r>
              <a:rPr lang="en-US" b="1" dirty="0" err="1"/>
              <a:t>filePointer</a:t>
            </a:r>
            <a:r>
              <a:rPr lang="en-US" b="1" dirty="0"/>
              <a:t>;</a:t>
            </a:r>
          </a:p>
          <a:p>
            <a:pPr lvl="1"/>
            <a:r>
              <a:rPr lang="en-US" b="1" dirty="0"/>
              <a:t>FILE</a:t>
            </a:r>
            <a:r>
              <a:rPr lang="en-US" dirty="0"/>
              <a:t> macro </a:t>
            </a:r>
            <a:r>
              <a:rPr lang="en-US"/>
              <a:t>is used to </a:t>
            </a:r>
            <a:r>
              <a:rPr lang="en-US" dirty="0"/>
              <a:t>declare the file pointer variable. The FILE macro is defined inside </a:t>
            </a:r>
            <a:r>
              <a:rPr lang="en-US" b="1" dirty="0"/>
              <a:t>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  <a:r>
              <a:rPr lang="en-US" dirty="0"/>
              <a:t> header file.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020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FILE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59A7-6C2A-4EE8-98F2-E800B13D849A}" type="datetime3">
              <a:rPr lang="en-US" smtClean="0"/>
              <a:pPr/>
              <a:t>21 July 2023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file pointer in C is used in various functions that perform file input/output operations. Some of the commonly used functions in which file pointer is used are </a:t>
            </a:r>
          </a:p>
          <a:p>
            <a:pPr lvl="1"/>
            <a:r>
              <a:rPr lang="en-US" sz="2000" dirty="0" err="1"/>
              <a:t>fopen</a:t>
            </a:r>
            <a:r>
              <a:rPr lang="en-US" sz="2000" dirty="0"/>
              <a:t>() </a:t>
            </a:r>
          </a:p>
          <a:p>
            <a:pPr lvl="1"/>
            <a:r>
              <a:rPr lang="en-US" sz="2000" dirty="0" err="1"/>
              <a:t>fgetc</a:t>
            </a:r>
            <a:r>
              <a:rPr lang="en-US" sz="2000" dirty="0"/>
              <a:t>() </a:t>
            </a:r>
          </a:p>
          <a:p>
            <a:pPr lvl="1"/>
            <a:r>
              <a:rPr lang="en-US" sz="2000" dirty="0" err="1"/>
              <a:t>fputc</a:t>
            </a:r>
            <a:r>
              <a:rPr lang="en-US" sz="2000" dirty="0"/>
              <a:t>() </a:t>
            </a:r>
          </a:p>
          <a:p>
            <a:pPr lvl="1"/>
            <a:r>
              <a:rPr lang="en-US" sz="2000" dirty="0" err="1"/>
              <a:t>fclose</a:t>
            </a:r>
            <a:r>
              <a:rPr lang="en-US" sz="2000" dirty="0"/>
              <a:t>() </a:t>
            </a:r>
          </a:p>
          <a:p>
            <a:pPr lvl="1"/>
            <a:r>
              <a:rPr lang="en-US" sz="2000" dirty="0" err="1"/>
              <a:t>feof</a:t>
            </a:r>
            <a:r>
              <a:rPr lang="en-US" sz="2000" dirty="0"/>
              <a:t>() </a:t>
            </a:r>
          </a:p>
          <a:p>
            <a:pPr lvl="1"/>
            <a:r>
              <a:rPr lang="en-US" sz="2000" dirty="0" err="1"/>
              <a:t>fputs</a:t>
            </a:r>
            <a:r>
              <a:rPr lang="en-US" sz="2000" dirty="0"/>
              <a:t>() </a:t>
            </a:r>
          </a:p>
          <a:p>
            <a:pPr lvl="1"/>
            <a:r>
              <a:rPr lang="en-US" sz="2000" dirty="0" err="1"/>
              <a:t>fgets</a:t>
            </a:r>
            <a:r>
              <a:rPr lang="en-US" sz="2000" dirty="0"/>
              <a:t>() </a:t>
            </a:r>
          </a:p>
          <a:p>
            <a:pPr lvl="1"/>
            <a:r>
              <a:rPr lang="en-US" sz="2000" dirty="0" err="1"/>
              <a:t>fprintf</a:t>
            </a:r>
            <a:r>
              <a:rPr lang="en-US" sz="2000" dirty="0"/>
              <a:t>() </a:t>
            </a:r>
          </a:p>
          <a:p>
            <a:pPr lvl="1"/>
            <a:r>
              <a:rPr lang="en-US" sz="2000" dirty="0" err="1"/>
              <a:t>fscanf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6235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53311" y="1366345"/>
            <a:ext cx="10632332" cy="5044965"/>
          </a:xfrm>
        </p:spPr>
        <p:txBody>
          <a:bodyPr>
            <a:normAutofit fontScale="70000" lnSpcReduction="2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Function pointers 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Pointer and function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Function returning pointer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File system basic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file pointer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File operations: fopen() – fgetc() – fputc() – fclose() – feof() – fputs() – fgets() – fprintf() – fscanf()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Erasing files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Random access file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Command line arguments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IN" dirty="0"/>
              <a:t>Multiple source files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IN" dirty="0"/>
              <a:t>Static and dynamic libraries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IN" dirty="0"/>
              <a:t>Code optimization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IN" dirty="0"/>
              <a:t>Optimization with loops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IN" dirty="0"/>
              <a:t>Fast mathematics in loops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IN" dirty="0"/>
              <a:t>Optimization by functions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8C54-E744-418E-A40B-8AD511331069}" type="datetime3">
              <a:rPr lang="en-US" smtClean="0"/>
              <a:pPr/>
              <a:t>21 July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9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fopen</a:t>
            </a:r>
            <a:r>
              <a:rPr lang="en-US" sz="32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Creating a new file – </a:t>
            </a:r>
            <a:r>
              <a:rPr lang="en-US" b="1" dirty="0" err="1"/>
              <a:t>fopen</a:t>
            </a:r>
            <a:r>
              <a:rPr lang="en-US" b="1" dirty="0"/>
              <a:t>() with attributes as “a” or “a+” or “w” or “w+”</a:t>
            </a:r>
            <a:endParaRPr lang="en-US" dirty="0"/>
          </a:p>
          <a:p>
            <a:pPr fontAlgn="base"/>
            <a:r>
              <a:rPr lang="en-US" dirty="0"/>
              <a:t>Opening an existing file – </a:t>
            </a:r>
            <a:r>
              <a:rPr lang="en-US" b="1" dirty="0" err="1"/>
              <a:t>fopen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59A7-6C2A-4EE8-98F2-E800B13D849A}" type="datetime3">
              <a:rPr lang="en-US" smtClean="0"/>
              <a:pPr/>
              <a:t>21 July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9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3369" y="2514600"/>
            <a:ext cx="9980682" cy="1096962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59A7-6C2A-4EE8-98F2-E800B13D849A}" type="datetime3">
              <a:rPr lang="en-US" smtClean="0"/>
              <a:pPr/>
              <a:t>21 July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8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7864" y="1371601"/>
            <a:ext cx="9922214" cy="4270442"/>
          </a:xfrm>
        </p:spPr>
        <p:txBody>
          <a:bodyPr>
            <a:normAutofit fontScale="70000" lnSpcReduction="20000"/>
          </a:bodyPr>
          <a:lstStyle/>
          <a:p>
            <a:pPr marL="0" algn="just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Function pointers</a:t>
            </a:r>
            <a:r>
              <a:rPr lang="en-US" dirty="0"/>
              <a:t> in C are variables that can store the memory address of functions</a:t>
            </a:r>
          </a:p>
          <a:p>
            <a:pPr marL="0" algn="just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These can be used in a program to create a function call to functions pointed by them.</a:t>
            </a:r>
          </a:p>
          <a:p>
            <a:pPr marL="0" algn="just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Function pointers in C need to be declared with an asterisk symbol and function parameters (same as the function they will point to) before using them in the program.</a:t>
            </a:r>
          </a:p>
          <a:p>
            <a:pPr marL="0" algn="just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Declaration of function pointers in C includes the return type and data type of different function arguments.</a:t>
            </a:r>
          </a:p>
          <a:p>
            <a:pPr marL="457200"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Syntax: </a:t>
            </a:r>
            <a:r>
              <a:rPr lang="en-US" i="1" dirty="0"/>
              <a:t>function_return_type (*Pointer_name) (function argument list)</a:t>
            </a:r>
            <a:endParaRPr lang="en-IN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8C54-E744-418E-A40B-8AD511331069}" type="datetime3">
              <a:rPr lang="en-US" smtClean="0"/>
              <a:pPr/>
              <a:t>21 July 2023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728" y="4718002"/>
            <a:ext cx="3386848" cy="184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2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7864" y="1371601"/>
            <a:ext cx="9922214" cy="4270442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#include&lt;stdio.h&gt;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void fun(int a) </a:t>
            </a:r>
            <a:r>
              <a:rPr lang="en-IN" sz="1600" i="1" dirty="0">
                <a:solidFill>
                  <a:srgbClr val="FF0000"/>
                </a:solidFill>
              </a:rPr>
              <a:t>// A normal function with an int parameter and void return type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{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    printf("Value of a is %d\n", a);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}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void main()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{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        void (*fun_ptr)(int) = &amp;fun; </a:t>
            </a:r>
            <a:r>
              <a:rPr lang="en-IN" sz="1600" i="1" dirty="0">
                <a:solidFill>
                  <a:srgbClr val="FF0000"/>
                </a:solidFill>
              </a:rPr>
              <a:t>// fun_ptr is a pointer to function fun()</a:t>
            </a:r>
            <a:r>
              <a:rPr lang="en-IN" sz="1600" dirty="0"/>
              <a:t>   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        (*fun_ptr)(10); </a:t>
            </a:r>
            <a:r>
              <a:rPr lang="en-IN" sz="1600" i="1" dirty="0">
                <a:solidFill>
                  <a:srgbClr val="FF0000"/>
                </a:solidFill>
              </a:rPr>
              <a:t>// Invoking fun() using fun_ptr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}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NOTE: 	</a:t>
            </a:r>
            <a:r>
              <a:rPr lang="en-IN" sz="1600" dirty="0">
                <a:solidFill>
                  <a:srgbClr val="0070C0"/>
                </a:solidFill>
              </a:rPr>
              <a:t>void (*fun_ptr)(int) = &amp;fun;  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>
                <a:solidFill>
                  <a:srgbClr val="0070C0"/>
                </a:solidFill>
              </a:rPr>
              <a:t>            	</a:t>
            </a:r>
            <a:r>
              <a:rPr lang="en-IN" sz="1600" dirty="0"/>
              <a:t>is equivalent to 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>
                <a:solidFill>
                  <a:srgbClr val="0070C0"/>
                </a:solidFill>
              </a:rPr>
              <a:t>	void (*fun_ptr)(int);    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>
                <a:solidFill>
                  <a:srgbClr val="0070C0"/>
                </a:solidFill>
              </a:rPr>
              <a:t>	fun_ptr = &amp;fun; 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8C54-E744-418E-A40B-8AD511331069}" type="datetime3">
              <a:rPr lang="en-US" smtClean="0"/>
              <a:pPr/>
              <a:t>21 July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4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7864" y="1371601"/>
            <a:ext cx="9922214" cy="5008178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/>
              <a:t>#include&lt;stdio.h&gt;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/>
              <a:t>int areaRectangle(int, int);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/>
              <a:t>void main()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/>
              <a:t>   	int length, breadth, area;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/>
              <a:t>	int (*fp)(int, int);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/>
              <a:t> 	printf("Enter length and breadth of a rectangle\n");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/>
              <a:t>	scanf("%d%d", &amp;length, &amp;breadth);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/>
              <a:t>    	fp = areaRectangle; </a:t>
            </a:r>
            <a:r>
              <a:rPr lang="en-US" sz="2100" i="1" dirty="0">
                <a:solidFill>
                  <a:srgbClr val="0070C0"/>
                </a:solidFill>
              </a:rPr>
              <a:t>// pointing the pointer to functions memory address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/>
              <a:t>    	area = (*fp)(length, breadth); </a:t>
            </a:r>
            <a:r>
              <a:rPr lang="en-US" sz="2100" i="1" dirty="0">
                <a:solidFill>
                  <a:srgbClr val="0070C0"/>
                </a:solidFill>
              </a:rPr>
              <a:t>// calling the function using function pointer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/>
              <a:t>    	printf("Area of rectangle = %d", area);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/>
              <a:t>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/>
              <a:t>int areaRectangle(int l, int b)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/>
              <a:t>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/>
              <a:t>    	int area_of_rectangle = l * b;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/>
              <a:t>    	return </a:t>
            </a:r>
            <a:r>
              <a:rPr lang="en-US" sz="2100" dirty="0" err="1"/>
              <a:t>area_of_rectangle</a:t>
            </a:r>
            <a:r>
              <a:rPr lang="en-US" sz="2100" dirty="0"/>
              <a:t>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/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8C54-E744-418E-A40B-8AD511331069}" type="datetime3">
              <a:rPr lang="en-US" smtClean="0"/>
              <a:pPr/>
              <a:t>21 July 2023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725" y="1982619"/>
            <a:ext cx="4013235" cy="9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34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7864" y="1371601"/>
            <a:ext cx="9922214" cy="5008178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 Unlike normal pointers, a function pointer points to code, not data. Typically a function pointer stores the start of executable code.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Unlike normal pointers, we do not allocate de-allocate memory using function pointers.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A function’s name can also be used to get functions’ address.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8C54-E744-418E-A40B-8AD511331069}" type="datetime3">
              <a:rPr lang="en-US" smtClean="0"/>
              <a:pPr/>
              <a:t>21 July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4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FUNCTION POINTERS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7864" y="1371601"/>
            <a:ext cx="9922214" cy="5008178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Like any other data types we can create an array to store function pointers in C. 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Function pointers can be accessed from their indexes like we access normal array values, say, arr[i]. 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This way we are creating an array of function pointers, where each array element stores a function pointer pointing to different functions.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8C54-E744-418E-A40B-8AD511331069}" type="datetime3">
              <a:rPr lang="en-US" smtClean="0"/>
              <a:pPr/>
              <a:t>21 July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8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FUNCTION POINTERS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008993" y="1408386"/>
            <a:ext cx="5010807" cy="4763813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#include&lt;stdio.h&gt;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float add(int, int);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float multiply(</a:t>
            </a:r>
            <a:r>
              <a:rPr lang="en-US" sz="1600" dirty="0" err="1"/>
              <a:t>int,int</a:t>
            </a:r>
            <a:r>
              <a:rPr lang="en-US" sz="1600" dirty="0"/>
              <a:t>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float divide(</a:t>
            </a:r>
            <a:r>
              <a:rPr lang="en-US" sz="1600" dirty="0" err="1"/>
              <a:t>int,int</a:t>
            </a:r>
            <a:r>
              <a:rPr lang="en-US" sz="1600" dirty="0"/>
              <a:t>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float subtract(</a:t>
            </a:r>
            <a:r>
              <a:rPr lang="en-US" sz="1600" dirty="0" err="1"/>
              <a:t>int,int</a:t>
            </a:r>
            <a:r>
              <a:rPr lang="en-US" sz="1600" dirty="0"/>
              <a:t>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int main()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int a, b;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float (*operation[4])(int, int);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operation[0] = add;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operation[1] = subtract;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operation[2] = multiply;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operation[3] = divide;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printf("Enter two values ");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scanf("%d%d", &amp;a, &amp;b);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>
                <a:solidFill>
                  <a:srgbClr val="0070C0"/>
                </a:solidFill>
              </a:rPr>
              <a:t>float result = (*operation[0])(a, b);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printf("Addition (</a:t>
            </a:r>
            <a:r>
              <a:rPr lang="en-US" sz="1600" dirty="0" err="1"/>
              <a:t>a+b</a:t>
            </a:r>
            <a:r>
              <a:rPr lang="en-US" sz="1600" dirty="0"/>
              <a:t>) = %.1f\n", result);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>
                <a:solidFill>
                  <a:srgbClr val="0070C0"/>
                </a:solidFill>
              </a:rPr>
              <a:t>result = (*operation[1])(a, b);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917324" y="1397876"/>
            <a:ext cx="5169776" cy="4729655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printf("Subtraction (a-b) = %.1f\n", result);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>
                <a:solidFill>
                  <a:srgbClr val="0070C0"/>
                </a:solidFill>
              </a:rPr>
              <a:t>result = (*operation[2])(a, b);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printf("Multiplication (a*b) = %.1f\n", result);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    result = (*operation[3])(a, b);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printf("Division (a/b) = %.1f\n", result);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return 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} //main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float add(int a, int b)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return a + b;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float subtract(int a, int b)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return a - b;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float multiply(int a, int b)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return a * b;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float divide(int a, int b)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return a / (b * 1.0);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8C54-E744-418E-A40B-8AD511331069}" type="datetime3">
              <a:rPr lang="en-US" smtClean="0"/>
              <a:pPr/>
              <a:t>21 July 2023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549462" y="1355834"/>
            <a:ext cx="0" cy="478220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671034" y="3746937"/>
            <a:ext cx="3037490" cy="224396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rgbClr val="FFFF00"/>
                </a:solidFill>
              </a:rPr>
              <a:t>OUTPUT:</a:t>
            </a:r>
          </a:p>
          <a:p>
            <a:pPr algn="ctr"/>
            <a:r>
              <a:rPr lang="en-US" sz="1400" dirty="0">
                <a:solidFill>
                  <a:srgbClr val="FFFF00"/>
                </a:solidFill>
              </a:rPr>
              <a:t>Enter two values 3 2 Addition (</a:t>
            </a:r>
            <a:r>
              <a:rPr lang="en-US" sz="1400" dirty="0" err="1">
                <a:solidFill>
                  <a:srgbClr val="FFFF00"/>
                </a:solidFill>
              </a:rPr>
              <a:t>a+b</a:t>
            </a:r>
            <a:r>
              <a:rPr lang="en-US" sz="1400" dirty="0">
                <a:solidFill>
                  <a:srgbClr val="FFFF00"/>
                </a:solidFill>
              </a:rPr>
              <a:t>) = 5.0 Subtraction (a-b) = 1.0 Multiplication (a*b) = 6.0 Division (a/b) = 1.5</a:t>
            </a:r>
            <a:endParaRPr lang="en-IN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&amp; FUNCTIONS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366345"/>
            <a:ext cx="5747845" cy="4805855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#include &lt;stdio.h&gt;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void test( int x, int *</a:t>
            </a:r>
            <a:r>
              <a:rPr lang="en-IN" sz="1800" dirty="0" err="1"/>
              <a:t>ptry</a:t>
            </a:r>
            <a:r>
              <a:rPr lang="en-IN" sz="1800" dirty="0"/>
              <a:t> )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{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   x = 200;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  *</a:t>
            </a:r>
            <a:r>
              <a:rPr lang="en-IN" sz="1800" dirty="0" err="1"/>
              <a:t>ptry</a:t>
            </a:r>
            <a:r>
              <a:rPr lang="en-IN" sz="1800" dirty="0"/>
              <a:t> = 200;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   return;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void main( )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{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   int p = 10, q = 20;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   printf( "Initial value of p = %d and q = %d\n", p, q 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   test( p, &amp;q 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   printf( “Test function: p = %d, q = %d\n", p, q 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}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8C54-E744-418E-A40B-8AD511331069}" type="datetime3">
              <a:rPr lang="en-US" smtClean="0"/>
              <a:pPr/>
              <a:t>21 July 2023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22786" y="5302467"/>
            <a:ext cx="3857297" cy="13610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OUTPUT:</a:t>
            </a:r>
          </a:p>
          <a:p>
            <a:r>
              <a:rPr lang="en-US" dirty="0"/>
              <a:t>Initial value of p = 10 and q = 20 </a:t>
            </a:r>
          </a:p>
          <a:p>
            <a:r>
              <a:rPr lang="en-US" dirty="0"/>
              <a:t>Test function: </a:t>
            </a:r>
          </a:p>
          <a:p>
            <a:r>
              <a:rPr lang="en-US" dirty="0"/>
              <a:t>p = 10, q = 200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048" y="1376855"/>
            <a:ext cx="5465380" cy="528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2046</Words>
  <Application>Microsoft Office PowerPoint</Application>
  <PresentationFormat>Widescreen</PresentationFormat>
  <Paragraphs>249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Office Theme</vt:lpstr>
      <vt:lpstr>ADVANCED C PROGRAMMING MODULE 3: PART 1</vt:lpstr>
      <vt:lpstr>Topics</vt:lpstr>
      <vt:lpstr>FUNCTION POINTERS</vt:lpstr>
      <vt:lpstr>FUNCTION POINTERS</vt:lpstr>
      <vt:lpstr>FUNCTION POINTERS</vt:lpstr>
      <vt:lpstr>FUNCTION POINTERS</vt:lpstr>
      <vt:lpstr>ARRAY OF FUNCTION POINTERS</vt:lpstr>
      <vt:lpstr>ARRAY OF FUNCTION POINTERS</vt:lpstr>
      <vt:lpstr>POINTERS &amp; FUNCTIONS</vt:lpstr>
      <vt:lpstr>FUNCTION RETURNING POINTER</vt:lpstr>
      <vt:lpstr>FUNCTION RETURNING POINTER</vt:lpstr>
      <vt:lpstr>FUNCTION RETURNING POINTER</vt:lpstr>
      <vt:lpstr>FUNCTION RETURNING POINTER</vt:lpstr>
      <vt:lpstr>FILE SYSTEM BASICS</vt:lpstr>
      <vt:lpstr>FILE SYSTEM BASICS</vt:lpstr>
      <vt:lpstr>FILE SYSTEM BASICS</vt:lpstr>
      <vt:lpstr>FILE SYSTEM BASICS</vt:lpstr>
      <vt:lpstr>THE FILE POINTER</vt:lpstr>
      <vt:lpstr>FILE OPERATIONS</vt:lpstr>
      <vt:lpstr>fopen()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DSAC</dc:creator>
  <cp:lastModifiedBy>Pushpalatha M</cp:lastModifiedBy>
  <cp:revision>41</cp:revision>
  <dcterms:created xsi:type="dcterms:W3CDTF">2023-05-18T12:21:03Z</dcterms:created>
  <dcterms:modified xsi:type="dcterms:W3CDTF">2023-07-21T03:50:14Z</dcterms:modified>
</cp:coreProperties>
</file>