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sldIdLst>
    <p:sldId id="271" r:id="rId2"/>
    <p:sldId id="569" r:id="rId3"/>
    <p:sldId id="591" r:id="rId4"/>
    <p:sldId id="592" r:id="rId5"/>
    <p:sldId id="593" r:id="rId6"/>
    <p:sldId id="594" r:id="rId7"/>
    <p:sldId id="595" r:id="rId8"/>
    <p:sldId id="596" r:id="rId9"/>
    <p:sldId id="597" r:id="rId10"/>
    <p:sldId id="598" r:id="rId11"/>
    <p:sldId id="600" r:id="rId12"/>
    <p:sldId id="601" r:id="rId13"/>
    <p:sldId id="602" r:id="rId14"/>
    <p:sldId id="603" r:id="rId15"/>
    <p:sldId id="604" r:id="rId16"/>
    <p:sldId id="605" r:id="rId17"/>
    <p:sldId id="606" r:id="rId18"/>
    <p:sldId id="607" r:id="rId19"/>
    <p:sldId id="608" r:id="rId20"/>
    <p:sldId id="609" r:id="rId21"/>
    <p:sldId id="610" r:id="rId22"/>
    <p:sldId id="611" r:id="rId23"/>
    <p:sldId id="612" r:id="rId24"/>
    <p:sldId id="613" r:id="rId25"/>
    <p:sldId id="614" r:id="rId26"/>
    <p:sldId id="615" r:id="rId27"/>
    <p:sldId id="616" r:id="rId28"/>
    <p:sldId id="617" r:id="rId29"/>
    <p:sldId id="618" r:id="rId30"/>
    <p:sldId id="619" r:id="rId31"/>
    <p:sldId id="620" r:id="rId32"/>
    <p:sldId id="621" r:id="rId33"/>
    <p:sldId id="622" r:id="rId34"/>
    <p:sldId id="623" r:id="rId35"/>
    <p:sldId id="624" r:id="rId36"/>
    <p:sldId id="632" r:id="rId37"/>
    <p:sldId id="633" r:id="rId38"/>
    <p:sldId id="634" r:id="rId39"/>
    <p:sldId id="635" r:id="rId40"/>
    <p:sldId id="638" r:id="rId41"/>
    <p:sldId id="639" r:id="rId42"/>
    <p:sldId id="640" r:id="rId43"/>
    <p:sldId id="636" r:id="rId44"/>
    <p:sldId id="637" r:id="rId45"/>
    <p:sldId id="625" r:id="rId46"/>
    <p:sldId id="641" r:id="rId47"/>
    <p:sldId id="642" r:id="rId48"/>
    <p:sldId id="644" r:id="rId49"/>
    <p:sldId id="645" r:id="rId50"/>
    <p:sldId id="646" r:id="rId51"/>
    <p:sldId id="647" r:id="rId52"/>
    <p:sldId id="643" r:id="rId53"/>
    <p:sldId id="626" r:id="rId54"/>
    <p:sldId id="648" r:id="rId55"/>
    <p:sldId id="628" r:id="rId56"/>
    <p:sldId id="651" r:id="rId57"/>
    <p:sldId id="650" r:id="rId58"/>
    <p:sldId id="652" r:id="rId59"/>
    <p:sldId id="649" r:id="rId60"/>
    <p:sldId id="627" r:id="rId61"/>
    <p:sldId id="629" r:id="rId62"/>
    <p:sldId id="653" r:id="rId63"/>
    <p:sldId id="654" r:id="rId64"/>
    <p:sldId id="655" r:id="rId65"/>
    <p:sldId id="630" r:id="rId66"/>
    <p:sldId id="656" r:id="rId67"/>
    <p:sldId id="657" r:id="rId68"/>
    <p:sldId id="58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9B99"/>
    <a:srgbClr val="B0DEA2"/>
    <a:srgbClr val="0C376A"/>
    <a:srgbClr val="4497A5"/>
    <a:srgbClr val="154468"/>
    <a:srgbClr val="FFFFFF"/>
    <a:srgbClr val="D4B0D6"/>
    <a:srgbClr val="ED79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2" autoAdjust="0"/>
    <p:restoredTop sz="94660"/>
  </p:normalViewPr>
  <p:slideViewPr>
    <p:cSldViewPr snapToGrid="0">
      <p:cViewPr varScale="1">
        <p:scale>
          <a:sx n="74" d="100"/>
          <a:sy n="74" d="100"/>
        </p:scale>
        <p:origin x="89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4977A2-024B-4FE2-8C27-D1BDB2C78712}" type="datetimeFigureOut">
              <a:rPr lang="en-US" smtClean="0"/>
              <a:pPr/>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1AA31-9F5E-4761-975D-2DDD4C02FCA6}" type="slidenum">
              <a:rPr lang="en-US" smtClean="0"/>
              <a:pPr/>
              <a:t>‹#›</a:t>
            </a:fld>
            <a:endParaRPr lang="en-US"/>
          </a:p>
        </p:txBody>
      </p:sp>
    </p:spTree>
    <p:extLst>
      <p:ext uri="{BB962C8B-B14F-4D97-AF65-F5344CB8AC3E}">
        <p14:creationId xmlns:p14="http://schemas.microsoft.com/office/powerpoint/2010/main" val="1717189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A picture containing sky, outdoor, real estate, architecture&#10;&#10;Description automatically generated">
            <a:extLst>
              <a:ext uri="{FF2B5EF4-FFF2-40B4-BE49-F238E27FC236}">
                <a16:creationId xmlns:a16="http://schemas.microsoft.com/office/drawing/2014/main" id="{85ACBEE1-EC20-F0D1-7912-120B95043126}"/>
              </a:ext>
            </a:extLst>
          </p:cNvPr>
          <p:cNvPicPr>
            <a:picLocks noChangeAspect="1"/>
          </p:cNvPicPr>
          <p:nvPr userDrawn="1"/>
        </p:nvPicPr>
        <p:blipFill>
          <a:blip r:embed="rId2" cstate="print">
            <a:alphaModFix amt="50000"/>
            <a:extLst>
              <a:ext uri="{28A0092B-C50C-407E-A947-70E740481C1C}">
                <a14:useLocalDpi xmlns:a14="http://schemas.microsoft.com/office/drawing/2010/main" val="0"/>
              </a:ext>
            </a:extLst>
          </a:blip>
          <a:stretch>
            <a:fillRect/>
          </a:stretch>
        </p:blipFill>
        <p:spPr>
          <a:xfrm>
            <a:off x="256674" y="250189"/>
            <a:ext cx="11678651" cy="6357622"/>
          </a:xfrm>
          <a:prstGeom prst="rect">
            <a:avLst/>
          </a:prstGeom>
        </p:spPr>
      </p:pic>
      <p:sp>
        <p:nvSpPr>
          <p:cNvPr id="2" name="Title 1"/>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TITLE</a:t>
            </a:r>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Details </a:t>
            </a:r>
          </a:p>
        </p:txBody>
      </p:sp>
      <p:sp>
        <p:nvSpPr>
          <p:cNvPr id="4" name="Date Placeholder 3"/>
          <p:cNvSpPr>
            <a:spLocks noGrp="1"/>
          </p:cNvSpPr>
          <p:nvPr>
            <p:ph type="dt" sz="half" idx="10"/>
          </p:nvPr>
        </p:nvSpPr>
        <p:spPr/>
        <p:txBody>
          <a:bodyPr/>
          <a:lstStyle/>
          <a:p>
            <a:fld id="{CEF8C5BF-39B0-4F26-9C9F-9FED7E7493F7}" type="datetime1">
              <a:rPr lang="en-US" smtClean="0"/>
              <a:pPr/>
              <a:t>7/27/2023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5813" y="500378"/>
            <a:ext cx="5644907" cy="1386843"/>
          </a:xfrm>
          <a:prstGeom prst="rect">
            <a:avLst/>
          </a:prstGeom>
        </p:spPr>
      </p:pic>
    </p:spTree>
    <p:extLst>
      <p:ext uri="{BB962C8B-B14F-4D97-AF65-F5344CB8AC3E}">
        <p14:creationId xmlns:p14="http://schemas.microsoft.com/office/powerpoint/2010/main" val="1174014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C529D96-9A63-494B-980C-8656588311A4}" type="datetime1">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418171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D3D1C6-0CFA-46A5-9800-014E3976BA29}" type="datetime1">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9001" y="466512"/>
            <a:ext cx="2125133" cy="522103"/>
          </a:xfrm>
          <a:prstGeom prst="rect">
            <a:avLst/>
          </a:prstGeom>
        </p:spPr>
      </p:pic>
    </p:spTree>
    <p:extLst>
      <p:ext uri="{BB962C8B-B14F-4D97-AF65-F5344CB8AC3E}">
        <p14:creationId xmlns:p14="http://schemas.microsoft.com/office/powerpoint/2010/main" val="200637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Century Gothic" panose="020B0502020202020204" pitchFamily="34" charset="0"/>
              </a:defRPr>
            </a:lvl1pPr>
          </a:lstStyle>
          <a:p>
            <a:fld id="{F008CECC-7F69-402B-BEA0-68E2CA2EFEE5}" type="datetime1">
              <a:rPr lang="en-US" smtClean="0"/>
              <a:pPr/>
              <a:t>7/27/2023</a:t>
            </a:fld>
            <a:endParaRPr lang="en-US" dirty="0"/>
          </a:p>
        </p:txBody>
      </p:sp>
      <p:sp>
        <p:nvSpPr>
          <p:cNvPr id="5" name="Footer Placeholder 4"/>
          <p:cNvSpPr>
            <a:spLocks noGrp="1"/>
          </p:cNvSpPr>
          <p:nvPr>
            <p:ph type="ftr" sz="quarter" idx="11"/>
          </p:nvPr>
        </p:nvSpPr>
        <p:spPr/>
        <p:txBody>
          <a:bodyPr/>
          <a:lstStyle>
            <a:lvl1pPr>
              <a:defRPr lang="en-US" sz="1200" kern="1200">
                <a:solidFill>
                  <a:schemeClr val="tx1">
                    <a:tint val="75000"/>
                  </a:schemeClr>
                </a:solidFill>
                <a:latin typeface="Century Gothic" panose="020B0502020202020204" pitchFamily="34" charset="0"/>
                <a:ea typeface="+mn-ea"/>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lang="en-US" sz="1200" kern="1200" smtClean="0">
                <a:solidFill>
                  <a:schemeClr val="tx1">
                    <a:tint val="75000"/>
                  </a:schemeClr>
                </a:solidFill>
                <a:latin typeface="Century Gothic" panose="020B0502020202020204" pitchFamily="34" charset="0"/>
                <a:ea typeface="+mn-ea"/>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1276109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C73CF07-1F65-4792-88D2-BFB82623EC73}" type="datetime1">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262524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582A491-7A89-4D1D-A3ED-4345119191F6}" type="datetime1">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109760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352C4D-1126-4E5F-BFDB-5D345920CA96}" type="datetime1">
              <a:rPr lang="en-US" smtClean="0"/>
              <a:pPr/>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94115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3200" b="1">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818E26F5-526D-421F-AA49-07EEC47BEE87}" type="datetime1">
              <a:rPr lang="en-US" smtClean="0"/>
              <a:pPr/>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25148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42643-94F8-4D65-8AC8-A515DEE3B8DA}" type="datetime1">
              <a:rPr lang="en-US" smtClean="0"/>
              <a:pPr/>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35069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1E3F7A-CD93-4F2D-9292-513425066174}" type="datetime1">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54422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775AFB50-F4E8-4E6F-AED7-AD90786046D0}" type="datetime1">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DC0B9-C475-4FDF-8DD2-FF30D3C761E7}" type="slidenum">
              <a:rPr lang="en-US" smtClean="0"/>
              <a:pPr/>
              <a:t>‹#›</a:t>
            </a:fld>
            <a:endParaRPr lang="en-US"/>
          </a:p>
        </p:txBody>
      </p:sp>
    </p:spTree>
    <p:extLst>
      <p:ext uri="{BB962C8B-B14F-4D97-AF65-F5344CB8AC3E}">
        <p14:creationId xmlns:p14="http://schemas.microsoft.com/office/powerpoint/2010/main" val="37796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cs typeface="Arial" panose="020B0604020202020204" pitchFamily="34" charset="0"/>
              </a:defRPr>
            </a:lvl1pPr>
          </a:lstStyle>
          <a:p>
            <a:fld id="{A13B2D76-AFF8-4480-8DFB-C3CC7FE7FAC3}" type="datetime1">
              <a:rPr lang="en-US" smtClean="0"/>
              <a:pPr/>
              <a:t>7/27/2023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cs typeface="Arial" panose="020B0604020202020204" pitchFamily="34" charset="0"/>
              </a:defRPr>
            </a:lvl1pPr>
          </a:lstStyle>
          <a:p>
            <a:fld id="{D38DC0B9-C475-4FDF-8DD2-FF30D3C761E7}" type="slidenum">
              <a:rPr lang="en-US" smtClean="0"/>
              <a:pPr/>
              <a:t>‹#›</a:t>
            </a:fld>
            <a:endParaRPr lang="en-US" dirty="0"/>
          </a:p>
        </p:txBody>
      </p:sp>
    </p:spTree>
    <p:extLst>
      <p:ext uri="{BB962C8B-B14F-4D97-AF65-F5344CB8AC3E}">
        <p14:creationId xmlns:p14="http://schemas.microsoft.com/office/powerpoint/2010/main" val="286584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0000"/>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89817" y="3157990"/>
            <a:ext cx="9144000" cy="1394560"/>
          </a:xfrm>
        </p:spPr>
        <p:txBody>
          <a:bodyPr>
            <a:normAutofit fontScale="90000"/>
          </a:bodyPr>
          <a:lstStyle/>
          <a:p>
            <a:r>
              <a:rPr lang="en-US" dirty="0">
                <a:latin typeface="Century Gothic" panose="020B0502020202020204" pitchFamily="34" charset="0"/>
              </a:rPr>
              <a:t>ADVANCED C PROGRAMMING</a:t>
            </a:r>
            <a:br>
              <a:rPr lang="en-US" dirty="0">
                <a:latin typeface="Century Gothic" panose="020B0502020202020204" pitchFamily="34" charset="0"/>
              </a:rPr>
            </a:br>
            <a:r>
              <a:rPr lang="en-US" dirty="0">
                <a:latin typeface="Century Gothic" panose="020B0502020202020204" pitchFamily="34" charset="0"/>
              </a:rPr>
              <a:t>MODULE 3: PART 2</a:t>
            </a:r>
          </a:p>
        </p:txBody>
      </p:sp>
      <p:sp>
        <p:nvSpPr>
          <p:cNvPr id="3" name="Subtitle 2"/>
          <p:cNvSpPr>
            <a:spLocks noGrp="1"/>
          </p:cNvSpPr>
          <p:nvPr>
            <p:ph type="subTitle" idx="1"/>
          </p:nvPr>
        </p:nvSpPr>
        <p:spPr>
          <a:xfrm>
            <a:off x="1481271" y="4559167"/>
            <a:ext cx="9144000" cy="1655762"/>
          </a:xfrm>
        </p:spPr>
        <p:txBody>
          <a:bodyPr/>
          <a:lstStyle/>
          <a:p>
            <a:r>
              <a:rPr lang="en-US" dirty="0" err="1">
                <a:latin typeface="Century Gothic" panose="020B0502020202020204" pitchFamily="34" charset="0"/>
              </a:rPr>
              <a:t>Kannimuthu</a:t>
            </a:r>
            <a:r>
              <a:rPr lang="en-US" dirty="0">
                <a:latin typeface="Century Gothic" panose="020B0502020202020204" pitchFamily="34" charset="0"/>
              </a:rPr>
              <a:t> Subramanian</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33731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Modes for files</a:t>
            </a:r>
          </a:p>
        </p:txBody>
      </p:sp>
      <p:graphicFrame>
        <p:nvGraphicFramePr>
          <p:cNvPr id="5" name="Content Placeholder 4"/>
          <p:cNvGraphicFramePr>
            <a:graphicFrameLocks noGrp="1"/>
          </p:cNvGraphicFramePr>
          <p:nvPr>
            <p:ph idx="1"/>
          </p:nvPr>
        </p:nvGraphicFramePr>
        <p:xfrm>
          <a:off x="1177637" y="1454729"/>
          <a:ext cx="9989127" cy="5144403"/>
        </p:xfrm>
        <a:graphic>
          <a:graphicData uri="http://schemas.openxmlformats.org/drawingml/2006/table">
            <a:tbl>
              <a:tblPr firstRow="1" bandRow="1">
                <a:tableStyleId>{35758FB7-9AC5-4552-8A53-C91805E547FA}</a:tableStyleId>
              </a:tblPr>
              <a:tblGrid>
                <a:gridCol w="856437">
                  <a:extLst>
                    <a:ext uri="{9D8B030D-6E8A-4147-A177-3AD203B41FA5}">
                      <a16:colId xmlns:a16="http://schemas.microsoft.com/office/drawing/2014/main" val="20000"/>
                    </a:ext>
                  </a:extLst>
                </a:gridCol>
                <a:gridCol w="9132690">
                  <a:extLst>
                    <a:ext uri="{9D8B030D-6E8A-4147-A177-3AD203B41FA5}">
                      <a16:colId xmlns:a16="http://schemas.microsoft.com/office/drawing/2014/main" val="20001"/>
                    </a:ext>
                  </a:extLst>
                </a:gridCol>
              </a:tblGrid>
              <a:tr h="406838">
                <a:tc>
                  <a:txBody>
                    <a:bodyPr/>
                    <a:lstStyle/>
                    <a:p>
                      <a:pPr algn="ctr"/>
                      <a:r>
                        <a:rPr lang="en-US" dirty="0">
                          <a:solidFill>
                            <a:schemeClr val="tx1"/>
                          </a:solidFill>
                        </a:rPr>
                        <a:t>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ctr"/>
                      <a:r>
                        <a:rPr lang="en-US"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6838">
                <a:tc>
                  <a:txBody>
                    <a:bodyPr/>
                    <a:lstStyle/>
                    <a:p>
                      <a:pPr algn="ctr"/>
                      <a:r>
                        <a:rPr lang="en-US"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l">
                        <a:buFont typeface="Arial" pitchFamily="34" charset="0"/>
                        <a:buChar char="•"/>
                      </a:pPr>
                      <a:r>
                        <a:rPr lang="en-US" sz="1800" b="0" i="0" kern="1200" dirty="0">
                          <a:solidFill>
                            <a:schemeClr val="dk1"/>
                          </a:solidFill>
                          <a:latin typeface="+mn-lt"/>
                          <a:ea typeface="+mn-ea"/>
                          <a:cs typeface="+mn-cs"/>
                        </a:rPr>
                        <a:t> Opens an existing text file for reading purpose.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1"/>
                  </a:ext>
                </a:extLst>
              </a:tr>
              <a:tr h="1003163">
                <a:tc>
                  <a:txBody>
                    <a:bodyPr/>
                    <a:lstStyle/>
                    <a:p>
                      <a:pPr algn="ctr"/>
                      <a:r>
                        <a:rPr lang="en-US" dirty="0"/>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l">
                        <a:buFont typeface="Arial" pitchFamily="34" charset="0"/>
                        <a:buChar char="•"/>
                      </a:pPr>
                      <a:r>
                        <a:rPr lang="en-US" sz="1800" b="0" i="0" kern="1200" dirty="0">
                          <a:solidFill>
                            <a:schemeClr val="dk1"/>
                          </a:solidFill>
                          <a:latin typeface="+mn-lt"/>
                          <a:ea typeface="+mn-ea"/>
                          <a:cs typeface="+mn-cs"/>
                        </a:rPr>
                        <a:t> Opens a text file for writing. </a:t>
                      </a:r>
                    </a:p>
                    <a:p>
                      <a:pPr algn="l">
                        <a:buFont typeface="Arial" pitchFamily="34" charset="0"/>
                        <a:buChar char="•"/>
                      </a:pPr>
                      <a:r>
                        <a:rPr lang="en-US" sz="1800" b="0" i="0" kern="1200" dirty="0">
                          <a:solidFill>
                            <a:schemeClr val="dk1"/>
                          </a:solidFill>
                          <a:latin typeface="+mn-lt"/>
                          <a:ea typeface="+mn-ea"/>
                          <a:cs typeface="+mn-cs"/>
                        </a:rPr>
                        <a:t> If it does not exist, then a new file is created. </a:t>
                      </a:r>
                    </a:p>
                    <a:p>
                      <a:pPr algn="l">
                        <a:buFont typeface="Arial" pitchFamily="34" charset="0"/>
                        <a:buChar char="•"/>
                      </a:pPr>
                      <a:r>
                        <a:rPr lang="en-US" sz="1800" b="0" i="0" kern="1200" dirty="0">
                          <a:solidFill>
                            <a:schemeClr val="dk1"/>
                          </a:solidFill>
                          <a:latin typeface="+mn-lt"/>
                          <a:ea typeface="+mn-ea"/>
                          <a:cs typeface="+mn-cs"/>
                        </a:rPr>
                        <a:t> The program will start writing content from the beginning of the file.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2"/>
                  </a:ext>
                </a:extLst>
              </a:tr>
              <a:tr h="1003163">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l">
                        <a:buFont typeface="Arial" pitchFamily="34" charset="0"/>
                        <a:buChar char="•"/>
                      </a:pPr>
                      <a:r>
                        <a:rPr lang="en-US" sz="1800" b="0" i="0" kern="1200" dirty="0">
                          <a:solidFill>
                            <a:schemeClr val="dk1"/>
                          </a:solidFill>
                          <a:latin typeface="+mn-lt"/>
                          <a:ea typeface="+mn-ea"/>
                          <a:cs typeface="+mn-cs"/>
                        </a:rPr>
                        <a:t> Opens a text file for writing in appending mode. </a:t>
                      </a:r>
                    </a:p>
                    <a:p>
                      <a:pPr algn="l">
                        <a:buFont typeface="Arial" pitchFamily="34" charset="0"/>
                        <a:buChar char="•"/>
                      </a:pPr>
                      <a:r>
                        <a:rPr lang="en-US" sz="1800" b="0" i="0" kern="1200" dirty="0">
                          <a:solidFill>
                            <a:schemeClr val="dk1"/>
                          </a:solidFill>
                          <a:latin typeface="+mn-lt"/>
                          <a:ea typeface="+mn-ea"/>
                          <a:cs typeface="+mn-cs"/>
                        </a:rPr>
                        <a:t> If it does not exist, then a new file is created. </a:t>
                      </a:r>
                    </a:p>
                    <a:p>
                      <a:pPr algn="l">
                        <a:buFont typeface="Arial" pitchFamily="34" charset="0"/>
                        <a:buChar char="•"/>
                      </a:pPr>
                      <a:r>
                        <a:rPr lang="en-US" sz="1800" b="0" i="0" kern="1200" dirty="0">
                          <a:solidFill>
                            <a:schemeClr val="dk1"/>
                          </a:solidFill>
                          <a:latin typeface="+mn-lt"/>
                          <a:ea typeface="+mn-ea"/>
                          <a:cs typeface="+mn-cs"/>
                        </a:rPr>
                        <a:t> Here your program will start appending content in the existing file content.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3"/>
                  </a:ext>
                </a:extLst>
              </a:tr>
              <a:tr h="406838">
                <a:tc>
                  <a:txBody>
                    <a:bodyPr/>
                    <a:lstStyle/>
                    <a:p>
                      <a:pPr algn="ctr"/>
                      <a:r>
                        <a:rPr lang="en-US"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l">
                        <a:buFont typeface="Arial" pitchFamily="34" charset="0"/>
                        <a:buChar char="•"/>
                      </a:pPr>
                      <a:r>
                        <a:rPr lang="en-US" sz="1800" b="0" i="0" kern="1200" dirty="0">
                          <a:solidFill>
                            <a:schemeClr val="dk1"/>
                          </a:solidFill>
                          <a:latin typeface="+mn-lt"/>
                          <a:ea typeface="+mn-ea"/>
                          <a:cs typeface="+mn-cs"/>
                        </a:rPr>
                        <a:t> Opens a text file for both reading and writing.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4"/>
                  </a:ext>
                </a:extLst>
              </a:tr>
              <a:tr h="702214">
                <a:tc>
                  <a:txBody>
                    <a:bodyPr/>
                    <a:lstStyle/>
                    <a:p>
                      <a:pPr algn="ctr"/>
                      <a:r>
                        <a:rPr lang="en-US" dirty="0"/>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l">
                        <a:buFont typeface="Arial" pitchFamily="34" charset="0"/>
                        <a:buChar char="•"/>
                      </a:pPr>
                      <a:r>
                        <a:rPr lang="en-US" sz="1800" b="0" i="0" kern="1200" dirty="0">
                          <a:solidFill>
                            <a:schemeClr val="dk1"/>
                          </a:solidFill>
                          <a:latin typeface="+mn-lt"/>
                          <a:ea typeface="+mn-ea"/>
                          <a:cs typeface="+mn-cs"/>
                        </a:rPr>
                        <a:t> Opens a text file for both reading and writing. </a:t>
                      </a:r>
                    </a:p>
                    <a:p>
                      <a:pPr algn="l">
                        <a:buFont typeface="Arial" pitchFamily="34" charset="0"/>
                        <a:buChar char="•"/>
                      </a:pPr>
                      <a:r>
                        <a:rPr lang="en-US" sz="1800" b="0" i="0" kern="1200" dirty="0">
                          <a:solidFill>
                            <a:schemeClr val="dk1"/>
                          </a:solidFill>
                          <a:latin typeface="+mn-lt"/>
                          <a:ea typeface="+mn-ea"/>
                          <a:cs typeface="+mn-cs"/>
                        </a:rPr>
                        <a:t> It first truncates the file to zero length if it exists, otherwise creates a file if it does not exist.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5"/>
                  </a:ext>
                </a:extLst>
              </a:tr>
              <a:tr h="1003163">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tc>
                  <a:txBody>
                    <a:bodyPr/>
                    <a:lstStyle/>
                    <a:p>
                      <a:pPr algn="l">
                        <a:buFont typeface="Arial" pitchFamily="34" charset="0"/>
                        <a:buChar char="•"/>
                      </a:pPr>
                      <a:r>
                        <a:rPr lang="en-US" sz="1800" b="0" i="0" kern="1200" dirty="0">
                          <a:solidFill>
                            <a:schemeClr val="dk1"/>
                          </a:solidFill>
                          <a:latin typeface="+mn-lt"/>
                          <a:ea typeface="+mn-ea"/>
                          <a:cs typeface="+mn-cs"/>
                        </a:rPr>
                        <a:t> Opens a text file for both reading and writing. </a:t>
                      </a:r>
                    </a:p>
                    <a:p>
                      <a:pPr algn="l">
                        <a:buFont typeface="Arial" pitchFamily="34" charset="0"/>
                        <a:buChar char="•"/>
                      </a:pPr>
                      <a:r>
                        <a:rPr lang="en-US" sz="1800" b="0" i="0" kern="1200" dirty="0">
                          <a:solidFill>
                            <a:schemeClr val="dk1"/>
                          </a:solidFill>
                          <a:latin typeface="+mn-lt"/>
                          <a:ea typeface="+mn-ea"/>
                          <a:cs typeface="+mn-cs"/>
                        </a:rPr>
                        <a:t> It creates the file if it does not exist. </a:t>
                      </a:r>
                    </a:p>
                    <a:p>
                      <a:pPr algn="l">
                        <a:buFont typeface="Arial" pitchFamily="34" charset="0"/>
                        <a:buChar char="•"/>
                      </a:pPr>
                      <a:r>
                        <a:rPr lang="en-US" sz="1800" b="0" i="0" kern="1200" dirty="0">
                          <a:solidFill>
                            <a:schemeClr val="dk1"/>
                          </a:solidFill>
                          <a:latin typeface="+mn-lt"/>
                          <a:ea typeface="+mn-ea"/>
                          <a:cs typeface="+mn-cs"/>
                        </a:rPr>
                        <a:t> The reading will start from the beginning but writing can only be appended.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B54CF87B-EA78-4BA7-B92E-4B0DFEFF121C}" type="datetime1">
              <a:rPr lang="en-US" smtClean="0"/>
              <a:pPr/>
              <a:t>7/27/2023</a:t>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10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file</a:t>
            </a:r>
          </a:p>
        </p:txBody>
      </p:sp>
      <p:sp>
        <p:nvSpPr>
          <p:cNvPr id="3" name="Content Placeholder 2"/>
          <p:cNvSpPr>
            <a:spLocks noGrp="1"/>
          </p:cNvSpPr>
          <p:nvPr>
            <p:ph idx="1"/>
          </p:nvPr>
        </p:nvSpPr>
        <p:spPr/>
        <p:txBody>
          <a:bodyPr>
            <a:normAutofit fontScale="77500" lnSpcReduction="20000"/>
          </a:bodyPr>
          <a:lstStyle/>
          <a:p>
            <a:pPr marL="0">
              <a:lnSpc>
                <a:spcPct val="120000"/>
              </a:lnSpc>
              <a:spcBef>
                <a:spcPts val="0"/>
              </a:spcBef>
              <a:buNone/>
            </a:pPr>
            <a:r>
              <a:rPr lang="en-US" sz="3000" dirty="0"/>
              <a:t>#include &lt;</a:t>
            </a:r>
            <a:r>
              <a:rPr lang="en-US" sz="3000" dirty="0" err="1"/>
              <a:t>stdio.h</a:t>
            </a:r>
            <a:r>
              <a:rPr lang="en-US" sz="3000" dirty="0"/>
              <a:t>&gt;</a:t>
            </a:r>
          </a:p>
          <a:p>
            <a:pPr marL="0">
              <a:lnSpc>
                <a:spcPct val="120000"/>
              </a:lnSpc>
              <a:spcBef>
                <a:spcPts val="0"/>
              </a:spcBef>
              <a:buNone/>
            </a:pPr>
            <a:r>
              <a:rPr lang="en-US" sz="3000" dirty="0"/>
              <a:t>#include &lt;</a:t>
            </a:r>
            <a:r>
              <a:rPr lang="en-US" sz="3000" dirty="0" err="1"/>
              <a:t>stdlib.h</a:t>
            </a:r>
            <a:r>
              <a:rPr lang="en-US" sz="3000" dirty="0"/>
              <a:t>&gt;</a:t>
            </a:r>
          </a:p>
          <a:p>
            <a:pPr marL="0">
              <a:lnSpc>
                <a:spcPct val="120000"/>
              </a:lnSpc>
              <a:spcBef>
                <a:spcPts val="0"/>
              </a:spcBef>
              <a:buNone/>
            </a:pPr>
            <a:r>
              <a:rPr lang="en-US" sz="3000" dirty="0"/>
              <a:t> </a:t>
            </a:r>
            <a:r>
              <a:rPr lang="en-US" sz="3000" dirty="0" err="1"/>
              <a:t>int</a:t>
            </a:r>
            <a:r>
              <a:rPr lang="en-US" sz="3000" dirty="0"/>
              <a:t> main()</a:t>
            </a:r>
          </a:p>
          <a:p>
            <a:pPr marL="0">
              <a:lnSpc>
                <a:spcPct val="120000"/>
              </a:lnSpc>
              <a:spcBef>
                <a:spcPts val="0"/>
              </a:spcBef>
              <a:buNone/>
            </a:pPr>
            <a:r>
              <a:rPr lang="en-US" sz="3000" dirty="0"/>
              <a:t>{</a:t>
            </a:r>
          </a:p>
          <a:p>
            <a:pPr marL="0">
              <a:lnSpc>
                <a:spcPct val="120000"/>
              </a:lnSpc>
              <a:spcBef>
                <a:spcPts val="0"/>
              </a:spcBef>
              <a:buNone/>
            </a:pPr>
            <a:r>
              <a:rPr lang="en-US" sz="3000" dirty="0"/>
              <a:t>    FILE* sample;</a:t>
            </a:r>
          </a:p>
          <a:p>
            <a:pPr marL="0">
              <a:lnSpc>
                <a:spcPct val="120000"/>
              </a:lnSpc>
              <a:spcBef>
                <a:spcPts val="0"/>
              </a:spcBef>
              <a:buNone/>
            </a:pPr>
            <a:r>
              <a:rPr lang="en-US" sz="3000" dirty="0"/>
              <a:t>    sample = </a:t>
            </a:r>
            <a:r>
              <a:rPr lang="en-US" sz="3000" dirty="0" err="1"/>
              <a:t>fopen</a:t>
            </a:r>
            <a:r>
              <a:rPr lang="en-US" sz="3000" dirty="0"/>
              <a:t>("file1.txt", "w"); //creating a file and granting writing access</a:t>
            </a:r>
          </a:p>
          <a:p>
            <a:pPr marL="0">
              <a:lnSpc>
                <a:spcPct val="120000"/>
              </a:lnSpc>
              <a:spcBef>
                <a:spcPts val="0"/>
              </a:spcBef>
              <a:buNone/>
            </a:pPr>
            <a:r>
              <a:rPr lang="en-US" sz="3000" dirty="0"/>
              <a:t>    </a:t>
            </a:r>
            <a:r>
              <a:rPr lang="en-US" sz="3000" dirty="0" err="1"/>
              <a:t>fprintf</a:t>
            </a:r>
            <a:r>
              <a:rPr lang="en-US" sz="3000" dirty="0"/>
              <a:t>(sample, "%s %s %s", "Advanced", "C", "Programming");</a:t>
            </a:r>
          </a:p>
          <a:p>
            <a:pPr marL="0">
              <a:lnSpc>
                <a:spcPct val="120000"/>
              </a:lnSpc>
              <a:spcBef>
                <a:spcPts val="0"/>
              </a:spcBef>
              <a:buNone/>
            </a:pPr>
            <a:r>
              <a:rPr lang="en-US" sz="3000" dirty="0"/>
              <a:t>    </a:t>
            </a:r>
            <a:r>
              <a:rPr lang="en-US" sz="3000" dirty="0" err="1"/>
              <a:t>printf</a:t>
            </a:r>
            <a:r>
              <a:rPr lang="en-US" sz="3000" dirty="0"/>
              <a:t>("File written and saved");</a:t>
            </a:r>
          </a:p>
          <a:p>
            <a:pPr marL="0">
              <a:lnSpc>
                <a:spcPct val="120000"/>
              </a:lnSpc>
              <a:spcBef>
                <a:spcPts val="0"/>
              </a:spcBef>
              <a:buNone/>
            </a:pPr>
            <a:r>
              <a:rPr lang="en-US" sz="3000" dirty="0"/>
              <a:t>    return 0;</a:t>
            </a:r>
          </a:p>
          <a:p>
            <a:pPr marL="0">
              <a:lnSpc>
                <a:spcPct val="120000"/>
              </a:lnSpc>
              <a:spcBef>
                <a:spcPts val="0"/>
              </a:spcBef>
              <a:buNone/>
            </a:pPr>
            <a:r>
              <a:rPr lang="en-US" sz="3000" dirty="0"/>
              <a:t>}</a:t>
            </a:r>
          </a:p>
          <a:p>
            <a:r>
              <a:rPr lang="en-US" sz="2600" dirty="0"/>
              <a:t>If a file has to be created in a specific folder, just provide an absolute path:</a:t>
            </a:r>
          </a:p>
          <a:p>
            <a:pPr lvl="1"/>
            <a:r>
              <a:rPr lang="en-US" sz="2600" dirty="0" err="1"/>
              <a:t>fptr</a:t>
            </a:r>
            <a:r>
              <a:rPr lang="en-US" sz="2600" dirty="0"/>
              <a:t> = </a:t>
            </a:r>
            <a:r>
              <a:rPr lang="en-US" sz="2600" dirty="0" err="1"/>
              <a:t>fopen</a:t>
            </a:r>
            <a:r>
              <a:rPr lang="en-US" sz="2600" dirty="0"/>
              <a:t>("C:\directoryname\filename.txt", "w");</a:t>
            </a:r>
          </a:p>
          <a:p>
            <a:endParaRPr lang="en-US" dirty="0"/>
          </a:p>
        </p:txBody>
      </p:sp>
      <p:sp>
        <p:nvSpPr>
          <p:cNvPr id="4" name="Date Placeholder 3"/>
          <p:cNvSpPr>
            <a:spLocks noGrp="1"/>
          </p:cNvSpPr>
          <p:nvPr>
            <p:ph type="dt" sz="half" idx="10"/>
          </p:nvPr>
        </p:nvSpPr>
        <p:spPr/>
        <p:txBody>
          <a:bodyPr/>
          <a:lstStyle/>
          <a:p>
            <a:fld id="{C96B7C8E-93F7-472E-8429-F6557B394308}"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11</a:t>
            </a:fld>
            <a:endParaRPr lang="en-US" dirty="0"/>
          </a:p>
        </p:txBody>
      </p:sp>
      <p:sp>
        <p:nvSpPr>
          <p:cNvPr id="6" name="Rectangular Callout 5"/>
          <p:cNvSpPr/>
          <p:nvPr/>
        </p:nvSpPr>
        <p:spPr>
          <a:xfrm>
            <a:off x="7661564" y="1302328"/>
            <a:ext cx="3560619" cy="1717964"/>
          </a:xfrm>
          <a:prstGeom prst="wedgeRectCallout">
            <a:avLst>
              <a:gd name="adj1" fmla="val -70638"/>
              <a:gd name="adj2" fmla="val 85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Output:</a:t>
            </a:r>
          </a:p>
          <a:p>
            <a:pPr algn="ctr"/>
            <a:r>
              <a:rPr lang="en-US" sz="2400" dirty="0"/>
              <a:t>Content of </a:t>
            </a:r>
            <a:r>
              <a:rPr lang="en-US" sz="2400" b="1" dirty="0"/>
              <a:t>file1.txt</a:t>
            </a:r>
          </a:p>
          <a:p>
            <a:pPr algn="ctr"/>
            <a:r>
              <a:rPr lang="en-US" sz="2400" dirty="0"/>
              <a:t>Advanced C Programming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input from a file</a:t>
            </a:r>
            <a:endParaRPr lang="en-US" b="1" dirty="0"/>
          </a:p>
        </p:txBody>
      </p:sp>
      <p:sp>
        <p:nvSpPr>
          <p:cNvPr id="3" name="Content Placeholder 2"/>
          <p:cNvSpPr>
            <a:spLocks noGrp="1"/>
          </p:cNvSpPr>
          <p:nvPr>
            <p:ph idx="1"/>
          </p:nvPr>
        </p:nvSpPr>
        <p:spPr/>
        <p:txBody>
          <a:bodyPr>
            <a:normAutofit/>
          </a:bodyPr>
          <a:lstStyle/>
          <a:p>
            <a:pPr algn="just" fontAlgn="base"/>
            <a:r>
              <a:rPr lang="en-US" sz="2400" b="1" dirty="0" err="1">
                <a:latin typeface="+mj-lt"/>
              </a:rPr>
              <a:t>fgetc</a:t>
            </a:r>
            <a:r>
              <a:rPr lang="en-US" sz="2400" b="1" dirty="0">
                <a:latin typeface="+mj-lt"/>
              </a:rPr>
              <a:t>() </a:t>
            </a:r>
            <a:endParaRPr lang="en-US" sz="2400" dirty="0">
              <a:latin typeface="+mj-lt"/>
            </a:endParaRPr>
          </a:p>
          <a:p>
            <a:pPr lvl="1" algn="just" fontAlgn="base"/>
            <a:r>
              <a:rPr lang="en-US" sz="1800" dirty="0">
                <a:latin typeface="+mj-lt"/>
              </a:rPr>
              <a:t>to obtain input from a file single character at a time. </a:t>
            </a:r>
          </a:p>
          <a:p>
            <a:pPr algn="just" fontAlgn="base"/>
            <a:r>
              <a:rPr lang="en-US" sz="2400" b="1" dirty="0" err="1">
                <a:latin typeface="+mj-lt"/>
              </a:rPr>
              <a:t>fgets</a:t>
            </a:r>
            <a:r>
              <a:rPr lang="en-US" sz="2400" b="1" dirty="0">
                <a:latin typeface="+mj-lt"/>
              </a:rPr>
              <a:t>()</a:t>
            </a:r>
          </a:p>
          <a:p>
            <a:pPr lvl="1" algn="just" fontAlgn="base"/>
            <a:r>
              <a:rPr lang="en-US" sz="1800" dirty="0">
                <a:latin typeface="+mj-lt"/>
              </a:rPr>
              <a:t>to obtain input as a string. </a:t>
            </a:r>
          </a:p>
        </p:txBody>
      </p:sp>
      <p:sp>
        <p:nvSpPr>
          <p:cNvPr id="4" name="Date Placeholder 3"/>
          <p:cNvSpPr>
            <a:spLocks noGrp="1"/>
          </p:cNvSpPr>
          <p:nvPr>
            <p:ph type="dt" sz="half" idx="10"/>
          </p:nvPr>
        </p:nvSpPr>
        <p:spPr/>
        <p:txBody>
          <a:bodyPr/>
          <a:lstStyle/>
          <a:p>
            <a:fld id="{9BE29977-0AE0-494E-874E-FB9A6341BCF3}"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12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input from a file – </a:t>
            </a:r>
            <a:r>
              <a:rPr lang="en-US" b="1" dirty="0" err="1"/>
              <a:t>fgetc</a:t>
            </a:r>
            <a:r>
              <a:rPr lang="en-US" b="1" dirty="0"/>
              <a:t>()</a:t>
            </a:r>
          </a:p>
        </p:txBody>
      </p:sp>
      <p:sp>
        <p:nvSpPr>
          <p:cNvPr id="3" name="Content Placeholder 2"/>
          <p:cNvSpPr>
            <a:spLocks noGrp="1"/>
          </p:cNvSpPr>
          <p:nvPr>
            <p:ph idx="1"/>
          </p:nvPr>
        </p:nvSpPr>
        <p:spPr/>
        <p:txBody>
          <a:bodyPr>
            <a:normAutofit lnSpcReduction="10000"/>
          </a:bodyPr>
          <a:lstStyle/>
          <a:p>
            <a:pPr algn="just" fontAlgn="base"/>
            <a:r>
              <a:rPr lang="en-US" b="1" dirty="0" err="1">
                <a:latin typeface="+mj-lt"/>
              </a:rPr>
              <a:t>fgetc</a:t>
            </a:r>
            <a:r>
              <a:rPr lang="en-US" b="1" dirty="0">
                <a:latin typeface="+mj-lt"/>
              </a:rPr>
              <a:t>() </a:t>
            </a:r>
            <a:r>
              <a:rPr lang="en-US" dirty="0">
                <a:latin typeface="+mj-lt"/>
              </a:rPr>
              <a:t>is used to obtain input from a file single character at a time. </a:t>
            </a:r>
          </a:p>
          <a:p>
            <a:pPr algn="just" fontAlgn="base"/>
            <a:r>
              <a:rPr lang="en-US" dirty="0">
                <a:latin typeface="+mj-lt"/>
              </a:rPr>
              <a:t>This function returns the ASCII code of the character read by the function. </a:t>
            </a:r>
          </a:p>
          <a:p>
            <a:pPr algn="just" fontAlgn="base"/>
            <a:r>
              <a:rPr lang="en-US" dirty="0">
                <a:latin typeface="+mj-lt"/>
              </a:rPr>
              <a:t>It returns the character present at position indicated by file pointer. </a:t>
            </a:r>
          </a:p>
          <a:p>
            <a:pPr algn="just" fontAlgn="base"/>
            <a:r>
              <a:rPr lang="en-US" dirty="0">
                <a:latin typeface="+mj-lt"/>
              </a:rPr>
              <a:t>After reading the character, the file pointer is advanced to next character. </a:t>
            </a:r>
          </a:p>
          <a:p>
            <a:pPr algn="just" fontAlgn="base"/>
            <a:r>
              <a:rPr lang="en-US" dirty="0">
                <a:latin typeface="+mj-lt"/>
              </a:rPr>
              <a:t>If pointer is at end of file or if an error occurs EOF file is returned by this function. </a:t>
            </a:r>
          </a:p>
          <a:p>
            <a:pPr algn="just" fontAlgn="base"/>
            <a:r>
              <a:rPr lang="en-US" b="1" dirty="0">
                <a:latin typeface="+mj-lt"/>
              </a:rPr>
              <a:t>Syntax: </a:t>
            </a:r>
            <a:r>
              <a:rPr lang="en-US" b="1" dirty="0" err="1">
                <a:latin typeface="+mj-lt"/>
              </a:rPr>
              <a:t>int</a:t>
            </a:r>
            <a:r>
              <a:rPr lang="en-US" b="1" dirty="0">
                <a:latin typeface="+mj-lt"/>
              </a:rPr>
              <a:t> </a:t>
            </a:r>
            <a:r>
              <a:rPr lang="en-US" b="1" dirty="0" err="1">
                <a:latin typeface="+mj-lt"/>
              </a:rPr>
              <a:t>fgetc</a:t>
            </a:r>
            <a:r>
              <a:rPr lang="en-US" b="1" dirty="0">
                <a:latin typeface="+mj-lt"/>
              </a:rPr>
              <a:t>(FILE *pointer)</a:t>
            </a:r>
            <a:r>
              <a:rPr lang="en-US" dirty="0">
                <a:latin typeface="+mj-lt"/>
              </a:rPr>
              <a:t> </a:t>
            </a:r>
          </a:p>
          <a:p>
            <a:pPr lvl="1" algn="just" fontAlgn="base"/>
            <a:r>
              <a:rPr lang="en-US" sz="1800" b="1" dirty="0">
                <a:latin typeface="+mj-lt"/>
              </a:rPr>
              <a:t>pointer:</a:t>
            </a:r>
            <a:r>
              <a:rPr lang="en-US" sz="1800" dirty="0">
                <a:latin typeface="+mj-lt"/>
              </a:rPr>
              <a:t> pointer to a FILE object that identifies the stream on which the operation is to be performed. </a:t>
            </a:r>
          </a:p>
        </p:txBody>
      </p:sp>
      <p:sp>
        <p:nvSpPr>
          <p:cNvPr id="4" name="Date Placeholder 3"/>
          <p:cNvSpPr>
            <a:spLocks noGrp="1"/>
          </p:cNvSpPr>
          <p:nvPr>
            <p:ph type="dt" sz="half" idx="10"/>
          </p:nvPr>
        </p:nvSpPr>
        <p:spPr/>
        <p:txBody>
          <a:bodyPr/>
          <a:lstStyle/>
          <a:p>
            <a:fld id="{C92522CC-9D89-4BF6-B66A-5391E099EF12}"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13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input from a file – </a:t>
            </a:r>
            <a:r>
              <a:rPr lang="en-US" b="1" dirty="0" err="1"/>
              <a:t>fgetc</a:t>
            </a:r>
            <a:r>
              <a:rPr lang="en-US" b="1" dirty="0"/>
              <a:t>()</a:t>
            </a:r>
            <a:endParaRPr lang="en-US" dirty="0"/>
          </a:p>
        </p:txBody>
      </p:sp>
      <p:sp>
        <p:nvSpPr>
          <p:cNvPr id="3" name="Content Placeholder 2"/>
          <p:cNvSpPr>
            <a:spLocks noGrp="1"/>
          </p:cNvSpPr>
          <p:nvPr>
            <p:ph idx="1"/>
          </p:nvPr>
        </p:nvSpPr>
        <p:spPr>
          <a:xfrm>
            <a:off x="1104900" y="1440873"/>
            <a:ext cx="9982200" cy="4946072"/>
          </a:xfrm>
        </p:spPr>
        <p:txBody>
          <a:bodyPr>
            <a:normAutofit fontScale="70000" lnSpcReduction="20000"/>
          </a:bodyPr>
          <a:lstStyle/>
          <a:p>
            <a:pPr marL="0" indent="0" fontAlgn="base">
              <a:lnSpc>
                <a:spcPct val="120000"/>
              </a:lnSpc>
              <a:spcBef>
                <a:spcPts val="0"/>
              </a:spcBef>
              <a:buNone/>
            </a:pPr>
            <a:r>
              <a:rPr lang="en-US" sz="2300" dirty="0"/>
              <a:t>#include &lt;</a:t>
            </a:r>
            <a:r>
              <a:rPr lang="en-US" sz="2300" dirty="0" err="1"/>
              <a:t>stdio.h</a:t>
            </a:r>
            <a:r>
              <a:rPr lang="en-US" sz="2300" dirty="0"/>
              <a:t>&gt;</a:t>
            </a:r>
          </a:p>
          <a:p>
            <a:pPr marL="0" indent="0" fontAlgn="base">
              <a:lnSpc>
                <a:spcPct val="120000"/>
              </a:lnSpc>
              <a:spcBef>
                <a:spcPts val="0"/>
              </a:spcBef>
              <a:buNone/>
            </a:pPr>
            <a:r>
              <a:rPr lang="en-US" sz="2300" dirty="0" err="1"/>
              <a:t>int</a:t>
            </a:r>
            <a:r>
              <a:rPr lang="en-US" sz="2300" dirty="0"/>
              <a:t> main ()</a:t>
            </a:r>
          </a:p>
          <a:p>
            <a:pPr marL="0" indent="0" fontAlgn="base">
              <a:lnSpc>
                <a:spcPct val="120000"/>
              </a:lnSpc>
              <a:spcBef>
                <a:spcPts val="0"/>
              </a:spcBef>
              <a:buNone/>
            </a:pPr>
            <a:r>
              <a:rPr lang="en-US" sz="2300" dirty="0"/>
              <a:t>{</a:t>
            </a:r>
          </a:p>
          <a:p>
            <a:pPr marL="0" indent="0" fontAlgn="base">
              <a:lnSpc>
                <a:spcPct val="120000"/>
              </a:lnSpc>
              <a:spcBef>
                <a:spcPts val="0"/>
              </a:spcBef>
              <a:buNone/>
            </a:pPr>
            <a:r>
              <a:rPr lang="en-US" sz="2300" dirty="0"/>
              <a:t>    FILE *</a:t>
            </a:r>
            <a:r>
              <a:rPr lang="en-US" sz="2300" dirty="0" err="1"/>
              <a:t>fp</a:t>
            </a:r>
            <a:r>
              <a:rPr lang="en-US" sz="2300" dirty="0"/>
              <a:t> = </a:t>
            </a:r>
            <a:r>
              <a:rPr lang="en-US" sz="2300" dirty="0" err="1"/>
              <a:t>fopen</a:t>
            </a:r>
            <a:r>
              <a:rPr lang="en-US" sz="2300" dirty="0"/>
              <a:t>("file1.txt","r");</a:t>
            </a:r>
          </a:p>
          <a:p>
            <a:pPr marL="0" indent="0" fontAlgn="base">
              <a:lnSpc>
                <a:spcPct val="120000"/>
              </a:lnSpc>
              <a:spcBef>
                <a:spcPts val="0"/>
              </a:spcBef>
              <a:buNone/>
            </a:pPr>
            <a:r>
              <a:rPr lang="en-US" sz="2300" dirty="0"/>
              <a:t>    if (</a:t>
            </a:r>
            <a:r>
              <a:rPr lang="en-US" sz="2300" dirty="0" err="1"/>
              <a:t>fp</a:t>
            </a:r>
            <a:r>
              <a:rPr lang="en-US" sz="2300" dirty="0"/>
              <a:t> == NULL) </a:t>
            </a:r>
          </a:p>
          <a:p>
            <a:pPr marL="0" indent="0" fontAlgn="base">
              <a:lnSpc>
                <a:spcPct val="120000"/>
              </a:lnSpc>
              <a:spcBef>
                <a:spcPts val="0"/>
              </a:spcBef>
              <a:buNone/>
            </a:pPr>
            <a:r>
              <a:rPr lang="en-US" sz="2300" dirty="0"/>
              <a:t>    {</a:t>
            </a:r>
          </a:p>
          <a:p>
            <a:pPr marL="0" indent="0" fontAlgn="base">
              <a:lnSpc>
                <a:spcPct val="120000"/>
              </a:lnSpc>
              <a:spcBef>
                <a:spcPts val="0"/>
              </a:spcBef>
              <a:buNone/>
            </a:pPr>
            <a:r>
              <a:rPr lang="en-US" sz="2300" dirty="0"/>
              <a:t>    	</a:t>
            </a:r>
            <a:r>
              <a:rPr lang="en-US" sz="2300" dirty="0" err="1"/>
              <a:t>printf</a:t>
            </a:r>
            <a:r>
              <a:rPr lang="en-US" sz="2300" dirty="0"/>
              <a:t>("File does not exist\n");</a:t>
            </a:r>
          </a:p>
          <a:p>
            <a:pPr marL="0" indent="0" fontAlgn="base">
              <a:lnSpc>
                <a:spcPct val="120000"/>
              </a:lnSpc>
              <a:spcBef>
                <a:spcPts val="0"/>
              </a:spcBef>
              <a:buNone/>
            </a:pPr>
            <a:r>
              <a:rPr lang="en-US" sz="2300" dirty="0"/>
              <a:t>    	return 0;</a:t>
            </a:r>
          </a:p>
          <a:p>
            <a:pPr marL="0" indent="0" fontAlgn="base">
              <a:lnSpc>
                <a:spcPct val="120000"/>
              </a:lnSpc>
              <a:spcBef>
                <a:spcPts val="0"/>
              </a:spcBef>
              <a:buNone/>
            </a:pPr>
            <a:r>
              <a:rPr lang="en-US" sz="2300" dirty="0"/>
              <a:t>    }</a:t>
            </a:r>
          </a:p>
          <a:p>
            <a:pPr marL="0" indent="0" fontAlgn="base">
              <a:lnSpc>
                <a:spcPct val="120000"/>
              </a:lnSpc>
              <a:spcBef>
                <a:spcPts val="0"/>
              </a:spcBef>
              <a:buNone/>
            </a:pPr>
            <a:r>
              <a:rPr lang="en-US" sz="2300" dirty="0"/>
              <a:t>    do</a:t>
            </a:r>
          </a:p>
          <a:p>
            <a:pPr marL="0" indent="0" fontAlgn="base">
              <a:lnSpc>
                <a:spcPct val="120000"/>
              </a:lnSpc>
              <a:spcBef>
                <a:spcPts val="0"/>
              </a:spcBef>
              <a:buNone/>
            </a:pPr>
            <a:r>
              <a:rPr lang="en-US" sz="2300" dirty="0"/>
              <a:t>    {</a:t>
            </a:r>
          </a:p>
          <a:p>
            <a:pPr marL="0" indent="0" fontAlgn="base">
              <a:lnSpc>
                <a:spcPct val="120000"/>
              </a:lnSpc>
              <a:spcBef>
                <a:spcPts val="0"/>
              </a:spcBef>
              <a:buNone/>
            </a:pPr>
            <a:r>
              <a:rPr lang="en-US" sz="2300" dirty="0"/>
              <a:t>        </a:t>
            </a:r>
            <a:r>
              <a:rPr lang="en-US" sz="2300" b="1" dirty="0">
                <a:solidFill>
                  <a:srgbClr val="0070C0"/>
                </a:solidFill>
              </a:rPr>
              <a:t>char c = </a:t>
            </a:r>
            <a:r>
              <a:rPr lang="en-US" sz="2300" b="1" dirty="0" err="1">
                <a:solidFill>
                  <a:srgbClr val="0070C0"/>
                </a:solidFill>
              </a:rPr>
              <a:t>fgetc</a:t>
            </a:r>
            <a:r>
              <a:rPr lang="en-US" sz="2300" b="1" dirty="0">
                <a:solidFill>
                  <a:srgbClr val="0070C0"/>
                </a:solidFill>
              </a:rPr>
              <a:t>(</a:t>
            </a:r>
            <a:r>
              <a:rPr lang="en-US" sz="2300" b="1" dirty="0" err="1">
                <a:solidFill>
                  <a:srgbClr val="0070C0"/>
                </a:solidFill>
              </a:rPr>
              <a:t>fp</a:t>
            </a:r>
            <a:r>
              <a:rPr lang="en-US" sz="2300" b="1" dirty="0">
                <a:solidFill>
                  <a:srgbClr val="0070C0"/>
                </a:solidFill>
              </a:rPr>
              <a:t>);  </a:t>
            </a:r>
            <a:r>
              <a:rPr lang="en-US" sz="2300" dirty="0"/>
              <a:t>// Taking input single character at a time</a:t>
            </a:r>
          </a:p>
          <a:p>
            <a:pPr marL="0" indent="0" fontAlgn="base">
              <a:lnSpc>
                <a:spcPct val="120000"/>
              </a:lnSpc>
              <a:spcBef>
                <a:spcPts val="0"/>
              </a:spcBef>
              <a:buNone/>
            </a:pPr>
            <a:r>
              <a:rPr lang="en-US" sz="2300" dirty="0"/>
              <a:t>        if (</a:t>
            </a:r>
            <a:r>
              <a:rPr lang="en-US" sz="2300" dirty="0" err="1"/>
              <a:t>feof</a:t>
            </a:r>
            <a:r>
              <a:rPr lang="en-US" sz="2300" dirty="0"/>
              <a:t>(</a:t>
            </a:r>
            <a:r>
              <a:rPr lang="en-US" sz="2300" dirty="0" err="1"/>
              <a:t>fp</a:t>
            </a:r>
            <a:r>
              <a:rPr lang="en-US" sz="2300" dirty="0"/>
              <a:t>)) // Checking for end of file</a:t>
            </a:r>
          </a:p>
          <a:p>
            <a:pPr marL="0" indent="0" fontAlgn="base">
              <a:lnSpc>
                <a:spcPct val="120000"/>
              </a:lnSpc>
              <a:spcBef>
                <a:spcPts val="0"/>
              </a:spcBef>
              <a:buNone/>
            </a:pPr>
            <a:r>
              <a:rPr lang="en-US" sz="2300" dirty="0"/>
              <a:t>            break;</a:t>
            </a:r>
          </a:p>
          <a:p>
            <a:pPr marL="0" indent="0" fontAlgn="base">
              <a:lnSpc>
                <a:spcPct val="120000"/>
              </a:lnSpc>
              <a:spcBef>
                <a:spcPts val="0"/>
              </a:spcBef>
              <a:buNone/>
            </a:pPr>
            <a:r>
              <a:rPr lang="en-US" sz="2300" dirty="0"/>
              <a:t>        </a:t>
            </a:r>
            <a:r>
              <a:rPr lang="en-US" sz="2300" dirty="0" err="1"/>
              <a:t>printf</a:t>
            </a:r>
            <a:r>
              <a:rPr lang="en-US" sz="2300" dirty="0"/>
              <a:t>("%c", c);</a:t>
            </a:r>
          </a:p>
          <a:p>
            <a:pPr marL="0" indent="0" fontAlgn="base">
              <a:lnSpc>
                <a:spcPct val="120000"/>
              </a:lnSpc>
              <a:spcBef>
                <a:spcPts val="0"/>
              </a:spcBef>
              <a:buNone/>
            </a:pPr>
            <a:r>
              <a:rPr lang="en-US" sz="2300" dirty="0"/>
              <a:t>    }while(1);</a:t>
            </a:r>
          </a:p>
          <a:p>
            <a:pPr marL="0" indent="0" fontAlgn="base">
              <a:lnSpc>
                <a:spcPct val="120000"/>
              </a:lnSpc>
              <a:spcBef>
                <a:spcPts val="0"/>
              </a:spcBef>
              <a:buNone/>
            </a:pPr>
            <a:r>
              <a:rPr lang="en-US" sz="2300" dirty="0"/>
              <a:t>    </a:t>
            </a:r>
            <a:r>
              <a:rPr lang="en-US" sz="2300" dirty="0" err="1"/>
              <a:t>fclose</a:t>
            </a:r>
            <a:r>
              <a:rPr lang="en-US" sz="2300" dirty="0"/>
              <a:t>(</a:t>
            </a:r>
            <a:r>
              <a:rPr lang="en-US" sz="2300" dirty="0" err="1"/>
              <a:t>fp</a:t>
            </a:r>
            <a:r>
              <a:rPr lang="en-US" sz="2300" dirty="0"/>
              <a:t>);</a:t>
            </a:r>
          </a:p>
          <a:p>
            <a:pPr marL="0" indent="0" fontAlgn="base">
              <a:lnSpc>
                <a:spcPct val="120000"/>
              </a:lnSpc>
              <a:spcBef>
                <a:spcPts val="0"/>
              </a:spcBef>
              <a:buNone/>
            </a:pPr>
            <a:r>
              <a:rPr lang="en-US" sz="2300" dirty="0"/>
              <a:t>    return(0);</a:t>
            </a:r>
          </a:p>
          <a:p>
            <a:pPr marL="0" indent="0" fontAlgn="base">
              <a:lnSpc>
                <a:spcPct val="120000"/>
              </a:lnSpc>
              <a:spcBef>
                <a:spcPts val="0"/>
              </a:spcBef>
              <a:buNone/>
            </a:pPr>
            <a:r>
              <a:rPr lang="en-US" sz="2300" dirty="0"/>
              <a:t>}</a:t>
            </a:r>
            <a:endParaRPr lang="en-US" sz="2100" dirty="0"/>
          </a:p>
        </p:txBody>
      </p:sp>
      <p:sp>
        <p:nvSpPr>
          <p:cNvPr id="4" name="Date Placeholder 3"/>
          <p:cNvSpPr>
            <a:spLocks noGrp="1"/>
          </p:cNvSpPr>
          <p:nvPr>
            <p:ph type="dt" sz="half" idx="10"/>
          </p:nvPr>
        </p:nvSpPr>
        <p:spPr/>
        <p:txBody>
          <a:bodyPr/>
          <a:lstStyle/>
          <a:p>
            <a:fld id="{76558CCE-E93D-4535-A74A-452CD7194B53}"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14</a:t>
            </a:fld>
            <a:endParaRPr lang="en-US" dirty="0"/>
          </a:p>
        </p:txBody>
      </p:sp>
      <p:sp>
        <p:nvSpPr>
          <p:cNvPr id="6" name="Rectangular Callout 5"/>
          <p:cNvSpPr/>
          <p:nvPr/>
        </p:nvSpPr>
        <p:spPr>
          <a:xfrm>
            <a:off x="7464616" y="1527411"/>
            <a:ext cx="3560619" cy="1717964"/>
          </a:xfrm>
          <a:prstGeom prst="wedgeRectCallout">
            <a:avLst>
              <a:gd name="adj1" fmla="val -70638"/>
              <a:gd name="adj2" fmla="val 850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Output:</a:t>
            </a:r>
          </a:p>
          <a:p>
            <a:pPr algn="ctr"/>
            <a:r>
              <a:rPr lang="en-US" sz="2400" dirty="0"/>
              <a:t>Advanced C Programming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input from a file – </a:t>
            </a:r>
            <a:r>
              <a:rPr lang="en-US" b="1" dirty="0" err="1"/>
              <a:t>fgets</a:t>
            </a:r>
            <a:r>
              <a:rPr lang="en-US" b="1" dirty="0"/>
              <a:t>()</a:t>
            </a:r>
            <a:endParaRPr lang="en-US" dirty="0"/>
          </a:p>
        </p:txBody>
      </p:sp>
      <p:sp>
        <p:nvSpPr>
          <p:cNvPr id="3" name="Content Placeholder 2"/>
          <p:cNvSpPr>
            <a:spLocks noGrp="1"/>
          </p:cNvSpPr>
          <p:nvPr>
            <p:ph idx="1"/>
          </p:nvPr>
        </p:nvSpPr>
        <p:spPr>
          <a:xfrm>
            <a:off x="1104900" y="1440873"/>
            <a:ext cx="9982200" cy="4946072"/>
          </a:xfrm>
        </p:spPr>
        <p:txBody>
          <a:bodyPr>
            <a:normAutofit fontScale="92500" lnSpcReduction="10000"/>
          </a:bodyPr>
          <a:lstStyle/>
          <a:p>
            <a:pPr algn="just" fontAlgn="base"/>
            <a:r>
              <a:rPr lang="en-US" dirty="0">
                <a:latin typeface="+mj-lt"/>
              </a:rPr>
              <a:t>The </a:t>
            </a:r>
            <a:r>
              <a:rPr lang="en-US" b="1" dirty="0" err="1">
                <a:latin typeface="+mj-lt"/>
              </a:rPr>
              <a:t>fgets</a:t>
            </a:r>
            <a:r>
              <a:rPr lang="en-US" b="1" dirty="0">
                <a:latin typeface="+mj-lt"/>
              </a:rPr>
              <a:t>() </a:t>
            </a:r>
            <a:r>
              <a:rPr lang="en-US" dirty="0">
                <a:latin typeface="+mj-lt"/>
              </a:rPr>
              <a:t>reads a line from the specified stream and stores it into the string pointed to by str. </a:t>
            </a:r>
          </a:p>
          <a:p>
            <a:pPr algn="just" fontAlgn="base"/>
            <a:r>
              <a:rPr lang="en-US" dirty="0">
                <a:latin typeface="+mj-lt"/>
              </a:rPr>
              <a:t>It stops when either </a:t>
            </a:r>
          </a:p>
          <a:p>
            <a:pPr lvl="1" algn="just" fontAlgn="base"/>
            <a:r>
              <a:rPr lang="en-US" sz="2000" dirty="0">
                <a:latin typeface="+mj-lt"/>
              </a:rPr>
              <a:t>(n-1) characters are read, t</a:t>
            </a:r>
          </a:p>
          <a:p>
            <a:pPr lvl="1" algn="just" fontAlgn="base"/>
            <a:r>
              <a:rPr lang="en-US" sz="2000" dirty="0">
                <a:latin typeface="+mj-lt"/>
              </a:rPr>
              <a:t>he newline character is read, </a:t>
            </a:r>
          </a:p>
          <a:p>
            <a:pPr lvl="1" algn="just" fontAlgn="base"/>
            <a:r>
              <a:rPr lang="en-US" sz="2000" dirty="0">
                <a:latin typeface="+mj-lt"/>
              </a:rPr>
              <a:t>or the end-of-file is reached, whichever comes first.</a:t>
            </a:r>
          </a:p>
          <a:p>
            <a:pPr algn="just" fontAlgn="base"/>
            <a:r>
              <a:rPr lang="en-US" b="1" dirty="0">
                <a:latin typeface="+mj-lt"/>
              </a:rPr>
              <a:t>Syntax: char *</a:t>
            </a:r>
            <a:r>
              <a:rPr lang="en-US" b="1" dirty="0" err="1">
                <a:latin typeface="+mj-lt"/>
              </a:rPr>
              <a:t>fgets</a:t>
            </a:r>
            <a:r>
              <a:rPr lang="en-US" b="1" dirty="0">
                <a:latin typeface="+mj-lt"/>
              </a:rPr>
              <a:t> (char *</a:t>
            </a:r>
            <a:r>
              <a:rPr lang="en-US" b="1" i="1" dirty="0" err="1">
                <a:latin typeface="+mj-lt"/>
              </a:rPr>
              <a:t>str</a:t>
            </a:r>
            <a:r>
              <a:rPr lang="en-US" b="1" dirty="0">
                <a:latin typeface="+mj-lt"/>
              </a:rPr>
              <a:t>, </a:t>
            </a:r>
            <a:r>
              <a:rPr lang="en-US" b="1" dirty="0" err="1">
                <a:latin typeface="+mj-lt"/>
              </a:rPr>
              <a:t>int</a:t>
            </a:r>
            <a:r>
              <a:rPr lang="en-US" b="1" dirty="0">
                <a:latin typeface="+mj-lt"/>
              </a:rPr>
              <a:t> </a:t>
            </a:r>
            <a:r>
              <a:rPr lang="en-US" b="1" i="1" dirty="0">
                <a:latin typeface="+mj-lt"/>
              </a:rPr>
              <a:t>n</a:t>
            </a:r>
            <a:r>
              <a:rPr lang="en-US" b="1" dirty="0">
                <a:latin typeface="+mj-lt"/>
              </a:rPr>
              <a:t>, FILE *</a:t>
            </a:r>
            <a:r>
              <a:rPr lang="en-US" b="1" i="1" dirty="0">
                <a:latin typeface="+mj-lt"/>
              </a:rPr>
              <a:t>stream</a:t>
            </a:r>
            <a:r>
              <a:rPr lang="en-US" b="1" dirty="0">
                <a:latin typeface="+mj-lt"/>
              </a:rPr>
              <a:t>);</a:t>
            </a:r>
          </a:p>
          <a:p>
            <a:pPr lvl="1" algn="just" fontAlgn="base"/>
            <a:r>
              <a:rPr lang="en-US" sz="2000" b="1" dirty="0" err="1">
                <a:latin typeface="+mj-lt"/>
              </a:rPr>
              <a:t>str</a:t>
            </a:r>
            <a:r>
              <a:rPr lang="en-US" sz="2000" b="1" dirty="0">
                <a:latin typeface="+mj-lt"/>
              </a:rPr>
              <a:t>:</a:t>
            </a:r>
            <a:r>
              <a:rPr lang="en-US" sz="2000" dirty="0">
                <a:latin typeface="+mj-lt"/>
              </a:rPr>
              <a:t> Pointer to an array of chars where the string read is copied.</a:t>
            </a:r>
          </a:p>
          <a:p>
            <a:pPr lvl="1" algn="just" fontAlgn="base"/>
            <a:r>
              <a:rPr lang="en-US" sz="2000" b="1" dirty="0">
                <a:latin typeface="+mj-lt"/>
              </a:rPr>
              <a:t>n:</a:t>
            </a:r>
            <a:r>
              <a:rPr lang="en-US" sz="2000" dirty="0">
                <a:latin typeface="+mj-lt"/>
              </a:rPr>
              <a:t> Maximum number of characters to be copied into </a:t>
            </a:r>
            <a:r>
              <a:rPr lang="en-US" sz="2000" dirty="0" err="1">
                <a:latin typeface="+mj-lt"/>
              </a:rPr>
              <a:t>str</a:t>
            </a:r>
            <a:r>
              <a:rPr lang="en-US" sz="2000" dirty="0">
                <a:latin typeface="+mj-lt"/>
              </a:rPr>
              <a:t> </a:t>
            </a:r>
          </a:p>
          <a:p>
            <a:pPr lvl="2" algn="just" fontAlgn="base"/>
            <a:r>
              <a:rPr lang="en-US" sz="1800" dirty="0">
                <a:latin typeface="+mj-lt"/>
              </a:rPr>
              <a:t>(including the terminating null character).</a:t>
            </a:r>
          </a:p>
          <a:p>
            <a:pPr lvl="1" algn="just" fontAlgn="base"/>
            <a:r>
              <a:rPr lang="en-US" sz="2000" b="1" dirty="0">
                <a:latin typeface="+mj-lt"/>
              </a:rPr>
              <a:t>*stream:</a:t>
            </a:r>
            <a:r>
              <a:rPr lang="en-US" sz="2000" dirty="0">
                <a:latin typeface="+mj-lt"/>
              </a:rPr>
              <a:t> Pointer to a FILE object that identifies an input stream.</a:t>
            </a:r>
          </a:p>
          <a:p>
            <a:pPr algn="just" fontAlgn="base"/>
            <a:r>
              <a:rPr lang="en-US" b="1" dirty="0">
                <a:latin typeface="+mj-lt"/>
              </a:rPr>
              <a:t>Note: </a:t>
            </a:r>
            <a:r>
              <a:rPr lang="en-US" b="1" dirty="0" err="1">
                <a:latin typeface="+mj-lt"/>
              </a:rPr>
              <a:t>stdin</a:t>
            </a:r>
            <a:r>
              <a:rPr lang="en-US" b="1" dirty="0">
                <a:latin typeface="+mj-lt"/>
              </a:rPr>
              <a:t> </a:t>
            </a:r>
            <a:r>
              <a:rPr lang="en-US" dirty="0">
                <a:latin typeface="+mj-lt"/>
              </a:rPr>
              <a:t>can be used as argument to read from the standard input.</a:t>
            </a:r>
          </a:p>
          <a:p>
            <a:pPr algn="just" fontAlgn="base"/>
            <a:r>
              <a:rPr lang="en-US" b="1" dirty="0">
                <a:latin typeface="+mj-lt"/>
              </a:rPr>
              <a:t>Return Value: </a:t>
            </a:r>
            <a:r>
              <a:rPr lang="en-US" dirty="0">
                <a:latin typeface="+mj-lt"/>
              </a:rPr>
              <a:t>The </a:t>
            </a:r>
            <a:r>
              <a:rPr lang="en-US" dirty="0" err="1">
                <a:latin typeface="+mj-lt"/>
              </a:rPr>
              <a:t>fgets</a:t>
            </a:r>
            <a:r>
              <a:rPr lang="en-US" dirty="0">
                <a:latin typeface="+mj-lt"/>
              </a:rPr>
              <a:t>() function returns a pointer to the string where the input is stored.</a:t>
            </a:r>
          </a:p>
        </p:txBody>
      </p:sp>
      <p:sp>
        <p:nvSpPr>
          <p:cNvPr id="4" name="Date Placeholder 3"/>
          <p:cNvSpPr>
            <a:spLocks noGrp="1"/>
          </p:cNvSpPr>
          <p:nvPr>
            <p:ph type="dt" sz="half" idx="10"/>
          </p:nvPr>
        </p:nvSpPr>
        <p:spPr/>
        <p:txBody>
          <a:bodyPr/>
          <a:lstStyle/>
          <a:p>
            <a:fld id="{E37E3B1A-AC02-4AEE-8E41-2C2B40690EC7}"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15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input from a file – </a:t>
            </a:r>
            <a:r>
              <a:rPr lang="en-US" b="1" dirty="0" err="1"/>
              <a:t>fgets</a:t>
            </a:r>
            <a:r>
              <a:rPr lang="en-US" b="1" dirty="0"/>
              <a:t>()</a:t>
            </a:r>
            <a:endParaRPr lang="en-US" dirty="0"/>
          </a:p>
        </p:txBody>
      </p:sp>
      <p:sp>
        <p:nvSpPr>
          <p:cNvPr id="3" name="Content Placeholder 2"/>
          <p:cNvSpPr>
            <a:spLocks noGrp="1"/>
          </p:cNvSpPr>
          <p:nvPr>
            <p:ph idx="1"/>
          </p:nvPr>
        </p:nvSpPr>
        <p:spPr>
          <a:xfrm>
            <a:off x="1104900" y="1440872"/>
            <a:ext cx="9982200" cy="5417127"/>
          </a:xfrm>
        </p:spPr>
        <p:txBody>
          <a:bodyPr numCol="2">
            <a:noAutofit/>
          </a:bodyPr>
          <a:lstStyle/>
          <a:p>
            <a:pPr marL="0" indent="0" fontAlgn="base">
              <a:lnSpc>
                <a:spcPct val="120000"/>
              </a:lnSpc>
              <a:spcBef>
                <a:spcPts val="0"/>
              </a:spcBef>
              <a:buNone/>
            </a:pPr>
            <a:r>
              <a:rPr lang="en-US" sz="2000" dirty="0">
                <a:latin typeface="+mj-lt"/>
              </a:rPr>
              <a:t>#include &lt;</a:t>
            </a:r>
            <a:r>
              <a:rPr lang="en-US" sz="2000" dirty="0" err="1">
                <a:latin typeface="+mj-lt"/>
              </a:rPr>
              <a:t>stdio.h</a:t>
            </a:r>
            <a:r>
              <a:rPr lang="en-US" sz="2000" dirty="0">
                <a:latin typeface="+mj-lt"/>
              </a:rPr>
              <a:t>&gt;</a:t>
            </a:r>
          </a:p>
          <a:p>
            <a:pPr marL="0" indent="0" fontAlgn="base">
              <a:lnSpc>
                <a:spcPct val="120000"/>
              </a:lnSpc>
              <a:spcBef>
                <a:spcPts val="0"/>
              </a:spcBef>
              <a:buNone/>
            </a:pPr>
            <a:r>
              <a:rPr lang="en-US" sz="2000" dirty="0" err="1">
                <a:latin typeface="+mj-lt"/>
              </a:rPr>
              <a:t>int</a:t>
            </a:r>
            <a:r>
              <a:rPr lang="en-US" sz="2000" dirty="0">
                <a:latin typeface="+mj-lt"/>
              </a:rPr>
              <a:t> main ()</a:t>
            </a:r>
          </a:p>
          <a:p>
            <a:pPr marL="0" indent="0" fontAlgn="base">
              <a:lnSpc>
                <a:spcPct val="120000"/>
              </a:lnSpc>
              <a:spcBef>
                <a:spcPts val="0"/>
              </a:spcBef>
              <a:buNone/>
            </a:pPr>
            <a:r>
              <a:rPr lang="en-US" sz="2000" dirty="0">
                <a:latin typeface="+mj-lt"/>
              </a:rPr>
              <a:t>{</a:t>
            </a:r>
          </a:p>
          <a:p>
            <a:pPr marL="0" indent="0" fontAlgn="base">
              <a:lnSpc>
                <a:spcPct val="120000"/>
              </a:lnSpc>
              <a:spcBef>
                <a:spcPts val="0"/>
              </a:spcBef>
              <a:buNone/>
            </a:pPr>
            <a:r>
              <a:rPr lang="en-US" sz="2000" dirty="0">
                <a:latin typeface="+mj-lt"/>
              </a:rPr>
              <a:t>    char </a:t>
            </a:r>
            <a:r>
              <a:rPr lang="en-US" sz="2000" dirty="0" err="1">
                <a:latin typeface="+mj-lt"/>
              </a:rPr>
              <a:t>str</a:t>
            </a:r>
            <a:r>
              <a:rPr lang="en-US" sz="2000" dirty="0">
                <a:latin typeface="+mj-lt"/>
              </a:rPr>
              <a:t>[30];</a:t>
            </a:r>
          </a:p>
          <a:p>
            <a:pPr marL="0" indent="0" fontAlgn="base">
              <a:lnSpc>
                <a:spcPct val="120000"/>
              </a:lnSpc>
              <a:spcBef>
                <a:spcPts val="0"/>
              </a:spcBef>
              <a:buNone/>
            </a:pPr>
            <a:r>
              <a:rPr lang="en-US" sz="2000" dirty="0">
                <a:latin typeface="+mj-lt"/>
              </a:rPr>
              <a:t>    FILE *</a:t>
            </a:r>
            <a:r>
              <a:rPr lang="en-US" sz="2000" dirty="0" err="1">
                <a:latin typeface="+mj-lt"/>
              </a:rPr>
              <a:t>fp</a:t>
            </a:r>
            <a:r>
              <a:rPr lang="en-US" sz="2000" dirty="0">
                <a:latin typeface="+mj-lt"/>
              </a:rPr>
              <a:t> = </a:t>
            </a:r>
            <a:r>
              <a:rPr lang="en-US" sz="2000" dirty="0" err="1">
                <a:latin typeface="+mj-lt"/>
              </a:rPr>
              <a:t>fopen</a:t>
            </a:r>
            <a:r>
              <a:rPr lang="en-US" sz="2000" dirty="0">
                <a:latin typeface="+mj-lt"/>
              </a:rPr>
              <a:t>("file1.txt","r");</a:t>
            </a:r>
          </a:p>
          <a:p>
            <a:pPr marL="0" indent="0" fontAlgn="base">
              <a:lnSpc>
                <a:spcPct val="120000"/>
              </a:lnSpc>
              <a:spcBef>
                <a:spcPts val="0"/>
              </a:spcBef>
              <a:buNone/>
            </a:pPr>
            <a:r>
              <a:rPr lang="en-US" sz="2000" dirty="0">
                <a:latin typeface="+mj-lt"/>
              </a:rPr>
              <a:t>    if (</a:t>
            </a:r>
            <a:r>
              <a:rPr lang="en-US" sz="2000" dirty="0" err="1">
                <a:latin typeface="+mj-lt"/>
              </a:rPr>
              <a:t>fp</a:t>
            </a:r>
            <a:r>
              <a:rPr lang="en-US" sz="2000" dirty="0">
                <a:latin typeface="+mj-lt"/>
              </a:rPr>
              <a:t> == NULL)     {</a:t>
            </a:r>
          </a:p>
          <a:p>
            <a:pPr marL="0" indent="0" fontAlgn="base">
              <a:lnSpc>
                <a:spcPct val="120000"/>
              </a:lnSpc>
              <a:spcBef>
                <a:spcPts val="0"/>
              </a:spcBef>
              <a:buNone/>
            </a:pPr>
            <a:r>
              <a:rPr lang="en-US" sz="2000" dirty="0">
                <a:latin typeface="+mj-lt"/>
              </a:rPr>
              <a:t>    	</a:t>
            </a:r>
            <a:r>
              <a:rPr lang="en-US" sz="2000" dirty="0" err="1">
                <a:latin typeface="+mj-lt"/>
              </a:rPr>
              <a:t>printf</a:t>
            </a:r>
            <a:r>
              <a:rPr lang="en-US" sz="2000" dirty="0">
                <a:latin typeface="+mj-lt"/>
              </a:rPr>
              <a:t>("File does not exist\n");</a:t>
            </a:r>
          </a:p>
          <a:p>
            <a:pPr marL="0" indent="0" fontAlgn="base">
              <a:lnSpc>
                <a:spcPct val="120000"/>
              </a:lnSpc>
              <a:spcBef>
                <a:spcPts val="0"/>
              </a:spcBef>
              <a:buNone/>
            </a:pPr>
            <a:r>
              <a:rPr lang="en-US" sz="2000" dirty="0">
                <a:latin typeface="+mj-lt"/>
              </a:rPr>
              <a:t>    	return 0;</a:t>
            </a:r>
          </a:p>
          <a:p>
            <a:pPr marL="0" indent="0" fontAlgn="base">
              <a:lnSpc>
                <a:spcPct val="120000"/>
              </a:lnSpc>
              <a:spcBef>
                <a:spcPts val="0"/>
              </a:spcBef>
              <a:buNone/>
            </a:pPr>
            <a:r>
              <a:rPr lang="en-US" sz="2000" dirty="0">
                <a:latin typeface="+mj-lt"/>
              </a:rPr>
              <a:t>     }</a:t>
            </a:r>
          </a:p>
          <a:p>
            <a:pPr marL="0" indent="0" fontAlgn="base">
              <a:lnSpc>
                <a:spcPct val="120000"/>
              </a:lnSpc>
              <a:spcBef>
                <a:spcPts val="0"/>
              </a:spcBef>
              <a:buNone/>
            </a:pPr>
            <a:r>
              <a:rPr lang="en-US" sz="2000" dirty="0">
                <a:latin typeface="+mj-lt"/>
              </a:rPr>
              <a:t>    do     {</a:t>
            </a:r>
          </a:p>
          <a:p>
            <a:pPr marL="0" indent="0" fontAlgn="base">
              <a:lnSpc>
                <a:spcPct val="120000"/>
              </a:lnSpc>
              <a:spcBef>
                <a:spcPts val="0"/>
              </a:spcBef>
              <a:buNone/>
            </a:pPr>
            <a:r>
              <a:rPr lang="en-US" sz="2000" dirty="0">
                <a:latin typeface="+mj-lt"/>
              </a:rPr>
              <a:t>        char c = </a:t>
            </a:r>
            <a:r>
              <a:rPr lang="en-US" sz="2000" dirty="0" err="1">
                <a:latin typeface="+mj-lt"/>
              </a:rPr>
              <a:t>fgetc</a:t>
            </a:r>
            <a:r>
              <a:rPr lang="en-US" sz="2000" dirty="0">
                <a:latin typeface="+mj-lt"/>
              </a:rPr>
              <a:t>(</a:t>
            </a:r>
            <a:r>
              <a:rPr lang="en-US" sz="2000" dirty="0" err="1">
                <a:latin typeface="+mj-lt"/>
              </a:rPr>
              <a:t>fp</a:t>
            </a:r>
            <a:r>
              <a:rPr lang="en-US" sz="2000" dirty="0">
                <a:latin typeface="+mj-lt"/>
              </a:rPr>
              <a:t>);  </a:t>
            </a:r>
          </a:p>
          <a:p>
            <a:pPr marL="0" indent="0" fontAlgn="base">
              <a:lnSpc>
                <a:spcPct val="120000"/>
              </a:lnSpc>
              <a:spcBef>
                <a:spcPts val="0"/>
              </a:spcBef>
              <a:buNone/>
            </a:pPr>
            <a:r>
              <a:rPr lang="en-US" sz="2000" dirty="0">
                <a:latin typeface="+mj-lt"/>
              </a:rPr>
              <a:t>       // Taking input single character at a time</a:t>
            </a:r>
          </a:p>
          <a:p>
            <a:pPr marL="0" indent="0" fontAlgn="base">
              <a:lnSpc>
                <a:spcPct val="120000"/>
              </a:lnSpc>
              <a:spcBef>
                <a:spcPts val="0"/>
              </a:spcBef>
              <a:buNone/>
            </a:pPr>
            <a:r>
              <a:rPr lang="en-US" sz="2000" dirty="0">
                <a:latin typeface="+mj-lt"/>
              </a:rPr>
              <a:t>        if (</a:t>
            </a:r>
            <a:r>
              <a:rPr lang="en-US" sz="2000" dirty="0" err="1">
                <a:latin typeface="+mj-lt"/>
              </a:rPr>
              <a:t>feof</a:t>
            </a:r>
            <a:r>
              <a:rPr lang="en-US" sz="2000" dirty="0">
                <a:latin typeface="+mj-lt"/>
              </a:rPr>
              <a:t>(</a:t>
            </a:r>
            <a:r>
              <a:rPr lang="en-US" sz="2000" dirty="0" err="1">
                <a:latin typeface="+mj-lt"/>
              </a:rPr>
              <a:t>fp</a:t>
            </a:r>
            <a:r>
              <a:rPr lang="en-US" sz="2000" dirty="0">
                <a:latin typeface="+mj-lt"/>
              </a:rPr>
              <a:t>))</a:t>
            </a:r>
          </a:p>
          <a:p>
            <a:pPr marL="0" indent="0" fontAlgn="base">
              <a:lnSpc>
                <a:spcPct val="120000"/>
              </a:lnSpc>
              <a:spcBef>
                <a:spcPts val="0"/>
              </a:spcBef>
              <a:buNone/>
            </a:pPr>
            <a:r>
              <a:rPr lang="en-US" sz="2000" dirty="0">
                <a:latin typeface="+mj-lt"/>
              </a:rPr>
              <a:t>            break;</a:t>
            </a:r>
          </a:p>
          <a:p>
            <a:pPr marL="0" indent="0" fontAlgn="base">
              <a:lnSpc>
                <a:spcPct val="120000"/>
              </a:lnSpc>
              <a:spcBef>
                <a:spcPts val="0"/>
              </a:spcBef>
              <a:buNone/>
            </a:pPr>
            <a:r>
              <a:rPr lang="en-US" sz="2000" dirty="0">
                <a:latin typeface="+mj-lt"/>
              </a:rPr>
              <a:t>        </a:t>
            </a:r>
            <a:r>
              <a:rPr lang="en-US" sz="2000" dirty="0" err="1">
                <a:latin typeface="+mj-lt"/>
              </a:rPr>
              <a:t>printf</a:t>
            </a:r>
            <a:r>
              <a:rPr lang="en-US" sz="2000" dirty="0">
                <a:latin typeface="+mj-lt"/>
              </a:rPr>
              <a:t>("%c", c);</a:t>
            </a:r>
          </a:p>
          <a:p>
            <a:pPr marL="0" indent="0" fontAlgn="base">
              <a:lnSpc>
                <a:spcPct val="120000"/>
              </a:lnSpc>
              <a:spcBef>
                <a:spcPts val="0"/>
              </a:spcBef>
              <a:buNone/>
            </a:pPr>
            <a:r>
              <a:rPr lang="en-US" sz="2000" dirty="0">
                <a:latin typeface="+mj-lt"/>
              </a:rPr>
              <a:t>    }while(1);</a:t>
            </a:r>
          </a:p>
          <a:p>
            <a:pPr marL="0" indent="0" fontAlgn="base">
              <a:lnSpc>
                <a:spcPct val="120000"/>
              </a:lnSpc>
              <a:spcBef>
                <a:spcPts val="0"/>
              </a:spcBef>
              <a:buNone/>
            </a:pPr>
            <a:r>
              <a:rPr lang="en-US" sz="2000" dirty="0">
                <a:latin typeface="+mj-lt"/>
              </a:rPr>
              <a:t>    </a:t>
            </a:r>
            <a:r>
              <a:rPr lang="en-US" sz="2000" dirty="0" err="1">
                <a:latin typeface="+mj-lt"/>
              </a:rPr>
              <a:t>fp</a:t>
            </a:r>
            <a:r>
              <a:rPr lang="en-US" sz="2000" dirty="0">
                <a:latin typeface="+mj-lt"/>
              </a:rPr>
              <a:t> = </a:t>
            </a:r>
            <a:r>
              <a:rPr lang="en-US" sz="2000" dirty="0" err="1">
                <a:latin typeface="+mj-lt"/>
              </a:rPr>
              <a:t>fopen</a:t>
            </a:r>
            <a:r>
              <a:rPr lang="en-US" sz="2000" dirty="0">
                <a:latin typeface="+mj-lt"/>
              </a:rPr>
              <a:t>("file1.txt","r");</a:t>
            </a:r>
          </a:p>
          <a:p>
            <a:pPr marL="0" indent="0" fontAlgn="base">
              <a:lnSpc>
                <a:spcPct val="120000"/>
              </a:lnSpc>
              <a:spcBef>
                <a:spcPts val="0"/>
              </a:spcBef>
              <a:buNone/>
            </a:pPr>
            <a:r>
              <a:rPr lang="en-US" sz="2000" dirty="0">
                <a:latin typeface="+mj-lt"/>
              </a:rPr>
              <a:t>    </a:t>
            </a:r>
            <a:r>
              <a:rPr lang="en-US" sz="2000" b="1" dirty="0" err="1">
                <a:solidFill>
                  <a:srgbClr val="0070C0"/>
                </a:solidFill>
                <a:latin typeface="+mj-lt"/>
              </a:rPr>
              <a:t>fgets</a:t>
            </a:r>
            <a:r>
              <a:rPr lang="en-US" sz="2000" b="1" dirty="0">
                <a:solidFill>
                  <a:srgbClr val="0070C0"/>
                </a:solidFill>
                <a:latin typeface="+mj-lt"/>
              </a:rPr>
              <a:t>(str,20,fp); </a:t>
            </a:r>
          </a:p>
          <a:p>
            <a:pPr marL="0" indent="0" fontAlgn="base">
              <a:lnSpc>
                <a:spcPct val="120000"/>
              </a:lnSpc>
              <a:spcBef>
                <a:spcPts val="0"/>
              </a:spcBef>
              <a:buNone/>
            </a:pPr>
            <a:r>
              <a:rPr lang="en-US" sz="2000" dirty="0">
                <a:latin typeface="+mj-lt"/>
              </a:rPr>
              <a:t>//to get the specified number of characters from a file</a:t>
            </a:r>
          </a:p>
          <a:p>
            <a:pPr marL="0" indent="0" fontAlgn="base">
              <a:lnSpc>
                <a:spcPct val="120000"/>
              </a:lnSpc>
              <a:spcBef>
                <a:spcPts val="0"/>
              </a:spcBef>
              <a:buNone/>
            </a:pPr>
            <a:r>
              <a:rPr lang="en-US" sz="2000" dirty="0">
                <a:latin typeface="+mj-lt"/>
              </a:rPr>
              <a:t>    </a:t>
            </a:r>
            <a:r>
              <a:rPr lang="en-US" sz="2000" dirty="0" err="1">
                <a:latin typeface="+mj-lt"/>
              </a:rPr>
              <a:t>printf</a:t>
            </a:r>
            <a:r>
              <a:rPr lang="en-US" sz="2000" dirty="0">
                <a:latin typeface="+mj-lt"/>
              </a:rPr>
              <a:t>("\</a:t>
            </a:r>
            <a:r>
              <a:rPr lang="en-US" sz="2000" dirty="0" err="1">
                <a:latin typeface="+mj-lt"/>
              </a:rPr>
              <a:t>nUsing</a:t>
            </a:r>
            <a:r>
              <a:rPr lang="en-US" sz="2000" dirty="0">
                <a:latin typeface="+mj-lt"/>
              </a:rPr>
              <a:t> </a:t>
            </a:r>
            <a:r>
              <a:rPr lang="en-US" sz="2000" dirty="0" err="1">
                <a:latin typeface="+mj-lt"/>
              </a:rPr>
              <a:t>fgets</a:t>
            </a:r>
            <a:r>
              <a:rPr lang="en-US" sz="2000" dirty="0">
                <a:latin typeface="+mj-lt"/>
              </a:rPr>
              <a:t>: %s", </a:t>
            </a:r>
            <a:r>
              <a:rPr lang="en-US" sz="2000" dirty="0" err="1">
                <a:latin typeface="+mj-lt"/>
              </a:rPr>
              <a:t>str</a:t>
            </a:r>
            <a:r>
              <a:rPr lang="en-US" sz="2000" dirty="0">
                <a:latin typeface="+mj-lt"/>
              </a:rPr>
              <a:t>);</a:t>
            </a:r>
          </a:p>
          <a:p>
            <a:pPr marL="0" indent="0" fontAlgn="base">
              <a:lnSpc>
                <a:spcPct val="120000"/>
              </a:lnSpc>
              <a:spcBef>
                <a:spcPts val="0"/>
              </a:spcBef>
              <a:buNone/>
            </a:pPr>
            <a:r>
              <a:rPr lang="en-US" sz="2000" dirty="0">
                <a:latin typeface="+mj-lt"/>
              </a:rPr>
              <a:t>    </a:t>
            </a:r>
            <a:r>
              <a:rPr lang="en-US" sz="2000" dirty="0" err="1">
                <a:latin typeface="+mj-lt"/>
              </a:rPr>
              <a:t>fclose</a:t>
            </a:r>
            <a:r>
              <a:rPr lang="en-US" sz="2000" dirty="0">
                <a:latin typeface="+mj-lt"/>
              </a:rPr>
              <a:t>(</a:t>
            </a:r>
            <a:r>
              <a:rPr lang="en-US" sz="2000" dirty="0" err="1">
                <a:latin typeface="+mj-lt"/>
              </a:rPr>
              <a:t>fp</a:t>
            </a:r>
            <a:r>
              <a:rPr lang="en-US" sz="2000" dirty="0">
                <a:latin typeface="+mj-lt"/>
              </a:rPr>
              <a:t>);</a:t>
            </a:r>
          </a:p>
          <a:p>
            <a:pPr marL="0" indent="0" fontAlgn="base">
              <a:lnSpc>
                <a:spcPct val="120000"/>
              </a:lnSpc>
              <a:spcBef>
                <a:spcPts val="0"/>
              </a:spcBef>
              <a:buNone/>
            </a:pPr>
            <a:r>
              <a:rPr lang="en-US" sz="2000" dirty="0">
                <a:latin typeface="+mj-lt"/>
              </a:rPr>
              <a:t>    return(0);</a:t>
            </a:r>
          </a:p>
          <a:p>
            <a:pPr marL="0" indent="0" fontAlgn="base">
              <a:lnSpc>
                <a:spcPct val="120000"/>
              </a:lnSpc>
              <a:spcBef>
                <a:spcPts val="0"/>
              </a:spcBef>
              <a:buNone/>
            </a:pPr>
            <a:r>
              <a:rPr lang="en-US" sz="2000" dirty="0">
                <a:latin typeface="+mj-lt"/>
              </a:rPr>
              <a:t>}</a:t>
            </a:r>
          </a:p>
          <a:p>
            <a:pPr marL="0" indent="0" fontAlgn="base">
              <a:lnSpc>
                <a:spcPct val="120000"/>
              </a:lnSpc>
              <a:spcBef>
                <a:spcPts val="0"/>
              </a:spcBef>
              <a:buNone/>
            </a:pPr>
            <a:endParaRPr lang="en-US" sz="2000" dirty="0">
              <a:latin typeface="+mj-lt"/>
            </a:endParaRPr>
          </a:p>
        </p:txBody>
      </p:sp>
      <p:cxnSp>
        <p:nvCxnSpPr>
          <p:cNvPr id="5" name="Straight Connector 4"/>
          <p:cNvCxnSpPr/>
          <p:nvPr/>
        </p:nvCxnSpPr>
        <p:spPr>
          <a:xfrm>
            <a:off x="5846618" y="1357747"/>
            <a:ext cx="0" cy="5292436"/>
          </a:xfrm>
          <a:prstGeom prst="line">
            <a:avLst/>
          </a:prstGeom>
          <a:ln/>
        </p:spPr>
        <p:style>
          <a:lnRef idx="2">
            <a:schemeClr val="dk1"/>
          </a:lnRef>
          <a:fillRef idx="0">
            <a:schemeClr val="dk1"/>
          </a:fillRef>
          <a:effectRef idx="1">
            <a:schemeClr val="dk1"/>
          </a:effectRef>
          <a:fontRef idx="minor">
            <a:schemeClr val="tx1"/>
          </a:fontRef>
        </p:style>
      </p:cxnSp>
      <p:sp>
        <p:nvSpPr>
          <p:cNvPr id="6" name="Date Placeholder 5"/>
          <p:cNvSpPr>
            <a:spLocks noGrp="1"/>
          </p:cNvSpPr>
          <p:nvPr>
            <p:ph type="dt" sz="half" idx="10"/>
          </p:nvPr>
        </p:nvSpPr>
        <p:spPr/>
        <p:txBody>
          <a:bodyPr/>
          <a:lstStyle/>
          <a:p>
            <a:fld id="{D263688F-BAEB-4BCA-BA88-A3B995A36476}" type="datetime1">
              <a:rPr lang="en-US" smtClean="0"/>
              <a:pPr/>
              <a:t>7/27/2023</a:t>
            </a:fld>
            <a:endParaRPr lang="en-US" dirty="0"/>
          </a:p>
        </p:txBody>
      </p:sp>
      <p:sp>
        <p:nvSpPr>
          <p:cNvPr id="7" name="Slide Number Placeholder 6"/>
          <p:cNvSpPr>
            <a:spLocks noGrp="1"/>
          </p:cNvSpPr>
          <p:nvPr>
            <p:ph type="sldNum" sz="quarter" idx="12"/>
          </p:nvPr>
        </p:nvSpPr>
        <p:spPr/>
        <p:txBody>
          <a:bodyPr/>
          <a:lstStyle/>
          <a:p>
            <a:fld id="{D38DC0B9-C475-4FDF-8DD2-FF30D3C761E7}" type="slidenum">
              <a:rPr lang="en-US" smtClean="0"/>
              <a:pPr/>
              <a:t>16</a:t>
            </a:fld>
            <a:endParaRPr lang="en-US" dirty="0"/>
          </a:p>
        </p:txBody>
      </p:sp>
      <p:sp>
        <p:nvSpPr>
          <p:cNvPr id="8" name="Rectangular Callout 7"/>
          <p:cNvSpPr/>
          <p:nvPr/>
        </p:nvSpPr>
        <p:spPr>
          <a:xfrm>
            <a:off x="6668086" y="4847388"/>
            <a:ext cx="4754880" cy="1717964"/>
          </a:xfrm>
          <a:prstGeom prst="wedgeRectCallout">
            <a:avLst>
              <a:gd name="adj1" fmla="val -29549"/>
              <a:gd name="adj2" fmla="val -844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Output:</a:t>
            </a:r>
          </a:p>
          <a:p>
            <a:pPr algn="ctr"/>
            <a:r>
              <a:rPr lang="en-US" sz="2000" dirty="0"/>
              <a:t>Using </a:t>
            </a:r>
            <a:r>
              <a:rPr lang="en-US" sz="2000" dirty="0" err="1"/>
              <a:t>fgets</a:t>
            </a:r>
            <a:r>
              <a:rPr lang="en-US" sz="2000" dirty="0"/>
              <a:t>: Advanced C Programming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a:t>
            </a:r>
            <a:r>
              <a:rPr lang="en-US" b="1" dirty="0" err="1"/>
              <a:t>fgets</a:t>
            </a:r>
            <a:r>
              <a:rPr lang="en-US" b="1" dirty="0"/>
              <a:t>()</a:t>
            </a:r>
            <a:endParaRPr lang="en-US" dirty="0"/>
          </a:p>
        </p:txBody>
      </p:sp>
      <p:sp>
        <p:nvSpPr>
          <p:cNvPr id="3" name="Content Placeholder 2"/>
          <p:cNvSpPr>
            <a:spLocks noGrp="1"/>
          </p:cNvSpPr>
          <p:nvPr>
            <p:ph idx="1"/>
          </p:nvPr>
        </p:nvSpPr>
        <p:spPr/>
        <p:txBody>
          <a:bodyPr/>
          <a:lstStyle/>
          <a:p>
            <a:pPr fontAlgn="base"/>
            <a:r>
              <a:rPr lang="en-US" dirty="0"/>
              <a:t>It follows some parameters such as Maximum length, buffer, and input device reference.</a:t>
            </a:r>
          </a:p>
          <a:p>
            <a:pPr fontAlgn="base"/>
            <a:r>
              <a:rPr lang="en-US" dirty="0"/>
              <a:t>It is </a:t>
            </a:r>
            <a:r>
              <a:rPr lang="en-US" b="1" dirty="0"/>
              <a:t>safe </a:t>
            </a:r>
            <a:r>
              <a:rPr lang="en-US" dirty="0"/>
              <a:t>to use because it checks the array bound.</a:t>
            </a:r>
          </a:p>
          <a:p>
            <a:pPr fontAlgn="base"/>
            <a:r>
              <a:rPr lang="en-US" dirty="0"/>
              <a:t>It keeps on reading until a new line character is encountered or the maximum limit of the character array.</a:t>
            </a:r>
          </a:p>
          <a:p>
            <a:pPr fontAlgn="base"/>
            <a:r>
              <a:rPr lang="en-US" dirty="0" err="1"/>
              <a:t>fgets</a:t>
            </a:r>
            <a:r>
              <a:rPr lang="en-US" dirty="0"/>
              <a:t>() function allows the user to specify the maximum number of characters to read and we can also change the input stream to any file in </a:t>
            </a:r>
            <a:r>
              <a:rPr lang="en-US" dirty="0" err="1"/>
              <a:t>fgets</a:t>
            </a:r>
            <a:r>
              <a:rPr lang="en-US" dirty="0"/>
              <a:t>()</a:t>
            </a:r>
          </a:p>
          <a:p>
            <a:pPr fontAlgn="base"/>
            <a:endParaRPr lang="en-US" dirty="0"/>
          </a:p>
          <a:p>
            <a:endParaRPr lang="en-US" dirty="0"/>
          </a:p>
        </p:txBody>
      </p:sp>
      <p:sp>
        <p:nvSpPr>
          <p:cNvPr id="4" name="Date Placeholder 3"/>
          <p:cNvSpPr>
            <a:spLocks noGrp="1"/>
          </p:cNvSpPr>
          <p:nvPr>
            <p:ph type="dt" sz="half" idx="10"/>
          </p:nvPr>
        </p:nvSpPr>
        <p:spPr/>
        <p:txBody>
          <a:bodyPr/>
          <a:lstStyle/>
          <a:p>
            <a:fld id="{8E4B9B10-AB06-445E-9DB1-B613B431A06C}"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17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into a file</a:t>
            </a:r>
          </a:p>
        </p:txBody>
      </p:sp>
      <p:sp>
        <p:nvSpPr>
          <p:cNvPr id="3" name="Content Placeholder 2"/>
          <p:cNvSpPr>
            <a:spLocks noGrp="1"/>
          </p:cNvSpPr>
          <p:nvPr>
            <p:ph idx="1"/>
          </p:nvPr>
        </p:nvSpPr>
        <p:spPr>
          <a:xfrm>
            <a:off x="1104900" y="1440873"/>
            <a:ext cx="9982200" cy="4946072"/>
          </a:xfrm>
        </p:spPr>
        <p:txBody>
          <a:bodyPr>
            <a:normAutofit/>
          </a:bodyPr>
          <a:lstStyle/>
          <a:p>
            <a:pPr algn="just" fontAlgn="base"/>
            <a:r>
              <a:rPr lang="en-US" sz="2400" b="1" dirty="0" err="1">
                <a:latin typeface="+mj-lt"/>
              </a:rPr>
              <a:t>fputc</a:t>
            </a:r>
            <a:r>
              <a:rPr lang="en-US" sz="2400" b="1" dirty="0">
                <a:latin typeface="+mj-lt"/>
              </a:rPr>
              <a:t>()</a:t>
            </a:r>
          </a:p>
          <a:p>
            <a:pPr lvl="1" algn="just" fontAlgn="base"/>
            <a:r>
              <a:rPr lang="en-US" sz="1800" dirty="0">
                <a:latin typeface="+mj-lt"/>
              </a:rPr>
              <a:t>to write a single character at a time to a given file. </a:t>
            </a:r>
          </a:p>
          <a:p>
            <a:pPr lvl="1" algn="just" fontAlgn="base"/>
            <a:endParaRPr lang="en-US" sz="1800" dirty="0">
              <a:latin typeface="+mj-lt"/>
            </a:endParaRPr>
          </a:p>
          <a:p>
            <a:pPr algn="just" fontAlgn="base"/>
            <a:r>
              <a:rPr lang="en-US" sz="2400" b="1" dirty="0" err="1">
                <a:latin typeface="+mj-lt"/>
              </a:rPr>
              <a:t>fputs</a:t>
            </a:r>
            <a:r>
              <a:rPr lang="en-US" sz="2400" b="1" dirty="0">
                <a:latin typeface="+mj-lt"/>
              </a:rPr>
              <a:t>()</a:t>
            </a:r>
          </a:p>
          <a:p>
            <a:pPr lvl="1" algn="just" fontAlgn="base"/>
            <a:r>
              <a:rPr lang="en-US" sz="1800" dirty="0">
                <a:latin typeface="+mj-lt"/>
              </a:rPr>
              <a:t>writes a string to the specified stream up to but not including the null character</a:t>
            </a:r>
          </a:p>
        </p:txBody>
      </p:sp>
      <p:sp>
        <p:nvSpPr>
          <p:cNvPr id="4" name="Date Placeholder 3"/>
          <p:cNvSpPr>
            <a:spLocks noGrp="1"/>
          </p:cNvSpPr>
          <p:nvPr>
            <p:ph type="dt" sz="half" idx="10"/>
          </p:nvPr>
        </p:nvSpPr>
        <p:spPr/>
        <p:txBody>
          <a:bodyPr/>
          <a:lstStyle/>
          <a:p>
            <a:fld id="{C3E82182-6DCE-4B61-88E3-A6D6411C7DBA}"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18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into a file – </a:t>
            </a:r>
            <a:r>
              <a:rPr lang="en-US" b="1" dirty="0" err="1"/>
              <a:t>fputc</a:t>
            </a:r>
            <a:r>
              <a:rPr lang="en-US" b="1" dirty="0"/>
              <a:t>()</a:t>
            </a:r>
            <a:endParaRPr lang="en-US" dirty="0"/>
          </a:p>
        </p:txBody>
      </p:sp>
      <p:sp>
        <p:nvSpPr>
          <p:cNvPr id="3" name="Content Placeholder 2"/>
          <p:cNvSpPr>
            <a:spLocks noGrp="1"/>
          </p:cNvSpPr>
          <p:nvPr>
            <p:ph idx="1"/>
          </p:nvPr>
        </p:nvSpPr>
        <p:spPr>
          <a:xfrm>
            <a:off x="1104900" y="1440873"/>
            <a:ext cx="9982200" cy="4946072"/>
          </a:xfrm>
        </p:spPr>
        <p:txBody>
          <a:bodyPr>
            <a:normAutofit/>
          </a:bodyPr>
          <a:lstStyle/>
          <a:p>
            <a:pPr algn="just" fontAlgn="base"/>
            <a:r>
              <a:rPr lang="en-US" sz="2400" dirty="0" err="1">
                <a:latin typeface="+mj-lt"/>
              </a:rPr>
              <a:t>fputc</a:t>
            </a:r>
            <a:r>
              <a:rPr lang="en-US" sz="2400" dirty="0">
                <a:latin typeface="+mj-lt"/>
              </a:rPr>
              <a:t>() is used to write a single character at a time to a given file. </a:t>
            </a:r>
          </a:p>
          <a:p>
            <a:pPr algn="just" fontAlgn="base"/>
            <a:r>
              <a:rPr lang="en-US" sz="2400" dirty="0">
                <a:latin typeface="+mj-lt"/>
              </a:rPr>
              <a:t>It writes the given character at the position denoted by the file pointer and then advances the file pointer. </a:t>
            </a:r>
          </a:p>
          <a:p>
            <a:pPr algn="just" fontAlgn="base"/>
            <a:r>
              <a:rPr lang="en-US" sz="2400" dirty="0">
                <a:latin typeface="+mj-lt"/>
              </a:rPr>
              <a:t>This function returns the character that is written in case of successful write operation else in case of error EOF is returned. </a:t>
            </a:r>
          </a:p>
          <a:p>
            <a:pPr algn="just" fontAlgn="base"/>
            <a:r>
              <a:rPr lang="en-US" sz="2400" b="1" dirty="0">
                <a:latin typeface="+mj-lt"/>
              </a:rPr>
              <a:t>Syntax: </a:t>
            </a:r>
            <a:r>
              <a:rPr lang="en-US" b="1" dirty="0" err="1">
                <a:latin typeface="+mj-lt"/>
              </a:rPr>
              <a:t>int</a:t>
            </a:r>
            <a:r>
              <a:rPr lang="en-US" b="1" dirty="0">
                <a:latin typeface="+mj-lt"/>
              </a:rPr>
              <a:t> </a:t>
            </a:r>
            <a:r>
              <a:rPr lang="en-US" b="1" dirty="0" err="1">
                <a:latin typeface="+mj-lt"/>
              </a:rPr>
              <a:t>fputc</a:t>
            </a:r>
            <a:r>
              <a:rPr lang="en-US" b="1" dirty="0">
                <a:latin typeface="+mj-lt"/>
              </a:rPr>
              <a:t>(</a:t>
            </a:r>
            <a:r>
              <a:rPr lang="en-US" b="1" dirty="0" err="1">
                <a:latin typeface="+mj-lt"/>
              </a:rPr>
              <a:t>int</a:t>
            </a:r>
            <a:r>
              <a:rPr lang="en-US" b="1" dirty="0">
                <a:latin typeface="+mj-lt"/>
              </a:rPr>
              <a:t> character, FILE *pointer)</a:t>
            </a:r>
            <a:r>
              <a:rPr lang="en-US" dirty="0">
                <a:latin typeface="+mj-lt"/>
              </a:rPr>
              <a:t> </a:t>
            </a:r>
            <a:endParaRPr lang="en-US" sz="2400" dirty="0">
              <a:latin typeface="+mj-lt"/>
            </a:endParaRPr>
          </a:p>
          <a:p>
            <a:pPr lvl="1" algn="just" fontAlgn="base"/>
            <a:r>
              <a:rPr lang="en-US" b="1" dirty="0">
                <a:latin typeface="+mj-lt"/>
              </a:rPr>
              <a:t>character: </a:t>
            </a:r>
            <a:r>
              <a:rPr lang="en-US" dirty="0">
                <a:latin typeface="+mj-lt"/>
              </a:rPr>
              <a:t>character to be written. This is passed as its </a:t>
            </a:r>
            <a:r>
              <a:rPr lang="en-US" dirty="0" err="1">
                <a:latin typeface="+mj-lt"/>
              </a:rPr>
              <a:t>int</a:t>
            </a:r>
            <a:r>
              <a:rPr lang="en-US" dirty="0">
                <a:latin typeface="+mj-lt"/>
              </a:rPr>
              <a:t> promotion. </a:t>
            </a:r>
          </a:p>
          <a:p>
            <a:pPr lvl="1" algn="just" fontAlgn="base"/>
            <a:r>
              <a:rPr lang="en-US" b="1" dirty="0">
                <a:latin typeface="+mj-lt"/>
              </a:rPr>
              <a:t>pointer: </a:t>
            </a:r>
            <a:r>
              <a:rPr lang="en-US" dirty="0">
                <a:latin typeface="+mj-lt"/>
              </a:rPr>
              <a:t>pointer to a FILE object that identifies the stream where the character is to be written.</a:t>
            </a:r>
          </a:p>
        </p:txBody>
      </p:sp>
      <p:sp>
        <p:nvSpPr>
          <p:cNvPr id="4" name="Date Placeholder 3"/>
          <p:cNvSpPr>
            <a:spLocks noGrp="1"/>
          </p:cNvSpPr>
          <p:nvPr>
            <p:ph type="dt" sz="half" idx="10"/>
          </p:nvPr>
        </p:nvSpPr>
        <p:spPr/>
        <p:txBody>
          <a:bodyPr/>
          <a:lstStyle/>
          <a:p>
            <a:fld id="{E58E283F-0E44-4318-8FFD-0BA2DC9AF15D}"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19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Topics</a:t>
            </a:r>
          </a:p>
        </p:txBody>
      </p:sp>
      <p:sp>
        <p:nvSpPr>
          <p:cNvPr id="14" name="Content Placeholder 13"/>
          <p:cNvSpPr>
            <a:spLocks noGrp="1"/>
          </p:cNvSpPr>
          <p:nvPr>
            <p:ph idx="1"/>
          </p:nvPr>
        </p:nvSpPr>
        <p:spPr>
          <a:xfrm>
            <a:off x="953311" y="1366345"/>
            <a:ext cx="10632332" cy="5044965"/>
          </a:xfrm>
        </p:spPr>
        <p:txBody>
          <a:bodyPr>
            <a:normAutofit fontScale="70000" lnSpcReduction="20000"/>
          </a:bodyPr>
          <a:lstStyle/>
          <a:p>
            <a:pPr marL="0">
              <a:lnSpc>
                <a:spcPct val="120000"/>
              </a:lnSpc>
              <a:spcBef>
                <a:spcPts val="0"/>
              </a:spcBef>
            </a:pPr>
            <a:r>
              <a:rPr lang="en-US" dirty="0"/>
              <a:t>Function pointers </a:t>
            </a:r>
          </a:p>
          <a:p>
            <a:pPr marL="0">
              <a:lnSpc>
                <a:spcPct val="120000"/>
              </a:lnSpc>
              <a:spcBef>
                <a:spcPts val="0"/>
              </a:spcBef>
            </a:pPr>
            <a:r>
              <a:rPr lang="en-US" dirty="0"/>
              <a:t>Pointer and function</a:t>
            </a:r>
          </a:p>
          <a:p>
            <a:pPr marL="0">
              <a:lnSpc>
                <a:spcPct val="120000"/>
              </a:lnSpc>
              <a:spcBef>
                <a:spcPts val="0"/>
              </a:spcBef>
            </a:pPr>
            <a:r>
              <a:rPr lang="en-US" dirty="0"/>
              <a:t>Function returning pointer</a:t>
            </a:r>
          </a:p>
          <a:p>
            <a:pPr marL="0">
              <a:lnSpc>
                <a:spcPct val="120000"/>
              </a:lnSpc>
              <a:spcBef>
                <a:spcPts val="0"/>
              </a:spcBef>
            </a:pPr>
            <a:r>
              <a:rPr lang="en-US" dirty="0"/>
              <a:t>File system basic</a:t>
            </a:r>
          </a:p>
          <a:p>
            <a:pPr marL="0">
              <a:lnSpc>
                <a:spcPct val="120000"/>
              </a:lnSpc>
              <a:spcBef>
                <a:spcPts val="0"/>
              </a:spcBef>
            </a:pPr>
            <a:r>
              <a:rPr lang="en-US" dirty="0"/>
              <a:t>The file pointer</a:t>
            </a:r>
          </a:p>
          <a:p>
            <a:pPr marL="0">
              <a:lnSpc>
                <a:spcPct val="120000"/>
              </a:lnSpc>
              <a:spcBef>
                <a:spcPts val="0"/>
              </a:spcBef>
            </a:pPr>
            <a:r>
              <a:rPr lang="en-US" dirty="0"/>
              <a:t>File operations: fopen() – fgetc() – fputc() – fclose() – feof() – fputs() – fgets() – fprintf() – fscanf()</a:t>
            </a:r>
          </a:p>
          <a:p>
            <a:pPr marL="0">
              <a:lnSpc>
                <a:spcPct val="120000"/>
              </a:lnSpc>
              <a:spcBef>
                <a:spcPts val="0"/>
              </a:spcBef>
            </a:pPr>
            <a:r>
              <a:rPr lang="en-US" dirty="0"/>
              <a:t>Erasing files</a:t>
            </a:r>
          </a:p>
          <a:p>
            <a:pPr marL="0">
              <a:lnSpc>
                <a:spcPct val="120000"/>
              </a:lnSpc>
              <a:spcBef>
                <a:spcPts val="0"/>
              </a:spcBef>
            </a:pPr>
            <a:r>
              <a:rPr lang="en-US" dirty="0"/>
              <a:t>Random access file</a:t>
            </a:r>
          </a:p>
          <a:p>
            <a:pPr marL="0">
              <a:lnSpc>
                <a:spcPct val="120000"/>
              </a:lnSpc>
              <a:spcBef>
                <a:spcPts val="0"/>
              </a:spcBef>
            </a:pPr>
            <a:r>
              <a:rPr lang="en-US" dirty="0"/>
              <a:t>Command line arguments</a:t>
            </a:r>
          </a:p>
          <a:p>
            <a:pPr marL="0">
              <a:lnSpc>
                <a:spcPct val="120000"/>
              </a:lnSpc>
              <a:spcBef>
                <a:spcPts val="0"/>
              </a:spcBef>
            </a:pPr>
            <a:r>
              <a:rPr lang="en-IN" dirty="0"/>
              <a:t>Multiple source files</a:t>
            </a:r>
          </a:p>
          <a:p>
            <a:pPr marL="0">
              <a:lnSpc>
                <a:spcPct val="120000"/>
              </a:lnSpc>
              <a:spcBef>
                <a:spcPts val="0"/>
              </a:spcBef>
            </a:pPr>
            <a:r>
              <a:rPr lang="en-IN" dirty="0"/>
              <a:t>Static and dynamic libraries</a:t>
            </a:r>
          </a:p>
          <a:p>
            <a:pPr marL="0">
              <a:lnSpc>
                <a:spcPct val="120000"/>
              </a:lnSpc>
              <a:spcBef>
                <a:spcPts val="0"/>
              </a:spcBef>
            </a:pPr>
            <a:r>
              <a:rPr lang="en-IN" dirty="0"/>
              <a:t>Code optimization</a:t>
            </a:r>
          </a:p>
          <a:p>
            <a:pPr marL="0">
              <a:lnSpc>
                <a:spcPct val="120000"/>
              </a:lnSpc>
              <a:spcBef>
                <a:spcPts val="0"/>
              </a:spcBef>
            </a:pPr>
            <a:r>
              <a:rPr lang="en-IN" dirty="0"/>
              <a:t>Optimization with loops</a:t>
            </a:r>
          </a:p>
          <a:p>
            <a:pPr marL="0">
              <a:lnSpc>
                <a:spcPct val="120000"/>
              </a:lnSpc>
              <a:spcBef>
                <a:spcPts val="0"/>
              </a:spcBef>
            </a:pPr>
            <a:r>
              <a:rPr lang="en-IN" dirty="0"/>
              <a:t>Fast mathematics in loops</a:t>
            </a:r>
          </a:p>
          <a:p>
            <a:pPr marL="0">
              <a:lnSpc>
                <a:spcPct val="120000"/>
              </a:lnSpc>
              <a:spcBef>
                <a:spcPts val="0"/>
              </a:spcBef>
            </a:pPr>
            <a:r>
              <a:rPr lang="en-IN" dirty="0"/>
              <a:t>Optimization by functions</a:t>
            </a:r>
          </a:p>
        </p:txBody>
      </p:sp>
      <p:sp>
        <p:nvSpPr>
          <p:cNvPr id="2" name="Date Placeholder 1"/>
          <p:cNvSpPr>
            <a:spLocks noGrp="1"/>
          </p:cNvSpPr>
          <p:nvPr>
            <p:ph type="dt" sz="half" idx="10"/>
          </p:nvPr>
        </p:nvSpPr>
        <p:spPr/>
        <p:txBody>
          <a:bodyPr/>
          <a:lstStyle/>
          <a:p>
            <a:fld id="{332B96E6-EDAF-467E-A09F-968559934FCB}"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2</a:t>
            </a:fld>
            <a:endParaRPr lang="en-US" dirty="0"/>
          </a:p>
        </p:txBody>
      </p:sp>
    </p:spTree>
    <p:extLst>
      <p:ext uri="{BB962C8B-B14F-4D97-AF65-F5344CB8AC3E}">
        <p14:creationId xmlns:p14="http://schemas.microsoft.com/office/powerpoint/2010/main" val="207389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into a file – </a:t>
            </a:r>
            <a:r>
              <a:rPr lang="en-US" b="1" dirty="0" err="1"/>
              <a:t>fputc</a:t>
            </a:r>
            <a:r>
              <a:rPr lang="en-US" b="1" dirty="0"/>
              <a:t>()</a:t>
            </a:r>
            <a:endParaRPr lang="en-US" dirty="0"/>
          </a:p>
        </p:txBody>
      </p:sp>
      <p:sp>
        <p:nvSpPr>
          <p:cNvPr id="3" name="Content Placeholder 2"/>
          <p:cNvSpPr>
            <a:spLocks noGrp="1"/>
          </p:cNvSpPr>
          <p:nvPr>
            <p:ph idx="1"/>
          </p:nvPr>
        </p:nvSpPr>
        <p:spPr>
          <a:xfrm>
            <a:off x="1104900" y="1440873"/>
            <a:ext cx="9982200" cy="5084618"/>
          </a:xfrm>
        </p:spPr>
        <p:txBody>
          <a:bodyPr>
            <a:normAutofit fontScale="62500" lnSpcReduction="20000"/>
          </a:bodyPr>
          <a:lstStyle/>
          <a:p>
            <a:pPr marL="0" indent="0" fontAlgn="base">
              <a:lnSpc>
                <a:spcPct val="120000"/>
              </a:lnSpc>
              <a:spcBef>
                <a:spcPts val="0"/>
              </a:spcBef>
              <a:buNone/>
            </a:pPr>
            <a:r>
              <a:rPr lang="en-US" dirty="0"/>
              <a:t>#include&lt;</a:t>
            </a:r>
            <a:r>
              <a:rPr lang="en-US" dirty="0" err="1"/>
              <a:t>stdio.h</a:t>
            </a:r>
            <a:r>
              <a:rPr lang="en-US" dirty="0"/>
              <a:t>&gt;</a:t>
            </a:r>
          </a:p>
          <a:p>
            <a:pPr marL="0" indent="0" fontAlgn="base">
              <a:lnSpc>
                <a:spcPct val="120000"/>
              </a:lnSpc>
              <a:spcBef>
                <a:spcPts val="0"/>
              </a:spcBef>
              <a:buNone/>
            </a:pPr>
            <a:r>
              <a:rPr lang="en-US" dirty="0" err="1"/>
              <a:t>int</a:t>
            </a:r>
            <a:r>
              <a:rPr lang="en-US" dirty="0"/>
              <a:t> main()</a:t>
            </a:r>
          </a:p>
          <a:p>
            <a:pPr marL="0" indent="0" fontAlgn="base">
              <a:lnSpc>
                <a:spcPct val="120000"/>
              </a:lnSpc>
              <a:spcBef>
                <a:spcPts val="0"/>
              </a:spcBef>
              <a:buNone/>
            </a:pPr>
            <a:r>
              <a:rPr lang="en-US" dirty="0"/>
              <a:t>{</a:t>
            </a:r>
          </a:p>
          <a:p>
            <a:pPr marL="0" indent="0" fontAlgn="base">
              <a:lnSpc>
                <a:spcPct val="120000"/>
              </a:lnSpc>
              <a:spcBef>
                <a:spcPts val="0"/>
              </a:spcBef>
              <a:buNone/>
            </a:pPr>
            <a:r>
              <a:rPr lang="en-US" dirty="0"/>
              <a:t>    </a:t>
            </a:r>
            <a:r>
              <a:rPr lang="en-US" dirty="0" err="1"/>
              <a:t>int</a:t>
            </a:r>
            <a:r>
              <a:rPr lang="en-US" dirty="0"/>
              <a:t> </a:t>
            </a:r>
            <a:r>
              <a:rPr lang="en-US" dirty="0" err="1"/>
              <a:t>i</a:t>
            </a:r>
            <a:r>
              <a:rPr lang="en-US" dirty="0"/>
              <a:t> = 0;</a:t>
            </a:r>
          </a:p>
          <a:p>
            <a:pPr marL="0" indent="0" fontAlgn="base">
              <a:lnSpc>
                <a:spcPct val="120000"/>
              </a:lnSpc>
              <a:spcBef>
                <a:spcPts val="0"/>
              </a:spcBef>
              <a:buNone/>
            </a:pPr>
            <a:r>
              <a:rPr lang="en-US" dirty="0"/>
              <a:t>    FILE *</a:t>
            </a:r>
            <a:r>
              <a:rPr lang="en-US" dirty="0" err="1"/>
              <a:t>fp</a:t>
            </a:r>
            <a:r>
              <a:rPr lang="en-US" dirty="0"/>
              <a:t> = </a:t>
            </a:r>
            <a:r>
              <a:rPr lang="en-US" dirty="0" err="1"/>
              <a:t>fopen</a:t>
            </a:r>
            <a:r>
              <a:rPr lang="en-US" dirty="0"/>
              <a:t>("</a:t>
            </a:r>
            <a:r>
              <a:rPr lang="en-US" dirty="0" err="1"/>
              <a:t>output.txt","w</a:t>
            </a:r>
            <a:r>
              <a:rPr lang="en-US" dirty="0"/>
              <a:t>");</a:t>
            </a:r>
          </a:p>
          <a:p>
            <a:pPr marL="0" indent="0" fontAlgn="base">
              <a:lnSpc>
                <a:spcPct val="120000"/>
              </a:lnSpc>
              <a:spcBef>
                <a:spcPts val="0"/>
              </a:spcBef>
              <a:buNone/>
            </a:pPr>
            <a:r>
              <a:rPr lang="en-US" dirty="0"/>
              <a:t>    if (</a:t>
            </a:r>
            <a:r>
              <a:rPr lang="en-US" dirty="0" err="1"/>
              <a:t>fp</a:t>
            </a:r>
            <a:r>
              <a:rPr lang="en-US" dirty="0"/>
              <a:t> == NULL)</a:t>
            </a:r>
          </a:p>
          <a:p>
            <a:pPr marL="0" indent="0" fontAlgn="base">
              <a:lnSpc>
                <a:spcPct val="120000"/>
              </a:lnSpc>
              <a:spcBef>
                <a:spcPts val="0"/>
              </a:spcBef>
              <a:buNone/>
            </a:pPr>
            <a:r>
              <a:rPr lang="en-US" dirty="0"/>
              <a:t>    	return 0;</a:t>
            </a:r>
          </a:p>
          <a:p>
            <a:pPr marL="0" indent="0" fontAlgn="base">
              <a:lnSpc>
                <a:spcPct val="120000"/>
              </a:lnSpc>
              <a:spcBef>
                <a:spcPts val="0"/>
              </a:spcBef>
              <a:buNone/>
            </a:pPr>
            <a:r>
              <a:rPr lang="en-US" dirty="0"/>
              <a:t>    char string[] = "Good Morning", </a:t>
            </a:r>
            <a:r>
              <a:rPr lang="en-US" dirty="0" err="1"/>
              <a:t>received_string</a:t>
            </a:r>
            <a:r>
              <a:rPr lang="en-US" dirty="0"/>
              <a:t>[20];</a:t>
            </a:r>
          </a:p>
          <a:p>
            <a:pPr marL="0" indent="0" fontAlgn="base">
              <a:lnSpc>
                <a:spcPct val="120000"/>
              </a:lnSpc>
              <a:spcBef>
                <a:spcPts val="0"/>
              </a:spcBef>
              <a:buNone/>
            </a:pPr>
            <a:r>
              <a:rPr lang="en-US" dirty="0"/>
              <a:t>    for (</a:t>
            </a:r>
            <a:r>
              <a:rPr lang="en-US" dirty="0" err="1"/>
              <a:t>i</a:t>
            </a:r>
            <a:r>
              <a:rPr lang="en-US" dirty="0"/>
              <a:t> = 0; string[</a:t>
            </a:r>
            <a:r>
              <a:rPr lang="en-US" dirty="0" err="1"/>
              <a:t>i</a:t>
            </a:r>
            <a:r>
              <a:rPr lang="en-US" dirty="0"/>
              <a:t>]!='\0'; </a:t>
            </a:r>
            <a:r>
              <a:rPr lang="en-US" dirty="0" err="1"/>
              <a:t>i</a:t>
            </a:r>
            <a:r>
              <a:rPr lang="en-US" dirty="0"/>
              <a:t>++)</a:t>
            </a:r>
          </a:p>
          <a:p>
            <a:pPr marL="0" indent="0" fontAlgn="base">
              <a:lnSpc>
                <a:spcPct val="120000"/>
              </a:lnSpc>
              <a:spcBef>
                <a:spcPts val="0"/>
              </a:spcBef>
              <a:buNone/>
            </a:pPr>
            <a:r>
              <a:rPr lang="en-US" dirty="0"/>
              <a:t>        </a:t>
            </a:r>
            <a:r>
              <a:rPr lang="en-US" b="1" dirty="0" err="1">
                <a:solidFill>
                  <a:srgbClr val="090F8B"/>
                </a:solidFill>
              </a:rPr>
              <a:t>fputc</a:t>
            </a:r>
            <a:r>
              <a:rPr lang="en-US" b="1" dirty="0">
                <a:solidFill>
                  <a:srgbClr val="090F8B"/>
                </a:solidFill>
              </a:rPr>
              <a:t>(string[</a:t>
            </a:r>
            <a:r>
              <a:rPr lang="en-US" b="1" dirty="0" err="1">
                <a:solidFill>
                  <a:srgbClr val="090F8B"/>
                </a:solidFill>
              </a:rPr>
              <a:t>i</a:t>
            </a:r>
            <a:r>
              <a:rPr lang="en-US" b="1" dirty="0">
                <a:solidFill>
                  <a:srgbClr val="090F8B"/>
                </a:solidFill>
              </a:rPr>
              <a:t>], </a:t>
            </a:r>
            <a:r>
              <a:rPr lang="en-US" b="1" dirty="0" err="1">
                <a:solidFill>
                  <a:srgbClr val="090F8B"/>
                </a:solidFill>
              </a:rPr>
              <a:t>fp</a:t>
            </a:r>
            <a:r>
              <a:rPr lang="en-US" b="1" dirty="0">
                <a:solidFill>
                  <a:srgbClr val="090F8B"/>
                </a:solidFill>
              </a:rPr>
              <a:t>);</a:t>
            </a:r>
          </a:p>
          <a:p>
            <a:pPr marL="0" indent="0" fontAlgn="base">
              <a:lnSpc>
                <a:spcPct val="120000"/>
              </a:lnSpc>
              <a:spcBef>
                <a:spcPts val="0"/>
              </a:spcBef>
              <a:buNone/>
            </a:pPr>
            <a:r>
              <a:rPr lang="en-US" dirty="0"/>
              <a:t>    </a:t>
            </a:r>
            <a:r>
              <a:rPr lang="en-US" dirty="0" err="1"/>
              <a:t>fclose</a:t>
            </a:r>
            <a:r>
              <a:rPr lang="en-US" dirty="0"/>
              <a:t>(</a:t>
            </a:r>
            <a:r>
              <a:rPr lang="en-US" dirty="0" err="1"/>
              <a:t>fp</a:t>
            </a:r>
            <a:r>
              <a:rPr lang="en-US" dirty="0"/>
              <a:t>);</a:t>
            </a:r>
          </a:p>
          <a:p>
            <a:pPr marL="0" indent="0" fontAlgn="base">
              <a:lnSpc>
                <a:spcPct val="120000"/>
              </a:lnSpc>
              <a:spcBef>
                <a:spcPts val="0"/>
              </a:spcBef>
              <a:buNone/>
            </a:pPr>
            <a:r>
              <a:rPr lang="en-US" dirty="0"/>
              <a:t>    </a:t>
            </a:r>
            <a:r>
              <a:rPr lang="en-US" dirty="0" err="1"/>
              <a:t>fp</a:t>
            </a:r>
            <a:r>
              <a:rPr lang="en-US" dirty="0"/>
              <a:t> = </a:t>
            </a:r>
            <a:r>
              <a:rPr lang="en-US" dirty="0" err="1"/>
              <a:t>fopen</a:t>
            </a:r>
            <a:r>
              <a:rPr lang="en-US" dirty="0"/>
              <a:t>("</a:t>
            </a:r>
            <a:r>
              <a:rPr lang="en-US" dirty="0" err="1"/>
              <a:t>output.txt","r</a:t>
            </a:r>
            <a:r>
              <a:rPr lang="en-US" dirty="0"/>
              <a:t>");</a:t>
            </a:r>
          </a:p>
          <a:p>
            <a:pPr marL="0" indent="0" fontAlgn="base">
              <a:lnSpc>
                <a:spcPct val="120000"/>
              </a:lnSpc>
              <a:spcBef>
                <a:spcPts val="0"/>
              </a:spcBef>
              <a:buNone/>
            </a:pPr>
            <a:r>
              <a:rPr lang="en-US" dirty="0"/>
              <a:t>    </a:t>
            </a:r>
            <a:r>
              <a:rPr lang="en-US" dirty="0" err="1"/>
              <a:t>fgets</a:t>
            </a:r>
            <a:r>
              <a:rPr lang="en-US" dirty="0"/>
              <a:t>(received_string,20,fp);</a:t>
            </a:r>
          </a:p>
          <a:p>
            <a:pPr marL="0" indent="0" fontAlgn="base">
              <a:lnSpc>
                <a:spcPct val="120000"/>
              </a:lnSpc>
              <a:spcBef>
                <a:spcPts val="0"/>
              </a:spcBef>
              <a:buNone/>
            </a:pPr>
            <a:r>
              <a:rPr lang="en-US" dirty="0"/>
              <a:t>    </a:t>
            </a:r>
            <a:r>
              <a:rPr lang="en-US" dirty="0" err="1"/>
              <a:t>printf</a:t>
            </a:r>
            <a:r>
              <a:rPr lang="en-US" dirty="0"/>
              <a:t>("%s", </a:t>
            </a:r>
            <a:r>
              <a:rPr lang="en-US" dirty="0" err="1"/>
              <a:t>received_string</a:t>
            </a:r>
            <a:r>
              <a:rPr lang="en-US" dirty="0"/>
              <a:t>);</a:t>
            </a:r>
          </a:p>
          <a:p>
            <a:pPr marL="0" indent="0" fontAlgn="base">
              <a:lnSpc>
                <a:spcPct val="120000"/>
              </a:lnSpc>
              <a:spcBef>
                <a:spcPts val="0"/>
              </a:spcBef>
              <a:buNone/>
            </a:pPr>
            <a:r>
              <a:rPr lang="en-US" dirty="0"/>
              <a:t>    </a:t>
            </a:r>
            <a:r>
              <a:rPr lang="en-US" dirty="0" err="1"/>
              <a:t>fclose</a:t>
            </a:r>
            <a:r>
              <a:rPr lang="en-US" dirty="0"/>
              <a:t>(</a:t>
            </a:r>
            <a:r>
              <a:rPr lang="en-US" dirty="0" err="1"/>
              <a:t>fp</a:t>
            </a:r>
            <a:r>
              <a:rPr lang="en-US" dirty="0"/>
              <a:t>);</a:t>
            </a:r>
          </a:p>
          <a:p>
            <a:pPr marL="0" indent="0" fontAlgn="base">
              <a:lnSpc>
                <a:spcPct val="120000"/>
              </a:lnSpc>
              <a:spcBef>
                <a:spcPts val="0"/>
              </a:spcBef>
              <a:buNone/>
            </a:pPr>
            <a:r>
              <a:rPr lang="en-US" dirty="0"/>
              <a:t>    return 0;</a:t>
            </a:r>
          </a:p>
          <a:p>
            <a:pPr marL="0" indent="0" fontAlgn="base">
              <a:lnSpc>
                <a:spcPct val="120000"/>
              </a:lnSpc>
              <a:spcBef>
                <a:spcPts val="0"/>
              </a:spcBef>
              <a:buNone/>
            </a:pPr>
            <a:r>
              <a:rPr lang="en-US" dirty="0"/>
              <a:t>}</a:t>
            </a:r>
          </a:p>
        </p:txBody>
      </p:sp>
      <p:sp>
        <p:nvSpPr>
          <p:cNvPr id="4" name="Date Placeholder 3"/>
          <p:cNvSpPr>
            <a:spLocks noGrp="1"/>
          </p:cNvSpPr>
          <p:nvPr>
            <p:ph type="dt" sz="half" idx="10"/>
          </p:nvPr>
        </p:nvSpPr>
        <p:spPr/>
        <p:txBody>
          <a:bodyPr/>
          <a:lstStyle/>
          <a:p>
            <a:fld id="{C73B84A4-3A22-43A5-B505-E252BE027D7C}"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20</a:t>
            </a:fld>
            <a:endParaRPr lang="en-US" dirty="0"/>
          </a:p>
        </p:txBody>
      </p:sp>
      <p:sp>
        <p:nvSpPr>
          <p:cNvPr id="6" name="Rectangular Callout 5"/>
          <p:cNvSpPr/>
          <p:nvPr/>
        </p:nvSpPr>
        <p:spPr>
          <a:xfrm>
            <a:off x="6527409" y="4495696"/>
            <a:ext cx="3615397" cy="1342396"/>
          </a:xfrm>
          <a:prstGeom prst="wedgeRectCallout">
            <a:avLst>
              <a:gd name="adj1" fmla="val -104321"/>
              <a:gd name="adj2" fmla="val -267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Output:</a:t>
            </a:r>
          </a:p>
          <a:p>
            <a:pPr algn="ctr"/>
            <a:r>
              <a:rPr lang="en-US" sz="3200" dirty="0"/>
              <a:t>Good Morning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into a file – </a:t>
            </a:r>
            <a:r>
              <a:rPr lang="en-US" b="1" dirty="0" err="1"/>
              <a:t>fputs</a:t>
            </a:r>
            <a:r>
              <a:rPr lang="en-US" b="1" dirty="0"/>
              <a:t>()</a:t>
            </a:r>
            <a:endParaRPr lang="en-US" dirty="0"/>
          </a:p>
        </p:txBody>
      </p:sp>
      <p:sp>
        <p:nvSpPr>
          <p:cNvPr id="3" name="Content Placeholder 2"/>
          <p:cNvSpPr>
            <a:spLocks noGrp="1"/>
          </p:cNvSpPr>
          <p:nvPr>
            <p:ph idx="1"/>
          </p:nvPr>
        </p:nvSpPr>
        <p:spPr>
          <a:xfrm>
            <a:off x="1104900" y="1440873"/>
            <a:ext cx="9982200" cy="5084618"/>
          </a:xfrm>
        </p:spPr>
        <p:txBody>
          <a:bodyPr>
            <a:normAutofit/>
          </a:bodyPr>
          <a:lstStyle/>
          <a:p>
            <a:pPr algn="just" fontAlgn="base"/>
            <a:r>
              <a:rPr lang="en-US" b="1" dirty="0" err="1">
                <a:latin typeface="+mj-lt"/>
              </a:rPr>
              <a:t>fputs</a:t>
            </a:r>
            <a:r>
              <a:rPr lang="en-US" b="1" dirty="0">
                <a:latin typeface="+mj-lt"/>
              </a:rPr>
              <a:t>()</a:t>
            </a:r>
            <a:r>
              <a:rPr lang="en-US" dirty="0">
                <a:latin typeface="+mj-lt"/>
              </a:rPr>
              <a:t> writes a string to the specified stream up to but not including the null character.</a:t>
            </a:r>
          </a:p>
          <a:p>
            <a:pPr algn="just" fontAlgn="base"/>
            <a:r>
              <a:rPr lang="en-US" b="1" dirty="0">
                <a:latin typeface="+mj-lt"/>
              </a:rPr>
              <a:t>Syntax: </a:t>
            </a:r>
            <a:r>
              <a:rPr lang="en-US" b="1" dirty="0" err="1">
                <a:latin typeface="+mj-lt"/>
              </a:rPr>
              <a:t>int</a:t>
            </a:r>
            <a:r>
              <a:rPr lang="en-US" b="1" dirty="0">
                <a:latin typeface="+mj-lt"/>
              </a:rPr>
              <a:t> </a:t>
            </a:r>
            <a:r>
              <a:rPr lang="en-US" b="1" dirty="0" err="1">
                <a:latin typeface="+mj-lt"/>
              </a:rPr>
              <a:t>fputs</a:t>
            </a:r>
            <a:r>
              <a:rPr lang="en-US" b="1" dirty="0">
                <a:latin typeface="+mj-lt"/>
              </a:rPr>
              <a:t>(const *char </a:t>
            </a:r>
            <a:r>
              <a:rPr lang="en-US" b="1" dirty="0" err="1">
                <a:latin typeface="+mj-lt"/>
              </a:rPr>
              <a:t>str</a:t>
            </a:r>
            <a:r>
              <a:rPr lang="en-US" b="1" dirty="0">
                <a:latin typeface="+mj-lt"/>
              </a:rPr>
              <a:t>, FILE *</a:t>
            </a:r>
            <a:r>
              <a:rPr lang="en-US" b="1" dirty="0" err="1">
                <a:latin typeface="+mj-lt"/>
              </a:rPr>
              <a:t>fp</a:t>
            </a:r>
            <a:r>
              <a:rPr lang="en-US" b="1" dirty="0">
                <a:latin typeface="+mj-lt"/>
              </a:rPr>
              <a:t>); </a:t>
            </a:r>
          </a:p>
          <a:p>
            <a:pPr lvl="1" algn="just" fontAlgn="base"/>
            <a:r>
              <a:rPr lang="en-US" sz="1800" dirty="0">
                <a:latin typeface="+mj-lt"/>
              </a:rPr>
              <a:t>where </a:t>
            </a:r>
            <a:r>
              <a:rPr lang="en-US" sz="1800" dirty="0" err="1">
                <a:latin typeface="+mj-lt"/>
              </a:rPr>
              <a:t>str</a:t>
            </a:r>
            <a:r>
              <a:rPr lang="en-US" sz="1800" dirty="0">
                <a:latin typeface="+mj-lt"/>
              </a:rPr>
              <a:t> is a name of char array that is to be written in a file</a:t>
            </a:r>
          </a:p>
          <a:p>
            <a:pPr lvl="1" algn="just" fontAlgn="base"/>
            <a:r>
              <a:rPr lang="en-US" sz="1800" dirty="0" err="1">
                <a:latin typeface="+mj-lt"/>
              </a:rPr>
              <a:t>fp</a:t>
            </a:r>
            <a:r>
              <a:rPr lang="en-US" sz="1800" dirty="0">
                <a:latin typeface="+mj-lt"/>
              </a:rPr>
              <a:t> is the file pointer.</a:t>
            </a:r>
          </a:p>
          <a:p>
            <a:pPr algn="just" fontAlgn="base"/>
            <a:r>
              <a:rPr lang="en-US" dirty="0">
                <a:latin typeface="+mj-lt"/>
              </a:rPr>
              <a:t>It returns 1 if the write operation was successful, otherwise, it returns 0. </a:t>
            </a:r>
          </a:p>
          <a:p>
            <a:pPr algn="just"/>
            <a:r>
              <a:rPr lang="en-US" b="1" dirty="0">
                <a:latin typeface="+mj-lt"/>
              </a:rPr>
              <a:t>Return Value: </a:t>
            </a:r>
            <a:r>
              <a:rPr lang="en-US" dirty="0">
                <a:latin typeface="+mj-lt"/>
              </a:rPr>
              <a:t>This function returns a non-negative value, or else on error it returns EOF.</a:t>
            </a:r>
          </a:p>
          <a:p>
            <a:pPr algn="just" fontAlgn="base"/>
            <a:endParaRPr lang="en-US" dirty="0">
              <a:solidFill>
                <a:schemeClr val="tx1">
                  <a:lumMod val="50000"/>
                </a:schemeClr>
              </a:solidFill>
              <a:latin typeface="+mj-lt"/>
            </a:endParaRPr>
          </a:p>
        </p:txBody>
      </p:sp>
      <p:sp>
        <p:nvSpPr>
          <p:cNvPr id="4" name="Date Placeholder 3"/>
          <p:cNvSpPr>
            <a:spLocks noGrp="1"/>
          </p:cNvSpPr>
          <p:nvPr>
            <p:ph type="dt" sz="half" idx="10"/>
          </p:nvPr>
        </p:nvSpPr>
        <p:spPr/>
        <p:txBody>
          <a:bodyPr/>
          <a:lstStyle/>
          <a:p>
            <a:fld id="{CB9F6F73-D724-43FB-8503-6E2095988E33}"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21</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into a file – </a:t>
            </a:r>
            <a:r>
              <a:rPr lang="en-US" b="1" dirty="0" err="1"/>
              <a:t>fputs</a:t>
            </a:r>
            <a:r>
              <a:rPr lang="en-US" b="1" dirty="0"/>
              <a:t>()</a:t>
            </a:r>
            <a:endParaRPr lang="en-US" dirty="0"/>
          </a:p>
        </p:txBody>
      </p:sp>
      <p:sp>
        <p:nvSpPr>
          <p:cNvPr id="3" name="Content Placeholder 2"/>
          <p:cNvSpPr>
            <a:spLocks noGrp="1"/>
          </p:cNvSpPr>
          <p:nvPr>
            <p:ph idx="1"/>
          </p:nvPr>
        </p:nvSpPr>
        <p:spPr>
          <a:xfrm>
            <a:off x="1104900" y="1440873"/>
            <a:ext cx="9982200" cy="5084618"/>
          </a:xfrm>
        </p:spPr>
        <p:txBody>
          <a:bodyPr>
            <a:normAutofit/>
          </a:bodyPr>
          <a:lstStyle/>
          <a:p>
            <a:pPr fontAlgn="base">
              <a:buNone/>
            </a:pPr>
            <a:r>
              <a:rPr lang="en-US" dirty="0">
                <a:solidFill>
                  <a:schemeClr val="tx1">
                    <a:lumMod val="50000"/>
                  </a:schemeClr>
                </a:solidFill>
              </a:rPr>
              <a:t>#include &lt;</a:t>
            </a:r>
            <a:r>
              <a:rPr lang="en-US" dirty="0" err="1">
                <a:solidFill>
                  <a:schemeClr val="tx1">
                    <a:lumMod val="50000"/>
                  </a:schemeClr>
                </a:solidFill>
              </a:rPr>
              <a:t>stdio.h</a:t>
            </a:r>
            <a:r>
              <a:rPr lang="en-US" dirty="0">
                <a:solidFill>
                  <a:schemeClr val="tx1">
                    <a:lumMod val="50000"/>
                  </a:schemeClr>
                </a:solidFill>
              </a:rPr>
              <a:t>&gt;</a:t>
            </a:r>
          </a:p>
          <a:p>
            <a:pPr fontAlgn="base">
              <a:buNone/>
            </a:pPr>
            <a:r>
              <a:rPr lang="en-US" dirty="0" err="1">
                <a:solidFill>
                  <a:schemeClr val="tx1">
                    <a:lumMod val="50000"/>
                  </a:schemeClr>
                </a:solidFill>
              </a:rPr>
              <a:t>int</a:t>
            </a:r>
            <a:r>
              <a:rPr lang="en-US" dirty="0">
                <a:solidFill>
                  <a:schemeClr val="tx1">
                    <a:lumMod val="50000"/>
                  </a:schemeClr>
                </a:solidFill>
              </a:rPr>
              <a:t> main () {</a:t>
            </a:r>
          </a:p>
          <a:p>
            <a:pPr fontAlgn="base">
              <a:buNone/>
            </a:pPr>
            <a:r>
              <a:rPr lang="en-US" dirty="0">
                <a:solidFill>
                  <a:schemeClr val="tx1">
                    <a:lumMod val="50000"/>
                  </a:schemeClr>
                </a:solidFill>
              </a:rPr>
              <a:t>   FILE *</a:t>
            </a:r>
            <a:r>
              <a:rPr lang="en-US" dirty="0" err="1">
                <a:solidFill>
                  <a:schemeClr val="tx1">
                    <a:lumMod val="50000"/>
                  </a:schemeClr>
                </a:solidFill>
              </a:rPr>
              <a:t>fp</a:t>
            </a:r>
            <a:r>
              <a:rPr lang="en-US" dirty="0">
                <a:solidFill>
                  <a:schemeClr val="tx1">
                    <a:lumMod val="50000"/>
                  </a:schemeClr>
                </a:solidFill>
              </a:rPr>
              <a:t>;</a:t>
            </a:r>
          </a:p>
          <a:p>
            <a:pPr fontAlgn="base">
              <a:buNone/>
            </a:pPr>
            <a:r>
              <a:rPr lang="en-US" dirty="0">
                <a:solidFill>
                  <a:schemeClr val="tx1">
                    <a:lumMod val="50000"/>
                  </a:schemeClr>
                </a:solidFill>
              </a:rPr>
              <a:t>   </a:t>
            </a:r>
            <a:r>
              <a:rPr lang="en-US" dirty="0" err="1">
                <a:solidFill>
                  <a:schemeClr val="tx1">
                    <a:lumMod val="50000"/>
                  </a:schemeClr>
                </a:solidFill>
              </a:rPr>
              <a:t>fp</a:t>
            </a:r>
            <a:r>
              <a:rPr lang="en-US" dirty="0">
                <a:solidFill>
                  <a:schemeClr val="tx1">
                    <a:lumMod val="50000"/>
                  </a:schemeClr>
                </a:solidFill>
              </a:rPr>
              <a:t> = </a:t>
            </a:r>
            <a:r>
              <a:rPr lang="en-US" dirty="0" err="1">
                <a:solidFill>
                  <a:schemeClr val="tx1">
                    <a:lumMod val="50000"/>
                  </a:schemeClr>
                </a:solidFill>
              </a:rPr>
              <a:t>fopen</a:t>
            </a:r>
            <a:r>
              <a:rPr lang="en-US" dirty="0">
                <a:solidFill>
                  <a:schemeClr val="tx1">
                    <a:lumMod val="50000"/>
                  </a:schemeClr>
                </a:solidFill>
              </a:rPr>
              <a:t>("file.txt", "w+");</a:t>
            </a:r>
          </a:p>
          <a:p>
            <a:pPr fontAlgn="base">
              <a:buNone/>
            </a:pPr>
            <a:r>
              <a:rPr lang="en-US" dirty="0">
                <a:solidFill>
                  <a:schemeClr val="tx1">
                    <a:lumMod val="50000"/>
                  </a:schemeClr>
                </a:solidFill>
              </a:rPr>
              <a:t>   </a:t>
            </a:r>
            <a:r>
              <a:rPr lang="en-US" dirty="0" err="1">
                <a:solidFill>
                  <a:schemeClr val="tx1">
                    <a:lumMod val="50000"/>
                  </a:schemeClr>
                </a:solidFill>
              </a:rPr>
              <a:t>fputs</a:t>
            </a:r>
            <a:r>
              <a:rPr lang="en-US" dirty="0">
                <a:solidFill>
                  <a:schemeClr val="tx1">
                    <a:lumMod val="50000"/>
                  </a:schemeClr>
                </a:solidFill>
              </a:rPr>
              <a:t>("This is c programming.\n", </a:t>
            </a:r>
            <a:r>
              <a:rPr lang="en-US" dirty="0" err="1">
                <a:solidFill>
                  <a:schemeClr val="tx1">
                    <a:lumMod val="50000"/>
                  </a:schemeClr>
                </a:solidFill>
              </a:rPr>
              <a:t>fp</a:t>
            </a:r>
            <a:r>
              <a:rPr lang="en-US" dirty="0">
                <a:solidFill>
                  <a:schemeClr val="tx1">
                    <a:lumMod val="50000"/>
                  </a:schemeClr>
                </a:solidFill>
              </a:rPr>
              <a:t>);</a:t>
            </a:r>
          </a:p>
          <a:p>
            <a:pPr fontAlgn="base">
              <a:buNone/>
            </a:pPr>
            <a:r>
              <a:rPr lang="en-US" dirty="0">
                <a:solidFill>
                  <a:schemeClr val="tx1">
                    <a:lumMod val="50000"/>
                  </a:schemeClr>
                </a:solidFill>
              </a:rPr>
              <a:t>   </a:t>
            </a:r>
            <a:r>
              <a:rPr lang="en-US" dirty="0" err="1">
                <a:solidFill>
                  <a:schemeClr val="tx1">
                    <a:lumMod val="50000"/>
                  </a:schemeClr>
                </a:solidFill>
              </a:rPr>
              <a:t>fputs</a:t>
            </a:r>
            <a:r>
              <a:rPr lang="en-US" dirty="0">
                <a:solidFill>
                  <a:schemeClr val="tx1">
                    <a:lumMod val="50000"/>
                  </a:schemeClr>
                </a:solidFill>
              </a:rPr>
              <a:t>("This is a system programming language.", </a:t>
            </a:r>
            <a:r>
              <a:rPr lang="en-US" dirty="0" err="1">
                <a:solidFill>
                  <a:schemeClr val="tx1">
                    <a:lumMod val="50000"/>
                  </a:schemeClr>
                </a:solidFill>
              </a:rPr>
              <a:t>fp</a:t>
            </a:r>
            <a:r>
              <a:rPr lang="en-US" dirty="0">
                <a:solidFill>
                  <a:schemeClr val="tx1">
                    <a:lumMod val="50000"/>
                  </a:schemeClr>
                </a:solidFill>
              </a:rPr>
              <a:t>);</a:t>
            </a:r>
          </a:p>
          <a:p>
            <a:pPr fontAlgn="base">
              <a:buNone/>
            </a:pPr>
            <a:r>
              <a:rPr lang="en-US" dirty="0">
                <a:solidFill>
                  <a:schemeClr val="tx1">
                    <a:lumMod val="50000"/>
                  </a:schemeClr>
                </a:solidFill>
              </a:rPr>
              <a:t>   </a:t>
            </a:r>
            <a:r>
              <a:rPr lang="en-US" dirty="0" err="1">
                <a:solidFill>
                  <a:schemeClr val="tx1">
                    <a:lumMod val="50000"/>
                  </a:schemeClr>
                </a:solidFill>
              </a:rPr>
              <a:t>fclose</a:t>
            </a:r>
            <a:r>
              <a:rPr lang="en-US" dirty="0">
                <a:solidFill>
                  <a:schemeClr val="tx1">
                    <a:lumMod val="50000"/>
                  </a:schemeClr>
                </a:solidFill>
              </a:rPr>
              <a:t>(</a:t>
            </a:r>
            <a:r>
              <a:rPr lang="en-US" dirty="0" err="1">
                <a:solidFill>
                  <a:schemeClr val="tx1">
                    <a:lumMod val="50000"/>
                  </a:schemeClr>
                </a:solidFill>
              </a:rPr>
              <a:t>fp</a:t>
            </a:r>
            <a:r>
              <a:rPr lang="en-US" dirty="0">
                <a:solidFill>
                  <a:schemeClr val="tx1">
                    <a:lumMod val="50000"/>
                  </a:schemeClr>
                </a:solidFill>
              </a:rPr>
              <a:t>);</a:t>
            </a:r>
          </a:p>
          <a:p>
            <a:pPr fontAlgn="base">
              <a:buNone/>
            </a:pPr>
            <a:r>
              <a:rPr lang="en-US" dirty="0">
                <a:solidFill>
                  <a:schemeClr val="tx1">
                    <a:lumMod val="50000"/>
                  </a:schemeClr>
                </a:solidFill>
              </a:rPr>
              <a:t>   return 0;</a:t>
            </a:r>
          </a:p>
          <a:p>
            <a:pPr fontAlgn="base">
              <a:buNone/>
            </a:pPr>
            <a:r>
              <a:rPr lang="en-US" dirty="0">
                <a:solidFill>
                  <a:schemeClr val="tx1">
                    <a:lumMod val="50000"/>
                  </a:schemeClr>
                </a:solidFill>
              </a:rPr>
              <a:t>}</a:t>
            </a:r>
          </a:p>
        </p:txBody>
      </p:sp>
      <p:sp>
        <p:nvSpPr>
          <p:cNvPr id="4" name="Date Placeholder 3"/>
          <p:cNvSpPr>
            <a:spLocks noGrp="1"/>
          </p:cNvSpPr>
          <p:nvPr>
            <p:ph type="dt" sz="half" idx="10"/>
          </p:nvPr>
        </p:nvSpPr>
        <p:spPr/>
        <p:txBody>
          <a:bodyPr/>
          <a:lstStyle/>
          <a:p>
            <a:fld id="{0F9E5675-FCC8-49C3-8AAA-BB083A3D4CBF}"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22</a:t>
            </a:fld>
            <a:endParaRPr lang="en-US" dirty="0"/>
          </a:p>
        </p:txBody>
      </p:sp>
      <p:sp>
        <p:nvSpPr>
          <p:cNvPr id="6" name="Rectangular Callout 5"/>
          <p:cNvSpPr/>
          <p:nvPr/>
        </p:nvSpPr>
        <p:spPr>
          <a:xfrm>
            <a:off x="7160455" y="1682157"/>
            <a:ext cx="4403188" cy="1834765"/>
          </a:xfrm>
          <a:prstGeom prst="wedgeRectCallout">
            <a:avLst>
              <a:gd name="adj1" fmla="val -82952"/>
              <a:gd name="adj2" fmla="val 293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Output:</a:t>
            </a:r>
          </a:p>
          <a:p>
            <a:pPr algn="ctr"/>
            <a:r>
              <a:rPr lang="en-US" sz="2400" dirty="0">
                <a:solidFill>
                  <a:schemeClr val="bg1"/>
                </a:solidFill>
              </a:rPr>
              <a:t>Content of file.txt:</a:t>
            </a:r>
          </a:p>
          <a:p>
            <a:pPr fontAlgn="base">
              <a:buNone/>
            </a:pPr>
            <a:r>
              <a:rPr lang="en-US" sz="2400" dirty="0">
                <a:solidFill>
                  <a:schemeClr val="bg1"/>
                </a:solidFill>
              </a:rPr>
              <a:t>This is c programming.</a:t>
            </a:r>
          </a:p>
          <a:p>
            <a:pPr fontAlgn="base">
              <a:buNone/>
            </a:pPr>
            <a:r>
              <a:rPr lang="en-US" sz="2400" dirty="0">
                <a:solidFill>
                  <a:schemeClr val="bg1"/>
                </a:solidFill>
              </a:rPr>
              <a:t>This is a system programming language.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a file – </a:t>
            </a:r>
            <a:r>
              <a:rPr lang="en-US" b="1" dirty="0" err="1"/>
              <a:t>fclose</a:t>
            </a:r>
            <a:r>
              <a:rPr lang="en-US" b="1" dirty="0"/>
              <a:t>()</a:t>
            </a:r>
            <a:endParaRPr lang="en-US" dirty="0"/>
          </a:p>
        </p:txBody>
      </p:sp>
      <p:sp>
        <p:nvSpPr>
          <p:cNvPr id="3" name="Content Placeholder 2"/>
          <p:cNvSpPr>
            <a:spLocks noGrp="1"/>
          </p:cNvSpPr>
          <p:nvPr>
            <p:ph idx="1"/>
          </p:nvPr>
        </p:nvSpPr>
        <p:spPr>
          <a:xfrm>
            <a:off x="1104900" y="1440873"/>
            <a:ext cx="9982200" cy="5084618"/>
          </a:xfrm>
        </p:spPr>
        <p:txBody>
          <a:bodyPr>
            <a:normAutofit/>
          </a:bodyPr>
          <a:lstStyle/>
          <a:p>
            <a:pPr fontAlgn="base"/>
            <a:r>
              <a:rPr lang="en-US" dirty="0">
                <a:latin typeface="+mj-lt"/>
              </a:rPr>
              <a:t>The </a:t>
            </a:r>
            <a:r>
              <a:rPr lang="en-US" dirty="0" err="1">
                <a:latin typeface="+mj-lt"/>
              </a:rPr>
              <a:t>fclose</a:t>
            </a:r>
            <a:r>
              <a:rPr lang="en-US" dirty="0">
                <a:latin typeface="+mj-lt"/>
              </a:rPr>
              <a:t>() function closes a stream pointed to by stream </a:t>
            </a:r>
          </a:p>
          <a:p>
            <a:pPr lvl="1" fontAlgn="base"/>
            <a:r>
              <a:rPr lang="en-US" dirty="0">
                <a:latin typeface="+mj-lt"/>
              </a:rPr>
              <a:t>(</a:t>
            </a:r>
            <a:r>
              <a:rPr lang="en-US" dirty="0" err="1">
                <a:latin typeface="+mj-lt"/>
              </a:rPr>
              <a:t>i.e</a:t>
            </a:r>
            <a:r>
              <a:rPr lang="en-US" dirty="0">
                <a:latin typeface="+mj-lt"/>
              </a:rPr>
              <a:t>) it closes the file that is being pointed by file pointer fp. </a:t>
            </a:r>
          </a:p>
          <a:p>
            <a:pPr fontAlgn="base"/>
            <a:r>
              <a:rPr lang="en-US" dirty="0">
                <a:latin typeface="+mj-lt"/>
              </a:rPr>
              <a:t>This function deletes all buffers that are associated with the stream before closing it. </a:t>
            </a:r>
          </a:p>
          <a:p>
            <a:pPr fontAlgn="base"/>
            <a:r>
              <a:rPr lang="en-US" dirty="0">
                <a:latin typeface="+mj-lt"/>
              </a:rPr>
              <a:t>When it closes the stream, the function releases any buffers that the system reserved. </a:t>
            </a:r>
          </a:p>
          <a:p>
            <a:pPr fontAlgn="base"/>
            <a:r>
              <a:rPr lang="en-US" dirty="0">
                <a:latin typeface="+mj-lt"/>
              </a:rPr>
              <a:t>When a binary stream is closed, the last record in the file is padded with null characters (\0) to the end of the record.</a:t>
            </a:r>
          </a:p>
          <a:p>
            <a:pPr fontAlgn="base"/>
            <a:r>
              <a:rPr lang="en-US" b="1" dirty="0">
                <a:latin typeface="+mj-lt"/>
              </a:rPr>
              <a:t>Syntax: </a:t>
            </a:r>
            <a:r>
              <a:rPr lang="en-US" b="1" dirty="0" err="1">
                <a:latin typeface="+mj-lt"/>
              </a:rPr>
              <a:t>fclose</a:t>
            </a:r>
            <a:r>
              <a:rPr lang="en-US" b="1" dirty="0">
                <a:latin typeface="+mj-lt"/>
              </a:rPr>
              <a:t>(FILE *</a:t>
            </a:r>
            <a:r>
              <a:rPr lang="en-US" b="1" dirty="0" err="1">
                <a:latin typeface="+mj-lt"/>
              </a:rPr>
              <a:t>fp</a:t>
            </a:r>
            <a:r>
              <a:rPr lang="en-US" b="1" dirty="0">
                <a:latin typeface="+mj-lt"/>
              </a:rPr>
              <a:t>);</a:t>
            </a:r>
          </a:p>
          <a:p>
            <a:pPr fontAlgn="base"/>
            <a:r>
              <a:rPr lang="en-US" b="1" dirty="0">
                <a:latin typeface="+mj-lt"/>
              </a:rPr>
              <a:t>Return Value: </a:t>
            </a:r>
            <a:r>
              <a:rPr lang="en-US" dirty="0">
                <a:latin typeface="+mj-lt"/>
              </a:rPr>
              <a:t>The </a:t>
            </a:r>
            <a:r>
              <a:rPr lang="en-US" dirty="0" err="1">
                <a:latin typeface="+mj-lt"/>
              </a:rPr>
              <a:t>fclose</a:t>
            </a:r>
            <a:r>
              <a:rPr lang="en-US" dirty="0">
                <a:latin typeface="+mj-lt"/>
              </a:rPr>
              <a:t>() function returns 0 if it successfully closes the stream, or EOF if any errors were detected</a:t>
            </a:r>
            <a:endParaRPr lang="en-US" b="1" dirty="0">
              <a:latin typeface="+mj-lt"/>
            </a:endParaRPr>
          </a:p>
        </p:txBody>
      </p:sp>
      <p:sp>
        <p:nvSpPr>
          <p:cNvPr id="4" name="Date Placeholder 3"/>
          <p:cNvSpPr>
            <a:spLocks noGrp="1"/>
          </p:cNvSpPr>
          <p:nvPr>
            <p:ph type="dt" sz="half" idx="10"/>
          </p:nvPr>
        </p:nvSpPr>
        <p:spPr/>
        <p:txBody>
          <a:bodyPr/>
          <a:lstStyle/>
          <a:p>
            <a:fld id="{00BF34A0-E839-42B1-B299-4F2854534D23}"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23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a file – </a:t>
            </a:r>
            <a:r>
              <a:rPr lang="en-US" b="1" dirty="0" err="1"/>
              <a:t>fclose</a:t>
            </a:r>
            <a:r>
              <a:rPr lang="en-US" b="1" dirty="0"/>
              <a:t>()</a:t>
            </a:r>
            <a:endParaRPr lang="en-US" dirty="0"/>
          </a:p>
        </p:txBody>
      </p:sp>
      <p:sp>
        <p:nvSpPr>
          <p:cNvPr id="3" name="Content Placeholder 2"/>
          <p:cNvSpPr>
            <a:spLocks noGrp="1"/>
          </p:cNvSpPr>
          <p:nvPr>
            <p:ph idx="1"/>
          </p:nvPr>
        </p:nvSpPr>
        <p:spPr>
          <a:xfrm>
            <a:off x="1104900" y="1440873"/>
            <a:ext cx="9982200" cy="5084618"/>
          </a:xfrm>
        </p:spPr>
        <p:txBody>
          <a:bodyPr>
            <a:normAutofit/>
          </a:bodyPr>
          <a:lstStyle/>
          <a:p>
            <a:pPr fontAlgn="base">
              <a:buNone/>
            </a:pPr>
            <a:r>
              <a:rPr lang="en-US" dirty="0"/>
              <a:t>#include &lt;</a:t>
            </a:r>
            <a:r>
              <a:rPr lang="en-US" dirty="0" err="1"/>
              <a:t>stdio.h</a:t>
            </a:r>
            <a:r>
              <a:rPr lang="en-US" dirty="0"/>
              <a:t>&gt;</a:t>
            </a:r>
          </a:p>
          <a:p>
            <a:pPr fontAlgn="base">
              <a:buNone/>
            </a:pPr>
            <a:r>
              <a:rPr lang="en-US" dirty="0" err="1"/>
              <a:t>int</a:t>
            </a:r>
            <a:r>
              <a:rPr lang="en-US" dirty="0"/>
              <a:t> main () {</a:t>
            </a:r>
          </a:p>
          <a:p>
            <a:pPr fontAlgn="base">
              <a:buNone/>
            </a:pPr>
            <a:r>
              <a:rPr lang="en-US" dirty="0"/>
              <a:t>   FILE *</a:t>
            </a:r>
            <a:r>
              <a:rPr lang="en-US" dirty="0" err="1"/>
              <a:t>fp</a:t>
            </a:r>
            <a:r>
              <a:rPr lang="en-US" dirty="0"/>
              <a:t>;</a:t>
            </a:r>
          </a:p>
          <a:p>
            <a:pPr fontAlgn="base">
              <a:buNone/>
            </a:pPr>
            <a:r>
              <a:rPr lang="en-US" dirty="0"/>
              <a:t>   </a:t>
            </a:r>
            <a:r>
              <a:rPr lang="en-US" dirty="0" err="1"/>
              <a:t>fp</a:t>
            </a:r>
            <a:r>
              <a:rPr lang="en-US" dirty="0"/>
              <a:t> = </a:t>
            </a:r>
            <a:r>
              <a:rPr lang="en-US" dirty="0" err="1"/>
              <a:t>fopen</a:t>
            </a:r>
            <a:r>
              <a:rPr lang="en-US" dirty="0"/>
              <a:t>("file.txt", "w+");</a:t>
            </a:r>
          </a:p>
          <a:p>
            <a:pPr fontAlgn="base">
              <a:buNone/>
            </a:pPr>
            <a:r>
              <a:rPr lang="en-US" dirty="0"/>
              <a:t>   </a:t>
            </a:r>
            <a:r>
              <a:rPr lang="en-US" dirty="0" err="1"/>
              <a:t>fputs</a:t>
            </a:r>
            <a:r>
              <a:rPr lang="en-US" dirty="0"/>
              <a:t>("This is c programming.\n", </a:t>
            </a:r>
            <a:r>
              <a:rPr lang="en-US" dirty="0" err="1"/>
              <a:t>fp</a:t>
            </a:r>
            <a:r>
              <a:rPr lang="en-US" dirty="0"/>
              <a:t>);</a:t>
            </a:r>
          </a:p>
          <a:p>
            <a:pPr fontAlgn="base">
              <a:buNone/>
            </a:pPr>
            <a:r>
              <a:rPr lang="en-US" b="1" dirty="0">
                <a:solidFill>
                  <a:srgbClr val="0070C0"/>
                </a:solidFill>
              </a:rPr>
              <a:t>   </a:t>
            </a:r>
            <a:r>
              <a:rPr lang="en-US" b="1" dirty="0" err="1">
                <a:solidFill>
                  <a:srgbClr val="0070C0"/>
                </a:solidFill>
              </a:rPr>
              <a:t>fclose</a:t>
            </a:r>
            <a:r>
              <a:rPr lang="en-US" b="1" dirty="0">
                <a:solidFill>
                  <a:srgbClr val="0070C0"/>
                </a:solidFill>
              </a:rPr>
              <a:t>(</a:t>
            </a:r>
            <a:r>
              <a:rPr lang="en-US" b="1" dirty="0" err="1">
                <a:solidFill>
                  <a:srgbClr val="0070C0"/>
                </a:solidFill>
              </a:rPr>
              <a:t>fp</a:t>
            </a:r>
            <a:r>
              <a:rPr lang="en-US" b="1" dirty="0">
                <a:solidFill>
                  <a:srgbClr val="0070C0"/>
                </a:solidFill>
              </a:rPr>
              <a:t>);</a:t>
            </a:r>
          </a:p>
          <a:p>
            <a:pPr fontAlgn="base">
              <a:buNone/>
            </a:pPr>
            <a:r>
              <a:rPr lang="en-US" dirty="0"/>
              <a:t>   return 0;</a:t>
            </a:r>
          </a:p>
          <a:p>
            <a:pPr fontAlgn="base">
              <a:buNone/>
            </a:pPr>
            <a:r>
              <a:rPr lang="en-US" dirty="0"/>
              <a:t>}</a:t>
            </a:r>
          </a:p>
        </p:txBody>
      </p:sp>
      <p:sp>
        <p:nvSpPr>
          <p:cNvPr id="4" name="Date Placeholder 3"/>
          <p:cNvSpPr>
            <a:spLocks noGrp="1"/>
          </p:cNvSpPr>
          <p:nvPr>
            <p:ph type="dt" sz="half" idx="10"/>
          </p:nvPr>
        </p:nvSpPr>
        <p:spPr/>
        <p:txBody>
          <a:bodyPr/>
          <a:lstStyle/>
          <a:p>
            <a:fld id="{9D9A4A90-F10A-480E-9C84-AAFB3BDA9430}"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24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File flag – </a:t>
            </a:r>
            <a:r>
              <a:rPr lang="en-US" b="1" dirty="0" err="1"/>
              <a:t>feof</a:t>
            </a:r>
            <a:r>
              <a:rPr lang="en-US" b="1" dirty="0"/>
              <a:t>()</a:t>
            </a:r>
            <a:endParaRPr lang="en-US" dirty="0"/>
          </a:p>
        </p:txBody>
      </p:sp>
      <p:sp>
        <p:nvSpPr>
          <p:cNvPr id="3" name="Content Placeholder 2"/>
          <p:cNvSpPr>
            <a:spLocks noGrp="1"/>
          </p:cNvSpPr>
          <p:nvPr>
            <p:ph idx="1"/>
          </p:nvPr>
        </p:nvSpPr>
        <p:spPr>
          <a:xfrm>
            <a:off x="1104900" y="1440873"/>
            <a:ext cx="9982200" cy="5084618"/>
          </a:xfrm>
        </p:spPr>
        <p:txBody>
          <a:bodyPr>
            <a:normAutofit/>
          </a:bodyPr>
          <a:lstStyle/>
          <a:p>
            <a:pPr algn="just" fontAlgn="base"/>
            <a:r>
              <a:rPr lang="en-US" dirty="0">
                <a:latin typeface="+mj-lt"/>
              </a:rPr>
              <a:t>The </a:t>
            </a:r>
            <a:r>
              <a:rPr lang="en-US" b="1" dirty="0" err="1">
                <a:latin typeface="+mj-lt"/>
              </a:rPr>
              <a:t>feof</a:t>
            </a:r>
            <a:r>
              <a:rPr lang="en-US" b="1" dirty="0">
                <a:latin typeface="+mj-lt"/>
              </a:rPr>
              <a:t>() </a:t>
            </a:r>
            <a:r>
              <a:rPr lang="en-US" dirty="0">
                <a:latin typeface="+mj-lt"/>
              </a:rPr>
              <a:t>function is used to check whether the file pointer to a stream is pointing to the end of the file or not.</a:t>
            </a:r>
          </a:p>
          <a:p>
            <a:pPr algn="just" fontAlgn="base"/>
            <a:r>
              <a:rPr lang="en-US" dirty="0">
                <a:latin typeface="+mj-lt"/>
              </a:rPr>
              <a:t> It returns a non-zero value if the end is reached, otherwise, it returns 0.</a:t>
            </a:r>
          </a:p>
          <a:p>
            <a:pPr algn="just" fontAlgn="base"/>
            <a:r>
              <a:rPr lang="en-US" b="1" dirty="0">
                <a:latin typeface="+mj-lt"/>
              </a:rPr>
              <a:t>Syntax : </a:t>
            </a:r>
            <a:r>
              <a:rPr lang="en-US" b="1" dirty="0" err="1">
                <a:latin typeface="+mj-lt"/>
              </a:rPr>
              <a:t>int</a:t>
            </a:r>
            <a:r>
              <a:rPr lang="en-US" b="1" dirty="0">
                <a:latin typeface="+mj-lt"/>
              </a:rPr>
              <a:t> </a:t>
            </a:r>
            <a:r>
              <a:rPr lang="en-US" b="1" dirty="0" err="1">
                <a:latin typeface="+mj-lt"/>
              </a:rPr>
              <a:t>feof</a:t>
            </a:r>
            <a:r>
              <a:rPr lang="en-US" b="1" dirty="0">
                <a:latin typeface="+mj-lt"/>
              </a:rPr>
              <a:t>(FILE* </a:t>
            </a:r>
            <a:r>
              <a:rPr lang="en-US" b="1" i="1" dirty="0">
                <a:latin typeface="+mj-lt"/>
              </a:rPr>
              <a:t>stream</a:t>
            </a:r>
            <a:r>
              <a:rPr lang="en-US" b="1" dirty="0">
                <a:latin typeface="+mj-lt"/>
              </a:rPr>
              <a:t>);</a:t>
            </a:r>
          </a:p>
        </p:txBody>
      </p:sp>
      <p:sp>
        <p:nvSpPr>
          <p:cNvPr id="4" name="Date Placeholder 3"/>
          <p:cNvSpPr>
            <a:spLocks noGrp="1"/>
          </p:cNvSpPr>
          <p:nvPr>
            <p:ph type="dt" sz="half" idx="10"/>
          </p:nvPr>
        </p:nvSpPr>
        <p:spPr/>
        <p:txBody>
          <a:bodyPr/>
          <a:lstStyle/>
          <a:p>
            <a:fld id="{DF5223F9-AD98-41A5-8C9B-C81D7A958FB4}"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25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File flag – </a:t>
            </a:r>
            <a:r>
              <a:rPr lang="en-US" b="1" dirty="0" err="1"/>
              <a:t>feof</a:t>
            </a:r>
            <a:r>
              <a:rPr lang="en-US" b="1" dirty="0"/>
              <a:t>()</a:t>
            </a:r>
            <a:endParaRPr lang="en-US" dirty="0"/>
          </a:p>
        </p:txBody>
      </p:sp>
      <p:sp>
        <p:nvSpPr>
          <p:cNvPr id="3" name="Content Placeholder 2"/>
          <p:cNvSpPr>
            <a:spLocks noGrp="1"/>
          </p:cNvSpPr>
          <p:nvPr>
            <p:ph idx="1"/>
          </p:nvPr>
        </p:nvSpPr>
        <p:spPr>
          <a:xfrm>
            <a:off x="731520" y="1330036"/>
            <a:ext cx="10888393" cy="5167746"/>
          </a:xfrm>
        </p:spPr>
        <p:txBody>
          <a:bodyPr numCol="2">
            <a:noAutofit/>
          </a:bodyPr>
          <a:lstStyle/>
          <a:p>
            <a:pPr marL="0" indent="0" fontAlgn="base">
              <a:lnSpc>
                <a:spcPct val="120000"/>
              </a:lnSpc>
              <a:spcBef>
                <a:spcPts val="0"/>
              </a:spcBef>
              <a:buNone/>
            </a:pPr>
            <a:r>
              <a:rPr lang="en-US" sz="2400" dirty="0">
                <a:latin typeface="+mj-lt"/>
              </a:rPr>
              <a:t>#include &lt;</a:t>
            </a:r>
            <a:r>
              <a:rPr lang="en-US" sz="2400" dirty="0" err="1">
                <a:latin typeface="+mj-lt"/>
              </a:rPr>
              <a:t>stdio.h</a:t>
            </a:r>
            <a:r>
              <a:rPr lang="en-US" sz="2400" dirty="0">
                <a:latin typeface="+mj-lt"/>
              </a:rPr>
              <a:t>&gt;</a:t>
            </a:r>
          </a:p>
          <a:p>
            <a:pPr marL="0" indent="0" fontAlgn="base">
              <a:lnSpc>
                <a:spcPct val="120000"/>
              </a:lnSpc>
              <a:spcBef>
                <a:spcPts val="0"/>
              </a:spcBef>
              <a:buNone/>
            </a:pPr>
            <a:r>
              <a:rPr lang="en-US" sz="2400" dirty="0" err="1">
                <a:latin typeface="+mj-lt"/>
              </a:rPr>
              <a:t>int</a:t>
            </a:r>
            <a:r>
              <a:rPr lang="en-US" sz="2400" dirty="0">
                <a:latin typeface="+mj-lt"/>
              </a:rPr>
              <a:t> main () </a:t>
            </a:r>
          </a:p>
          <a:p>
            <a:pPr marL="0" indent="0" fontAlgn="base">
              <a:lnSpc>
                <a:spcPct val="120000"/>
              </a:lnSpc>
              <a:spcBef>
                <a:spcPts val="0"/>
              </a:spcBef>
              <a:buNone/>
            </a:pPr>
            <a:r>
              <a:rPr lang="en-US" sz="2400" dirty="0">
                <a:latin typeface="+mj-lt"/>
              </a:rPr>
              <a:t>{</a:t>
            </a:r>
          </a:p>
          <a:p>
            <a:pPr marL="0" indent="0" fontAlgn="base">
              <a:lnSpc>
                <a:spcPct val="120000"/>
              </a:lnSpc>
              <a:spcBef>
                <a:spcPts val="0"/>
              </a:spcBef>
              <a:buNone/>
            </a:pPr>
            <a:r>
              <a:rPr lang="en-US" sz="2400" dirty="0">
                <a:latin typeface="+mj-lt"/>
              </a:rPr>
              <a:t>   FILE *</a:t>
            </a:r>
            <a:r>
              <a:rPr lang="en-US" sz="2400" dirty="0" err="1">
                <a:latin typeface="+mj-lt"/>
              </a:rPr>
              <a:t>fp</a:t>
            </a:r>
            <a:r>
              <a:rPr lang="en-US" sz="2400" dirty="0">
                <a:latin typeface="+mj-lt"/>
              </a:rPr>
              <a:t>;</a:t>
            </a:r>
          </a:p>
          <a:p>
            <a:pPr marL="0" indent="0" fontAlgn="base">
              <a:lnSpc>
                <a:spcPct val="120000"/>
              </a:lnSpc>
              <a:spcBef>
                <a:spcPts val="0"/>
              </a:spcBef>
              <a:buNone/>
            </a:pPr>
            <a:r>
              <a:rPr lang="en-US" sz="2400" dirty="0">
                <a:latin typeface="+mj-lt"/>
              </a:rPr>
              <a:t>   char c;</a:t>
            </a:r>
          </a:p>
          <a:p>
            <a:pPr marL="0" indent="0" fontAlgn="base">
              <a:lnSpc>
                <a:spcPct val="120000"/>
              </a:lnSpc>
              <a:spcBef>
                <a:spcPts val="0"/>
              </a:spcBef>
              <a:buNone/>
            </a:pPr>
            <a:r>
              <a:rPr lang="en-US" sz="2400" dirty="0">
                <a:latin typeface="+mj-lt"/>
              </a:rPr>
              <a:t>   </a:t>
            </a:r>
            <a:r>
              <a:rPr lang="en-US" sz="2400" dirty="0" err="1">
                <a:latin typeface="+mj-lt"/>
              </a:rPr>
              <a:t>fp</a:t>
            </a:r>
            <a:r>
              <a:rPr lang="en-US" sz="2400" dirty="0">
                <a:latin typeface="+mj-lt"/>
              </a:rPr>
              <a:t> = </a:t>
            </a:r>
            <a:r>
              <a:rPr lang="en-US" sz="2400" dirty="0" err="1">
                <a:latin typeface="+mj-lt"/>
              </a:rPr>
              <a:t>fopen</a:t>
            </a:r>
            <a:r>
              <a:rPr lang="en-US" sz="2400" dirty="0">
                <a:latin typeface="+mj-lt"/>
              </a:rPr>
              <a:t>("file1.txt","r");</a:t>
            </a:r>
          </a:p>
          <a:p>
            <a:pPr marL="0" indent="0" fontAlgn="base">
              <a:lnSpc>
                <a:spcPct val="120000"/>
              </a:lnSpc>
              <a:spcBef>
                <a:spcPts val="0"/>
              </a:spcBef>
              <a:buNone/>
            </a:pPr>
            <a:r>
              <a:rPr lang="en-US" sz="2400" dirty="0">
                <a:latin typeface="+mj-lt"/>
              </a:rPr>
              <a:t>   if(</a:t>
            </a:r>
            <a:r>
              <a:rPr lang="en-US" sz="2400" dirty="0" err="1">
                <a:latin typeface="+mj-lt"/>
              </a:rPr>
              <a:t>fp</a:t>
            </a:r>
            <a:r>
              <a:rPr lang="en-US" sz="2400" dirty="0">
                <a:latin typeface="+mj-lt"/>
              </a:rPr>
              <a:t> == NULL) {</a:t>
            </a:r>
          </a:p>
          <a:p>
            <a:pPr marL="0" indent="0" fontAlgn="base">
              <a:lnSpc>
                <a:spcPct val="120000"/>
              </a:lnSpc>
              <a:spcBef>
                <a:spcPts val="0"/>
              </a:spcBef>
              <a:buNone/>
            </a:pPr>
            <a:r>
              <a:rPr lang="en-US" sz="2400" dirty="0">
                <a:latin typeface="+mj-lt"/>
              </a:rPr>
              <a:t>      </a:t>
            </a:r>
            <a:r>
              <a:rPr lang="en-US" sz="2400">
                <a:latin typeface="+mj-lt"/>
              </a:rPr>
              <a:t>printf("</a:t>
            </a:r>
            <a:r>
              <a:rPr lang="en-US" sz="2400" dirty="0">
                <a:latin typeface="+mj-lt"/>
              </a:rPr>
              <a:t>Error in opening file");</a:t>
            </a:r>
          </a:p>
          <a:p>
            <a:pPr marL="0" indent="0" fontAlgn="base">
              <a:lnSpc>
                <a:spcPct val="120000"/>
              </a:lnSpc>
              <a:spcBef>
                <a:spcPts val="0"/>
              </a:spcBef>
              <a:buNone/>
            </a:pPr>
            <a:r>
              <a:rPr lang="en-US" sz="2400" dirty="0">
                <a:latin typeface="+mj-lt"/>
              </a:rPr>
              <a:t>      return(-1);</a:t>
            </a:r>
          </a:p>
          <a:p>
            <a:pPr marL="0" indent="0" fontAlgn="base">
              <a:lnSpc>
                <a:spcPct val="120000"/>
              </a:lnSpc>
              <a:spcBef>
                <a:spcPts val="0"/>
              </a:spcBef>
              <a:buNone/>
            </a:pPr>
            <a:r>
              <a:rPr lang="en-US" sz="2400" dirty="0">
                <a:latin typeface="+mj-lt"/>
              </a:rPr>
              <a:t>   }</a:t>
            </a:r>
          </a:p>
          <a:p>
            <a:pPr marL="0" indent="0" fontAlgn="base">
              <a:lnSpc>
                <a:spcPct val="120000"/>
              </a:lnSpc>
              <a:spcBef>
                <a:spcPts val="0"/>
              </a:spcBef>
              <a:buNone/>
            </a:pPr>
            <a:r>
              <a:rPr lang="en-US" sz="2400" dirty="0">
                <a:latin typeface="+mj-lt"/>
              </a:rPr>
              <a:t>   while(1) {</a:t>
            </a:r>
          </a:p>
          <a:p>
            <a:pPr marL="0" indent="0" fontAlgn="base">
              <a:lnSpc>
                <a:spcPct val="120000"/>
              </a:lnSpc>
              <a:spcBef>
                <a:spcPts val="0"/>
              </a:spcBef>
              <a:buNone/>
            </a:pPr>
            <a:r>
              <a:rPr lang="en-US" sz="2400" dirty="0">
                <a:latin typeface="+mj-lt"/>
              </a:rPr>
              <a:t>      c = </a:t>
            </a:r>
            <a:r>
              <a:rPr lang="en-US" sz="2400" dirty="0" err="1">
                <a:latin typeface="+mj-lt"/>
              </a:rPr>
              <a:t>fgetc</a:t>
            </a:r>
            <a:r>
              <a:rPr lang="en-US" sz="2400" dirty="0">
                <a:latin typeface="+mj-lt"/>
              </a:rPr>
              <a:t>(</a:t>
            </a:r>
            <a:r>
              <a:rPr lang="en-US" sz="2400" dirty="0" err="1">
                <a:latin typeface="+mj-lt"/>
              </a:rPr>
              <a:t>fp</a:t>
            </a:r>
            <a:r>
              <a:rPr lang="en-US" sz="2400" dirty="0">
                <a:latin typeface="+mj-lt"/>
              </a:rPr>
              <a:t>);</a:t>
            </a:r>
          </a:p>
          <a:p>
            <a:pPr marL="0" indent="0" fontAlgn="base">
              <a:lnSpc>
                <a:spcPct val="120000"/>
              </a:lnSpc>
              <a:spcBef>
                <a:spcPts val="0"/>
              </a:spcBef>
              <a:buNone/>
            </a:pPr>
            <a:r>
              <a:rPr lang="en-US" sz="2400" dirty="0">
                <a:latin typeface="+mj-lt"/>
              </a:rPr>
              <a:t>      </a:t>
            </a:r>
            <a:r>
              <a:rPr lang="en-US" sz="2400" b="1" dirty="0">
                <a:solidFill>
                  <a:srgbClr val="0070C0"/>
                </a:solidFill>
                <a:latin typeface="+mj-lt"/>
              </a:rPr>
              <a:t>if( </a:t>
            </a:r>
            <a:r>
              <a:rPr lang="en-US" sz="2400" b="1" dirty="0" err="1">
                <a:solidFill>
                  <a:srgbClr val="0070C0"/>
                </a:solidFill>
                <a:latin typeface="+mj-lt"/>
              </a:rPr>
              <a:t>feof</a:t>
            </a:r>
            <a:r>
              <a:rPr lang="en-US" sz="2400" b="1" dirty="0">
                <a:solidFill>
                  <a:srgbClr val="0070C0"/>
                </a:solidFill>
                <a:latin typeface="+mj-lt"/>
              </a:rPr>
              <a:t>(</a:t>
            </a:r>
            <a:r>
              <a:rPr lang="en-US" sz="2400" b="1" dirty="0" err="1">
                <a:solidFill>
                  <a:srgbClr val="0070C0"/>
                </a:solidFill>
                <a:latin typeface="+mj-lt"/>
              </a:rPr>
              <a:t>fp</a:t>
            </a:r>
            <a:r>
              <a:rPr lang="en-US" sz="2400" b="1" dirty="0">
                <a:solidFill>
                  <a:srgbClr val="0070C0"/>
                </a:solidFill>
                <a:latin typeface="+mj-lt"/>
              </a:rPr>
              <a:t>) ) </a:t>
            </a:r>
            <a:r>
              <a:rPr lang="en-US" sz="2400" dirty="0">
                <a:latin typeface="+mj-lt"/>
              </a:rPr>
              <a:t>{ </a:t>
            </a:r>
          </a:p>
          <a:p>
            <a:pPr marL="0" indent="0" fontAlgn="base">
              <a:lnSpc>
                <a:spcPct val="120000"/>
              </a:lnSpc>
              <a:spcBef>
                <a:spcPts val="0"/>
              </a:spcBef>
              <a:buNone/>
            </a:pPr>
            <a:r>
              <a:rPr lang="en-US" sz="2400" dirty="0">
                <a:latin typeface="+mj-lt"/>
              </a:rPr>
              <a:t>      	</a:t>
            </a:r>
            <a:r>
              <a:rPr lang="en-US" sz="2400" dirty="0" err="1">
                <a:latin typeface="+mj-lt"/>
              </a:rPr>
              <a:t>printf</a:t>
            </a:r>
            <a:r>
              <a:rPr lang="en-US" sz="2400" dirty="0">
                <a:latin typeface="+mj-lt"/>
              </a:rPr>
              <a:t>("\</a:t>
            </a:r>
            <a:r>
              <a:rPr lang="en-US" sz="2400" dirty="0" err="1">
                <a:latin typeface="+mj-lt"/>
              </a:rPr>
              <a:t>nEND</a:t>
            </a:r>
            <a:r>
              <a:rPr lang="en-US" sz="2400" dirty="0">
                <a:latin typeface="+mj-lt"/>
              </a:rPr>
              <a:t>-OF-FILE FLAG reached!!!\n");</a:t>
            </a:r>
          </a:p>
          <a:p>
            <a:pPr marL="0" indent="0" fontAlgn="base">
              <a:lnSpc>
                <a:spcPct val="120000"/>
              </a:lnSpc>
              <a:spcBef>
                <a:spcPts val="0"/>
              </a:spcBef>
              <a:buNone/>
            </a:pPr>
            <a:r>
              <a:rPr lang="en-US" sz="2400" dirty="0">
                <a:latin typeface="+mj-lt"/>
              </a:rPr>
              <a:t>        	break ;</a:t>
            </a:r>
          </a:p>
          <a:p>
            <a:pPr marL="0" indent="0" fontAlgn="base">
              <a:lnSpc>
                <a:spcPct val="120000"/>
              </a:lnSpc>
              <a:spcBef>
                <a:spcPts val="0"/>
              </a:spcBef>
              <a:buNone/>
            </a:pPr>
            <a:r>
              <a:rPr lang="en-US" sz="2400" dirty="0">
                <a:latin typeface="+mj-lt"/>
              </a:rPr>
              <a:t>      }</a:t>
            </a:r>
          </a:p>
          <a:p>
            <a:pPr marL="0" indent="0" fontAlgn="base">
              <a:lnSpc>
                <a:spcPct val="120000"/>
              </a:lnSpc>
              <a:spcBef>
                <a:spcPts val="0"/>
              </a:spcBef>
              <a:buNone/>
            </a:pPr>
            <a:r>
              <a:rPr lang="en-US" sz="2400" dirty="0">
                <a:latin typeface="+mj-lt"/>
              </a:rPr>
              <a:t>      </a:t>
            </a:r>
            <a:r>
              <a:rPr lang="en-US" sz="2400" dirty="0" err="1">
                <a:latin typeface="+mj-lt"/>
              </a:rPr>
              <a:t>printf</a:t>
            </a:r>
            <a:r>
              <a:rPr lang="en-US" sz="2400" dirty="0">
                <a:latin typeface="+mj-lt"/>
              </a:rPr>
              <a:t>("%c", c);</a:t>
            </a:r>
          </a:p>
          <a:p>
            <a:pPr marL="0" indent="0" fontAlgn="base">
              <a:lnSpc>
                <a:spcPct val="120000"/>
              </a:lnSpc>
              <a:spcBef>
                <a:spcPts val="0"/>
              </a:spcBef>
              <a:buNone/>
            </a:pPr>
            <a:r>
              <a:rPr lang="en-US" sz="2400" dirty="0">
                <a:latin typeface="+mj-lt"/>
              </a:rPr>
              <a:t>   }</a:t>
            </a:r>
          </a:p>
          <a:p>
            <a:pPr marL="0" indent="0" fontAlgn="base">
              <a:lnSpc>
                <a:spcPct val="120000"/>
              </a:lnSpc>
              <a:spcBef>
                <a:spcPts val="0"/>
              </a:spcBef>
              <a:buNone/>
            </a:pPr>
            <a:r>
              <a:rPr lang="en-US" sz="2400" dirty="0">
                <a:latin typeface="+mj-lt"/>
              </a:rPr>
              <a:t>   </a:t>
            </a:r>
            <a:r>
              <a:rPr lang="en-US" sz="2400" dirty="0" err="1">
                <a:latin typeface="+mj-lt"/>
              </a:rPr>
              <a:t>fclose</a:t>
            </a:r>
            <a:r>
              <a:rPr lang="en-US" sz="2400" dirty="0">
                <a:latin typeface="+mj-lt"/>
              </a:rPr>
              <a:t>(</a:t>
            </a:r>
            <a:r>
              <a:rPr lang="en-US" sz="2400" dirty="0" err="1">
                <a:latin typeface="+mj-lt"/>
              </a:rPr>
              <a:t>fp</a:t>
            </a:r>
            <a:r>
              <a:rPr lang="en-US" sz="2400" dirty="0">
                <a:latin typeface="+mj-lt"/>
              </a:rPr>
              <a:t>);</a:t>
            </a:r>
          </a:p>
          <a:p>
            <a:pPr marL="0" indent="0" fontAlgn="base">
              <a:lnSpc>
                <a:spcPct val="120000"/>
              </a:lnSpc>
              <a:spcBef>
                <a:spcPts val="0"/>
              </a:spcBef>
              <a:buNone/>
            </a:pPr>
            <a:r>
              <a:rPr lang="en-US" sz="2400" dirty="0">
                <a:latin typeface="+mj-lt"/>
              </a:rPr>
              <a:t>   return 0;</a:t>
            </a:r>
          </a:p>
          <a:p>
            <a:pPr marL="0" indent="0" fontAlgn="base">
              <a:lnSpc>
                <a:spcPct val="120000"/>
              </a:lnSpc>
              <a:spcBef>
                <a:spcPts val="0"/>
              </a:spcBef>
              <a:buNone/>
            </a:pPr>
            <a:r>
              <a:rPr lang="en-US" sz="2400" dirty="0">
                <a:latin typeface="+mj-lt"/>
              </a:rPr>
              <a:t>}</a:t>
            </a:r>
            <a:endParaRPr lang="en-US" sz="2400" b="1" dirty="0">
              <a:latin typeface="+mj-lt"/>
            </a:endParaRPr>
          </a:p>
        </p:txBody>
      </p:sp>
      <p:cxnSp>
        <p:nvCxnSpPr>
          <p:cNvPr id="5" name="Straight Connector 4"/>
          <p:cNvCxnSpPr/>
          <p:nvPr/>
        </p:nvCxnSpPr>
        <p:spPr>
          <a:xfrm>
            <a:off x="5736633" y="1259060"/>
            <a:ext cx="0" cy="5292436"/>
          </a:xfrm>
          <a:prstGeom prst="line">
            <a:avLst/>
          </a:prstGeom>
          <a:ln w="28575"/>
        </p:spPr>
        <p:style>
          <a:lnRef idx="2">
            <a:schemeClr val="dk1"/>
          </a:lnRef>
          <a:fillRef idx="0">
            <a:schemeClr val="dk1"/>
          </a:fillRef>
          <a:effectRef idx="1">
            <a:schemeClr val="dk1"/>
          </a:effectRef>
          <a:fontRef idx="minor">
            <a:schemeClr val="tx1"/>
          </a:fontRef>
        </p:style>
      </p:cxnSp>
      <p:sp>
        <p:nvSpPr>
          <p:cNvPr id="6" name="Date Placeholder 5"/>
          <p:cNvSpPr>
            <a:spLocks noGrp="1"/>
          </p:cNvSpPr>
          <p:nvPr>
            <p:ph type="dt" sz="half" idx="10"/>
          </p:nvPr>
        </p:nvSpPr>
        <p:spPr/>
        <p:txBody>
          <a:bodyPr/>
          <a:lstStyle/>
          <a:p>
            <a:fld id="{CFE68610-0324-4F03-B19B-BA3453818B8F}" type="datetime1">
              <a:rPr lang="en-US" smtClean="0"/>
              <a:pPr/>
              <a:t>7/27/2023</a:t>
            </a:fld>
            <a:endParaRPr lang="en-US" dirty="0"/>
          </a:p>
        </p:txBody>
      </p:sp>
      <p:sp>
        <p:nvSpPr>
          <p:cNvPr id="7" name="Slide Number Placeholder 6"/>
          <p:cNvSpPr>
            <a:spLocks noGrp="1"/>
          </p:cNvSpPr>
          <p:nvPr>
            <p:ph type="sldNum" sz="quarter" idx="12"/>
          </p:nvPr>
        </p:nvSpPr>
        <p:spPr/>
        <p:txBody>
          <a:bodyPr/>
          <a:lstStyle/>
          <a:p>
            <a:fld id="{D38DC0B9-C475-4FDF-8DD2-FF30D3C761E7}" type="slidenum">
              <a:rPr lang="en-US" smtClean="0"/>
              <a:pPr/>
              <a:t>26</a:t>
            </a:fld>
            <a:endParaRPr lang="en-US" dirty="0"/>
          </a:p>
        </p:txBody>
      </p:sp>
      <p:sp>
        <p:nvSpPr>
          <p:cNvPr id="8" name="Rectangular Callout 7"/>
          <p:cNvSpPr/>
          <p:nvPr/>
        </p:nvSpPr>
        <p:spPr>
          <a:xfrm>
            <a:off x="8482818" y="4847389"/>
            <a:ext cx="3221502" cy="1272058"/>
          </a:xfrm>
          <a:prstGeom prst="wedgeRectCallout">
            <a:avLst>
              <a:gd name="adj1" fmla="val -42817"/>
              <a:gd name="adj2" fmla="val -1085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mj-lt"/>
              </a:rPr>
              <a:t>Output:</a:t>
            </a:r>
          </a:p>
          <a:p>
            <a:pPr fontAlgn="base">
              <a:buNone/>
            </a:pPr>
            <a:r>
              <a:rPr lang="en-US" sz="2000" dirty="0">
                <a:solidFill>
                  <a:schemeClr val="bg1"/>
                </a:solidFill>
                <a:latin typeface="+mj-lt"/>
              </a:rPr>
              <a:t>Good Morning</a:t>
            </a:r>
          </a:p>
          <a:p>
            <a:pPr fontAlgn="base">
              <a:buNone/>
            </a:pPr>
            <a:r>
              <a:rPr lang="en-US" sz="2000" dirty="0">
                <a:solidFill>
                  <a:schemeClr val="bg1"/>
                </a:solidFill>
                <a:latin typeface="+mj-lt"/>
              </a:rPr>
              <a:t>END-OF-FILE FLAG reached!!!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print function – </a:t>
            </a:r>
            <a:r>
              <a:rPr lang="en-US" b="1" dirty="0" err="1"/>
              <a:t>fprintf</a:t>
            </a:r>
            <a:r>
              <a:rPr lang="en-US" b="1" dirty="0"/>
              <a:t>()</a:t>
            </a:r>
          </a:p>
        </p:txBody>
      </p:sp>
      <p:sp>
        <p:nvSpPr>
          <p:cNvPr id="3" name="Content Placeholder 2"/>
          <p:cNvSpPr>
            <a:spLocks noGrp="1"/>
          </p:cNvSpPr>
          <p:nvPr>
            <p:ph idx="1"/>
          </p:nvPr>
        </p:nvSpPr>
        <p:spPr/>
        <p:txBody>
          <a:bodyPr>
            <a:normAutofit/>
          </a:bodyPr>
          <a:lstStyle/>
          <a:p>
            <a:r>
              <a:rPr lang="en-US" dirty="0" err="1">
                <a:latin typeface="+mj-lt"/>
              </a:rPr>
              <a:t>fprintf</a:t>
            </a:r>
            <a:r>
              <a:rPr lang="en-US" dirty="0">
                <a:latin typeface="+mj-lt"/>
              </a:rPr>
              <a:t>() is used to print content in file instead of </a:t>
            </a:r>
            <a:r>
              <a:rPr lang="en-US" dirty="0" err="1">
                <a:latin typeface="+mj-lt"/>
              </a:rPr>
              <a:t>stdout</a:t>
            </a:r>
            <a:r>
              <a:rPr lang="en-US" dirty="0">
                <a:latin typeface="+mj-lt"/>
              </a:rPr>
              <a:t> console.</a:t>
            </a:r>
          </a:p>
          <a:p>
            <a:pPr lvl="1"/>
            <a:r>
              <a:rPr lang="en-US" dirty="0">
                <a:latin typeface="+mj-lt"/>
              </a:rPr>
              <a:t>that sends formatted output string to a stream. </a:t>
            </a:r>
          </a:p>
          <a:p>
            <a:r>
              <a:rPr lang="en-US" dirty="0" err="1">
                <a:latin typeface="+mj-lt"/>
              </a:rPr>
              <a:t>fprintf</a:t>
            </a:r>
            <a:r>
              <a:rPr lang="en-US" dirty="0">
                <a:latin typeface="+mj-lt"/>
              </a:rPr>
              <a:t> function is similar to the </a:t>
            </a:r>
            <a:r>
              <a:rPr lang="en-US" dirty="0" err="1">
                <a:latin typeface="+mj-lt"/>
              </a:rPr>
              <a:t>printf</a:t>
            </a:r>
            <a:r>
              <a:rPr lang="en-US" dirty="0">
                <a:latin typeface="+mj-lt"/>
              </a:rPr>
              <a:t>() function, except that it writes data in a file and not in the </a:t>
            </a:r>
            <a:r>
              <a:rPr lang="en-US" dirty="0" err="1">
                <a:latin typeface="+mj-lt"/>
              </a:rPr>
              <a:t>stdout</a:t>
            </a:r>
            <a:r>
              <a:rPr lang="en-US" dirty="0">
                <a:latin typeface="+mj-lt"/>
              </a:rPr>
              <a:t> console. </a:t>
            </a:r>
          </a:p>
          <a:p>
            <a:r>
              <a:rPr lang="en-US" dirty="0">
                <a:latin typeface="+mj-lt"/>
              </a:rPr>
              <a:t>The </a:t>
            </a:r>
            <a:r>
              <a:rPr lang="en-US" dirty="0" err="1">
                <a:latin typeface="+mj-lt"/>
              </a:rPr>
              <a:t>fprintf</a:t>
            </a:r>
            <a:r>
              <a:rPr lang="en-US" dirty="0">
                <a:latin typeface="+mj-lt"/>
              </a:rPr>
              <a:t> function returns the count of characters successfully written in the file, and an EOF is returned from the function if it fails.</a:t>
            </a:r>
          </a:p>
          <a:p>
            <a:r>
              <a:rPr lang="en-US" b="1" dirty="0">
                <a:latin typeface="+mj-lt"/>
              </a:rPr>
              <a:t>Syntax</a:t>
            </a:r>
            <a:r>
              <a:rPr lang="en-US" dirty="0">
                <a:latin typeface="+mj-lt"/>
              </a:rPr>
              <a:t>: </a:t>
            </a:r>
            <a:r>
              <a:rPr lang="en-US" dirty="0" err="1">
                <a:latin typeface="+mj-lt"/>
              </a:rPr>
              <a:t>int</a:t>
            </a:r>
            <a:r>
              <a:rPr lang="en-US" dirty="0">
                <a:latin typeface="+mj-lt"/>
              </a:rPr>
              <a:t> </a:t>
            </a:r>
            <a:r>
              <a:rPr lang="en-US" dirty="0" err="1">
                <a:latin typeface="+mj-lt"/>
              </a:rPr>
              <a:t>fprintf</a:t>
            </a:r>
            <a:r>
              <a:rPr lang="en-US" dirty="0">
                <a:latin typeface="+mj-lt"/>
              </a:rPr>
              <a:t> (FILE * stream, const char * format, [arg1, arg2,…,</a:t>
            </a:r>
            <a:r>
              <a:rPr lang="en-US" dirty="0" err="1">
                <a:latin typeface="+mj-lt"/>
              </a:rPr>
              <a:t>argN</a:t>
            </a:r>
            <a:r>
              <a:rPr lang="en-US" dirty="0">
                <a:latin typeface="+mj-lt"/>
              </a:rPr>
              <a:t>])</a:t>
            </a:r>
          </a:p>
          <a:p>
            <a:pPr lvl="1"/>
            <a:r>
              <a:rPr lang="en-US" sz="1800" b="1" dirty="0">
                <a:latin typeface="+mj-lt"/>
              </a:rPr>
              <a:t>stream: </a:t>
            </a:r>
            <a:r>
              <a:rPr lang="en-US" sz="1800" dirty="0">
                <a:latin typeface="+mj-lt"/>
              </a:rPr>
              <a:t>the pointer to a </a:t>
            </a:r>
            <a:r>
              <a:rPr lang="en-US" sz="1800" b="1" dirty="0">
                <a:latin typeface="+mj-lt"/>
              </a:rPr>
              <a:t>FILE</a:t>
            </a:r>
            <a:r>
              <a:rPr lang="en-US" sz="1800" dirty="0">
                <a:latin typeface="+mj-lt"/>
              </a:rPr>
              <a:t> object that helps identify the stream of file objects in which data needs to be written.</a:t>
            </a:r>
            <a:endParaRPr lang="en-US" dirty="0">
              <a:latin typeface="+mj-lt"/>
            </a:endParaRPr>
          </a:p>
          <a:p>
            <a:endParaRPr lang="en-US" dirty="0">
              <a:latin typeface="+mj-lt"/>
            </a:endParaRPr>
          </a:p>
          <a:p>
            <a:endParaRPr lang="en-US" dirty="0">
              <a:latin typeface="+mj-lt"/>
            </a:endParaRPr>
          </a:p>
        </p:txBody>
      </p:sp>
      <p:sp>
        <p:nvSpPr>
          <p:cNvPr id="4" name="Date Placeholder 3"/>
          <p:cNvSpPr>
            <a:spLocks noGrp="1"/>
          </p:cNvSpPr>
          <p:nvPr>
            <p:ph type="dt" sz="half" idx="10"/>
          </p:nvPr>
        </p:nvSpPr>
        <p:spPr/>
        <p:txBody>
          <a:bodyPr/>
          <a:lstStyle/>
          <a:p>
            <a:fld id="{A9D21693-D8A9-4B92-8CA4-27EF4EC6FAF0}"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27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print function – </a:t>
            </a:r>
            <a:r>
              <a:rPr lang="en-US" b="1" dirty="0" err="1"/>
              <a:t>fprintf</a:t>
            </a:r>
            <a:r>
              <a:rPr lang="en-US" b="1" dirty="0"/>
              <a:t>()</a:t>
            </a:r>
          </a:p>
        </p:txBody>
      </p:sp>
      <p:sp>
        <p:nvSpPr>
          <p:cNvPr id="3" name="Content Placeholder 2"/>
          <p:cNvSpPr>
            <a:spLocks noGrp="1"/>
          </p:cNvSpPr>
          <p:nvPr>
            <p:ph idx="1"/>
          </p:nvPr>
        </p:nvSpPr>
        <p:spPr/>
        <p:txBody>
          <a:bodyPr>
            <a:normAutofit/>
          </a:bodyPr>
          <a:lstStyle/>
          <a:p>
            <a:pPr>
              <a:buNone/>
            </a:pPr>
            <a:r>
              <a:rPr lang="en-US" sz="2400" dirty="0">
                <a:latin typeface="+mj-lt"/>
              </a:rPr>
              <a:t>#include &lt;</a:t>
            </a:r>
            <a:r>
              <a:rPr lang="en-US" sz="2400" dirty="0" err="1">
                <a:latin typeface="+mj-lt"/>
              </a:rPr>
              <a:t>stdio.h</a:t>
            </a:r>
            <a:r>
              <a:rPr lang="en-US" sz="2400" dirty="0">
                <a:latin typeface="+mj-lt"/>
              </a:rPr>
              <a:t>&gt;  </a:t>
            </a:r>
          </a:p>
          <a:p>
            <a:pPr>
              <a:buNone/>
            </a:pPr>
            <a:r>
              <a:rPr lang="en-US" sz="2400" dirty="0">
                <a:latin typeface="+mj-lt"/>
              </a:rPr>
              <a:t>void main(){  </a:t>
            </a:r>
          </a:p>
          <a:p>
            <a:pPr>
              <a:buNone/>
            </a:pPr>
            <a:r>
              <a:rPr lang="en-US" sz="2400" dirty="0">
                <a:latin typeface="+mj-lt"/>
              </a:rPr>
              <a:t>   FILE *</a:t>
            </a:r>
            <a:r>
              <a:rPr lang="en-US" sz="2400" dirty="0" err="1">
                <a:latin typeface="+mj-lt"/>
              </a:rPr>
              <a:t>fp</a:t>
            </a:r>
            <a:r>
              <a:rPr lang="en-US" sz="2400" dirty="0">
                <a:latin typeface="+mj-lt"/>
              </a:rPr>
              <a:t>;  </a:t>
            </a:r>
          </a:p>
          <a:p>
            <a:pPr>
              <a:buNone/>
            </a:pPr>
            <a:r>
              <a:rPr lang="en-US" sz="2400" dirty="0">
                <a:latin typeface="+mj-lt"/>
              </a:rPr>
              <a:t>   </a:t>
            </a:r>
            <a:r>
              <a:rPr lang="en-US" sz="2400" dirty="0" err="1">
                <a:latin typeface="+mj-lt"/>
              </a:rPr>
              <a:t>fp</a:t>
            </a:r>
            <a:r>
              <a:rPr lang="en-US" sz="2400" dirty="0">
                <a:latin typeface="+mj-lt"/>
              </a:rPr>
              <a:t> = </a:t>
            </a:r>
            <a:r>
              <a:rPr lang="en-US" sz="2400" dirty="0" err="1">
                <a:latin typeface="+mj-lt"/>
              </a:rPr>
              <a:t>fopen</a:t>
            </a:r>
            <a:r>
              <a:rPr lang="en-US" sz="2400" dirty="0">
                <a:latin typeface="+mj-lt"/>
              </a:rPr>
              <a:t>("file2.txt", "w");    //opening file  </a:t>
            </a:r>
          </a:p>
          <a:p>
            <a:pPr>
              <a:buNone/>
            </a:pPr>
            <a:r>
              <a:rPr lang="en-US" sz="2400" dirty="0">
                <a:latin typeface="+mj-lt"/>
              </a:rPr>
              <a:t>   </a:t>
            </a:r>
            <a:r>
              <a:rPr lang="en-US" sz="2400" dirty="0" err="1">
                <a:latin typeface="+mj-lt"/>
              </a:rPr>
              <a:t>fprintf</a:t>
            </a:r>
            <a:r>
              <a:rPr lang="en-US" sz="2400" dirty="0">
                <a:latin typeface="+mj-lt"/>
              </a:rPr>
              <a:t>(</a:t>
            </a:r>
            <a:r>
              <a:rPr lang="en-US" sz="2400" dirty="0" err="1">
                <a:latin typeface="+mj-lt"/>
              </a:rPr>
              <a:t>fp</a:t>
            </a:r>
            <a:r>
              <a:rPr lang="en-US" sz="2400" dirty="0">
                <a:latin typeface="+mj-lt"/>
              </a:rPr>
              <a:t>, "Hello file by </a:t>
            </a:r>
            <a:r>
              <a:rPr lang="en-US" sz="2400" dirty="0" err="1">
                <a:latin typeface="+mj-lt"/>
              </a:rPr>
              <a:t>fprintf</a:t>
            </a:r>
            <a:r>
              <a:rPr lang="en-US" sz="2400" dirty="0">
                <a:latin typeface="+mj-lt"/>
              </a:rPr>
              <a:t>...\n");    //writing data into file  </a:t>
            </a:r>
          </a:p>
          <a:p>
            <a:pPr>
              <a:buNone/>
            </a:pPr>
            <a:r>
              <a:rPr lang="en-US" sz="2400" dirty="0">
                <a:latin typeface="+mj-lt"/>
              </a:rPr>
              <a:t>   </a:t>
            </a:r>
            <a:r>
              <a:rPr lang="en-US" sz="2400" dirty="0" err="1">
                <a:latin typeface="+mj-lt"/>
              </a:rPr>
              <a:t>fclose</a:t>
            </a:r>
            <a:r>
              <a:rPr lang="en-US" sz="2400" dirty="0">
                <a:latin typeface="+mj-lt"/>
              </a:rPr>
              <a:t>(</a:t>
            </a:r>
            <a:r>
              <a:rPr lang="en-US" sz="2400" dirty="0" err="1">
                <a:latin typeface="+mj-lt"/>
              </a:rPr>
              <a:t>fp</a:t>
            </a:r>
            <a:r>
              <a:rPr lang="en-US" sz="2400" dirty="0">
                <a:latin typeface="+mj-lt"/>
              </a:rPr>
              <a:t>);//closing file  </a:t>
            </a:r>
          </a:p>
          <a:p>
            <a:pPr>
              <a:buNone/>
            </a:pPr>
            <a:r>
              <a:rPr lang="en-US" sz="2400" dirty="0">
                <a:latin typeface="+mj-lt"/>
              </a:rPr>
              <a:t>}  </a:t>
            </a:r>
          </a:p>
        </p:txBody>
      </p:sp>
      <p:sp>
        <p:nvSpPr>
          <p:cNvPr id="4" name="Rectangle 3"/>
          <p:cNvSpPr/>
          <p:nvPr/>
        </p:nvSpPr>
        <p:spPr>
          <a:xfrm>
            <a:off x="7841673" y="4087092"/>
            <a:ext cx="3408218" cy="207818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sz="2400" dirty="0">
                <a:latin typeface="+mj-lt"/>
              </a:rPr>
              <a:t>Output:</a:t>
            </a:r>
          </a:p>
          <a:p>
            <a:endParaRPr lang="en-US" sz="2400" dirty="0">
              <a:latin typeface="+mj-lt"/>
            </a:endParaRPr>
          </a:p>
          <a:p>
            <a:r>
              <a:rPr lang="en-US" sz="2400" u="sng" dirty="0">
                <a:latin typeface="+mj-lt"/>
              </a:rPr>
              <a:t>Content of file file2.txt</a:t>
            </a:r>
          </a:p>
          <a:p>
            <a:r>
              <a:rPr lang="en-US" sz="2400" dirty="0">
                <a:latin typeface="+mj-lt"/>
              </a:rPr>
              <a:t>Hello file by </a:t>
            </a:r>
            <a:r>
              <a:rPr lang="en-US" sz="2400" dirty="0" err="1">
                <a:latin typeface="+mj-lt"/>
              </a:rPr>
              <a:t>fprintf</a:t>
            </a:r>
            <a:r>
              <a:rPr lang="en-US" sz="2400" dirty="0">
                <a:latin typeface="+mj-lt"/>
              </a:rPr>
              <a:t>...</a:t>
            </a:r>
          </a:p>
        </p:txBody>
      </p:sp>
      <p:sp>
        <p:nvSpPr>
          <p:cNvPr id="5" name="Date Placeholder 4"/>
          <p:cNvSpPr>
            <a:spLocks noGrp="1"/>
          </p:cNvSpPr>
          <p:nvPr>
            <p:ph type="dt" sz="half" idx="10"/>
          </p:nvPr>
        </p:nvSpPr>
        <p:spPr/>
        <p:txBody>
          <a:bodyPr/>
          <a:lstStyle/>
          <a:p>
            <a:fld id="{76FBCD1E-3DF2-4258-A6A9-926EE9DCCA94}" type="datetime1">
              <a:rPr lang="en-US" smtClean="0"/>
              <a:pPr/>
              <a:t>7/27/2023</a:t>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28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print function – </a:t>
            </a:r>
            <a:r>
              <a:rPr lang="en-US" b="1" dirty="0" err="1"/>
              <a:t>fprintf</a:t>
            </a:r>
            <a:r>
              <a:rPr lang="en-US" b="1" dirty="0"/>
              <a:t>()</a:t>
            </a:r>
          </a:p>
        </p:txBody>
      </p:sp>
      <p:sp>
        <p:nvSpPr>
          <p:cNvPr id="3" name="Content Placeholder 2"/>
          <p:cNvSpPr>
            <a:spLocks noGrp="1"/>
          </p:cNvSpPr>
          <p:nvPr>
            <p:ph idx="1"/>
          </p:nvPr>
        </p:nvSpPr>
        <p:spPr/>
        <p:txBody>
          <a:bodyPr numCol="2">
            <a:noAutofit/>
          </a:bodyPr>
          <a:lstStyle/>
          <a:p>
            <a:pPr marL="0" indent="0" fontAlgn="base">
              <a:lnSpc>
                <a:spcPct val="120000"/>
              </a:lnSpc>
              <a:spcBef>
                <a:spcPts val="0"/>
              </a:spcBef>
              <a:buNone/>
            </a:pPr>
            <a:r>
              <a:rPr lang="en-US" sz="1800" dirty="0">
                <a:latin typeface="+mj-lt"/>
              </a:rPr>
              <a:t>#include&lt;</a:t>
            </a:r>
            <a:r>
              <a:rPr lang="en-US" sz="1800" dirty="0" err="1">
                <a:latin typeface="+mj-lt"/>
              </a:rPr>
              <a:t>stdio.h</a:t>
            </a:r>
            <a:r>
              <a:rPr lang="en-US" sz="1800" dirty="0">
                <a:latin typeface="+mj-lt"/>
              </a:rPr>
              <a:t>&gt;</a:t>
            </a:r>
          </a:p>
          <a:p>
            <a:pPr marL="0" indent="0" fontAlgn="base">
              <a:lnSpc>
                <a:spcPct val="120000"/>
              </a:lnSpc>
              <a:spcBef>
                <a:spcPts val="0"/>
              </a:spcBef>
              <a:buNone/>
            </a:pPr>
            <a:r>
              <a:rPr lang="en-US" sz="1800" dirty="0" err="1">
                <a:latin typeface="+mj-lt"/>
              </a:rPr>
              <a:t>int</a:t>
            </a:r>
            <a:r>
              <a:rPr lang="en-US" sz="1800" dirty="0">
                <a:latin typeface="+mj-lt"/>
              </a:rPr>
              <a:t> main()</a:t>
            </a:r>
          </a:p>
          <a:p>
            <a:pPr marL="0" indent="0" fontAlgn="base">
              <a:lnSpc>
                <a:spcPct val="120000"/>
              </a:lnSpc>
              <a:spcBef>
                <a:spcPts val="0"/>
              </a:spcBef>
              <a:buNone/>
            </a:pPr>
            <a:r>
              <a:rPr lang="en-US" sz="1800" dirty="0">
                <a:latin typeface="+mj-lt"/>
              </a:rPr>
              <a:t>{</a:t>
            </a:r>
          </a:p>
          <a:p>
            <a:pPr marL="0" indent="0" fontAlgn="base">
              <a:lnSpc>
                <a:spcPct val="120000"/>
              </a:lnSpc>
              <a:spcBef>
                <a:spcPts val="0"/>
              </a:spcBef>
              <a:buNone/>
            </a:pPr>
            <a:r>
              <a:rPr lang="en-US" sz="1800" dirty="0">
                <a:latin typeface="+mj-lt"/>
              </a:rPr>
              <a:t>    </a:t>
            </a:r>
            <a:r>
              <a:rPr lang="en-US" sz="1800" dirty="0" err="1">
                <a:latin typeface="+mj-lt"/>
              </a:rPr>
              <a:t>int</a:t>
            </a:r>
            <a:r>
              <a:rPr lang="en-US" sz="1800" dirty="0">
                <a:latin typeface="+mj-lt"/>
              </a:rPr>
              <a:t> </a:t>
            </a:r>
            <a:r>
              <a:rPr lang="en-US" sz="1800" dirty="0" err="1">
                <a:latin typeface="+mj-lt"/>
              </a:rPr>
              <a:t>i</a:t>
            </a:r>
            <a:r>
              <a:rPr lang="en-US" sz="1800" dirty="0">
                <a:latin typeface="+mj-lt"/>
              </a:rPr>
              <a:t>, n=2;</a:t>
            </a:r>
          </a:p>
          <a:p>
            <a:pPr marL="0" indent="0" fontAlgn="base">
              <a:lnSpc>
                <a:spcPct val="120000"/>
              </a:lnSpc>
              <a:spcBef>
                <a:spcPts val="0"/>
              </a:spcBef>
              <a:buNone/>
            </a:pPr>
            <a:r>
              <a:rPr lang="en-US" sz="1800" dirty="0">
                <a:latin typeface="+mj-lt"/>
              </a:rPr>
              <a:t>    char </a:t>
            </a:r>
            <a:r>
              <a:rPr lang="en-US" sz="1800" dirty="0" err="1">
                <a:latin typeface="+mj-lt"/>
              </a:rPr>
              <a:t>str</a:t>
            </a:r>
            <a:r>
              <a:rPr lang="en-US" sz="1800" dirty="0">
                <a:latin typeface="+mj-lt"/>
              </a:rPr>
              <a:t>[50];</a:t>
            </a:r>
          </a:p>
          <a:p>
            <a:pPr marL="0" indent="0" fontAlgn="base">
              <a:lnSpc>
                <a:spcPct val="120000"/>
              </a:lnSpc>
              <a:spcBef>
                <a:spcPts val="0"/>
              </a:spcBef>
              <a:buNone/>
            </a:pPr>
            <a:r>
              <a:rPr lang="en-US" sz="1800" dirty="0">
                <a:latin typeface="+mj-lt"/>
              </a:rPr>
              <a:t>   </a:t>
            </a:r>
          </a:p>
          <a:p>
            <a:pPr marL="0" indent="0" fontAlgn="base">
              <a:lnSpc>
                <a:spcPct val="120000"/>
              </a:lnSpc>
              <a:spcBef>
                <a:spcPts val="0"/>
              </a:spcBef>
              <a:buNone/>
            </a:pPr>
            <a:r>
              <a:rPr lang="en-US" sz="1800" dirty="0">
                <a:latin typeface="+mj-lt"/>
              </a:rPr>
              <a:t>    //open file sample.txt in write mode</a:t>
            </a:r>
          </a:p>
          <a:p>
            <a:pPr marL="0" indent="0" fontAlgn="base">
              <a:lnSpc>
                <a:spcPct val="120000"/>
              </a:lnSpc>
              <a:spcBef>
                <a:spcPts val="0"/>
              </a:spcBef>
              <a:buNone/>
            </a:pPr>
            <a:r>
              <a:rPr lang="en-US" sz="1800" dirty="0">
                <a:latin typeface="+mj-lt"/>
              </a:rPr>
              <a:t>    FILE *</a:t>
            </a:r>
            <a:r>
              <a:rPr lang="en-US" sz="1800" dirty="0" err="1">
                <a:latin typeface="+mj-lt"/>
              </a:rPr>
              <a:t>fptr</a:t>
            </a:r>
            <a:r>
              <a:rPr lang="en-US" sz="1800" dirty="0">
                <a:latin typeface="+mj-lt"/>
              </a:rPr>
              <a:t> = </a:t>
            </a:r>
            <a:r>
              <a:rPr lang="en-US" sz="1800" dirty="0" err="1">
                <a:latin typeface="+mj-lt"/>
              </a:rPr>
              <a:t>fopen</a:t>
            </a:r>
            <a:r>
              <a:rPr lang="en-US" sz="1800" dirty="0">
                <a:latin typeface="+mj-lt"/>
              </a:rPr>
              <a:t>("sample.txt", "w");</a:t>
            </a:r>
          </a:p>
          <a:p>
            <a:pPr marL="0" indent="0" fontAlgn="base">
              <a:lnSpc>
                <a:spcPct val="120000"/>
              </a:lnSpc>
              <a:spcBef>
                <a:spcPts val="0"/>
              </a:spcBef>
              <a:buNone/>
            </a:pPr>
            <a:r>
              <a:rPr lang="en-US" sz="1800" dirty="0">
                <a:latin typeface="+mj-lt"/>
              </a:rPr>
              <a:t>    if (</a:t>
            </a:r>
            <a:r>
              <a:rPr lang="en-US" sz="1800" dirty="0" err="1">
                <a:latin typeface="+mj-lt"/>
              </a:rPr>
              <a:t>fptr</a:t>
            </a:r>
            <a:r>
              <a:rPr lang="en-US" sz="1800" dirty="0">
                <a:latin typeface="+mj-lt"/>
              </a:rPr>
              <a:t> == NULL)</a:t>
            </a:r>
          </a:p>
          <a:p>
            <a:pPr marL="0" indent="0" fontAlgn="base">
              <a:lnSpc>
                <a:spcPct val="120000"/>
              </a:lnSpc>
              <a:spcBef>
                <a:spcPts val="0"/>
              </a:spcBef>
              <a:buNone/>
            </a:pPr>
            <a:r>
              <a:rPr lang="en-US" sz="1800" dirty="0">
                <a:latin typeface="+mj-lt"/>
              </a:rPr>
              <a:t>    {</a:t>
            </a:r>
          </a:p>
          <a:p>
            <a:pPr marL="0" indent="0" fontAlgn="base">
              <a:lnSpc>
                <a:spcPct val="120000"/>
              </a:lnSpc>
              <a:spcBef>
                <a:spcPts val="0"/>
              </a:spcBef>
              <a:buNone/>
            </a:pPr>
            <a:r>
              <a:rPr lang="en-US" sz="1800" dirty="0">
                <a:latin typeface="+mj-lt"/>
              </a:rPr>
              <a:t>        </a:t>
            </a:r>
            <a:r>
              <a:rPr lang="en-US" sz="1800" dirty="0" err="1">
                <a:latin typeface="+mj-lt"/>
              </a:rPr>
              <a:t>printf</a:t>
            </a:r>
            <a:r>
              <a:rPr lang="en-US" sz="1800" dirty="0">
                <a:latin typeface="+mj-lt"/>
              </a:rPr>
              <a:t>("Could not open file");</a:t>
            </a:r>
          </a:p>
          <a:p>
            <a:pPr marL="0" indent="0" fontAlgn="base">
              <a:lnSpc>
                <a:spcPct val="120000"/>
              </a:lnSpc>
              <a:spcBef>
                <a:spcPts val="0"/>
              </a:spcBef>
              <a:buNone/>
            </a:pPr>
            <a:r>
              <a:rPr lang="en-US" sz="1800" dirty="0">
                <a:latin typeface="+mj-lt"/>
              </a:rPr>
              <a:t>        return 0;</a:t>
            </a:r>
          </a:p>
          <a:p>
            <a:pPr marL="0" indent="0" fontAlgn="base">
              <a:lnSpc>
                <a:spcPct val="120000"/>
              </a:lnSpc>
              <a:spcBef>
                <a:spcPts val="0"/>
              </a:spcBef>
              <a:buNone/>
            </a:pPr>
            <a:r>
              <a:rPr lang="en-US" sz="1800" dirty="0">
                <a:latin typeface="+mj-lt"/>
              </a:rPr>
              <a:t>    }</a:t>
            </a:r>
          </a:p>
          <a:p>
            <a:pPr marL="0" indent="0" fontAlgn="base">
              <a:lnSpc>
                <a:spcPct val="120000"/>
              </a:lnSpc>
              <a:spcBef>
                <a:spcPts val="0"/>
              </a:spcBef>
              <a:buNone/>
            </a:pPr>
            <a:r>
              <a:rPr lang="en-US" sz="1800" dirty="0">
                <a:latin typeface="+mj-lt"/>
              </a:rPr>
              <a:t>   </a:t>
            </a:r>
          </a:p>
          <a:p>
            <a:pPr marL="0" indent="0" fontAlgn="base">
              <a:lnSpc>
                <a:spcPct val="120000"/>
              </a:lnSpc>
              <a:spcBef>
                <a:spcPts val="0"/>
              </a:spcBef>
              <a:buNone/>
            </a:pPr>
            <a:r>
              <a:rPr lang="en-US" sz="1800" dirty="0">
                <a:latin typeface="+mj-lt"/>
              </a:rPr>
              <a:t>    for (</a:t>
            </a:r>
            <a:r>
              <a:rPr lang="en-US" sz="1800" dirty="0" err="1">
                <a:latin typeface="+mj-lt"/>
              </a:rPr>
              <a:t>i</a:t>
            </a:r>
            <a:r>
              <a:rPr lang="en-US" sz="1800" dirty="0">
                <a:latin typeface="+mj-lt"/>
              </a:rPr>
              <a:t> = 0; </a:t>
            </a:r>
            <a:r>
              <a:rPr lang="en-US" sz="1800" dirty="0" err="1">
                <a:latin typeface="+mj-lt"/>
              </a:rPr>
              <a:t>i</a:t>
            </a:r>
            <a:r>
              <a:rPr lang="en-US" sz="1800" dirty="0">
                <a:latin typeface="+mj-lt"/>
              </a:rPr>
              <a:t> &lt; n; </a:t>
            </a:r>
            <a:r>
              <a:rPr lang="en-US" sz="1800" dirty="0" err="1">
                <a:latin typeface="+mj-lt"/>
              </a:rPr>
              <a:t>i</a:t>
            </a:r>
            <a:r>
              <a:rPr lang="en-US" sz="1800" dirty="0">
                <a:latin typeface="+mj-lt"/>
              </a:rPr>
              <a:t>++)</a:t>
            </a:r>
          </a:p>
          <a:p>
            <a:pPr marL="0" indent="0" fontAlgn="base">
              <a:lnSpc>
                <a:spcPct val="120000"/>
              </a:lnSpc>
              <a:spcBef>
                <a:spcPts val="0"/>
              </a:spcBef>
              <a:buNone/>
            </a:pPr>
            <a:r>
              <a:rPr lang="en-US" sz="1800" dirty="0">
                <a:latin typeface="+mj-lt"/>
              </a:rPr>
              <a:t>    {</a:t>
            </a:r>
          </a:p>
          <a:p>
            <a:pPr marL="0" indent="0" fontAlgn="base">
              <a:lnSpc>
                <a:spcPct val="120000"/>
              </a:lnSpc>
              <a:spcBef>
                <a:spcPts val="0"/>
              </a:spcBef>
              <a:buNone/>
            </a:pPr>
            <a:r>
              <a:rPr lang="en-US" sz="1800" dirty="0">
                <a:latin typeface="+mj-lt"/>
              </a:rPr>
              <a:t>        puts("Enter a name");</a:t>
            </a:r>
          </a:p>
          <a:p>
            <a:pPr marL="0" indent="0" fontAlgn="base">
              <a:lnSpc>
                <a:spcPct val="120000"/>
              </a:lnSpc>
              <a:spcBef>
                <a:spcPts val="0"/>
              </a:spcBef>
              <a:buNone/>
            </a:pPr>
            <a:r>
              <a:rPr lang="en-US" sz="1800" dirty="0">
                <a:latin typeface="+mj-lt"/>
              </a:rPr>
              <a:t>        </a:t>
            </a:r>
            <a:r>
              <a:rPr lang="en-US" sz="1800" dirty="0" err="1">
                <a:latin typeface="+mj-lt"/>
              </a:rPr>
              <a:t>scanf</a:t>
            </a:r>
            <a:r>
              <a:rPr lang="en-US" sz="1800" dirty="0">
                <a:latin typeface="+mj-lt"/>
              </a:rPr>
              <a:t>("%[^\n]%*c", </a:t>
            </a:r>
            <a:r>
              <a:rPr lang="en-US" sz="1800" dirty="0" err="1">
                <a:latin typeface="+mj-lt"/>
              </a:rPr>
              <a:t>str</a:t>
            </a:r>
            <a:r>
              <a:rPr lang="en-US" sz="1800" dirty="0">
                <a:latin typeface="+mj-lt"/>
              </a:rPr>
              <a:t>);</a:t>
            </a:r>
          </a:p>
          <a:p>
            <a:pPr marL="0" indent="0" fontAlgn="base">
              <a:lnSpc>
                <a:spcPct val="120000"/>
              </a:lnSpc>
              <a:spcBef>
                <a:spcPts val="0"/>
              </a:spcBef>
              <a:buNone/>
            </a:pPr>
            <a:r>
              <a:rPr lang="en-US" sz="1800" dirty="0">
                <a:latin typeface="+mj-lt"/>
              </a:rPr>
              <a:t>        </a:t>
            </a:r>
            <a:r>
              <a:rPr lang="en-US" sz="1800" dirty="0" err="1">
                <a:latin typeface="+mj-lt"/>
              </a:rPr>
              <a:t>fprintf</a:t>
            </a:r>
            <a:r>
              <a:rPr lang="en-US" sz="1800" dirty="0">
                <a:latin typeface="+mj-lt"/>
              </a:rPr>
              <a:t>(</a:t>
            </a:r>
            <a:r>
              <a:rPr lang="en-US" sz="1800" dirty="0" err="1">
                <a:latin typeface="+mj-lt"/>
              </a:rPr>
              <a:t>fptr</a:t>
            </a:r>
            <a:r>
              <a:rPr lang="en-US" sz="1800" dirty="0">
                <a:latin typeface="+mj-lt"/>
              </a:rPr>
              <a:t>,"%</a:t>
            </a:r>
            <a:r>
              <a:rPr lang="en-US" sz="1800" dirty="0" err="1">
                <a:latin typeface="+mj-lt"/>
              </a:rPr>
              <a:t>d.%s</a:t>
            </a:r>
            <a:r>
              <a:rPr lang="en-US" sz="1800" dirty="0">
                <a:latin typeface="+mj-lt"/>
              </a:rPr>
              <a:t>\n", </a:t>
            </a:r>
            <a:r>
              <a:rPr lang="en-US" sz="1800" dirty="0" err="1">
                <a:latin typeface="+mj-lt"/>
              </a:rPr>
              <a:t>i</a:t>
            </a:r>
            <a:r>
              <a:rPr lang="en-US" sz="1800" dirty="0">
                <a:latin typeface="+mj-lt"/>
              </a:rPr>
              <a:t>, </a:t>
            </a:r>
            <a:r>
              <a:rPr lang="en-US" sz="1800" dirty="0" err="1">
                <a:latin typeface="+mj-lt"/>
              </a:rPr>
              <a:t>str</a:t>
            </a:r>
            <a:r>
              <a:rPr lang="en-US" sz="1800" dirty="0">
                <a:latin typeface="+mj-lt"/>
              </a:rPr>
              <a:t>);</a:t>
            </a:r>
          </a:p>
          <a:p>
            <a:pPr marL="0" indent="0" fontAlgn="base">
              <a:lnSpc>
                <a:spcPct val="120000"/>
              </a:lnSpc>
              <a:spcBef>
                <a:spcPts val="0"/>
              </a:spcBef>
              <a:buNone/>
            </a:pPr>
            <a:r>
              <a:rPr lang="en-US" sz="1800" dirty="0">
                <a:latin typeface="+mj-lt"/>
              </a:rPr>
              <a:t>    }</a:t>
            </a:r>
          </a:p>
          <a:p>
            <a:pPr marL="0" indent="0" fontAlgn="base">
              <a:lnSpc>
                <a:spcPct val="120000"/>
              </a:lnSpc>
              <a:spcBef>
                <a:spcPts val="0"/>
              </a:spcBef>
              <a:buNone/>
            </a:pPr>
            <a:r>
              <a:rPr lang="en-US" sz="1800" dirty="0">
                <a:latin typeface="+mj-lt"/>
              </a:rPr>
              <a:t>    </a:t>
            </a:r>
            <a:r>
              <a:rPr lang="en-US" sz="1800" dirty="0" err="1">
                <a:latin typeface="+mj-lt"/>
              </a:rPr>
              <a:t>fclose</a:t>
            </a:r>
            <a:r>
              <a:rPr lang="en-US" sz="1800" dirty="0">
                <a:latin typeface="+mj-lt"/>
              </a:rPr>
              <a:t>(</a:t>
            </a:r>
            <a:r>
              <a:rPr lang="en-US" sz="1800" dirty="0" err="1">
                <a:latin typeface="+mj-lt"/>
              </a:rPr>
              <a:t>fptr</a:t>
            </a:r>
            <a:r>
              <a:rPr lang="en-US" sz="1800" dirty="0">
                <a:latin typeface="+mj-lt"/>
              </a:rPr>
              <a:t>);</a:t>
            </a:r>
          </a:p>
          <a:p>
            <a:pPr marL="0" indent="0" fontAlgn="base">
              <a:lnSpc>
                <a:spcPct val="120000"/>
              </a:lnSpc>
              <a:spcBef>
                <a:spcPts val="0"/>
              </a:spcBef>
              <a:buNone/>
            </a:pPr>
            <a:r>
              <a:rPr lang="en-US" sz="1800" dirty="0">
                <a:latin typeface="+mj-lt"/>
              </a:rPr>
              <a:t>   </a:t>
            </a:r>
          </a:p>
          <a:p>
            <a:pPr marL="0" indent="0" fontAlgn="base">
              <a:lnSpc>
                <a:spcPct val="120000"/>
              </a:lnSpc>
              <a:spcBef>
                <a:spcPts val="0"/>
              </a:spcBef>
              <a:buNone/>
            </a:pPr>
            <a:r>
              <a:rPr lang="en-US" sz="1800" dirty="0">
                <a:latin typeface="+mj-lt"/>
              </a:rPr>
              <a:t>    return 0;</a:t>
            </a:r>
          </a:p>
          <a:p>
            <a:pPr marL="0" indent="0" fontAlgn="base">
              <a:lnSpc>
                <a:spcPct val="120000"/>
              </a:lnSpc>
              <a:spcBef>
                <a:spcPts val="0"/>
              </a:spcBef>
              <a:buNone/>
            </a:pPr>
            <a:r>
              <a:rPr lang="en-US" sz="1800" dirty="0">
                <a:latin typeface="+mj-lt"/>
              </a:rPr>
              <a:t>}</a:t>
            </a:r>
          </a:p>
          <a:p>
            <a:pPr marL="0" indent="0">
              <a:lnSpc>
                <a:spcPct val="120000"/>
              </a:lnSpc>
              <a:spcBef>
                <a:spcPts val="0"/>
              </a:spcBef>
              <a:buNone/>
            </a:pPr>
            <a:endParaRPr lang="en-US" sz="1800" dirty="0">
              <a:latin typeface="+mj-lt"/>
            </a:endParaRPr>
          </a:p>
        </p:txBody>
      </p:sp>
      <p:sp>
        <p:nvSpPr>
          <p:cNvPr id="4" name="Rectangle 3"/>
          <p:cNvSpPr/>
          <p:nvPr/>
        </p:nvSpPr>
        <p:spPr>
          <a:xfrm>
            <a:off x="8257309" y="4475019"/>
            <a:ext cx="3408218" cy="2078182"/>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dirty="0"/>
              <a:t>Output:</a:t>
            </a:r>
          </a:p>
          <a:p>
            <a:r>
              <a:rPr lang="en-US" dirty="0"/>
              <a:t>Enter a name: Apple</a:t>
            </a:r>
          </a:p>
          <a:p>
            <a:r>
              <a:rPr lang="en-US" dirty="0"/>
              <a:t>Enter a name: Bat</a:t>
            </a:r>
          </a:p>
          <a:p>
            <a:endParaRPr lang="en-US" dirty="0"/>
          </a:p>
          <a:p>
            <a:r>
              <a:rPr lang="en-US" u="sng" dirty="0"/>
              <a:t>Content of file sample.txt</a:t>
            </a:r>
          </a:p>
          <a:p>
            <a:r>
              <a:rPr lang="en-US" dirty="0"/>
              <a:t>0.Apple</a:t>
            </a:r>
          </a:p>
          <a:p>
            <a:r>
              <a:rPr lang="en-US" dirty="0"/>
              <a:t>1.Bat</a:t>
            </a:r>
          </a:p>
        </p:txBody>
      </p:sp>
      <p:sp>
        <p:nvSpPr>
          <p:cNvPr id="5" name="Date Placeholder 4"/>
          <p:cNvSpPr>
            <a:spLocks noGrp="1"/>
          </p:cNvSpPr>
          <p:nvPr>
            <p:ph type="dt" sz="half" idx="10"/>
          </p:nvPr>
        </p:nvSpPr>
        <p:spPr/>
        <p:txBody>
          <a:bodyPr/>
          <a:lstStyle/>
          <a:p>
            <a:fld id="{B403093C-71CA-4677-820E-B05793A0F10F}" type="datetime1">
              <a:rPr lang="en-US" smtClean="0"/>
              <a:pPr/>
              <a:t>7/27/2023</a:t>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29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BASICS</a:t>
            </a:r>
          </a:p>
        </p:txBody>
      </p:sp>
      <p:sp>
        <p:nvSpPr>
          <p:cNvPr id="3" name="Content Placeholder 2"/>
          <p:cNvSpPr>
            <a:spLocks noGrp="1"/>
          </p:cNvSpPr>
          <p:nvPr>
            <p:ph idx="1"/>
          </p:nvPr>
        </p:nvSpPr>
        <p:spPr/>
        <p:txBody>
          <a:bodyPr>
            <a:normAutofit/>
          </a:bodyPr>
          <a:lstStyle/>
          <a:p>
            <a:pPr algn="just"/>
            <a:r>
              <a:rPr lang="en-US" dirty="0">
                <a:latin typeface="+mj-lt"/>
              </a:rPr>
              <a:t>File handing in C is the process in which we create, open, read, write, and close operations on a file. </a:t>
            </a:r>
          </a:p>
          <a:p>
            <a:pPr algn="just"/>
            <a:r>
              <a:rPr lang="en-US" dirty="0">
                <a:latin typeface="+mj-lt"/>
              </a:rPr>
              <a:t>C language provides different functions such as </a:t>
            </a:r>
            <a:r>
              <a:rPr lang="en-US" dirty="0" err="1">
                <a:latin typeface="+mj-lt"/>
              </a:rPr>
              <a:t>fopen</a:t>
            </a:r>
            <a:r>
              <a:rPr lang="en-US" dirty="0">
                <a:latin typeface="+mj-lt"/>
              </a:rPr>
              <a:t>(), </a:t>
            </a:r>
            <a:r>
              <a:rPr lang="en-US" dirty="0" err="1">
                <a:latin typeface="+mj-lt"/>
              </a:rPr>
              <a:t>fwrite</a:t>
            </a:r>
            <a:r>
              <a:rPr lang="en-US" dirty="0">
                <a:latin typeface="+mj-lt"/>
              </a:rPr>
              <a:t>(), </a:t>
            </a:r>
            <a:r>
              <a:rPr lang="en-US" dirty="0" err="1">
                <a:latin typeface="+mj-lt"/>
              </a:rPr>
              <a:t>fread</a:t>
            </a:r>
            <a:r>
              <a:rPr lang="en-US" dirty="0">
                <a:latin typeface="+mj-lt"/>
              </a:rPr>
              <a:t>(), </a:t>
            </a:r>
            <a:r>
              <a:rPr lang="en-US" dirty="0" err="1">
                <a:latin typeface="+mj-lt"/>
              </a:rPr>
              <a:t>fseek</a:t>
            </a:r>
            <a:r>
              <a:rPr lang="en-US" dirty="0">
                <a:latin typeface="+mj-lt"/>
              </a:rPr>
              <a:t>(), </a:t>
            </a:r>
            <a:r>
              <a:rPr lang="en-US" dirty="0" err="1">
                <a:latin typeface="+mj-lt"/>
              </a:rPr>
              <a:t>fprintf</a:t>
            </a:r>
            <a:r>
              <a:rPr lang="en-US" dirty="0">
                <a:latin typeface="+mj-lt"/>
              </a:rPr>
              <a:t>() to perform input, output, and many different C file operations in our program.</a:t>
            </a:r>
          </a:p>
          <a:p>
            <a:pPr algn="just"/>
            <a:r>
              <a:rPr lang="en-US" b="1" dirty="0">
                <a:latin typeface="+mj-lt"/>
              </a:rPr>
              <a:t>Why do we need File Handling in C?</a:t>
            </a:r>
          </a:p>
          <a:p>
            <a:pPr lvl="1" algn="just"/>
            <a:r>
              <a:rPr lang="en-US" sz="1800" dirty="0">
                <a:latin typeface="+mj-lt"/>
              </a:rPr>
              <a:t>When a console is used to display the output, </a:t>
            </a:r>
          </a:p>
          <a:p>
            <a:pPr lvl="2" algn="just"/>
            <a:r>
              <a:rPr lang="en-US" sz="1600" dirty="0">
                <a:latin typeface="+mj-lt"/>
              </a:rPr>
              <a:t>the output is deleted when the program is closed</a:t>
            </a:r>
            <a:endParaRPr lang="en-US" sz="1600" b="1" dirty="0">
              <a:latin typeface="+mj-lt"/>
            </a:endParaRPr>
          </a:p>
          <a:p>
            <a:pPr algn="just"/>
            <a:r>
              <a:rPr lang="en-US" dirty="0">
                <a:latin typeface="+mj-lt"/>
              </a:rPr>
              <a:t>But in the software industry, most programs are written to store the information fetched from the program. </a:t>
            </a:r>
          </a:p>
        </p:txBody>
      </p:sp>
      <p:sp>
        <p:nvSpPr>
          <p:cNvPr id="4" name="Date Placeholder 3"/>
          <p:cNvSpPr>
            <a:spLocks noGrp="1"/>
          </p:cNvSpPr>
          <p:nvPr>
            <p:ph type="dt" sz="half" idx="10"/>
          </p:nvPr>
        </p:nvSpPr>
        <p:spPr/>
        <p:txBody>
          <a:bodyPr/>
          <a:lstStyle/>
          <a:p>
            <a:fld id="{9C2EFC08-AE90-47AD-BCD7-DD62FBABB6D6}"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 – </a:t>
            </a:r>
            <a:r>
              <a:rPr lang="en-US" dirty="0" err="1"/>
              <a:t>fscanf</a:t>
            </a:r>
            <a:r>
              <a:rPr lang="en-US" dirty="0"/>
              <a:t>()</a:t>
            </a:r>
          </a:p>
        </p:txBody>
      </p:sp>
      <p:sp>
        <p:nvSpPr>
          <p:cNvPr id="3" name="Content Placeholder 2"/>
          <p:cNvSpPr>
            <a:spLocks noGrp="1"/>
          </p:cNvSpPr>
          <p:nvPr>
            <p:ph idx="1"/>
          </p:nvPr>
        </p:nvSpPr>
        <p:spPr/>
        <p:txBody>
          <a:bodyPr/>
          <a:lstStyle/>
          <a:p>
            <a:pPr algn="just"/>
            <a:r>
              <a:rPr lang="en-US" dirty="0">
                <a:latin typeface="+mj-lt"/>
              </a:rPr>
              <a:t>The </a:t>
            </a:r>
            <a:r>
              <a:rPr lang="en-US" dirty="0" err="1">
                <a:latin typeface="+mj-lt"/>
              </a:rPr>
              <a:t>fscanf</a:t>
            </a:r>
            <a:r>
              <a:rPr lang="en-US" dirty="0">
                <a:latin typeface="+mj-lt"/>
              </a:rPr>
              <a:t>() function is used to read set of characters from file.</a:t>
            </a:r>
          </a:p>
          <a:p>
            <a:pPr algn="just"/>
            <a:r>
              <a:rPr lang="en-US" dirty="0">
                <a:latin typeface="+mj-lt"/>
              </a:rPr>
              <a:t> It reads a word from the file and returns EOF at the end of file.</a:t>
            </a:r>
          </a:p>
          <a:p>
            <a:pPr algn="just" fontAlgn="base"/>
            <a:r>
              <a:rPr lang="en-US" b="1" dirty="0">
                <a:latin typeface="+mj-lt"/>
              </a:rPr>
              <a:t>Syntax: </a:t>
            </a:r>
            <a:r>
              <a:rPr lang="en-US" dirty="0" err="1">
                <a:latin typeface="+mj-lt"/>
              </a:rPr>
              <a:t>int</a:t>
            </a:r>
            <a:r>
              <a:rPr lang="en-US" dirty="0">
                <a:latin typeface="+mj-lt"/>
              </a:rPr>
              <a:t> </a:t>
            </a:r>
            <a:r>
              <a:rPr lang="en-US" dirty="0" err="1">
                <a:latin typeface="+mj-lt"/>
              </a:rPr>
              <a:t>fscanf</a:t>
            </a:r>
            <a:r>
              <a:rPr lang="en-US" dirty="0">
                <a:latin typeface="+mj-lt"/>
              </a:rPr>
              <a:t>(FILE *</a:t>
            </a:r>
            <a:r>
              <a:rPr lang="en-US" dirty="0" err="1">
                <a:latin typeface="+mj-lt"/>
              </a:rPr>
              <a:t>ptr</a:t>
            </a:r>
            <a:r>
              <a:rPr lang="en-US" dirty="0">
                <a:latin typeface="+mj-lt"/>
              </a:rPr>
              <a:t>, const char *format, [arg1, arg2,…,</a:t>
            </a:r>
            <a:r>
              <a:rPr lang="en-US" dirty="0" err="1">
                <a:latin typeface="+mj-lt"/>
              </a:rPr>
              <a:t>argN</a:t>
            </a:r>
            <a:r>
              <a:rPr lang="en-US" dirty="0">
                <a:latin typeface="+mj-lt"/>
              </a:rPr>
              <a:t>])</a:t>
            </a:r>
          </a:p>
          <a:p>
            <a:pPr algn="just" fontAlgn="base"/>
            <a:r>
              <a:rPr lang="en-US" dirty="0" err="1">
                <a:latin typeface="+mj-lt"/>
              </a:rPr>
              <a:t>fscanf</a:t>
            </a:r>
            <a:r>
              <a:rPr lang="en-US" dirty="0">
                <a:latin typeface="+mj-lt"/>
              </a:rPr>
              <a:t> reads from a file pointed by the FILE pointer (</a:t>
            </a:r>
            <a:r>
              <a:rPr lang="en-US" dirty="0" err="1">
                <a:latin typeface="+mj-lt"/>
              </a:rPr>
              <a:t>ptr</a:t>
            </a:r>
            <a:r>
              <a:rPr lang="en-US" dirty="0">
                <a:latin typeface="+mj-lt"/>
              </a:rPr>
              <a:t>), instead of reading from the input stream.</a:t>
            </a:r>
          </a:p>
          <a:p>
            <a:pPr algn="just"/>
            <a:r>
              <a:rPr lang="en-US" b="1" dirty="0">
                <a:latin typeface="+mj-lt"/>
              </a:rPr>
              <a:t>Return Value: </a:t>
            </a:r>
            <a:r>
              <a:rPr lang="en-US" dirty="0">
                <a:latin typeface="+mj-lt"/>
              </a:rPr>
              <a:t>It returns zero, if unsuccessful. Otherwise, it returns The input string, if successful.</a:t>
            </a:r>
          </a:p>
        </p:txBody>
      </p:sp>
      <p:sp>
        <p:nvSpPr>
          <p:cNvPr id="4" name="Date Placeholder 3"/>
          <p:cNvSpPr>
            <a:spLocks noGrp="1"/>
          </p:cNvSpPr>
          <p:nvPr>
            <p:ph type="dt" sz="half" idx="10"/>
          </p:nvPr>
        </p:nvSpPr>
        <p:spPr/>
        <p:txBody>
          <a:bodyPr/>
          <a:lstStyle/>
          <a:p>
            <a:fld id="{5A412490-F001-425E-973E-49E0D29850EA}"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30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 – </a:t>
            </a:r>
            <a:r>
              <a:rPr lang="en-US" dirty="0" err="1"/>
              <a:t>fscanf</a:t>
            </a:r>
            <a:r>
              <a:rPr lang="en-US" dirty="0"/>
              <a:t>()</a:t>
            </a:r>
          </a:p>
        </p:txBody>
      </p:sp>
      <p:sp>
        <p:nvSpPr>
          <p:cNvPr id="3" name="Content Placeholder 2"/>
          <p:cNvSpPr>
            <a:spLocks noGrp="1"/>
          </p:cNvSpPr>
          <p:nvPr>
            <p:ph idx="1"/>
          </p:nvPr>
        </p:nvSpPr>
        <p:spPr/>
        <p:txBody>
          <a:bodyPr>
            <a:normAutofit fontScale="85000" lnSpcReduction="20000"/>
          </a:bodyPr>
          <a:lstStyle/>
          <a:p>
            <a:pPr marL="0" indent="0">
              <a:lnSpc>
                <a:spcPct val="110000"/>
              </a:lnSpc>
              <a:spcBef>
                <a:spcPts val="0"/>
              </a:spcBef>
              <a:buNone/>
            </a:pPr>
            <a:r>
              <a:rPr lang="en-US" dirty="0">
                <a:latin typeface="+mj-lt"/>
              </a:rPr>
              <a:t>#include &lt;</a:t>
            </a:r>
            <a:r>
              <a:rPr lang="en-US" dirty="0" err="1">
                <a:latin typeface="+mj-lt"/>
              </a:rPr>
              <a:t>stdio.h</a:t>
            </a:r>
            <a:r>
              <a:rPr lang="en-US" dirty="0">
                <a:latin typeface="+mj-lt"/>
              </a:rPr>
              <a:t>&gt;  </a:t>
            </a:r>
          </a:p>
          <a:p>
            <a:pPr marL="0" indent="0">
              <a:lnSpc>
                <a:spcPct val="110000"/>
              </a:lnSpc>
              <a:spcBef>
                <a:spcPts val="0"/>
              </a:spcBef>
              <a:buNone/>
            </a:pPr>
            <a:r>
              <a:rPr lang="en-US" dirty="0">
                <a:latin typeface="+mj-lt"/>
              </a:rPr>
              <a:t>main()</a:t>
            </a:r>
          </a:p>
          <a:p>
            <a:pPr marL="0" indent="0">
              <a:lnSpc>
                <a:spcPct val="110000"/>
              </a:lnSpc>
              <a:spcBef>
                <a:spcPts val="0"/>
              </a:spcBef>
              <a:buNone/>
            </a:pPr>
            <a:r>
              <a:rPr lang="en-US" dirty="0">
                <a:latin typeface="+mj-lt"/>
              </a:rPr>
              <a:t>{  </a:t>
            </a:r>
          </a:p>
          <a:p>
            <a:pPr marL="0" indent="0">
              <a:lnSpc>
                <a:spcPct val="110000"/>
              </a:lnSpc>
              <a:spcBef>
                <a:spcPts val="0"/>
              </a:spcBef>
              <a:buNone/>
            </a:pPr>
            <a:r>
              <a:rPr lang="en-US" dirty="0">
                <a:latin typeface="+mj-lt"/>
              </a:rPr>
              <a:t>     FILE *</a:t>
            </a:r>
            <a:r>
              <a:rPr lang="en-US" dirty="0" err="1">
                <a:latin typeface="+mj-lt"/>
              </a:rPr>
              <a:t>fp</a:t>
            </a:r>
            <a:r>
              <a:rPr lang="en-US" dirty="0">
                <a:latin typeface="+mj-lt"/>
              </a:rPr>
              <a:t>;  </a:t>
            </a:r>
          </a:p>
          <a:p>
            <a:pPr marL="0" indent="0">
              <a:lnSpc>
                <a:spcPct val="110000"/>
              </a:lnSpc>
              <a:spcBef>
                <a:spcPts val="0"/>
              </a:spcBef>
              <a:buNone/>
            </a:pPr>
            <a:r>
              <a:rPr lang="en-US" dirty="0">
                <a:latin typeface="+mj-lt"/>
              </a:rPr>
              <a:t>     char buff[255];  //creating char array to store data of file  </a:t>
            </a:r>
          </a:p>
          <a:p>
            <a:pPr marL="0" indent="0">
              <a:lnSpc>
                <a:spcPct val="110000"/>
              </a:lnSpc>
              <a:spcBef>
                <a:spcPts val="0"/>
              </a:spcBef>
              <a:buNone/>
            </a:pPr>
            <a:r>
              <a:rPr lang="en-US" dirty="0">
                <a:latin typeface="+mj-lt"/>
              </a:rPr>
              <a:t>     </a:t>
            </a:r>
            <a:r>
              <a:rPr lang="en-US" dirty="0" err="1">
                <a:latin typeface="+mj-lt"/>
              </a:rPr>
              <a:t>fp</a:t>
            </a:r>
            <a:r>
              <a:rPr lang="en-US" dirty="0">
                <a:latin typeface="+mj-lt"/>
              </a:rPr>
              <a:t> = </a:t>
            </a:r>
            <a:r>
              <a:rPr lang="en-US" dirty="0" err="1">
                <a:latin typeface="+mj-lt"/>
              </a:rPr>
              <a:t>fopen</a:t>
            </a:r>
            <a:r>
              <a:rPr lang="en-US" dirty="0">
                <a:latin typeface="+mj-lt"/>
              </a:rPr>
              <a:t>("file.txt", "r");  </a:t>
            </a:r>
          </a:p>
          <a:p>
            <a:pPr marL="0" indent="0">
              <a:lnSpc>
                <a:spcPct val="110000"/>
              </a:lnSpc>
              <a:spcBef>
                <a:spcPts val="0"/>
              </a:spcBef>
              <a:buNone/>
            </a:pPr>
            <a:r>
              <a:rPr lang="en-US" dirty="0">
                <a:latin typeface="+mj-lt"/>
              </a:rPr>
              <a:t>     </a:t>
            </a:r>
            <a:r>
              <a:rPr lang="en-US" b="1" dirty="0">
                <a:solidFill>
                  <a:srgbClr val="0070C0"/>
                </a:solidFill>
                <a:latin typeface="+mj-lt"/>
              </a:rPr>
              <a:t>while(</a:t>
            </a:r>
            <a:r>
              <a:rPr lang="en-US" b="1" dirty="0" err="1">
                <a:solidFill>
                  <a:srgbClr val="0070C0"/>
                </a:solidFill>
                <a:latin typeface="+mj-lt"/>
              </a:rPr>
              <a:t>fscanf</a:t>
            </a:r>
            <a:r>
              <a:rPr lang="en-US" b="1" dirty="0">
                <a:solidFill>
                  <a:srgbClr val="0070C0"/>
                </a:solidFill>
                <a:latin typeface="+mj-lt"/>
              </a:rPr>
              <a:t>(</a:t>
            </a:r>
            <a:r>
              <a:rPr lang="en-US" b="1" dirty="0" err="1">
                <a:solidFill>
                  <a:srgbClr val="0070C0"/>
                </a:solidFill>
                <a:latin typeface="+mj-lt"/>
              </a:rPr>
              <a:t>fp</a:t>
            </a:r>
            <a:r>
              <a:rPr lang="en-US" b="1" dirty="0">
                <a:solidFill>
                  <a:srgbClr val="0070C0"/>
                </a:solidFill>
                <a:latin typeface="+mj-lt"/>
              </a:rPr>
              <a:t>, "%s", buff)!=EOF)</a:t>
            </a:r>
          </a:p>
          <a:p>
            <a:pPr marL="0" indent="0">
              <a:lnSpc>
                <a:spcPct val="110000"/>
              </a:lnSpc>
              <a:spcBef>
                <a:spcPts val="0"/>
              </a:spcBef>
              <a:buNone/>
            </a:pPr>
            <a:r>
              <a:rPr lang="en-US" b="1" dirty="0">
                <a:solidFill>
                  <a:srgbClr val="0070C0"/>
                </a:solidFill>
                <a:latin typeface="+mj-lt"/>
              </a:rPr>
              <a:t>    </a:t>
            </a:r>
            <a:r>
              <a:rPr lang="en-US" dirty="0">
                <a:solidFill>
                  <a:schemeClr val="tx1">
                    <a:lumMod val="50000"/>
                  </a:schemeClr>
                </a:solidFill>
                <a:latin typeface="+mj-lt"/>
              </a:rPr>
              <a:t>{</a:t>
            </a:r>
            <a:r>
              <a:rPr lang="en-US" b="1" dirty="0">
                <a:solidFill>
                  <a:srgbClr val="0070C0"/>
                </a:solidFill>
                <a:latin typeface="+mj-lt"/>
              </a:rPr>
              <a:t> </a:t>
            </a:r>
          </a:p>
          <a:p>
            <a:pPr marL="0" indent="0">
              <a:lnSpc>
                <a:spcPct val="110000"/>
              </a:lnSpc>
              <a:spcBef>
                <a:spcPts val="0"/>
              </a:spcBef>
              <a:buNone/>
            </a:pPr>
            <a:r>
              <a:rPr lang="en-US" dirty="0">
                <a:latin typeface="+mj-lt"/>
              </a:rPr>
              <a:t>   	</a:t>
            </a:r>
            <a:r>
              <a:rPr lang="en-US" dirty="0" err="1">
                <a:latin typeface="+mj-lt"/>
              </a:rPr>
              <a:t>printf</a:t>
            </a:r>
            <a:r>
              <a:rPr lang="en-US" dirty="0">
                <a:latin typeface="+mj-lt"/>
              </a:rPr>
              <a:t>("%s, ", buff );  </a:t>
            </a:r>
          </a:p>
          <a:p>
            <a:pPr marL="0" indent="0">
              <a:lnSpc>
                <a:spcPct val="110000"/>
              </a:lnSpc>
              <a:spcBef>
                <a:spcPts val="0"/>
              </a:spcBef>
              <a:buNone/>
            </a:pPr>
            <a:r>
              <a:rPr lang="en-US" dirty="0">
                <a:latin typeface="+mj-lt"/>
              </a:rPr>
              <a:t>    }  </a:t>
            </a:r>
          </a:p>
          <a:p>
            <a:pPr marL="0" indent="0">
              <a:lnSpc>
                <a:spcPct val="110000"/>
              </a:lnSpc>
              <a:spcBef>
                <a:spcPts val="0"/>
              </a:spcBef>
              <a:buNone/>
            </a:pPr>
            <a:r>
              <a:rPr lang="en-US" dirty="0">
                <a:latin typeface="+mj-lt"/>
              </a:rPr>
              <a:t>    </a:t>
            </a:r>
            <a:r>
              <a:rPr lang="en-US" dirty="0" err="1">
                <a:latin typeface="+mj-lt"/>
              </a:rPr>
              <a:t>fclose</a:t>
            </a:r>
            <a:r>
              <a:rPr lang="en-US" dirty="0">
                <a:latin typeface="+mj-lt"/>
              </a:rPr>
              <a:t>(</a:t>
            </a:r>
            <a:r>
              <a:rPr lang="en-US" dirty="0" err="1">
                <a:latin typeface="+mj-lt"/>
              </a:rPr>
              <a:t>fp</a:t>
            </a:r>
            <a:r>
              <a:rPr lang="en-US" dirty="0">
                <a:latin typeface="+mj-lt"/>
              </a:rPr>
              <a:t>);  </a:t>
            </a:r>
          </a:p>
          <a:p>
            <a:pPr marL="0" indent="0">
              <a:lnSpc>
                <a:spcPct val="110000"/>
              </a:lnSpc>
              <a:spcBef>
                <a:spcPts val="0"/>
              </a:spcBef>
              <a:buNone/>
            </a:pPr>
            <a:r>
              <a:rPr lang="en-US" dirty="0">
                <a:latin typeface="+mj-lt"/>
              </a:rPr>
              <a:t>}</a:t>
            </a:r>
          </a:p>
        </p:txBody>
      </p:sp>
      <p:sp>
        <p:nvSpPr>
          <p:cNvPr id="4" name="Rectangle 3"/>
          <p:cNvSpPr/>
          <p:nvPr/>
        </p:nvSpPr>
        <p:spPr>
          <a:xfrm>
            <a:off x="7564582" y="3893127"/>
            <a:ext cx="3144982" cy="1191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Output:</a:t>
            </a:r>
          </a:p>
          <a:p>
            <a:r>
              <a:rPr lang="en-US" sz="2000" b="1" dirty="0">
                <a:solidFill>
                  <a:schemeClr val="bg1"/>
                </a:solidFill>
              </a:rPr>
              <a:t>Hello, file, by, </a:t>
            </a:r>
            <a:r>
              <a:rPr lang="en-US" sz="2000" b="1" dirty="0" err="1">
                <a:solidFill>
                  <a:schemeClr val="bg1"/>
                </a:solidFill>
              </a:rPr>
              <a:t>fprintf</a:t>
            </a:r>
            <a:r>
              <a:rPr lang="en-US" sz="2000" b="1" dirty="0">
                <a:solidFill>
                  <a:schemeClr val="bg1"/>
                </a:solidFill>
              </a:rPr>
              <a:t>…</a:t>
            </a:r>
          </a:p>
        </p:txBody>
      </p:sp>
      <p:sp>
        <p:nvSpPr>
          <p:cNvPr id="5" name="Date Placeholder 4"/>
          <p:cNvSpPr>
            <a:spLocks noGrp="1"/>
          </p:cNvSpPr>
          <p:nvPr>
            <p:ph type="dt" sz="half" idx="10"/>
          </p:nvPr>
        </p:nvSpPr>
        <p:spPr/>
        <p:txBody>
          <a:bodyPr/>
          <a:lstStyle/>
          <a:p>
            <a:fld id="{FA6C8F8A-FAF6-4756-A7CD-69B10FF515D2}" type="datetime1">
              <a:rPr lang="en-US" smtClean="0"/>
              <a:pPr/>
              <a:t>7/27/2023</a:t>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31</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File – </a:t>
            </a:r>
            <a:r>
              <a:rPr lang="en-US" dirty="0" err="1"/>
              <a:t>fscanf</a:t>
            </a:r>
            <a:r>
              <a:rPr lang="en-US" dirty="0"/>
              <a:t>()</a:t>
            </a:r>
          </a:p>
        </p:txBody>
      </p:sp>
      <p:sp>
        <p:nvSpPr>
          <p:cNvPr id="3" name="Content Placeholder 2"/>
          <p:cNvSpPr>
            <a:spLocks noGrp="1"/>
          </p:cNvSpPr>
          <p:nvPr>
            <p:ph idx="1"/>
          </p:nvPr>
        </p:nvSpPr>
        <p:spPr>
          <a:xfrm>
            <a:off x="789709" y="1600200"/>
            <a:ext cx="9019309" cy="4572000"/>
          </a:xfrm>
        </p:spPr>
        <p:txBody>
          <a:bodyPr numCol="2">
            <a:normAutofit/>
          </a:bodyPr>
          <a:lstStyle/>
          <a:p>
            <a:pPr marL="0" indent="0">
              <a:lnSpc>
                <a:spcPct val="110000"/>
              </a:lnSpc>
              <a:spcBef>
                <a:spcPts val="0"/>
              </a:spcBef>
              <a:buNone/>
            </a:pPr>
            <a:r>
              <a:rPr lang="en-US" sz="2000" dirty="0">
                <a:latin typeface="+mj-lt"/>
              </a:rPr>
              <a:t>#include &lt;</a:t>
            </a:r>
            <a:r>
              <a:rPr lang="en-US" sz="2000" dirty="0" err="1">
                <a:latin typeface="+mj-lt"/>
              </a:rPr>
              <a:t>stdio.h</a:t>
            </a:r>
            <a:r>
              <a:rPr lang="en-US" sz="2000" dirty="0">
                <a:latin typeface="+mj-lt"/>
              </a:rPr>
              <a:t>&gt;  </a:t>
            </a:r>
          </a:p>
          <a:p>
            <a:pPr marL="0" indent="0">
              <a:lnSpc>
                <a:spcPct val="110000"/>
              </a:lnSpc>
              <a:spcBef>
                <a:spcPts val="0"/>
              </a:spcBef>
              <a:buNone/>
            </a:pPr>
            <a:r>
              <a:rPr lang="en-US" sz="2000" dirty="0">
                <a:latin typeface="+mj-lt"/>
              </a:rPr>
              <a:t>void main()  </a:t>
            </a:r>
          </a:p>
          <a:p>
            <a:pPr marL="0" indent="0">
              <a:lnSpc>
                <a:spcPct val="110000"/>
              </a:lnSpc>
              <a:spcBef>
                <a:spcPts val="0"/>
              </a:spcBef>
              <a:buNone/>
            </a:pPr>
            <a:r>
              <a:rPr lang="en-US" sz="2000" dirty="0">
                <a:latin typeface="+mj-lt"/>
              </a:rPr>
              <a:t>{  </a:t>
            </a:r>
          </a:p>
          <a:p>
            <a:pPr marL="0" indent="0">
              <a:lnSpc>
                <a:spcPct val="110000"/>
              </a:lnSpc>
              <a:spcBef>
                <a:spcPts val="0"/>
              </a:spcBef>
              <a:buNone/>
            </a:pPr>
            <a:r>
              <a:rPr lang="en-US" sz="2000" dirty="0">
                <a:latin typeface="+mj-lt"/>
              </a:rPr>
              <a:t>    FILE *</a:t>
            </a:r>
            <a:r>
              <a:rPr lang="en-US" sz="2000" dirty="0" err="1">
                <a:latin typeface="+mj-lt"/>
              </a:rPr>
              <a:t>fptr</a:t>
            </a:r>
            <a:r>
              <a:rPr lang="en-US" sz="2000" dirty="0">
                <a:latin typeface="+mj-lt"/>
              </a:rPr>
              <a:t>;  </a:t>
            </a:r>
          </a:p>
          <a:p>
            <a:pPr marL="0" indent="0">
              <a:lnSpc>
                <a:spcPct val="110000"/>
              </a:lnSpc>
              <a:spcBef>
                <a:spcPts val="0"/>
              </a:spcBef>
              <a:buNone/>
            </a:pPr>
            <a:r>
              <a:rPr lang="en-US" sz="2000" dirty="0">
                <a:latin typeface="+mj-lt"/>
              </a:rPr>
              <a:t>    </a:t>
            </a:r>
            <a:r>
              <a:rPr lang="en-US" sz="2000" dirty="0" err="1">
                <a:latin typeface="+mj-lt"/>
              </a:rPr>
              <a:t>int</a:t>
            </a:r>
            <a:r>
              <a:rPr lang="en-US" sz="2000" dirty="0">
                <a:latin typeface="+mj-lt"/>
              </a:rPr>
              <a:t> id;  </a:t>
            </a:r>
          </a:p>
          <a:p>
            <a:pPr marL="0" indent="0">
              <a:lnSpc>
                <a:spcPct val="110000"/>
              </a:lnSpc>
              <a:spcBef>
                <a:spcPts val="0"/>
              </a:spcBef>
              <a:buNone/>
            </a:pPr>
            <a:r>
              <a:rPr lang="en-US" sz="2000" dirty="0">
                <a:latin typeface="+mj-lt"/>
              </a:rPr>
              <a:t>    char name[30];  </a:t>
            </a:r>
          </a:p>
          <a:p>
            <a:pPr marL="0" indent="0">
              <a:lnSpc>
                <a:spcPct val="110000"/>
              </a:lnSpc>
              <a:spcBef>
                <a:spcPts val="0"/>
              </a:spcBef>
              <a:buNone/>
            </a:pPr>
            <a:r>
              <a:rPr lang="en-US" sz="2000" dirty="0">
                <a:latin typeface="+mj-lt"/>
              </a:rPr>
              <a:t>    float salary;  </a:t>
            </a:r>
          </a:p>
          <a:p>
            <a:pPr marL="0" indent="0">
              <a:lnSpc>
                <a:spcPct val="110000"/>
              </a:lnSpc>
              <a:spcBef>
                <a:spcPts val="0"/>
              </a:spcBef>
              <a:buNone/>
            </a:pPr>
            <a:r>
              <a:rPr lang="en-US" sz="2000" dirty="0">
                <a:latin typeface="+mj-lt"/>
              </a:rPr>
              <a:t>    </a:t>
            </a:r>
            <a:r>
              <a:rPr lang="en-US" sz="2000" dirty="0" err="1">
                <a:latin typeface="+mj-lt"/>
              </a:rPr>
              <a:t>fptr</a:t>
            </a:r>
            <a:r>
              <a:rPr lang="en-US" sz="2000" dirty="0">
                <a:latin typeface="+mj-lt"/>
              </a:rPr>
              <a:t> = </a:t>
            </a:r>
            <a:r>
              <a:rPr lang="en-US" sz="2000" dirty="0" err="1">
                <a:latin typeface="+mj-lt"/>
              </a:rPr>
              <a:t>fopen</a:t>
            </a:r>
            <a:r>
              <a:rPr lang="en-US" sz="2000" dirty="0">
                <a:latin typeface="+mj-lt"/>
              </a:rPr>
              <a:t>("emp.txt", "w+"); </a:t>
            </a:r>
          </a:p>
          <a:p>
            <a:pPr marL="0" indent="0">
              <a:lnSpc>
                <a:spcPct val="110000"/>
              </a:lnSpc>
              <a:spcBef>
                <a:spcPts val="0"/>
              </a:spcBef>
              <a:buNone/>
            </a:pPr>
            <a:r>
              <a:rPr lang="en-US" sz="2000" dirty="0">
                <a:latin typeface="+mj-lt"/>
              </a:rPr>
              <a:t>    if (</a:t>
            </a:r>
            <a:r>
              <a:rPr lang="en-US" sz="2000" dirty="0" err="1">
                <a:latin typeface="+mj-lt"/>
              </a:rPr>
              <a:t>fptr</a:t>
            </a:r>
            <a:r>
              <a:rPr lang="en-US" sz="2000" dirty="0">
                <a:latin typeface="+mj-lt"/>
              </a:rPr>
              <a:t> == NULL)  </a:t>
            </a:r>
          </a:p>
          <a:p>
            <a:pPr marL="0" indent="0">
              <a:lnSpc>
                <a:spcPct val="110000"/>
              </a:lnSpc>
              <a:spcBef>
                <a:spcPts val="0"/>
              </a:spcBef>
              <a:buNone/>
            </a:pPr>
            <a:r>
              <a:rPr lang="en-US" sz="2000" dirty="0">
                <a:latin typeface="+mj-lt"/>
              </a:rPr>
              <a:t>    {  </a:t>
            </a:r>
          </a:p>
          <a:p>
            <a:pPr marL="0" indent="0">
              <a:lnSpc>
                <a:spcPct val="110000"/>
              </a:lnSpc>
              <a:spcBef>
                <a:spcPts val="0"/>
              </a:spcBef>
              <a:buNone/>
            </a:pPr>
            <a:r>
              <a:rPr lang="en-US" sz="2000" dirty="0">
                <a:latin typeface="+mj-lt"/>
              </a:rPr>
              <a:t>        </a:t>
            </a:r>
            <a:r>
              <a:rPr lang="en-US" sz="2000" dirty="0" err="1">
                <a:latin typeface="+mj-lt"/>
              </a:rPr>
              <a:t>printf</a:t>
            </a:r>
            <a:r>
              <a:rPr lang="en-US" sz="2000" dirty="0">
                <a:latin typeface="+mj-lt"/>
              </a:rPr>
              <a:t>("File does not exists \n");  </a:t>
            </a:r>
          </a:p>
          <a:p>
            <a:pPr marL="0" indent="0">
              <a:lnSpc>
                <a:spcPct val="110000"/>
              </a:lnSpc>
              <a:spcBef>
                <a:spcPts val="0"/>
              </a:spcBef>
              <a:buNone/>
            </a:pPr>
            <a:r>
              <a:rPr lang="en-US" sz="2000" dirty="0">
                <a:latin typeface="+mj-lt"/>
              </a:rPr>
              <a:t>        return;  </a:t>
            </a:r>
          </a:p>
          <a:p>
            <a:pPr marL="0" indent="0">
              <a:lnSpc>
                <a:spcPct val="110000"/>
              </a:lnSpc>
              <a:spcBef>
                <a:spcPts val="0"/>
              </a:spcBef>
              <a:buNone/>
            </a:pPr>
            <a:r>
              <a:rPr lang="en-US" sz="2000" dirty="0">
                <a:latin typeface="+mj-lt"/>
              </a:rPr>
              <a:t>    }  </a:t>
            </a:r>
          </a:p>
          <a:p>
            <a:pPr marL="0" indent="0">
              <a:lnSpc>
                <a:spcPct val="110000"/>
              </a:lnSpc>
              <a:spcBef>
                <a:spcPts val="0"/>
              </a:spcBef>
              <a:buNone/>
            </a:pPr>
            <a:r>
              <a:rPr lang="en-US" sz="2000" dirty="0">
                <a:latin typeface="+mj-lt"/>
              </a:rPr>
              <a:t>    </a:t>
            </a:r>
            <a:r>
              <a:rPr lang="en-US" sz="2000" dirty="0" err="1">
                <a:latin typeface="+mj-lt"/>
              </a:rPr>
              <a:t>printf</a:t>
            </a:r>
            <a:r>
              <a:rPr lang="en-US" sz="2000" dirty="0">
                <a:latin typeface="+mj-lt"/>
              </a:rPr>
              <a:t>("Enter the id:");  </a:t>
            </a:r>
          </a:p>
          <a:p>
            <a:pPr marL="0" indent="0">
              <a:lnSpc>
                <a:spcPct val="110000"/>
              </a:lnSpc>
              <a:spcBef>
                <a:spcPts val="0"/>
              </a:spcBef>
              <a:buNone/>
            </a:pPr>
            <a:r>
              <a:rPr lang="en-US" sz="2000" dirty="0">
                <a:latin typeface="+mj-lt"/>
              </a:rPr>
              <a:t>    </a:t>
            </a:r>
            <a:r>
              <a:rPr lang="en-US" sz="2000" dirty="0" err="1">
                <a:latin typeface="+mj-lt"/>
              </a:rPr>
              <a:t>scanf</a:t>
            </a:r>
            <a:r>
              <a:rPr lang="en-US" sz="2000" dirty="0">
                <a:latin typeface="+mj-lt"/>
              </a:rPr>
              <a:t>("%d", &amp;id);  </a:t>
            </a:r>
          </a:p>
          <a:p>
            <a:pPr marL="0" indent="0">
              <a:lnSpc>
                <a:spcPct val="110000"/>
              </a:lnSpc>
              <a:spcBef>
                <a:spcPts val="0"/>
              </a:spcBef>
              <a:buNone/>
            </a:pPr>
            <a:r>
              <a:rPr lang="en-US" sz="2000" dirty="0">
                <a:latin typeface="+mj-lt"/>
              </a:rPr>
              <a:t>    </a:t>
            </a:r>
            <a:r>
              <a:rPr lang="en-US" sz="2000" dirty="0" err="1">
                <a:latin typeface="+mj-lt"/>
              </a:rPr>
              <a:t>fprintf</a:t>
            </a:r>
            <a:r>
              <a:rPr lang="en-US" sz="2000" dirty="0">
                <a:latin typeface="+mj-lt"/>
              </a:rPr>
              <a:t>(</a:t>
            </a:r>
            <a:r>
              <a:rPr lang="en-US" sz="2000" dirty="0" err="1">
                <a:latin typeface="+mj-lt"/>
              </a:rPr>
              <a:t>fptr</a:t>
            </a:r>
            <a:r>
              <a:rPr lang="en-US" sz="2000" dirty="0">
                <a:latin typeface="+mj-lt"/>
              </a:rPr>
              <a:t>, "Id= %d\n", id);  </a:t>
            </a:r>
          </a:p>
          <a:p>
            <a:pPr marL="0" indent="0">
              <a:lnSpc>
                <a:spcPct val="110000"/>
              </a:lnSpc>
              <a:spcBef>
                <a:spcPts val="0"/>
              </a:spcBef>
              <a:buNone/>
            </a:pPr>
            <a:r>
              <a:rPr lang="en-US" sz="2000" dirty="0">
                <a:latin typeface="+mj-lt"/>
              </a:rPr>
              <a:t>    </a:t>
            </a:r>
            <a:r>
              <a:rPr lang="en-US" sz="2000" dirty="0" err="1">
                <a:latin typeface="+mj-lt"/>
              </a:rPr>
              <a:t>printf</a:t>
            </a:r>
            <a:r>
              <a:rPr lang="en-US" sz="2000" dirty="0">
                <a:latin typeface="+mj-lt"/>
              </a:rPr>
              <a:t>("Enter the name:");  </a:t>
            </a:r>
          </a:p>
          <a:p>
            <a:pPr marL="0" indent="0">
              <a:lnSpc>
                <a:spcPct val="110000"/>
              </a:lnSpc>
              <a:spcBef>
                <a:spcPts val="0"/>
              </a:spcBef>
              <a:buNone/>
            </a:pPr>
            <a:r>
              <a:rPr lang="en-US" sz="2000" dirty="0">
                <a:latin typeface="+mj-lt"/>
              </a:rPr>
              <a:t>    </a:t>
            </a:r>
            <a:r>
              <a:rPr lang="en-US" sz="2000" dirty="0" err="1">
                <a:latin typeface="+mj-lt"/>
              </a:rPr>
              <a:t>scanf</a:t>
            </a:r>
            <a:r>
              <a:rPr lang="en-US" sz="2000" dirty="0">
                <a:latin typeface="+mj-lt"/>
              </a:rPr>
              <a:t>("%s", name);  </a:t>
            </a:r>
          </a:p>
          <a:p>
            <a:pPr marL="0" indent="0">
              <a:lnSpc>
                <a:spcPct val="110000"/>
              </a:lnSpc>
              <a:spcBef>
                <a:spcPts val="0"/>
              </a:spcBef>
              <a:buNone/>
            </a:pPr>
            <a:r>
              <a:rPr lang="en-US" sz="2000" dirty="0">
                <a:latin typeface="+mj-lt"/>
              </a:rPr>
              <a:t>    </a:t>
            </a:r>
            <a:r>
              <a:rPr lang="en-US" sz="2000" dirty="0" err="1">
                <a:latin typeface="+mj-lt"/>
              </a:rPr>
              <a:t>fprintf</a:t>
            </a:r>
            <a:r>
              <a:rPr lang="en-US" sz="2000" dirty="0">
                <a:latin typeface="+mj-lt"/>
              </a:rPr>
              <a:t>(</a:t>
            </a:r>
            <a:r>
              <a:rPr lang="en-US" sz="2000" dirty="0" err="1">
                <a:latin typeface="+mj-lt"/>
              </a:rPr>
              <a:t>fptr</a:t>
            </a:r>
            <a:r>
              <a:rPr lang="en-US" sz="2000" dirty="0">
                <a:latin typeface="+mj-lt"/>
              </a:rPr>
              <a:t>, "Name= %s\n", name);  </a:t>
            </a:r>
          </a:p>
          <a:p>
            <a:pPr marL="0" indent="0">
              <a:lnSpc>
                <a:spcPct val="110000"/>
              </a:lnSpc>
              <a:spcBef>
                <a:spcPts val="0"/>
              </a:spcBef>
              <a:buNone/>
            </a:pPr>
            <a:r>
              <a:rPr lang="en-US" sz="2000" dirty="0">
                <a:latin typeface="+mj-lt"/>
              </a:rPr>
              <a:t>    </a:t>
            </a:r>
            <a:r>
              <a:rPr lang="en-US" sz="2000" dirty="0" err="1">
                <a:latin typeface="+mj-lt"/>
              </a:rPr>
              <a:t>printf</a:t>
            </a:r>
            <a:r>
              <a:rPr lang="en-US" sz="2000" dirty="0">
                <a:latin typeface="+mj-lt"/>
              </a:rPr>
              <a:t>("Enter the salary:");  </a:t>
            </a:r>
          </a:p>
          <a:p>
            <a:pPr marL="0" indent="0">
              <a:lnSpc>
                <a:spcPct val="110000"/>
              </a:lnSpc>
              <a:spcBef>
                <a:spcPts val="0"/>
              </a:spcBef>
              <a:buNone/>
            </a:pPr>
            <a:r>
              <a:rPr lang="en-US" sz="2000" dirty="0">
                <a:latin typeface="+mj-lt"/>
              </a:rPr>
              <a:t>    </a:t>
            </a:r>
            <a:r>
              <a:rPr lang="en-US" sz="2000" dirty="0" err="1">
                <a:latin typeface="+mj-lt"/>
              </a:rPr>
              <a:t>scanf</a:t>
            </a:r>
            <a:r>
              <a:rPr lang="en-US" sz="2000" dirty="0">
                <a:latin typeface="+mj-lt"/>
              </a:rPr>
              <a:t>("%f", &amp;salary);  </a:t>
            </a:r>
          </a:p>
          <a:p>
            <a:pPr marL="0" indent="0">
              <a:lnSpc>
                <a:spcPct val="110000"/>
              </a:lnSpc>
              <a:spcBef>
                <a:spcPts val="0"/>
              </a:spcBef>
              <a:buNone/>
            </a:pPr>
            <a:r>
              <a:rPr lang="en-US" sz="2000" dirty="0">
                <a:latin typeface="+mj-lt"/>
              </a:rPr>
              <a:t>    </a:t>
            </a:r>
            <a:r>
              <a:rPr lang="en-US" sz="2000" dirty="0" err="1">
                <a:latin typeface="+mj-lt"/>
              </a:rPr>
              <a:t>fprintf</a:t>
            </a:r>
            <a:r>
              <a:rPr lang="en-US" sz="2000" dirty="0">
                <a:latin typeface="+mj-lt"/>
              </a:rPr>
              <a:t>(</a:t>
            </a:r>
            <a:r>
              <a:rPr lang="en-US" sz="2000" dirty="0" err="1">
                <a:latin typeface="+mj-lt"/>
              </a:rPr>
              <a:t>fptr</a:t>
            </a:r>
            <a:r>
              <a:rPr lang="en-US" sz="2000" dirty="0">
                <a:latin typeface="+mj-lt"/>
              </a:rPr>
              <a:t>, "Salary= %.2f\n", salary);  </a:t>
            </a:r>
          </a:p>
          <a:p>
            <a:pPr marL="0" indent="0">
              <a:lnSpc>
                <a:spcPct val="110000"/>
              </a:lnSpc>
              <a:spcBef>
                <a:spcPts val="0"/>
              </a:spcBef>
              <a:buNone/>
            </a:pPr>
            <a:r>
              <a:rPr lang="en-US" sz="2000" dirty="0">
                <a:latin typeface="+mj-lt"/>
              </a:rPr>
              <a:t>    </a:t>
            </a:r>
            <a:r>
              <a:rPr lang="en-US" sz="2000" dirty="0" err="1">
                <a:latin typeface="+mj-lt"/>
              </a:rPr>
              <a:t>fclose</a:t>
            </a:r>
            <a:r>
              <a:rPr lang="en-US" sz="2000" dirty="0">
                <a:latin typeface="+mj-lt"/>
              </a:rPr>
              <a:t>(</a:t>
            </a:r>
            <a:r>
              <a:rPr lang="en-US" sz="2000" dirty="0" err="1">
                <a:latin typeface="+mj-lt"/>
              </a:rPr>
              <a:t>fptr</a:t>
            </a:r>
            <a:r>
              <a:rPr lang="en-US" sz="2000" dirty="0">
                <a:latin typeface="+mj-lt"/>
              </a:rPr>
              <a:t>);  </a:t>
            </a:r>
          </a:p>
          <a:p>
            <a:pPr marL="0" indent="0">
              <a:lnSpc>
                <a:spcPct val="110000"/>
              </a:lnSpc>
              <a:spcBef>
                <a:spcPts val="0"/>
              </a:spcBef>
              <a:buNone/>
            </a:pPr>
            <a:r>
              <a:rPr lang="en-US" sz="2000" dirty="0">
                <a:latin typeface="+mj-lt"/>
              </a:rPr>
              <a:t>}</a:t>
            </a:r>
          </a:p>
        </p:txBody>
      </p:sp>
      <p:cxnSp>
        <p:nvCxnSpPr>
          <p:cNvPr id="6" name="Straight Connector 5"/>
          <p:cNvCxnSpPr/>
          <p:nvPr/>
        </p:nvCxnSpPr>
        <p:spPr>
          <a:xfrm>
            <a:off x="5140036" y="1427019"/>
            <a:ext cx="0" cy="4710545"/>
          </a:xfrm>
          <a:prstGeom prst="line">
            <a:avLst/>
          </a:prstGeom>
          <a:ln/>
        </p:spPr>
        <p:style>
          <a:lnRef idx="2">
            <a:schemeClr val="dk1"/>
          </a:lnRef>
          <a:fillRef idx="0">
            <a:schemeClr val="dk1"/>
          </a:fillRef>
          <a:effectRef idx="1">
            <a:schemeClr val="dk1"/>
          </a:effectRef>
          <a:fontRef idx="minor">
            <a:schemeClr val="tx1"/>
          </a:fontRef>
        </p:style>
      </p:cxnSp>
      <p:sp>
        <p:nvSpPr>
          <p:cNvPr id="14" name="Rectangle 13"/>
          <p:cNvSpPr/>
          <p:nvPr/>
        </p:nvSpPr>
        <p:spPr>
          <a:xfrm>
            <a:off x="7910945" y="4668983"/>
            <a:ext cx="2770910" cy="1884218"/>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n-US" b="1" dirty="0"/>
              <a:t>Output:</a:t>
            </a:r>
          </a:p>
          <a:p>
            <a:r>
              <a:rPr lang="en-US" b="1" dirty="0"/>
              <a:t>Enter the id: 1</a:t>
            </a:r>
          </a:p>
          <a:p>
            <a:r>
              <a:rPr lang="en-US" b="1" dirty="0"/>
              <a:t>Enter the name: </a:t>
            </a:r>
            <a:r>
              <a:rPr lang="en-US" b="1" dirty="0" err="1"/>
              <a:t>rty</a:t>
            </a:r>
            <a:endParaRPr lang="en-US" b="1" dirty="0"/>
          </a:p>
          <a:p>
            <a:r>
              <a:rPr lang="en-US" b="1" dirty="0"/>
              <a:t>Enter the salary: 2135</a:t>
            </a:r>
          </a:p>
          <a:p>
            <a:r>
              <a:rPr lang="en-US" b="1" dirty="0"/>
              <a:t>Id= 1</a:t>
            </a:r>
          </a:p>
          <a:p>
            <a:r>
              <a:rPr lang="en-US" b="1" dirty="0"/>
              <a:t>Name= </a:t>
            </a:r>
            <a:r>
              <a:rPr lang="en-US" b="1" dirty="0" err="1"/>
              <a:t>rty</a:t>
            </a:r>
            <a:endParaRPr lang="en-US" b="1" dirty="0"/>
          </a:p>
          <a:p>
            <a:r>
              <a:rPr lang="en-US" b="1" dirty="0"/>
              <a:t>Salary= 2135.00</a:t>
            </a:r>
          </a:p>
        </p:txBody>
      </p:sp>
      <p:sp>
        <p:nvSpPr>
          <p:cNvPr id="7" name="Date Placeholder 6"/>
          <p:cNvSpPr>
            <a:spLocks noGrp="1"/>
          </p:cNvSpPr>
          <p:nvPr>
            <p:ph type="dt" sz="half" idx="10"/>
          </p:nvPr>
        </p:nvSpPr>
        <p:spPr/>
        <p:txBody>
          <a:bodyPr/>
          <a:lstStyle/>
          <a:p>
            <a:fld id="{148CBC4E-F85D-4ABD-87F9-84DE75D8783A}" type="datetime1">
              <a:rPr lang="en-US" smtClean="0"/>
              <a:pPr/>
              <a:t>7/27/2023</a:t>
            </a:fld>
            <a:endParaRPr lang="en-US" dirty="0"/>
          </a:p>
        </p:txBody>
      </p:sp>
      <p:sp>
        <p:nvSpPr>
          <p:cNvPr id="8" name="Slide Number Placeholder 7"/>
          <p:cNvSpPr>
            <a:spLocks noGrp="1"/>
          </p:cNvSpPr>
          <p:nvPr>
            <p:ph type="sldNum" sz="quarter" idx="12"/>
          </p:nvPr>
        </p:nvSpPr>
        <p:spPr/>
        <p:txBody>
          <a:bodyPr/>
          <a:lstStyle/>
          <a:p>
            <a:fld id="{D38DC0B9-C475-4FDF-8DD2-FF30D3C761E7}" type="slidenum">
              <a:rPr lang="en-US" smtClean="0"/>
              <a:pPr/>
              <a:t>32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Erasing files</a:t>
            </a:r>
          </a:p>
        </p:txBody>
      </p:sp>
      <p:sp>
        <p:nvSpPr>
          <p:cNvPr id="3" name="Content Placeholder 2"/>
          <p:cNvSpPr>
            <a:spLocks noGrp="1"/>
          </p:cNvSpPr>
          <p:nvPr>
            <p:ph idx="1"/>
          </p:nvPr>
        </p:nvSpPr>
        <p:spPr/>
        <p:txBody>
          <a:bodyPr>
            <a:normAutofit/>
          </a:bodyPr>
          <a:lstStyle/>
          <a:p>
            <a:pPr fontAlgn="base"/>
            <a:r>
              <a:rPr lang="en-US" dirty="0">
                <a:latin typeface="+mj-lt"/>
              </a:rPr>
              <a:t>The </a:t>
            </a:r>
            <a:r>
              <a:rPr lang="en-US" b="1" dirty="0">
                <a:latin typeface="+mj-lt"/>
              </a:rPr>
              <a:t>remove()</a:t>
            </a:r>
            <a:r>
              <a:rPr lang="en-US" dirty="0">
                <a:latin typeface="+mj-lt"/>
              </a:rPr>
              <a:t> function in C/C++ can be used to delete a file. </a:t>
            </a:r>
          </a:p>
          <a:p>
            <a:pPr fontAlgn="base"/>
            <a:r>
              <a:rPr lang="en-US" dirty="0">
                <a:latin typeface="+mj-lt"/>
              </a:rPr>
              <a:t>The function returns 0 if the file is deleted successfully.</a:t>
            </a:r>
          </a:p>
          <a:p>
            <a:pPr fontAlgn="base"/>
            <a:r>
              <a:rPr lang="en-US" dirty="0">
                <a:latin typeface="+mj-lt"/>
              </a:rPr>
              <a:t>Otherwise, it returns a non-zero value. </a:t>
            </a:r>
          </a:p>
          <a:p>
            <a:pPr fontAlgn="base"/>
            <a:r>
              <a:rPr lang="en-US" dirty="0">
                <a:latin typeface="+mj-lt"/>
              </a:rPr>
              <a:t>The remove() is defined inside the </a:t>
            </a:r>
            <a:r>
              <a:rPr lang="en-US" b="1" dirty="0">
                <a:latin typeface="+mj-lt"/>
              </a:rPr>
              <a:t>&lt;</a:t>
            </a:r>
            <a:r>
              <a:rPr lang="en-US" b="1" dirty="0" err="1">
                <a:latin typeface="+mj-lt"/>
              </a:rPr>
              <a:t>stdio.h</a:t>
            </a:r>
            <a:r>
              <a:rPr lang="en-US" b="1" dirty="0">
                <a:latin typeface="+mj-lt"/>
              </a:rPr>
              <a:t>&gt;</a:t>
            </a:r>
            <a:r>
              <a:rPr lang="en-US" dirty="0">
                <a:latin typeface="+mj-lt"/>
              </a:rPr>
              <a:t> header file.</a:t>
            </a:r>
          </a:p>
          <a:p>
            <a:pPr fontAlgn="base"/>
            <a:r>
              <a:rPr lang="en-US" b="1" dirty="0">
                <a:latin typeface="+mj-lt"/>
              </a:rPr>
              <a:t>Syntax: remove("</a:t>
            </a:r>
            <a:r>
              <a:rPr lang="en-US" b="1" i="1" dirty="0">
                <a:latin typeface="+mj-lt"/>
              </a:rPr>
              <a:t>filename</a:t>
            </a:r>
            <a:r>
              <a:rPr lang="en-US" b="1" dirty="0">
                <a:latin typeface="+mj-lt"/>
              </a:rPr>
              <a:t>");</a:t>
            </a:r>
          </a:p>
          <a:p>
            <a:pPr fontAlgn="base"/>
            <a:r>
              <a:rPr lang="en-US" b="1" dirty="0">
                <a:latin typeface="+mj-lt"/>
              </a:rPr>
              <a:t>Return Value: </a:t>
            </a:r>
            <a:r>
              <a:rPr lang="en-US" dirty="0">
                <a:latin typeface="+mj-lt"/>
              </a:rPr>
              <a:t>The function returns 0 if the file is deleted successfully.</a:t>
            </a:r>
          </a:p>
          <a:p>
            <a:pPr fontAlgn="base">
              <a:buNone/>
            </a:pPr>
            <a:r>
              <a:rPr lang="en-US" dirty="0">
                <a:latin typeface="+mj-lt"/>
              </a:rPr>
              <a:t>                             Otherwise, it returns a non-zero value.</a:t>
            </a:r>
          </a:p>
        </p:txBody>
      </p:sp>
      <p:sp>
        <p:nvSpPr>
          <p:cNvPr id="4" name="Date Placeholder 3"/>
          <p:cNvSpPr>
            <a:spLocks noGrp="1"/>
          </p:cNvSpPr>
          <p:nvPr>
            <p:ph type="dt" sz="half" idx="10"/>
          </p:nvPr>
        </p:nvSpPr>
        <p:spPr/>
        <p:txBody>
          <a:bodyPr/>
          <a:lstStyle/>
          <a:p>
            <a:fld id="{13703C73-161E-4408-894E-734EB4F70D51}"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33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Erasing files</a:t>
            </a:r>
          </a:p>
        </p:txBody>
      </p:sp>
      <p:sp>
        <p:nvSpPr>
          <p:cNvPr id="3" name="Content Placeholder 2"/>
          <p:cNvSpPr>
            <a:spLocks noGrp="1"/>
          </p:cNvSpPr>
          <p:nvPr>
            <p:ph idx="1"/>
          </p:nvPr>
        </p:nvSpPr>
        <p:spPr>
          <a:xfrm>
            <a:off x="838200" y="1468582"/>
            <a:ext cx="10515600" cy="4708381"/>
          </a:xfrm>
        </p:spPr>
        <p:txBody>
          <a:bodyPr>
            <a:normAutofit/>
          </a:bodyPr>
          <a:lstStyle/>
          <a:p>
            <a:pPr fontAlgn="base">
              <a:buNone/>
            </a:pPr>
            <a:r>
              <a:rPr lang="en-US" dirty="0">
                <a:latin typeface="+mj-lt"/>
              </a:rPr>
              <a:t>#include &lt;</a:t>
            </a:r>
            <a:r>
              <a:rPr lang="en-US" dirty="0" err="1">
                <a:latin typeface="+mj-lt"/>
              </a:rPr>
              <a:t>stdio.h</a:t>
            </a:r>
            <a:r>
              <a:rPr lang="en-US" dirty="0">
                <a:latin typeface="+mj-lt"/>
              </a:rPr>
              <a:t>&gt;</a:t>
            </a:r>
          </a:p>
          <a:p>
            <a:pPr fontAlgn="base">
              <a:buNone/>
            </a:pPr>
            <a:r>
              <a:rPr lang="en-US" dirty="0" err="1">
                <a:latin typeface="+mj-lt"/>
              </a:rPr>
              <a:t>int</a:t>
            </a:r>
            <a:r>
              <a:rPr lang="en-US" dirty="0">
                <a:latin typeface="+mj-lt"/>
              </a:rPr>
              <a:t> main()</a:t>
            </a:r>
          </a:p>
          <a:p>
            <a:pPr fontAlgn="base">
              <a:buNone/>
            </a:pPr>
            <a:r>
              <a:rPr lang="en-US" dirty="0">
                <a:latin typeface="+mj-lt"/>
              </a:rPr>
              <a:t>{</a:t>
            </a:r>
          </a:p>
          <a:p>
            <a:pPr fontAlgn="base">
              <a:buNone/>
            </a:pPr>
            <a:r>
              <a:rPr lang="en-US" dirty="0">
                <a:latin typeface="+mj-lt"/>
              </a:rPr>
              <a:t>    if (remove("emp.txt") == 0)</a:t>
            </a:r>
          </a:p>
          <a:p>
            <a:pPr fontAlgn="base">
              <a:buNone/>
            </a:pPr>
            <a:r>
              <a:rPr lang="en-US" dirty="0">
                <a:latin typeface="+mj-lt"/>
              </a:rPr>
              <a:t>        </a:t>
            </a:r>
            <a:r>
              <a:rPr lang="en-US" dirty="0" err="1">
                <a:latin typeface="+mj-lt"/>
              </a:rPr>
              <a:t>printf</a:t>
            </a:r>
            <a:r>
              <a:rPr lang="en-US" dirty="0">
                <a:latin typeface="+mj-lt"/>
              </a:rPr>
              <a:t>("Deleted successfully");</a:t>
            </a:r>
          </a:p>
          <a:p>
            <a:pPr fontAlgn="base">
              <a:buNone/>
            </a:pPr>
            <a:r>
              <a:rPr lang="en-US" dirty="0">
                <a:latin typeface="+mj-lt"/>
              </a:rPr>
              <a:t>    else</a:t>
            </a:r>
          </a:p>
          <a:p>
            <a:pPr fontAlgn="base">
              <a:buNone/>
            </a:pPr>
            <a:r>
              <a:rPr lang="en-US" dirty="0">
                <a:latin typeface="+mj-lt"/>
              </a:rPr>
              <a:t>        </a:t>
            </a:r>
            <a:r>
              <a:rPr lang="en-US" dirty="0" err="1">
                <a:latin typeface="+mj-lt"/>
              </a:rPr>
              <a:t>printf</a:t>
            </a:r>
            <a:r>
              <a:rPr lang="en-US" dirty="0">
                <a:latin typeface="+mj-lt"/>
              </a:rPr>
              <a:t>("Unable to delete the file");</a:t>
            </a:r>
          </a:p>
          <a:p>
            <a:pPr fontAlgn="base">
              <a:buNone/>
            </a:pPr>
            <a:r>
              <a:rPr lang="en-US" dirty="0">
                <a:latin typeface="+mj-lt"/>
              </a:rPr>
              <a:t>    return 0;</a:t>
            </a:r>
          </a:p>
          <a:p>
            <a:pPr fontAlgn="base">
              <a:buNone/>
            </a:pPr>
            <a:r>
              <a:rPr lang="en-US" dirty="0">
                <a:latin typeface="+mj-lt"/>
              </a:rPr>
              <a:t>}</a:t>
            </a:r>
          </a:p>
        </p:txBody>
      </p:sp>
      <p:sp>
        <p:nvSpPr>
          <p:cNvPr id="4" name="Date Placeholder 3"/>
          <p:cNvSpPr>
            <a:spLocks noGrp="1"/>
          </p:cNvSpPr>
          <p:nvPr>
            <p:ph type="dt" sz="half" idx="10"/>
          </p:nvPr>
        </p:nvSpPr>
        <p:spPr/>
        <p:txBody>
          <a:bodyPr/>
          <a:lstStyle/>
          <a:p>
            <a:fld id="{F88367BA-B87E-47CD-ADC1-BBBAE4108D66}"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34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file</a:t>
            </a:r>
          </a:p>
        </p:txBody>
      </p:sp>
      <p:sp>
        <p:nvSpPr>
          <p:cNvPr id="3" name="Content Placeholder 2"/>
          <p:cNvSpPr>
            <a:spLocks noGrp="1"/>
          </p:cNvSpPr>
          <p:nvPr>
            <p:ph idx="1"/>
          </p:nvPr>
        </p:nvSpPr>
        <p:spPr>
          <a:xfrm>
            <a:off x="838200" y="1378634"/>
            <a:ext cx="10515600" cy="4798329"/>
          </a:xfrm>
        </p:spPr>
        <p:txBody>
          <a:bodyPr>
            <a:noAutofit/>
          </a:bodyPr>
          <a:lstStyle/>
          <a:p>
            <a:pPr algn="just"/>
            <a:r>
              <a:rPr lang="en-US" dirty="0">
                <a:latin typeface="+mj-lt"/>
              </a:rPr>
              <a:t>In C, the data stored in a file can be accessed in the following ways:</a:t>
            </a:r>
          </a:p>
          <a:p>
            <a:pPr lvl="1" algn="just"/>
            <a:r>
              <a:rPr lang="en-US" dirty="0">
                <a:latin typeface="+mj-lt"/>
              </a:rPr>
              <a:t>Sequential Access</a:t>
            </a:r>
          </a:p>
          <a:p>
            <a:pPr lvl="1" algn="just"/>
            <a:r>
              <a:rPr lang="en-US" dirty="0">
                <a:latin typeface="+mj-lt"/>
              </a:rPr>
              <a:t>Random Access</a:t>
            </a:r>
          </a:p>
          <a:p>
            <a:pPr lvl="1" algn="just"/>
            <a:endParaRPr lang="en-US" dirty="0">
              <a:latin typeface="+mj-lt"/>
            </a:endParaRPr>
          </a:p>
        </p:txBody>
      </p:sp>
      <p:pic>
        <p:nvPicPr>
          <p:cNvPr id="4" name="Picture 3" descr="seq access.png"/>
          <p:cNvPicPr>
            <a:picLocks noChangeAspect="1"/>
          </p:cNvPicPr>
          <p:nvPr/>
        </p:nvPicPr>
        <p:blipFill>
          <a:blip r:embed="rId2" cstate="print"/>
          <a:srcRect l="12486" t="5245" r="8277"/>
          <a:stretch>
            <a:fillRect/>
          </a:stretch>
        </p:blipFill>
        <p:spPr>
          <a:xfrm>
            <a:off x="917383" y="2652613"/>
            <a:ext cx="5999018" cy="1745306"/>
          </a:xfrm>
          <a:prstGeom prst="rect">
            <a:avLst/>
          </a:prstGeom>
        </p:spPr>
      </p:pic>
      <p:sp>
        <p:nvSpPr>
          <p:cNvPr id="5" name="Date Placeholder 4"/>
          <p:cNvSpPr>
            <a:spLocks noGrp="1"/>
          </p:cNvSpPr>
          <p:nvPr>
            <p:ph type="dt" sz="half" idx="10"/>
          </p:nvPr>
        </p:nvSpPr>
        <p:spPr/>
        <p:txBody>
          <a:bodyPr/>
          <a:lstStyle/>
          <a:p>
            <a:fld id="{D5E06247-62CE-4EA9-8D57-32649BD76DDA}" type="datetime1">
              <a:rPr lang="en-US" smtClean="0"/>
              <a:pPr/>
              <a:t>7/27/2023</a:t>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35</a:t>
            </a:fld>
            <a:endParaRPr lang="en-US" dirty="0"/>
          </a:p>
        </p:txBody>
      </p:sp>
      <p:pic>
        <p:nvPicPr>
          <p:cNvPr id="8" name="Picture 7" descr="RAND ACCESS.png"/>
          <p:cNvPicPr>
            <a:picLocks noChangeAspect="1"/>
          </p:cNvPicPr>
          <p:nvPr/>
        </p:nvPicPr>
        <p:blipFill>
          <a:blip r:embed="rId3" cstate="print"/>
          <a:stretch>
            <a:fillRect/>
          </a:stretch>
        </p:blipFill>
        <p:spPr>
          <a:xfrm>
            <a:off x="3201632" y="4595460"/>
            <a:ext cx="7709686" cy="18756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 file</a:t>
            </a:r>
          </a:p>
        </p:txBody>
      </p:sp>
      <p:sp>
        <p:nvSpPr>
          <p:cNvPr id="3" name="Content Placeholder 2"/>
          <p:cNvSpPr>
            <a:spLocks noGrp="1"/>
          </p:cNvSpPr>
          <p:nvPr>
            <p:ph idx="1"/>
          </p:nvPr>
        </p:nvSpPr>
        <p:spPr>
          <a:xfrm>
            <a:off x="838200" y="1357745"/>
            <a:ext cx="10515600" cy="4819218"/>
          </a:xfrm>
        </p:spPr>
        <p:txBody>
          <a:bodyPr>
            <a:normAutofit/>
          </a:bodyPr>
          <a:lstStyle/>
          <a:p>
            <a:pPr algn="just"/>
            <a:r>
              <a:rPr lang="en-US" dirty="0">
                <a:latin typeface="+mj-lt"/>
              </a:rPr>
              <a:t>Random access file in C enables us to read or write any data in our disk file without reading or writing every piece of data before it. </a:t>
            </a:r>
          </a:p>
          <a:p>
            <a:pPr algn="just"/>
            <a:r>
              <a:rPr lang="en-US" dirty="0">
                <a:latin typeface="+mj-lt"/>
              </a:rPr>
              <a:t>In a random-access file, we may quickly search for data, edit it or even remove it. </a:t>
            </a:r>
          </a:p>
          <a:p>
            <a:pPr algn="just"/>
            <a:r>
              <a:rPr lang="en-US" dirty="0">
                <a:solidFill>
                  <a:prstClr val="black"/>
                </a:solidFill>
                <a:latin typeface="Calibri"/>
              </a:rPr>
              <a:t>Random access file</a:t>
            </a:r>
            <a:r>
              <a:rPr lang="en-US" dirty="0">
                <a:latin typeface="+mj-lt"/>
              </a:rPr>
              <a:t> can be opened and closed in C, same as sequential files with the same opening mode, but a few new functions are required to access files randomly. </a:t>
            </a:r>
          </a:p>
          <a:p>
            <a:pPr algn="just"/>
            <a:r>
              <a:rPr lang="en-US" dirty="0">
                <a:latin typeface="+mj-lt"/>
              </a:rPr>
              <a:t>This extra effort pays off flexibility, power, and disk access speed. </a:t>
            </a:r>
          </a:p>
        </p:txBody>
      </p:sp>
      <p:sp>
        <p:nvSpPr>
          <p:cNvPr id="4" name="Date Placeholder 3"/>
          <p:cNvSpPr>
            <a:spLocks noGrp="1"/>
          </p:cNvSpPr>
          <p:nvPr>
            <p:ph type="dt" sz="half" idx="10"/>
          </p:nvPr>
        </p:nvSpPr>
        <p:spPr/>
        <p:txBody>
          <a:bodyPr/>
          <a:lstStyle/>
          <a:p>
            <a:fld id="{2C17F64F-60E1-4C97-AC26-2D652DDECC1E}"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36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 file</a:t>
            </a:r>
          </a:p>
        </p:txBody>
      </p:sp>
      <p:sp>
        <p:nvSpPr>
          <p:cNvPr id="3" name="Content Placeholder 2"/>
          <p:cNvSpPr>
            <a:spLocks noGrp="1"/>
          </p:cNvSpPr>
          <p:nvPr>
            <p:ph idx="1"/>
          </p:nvPr>
        </p:nvSpPr>
        <p:spPr/>
        <p:txBody>
          <a:bodyPr>
            <a:noAutofit/>
          </a:bodyPr>
          <a:lstStyle/>
          <a:p>
            <a:pPr lvl="0" algn="just"/>
            <a:r>
              <a:rPr lang="en-US" dirty="0">
                <a:solidFill>
                  <a:prstClr val="black"/>
                </a:solidFill>
                <a:latin typeface="Calibri"/>
              </a:rPr>
              <a:t>Random access to a file in C is carried with the help of functions such as</a:t>
            </a:r>
          </a:p>
          <a:p>
            <a:pPr marL="914400" lvl="1" indent="-457200" algn="just">
              <a:buFont typeface="+mj-lt"/>
              <a:buAutoNum type="arabicPeriod"/>
            </a:pPr>
            <a:r>
              <a:rPr lang="en-US" b="1" dirty="0" err="1">
                <a:solidFill>
                  <a:prstClr val="black"/>
                </a:solidFill>
                <a:latin typeface="Calibri"/>
              </a:rPr>
              <a:t>ftell</a:t>
            </a:r>
            <a:r>
              <a:rPr lang="en-US" b="1" dirty="0">
                <a:solidFill>
                  <a:prstClr val="black"/>
                </a:solidFill>
                <a:latin typeface="Calibri"/>
              </a:rPr>
              <a:t>()</a:t>
            </a:r>
            <a:endParaRPr lang="en-US" dirty="0">
              <a:solidFill>
                <a:prstClr val="black"/>
              </a:solidFill>
              <a:latin typeface="Calibri"/>
            </a:endParaRPr>
          </a:p>
          <a:p>
            <a:pPr marL="914400" lvl="1" indent="-457200" algn="just">
              <a:buFont typeface="+mj-lt"/>
              <a:buAutoNum type="arabicPeriod"/>
            </a:pPr>
            <a:r>
              <a:rPr lang="en-US" b="1" dirty="0" err="1">
                <a:solidFill>
                  <a:prstClr val="black"/>
                </a:solidFill>
                <a:latin typeface="Calibri"/>
              </a:rPr>
              <a:t>fseek</a:t>
            </a:r>
            <a:r>
              <a:rPr lang="en-US" b="1" dirty="0">
                <a:solidFill>
                  <a:prstClr val="black"/>
                </a:solidFill>
                <a:latin typeface="Calibri"/>
              </a:rPr>
              <a:t>()</a:t>
            </a:r>
            <a:endParaRPr lang="en-US" dirty="0">
              <a:solidFill>
                <a:prstClr val="black"/>
              </a:solidFill>
              <a:latin typeface="Calibri"/>
            </a:endParaRPr>
          </a:p>
          <a:p>
            <a:pPr marL="914400" lvl="1" indent="-457200" algn="just">
              <a:buFont typeface="+mj-lt"/>
              <a:buAutoNum type="arabicPeriod"/>
            </a:pPr>
            <a:r>
              <a:rPr lang="en-US" b="1" dirty="0">
                <a:solidFill>
                  <a:prstClr val="black"/>
                </a:solidFill>
                <a:latin typeface="Calibri"/>
              </a:rPr>
              <a:t>rewind()</a:t>
            </a:r>
          </a:p>
          <a:p>
            <a:pPr algn="just"/>
            <a:r>
              <a:rPr lang="en-US" sz="2400" dirty="0">
                <a:latin typeface="+mj-lt"/>
              </a:rPr>
              <a:t>If the file size is too huge, sequential access is not the best option for reading the record in the middle of the file. </a:t>
            </a:r>
          </a:p>
          <a:p>
            <a:pPr algn="just"/>
            <a:r>
              <a:rPr lang="en-US" sz="2400" dirty="0">
                <a:latin typeface="+mj-lt"/>
              </a:rPr>
              <a:t>Random access to a file can be employed in this situation, enabling access to any record at any point in the file. </a:t>
            </a:r>
          </a:p>
        </p:txBody>
      </p:sp>
      <p:sp>
        <p:nvSpPr>
          <p:cNvPr id="4" name="Date Placeholder 3"/>
          <p:cNvSpPr>
            <a:spLocks noGrp="1"/>
          </p:cNvSpPr>
          <p:nvPr>
            <p:ph type="dt" sz="half" idx="10"/>
          </p:nvPr>
        </p:nvSpPr>
        <p:spPr/>
        <p:txBody>
          <a:bodyPr/>
          <a:lstStyle/>
          <a:p>
            <a:fld id="{FE692C30-907A-4718-95E2-78227191CC03}"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37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ftell</a:t>
            </a:r>
            <a:r>
              <a:rPr lang="en-US" dirty="0"/>
              <a:t>()</a:t>
            </a:r>
          </a:p>
        </p:txBody>
      </p:sp>
      <p:sp>
        <p:nvSpPr>
          <p:cNvPr id="3" name="Content Placeholder 2"/>
          <p:cNvSpPr>
            <a:spLocks noGrp="1"/>
          </p:cNvSpPr>
          <p:nvPr>
            <p:ph idx="1"/>
          </p:nvPr>
        </p:nvSpPr>
        <p:spPr/>
        <p:txBody>
          <a:bodyPr/>
          <a:lstStyle/>
          <a:p>
            <a:pPr algn="just"/>
            <a:r>
              <a:rPr lang="en-US" sz="2400" dirty="0">
                <a:latin typeface="+mj-lt"/>
              </a:rPr>
              <a:t>It is a standard C library function used to get the current position of the file pointer in a random access file. </a:t>
            </a:r>
          </a:p>
          <a:p>
            <a:pPr algn="just"/>
            <a:r>
              <a:rPr lang="en-US" sz="2400" dirty="0">
                <a:latin typeface="+mj-lt"/>
              </a:rPr>
              <a:t>The function takes a file pointer as its argument and returns the current position of the file pointer, representing the number of bytes from the beginning of the file.</a:t>
            </a:r>
          </a:p>
          <a:p>
            <a:pPr algn="just"/>
            <a:r>
              <a:rPr lang="en-US" sz="2400" b="1" dirty="0">
                <a:latin typeface="+mj-lt"/>
              </a:rPr>
              <a:t>Syntax : </a:t>
            </a:r>
            <a:r>
              <a:rPr lang="en-US" b="1" dirty="0">
                <a:latin typeface="+mj-lt"/>
              </a:rPr>
              <a:t>pos=</a:t>
            </a:r>
            <a:r>
              <a:rPr lang="en-US" b="1" dirty="0" err="1">
                <a:latin typeface="+mj-lt"/>
              </a:rPr>
              <a:t>ftell</a:t>
            </a:r>
            <a:r>
              <a:rPr lang="en-US" b="1" dirty="0">
                <a:latin typeface="+mj-lt"/>
              </a:rPr>
              <a:t>(FILE *</a:t>
            </a:r>
            <a:r>
              <a:rPr lang="en-US" b="1" dirty="0" err="1">
                <a:latin typeface="+mj-lt"/>
              </a:rPr>
              <a:t>fp</a:t>
            </a:r>
            <a:r>
              <a:rPr lang="en-US" b="1" dirty="0">
                <a:latin typeface="+mj-lt"/>
              </a:rPr>
              <a:t>)</a:t>
            </a:r>
            <a:endParaRPr lang="en-US" sz="2400" b="1" dirty="0">
              <a:latin typeface="+mj-lt"/>
            </a:endParaRPr>
          </a:p>
          <a:p>
            <a:pPr lvl="1" algn="just">
              <a:buFont typeface="Wingdings" pitchFamily="2" charset="2"/>
              <a:buChar char="Ø"/>
            </a:pPr>
            <a:r>
              <a:rPr lang="en-US" sz="2000" dirty="0">
                <a:latin typeface="+mj-lt"/>
              </a:rPr>
              <a:t>pos contains the current position or the number of bytes read, </a:t>
            </a:r>
          </a:p>
          <a:p>
            <a:pPr lvl="1" algn="just">
              <a:buFont typeface="Wingdings" pitchFamily="2" charset="2"/>
              <a:buChar char="Ø"/>
            </a:pPr>
            <a:r>
              <a:rPr lang="en-US" sz="2000" dirty="0" err="1">
                <a:latin typeface="+mj-lt"/>
              </a:rPr>
              <a:t>fp</a:t>
            </a:r>
            <a:r>
              <a:rPr lang="en-US" sz="2000" dirty="0">
                <a:latin typeface="+mj-lt"/>
              </a:rPr>
              <a:t> is a file pointer.</a:t>
            </a:r>
          </a:p>
          <a:p>
            <a:r>
              <a:rPr lang="en-US" sz="2400" dirty="0" err="1">
                <a:latin typeface="+mj-lt"/>
              </a:rPr>
              <a:t>ftell</a:t>
            </a:r>
            <a:r>
              <a:rPr lang="en-US" sz="2400" dirty="0">
                <a:latin typeface="+mj-lt"/>
              </a:rPr>
              <a:t> ( ) is used for counting the number of characters which are entered into a file.</a:t>
            </a:r>
          </a:p>
        </p:txBody>
      </p:sp>
      <p:sp>
        <p:nvSpPr>
          <p:cNvPr id="4" name="Date Placeholder 3"/>
          <p:cNvSpPr>
            <a:spLocks noGrp="1"/>
          </p:cNvSpPr>
          <p:nvPr>
            <p:ph type="dt" sz="half" idx="10"/>
          </p:nvPr>
        </p:nvSpPr>
        <p:spPr/>
        <p:txBody>
          <a:bodyPr/>
          <a:lstStyle/>
          <a:p>
            <a:fld id="{C57FF9AE-8442-48E2-973A-687057B22937}" type="datetime1">
              <a:rPr lang="en-US" smtClean="0"/>
              <a:pPr/>
              <a:t>7/27/2023</a:t>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ftell</a:t>
            </a:r>
            <a:r>
              <a:rPr lang="en-US" dirty="0"/>
              <a:t>()</a:t>
            </a:r>
          </a:p>
        </p:txBody>
      </p:sp>
      <p:sp>
        <p:nvSpPr>
          <p:cNvPr id="3" name="Content Placeholder 2"/>
          <p:cNvSpPr>
            <a:spLocks noGrp="1"/>
          </p:cNvSpPr>
          <p:nvPr>
            <p:ph idx="1"/>
          </p:nvPr>
        </p:nvSpPr>
        <p:spPr>
          <a:xfrm>
            <a:off x="838200" y="1537855"/>
            <a:ext cx="10515600" cy="4639108"/>
          </a:xfrm>
        </p:spPr>
        <p:txBody>
          <a:bodyPr numCol="2">
            <a:noAutofit/>
          </a:bodyPr>
          <a:lstStyle/>
          <a:p>
            <a:pPr marL="0" indent="0">
              <a:lnSpc>
                <a:spcPct val="100000"/>
              </a:lnSpc>
              <a:spcBef>
                <a:spcPts val="0"/>
              </a:spcBef>
              <a:buNone/>
            </a:pPr>
            <a:r>
              <a:rPr lang="en-US" sz="2000" dirty="0">
                <a:latin typeface="+mj-lt"/>
              </a:rPr>
              <a:t>#include&lt;</a:t>
            </a:r>
            <a:r>
              <a:rPr lang="en-US" sz="2000" dirty="0" err="1">
                <a:latin typeface="+mj-lt"/>
              </a:rPr>
              <a:t>stdio.h</a:t>
            </a:r>
            <a:r>
              <a:rPr lang="en-US" sz="2000" dirty="0">
                <a:latin typeface="+mj-lt"/>
              </a:rPr>
              <a:t>&gt;</a:t>
            </a:r>
          </a:p>
          <a:p>
            <a:pPr marL="0" indent="0">
              <a:lnSpc>
                <a:spcPct val="100000"/>
              </a:lnSpc>
              <a:spcBef>
                <a:spcPts val="0"/>
              </a:spcBef>
              <a:buNone/>
            </a:pPr>
            <a:r>
              <a:rPr lang="en-US" sz="2000" dirty="0" err="1">
                <a:latin typeface="+mj-lt"/>
              </a:rPr>
              <a:t>int</a:t>
            </a:r>
            <a:r>
              <a:rPr lang="en-US" sz="2000" dirty="0">
                <a:latin typeface="+mj-lt"/>
              </a:rPr>
              <a:t> main()</a:t>
            </a:r>
          </a:p>
          <a:p>
            <a:pPr marL="0" indent="0">
              <a:lnSpc>
                <a:spcPct val="100000"/>
              </a:lnSpc>
              <a:spcBef>
                <a:spcPts val="0"/>
              </a:spcBef>
              <a:buNone/>
            </a:pPr>
            <a:r>
              <a:rPr lang="en-US" sz="2000" dirty="0">
                <a:latin typeface="+mj-lt"/>
              </a:rPr>
              <a:t>{</a:t>
            </a:r>
          </a:p>
          <a:p>
            <a:pPr marL="0" indent="0">
              <a:lnSpc>
                <a:spcPct val="100000"/>
              </a:lnSpc>
              <a:spcBef>
                <a:spcPts val="0"/>
              </a:spcBef>
              <a:buNone/>
            </a:pPr>
            <a:r>
              <a:rPr lang="en-US" sz="2000" dirty="0">
                <a:latin typeface="+mj-lt"/>
              </a:rPr>
              <a:t>FILE *</a:t>
            </a:r>
            <a:r>
              <a:rPr lang="en-US" sz="2000" dirty="0" err="1">
                <a:latin typeface="+mj-lt"/>
              </a:rPr>
              <a:t>fp</a:t>
            </a:r>
            <a:r>
              <a:rPr lang="en-US" sz="2000" dirty="0">
                <a:latin typeface="+mj-lt"/>
              </a:rPr>
              <a:t>;</a:t>
            </a:r>
          </a:p>
          <a:p>
            <a:pPr marL="0" indent="0">
              <a:lnSpc>
                <a:spcPct val="100000"/>
              </a:lnSpc>
              <a:spcBef>
                <a:spcPts val="0"/>
              </a:spcBef>
              <a:buNone/>
            </a:pPr>
            <a:r>
              <a:rPr lang="en-US" sz="2000" dirty="0" err="1">
                <a:latin typeface="+mj-lt"/>
              </a:rPr>
              <a:t>fp</a:t>
            </a:r>
            <a:r>
              <a:rPr lang="en-US" sz="2000" dirty="0">
                <a:latin typeface="+mj-lt"/>
              </a:rPr>
              <a:t>=</a:t>
            </a:r>
            <a:r>
              <a:rPr lang="en-US" sz="2000" dirty="0" err="1">
                <a:latin typeface="+mj-lt"/>
              </a:rPr>
              <a:t>fopen</a:t>
            </a:r>
            <a:r>
              <a:rPr lang="en-US" sz="2000" dirty="0">
                <a:latin typeface="+mj-lt"/>
              </a:rPr>
              <a:t>(“</a:t>
            </a:r>
            <a:r>
              <a:rPr lang="en-US" sz="2000" dirty="0" err="1">
                <a:latin typeface="+mj-lt"/>
              </a:rPr>
              <a:t>output.txt","r</a:t>
            </a:r>
            <a:r>
              <a:rPr lang="en-US" sz="2000" dirty="0">
                <a:latin typeface="+mj-lt"/>
              </a:rPr>
              <a:t>");</a:t>
            </a:r>
          </a:p>
          <a:p>
            <a:pPr marL="0" indent="0">
              <a:lnSpc>
                <a:spcPct val="100000"/>
              </a:lnSpc>
              <a:spcBef>
                <a:spcPts val="0"/>
              </a:spcBef>
              <a:buNone/>
            </a:pPr>
            <a:r>
              <a:rPr lang="en-US" sz="2000" dirty="0">
                <a:latin typeface="+mj-lt"/>
              </a:rPr>
              <a:t>if(!</a:t>
            </a:r>
            <a:r>
              <a:rPr lang="en-US" sz="2000" dirty="0" err="1">
                <a:latin typeface="+mj-lt"/>
              </a:rPr>
              <a:t>fp</a:t>
            </a:r>
            <a:r>
              <a:rPr lang="en-US" sz="2000" dirty="0">
                <a:latin typeface="+mj-lt"/>
              </a:rPr>
              <a:t>) </a:t>
            </a:r>
          </a:p>
          <a:p>
            <a:pPr marL="0" indent="0">
              <a:lnSpc>
                <a:spcPct val="100000"/>
              </a:lnSpc>
              <a:spcBef>
                <a:spcPts val="0"/>
              </a:spcBef>
              <a:buNone/>
            </a:pPr>
            <a:r>
              <a:rPr lang="en-US" sz="2000" dirty="0">
                <a:latin typeface="+mj-lt"/>
              </a:rPr>
              <a:t>{</a:t>
            </a:r>
          </a:p>
          <a:p>
            <a:pPr marL="0" indent="0">
              <a:lnSpc>
                <a:spcPct val="100000"/>
              </a:lnSpc>
              <a:spcBef>
                <a:spcPts val="0"/>
              </a:spcBef>
              <a:buNone/>
            </a:pPr>
            <a:r>
              <a:rPr lang="en-US" sz="2000" dirty="0" err="1">
                <a:latin typeface="+mj-lt"/>
              </a:rPr>
              <a:t>printf</a:t>
            </a:r>
            <a:r>
              <a:rPr lang="en-US" sz="2000" dirty="0">
                <a:latin typeface="+mj-lt"/>
              </a:rPr>
              <a:t>("Error: File cannot be opened\n") ;</a:t>
            </a:r>
          </a:p>
          <a:p>
            <a:pPr marL="0" indent="0">
              <a:lnSpc>
                <a:spcPct val="100000"/>
              </a:lnSpc>
              <a:spcBef>
                <a:spcPts val="0"/>
              </a:spcBef>
              <a:buNone/>
            </a:pPr>
            <a:r>
              <a:rPr lang="en-US" sz="2000" dirty="0">
                <a:latin typeface="+mj-lt"/>
              </a:rPr>
              <a:t>return 0;</a:t>
            </a:r>
          </a:p>
          <a:p>
            <a:pPr marL="0" indent="0">
              <a:lnSpc>
                <a:spcPct val="100000"/>
              </a:lnSpc>
              <a:spcBef>
                <a:spcPts val="0"/>
              </a:spcBef>
              <a:buNone/>
            </a:pPr>
            <a:r>
              <a:rPr lang="en-US" sz="2000" dirty="0">
                <a:latin typeface="+mj-lt"/>
              </a:rPr>
              <a:t>}</a:t>
            </a:r>
          </a:p>
          <a:p>
            <a:pPr marL="0" indent="0">
              <a:lnSpc>
                <a:spcPct val="100000"/>
              </a:lnSpc>
              <a:spcBef>
                <a:spcPts val="0"/>
              </a:spcBef>
              <a:buNone/>
            </a:pPr>
            <a:r>
              <a:rPr lang="en-US" sz="2000" dirty="0" err="1">
                <a:latin typeface="+mj-lt"/>
              </a:rPr>
              <a:t>printf</a:t>
            </a:r>
            <a:r>
              <a:rPr lang="en-US" sz="2000" dirty="0">
                <a:latin typeface="+mj-lt"/>
              </a:rPr>
              <a:t>(“Pointer in the beginning : %ld\</a:t>
            </a:r>
            <a:r>
              <a:rPr lang="en-US" sz="2000" dirty="0" err="1">
                <a:latin typeface="+mj-lt"/>
              </a:rPr>
              <a:t>n",ftell</a:t>
            </a:r>
            <a:r>
              <a:rPr lang="en-US" sz="2000" dirty="0">
                <a:latin typeface="+mj-lt"/>
              </a:rPr>
              <a:t>(</a:t>
            </a:r>
            <a:r>
              <a:rPr lang="en-US" sz="2000" dirty="0" err="1">
                <a:latin typeface="+mj-lt"/>
              </a:rPr>
              <a:t>fp</a:t>
            </a:r>
            <a:r>
              <a:rPr lang="en-US" sz="2000" dirty="0">
                <a:latin typeface="+mj-lt"/>
              </a:rPr>
              <a:t>));</a:t>
            </a:r>
          </a:p>
          <a:p>
            <a:pPr marL="0" indent="0">
              <a:lnSpc>
                <a:spcPct val="100000"/>
              </a:lnSpc>
              <a:spcBef>
                <a:spcPts val="0"/>
              </a:spcBef>
              <a:buNone/>
            </a:pPr>
            <a:r>
              <a:rPr lang="en-US" sz="2000" dirty="0">
                <a:latin typeface="+mj-lt"/>
              </a:rPr>
              <a:t>char </a:t>
            </a:r>
            <a:r>
              <a:rPr lang="en-US" sz="2000" dirty="0" err="1">
                <a:latin typeface="+mj-lt"/>
              </a:rPr>
              <a:t>ch</a:t>
            </a:r>
            <a:r>
              <a:rPr lang="en-US" sz="2000" dirty="0">
                <a:latin typeface="+mj-lt"/>
              </a:rPr>
              <a:t>;</a:t>
            </a:r>
          </a:p>
          <a:p>
            <a:pPr marL="0" indent="0">
              <a:lnSpc>
                <a:spcPct val="100000"/>
              </a:lnSpc>
              <a:spcBef>
                <a:spcPts val="0"/>
              </a:spcBef>
              <a:buNone/>
            </a:pPr>
            <a:r>
              <a:rPr lang="en-US" sz="2000" dirty="0">
                <a:latin typeface="+mj-lt"/>
              </a:rPr>
              <a:t>while(</a:t>
            </a:r>
            <a:r>
              <a:rPr lang="en-US" sz="2000" dirty="0" err="1">
                <a:latin typeface="+mj-lt"/>
              </a:rPr>
              <a:t>fread</a:t>
            </a:r>
            <a:r>
              <a:rPr lang="en-US" sz="2000" dirty="0">
                <a:latin typeface="+mj-lt"/>
              </a:rPr>
              <a:t>(&amp;</a:t>
            </a:r>
            <a:r>
              <a:rPr lang="en-US" sz="2000" dirty="0" err="1">
                <a:latin typeface="+mj-lt"/>
              </a:rPr>
              <a:t>ch,sizeof</a:t>
            </a:r>
            <a:r>
              <a:rPr lang="en-US" sz="2000" dirty="0">
                <a:latin typeface="+mj-lt"/>
              </a:rPr>
              <a:t>(</a:t>
            </a:r>
            <a:r>
              <a:rPr lang="en-US" sz="2000" dirty="0" err="1">
                <a:latin typeface="+mj-lt"/>
              </a:rPr>
              <a:t>ch</a:t>
            </a:r>
            <a:r>
              <a:rPr lang="en-US" sz="2000" dirty="0">
                <a:latin typeface="+mj-lt"/>
              </a:rPr>
              <a:t>),1,fp)==1)</a:t>
            </a:r>
          </a:p>
          <a:p>
            <a:pPr marL="0" indent="0">
              <a:lnSpc>
                <a:spcPct val="100000"/>
              </a:lnSpc>
              <a:spcBef>
                <a:spcPts val="0"/>
              </a:spcBef>
              <a:buNone/>
            </a:pPr>
            <a:r>
              <a:rPr lang="en-US" sz="2000" dirty="0">
                <a:latin typeface="+mj-lt"/>
              </a:rPr>
              <a:t>{</a:t>
            </a:r>
          </a:p>
          <a:p>
            <a:pPr marL="0" indent="0">
              <a:lnSpc>
                <a:spcPct val="100000"/>
              </a:lnSpc>
              <a:spcBef>
                <a:spcPts val="0"/>
              </a:spcBef>
              <a:buNone/>
            </a:pPr>
            <a:r>
              <a:rPr lang="en-US" sz="2000" dirty="0" err="1">
                <a:latin typeface="+mj-lt"/>
              </a:rPr>
              <a:t>printf</a:t>
            </a:r>
            <a:r>
              <a:rPr lang="en-US" sz="2000" dirty="0">
                <a:latin typeface="+mj-lt"/>
              </a:rPr>
              <a:t>("%</a:t>
            </a:r>
            <a:r>
              <a:rPr lang="en-US" sz="2000" dirty="0" err="1">
                <a:latin typeface="+mj-lt"/>
              </a:rPr>
              <a:t>c",ch</a:t>
            </a:r>
            <a:r>
              <a:rPr lang="en-US" sz="2000" dirty="0">
                <a:latin typeface="+mj-lt"/>
              </a:rPr>
              <a:t>);</a:t>
            </a:r>
          </a:p>
          <a:p>
            <a:pPr marL="0" indent="0">
              <a:lnSpc>
                <a:spcPct val="100000"/>
              </a:lnSpc>
              <a:spcBef>
                <a:spcPts val="0"/>
              </a:spcBef>
              <a:buNone/>
            </a:pPr>
            <a:r>
              <a:rPr lang="en-US" sz="2000" dirty="0">
                <a:latin typeface="+mj-lt"/>
              </a:rPr>
              <a:t>}</a:t>
            </a:r>
          </a:p>
          <a:p>
            <a:pPr marL="0" indent="0">
              <a:lnSpc>
                <a:spcPct val="100000"/>
              </a:lnSpc>
              <a:spcBef>
                <a:spcPts val="0"/>
              </a:spcBef>
              <a:buNone/>
            </a:pPr>
            <a:r>
              <a:rPr lang="en-US" sz="2000" dirty="0" err="1">
                <a:latin typeface="+mj-lt"/>
              </a:rPr>
              <a:t>printf</a:t>
            </a:r>
            <a:r>
              <a:rPr lang="en-US" sz="2000" dirty="0">
                <a:latin typeface="+mj-lt"/>
              </a:rPr>
              <a:t>("\</a:t>
            </a:r>
            <a:r>
              <a:rPr lang="en-US" sz="2000" dirty="0" err="1">
                <a:latin typeface="+mj-lt"/>
              </a:rPr>
              <a:t>nSize</a:t>
            </a:r>
            <a:r>
              <a:rPr lang="en-US" sz="2000" dirty="0">
                <a:latin typeface="+mj-lt"/>
              </a:rPr>
              <a:t> of file in bytes is : %ld\</a:t>
            </a:r>
            <a:r>
              <a:rPr lang="en-US" sz="2000" dirty="0" err="1">
                <a:latin typeface="+mj-lt"/>
              </a:rPr>
              <a:t>n",ftell</a:t>
            </a:r>
            <a:r>
              <a:rPr lang="en-US" sz="2000" dirty="0">
                <a:latin typeface="+mj-lt"/>
              </a:rPr>
              <a:t>(</a:t>
            </a:r>
            <a:r>
              <a:rPr lang="en-US" sz="2000" dirty="0" err="1">
                <a:latin typeface="+mj-lt"/>
              </a:rPr>
              <a:t>fp</a:t>
            </a:r>
            <a:r>
              <a:rPr lang="en-US" sz="2000" dirty="0">
                <a:latin typeface="+mj-lt"/>
              </a:rPr>
              <a:t>));</a:t>
            </a:r>
          </a:p>
          <a:p>
            <a:pPr marL="0" indent="0">
              <a:lnSpc>
                <a:spcPct val="100000"/>
              </a:lnSpc>
              <a:spcBef>
                <a:spcPts val="0"/>
              </a:spcBef>
              <a:buNone/>
            </a:pPr>
            <a:r>
              <a:rPr lang="en-US" sz="2000" dirty="0" err="1">
                <a:latin typeface="+mj-lt"/>
              </a:rPr>
              <a:t>fclose</a:t>
            </a:r>
            <a:r>
              <a:rPr lang="en-US" sz="2000" dirty="0">
                <a:latin typeface="+mj-lt"/>
              </a:rPr>
              <a:t>(</a:t>
            </a:r>
            <a:r>
              <a:rPr lang="en-US" sz="2000" dirty="0" err="1">
                <a:latin typeface="+mj-lt"/>
              </a:rPr>
              <a:t>fp</a:t>
            </a:r>
            <a:r>
              <a:rPr lang="en-US" sz="2000" dirty="0">
                <a:latin typeface="+mj-lt"/>
              </a:rPr>
              <a:t>);</a:t>
            </a:r>
          </a:p>
          <a:p>
            <a:pPr marL="0" indent="0">
              <a:lnSpc>
                <a:spcPct val="100000"/>
              </a:lnSpc>
              <a:spcBef>
                <a:spcPts val="0"/>
              </a:spcBef>
              <a:buNone/>
            </a:pPr>
            <a:r>
              <a:rPr lang="en-US" sz="2000" dirty="0">
                <a:latin typeface="+mj-lt"/>
              </a:rPr>
              <a:t>return 0;</a:t>
            </a:r>
          </a:p>
          <a:p>
            <a:pPr marL="0" indent="0">
              <a:lnSpc>
                <a:spcPct val="100000"/>
              </a:lnSpc>
              <a:spcBef>
                <a:spcPts val="0"/>
              </a:spcBef>
              <a:buNone/>
            </a:pPr>
            <a:r>
              <a:rPr lang="en-US" sz="2000" dirty="0">
                <a:latin typeface="+mj-lt"/>
              </a:rPr>
              <a:t>}</a:t>
            </a:r>
          </a:p>
          <a:p>
            <a:pPr>
              <a:buNone/>
            </a:pPr>
            <a:endParaRPr lang="en-US" sz="1200" dirty="0"/>
          </a:p>
        </p:txBody>
      </p:sp>
      <p:sp>
        <p:nvSpPr>
          <p:cNvPr id="4" name="Date Placeholder 3"/>
          <p:cNvSpPr>
            <a:spLocks noGrp="1"/>
          </p:cNvSpPr>
          <p:nvPr>
            <p:ph type="dt" sz="half" idx="10"/>
          </p:nvPr>
        </p:nvSpPr>
        <p:spPr/>
        <p:txBody>
          <a:bodyPr/>
          <a:lstStyle/>
          <a:p>
            <a:fld id="{6A7FF62E-9DC1-4BCD-AF10-E6DD640AC895}" type="datetime1">
              <a:rPr lang="en-US" smtClean="0"/>
              <a:pPr/>
              <a:t>7/27/2023</a:t>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39</a:t>
            </a:fld>
            <a:endParaRPr lang="en-US" dirty="0"/>
          </a:p>
        </p:txBody>
      </p:sp>
      <p:cxnSp>
        <p:nvCxnSpPr>
          <p:cNvPr id="8" name="Straight Connector 7"/>
          <p:cNvCxnSpPr/>
          <p:nvPr/>
        </p:nvCxnSpPr>
        <p:spPr>
          <a:xfrm>
            <a:off x="6012873" y="1524000"/>
            <a:ext cx="13854" cy="4585855"/>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7232074" y="3602182"/>
            <a:ext cx="3463636" cy="461665"/>
          </a:xfrm>
          <a:prstGeom prst="rect">
            <a:avLst/>
          </a:prstGeom>
          <a:noFill/>
        </p:spPr>
        <p:txBody>
          <a:bodyPr wrap="square" rtlCol="0">
            <a:spAutoFit/>
          </a:bodyPr>
          <a:lstStyle/>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BASICS</a:t>
            </a:r>
          </a:p>
        </p:txBody>
      </p:sp>
      <p:sp>
        <p:nvSpPr>
          <p:cNvPr id="3" name="Content Placeholder 2"/>
          <p:cNvSpPr>
            <a:spLocks noGrp="1"/>
          </p:cNvSpPr>
          <p:nvPr>
            <p:ph idx="1"/>
          </p:nvPr>
        </p:nvSpPr>
        <p:spPr/>
        <p:txBody>
          <a:bodyPr>
            <a:normAutofit fontScale="92500" lnSpcReduction="10000"/>
          </a:bodyPr>
          <a:lstStyle/>
          <a:p>
            <a:pPr algn="just" fontAlgn="base"/>
            <a:r>
              <a:rPr lang="en-US" b="1" u="sng" dirty="0">
                <a:latin typeface="+mj-lt"/>
              </a:rPr>
              <a:t>FEATURES OF USING FILES:</a:t>
            </a:r>
          </a:p>
          <a:p>
            <a:pPr algn="just" fontAlgn="base"/>
            <a:r>
              <a:rPr lang="en-US" b="1" dirty="0">
                <a:latin typeface="+mj-lt"/>
              </a:rPr>
              <a:t>Reusability: </a:t>
            </a:r>
            <a:r>
              <a:rPr lang="en-US" dirty="0">
                <a:latin typeface="+mj-lt"/>
              </a:rPr>
              <a:t>The data stored in the file can be accessed, updated, and deleted anywhere and anytime providing high reusability.</a:t>
            </a:r>
          </a:p>
          <a:p>
            <a:pPr algn="just" fontAlgn="base"/>
            <a:r>
              <a:rPr lang="en-US" b="1" dirty="0">
                <a:latin typeface="+mj-lt"/>
              </a:rPr>
              <a:t>Portability: </a:t>
            </a:r>
            <a:r>
              <a:rPr lang="en-US" dirty="0">
                <a:latin typeface="+mj-lt"/>
              </a:rPr>
              <a:t>Without losing any data, files can be transferred to another</a:t>
            </a:r>
            <a:r>
              <a:rPr lang="en-US" b="1" dirty="0">
                <a:latin typeface="+mj-lt"/>
              </a:rPr>
              <a:t> </a:t>
            </a:r>
            <a:r>
              <a:rPr lang="en-US" dirty="0">
                <a:latin typeface="+mj-lt"/>
              </a:rPr>
              <a:t>in the computer system. The risk of flawed coding is minimized with this feature.</a:t>
            </a:r>
          </a:p>
          <a:p>
            <a:pPr algn="just" fontAlgn="base"/>
            <a:r>
              <a:rPr lang="en-US" b="1" dirty="0">
                <a:latin typeface="+mj-lt"/>
              </a:rPr>
              <a:t>Efficient: </a:t>
            </a:r>
            <a:r>
              <a:rPr lang="en-US" dirty="0">
                <a:latin typeface="+mj-lt"/>
              </a:rPr>
              <a:t>A large amount of input may be required for some programs. File handling allows you to easily access a part of a file using few instructions which saves a lot of time and reduces the chance of errors.</a:t>
            </a:r>
          </a:p>
          <a:p>
            <a:pPr algn="just" fontAlgn="base"/>
            <a:r>
              <a:rPr lang="en-US" b="1" dirty="0">
                <a:latin typeface="+mj-lt"/>
              </a:rPr>
              <a:t>Storage Capacity: </a:t>
            </a:r>
            <a:r>
              <a:rPr lang="en-US" dirty="0">
                <a:latin typeface="+mj-lt"/>
              </a:rPr>
              <a:t>Files allow you to store a large amount of data without having to worry about storing everything simultaneously in a program.</a:t>
            </a:r>
          </a:p>
        </p:txBody>
      </p:sp>
      <p:sp>
        <p:nvSpPr>
          <p:cNvPr id="4" name="Date Placeholder 3"/>
          <p:cNvSpPr>
            <a:spLocks noGrp="1"/>
          </p:cNvSpPr>
          <p:nvPr>
            <p:ph type="dt" sz="half" idx="10"/>
          </p:nvPr>
        </p:nvSpPr>
        <p:spPr/>
        <p:txBody>
          <a:bodyPr/>
          <a:lstStyle/>
          <a:p>
            <a:fld id="{659371B4-0F92-4686-8C4B-347F4BE0759D}"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200" b="1" dirty="0" err="1">
                <a:solidFill>
                  <a:prstClr val="black"/>
                </a:solidFill>
                <a:latin typeface="Calibri"/>
              </a:rPr>
              <a:t>fseek</a:t>
            </a:r>
            <a:r>
              <a:rPr lang="en-US" sz="3200" b="1" dirty="0">
                <a:solidFill>
                  <a:prstClr val="black"/>
                </a:solidFill>
                <a:latin typeface="Calibri"/>
              </a:rPr>
              <a:t>()</a:t>
            </a:r>
            <a:endParaRPr lang="en-US" sz="3200" dirty="0"/>
          </a:p>
        </p:txBody>
      </p:sp>
      <p:sp>
        <p:nvSpPr>
          <p:cNvPr id="3" name="Content Placeholder 2"/>
          <p:cNvSpPr>
            <a:spLocks noGrp="1"/>
          </p:cNvSpPr>
          <p:nvPr>
            <p:ph idx="1"/>
          </p:nvPr>
        </p:nvSpPr>
        <p:spPr>
          <a:xfrm>
            <a:off x="838200" y="1463040"/>
            <a:ext cx="10515600" cy="4713923"/>
          </a:xfrm>
        </p:spPr>
        <p:txBody>
          <a:bodyPr>
            <a:normAutofit/>
          </a:bodyPr>
          <a:lstStyle/>
          <a:p>
            <a:r>
              <a:rPr lang="en-US" dirty="0">
                <a:latin typeface="+mj-lt"/>
              </a:rPr>
              <a:t>The </a:t>
            </a:r>
            <a:r>
              <a:rPr lang="en-US" dirty="0" err="1">
                <a:latin typeface="+mj-lt"/>
              </a:rPr>
              <a:t>fseek</a:t>
            </a:r>
            <a:r>
              <a:rPr lang="en-US" dirty="0">
                <a:latin typeface="+mj-lt"/>
              </a:rPr>
              <a:t>() function moves the file position to the desired location.</a:t>
            </a:r>
          </a:p>
          <a:p>
            <a:r>
              <a:rPr lang="en-US" dirty="0">
                <a:latin typeface="+mj-lt"/>
              </a:rPr>
              <a:t>Syntax: </a:t>
            </a:r>
            <a:r>
              <a:rPr lang="en-US" b="1" dirty="0" err="1">
                <a:latin typeface="+mj-lt"/>
              </a:rPr>
              <a:t>int</a:t>
            </a:r>
            <a:r>
              <a:rPr lang="en-US" b="1" dirty="0">
                <a:latin typeface="+mj-lt"/>
              </a:rPr>
              <a:t> </a:t>
            </a:r>
            <a:r>
              <a:rPr lang="en-US" b="1" dirty="0" err="1">
                <a:latin typeface="+mj-lt"/>
              </a:rPr>
              <a:t>fseek</a:t>
            </a:r>
            <a:r>
              <a:rPr lang="en-US" b="1" dirty="0">
                <a:latin typeface="+mj-lt"/>
              </a:rPr>
              <a:t>(FILE *</a:t>
            </a:r>
            <a:r>
              <a:rPr lang="en-US" b="1" dirty="0" err="1">
                <a:latin typeface="+mj-lt"/>
              </a:rPr>
              <a:t>fp</a:t>
            </a:r>
            <a:r>
              <a:rPr lang="en-US" b="1" dirty="0">
                <a:latin typeface="+mj-lt"/>
              </a:rPr>
              <a:t>, long displacement, </a:t>
            </a:r>
            <a:r>
              <a:rPr lang="en-US" b="1" dirty="0" err="1">
                <a:latin typeface="+mj-lt"/>
              </a:rPr>
              <a:t>int</a:t>
            </a:r>
            <a:r>
              <a:rPr lang="en-US" b="1" dirty="0">
                <a:latin typeface="+mj-lt"/>
              </a:rPr>
              <a:t> origin);</a:t>
            </a:r>
          </a:p>
          <a:p>
            <a:pPr lvl="1">
              <a:buFont typeface="Arial"/>
              <a:buChar char="•"/>
            </a:pPr>
            <a:r>
              <a:rPr lang="en-US" sz="2000" b="1" i="1" dirty="0">
                <a:latin typeface="+mj-lt"/>
              </a:rPr>
              <a:t>p</a:t>
            </a:r>
            <a:r>
              <a:rPr lang="en-US" sz="2000" dirty="0">
                <a:latin typeface="+mj-lt"/>
              </a:rPr>
              <a:t> – file pointer.</a:t>
            </a:r>
          </a:p>
          <a:p>
            <a:pPr lvl="1">
              <a:buFont typeface="Arial"/>
              <a:buChar char="•"/>
            </a:pPr>
            <a:r>
              <a:rPr lang="en-US" sz="2000" b="1" i="1" dirty="0">
                <a:latin typeface="+mj-lt"/>
              </a:rPr>
              <a:t>displacement</a:t>
            </a:r>
            <a:r>
              <a:rPr lang="en-US" sz="2000" dirty="0">
                <a:latin typeface="+mj-lt"/>
              </a:rPr>
              <a:t> - represents the number of bytes skipped backwards or forwards from the third argument's location. It's a long integer that can be either positive or negative.</a:t>
            </a:r>
          </a:p>
          <a:p>
            <a:pPr lvl="1">
              <a:buFont typeface="Arial"/>
              <a:buChar char="•"/>
            </a:pPr>
            <a:r>
              <a:rPr lang="en-US" sz="2000" b="1" i="1" dirty="0">
                <a:latin typeface="+mj-lt"/>
              </a:rPr>
              <a:t>origin</a:t>
            </a:r>
            <a:r>
              <a:rPr lang="en-US" sz="2000" dirty="0">
                <a:latin typeface="+mj-lt"/>
              </a:rPr>
              <a:t> – It's the location relative to the displacement. It accepts one of the three values listed below.</a:t>
            </a:r>
          </a:p>
          <a:p>
            <a:pPr lvl="1">
              <a:buFont typeface="Arial"/>
              <a:buChar char="•"/>
            </a:pPr>
            <a:endParaRPr lang="en-US" sz="2000" dirty="0">
              <a:latin typeface="+mj-lt"/>
            </a:endParaRPr>
          </a:p>
          <a:p>
            <a:pPr lvl="1">
              <a:buFont typeface="Arial"/>
              <a:buChar char="•"/>
            </a:pPr>
            <a:endParaRPr lang="en-US" sz="2000" dirty="0">
              <a:latin typeface="+mj-lt"/>
            </a:endParaRPr>
          </a:p>
          <a:p>
            <a:pPr lvl="1">
              <a:buFont typeface="Arial"/>
              <a:buChar char="•"/>
            </a:pPr>
            <a:endParaRPr lang="en-US" sz="2000" dirty="0">
              <a:latin typeface="+mj-lt"/>
            </a:endParaRPr>
          </a:p>
          <a:p>
            <a:pPr lvl="1">
              <a:buFont typeface="Arial"/>
              <a:buChar char="•"/>
            </a:pPr>
            <a:endParaRPr lang="en-US" sz="2000" dirty="0">
              <a:latin typeface="+mj-lt"/>
            </a:endParaRPr>
          </a:p>
          <a:p>
            <a:pPr lvl="1">
              <a:buFont typeface="Arial"/>
              <a:buChar char="•"/>
            </a:pPr>
            <a:endParaRPr lang="en-US" sz="2000" dirty="0">
              <a:latin typeface="+mj-lt"/>
            </a:endParaRPr>
          </a:p>
          <a:p>
            <a:pPr lvl="1">
              <a:buFont typeface="Arial"/>
              <a:buChar char="•"/>
            </a:pPr>
            <a:r>
              <a:rPr lang="en-US" sz="2000" b="1" dirty="0">
                <a:solidFill>
                  <a:schemeClr val="tx1">
                    <a:lumMod val="95000"/>
                    <a:lumOff val="5000"/>
                  </a:schemeClr>
                </a:solidFill>
                <a:latin typeface="+mj-lt"/>
              </a:rPr>
              <a:t>NOTE: Either the constant or the value can be used while coding</a:t>
            </a:r>
          </a:p>
          <a:p>
            <a:pPr lvl="1">
              <a:buFont typeface="Arial"/>
              <a:buChar char="•"/>
            </a:pPr>
            <a:endParaRPr lang="en-US" sz="2000" dirty="0">
              <a:latin typeface="+mj-lt"/>
            </a:endParaRPr>
          </a:p>
          <a:p>
            <a:endParaRPr lang="en-US" dirty="0"/>
          </a:p>
        </p:txBody>
      </p:sp>
      <p:sp>
        <p:nvSpPr>
          <p:cNvPr id="4" name="Date Placeholder 3"/>
          <p:cNvSpPr>
            <a:spLocks noGrp="1"/>
          </p:cNvSpPr>
          <p:nvPr>
            <p:ph type="dt" sz="half" idx="10"/>
          </p:nvPr>
        </p:nvSpPr>
        <p:spPr/>
        <p:txBody>
          <a:bodyPr/>
          <a:lstStyle/>
          <a:p>
            <a:fld id="{F008CECC-7F69-402B-BEA0-68E2CA2EFEE5}"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40</a:t>
            </a:fld>
            <a:endParaRPr lang="en-US" dirty="0"/>
          </a:p>
        </p:txBody>
      </p:sp>
      <p:graphicFrame>
        <p:nvGraphicFramePr>
          <p:cNvPr id="6" name="Table 5"/>
          <p:cNvGraphicFramePr>
            <a:graphicFrameLocks noGrp="1"/>
          </p:cNvGraphicFramePr>
          <p:nvPr/>
        </p:nvGraphicFramePr>
        <p:xfrm>
          <a:off x="3048923" y="3899602"/>
          <a:ext cx="5740400" cy="1677172"/>
        </p:xfrm>
        <a:graphic>
          <a:graphicData uri="http://schemas.openxmlformats.org/drawingml/2006/table">
            <a:tbl>
              <a:tblPr firstRow="1" bandRow="1">
                <a:tableStyleId>{5C22544A-7EE6-4342-B048-85BDC9FD1C3A}</a:tableStyleId>
              </a:tblPr>
              <a:tblGrid>
                <a:gridCol w="1955536">
                  <a:extLst>
                    <a:ext uri="{9D8B030D-6E8A-4147-A177-3AD203B41FA5}">
                      <a16:colId xmlns:a16="http://schemas.microsoft.com/office/drawing/2014/main" val="20000"/>
                    </a:ext>
                  </a:extLst>
                </a:gridCol>
                <a:gridCol w="873115">
                  <a:extLst>
                    <a:ext uri="{9D8B030D-6E8A-4147-A177-3AD203B41FA5}">
                      <a16:colId xmlns:a16="http://schemas.microsoft.com/office/drawing/2014/main" val="20001"/>
                    </a:ext>
                  </a:extLst>
                </a:gridCol>
                <a:gridCol w="2911749">
                  <a:extLst>
                    <a:ext uri="{9D8B030D-6E8A-4147-A177-3AD203B41FA5}">
                      <a16:colId xmlns:a16="http://schemas.microsoft.com/office/drawing/2014/main" val="20002"/>
                    </a:ext>
                  </a:extLst>
                </a:gridCol>
              </a:tblGrid>
              <a:tr h="419293">
                <a:tc>
                  <a:txBody>
                    <a:bodyPr/>
                    <a:lstStyle/>
                    <a:p>
                      <a:pPr algn="ctr"/>
                      <a:r>
                        <a:rPr lang="en-US" dirty="0"/>
                        <a:t>Constant</a:t>
                      </a:r>
                    </a:p>
                  </a:txBody>
                  <a:tcPr anchor="ctr"/>
                </a:tc>
                <a:tc>
                  <a:txBody>
                    <a:bodyPr/>
                    <a:lstStyle/>
                    <a:p>
                      <a:pPr algn="ctr"/>
                      <a:r>
                        <a:rPr lang="en-US" dirty="0"/>
                        <a:t>Value</a:t>
                      </a:r>
                    </a:p>
                  </a:txBody>
                  <a:tcPr anchor="ctr"/>
                </a:tc>
                <a:tc>
                  <a:txBody>
                    <a:bodyPr/>
                    <a:lstStyle/>
                    <a:p>
                      <a:pPr algn="ctr"/>
                      <a:r>
                        <a:rPr lang="en-US" dirty="0"/>
                        <a:t>Position</a:t>
                      </a:r>
                    </a:p>
                  </a:txBody>
                  <a:tcPr anchor="ctr"/>
                </a:tc>
                <a:extLst>
                  <a:ext uri="{0D108BD9-81ED-4DB2-BD59-A6C34878D82A}">
                    <a16:rowId xmlns:a16="http://schemas.microsoft.com/office/drawing/2014/main" val="10000"/>
                  </a:ext>
                </a:extLst>
              </a:tr>
              <a:tr h="419293">
                <a:tc>
                  <a:txBody>
                    <a:bodyPr/>
                    <a:lstStyle/>
                    <a:p>
                      <a:r>
                        <a:rPr lang="en-US"/>
                        <a:t>SEEK_SET</a:t>
                      </a:r>
                    </a:p>
                  </a:txBody>
                  <a:tcPr anchor="ctr"/>
                </a:tc>
                <a:tc>
                  <a:txBody>
                    <a:bodyPr/>
                    <a:lstStyle/>
                    <a:p>
                      <a:pPr algn="ctr"/>
                      <a:r>
                        <a:rPr lang="en-US" dirty="0"/>
                        <a:t>0</a:t>
                      </a:r>
                    </a:p>
                  </a:txBody>
                  <a:tcPr anchor="ctr"/>
                </a:tc>
                <a:tc>
                  <a:txBody>
                    <a:bodyPr/>
                    <a:lstStyle/>
                    <a:p>
                      <a:r>
                        <a:rPr lang="en-US"/>
                        <a:t>Beginning of file</a:t>
                      </a:r>
                    </a:p>
                  </a:txBody>
                  <a:tcPr anchor="ctr"/>
                </a:tc>
                <a:extLst>
                  <a:ext uri="{0D108BD9-81ED-4DB2-BD59-A6C34878D82A}">
                    <a16:rowId xmlns:a16="http://schemas.microsoft.com/office/drawing/2014/main" val="10001"/>
                  </a:ext>
                </a:extLst>
              </a:tr>
              <a:tr h="419293">
                <a:tc>
                  <a:txBody>
                    <a:bodyPr/>
                    <a:lstStyle/>
                    <a:p>
                      <a:r>
                        <a:rPr lang="en-US"/>
                        <a:t>SEEK_CURRENT</a:t>
                      </a:r>
                    </a:p>
                  </a:txBody>
                  <a:tcPr anchor="ctr"/>
                </a:tc>
                <a:tc>
                  <a:txBody>
                    <a:bodyPr/>
                    <a:lstStyle/>
                    <a:p>
                      <a:pPr algn="ctr"/>
                      <a:r>
                        <a:rPr lang="en-US" dirty="0"/>
                        <a:t>1</a:t>
                      </a:r>
                    </a:p>
                  </a:txBody>
                  <a:tcPr anchor="ctr"/>
                </a:tc>
                <a:tc>
                  <a:txBody>
                    <a:bodyPr/>
                    <a:lstStyle/>
                    <a:p>
                      <a:r>
                        <a:rPr lang="en-US"/>
                        <a:t>Current position</a:t>
                      </a:r>
                    </a:p>
                  </a:txBody>
                  <a:tcPr anchor="ctr"/>
                </a:tc>
                <a:extLst>
                  <a:ext uri="{0D108BD9-81ED-4DB2-BD59-A6C34878D82A}">
                    <a16:rowId xmlns:a16="http://schemas.microsoft.com/office/drawing/2014/main" val="10002"/>
                  </a:ext>
                </a:extLst>
              </a:tr>
              <a:tr h="419293">
                <a:tc>
                  <a:txBody>
                    <a:bodyPr/>
                    <a:lstStyle/>
                    <a:p>
                      <a:r>
                        <a:rPr lang="en-US"/>
                        <a:t>SEEK_END</a:t>
                      </a:r>
                    </a:p>
                  </a:txBody>
                  <a:tcPr anchor="ctr"/>
                </a:tc>
                <a:tc>
                  <a:txBody>
                    <a:bodyPr/>
                    <a:lstStyle/>
                    <a:p>
                      <a:pPr algn="ctr"/>
                      <a:r>
                        <a:rPr lang="en-US" dirty="0"/>
                        <a:t>2</a:t>
                      </a:r>
                    </a:p>
                  </a:txBody>
                  <a:tcPr anchor="ctr"/>
                </a:tc>
                <a:tc>
                  <a:txBody>
                    <a:bodyPr/>
                    <a:lstStyle/>
                    <a:p>
                      <a:r>
                        <a:rPr lang="en-US" dirty="0"/>
                        <a:t>End of file</a:t>
                      </a:r>
                    </a:p>
                  </a:txBody>
                  <a:tcPr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dissolv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200" b="1" dirty="0" err="1">
                <a:solidFill>
                  <a:prstClr val="black"/>
                </a:solidFill>
                <a:latin typeface="Calibri"/>
              </a:rPr>
              <a:t>fseek</a:t>
            </a:r>
            <a:r>
              <a:rPr lang="en-US" sz="3200" b="1" dirty="0">
                <a:solidFill>
                  <a:prstClr val="black"/>
                </a:solidFill>
                <a:latin typeface="Calibri"/>
              </a:rPr>
              <a:t>()</a:t>
            </a:r>
            <a:endParaRPr lang="en-US" sz="3200" dirty="0"/>
          </a:p>
        </p:txBody>
      </p:sp>
      <p:sp>
        <p:nvSpPr>
          <p:cNvPr id="3" name="Content Placeholder 2"/>
          <p:cNvSpPr>
            <a:spLocks noGrp="1"/>
          </p:cNvSpPr>
          <p:nvPr>
            <p:ph idx="1"/>
          </p:nvPr>
        </p:nvSpPr>
        <p:spPr>
          <a:xfrm>
            <a:off x="838200" y="1533378"/>
            <a:ext cx="10515600" cy="4643585"/>
          </a:xfrm>
        </p:spPr>
        <p:txBody>
          <a:bodyPr/>
          <a:lstStyle/>
          <a:p>
            <a:r>
              <a:rPr lang="en-US" dirty="0">
                <a:latin typeface="+mj-lt"/>
              </a:rPr>
              <a:t>Common operations </a:t>
            </a:r>
            <a:r>
              <a:rPr lang="en-US" dirty="0" err="1">
                <a:latin typeface="+mj-lt"/>
              </a:rPr>
              <a:t>perfomred</a:t>
            </a:r>
            <a:r>
              <a:rPr lang="en-US" dirty="0">
                <a:latin typeface="+mj-lt"/>
              </a:rPr>
              <a:t> using the </a:t>
            </a:r>
            <a:r>
              <a:rPr lang="en-US" dirty="0" err="1">
                <a:latin typeface="+mj-lt"/>
              </a:rPr>
              <a:t>fseek</a:t>
            </a:r>
            <a:r>
              <a:rPr lang="en-US" dirty="0">
                <a:latin typeface="+mj-lt"/>
              </a:rPr>
              <a:t>() function,</a:t>
            </a:r>
          </a:p>
          <a:p>
            <a:endParaRPr lang="en-US" dirty="0">
              <a:latin typeface="+mj-lt"/>
            </a:endParaRPr>
          </a:p>
        </p:txBody>
      </p:sp>
      <p:sp>
        <p:nvSpPr>
          <p:cNvPr id="4" name="Date Placeholder 3"/>
          <p:cNvSpPr>
            <a:spLocks noGrp="1"/>
          </p:cNvSpPr>
          <p:nvPr>
            <p:ph type="dt" sz="half" idx="10"/>
          </p:nvPr>
        </p:nvSpPr>
        <p:spPr/>
        <p:txBody>
          <a:bodyPr/>
          <a:lstStyle/>
          <a:p>
            <a:fld id="{F008CECC-7F69-402B-BEA0-68E2CA2EFEE5}"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41</a:t>
            </a:fld>
            <a:endParaRPr lang="en-US" dirty="0"/>
          </a:p>
        </p:txBody>
      </p:sp>
      <p:graphicFrame>
        <p:nvGraphicFramePr>
          <p:cNvPr id="7" name="Table 6"/>
          <p:cNvGraphicFramePr>
            <a:graphicFrameLocks noGrp="1"/>
          </p:cNvGraphicFramePr>
          <p:nvPr/>
        </p:nvGraphicFramePr>
        <p:xfrm>
          <a:off x="2853680" y="2088057"/>
          <a:ext cx="7514209" cy="4186133"/>
        </p:xfrm>
        <a:graphic>
          <a:graphicData uri="http://schemas.openxmlformats.org/drawingml/2006/table">
            <a:tbl>
              <a:tblPr firstRow="1" bandRow="1">
                <a:tableStyleId>{5C22544A-7EE6-4342-B048-85BDC9FD1C3A}</a:tableStyleId>
              </a:tblPr>
              <a:tblGrid>
                <a:gridCol w="2128947">
                  <a:extLst>
                    <a:ext uri="{9D8B030D-6E8A-4147-A177-3AD203B41FA5}">
                      <a16:colId xmlns:a16="http://schemas.microsoft.com/office/drawing/2014/main" val="20000"/>
                    </a:ext>
                  </a:extLst>
                </a:gridCol>
                <a:gridCol w="5385262">
                  <a:extLst>
                    <a:ext uri="{9D8B030D-6E8A-4147-A177-3AD203B41FA5}">
                      <a16:colId xmlns:a16="http://schemas.microsoft.com/office/drawing/2014/main" val="20001"/>
                    </a:ext>
                  </a:extLst>
                </a:gridCol>
              </a:tblGrid>
              <a:tr h="456101">
                <a:tc>
                  <a:txBody>
                    <a:bodyPr/>
                    <a:lstStyle/>
                    <a:p>
                      <a:pPr algn="ctr"/>
                      <a:r>
                        <a:rPr lang="en-US" dirty="0"/>
                        <a:t>Operation</a:t>
                      </a:r>
                    </a:p>
                  </a:txBody>
                  <a:tcPr anchor="ctr"/>
                </a:tc>
                <a:tc>
                  <a:txBody>
                    <a:bodyPr/>
                    <a:lstStyle/>
                    <a:p>
                      <a:pPr algn="ctr"/>
                      <a:r>
                        <a:rPr lang="en-US"/>
                        <a:t>Description</a:t>
                      </a:r>
                    </a:p>
                  </a:txBody>
                  <a:tcPr anchor="ctr"/>
                </a:tc>
                <a:extLst>
                  <a:ext uri="{0D108BD9-81ED-4DB2-BD59-A6C34878D82A}">
                    <a16:rowId xmlns:a16="http://schemas.microsoft.com/office/drawing/2014/main" val="10000"/>
                  </a:ext>
                </a:extLst>
              </a:tr>
              <a:tr h="456101">
                <a:tc>
                  <a:txBody>
                    <a:bodyPr/>
                    <a:lstStyle/>
                    <a:p>
                      <a:r>
                        <a:rPr lang="en-US" sz="2000" i="1"/>
                        <a:t>fseek(fp, 0, 0)</a:t>
                      </a:r>
                      <a:endParaRPr lang="en-US" sz="2000"/>
                    </a:p>
                  </a:txBody>
                  <a:tcPr anchor="ctr"/>
                </a:tc>
                <a:tc>
                  <a:txBody>
                    <a:bodyPr/>
                    <a:lstStyle/>
                    <a:p>
                      <a:r>
                        <a:rPr lang="en-US" sz="2000" dirty="0"/>
                        <a:t>This takes us to the beginning of the file.</a:t>
                      </a:r>
                    </a:p>
                  </a:txBody>
                  <a:tcPr anchor="ctr"/>
                </a:tc>
                <a:extLst>
                  <a:ext uri="{0D108BD9-81ED-4DB2-BD59-A6C34878D82A}">
                    <a16:rowId xmlns:a16="http://schemas.microsoft.com/office/drawing/2014/main" val="10001"/>
                  </a:ext>
                </a:extLst>
              </a:tr>
              <a:tr h="456101">
                <a:tc>
                  <a:txBody>
                    <a:bodyPr/>
                    <a:lstStyle/>
                    <a:p>
                      <a:r>
                        <a:rPr lang="en-US" sz="2000" i="1"/>
                        <a:t>fseek(fp, 0, 2)</a:t>
                      </a:r>
                      <a:endParaRPr lang="en-US" sz="2000"/>
                    </a:p>
                  </a:txBody>
                  <a:tcPr anchor="ctr"/>
                </a:tc>
                <a:tc>
                  <a:txBody>
                    <a:bodyPr/>
                    <a:lstStyle/>
                    <a:p>
                      <a:r>
                        <a:rPr lang="en-US" sz="2000"/>
                        <a:t>This takes us to the end of the file.</a:t>
                      </a:r>
                    </a:p>
                  </a:txBody>
                  <a:tcPr anchor="ctr"/>
                </a:tc>
                <a:extLst>
                  <a:ext uri="{0D108BD9-81ED-4DB2-BD59-A6C34878D82A}">
                    <a16:rowId xmlns:a16="http://schemas.microsoft.com/office/drawing/2014/main" val="10002"/>
                  </a:ext>
                </a:extLst>
              </a:tr>
              <a:tr h="456101">
                <a:tc>
                  <a:txBody>
                    <a:bodyPr/>
                    <a:lstStyle/>
                    <a:p>
                      <a:r>
                        <a:rPr lang="en-US" sz="2000" i="1"/>
                        <a:t>fseek(fp, N, 0)</a:t>
                      </a:r>
                      <a:endParaRPr lang="en-US" sz="2000"/>
                    </a:p>
                  </a:txBody>
                  <a:tcPr anchor="ctr"/>
                </a:tc>
                <a:tc>
                  <a:txBody>
                    <a:bodyPr/>
                    <a:lstStyle/>
                    <a:p>
                      <a:r>
                        <a:rPr lang="en-US" sz="2000" dirty="0"/>
                        <a:t>This takes us to (N + 1)</a:t>
                      </a:r>
                      <a:r>
                        <a:rPr lang="en-US" sz="2000" dirty="0" err="1"/>
                        <a:t>th</a:t>
                      </a:r>
                      <a:r>
                        <a:rPr lang="en-US" sz="2000" dirty="0"/>
                        <a:t> bytes in the file.</a:t>
                      </a:r>
                    </a:p>
                  </a:txBody>
                  <a:tcPr anchor="ctr"/>
                </a:tc>
                <a:extLst>
                  <a:ext uri="{0D108BD9-81ED-4DB2-BD59-A6C34878D82A}">
                    <a16:rowId xmlns:a16="http://schemas.microsoft.com/office/drawing/2014/main" val="10003"/>
                  </a:ext>
                </a:extLst>
              </a:tr>
              <a:tr h="787243">
                <a:tc>
                  <a:txBody>
                    <a:bodyPr/>
                    <a:lstStyle/>
                    <a:p>
                      <a:r>
                        <a:rPr lang="en-US" sz="2000" i="1" dirty="0" err="1"/>
                        <a:t>fseek</a:t>
                      </a:r>
                      <a:r>
                        <a:rPr lang="en-US" sz="2000" i="1" dirty="0"/>
                        <a:t>(</a:t>
                      </a:r>
                      <a:r>
                        <a:rPr lang="en-US" sz="2000" i="1" dirty="0" err="1"/>
                        <a:t>fp</a:t>
                      </a:r>
                      <a:r>
                        <a:rPr lang="en-US" sz="2000" i="1" dirty="0"/>
                        <a:t>, N, 1)</a:t>
                      </a:r>
                      <a:endParaRPr lang="en-US" sz="2000" dirty="0"/>
                    </a:p>
                  </a:txBody>
                  <a:tcPr anchor="ctr"/>
                </a:tc>
                <a:tc>
                  <a:txBody>
                    <a:bodyPr/>
                    <a:lstStyle/>
                    <a:p>
                      <a:r>
                        <a:rPr lang="en-US" sz="2000" dirty="0"/>
                        <a:t>This takes us N bytes forward from the current position in the file.</a:t>
                      </a:r>
                    </a:p>
                  </a:txBody>
                  <a:tcPr anchor="ctr"/>
                </a:tc>
                <a:extLst>
                  <a:ext uri="{0D108BD9-81ED-4DB2-BD59-A6C34878D82A}">
                    <a16:rowId xmlns:a16="http://schemas.microsoft.com/office/drawing/2014/main" val="10004"/>
                  </a:ext>
                </a:extLst>
              </a:tr>
              <a:tr h="787243">
                <a:tc>
                  <a:txBody>
                    <a:bodyPr/>
                    <a:lstStyle/>
                    <a:p>
                      <a:r>
                        <a:rPr lang="en-US" sz="2000" i="1"/>
                        <a:t>fseek(fp, -N, 1)</a:t>
                      </a:r>
                      <a:endParaRPr lang="en-US" sz="2000"/>
                    </a:p>
                  </a:txBody>
                  <a:tcPr anchor="ctr"/>
                </a:tc>
                <a:tc>
                  <a:txBody>
                    <a:bodyPr/>
                    <a:lstStyle/>
                    <a:p>
                      <a:r>
                        <a:rPr lang="en-US" sz="2000"/>
                        <a:t>This takes us N bytes backward from the current position in the file.</a:t>
                      </a:r>
                    </a:p>
                  </a:txBody>
                  <a:tcPr anchor="ctr"/>
                </a:tc>
                <a:extLst>
                  <a:ext uri="{0D108BD9-81ED-4DB2-BD59-A6C34878D82A}">
                    <a16:rowId xmlns:a16="http://schemas.microsoft.com/office/drawing/2014/main" val="10005"/>
                  </a:ext>
                </a:extLst>
              </a:tr>
              <a:tr h="787243">
                <a:tc>
                  <a:txBody>
                    <a:bodyPr/>
                    <a:lstStyle/>
                    <a:p>
                      <a:r>
                        <a:rPr lang="en-US" sz="2000" i="1"/>
                        <a:t>fseek(fp, -N, 2)</a:t>
                      </a:r>
                      <a:endParaRPr lang="en-US" sz="2000"/>
                    </a:p>
                  </a:txBody>
                  <a:tcPr anchor="ctr"/>
                </a:tc>
                <a:tc>
                  <a:txBody>
                    <a:bodyPr/>
                    <a:lstStyle/>
                    <a:p>
                      <a:r>
                        <a:rPr lang="en-US" sz="2000" dirty="0"/>
                        <a:t>This takes us N bytes backward from the end position in the file.</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200" b="1" dirty="0" err="1">
                <a:solidFill>
                  <a:prstClr val="black"/>
                </a:solidFill>
                <a:latin typeface="Calibri"/>
              </a:rPr>
              <a:t>fseek</a:t>
            </a:r>
            <a:r>
              <a:rPr lang="en-US" sz="3200" b="1" dirty="0">
                <a:solidFill>
                  <a:prstClr val="black"/>
                </a:solidFill>
                <a:latin typeface="Calibri"/>
              </a:rPr>
              <a:t>()</a:t>
            </a:r>
            <a:endParaRPr lang="en-US" sz="3200" dirty="0"/>
          </a:p>
        </p:txBody>
      </p:sp>
      <p:sp>
        <p:nvSpPr>
          <p:cNvPr id="3" name="Content Placeholder 2"/>
          <p:cNvSpPr>
            <a:spLocks noGrp="1"/>
          </p:cNvSpPr>
          <p:nvPr>
            <p:ph idx="1"/>
          </p:nvPr>
        </p:nvSpPr>
        <p:spPr/>
        <p:txBody>
          <a:bodyPr>
            <a:normAutofit lnSpcReduction="10000"/>
          </a:bodyPr>
          <a:lstStyle/>
          <a:p>
            <a:pPr>
              <a:buNone/>
            </a:pPr>
            <a:r>
              <a:rPr lang="en-US" dirty="0">
                <a:latin typeface="+mj-lt"/>
              </a:rPr>
              <a:t>#include &lt;</a:t>
            </a:r>
            <a:r>
              <a:rPr lang="en-US" dirty="0" err="1">
                <a:latin typeface="+mj-lt"/>
              </a:rPr>
              <a:t>stdio.h</a:t>
            </a:r>
            <a:r>
              <a:rPr lang="en-US" dirty="0">
                <a:latin typeface="+mj-lt"/>
              </a:rPr>
              <a:t>&gt;</a:t>
            </a:r>
          </a:p>
          <a:p>
            <a:pPr>
              <a:buNone/>
            </a:pPr>
            <a:r>
              <a:rPr lang="en-US" dirty="0">
                <a:latin typeface="+mj-lt"/>
              </a:rPr>
              <a:t>void main()</a:t>
            </a:r>
          </a:p>
          <a:p>
            <a:pPr>
              <a:buNone/>
            </a:pPr>
            <a:r>
              <a:rPr lang="en-US" dirty="0">
                <a:latin typeface="+mj-lt"/>
              </a:rPr>
              <a:t>{</a:t>
            </a:r>
          </a:p>
          <a:p>
            <a:pPr>
              <a:buNone/>
            </a:pPr>
            <a:r>
              <a:rPr lang="en-US" dirty="0">
                <a:latin typeface="+mj-lt"/>
              </a:rPr>
              <a:t>   FILE *</a:t>
            </a:r>
            <a:r>
              <a:rPr lang="en-US" dirty="0" err="1">
                <a:latin typeface="+mj-lt"/>
              </a:rPr>
              <a:t>fp</a:t>
            </a:r>
            <a:r>
              <a:rPr lang="en-US" dirty="0">
                <a:latin typeface="+mj-lt"/>
              </a:rPr>
              <a:t> = </a:t>
            </a:r>
            <a:r>
              <a:rPr lang="en-US" dirty="0" err="1">
                <a:latin typeface="+mj-lt"/>
              </a:rPr>
              <a:t>fopen</a:t>
            </a:r>
            <a:r>
              <a:rPr lang="en-US" dirty="0">
                <a:latin typeface="+mj-lt"/>
              </a:rPr>
              <a:t>("</a:t>
            </a:r>
            <a:r>
              <a:rPr lang="en-US" dirty="0" err="1">
                <a:latin typeface="+mj-lt"/>
              </a:rPr>
              <a:t>myfile.txt","w</a:t>
            </a:r>
            <a:r>
              <a:rPr lang="en-US" dirty="0">
                <a:latin typeface="+mj-lt"/>
              </a:rPr>
              <a:t>+");</a:t>
            </a:r>
          </a:p>
          <a:p>
            <a:pPr>
              <a:buNone/>
            </a:pPr>
            <a:r>
              <a:rPr lang="en-US" dirty="0">
                <a:latin typeface="+mj-lt"/>
              </a:rPr>
              <a:t>   </a:t>
            </a:r>
            <a:r>
              <a:rPr lang="en-US" dirty="0" err="1">
                <a:latin typeface="+mj-lt"/>
              </a:rPr>
              <a:t>fputs</a:t>
            </a:r>
            <a:r>
              <a:rPr lang="en-US" dirty="0">
                <a:latin typeface="+mj-lt"/>
              </a:rPr>
              <a:t>("This is programming", </a:t>
            </a:r>
            <a:r>
              <a:rPr lang="en-US" dirty="0" err="1">
                <a:latin typeface="+mj-lt"/>
              </a:rPr>
              <a:t>fp</a:t>
            </a:r>
            <a:r>
              <a:rPr lang="en-US" dirty="0">
                <a:latin typeface="+mj-lt"/>
              </a:rPr>
              <a:t>);</a:t>
            </a:r>
          </a:p>
          <a:p>
            <a:pPr>
              <a:buNone/>
            </a:pPr>
            <a:r>
              <a:rPr lang="en-US" dirty="0">
                <a:latin typeface="+mj-lt"/>
              </a:rPr>
              <a:t>   </a:t>
            </a:r>
            <a:r>
              <a:rPr lang="en-US" dirty="0" err="1">
                <a:latin typeface="+mj-lt"/>
              </a:rPr>
              <a:t>fseek</a:t>
            </a:r>
            <a:r>
              <a:rPr lang="en-US" dirty="0">
                <a:latin typeface="+mj-lt"/>
              </a:rPr>
              <a:t>( </a:t>
            </a:r>
            <a:r>
              <a:rPr lang="en-US" dirty="0" err="1">
                <a:latin typeface="+mj-lt"/>
              </a:rPr>
              <a:t>fp</a:t>
            </a:r>
            <a:r>
              <a:rPr lang="en-US" dirty="0">
                <a:latin typeface="+mj-lt"/>
              </a:rPr>
              <a:t>, 8, SEEK_SET );</a:t>
            </a:r>
          </a:p>
          <a:p>
            <a:pPr>
              <a:buNone/>
            </a:pPr>
            <a:r>
              <a:rPr lang="en-US" dirty="0">
                <a:latin typeface="+mj-lt"/>
              </a:rPr>
              <a:t>   </a:t>
            </a:r>
            <a:r>
              <a:rPr lang="en-US" dirty="0" err="1">
                <a:latin typeface="+mj-lt"/>
              </a:rPr>
              <a:t>fputs</a:t>
            </a:r>
            <a:r>
              <a:rPr lang="en-US" dirty="0">
                <a:latin typeface="+mj-lt"/>
              </a:rPr>
              <a:t>("LEARNING", </a:t>
            </a:r>
            <a:r>
              <a:rPr lang="en-US" dirty="0" err="1">
                <a:latin typeface="+mj-lt"/>
              </a:rPr>
              <a:t>fp</a:t>
            </a:r>
            <a:r>
              <a:rPr lang="en-US" dirty="0">
                <a:latin typeface="+mj-lt"/>
              </a:rPr>
              <a:t>);</a:t>
            </a:r>
          </a:p>
          <a:p>
            <a:pPr>
              <a:buNone/>
            </a:pPr>
            <a:r>
              <a:rPr lang="en-US" dirty="0">
                <a:latin typeface="+mj-lt"/>
              </a:rPr>
              <a:t>   </a:t>
            </a:r>
            <a:r>
              <a:rPr lang="en-US" dirty="0" err="1">
                <a:latin typeface="+mj-lt"/>
              </a:rPr>
              <a:t>fclose</a:t>
            </a:r>
            <a:r>
              <a:rPr lang="en-US" dirty="0">
                <a:latin typeface="+mj-lt"/>
              </a:rPr>
              <a:t>(</a:t>
            </a:r>
            <a:r>
              <a:rPr lang="en-US" dirty="0" err="1">
                <a:latin typeface="+mj-lt"/>
              </a:rPr>
              <a:t>fp</a:t>
            </a:r>
            <a:r>
              <a:rPr lang="en-US" dirty="0">
                <a:latin typeface="+mj-lt"/>
              </a:rPr>
              <a:t>);</a:t>
            </a:r>
          </a:p>
          <a:p>
            <a:pPr>
              <a:buNone/>
            </a:pPr>
            <a:r>
              <a:rPr lang="en-US" dirty="0">
                <a:latin typeface="+mj-lt"/>
              </a:rPr>
              <a:t>}</a:t>
            </a:r>
          </a:p>
        </p:txBody>
      </p:sp>
      <p:sp>
        <p:nvSpPr>
          <p:cNvPr id="4" name="Date Placeholder 3"/>
          <p:cNvSpPr>
            <a:spLocks noGrp="1"/>
          </p:cNvSpPr>
          <p:nvPr>
            <p:ph type="dt" sz="half" idx="10"/>
          </p:nvPr>
        </p:nvSpPr>
        <p:spPr/>
        <p:txBody>
          <a:bodyPr/>
          <a:lstStyle/>
          <a:p>
            <a:fld id="{F008CECC-7F69-402B-BEA0-68E2CA2EFEE5}"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42</a:t>
            </a:fld>
            <a:endParaRPr lang="en-US" dirty="0"/>
          </a:p>
        </p:txBody>
      </p:sp>
      <p:sp>
        <p:nvSpPr>
          <p:cNvPr id="7" name="Rectangle 6"/>
          <p:cNvSpPr/>
          <p:nvPr/>
        </p:nvSpPr>
        <p:spPr>
          <a:xfrm>
            <a:off x="7315200" y="1955409"/>
            <a:ext cx="3868615" cy="1997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a:t>OUTPUT:</a:t>
            </a:r>
          </a:p>
          <a:p>
            <a:r>
              <a:rPr lang="en-US" sz="2400" b="1" dirty="0"/>
              <a:t>Content of myfile.txt:</a:t>
            </a:r>
          </a:p>
          <a:p>
            <a:r>
              <a:rPr lang="en-US" sz="2400" dirty="0"/>
              <a:t>This is </a:t>
            </a:r>
            <a:r>
              <a:rPr lang="en-US" sz="2400" dirty="0" err="1"/>
              <a:t>LEARNINGing</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rewind()</a:t>
            </a:r>
          </a:p>
        </p:txBody>
      </p:sp>
      <p:sp>
        <p:nvSpPr>
          <p:cNvPr id="3" name="Content Placeholder 2"/>
          <p:cNvSpPr>
            <a:spLocks noGrp="1"/>
          </p:cNvSpPr>
          <p:nvPr>
            <p:ph idx="1"/>
          </p:nvPr>
        </p:nvSpPr>
        <p:spPr/>
        <p:txBody>
          <a:bodyPr/>
          <a:lstStyle/>
          <a:p>
            <a:r>
              <a:rPr lang="en-US" dirty="0">
                <a:latin typeface="+mj-lt"/>
              </a:rPr>
              <a:t>rewind() is used to move the file pointer to the beginning of the file.</a:t>
            </a:r>
          </a:p>
          <a:p>
            <a:r>
              <a:rPr lang="en-US" dirty="0">
                <a:latin typeface="+mj-lt"/>
              </a:rPr>
              <a:t>Syntax: </a:t>
            </a:r>
            <a:r>
              <a:rPr lang="en-US" b="1" dirty="0">
                <a:latin typeface="+mj-lt"/>
              </a:rPr>
              <a:t>rewind(FILE *</a:t>
            </a:r>
            <a:r>
              <a:rPr lang="en-US" b="1" dirty="0" err="1">
                <a:latin typeface="+mj-lt"/>
              </a:rPr>
              <a:t>fp</a:t>
            </a:r>
            <a:r>
              <a:rPr lang="en-US" b="1" dirty="0">
                <a:latin typeface="+mj-lt"/>
              </a:rPr>
              <a:t>);</a:t>
            </a:r>
          </a:p>
          <a:p>
            <a:pPr lvl="1"/>
            <a:r>
              <a:rPr lang="en-US" dirty="0" err="1"/>
              <a:t>fp</a:t>
            </a:r>
            <a:r>
              <a:rPr lang="en-US" dirty="0"/>
              <a:t> is a file pointer of type FILE. </a:t>
            </a:r>
            <a:endParaRPr lang="en-US" b="1" dirty="0">
              <a:latin typeface="+mj-lt"/>
            </a:endParaRPr>
          </a:p>
        </p:txBody>
      </p:sp>
      <p:sp>
        <p:nvSpPr>
          <p:cNvPr id="4" name="Date Placeholder 3"/>
          <p:cNvSpPr>
            <a:spLocks noGrp="1"/>
          </p:cNvSpPr>
          <p:nvPr>
            <p:ph type="dt" sz="half" idx="10"/>
          </p:nvPr>
        </p:nvSpPr>
        <p:spPr/>
        <p:txBody>
          <a:bodyPr/>
          <a:lstStyle/>
          <a:p>
            <a:fld id="{F008CECC-7F69-402B-BEA0-68E2CA2EFEE5}"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rewind()</a:t>
            </a:r>
          </a:p>
        </p:txBody>
      </p:sp>
      <p:sp>
        <p:nvSpPr>
          <p:cNvPr id="3" name="Content Placeholder 2"/>
          <p:cNvSpPr>
            <a:spLocks noGrp="1"/>
          </p:cNvSpPr>
          <p:nvPr>
            <p:ph idx="1"/>
          </p:nvPr>
        </p:nvSpPr>
        <p:spPr>
          <a:xfrm>
            <a:off x="618978" y="1413164"/>
            <a:ext cx="10972800" cy="4763799"/>
          </a:xfrm>
        </p:spPr>
        <p:txBody>
          <a:bodyPr numCol="2">
            <a:noAutofit/>
          </a:bodyPr>
          <a:lstStyle/>
          <a:p>
            <a:pPr marL="0" indent="0">
              <a:lnSpc>
                <a:spcPct val="120000"/>
              </a:lnSpc>
              <a:spcBef>
                <a:spcPts val="0"/>
              </a:spcBef>
              <a:buNone/>
            </a:pPr>
            <a:r>
              <a:rPr lang="en-US" sz="1800" dirty="0">
                <a:latin typeface="+mj-lt"/>
              </a:rPr>
              <a:t>#include&lt;</a:t>
            </a:r>
            <a:r>
              <a:rPr lang="en-US" sz="1800" dirty="0" err="1">
                <a:latin typeface="+mj-lt"/>
              </a:rPr>
              <a:t>stdio.h</a:t>
            </a:r>
            <a:r>
              <a:rPr lang="en-US" sz="1800" dirty="0">
                <a:latin typeface="+mj-lt"/>
              </a:rPr>
              <a:t>&gt;</a:t>
            </a:r>
          </a:p>
          <a:p>
            <a:pPr marL="0" indent="0">
              <a:lnSpc>
                <a:spcPct val="120000"/>
              </a:lnSpc>
              <a:spcBef>
                <a:spcPts val="0"/>
              </a:spcBef>
              <a:buNone/>
            </a:pPr>
            <a:r>
              <a:rPr lang="en-US" sz="1800" dirty="0" err="1">
                <a:latin typeface="+mj-lt"/>
              </a:rPr>
              <a:t>int</a:t>
            </a:r>
            <a:r>
              <a:rPr lang="en-US" sz="1800" dirty="0">
                <a:latin typeface="+mj-lt"/>
              </a:rPr>
              <a:t> main()</a:t>
            </a:r>
          </a:p>
          <a:p>
            <a:pPr marL="0" indent="0">
              <a:lnSpc>
                <a:spcPct val="120000"/>
              </a:lnSpc>
              <a:spcBef>
                <a:spcPts val="0"/>
              </a:spcBef>
              <a:buNone/>
            </a:pPr>
            <a:r>
              <a:rPr lang="en-US" sz="1800" dirty="0">
                <a:latin typeface="+mj-lt"/>
              </a:rPr>
              <a:t>{</a:t>
            </a:r>
          </a:p>
          <a:p>
            <a:pPr marL="0" indent="0">
              <a:lnSpc>
                <a:spcPct val="120000"/>
              </a:lnSpc>
              <a:spcBef>
                <a:spcPts val="0"/>
              </a:spcBef>
              <a:buNone/>
            </a:pPr>
            <a:r>
              <a:rPr lang="en-US" sz="1800" dirty="0">
                <a:latin typeface="+mj-lt"/>
              </a:rPr>
              <a:t>    FILE *</a:t>
            </a:r>
            <a:r>
              <a:rPr lang="en-US" sz="1800" dirty="0" err="1">
                <a:latin typeface="+mj-lt"/>
              </a:rPr>
              <a:t>fp</a:t>
            </a:r>
            <a:r>
              <a:rPr lang="en-US" sz="1800" dirty="0">
                <a:latin typeface="+mj-lt"/>
              </a:rPr>
              <a:t>;</a:t>
            </a:r>
          </a:p>
          <a:p>
            <a:pPr marL="0" indent="0">
              <a:lnSpc>
                <a:spcPct val="120000"/>
              </a:lnSpc>
              <a:spcBef>
                <a:spcPts val="0"/>
              </a:spcBef>
              <a:buNone/>
            </a:pPr>
            <a:r>
              <a:rPr lang="en-US" sz="1800" dirty="0">
                <a:latin typeface="+mj-lt"/>
              </a:rPr>
              <a:t>    </a:t>
            </a:r>
            <a:r>
              <a:rPr lang="en-US" sz="1800" dirty="0" err="1">
                <a:latin typeface="+mj-lt"/>
              </a:rPr>
              <a:t>fp</a:t>
            </a:r>
            <a:r>
              <a:rPr lang="en-US" sz="1800" dirty="0">
                <a:latin typeface="+mj-lt"/>
              </a:rPr>
              <a:t> = </a:t>
            </a:r>
            <a:r>
              <a:rPr lang="en-US" sz="1800" dirty="0" err="1">
                <a:latin typeface="+mj-lt"/>
              </a:rPr>
              <a:t>fopen</a:t>
            </a:r>
            <a:r>
              <a:rPr lang="en-US" sz="1800" dirty="0">
                <a:latin typeface="+mj-lt"/>
              </a:rPr>
              <a:t>(“</a:t>
            </a:r>
            <a:r>
              <a:rPr lang="en-US" sz="1800" dirty="0" err="1">
                <a:latin typeface="+mj-lt"/>
              </a:rPr>
              <a:t>ftell.txt","r</a:t>
            </a:r>
            <a:r>
              <a:rPr lang="en-US" sz="1800" dirty="0">
                <a:latin typeface="+mj-lt"/>
              </a:rPr>
              <a:t>");</a:t>
            </a:r>
          </a:p>
          <a:p>
            <a:pPr marL="0" indent="0">
              <a:lnSpc>
                <a:spcPct val="120000"/>
              </a:lnSpc>
              <a:spcBef>
                <a:spcPts val="0"/>
              </a:spcBef>
              <a:buNone/>
            </a:pPr>
            <a:r>
              <a:rPr lang="en-US" sz="1800" dirty="0">
                <a:latin typeface="+mj-lt"/>
              </a:rPr>
              <a:t>    if(!</a:t>
            </a:r>
            <a:r>
              <a:rPr lang="en-US" sz="1800" dirty="0" err="1">
                <a:latin typeface="+mj-lt"/>
              </a:rPr>
              <a:t>fp</a:t>
            </a:r>
            <a:r>
              <a:rPr lang="en-US" sz="1800" dirty="0">
                <a:latin typeface="+mj-lt"/>
              </a:rPr>
              <a:t>)</a:t>
            </a:r>
          </a:p>
          <a:p>
            <a:pPr marL="0" indent="0">
              <a:lnSpc>
                <a:spcPct val="120000"/>
              </a:lnSpc>
              <a:spcBef>
                <a:spcPts val="0"/>
              </a:spcBef>
              <a:buNone/>
            </a:pPr>
            <a:r>
              <a:rPr lang="en-US" sz="1800" dirty="0">
                <a:latin typeface="+mj-lt"/>
              </a:rPr>
              <a:t>    {</a:t>
            </a:r>
          </a:p>
          <a:p>
            <a:pPr marL="0" indent="0">
              <a:lnSpc>
                <a:spcPct val="120000"/>
              </a:lnSpc>
              <a:spcBef>
                <a:spcPts val="0"/>
              </a:spcBef>
              <a:buNone/>
            </a:pPr>
            <a:r>
              <a:rPr lang="en-US" sz="1800" dirty="0">
                <a:latin typeface="+mj-lt"/>
              </a:rPr>
              <a:t>        </a:t>
            </a:r>
            <a:r>
              <a:rPr lang="en-US" sz="1800" dirty="0" err="1">
                <a:latin typeface="+mj-lt"/>
              </a:rPr>
              <a:t>printf</a:t>
            </a:r>
            <a:r>
              <a:rPr lang="en-US" sz="1800" dirty="0">
                <a:latin typeface="+mj-lt"/>
              </a:rPr>
              <a:t>("Error in opening file\n");</a:t>
            </a:r>
          </a:p>
          <a:p>
            <a:pPr marL="0" indent="0">
              <a:lnSpc>
                <a:spcPct val="120000"/>
              </a:lnSpc>
              <a:spcBef>
                <a:spcPts val="0"/>
              </a:spcBef>
              <a:buNone/>
            </a:pPr>
            <a:r>
              <a:rPr lang="en-US" sz="1800" dirty="0">
                <a:latin typeface="+mj-lt"/>
              </a:rPr>
              <a:t>        return 0;</a:t>
            </a:r>
          </a:p>
          <a:p>
            <a:pPr marL="0" indent="0">
              <a:lnSpc>
                <a:spcPct val="120000"/>
              </a:lnSpc>
              <a:spcBef>
                <a:spcPts val="0"/>
              </a:spcBef>
              <a:buNone/>
            </a:pPr>
            <a:r>
              <a:rPr lang="en-US" sz="1800" dirty="0">
                <a:latin typeface="+mj-lt"/>
              </a:rPr>
              <a:t>    }</a:t>
            </a:r>
          </a:p>
          <a:p>
            <a:pPr marL="0" indent="0">
              <a:lnSpc>
                <a:spcPct val="120000"/>
              </a:lnSpc>
              <a:spcBef>
                <a:spcPts val="0"/>
              </a:spcBef>
              <a:buNone/>
            </a:pPr>
            <a:r>
              <a:rPr lang="en-US" sz="1800" dirty="0">
                <a:latin typeface="+mj-lt"/>
              </a:rPr>
              <a:t>    //Initially, the file pointer points to the starting of the file.</a:t>
            </a:r>
          </a:p>
          <a:p>
            <a:pPr marL="0" indent="0">
              <a:lnSpc>
                <a:spcPct val="120000"/>
              </a:lnSpc>
              <a:spcBef>
                <a:spcPts val="0"/>
              </a:spcBef>
              <a:buNone/>
            </a:pPr>
            <a:r>
              <a:rPr lang="en-US" sz="1800" dirty="0">
                <a:latin typeface="+mj-lt"/>
              </a:rPr>
              <a:t>    </a:t>
            </a:r>
            <a:r>
              <a:rPr lang="en-US" sz="1800" dirty="0" err="1">
                <a:latin typeface="+mj-lt"/>
              </a:rPr>
              <a:t>printf</a:t>
            </a:r>
            <a:r>
              <a:rPr lang="en-US" sz="1800" dirty="0">
                <a:latin typeface="+mj-lt"/>
              </a:rPr>
              <a:t>("Position of the pointer : %ld\</a:t>
            </a:r>
            <a:r>
              <a:rPr lang="en-US" sz="1800" dirty="0" err="1">
                <a:latin typeface="+mj-lt"/>
              </a:rPr>
              <a:t>n",ftell</a:t>
            </a:r>
            <a:r>
              <a:rPr lang="en-US" sz="1800" dirty="0">
                <a:latin typeface="+mj-lt"/>
              </a:rPr>
              <a:t>(</a:t>
            </a:r>
            <a:r>
              <a:rPr lang="en-US" sz="1800" dirty="0" err="1">
                <a:latin typeface="+mj-lt"/>
              </a:rPr>
              <a:t>fp</a:t>
            </a:r>
            <a:r>
              <a:rPr lang="en-US" sz="1800" dirty="0">
                <a:latin typeface="+mj-lt"/>
              </a:rPr>
              <a:t>));</a:t>
            </a:r>
          </a:p>
          <a:p>
            <a:pPr marL="0" indent="0">
              <a:lnSpc>
                <a:spcPct val="120000"/>
              </a:lnSpc>
              <a:spcBef>
                <a:spcPts val="0"/>
              </a:spcBef>
              <a:buNone/>
            </a:pPr>
            <a:r>
              <a:rPr lang="en-US" sz="1800" dirty="0">
                <a:latin typeface="+mj-lt"/>
              </a:rPr>
              <a:t>    char </a:t>
            </a:r>
            <a:r>
              <a:rPr lang="en-US" sz="1800" dirty="0" err="1">
                <a:latin typeface="+mj-lt"/>
              </a:rPr>
              <a:t>ch</a:t>
            </a:r>
            <a:r>
              <a:rPr lang="en-US" sz="1800" dirty="0">
                <a:latin typeface="+mj-lt"/>
              </a:rPr>
              <a:t>;</a:t>
            </a:r>
          </a:p>
          <a:p>
            <a:pPr marL="0" indent="0">
              <a:lnSpc>
                <a:spcPct val="120000"/>
              </a:lnSpc>
              <a:spcBef>
                <a:spcPts val="0"/>
              </a:spcBef>
              <a:buNone/>
            </a:pPr>
            <a:r>
              <a:rPr lang="en-US" sz="1800" dirty="0">
                <a:latin typeface="+mj-lt"/>
              </a:rPr>
              <a:t>    while(</a:t>
            </a:r>
            <a:r>
              <a:rPr lang="en-US" sz="1800" dirty="0" err="1">
                <a:latin typeface="+mj-lt"/>
              </a:rPr>
              <a:t>fread</a:t>
            </a:r>
            <a:r>
              <a:rPr lang="en-US" sz="1800" dirty="0">
                <a:latin typeface="+mj-lt"/>
              </a:rPr>
              <a:t>(&amp;</a:t>
            </a:r>
            <a:r>
              <a:rPr lang="en-US" sz="1800" dirty="0" err="1">
                <a:latin typeface="+mj-lt"/>
              </a:rPr>
              <a:t>ch,sizeof</a:t>
            </a:r>
            <a:r>
              <a:rPr lang="en-US" sz="1800" dirty="0">
                <a:latin typeface="+mj-lt"/>
              </a:rPr>
              <a:t>(</a:t>
            </a:r>
            <a:r>
              <a:rPr lang="en-US" sz="1800" dirty="0" err="1">
                <a:latin typeface="+mj-lt"/>
              </a:rPr>
              <a:t>ch</a:t>
            </a:r>
            <a:r>
              <a:rPr lang="en-US" sz="1800" dirty="0">
                <a:latin typeface="+mj-lt"/>
              </a:rPr>
              <a:t>),1,fp)==1)</a:t>
            </a:r>
          </a:p>
          <a:p>
            <a:pPr marL="0" indent="0">
              <a:lnSpc>
                <a:spcPct val="120000"/>
              </a:lnSpc>
              <a:spcBef>
                <a:spcPts val="0"/>
              </a:spcBef>
              <a:buNone/>
            </a:pPr>
            <a:r>
              <a:rPr lang="en-US" sz="1800" dirty="0">
                <a:latin typeface="+mj-lt"/>
              </a:rPr>
              <a:t>           </a:t>
            </a:r>
            <a:r>
              <a:rPr lang="en-US" sz="1800" dirty="0" err="1">
                <a:latin typeface="+mj-lt"/>
              </a:rPr>
              <a:t>printf</a:t>
            </a:r>
            <a:r>
              <a:rPr lang="en-US" sz="1800" dirty="0">
                <a:latin typeface="+mj-lt"/>
              </a:rPr>
              <a:t>("%</a:t>
            </a:r>
            <a:r>
              <a:rPr lang="en-US" sz="1800" dirty="0" err="1">
                <a:latin typeface="+mj-lt"/>
              </a:rPr>
              <a:t>c",ch</a:t>
            </a:r>
            <a:r>
              <a:rPr lang="en-US" sz="1800" dirty="0">
                <a:latin typeface="+mj-lt"/>
              </a:rPr>
              <a:t>);</a:t>
            </a:r>
          </a:p>
          <a:p>
            <a:pPr marL="0" indent="0">
              <a:lnSpc>
                <a:spcPct val="120000"/>
              </a:lnSpc>
              <a:spcBef>
                <a:spcPts val="0"/>
              </a:spcBef>
              <a:buNone/>
            </a:pPr>
            <a:r>
              <a:rPr lang="en-US" sz="1800" dirty="0">
                <a:latin typeface="+mj-lt"/>
              </a:rPr>
              <a:t> </a:t>
            </a:r>
          </a:p>
          <a:p>
            <a:pPr marL="0" indent="0">
              <a:lnSpc>
                <a:spcPct val="120000"/>
              </a:lnSpc>
              <a:spcBef>
                <a:spcPts val="0"/>
              </a:spcBef>
              <a:buNone/>
            </a:pPr>
            <a:r>
              <a:rPr lang="en-US" sz="1800" dirty="0">
                <a:latin typeface="+mj-lt"/>
              </a:rPr>
              <a:t>    </a:t>
            </a:r>
            <a:r>
              <a:rPr lang="en-US" sz="1800" dirty="0" err="1">
                <a:latin typeface="+mj-lt"/>
              </a:rPr>
              <a:t>printf</a:t>
            </a:r>
            <a:r>
              <a:rPr lang="en-US" sz="1800" dirty="0">
                <a:latin typeface="+mj-lt"/>
              </a:rPr>
              <a:t>("Position of the pointer : %ld\</a:t>
            </a:r>
            <a:r>
              <a:rPr lang="en-US" sz="1800" dirty="0" err="1">
                <a:latin typeface="+mj-lt"/>
              </a:rPr>
              <a:t>n",ftell</a:t>
            </a:r>
            <a:r>
              <a:rPr lang="en-US" sz="1800" dirty="0">
                <a:latin typeface="+mj-lt"/>
              </a:rPr>
              <a:t>(</a:t>
            </a:r>
            <a:r>
              <a:rPr lang="en-US" sz="1800" dirty="0" err="1">
                <a:latin typeface="+mj-lt"/>
              </a:rPr>
              <a:t>fp</a:t>
            </a:r>
            <a:r>
              <a:rPr lang="en-US" sz="1800" dirty="0">
                <a:latin typeface="+mj-lt"/>
              </a:rPr>
              <a:t>));</a:t>
            </a:r>
          </a:p>
          <a:p>
            <a:pPr marL="0" indent="0">
              <a:lnSpc>
                <a:spcPct val="120000"/>
              </a:lnSpc>
              <a:spcBef>
                <a:spcPts val="0"/>
              </a:spcBef>
              <a:buNone/>
            </a:pPr>
            <a:r>
              <a:rPr lang="en-US" sz="1800" b="1" dirty="0">
                <a:solidFill>
                  <a:schemeClr val="accent6">
                    <a:lumMod val="75000"/>
                  </a:schemeClr>
                </a:solidFill>
                <a:latin typeface="+mj-lt"/>
              </a:rPr>
              <a:t>    rewind(</a:t>
            </a:r>
            <a:r>
              <a:rPr lang="en-US" sz="1800" b="1" dirty="0" err="1">
                <a:solidFill>
                  <a:schemeClr val="accent6">
                    <a:lumMod val="75000"/>
                  </a:schemeClr>
                </a:solidFill>
                <a:latin typeface="+mj-lt"/>
              </a:rPr>
              <a:t>fp</a:t>
            </a:r>
            <a:r>
              <a:rPr lang="en-US" sz="1800" b="1" dirty="0">
                <a:solidFill>
                  <a:schemeClr val="accent6">
                    <a:lumMod val="75000"/>
                  </a:schemeClr>
                </a:solidFill>
                <a:latin typeface="+mj-lt"/>
              </a:rPr>
              <a:t>); //</a:t>
            </a:r>
            <a:r>
              <a:rPr lang="en-US" sz="1800" dirty="0">
                <a:latin typeface="+mj-lt"/>
              </a:rPr>
              <a:t> bring it back to its original position</a:t>
            </a:r>
            <a:endParaRPr lang="en-US" sz="1800" b="1" dirty="0">
              <a:solidFill>
                <a:schemeClr val="accent6">
                  <a:lumMod val="75000"/>
                </a:schemeClr>
              </a:solidFill>
              <a:latin typeface="+mj-lt"/>
            </a:endParaRPr>
          </a:p>
          <a:p>
            <a:pPr marL="0" indent="0">
              <a:lnSpc>
                <a:spcPct val="120000"/>
              </a:lnSpc>
              <a:spcBef>
                <a:spcPts val="0"/>
              </a:spcBef>
              <a:buNone/>
            </a:pPr>
            <a:r>
              <a:rPr lang="en-US" sz="1800" dirty="0">
                <a:latin typeface="+mj-lt"/>
              </a:rPr>
              <a:t>    </a:t>
            </a:r>
            <a:r>
              <a:rPr lang="en-US" sz="1800" dirty="0" err="1">
                <a:latin typeface="+mj-lt"/>
              </a:rPr>
              <a:t>printf</a:t>
            </a:r>
            <a:r>
              <a:rPr lang="en-US" sz="1800" dirty="0">
                <a:latin typeface="+mj-lt"/>
              </a:rPr>
              <a:t>("Position of the pointer : %ld\</a:t>
            </a:r>
            <a:r>
              <a:rPr lang="en-US" sz="1800" dirty="0" err="1">
                <a:latin typeface="+mj-lt"/>
              </a:rPr>
              <a:t>n",ftell</a:t>
            </a:r>
            <a:r>
              <a:rPr lang="en-US" sz="1800" dirty="0">
                <a:latin typeface="+mj-lt"/>
              </a:rPr>
              <a:t>(</a:t>
            </a:r>
            <a:r>
              <a:rPr lang="en-US" sz="1800" dirty="0" err="1">
                <a:latin typeface="+mj-lt"/>
              </a:rPr>
              <a:t>fp</a:t>
            </a:r>
            <a:r>
              <a:rPr lang="en-US" sz="1800" dirty="0">
                <a:latin typeface="+mj-lt"/>
              </a:rPr>
              <a:t>));</a:t>
            </a:r>
          </a:p>
          <a:p>
            <a:pPr marL="0" indent="0">
              <a:lnSpc>
                <a:spcPct val="120000"/>
              </a:lnSpc>
              <a:spcBef>
                <a:spcPts val="0"/>
              </a:spcBef>
              <a:buNone/>
            </a:pPr>
            <a:r>
              <a:rPr lang="en-US" sz="1800" dirty="0">
                <a:latin typeface="+mj-lt"/>
              </a:rPr>
              <a:t>    </a:t>
            </a:r>
            <a:r>
              <a:rPr lang="en-US" sz="1800" dirty="0" err="1">
                <a:latin typeface="+mj-lt"/>
              </a:rPr>
              <a:t>fclose</a:t>
            </a:r>
            <a:r>
              <a:rPr lang="en-US" sz="1800" dirty="0">
                <a:latin typeface="+mj-lt"/>
              </a:rPr>
              <a:t>(</a:t>
            </a:r>
            <a:r>
              <a:rPr lang="en-US" sz="1800" dirty="0" err="1">
                <a:latin typeface="+mj-lt"/>
              </a:rPr>
              <a:t>fp</a:t>
            </a:r>
            <a:r>
              <a:rPr lang="en-US" sz="1800" dirty="0">
                <a:latin typeface="+mj-lt"/>
              </a:rPr>
              <a:t>);</a:t>
            </a:r>
          </a:p>
          <a:p>
            <a:pPr marL="0" indent="0">
              <a:lnSpc>
                <a:spcPct val="120000"/>
              </a:lnSpc>
              <a:spcBef>
                <a:spcPts val="0"/>
              </a:spcBef>
              <a:buNone/>
            </a:pPr>
            <a:r>
              <a:rPr lang="en-US" sz="1800" dirty="0">
                <a:latin typeface="+mj-lt"/>
              </a:rPr>
              <a:t>    return 0;</a:t>
            </a:r>
          </a:p>
          <a:p>
            <a:pPr marL="0" indent="0">
              <a:lnSpc>
                <a:spcPct val="120000"/>
              </a:lnSpc>
              <a:spcBef>
                <a:spcPts val="0"/>
              </a:spcBef>
              <a:buNone/>
            </a:pPr>
            <a:r>
              <a:rPr lang="en-US" sz="1800" dirty="0">
                <a:latin typeface="+mj-lt"/>
              </a:rPr>
              <a:t>}</a:t>
            </a:r>
          </a:p>
        </p:txBody>
      </p:sp>
      <p:sp>
        <p:nvSpPr>
          <p:cNvPr id="4" name="Date Placeholder 3"/>
          <p:cNvSpPr>
            <a:spLocks noGrp="1"/>
          </p:cNvSpPr>
          <p:nvPr>
            <p:ph type="dt" sz="half" idx="10"/>
          </p:nvPr>
        </p:nvSpPr>
        <p:spPr/>
        <p:txBody>
          <a:bodyPr/>
          <a:lstStyle/>
          <a:p>
            <a:fld id="{F008CECC-7F69-402B-BEA0-68E2CA2EFEE5}"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a:xfrm>
            <a:off x="838200" y="1547446"/>
            <a:ext cx="10515600" cy="4629517"/>
          </a:xfrm>
        </p:spPr>
        <p:txBody>
          <a:bodyPr>
            <a:normAutofit/>
          </a:bodyPr>
          <a:lstStyle/>
          <a:p>
            <a:pPr marL="0">
              <a:lnSpc>
                <a:spcPct val="120000"/>
              </a:lnSpc>
              <a:spcBef>
                <a:spcPts val="0"/>
              </a:spcBef>
            </a:pPr>
            <a:r>
              <a:rPr lang="en-US" dirty="0">
                <a:latin typeface="+mj-lt"/>
              </a:rPr>
              <a:t>Command-line arguments are the values given after the name of the program in the command-line shell of Operating Systems. </a:t>
            </a:r>
          </a:p>
          <a:p>
            <a:pPr marL="0">
              <a:lnSpc>
                <a:spcPct val="120000"/>
              </a:lnSpc>
              <a:spcBef>
                <a:spcPts val="0"/>
              </a:spcBef>
            </a:pPr>
            <a:r>
              <a:rPr lang="en-US" dirty="0">
                <a:latin typeface="+mj-lt"/>
              </a:rPr>
              <a:t>Command-line arguments are handled by the main() function</a:t>
            </a:r>
          </a:p>
          <a:p>
            <a:pPr marL="0">
              <a:lnSpc>
                <a:spcPct val="120000"/>
              </a:lnSpc>
              <a:spcBef>
                <a:spcPts val="0"/>
              </a:spcBef>
            </a:pPr>
            <a:r>
              <a:rPr lang="en-US" dirty="0">
                <a:latin typeface="+mj-lt"/>
              </a:rPr>
              <a:t>To pass command-line arguments, the main()is defined with two arguments:</a:t>
            </a:r>
          </a:p>
          <a:p>
            <a:pPr marL="457200" lvl="1">
              <a:lnSpc>
                <a:spcPct val="120000"/>
              </a:lnSpc>
              <a:spcBef>
                <a:spcPts val="0"/>
              </a:spcBef>
            </a:pPr>
            <a:r>
              <a:rPr lang="en-US" dirty="0">
                <a:latin typeface="+mj-lt"/>
              </a:rPr>
              <a:t>the first argument is the </a:t>
            </a:r>
            <a:r>
              <a:rPr lang="en-US" b="1" dirty="0">
                <a:latin typeface="+mj-lt"/>
              </a:rPr>
              <a:t>number of command-line arguments</a:t>
            </a:r>
            <a:r>
              <a:rPr lang="en-US" dirty="0">
                <a:latin typeface="+mj-lt"/>
              </a:rPr>
              <a:t> </a:t>
            </a:r>
            <a:r>
              <a:rPr lang="en-US" b="1" dirty="0">
                <a:solidFill>
                  <a:schemeClr val="accent6">
                    <a:lumMod val="75000"/>
                  </a:schemeClr>
                </a:solidFill>
                <a:latin typeface="+mj-lt"/>
              </a:rPr>
              <a:t>(</a:t>
            </a:r>
            <a:r>
              <a:rPr lang="en-US" b="1" dirty="0" err="1">
                <a:solidFill>
                  <a:schemeClr val="accent6">
                    <a:lumMod val="75000"/>
                  </a:schemeClr>
                </a:solidFill>
                <a:latin typeface="+mj-lt"/>
              </a:rPr>
              <a:t>argc</a:t>
            </a:r>
            <a:r>
              <a:rPr lang="en-US" b="1" dirty="0">
                <a:solidFill>
                  <a:schemeClr val="accent6">
                    <a:lumMod val="75000"/>
                  </a:schemeClr>
                </a:solidFill>
                <a:latin typeface="+mj-lt"/>
              </a:rPr>
              <a:t>)</a:t>
            </a:r>
          </a:p>
          <a:p>
            <a:pPr marL="457200" lvl="1">
              <a:lnSpc>
                <a:spcPct val="120000"/>
              </a:lnSpc>
              <a:spcBef>
                <a:spcPts val="0"/>
              </a:spcBef>
            </a:pPr>
            <a:r>
              <a:rPr lang="en-US" dirty="0">
                <a:latin typeface="+mj-lt"/>
              </a:rPr>
              <a:t>the second is a </a:t>
            </a:r>
            <a:r>
              <a:rPr lang="en-US" b="1" dirty="0">
                <a:latin typeface="+mj-lt"/>
              </a:rPr>
              <a:t>list of command-line arguments </a:t>
            </a:r>
            <a:r>
              <a:rPr lang="en-US" b="1" dirty="0">
                <a:solidFill>
                  <a:schemeClr val="accent6">
                    <a:lumMod val="75000"/>
                  </a:schemeClr>
                </a:solidFill>
                <a:latin typeface="+mj-lt"/>
              </a:rPr>
              <a:t>(</a:t>
            </a:r>
            <a:r>
              <a:rPr lang="en-US" b="1" dirty="0" err="1">
                <a:solidFill>
                  <a:schemeClr val="accent6">
                    <a:lumMod val="75000"/>
                  </a:schemeClr>
                </a:solidFill>
                <a:latin typeface="+mj-lt"/>
              </a:rPr>
              <a:t>argv</a:t>
            </a:r>
            <a:r>
              <a:rPr lang="en-US" b="1" dirty="0">
                <a:solidFill>
                  <a:schemeClr val="accent6">
                    <a:lumMod val="75000"/>
                  </a:schemeClr>
                </a:solidFill>
                <a:latin typeface="+mj-lt"/>
              </a:rPr>
              <a:t>)</a:t>
            </a:r>
          </a:p>
        </p:txBody>
      </p:sp>
      <p:sp>
        <p:nvSpPr>
          <p:cNvPr id="4" name="Date Placeholder 3"/>
          <p:cNvSpPr>
            <a:spLocks noGrp="1"/>
          </p:cNvSpPr>
          <p:nvPr>
            <p:ph type="dt" sz="half" idx="10"/>
          </p:nvPr>
        </p:nvSpPr>
        <p:spPr/>
        <p:txBody>
          <a:bodyPr/>
          <a:lstStyle/>
          <a:p>
            <a:fld id="{E8FC51F1-B93B-4C0F-8146-3DA74DDEFCCA}"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a:xfrm>
            <a:off x="838200" y="1547446"/>
            <a:ext cx="10515600" cy="4629517"/>
          </a:xfrm>
        </p:spPr>
        <p:txBody>
          <a:bodyPr>
            <a:normAutofit/>
          </a:bodyPr>
          <a:lstStyle/>
          <a:p>
            <a:pPr marL="0">
              <a:lnSpc>
                <a:spcPct val="120000"/>
              </a:lnSpc>
              <a:spcBef>
                <a:spcPts val="0"/>
              </a:spcBef>
            </a:pPr>
            <a:r>
              <a:rPr lang="en-US" sz="3200" b="1" dirty="0">
                <a:latin typeface="+mj-lt"/>
              </a:rPr>
              <a:t>Syntax: </a:t>
            </a:r>
          </a:p>
          <a:p>
            <a:pPr marL="742950" lvl="1" indent="-514350">
              <a:lnSpc>
                <a:spcPct val="120000"/>
              </a:lnSpc>
              <a:spcBef>
                <a:spcPts val="0"/>
              </a:spcBef>
              <a:buFont typeface="+mj-lt"/>
              <a:buAutoNum type="arabicPeriod"/>
            </a:pPr>
            <a:r>
              <a:rPr lang="en-US" sz="2800" dirty="0" err="1">
                <a:latin typeface="+mj-lt"/>
              </a:rPr>
              <a:t>int</a:t>
            </a:r>
            <a:r>
              <a:rPr lang="en-US" sz="2800" dirty="0">
                <a:latin typeface="+mj-lt"/>
              </a:rPr>
              <a:t> main(</a:t>
            </a:r>
            <a:r>
              <a:rPr lang="en-US" sz="2800" dirty="0" err="1">
                <a:latin typeface="+mj-lt"/>
              </a:rPr>
              <a:t>int</a:t>
            </a:r>
            <a:r>
              <a:rPr lang="en-US" sz="2800" dirty="0">
                <a:latin typeface="+mj-lt"/>
              </a:rPr>
              <a:t> </a:t>
            </a:r>
            <a:r>
              <a:rPr lang="en-US" sz="2800" dirty="0" err="1">
                <a:latin typeface="+mj-lt"/>
              </a:rPr>
              <a:t>argc</a:t>
            </a:r>
            <a:r>
              <a:rPr lang="en-US" sz="2800" dirty="0">
                <a:latin typeface="+mj-lt"/>
              </a:rPr>
              <a:t>, char *</a:t>
            </a:r>
            <a:r>
              <a:rPr lang="en-US" sz="2800" dirty="0" err="1">
                <a:latin typeface="+mj-lt"/>
              </a:rPr>
              <a:t>argv</a:t>
            </a:r>
            <a:r>
              <a:rPr lang="en-US" sz="2800" dirty="0">
                <a:latin typeface="+mj-lt"/>
              </a:rPr>
              <a:t>[]) { /* ... */ }</a:t>
            </a:r>
          </a:p>
          <a:p>
            <a:pPr marL="742950" lvl="1" indent="-514350">
              <a:lnSpc>
                <a:spcPct val="120000"/>
              </a:lnSpc>
              <a:spcBef>
                <a:spcPts val="0"/>
              </a:spcBef>
              <a:buFont typeface="+mj-lt"/>
              <a:buAutoNum type="arabicPeriod"/>
            </a:pPr>
            <a:r>
              <a:rPr lang="en-US" sz="2800" dirty="0" err="1">
                <a:latin typeface="+mj-lt"/>
              </a:rPr>
              <a:t>int</a:t>
            </a:r>
            <a:r>
              <a:rPr lang="en-US" sz="2800" dirty="0">
                <a:latin typeface="+mj-lt"/>
              </a:rPr>
              <a:t> main(</a:t>
            </a:r>
            <a:r>
              <a:rPr lang="en-US" sz="2800" dirty="0" err="1">
                <a:latin typeface="+mj-lt"/>
              </a:rPr>
              <a:t>int</a:t>
            </a:r>
            <a:r>
              <a:rPr lang="en-US" sz="2800" dirty="0">
                <a:latin typeface="+mj-lt"/>
              </a:rPr>
              <a:t> </a:t>
            </a:r>
            <a:r>
              <a:rPr lang="en-US" sz="2800" dirty="0" err="1">
                <a:latin typeface="+mj-lt"/>
              </a:rPr>
              <a:t>argc</a:t>
            </a:r>
            <a:r>
              <a:rPr lang="en-US" sz="2800" dirty="0">
                <a:latin typeface="+mj-lt"/>
              </a:rPr>
              <a:t>, char **</a:t>
            </a:r>
            <a:r>
              <a:rPr lang="en-US" sz="2800" dirty="0" err="1">
                <a:latin typeface="+mj-lt"/>
              </a:rPr>
              <a:t>argv</a:t>
            </a:r>
            <a:r>
              <a:rPr lang="en-US" sz="2800" dirty="0">
                <a:latin typeface="+mj-lt"/>
              </a:rPr>
              <a:t>) { /* ... */ }</a:t>
            </a:r>
          </a:p>
          <a:p>
            <a:pPr fontAlgn="base"/>
            <a:r>
              <a:rPr lang="en-US" sz="3200" b="1" dirty="0" err="1">
                <a:latin typeface="+mj-lt"/>
              </a:rPr>
              <a:t>argc</a:t>
            </a:r>
            <a:r>
              <a:rPr lang="en-US" sz="3200" b="1" dirty="0">
                <a:latin typeface="+mj-lt"/>
              </a:rPr>
              <a:t> (</a:t>
            </a:r>
            <a:r>
              <a:rPr lang="en-US" sz="3200" b="1" dirty="0" err="1">
                <a:latin typeface="+mj-lt"/>
              </a:rPr>
              <a:t>ARGument</a:t>
            </a:r>
            <a:r>
              <a:rPr lang="en-US" sz="3200" b="1" dirty="0">
                <a:latin typeface="+mj-lt"/>
              </a:rPr>
              <a:t> Count)</a:t>
            </a:r>
          </a:p>
          <a:p>
            <a:pPr lvl="1" fontAlgn="base"/>
            <a:r>
              <a:rPr lang="en-US" sz="2800" dirty="0">
                <a:latin typeface="+mj-lt"/>
              </a:rPr>
              <a:t>an integer variable that stores the number of command-line arguments passed by the user including the name of the program. </a:t>
            </a:r>
          </a:p>
          <a:p>
            <a:pPr lvl="1" fontAlgn="base"/>
            <a:r>
              <a:rPr lang="en-US" sz="2800" dirty="0" err="1">
                <a:latin typeface="+mj-lt"/>
              </a:rPr>
              <a:t>Eg</a:t>
            </a:r>
            <a:r>
              <a:rPr lang="en-US" sz="2800" dirty="0">
                <a:latin typeface="+mj-lt"/>
              </a:rPr>
              <a:t>: if a value is passed to a program, the value of </a:t>
            </a:r>
            <a:r>
              <a:rPr lang="en-US" sz="2800" dirty="0" err="1">
                <a:latin typeface="+mj-lt"/>
              </a:rPr>
              <a:t>argc</a:t>
            </a:r>
            <a:r>
              <a:rPr lang="en-US" sz="2800" dirty="0">
                <a:latin typeface="+mj-lt"/>
              </a:rPr>
              <a:t> would be 2 </a:t>
            </a:r>
          </a:p>
          <a:p>
            <a:pPr lvl="2" fontAlgn="base"/>
            <a:r>
              <a:rPr lang="en-US" sz="2400" dirty="0">
                <a:latin typeface="+mj-lt"/>
              </a:rPr>
              <a:t>(one for argument and one for program name)</a:t>
            </a:r>
          </a:p>
          <a:p>
            <a:pPr lvl="1" fontAlgn="base"/>
            <a:r>
              <a:rPr lang="en-US" sz="2800" dirty="0">
                <a:latin typeface="+mj-lt"/>
              </a:rPr>
              <a:t>The value of </a:t>
            </a:r>
            <a:r>
              <a:rPr lang="en-US" sz="2800" dirty="0" err="1">
                <a:latin typeface="+mj-lt"/>
              </a:rPr>
              <a:t>argc</a:t>
            </a:r>
            <a:r>
              <a:rPr lang="en-US" sz="2800" dirty="0">
                <a:latin typeface="+mj-lt"/>
              </a:rPr>
              <a:t> should be non-negative.</a:t>
            </a:r>
          </a:p>
          <a:p>
            <a:pPr marL="0">
              <a:lnSpc>
                <a:spcPct val="120000"/>
              </a:lnSpc>
              <a:spcBef>
                <a:spcPts val="0"/>
              </a:spcBef>
            </a:pPr>
            <a:endParaRPr lang="en-US" b="1" dirty="0">
              <a:solidFill>
                <a:schemeClr val="accent6">
                  <a:lumMod val="75000"/>
                </a:schemeClr>
              </a:solidFill>
              <a:latin typeface="+mj-lt"/>
            </a:endParaRPr>
          </a:p>
        </p:txBody>
      </p:sp>
      <p:sp>
        <p:nvSpPr>
          <p:cNvPr id="4" name="Date Placeholder 3"/>
          <p:cNvSpPr>
            <a:spLocks noGrp="1"/>
          </p:cNvSpPr>
          <p:nvPr>
            <p:ph type="dt" sz="half" idx="10"/>
          </p:nvPr>
        </p:nvSpPr>
        <p:spPr/>
        <p:txBody>
          <a:bodyPr/>
          <a:lstStyle/>
          <a:p>
            <a:fld id="{E8FC51F1-B93B-4C0F-8146-3DA74DDEFCCA}"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a:xfrm>
            <a:off x="526473" y="1330036"/>
            <a:ext cx="11014363" cy="4724400"/>
          </a:xfrm>
        </p:spPr>
        <p:txBody>
          <a:bodyPr>
            <a:noAutofit/>
          </a:bodyPr>
          <a:lstStyle/>
          <a:p>
            <a:pPr marL="0">
              <a:lnSpc>
                <a:spcPct val="120000"/>
              </a:lnSpc>
              <a:spcBef>
                <a:spcPts val="0"/>
              </a:spcBef>
            </a:pPr>
            <a:r>
              <a:rPr lang="en-US" sz="3200" b="1" dirty="0">
                <a:latin typeface="+mj-lt"/>
              </a:rPr>
              <a:t>Syntax: </a:t>
            </a:r>
          </a:p>
          <a:p>
            <a:pPr marL="742950" lvl="1" indent="-514350">
              <a:lnSpc>
                <a:spcPct val="120000"/>
              </a:lnSpc>
              <a:spcBef>
                <a:spcPts val="0"/>
              </a:spcBef>
              <a:buFont typeface="+mj-lt"/>
              <a:buAutoNum type="arabicPeriod"/>
            </a:pPr>
            <a:r>
              <a:rPr lang="en-US" sz="2800" dirty="0" err="1">
                <a:latin typeface="+mj-lt"/>
              </a:rPr>
              <a:t>int</a:t>
            </a:r>
            <a:r>
              <a:rPr lang="en-US" sz="2800" dirty="0">
                <a:latin typeface="+mj-lt"/>
              </a:rPr>
              <a:t> main(</a:t>
            </a:r>
            <a:r>
              <a:rPr lang="en-US" sz="2800" dirty="0" err="1">
                <a:latin typeface="+mj-lt"/>
              </a:rPr>
              <a:t>int</a:t>
            </a:r>
            <a:r>
              <a:rPr lang="en-US" sz="2800" dirty="0">
                <a:latin typeface="+mj-lt"/>
              </a:rPr>
              <a:t> </a:t>
            </a:r>
            <a:r>
              <a:rPr lang="en-US" sz="2800" dirty="0" err="1">
                <a:latin typeface="+mj-lt"/>
              </a:rPr>
              <a:t>argc</a:t>
            </a:r>
            <a:r>
              <a:rPr lang="en-US" sz="2800" dirty="0">
                <a:latin typeface="+mj-lt"/>
              </a:rPr>
              <a:t>, char *</a:t>
            </a:r>
            <a:r>
              <a:rPr lang="en-US" sz="2800" dirty="0" err="1">
                <a:latin typeface="+mj-lt"/>
              </a:rPr>
              <a:t>argv</a:t>
            </a:r>
            <a:r>
              <a:rPr lang="en-US" sz="2800" dirty="0">
                <a:latin typeface="+mj-lt"/>
              </a:rPr>
              <a:t>[]) { /* ... */ }</a:t>
            </a:r>
          </a:p>
          <a:p>
            <a:pPr marL="742950" lvl="1" indent="-514350">
              <a:lnSpc>
                <a:spcPct val="120000"/>
              </a:lnSpc>
              <a:spcBef>
                <a:spcPts val="0"/>
              </a:spcBef>
              <a:buFont typeface="+mj-lt"/>
              <a:buAutoNum type="arabicPeriod"/>
            </a:pPr>
            <a:r>
              <a:rPr lang="en-US" sz="2800" dirty="0" err="1">
                <a:latin typeface="+mj-lt"/>
              </a:rPr>
              <a:t>int</a:t>
            </a:r>
            <a:r>
              <a:rPr lang="en-US" sz="2800" dirty="0">
                <a:latin typeface="+mj-lt"/>
              </a:rPr>
              <a:t> main(</a:t>
            </a:r>
            <a:r>
              <a:rPr lang="en-US" sz="2800" dirty="0" err="1">
                <a:latin typeface="+mj-lt"/>
              </a:rPr>
              <a:t>int</a:t>
            </a:r>
            <a:r>
              <a:rPr lang="en-US" sz="2800" dirty="0">
                <a:latin typeface="+mj-lt"/>
              </a:rPr>
              <a:t> </a:t>
            </a:r>
            <a:r>
              <a:rPr lang="en-US" sz="2800" dirty="0" err="1">
                <a:latin typeface="+mj-lt"/>
              </a:rPr>
              <a:t>argc</a:t>
            </a:r>
            <a:r>
              <a:rPr lang="en-US" sz="2800" dirty="0">
                <a:latin typeface="+mj-lt"/>
              </a:rPr>
              <a:t>, char **</a:t>
            </a:r>
            <a:r>
              <a:rPr lang="en-US" sz="2800" dirty="0" err="1">
                <a:latin typeface="+mj-lt"/>
              </a:rPr>
              <a:t>argv</a:t>
            </a:r>
            <a:r>
              <a:rPr lang="en-US" sz="2800" dirty="0">
                <a:latin typeface="+mj-lt"/>
              </a:rPr>
              <a:t>) { /* ... */ }</a:t>
            </a:r>
          </a:p>
          <a:p>
            <a:pPr fontAlgn="base"/>
            <a:r>
              <a:rPr lang="en-US" sz="3200" b="1" dirty="0" err="1">
                <a:latin typeface="+mj-lt"/>
              </a:rPr>
              <a:t>argv</a:t>
            </a:r>
            <a:r>
              <a:rPr lang="en-US" sz="3200" b="1" dirty="0">
                <a:latin typeface="+mj-lt"/>
              </a:rPr>
              <a:t> (</a:t>
            </a:r>
            <a:r>
              <a:rPr lang="en-US" sz="3200" b="1" dirty="0" err="1">
                <a:latin typeface="+mj-lt"/>
              </a:rPr>
              <a:t>ARGument</a:t>
            </a:r>
            <a:r>
              <a:rPr lang="en-US" sz="3200" b="1" dirty="0">
                <a:latin typeface="+mj-lt"/>
              </a:rPr>
              <a:t> Vector)</a:t>
            </a:r>
            <a:r>
              <a:rPr lang="en-US" sz="3200" dirty="0">
                <a:latin typeface="+mj-lt"/>
              </a:rPr>
              <a:t> </a:t>
            </a:r>
          </a:p>
          <a:p>
            <a:pPr lvl="1" fontAlgn="base"/>
            <a:r>
              <a:rPr lang="en-US" sz="2800" dirty="0">
                <a:latin typeface="+mj-lt"/>
              </a:rPr>
              <a:t>an array of character pointers listing all the arguments.</a:t>
            </a:r>
          </a:p>
          <a:p>
            <a:pPr lvl="1" fontAlgn="base"/>
            <a:r>
              <a:rPr lang="en-US" sz="2800" dirty="0">
                <a:latin typeface="+mj-lt"/>
              </a:rPr>
              <a:t>If </a:t>
            </a:r>
            <a:r>
              <a:rPr lang="en-US" sz="2800" dirty="0" err="1">
                <a:latin typeface="+mj-lt"/>
              </a:rPr>
              <a:t>argc</a:t>
            </a:r>
            <a:r>
              <a:rPr lang="en-US" sz="2800" dirty="0">
                <a:latin typeface="+mj-lt"/>
              </a:rPr>
              <a:t> is greater than zero, </a:t>
            </a:r>
          </a:p>
          <a:p>
            <a:pPr lvl="2" fontAlgn="base"/>
            <a:r>
              <a:rPr lang="en-US" sz="2400" dirty="0">
                <a:latin typeface="+mj-lt"/>
              </a:rPr>
              <a:t>the array elements from </a:t>
            </a:r>
            <a:r>
              <a:rPr lang="en-US" sz="2400" dirty="0" err="1">
                <a:latin typeface="+mj-lt"/>
              </a:rPr>
              <a:t>argv</a:t>
            </a:r>
            <a:r>
              <a:rPr lang="en-US" sz="2400" dirty="0">
                <a:latin typeface="+mj-lt"/>
              </a:rPr>
              <a:t>[0] to </a:t>
            </a:r>
            <a:r>
              <a:rPr lang="en-US" sz="2400" dirty="0" err="1">
                <a:latin typeface="+mj-lt"/>
              </a:rPr>
              <a:t>argv</a:t>
            </a:r>
            <a:r>
              <a:rPr lang="en-US" sz="2400" dirty="0">
                <a:latin typeface="+mj-lt"/>
              </a:rPr>
              <a:t>[argc-1] will contain pointers to strings.</a:t>
            </a:r>
          </a:p>
          <a:p>
            <a:pPr lvl="1" fontAlgn="base"/>
            <a:r>
              <a:rPr lang="en-US" sz="2800" dirty="0" err="1">
                <a:latin typeface="+mj-lt"/>
              </a:rPr>
              <a:t>argv</a:t>
            </a:r>
            <a:r>
              <a:rPr lang="en-US" sz="2800" dirty="0">
                <a:latin typeface="+mj-lt"/>
              </a:rPr>
              <a:t>[0] is the name of the program</a:t>
            </a:r>
          </a:p>
          <a:p>
            <a:pPr lvl="1" fontAlgn="base"/>
            <a:r>
              <a:rPr lang="en-US" sz="2800" dirty="0">
                <a:latin typeface="+mj-lt"/>
              </a:rPr>
              <a:t>After that, till </a:t>
            </a:r>
            <a:r>
              <a:rPr lang="en-US" sz="2800" dirty="0" err="1">
                <a:latin typeface="+mj-lt"/>
              </a:rPr>
              <a:t>argv</a:t>
            </a:r>
            <a:r>
              <a:rPr lang="en-US" sz="2800" dirty="0">
                <a:latin typeface="+mj-lt"/>
              </a:rPr>
              <a:t>[argc-1] every element is command-line arguments.</a:t>
            </a:r>
          </a:p>
        </p:txBody>
      </p:sp>
      <p:sp>
        <p:nvSpPr>
          <p:cNvPr id="4" name="Date Placeholder 3"/>
          <p:cNvSpPr>
            <a:spLocks noGrp="1"/>
          </p:cNvSpPr>
          <p:nvPr>
            <p:ph type="dt" sz="half" idx="10"/>
          </p:nvPr>
        </p:nvSpPr>
        <p:spPr/>
        <p:txBody>
          <a:bodyPr/>
          <a:lstStyle/>
          <a:p>
            <a:fld id="{E8FC51F1-B93B-4C0F-8146-3DA74DDEFCCA}"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a:xfrm>
            <a:off x="588818" y="1357744"/>
            <a:ext cx="11014363" cy="4724400"/>
          </a:xfrm>
        </p:spPr>
        <p:txBody>
          <a:bodyPr>
            <a:noAutofit/>
          </a:bodyPr>
          <a:lstStyle/>
          <a:p>
            <a:pPr marL="0">
              <a:lnSpc>
                <a:spcPct val="120000"/>
              </a:lnSpc>
              <a:spcBef>
                <a:spcPts val="0"/>
              </a:spcBef>
              <a:buNone/>
            </a:pPr>
            <a:r>
              <a:rPr lang="en-US" sz="3200" dirty="0">
                <a:latin typeface="+mj-lt"/>
              </a:rPr>
              <a:t>#include &lt;</a:t>
            </a:r>
            <a:r>
              <a:rPr lang="en-US" sz="3200" dirty="0" err="1">
                <a:latin typeface="+mj-lt"/>
              </a:rPr>
              <a:t>stdio.h</a:t>
            </a:r>
            <a:r>
              <a:rPr lang="en-US" sz="3200" dirty="0">
                <a:latin typeface="+mj-lt"/>
              </a:rPr>
              <a:t>&gt;</a:t>
            </a:r>
          </a:p>
          <a:p>
            <a:pPr marL="0">
              <a:lnSpc>
                <a:spcPct val="120000"/>
              </a:lnSpc>
              <a:spcBef>
                <a:spcPts val="0"/>
              </a:spcBef>
              <a:buNone/>
            </a:pPr>
            <a:r>
              <a:rPr lang="en-US" sz="3200" dirty="0" err="1">
                <a:latin typeface="+mj-lt"/>
              </a:rPr>
              <a:t>int</a:t>
            </a:r>
            <a:r>
              <a:rPr lang="en-US" sz="3200" dirty="0">
                <a:latin typeface="+mj-lt"/>
              </a:rPr>
              <a:t> main(</a:t>
            </a:r>
            <a:r>
              <a:rPr lang="en-US" sz="3200" dirty="0" err="1">
                <a:latin typeface="+mj-lt"/>
              </a:rPr>
              <a:t>int</a:t>
            </a:r>
            <a:r>
              <a:rPr lang="en-US" sz="3200" dirty="0">
                <a:latin typeface="+mj-lt"/>
              </a:rPr>
              <a:t> </a:t>
            </a:r>
            <a:r>
              <a:rPr lang="en-US" sz="3200" dirty="0" err="1">
                <a:latin typeface="+mj-lt"/>
              </a:rPr>
              <a:t>argc</a:t>
            </a:r>
            <a:r>
              <a:rPr lang="en-US" sz="3200" dirty="0">
                <a:latin typeface="+mj-lt"/>
              </a:rPr>
              <a:t>, char* </a:t>
            </a:r>
            <a:r>
              <a:rPr lang="en-US" sz="3200" dirty="0" err="1">
                <a:latin typeface="+mj-lt"/>
              </a:rPr>
              <a:t>argv</a:t>
            </a:r>
            <a:r>
              <a:rPr lang="en-US" sz="3200" dirty="0">
                <a:latin typeface="+mj-lt"/>
              </a:rPr>
              <a:t>[])  {</a:t>
            </a:r>
          </a:p>
          <a:p>
            <a:pPr marL="0">
              <a:lnSpc>
                <a:spcPct val="120000"/>
              </a:lnSpc>
              <a:spcBef>
                <a:spcPts val="0"/>
              </a:spcBef>
              <a:buNone/>
            </a:pPr>
            <a:r>
              <a:rPr lang="en-US" sz="3200" dirty="0">
                <a:latin typeface="+mj-lt"/>
              </a:rPr>
              <a:t>    </a:t>
            </a:r>
            <a:r>
              <a:rPr lang="en-US" sz="3200" dirty="0" err="1">
                <a:latin typeface="+mj-lt"/>
              </a:rPr>
              <a:t>printf</a:t>
            </a:r>
            <a:r>
              <a:rPr lang="en-US" sz="3200" dirty="0">
                <a:latin typeface="+mj-lt"/>
              </a:rPr>
              <a:t>("You have entered %d arguments:\n", </a:t>
            </a:r>
            <a:r>
              <a:rPr lang="en-US" sz="3200" dirty="0" err="1">
                <a:latin typeface="+mj-lt"/>
              </a:rPr>
              <a:t>argc</a:t>
            </a:r>
            <a:r>
              <a:rPr lang="en-US" sz="3200" dirty="0">
                <a:latin typeface="+mj-lt"/>
              </a:rPr>
              <a:t>);</a:t>
            </a:r>
          </a:p>
          <a:p>
            <a:pPr marL="0">
              <a:lnSpc>
                <a:spcPct val="120000"/>
              </a:lnSpc>
              <a:spcBef>
                <a:spcPts val="0"/>
              </a:spcBef>
              <a:buNone/>
            </a:pPr>
            <a:r>
              <a:rPr lang="en-US" sz="3200" dirty="0">
                <a:latin typeface="+mj-lt"/>
              </a:rPr>
              <a:t>    for (</a:t>
            </a:r>
            <a:r>
              <a:rPr lang="en-US" sz="3200" dirty="0" err="1">
                <a:latin typeface="+mj-lt"/>
              </a:rPr>
              <a:t>int</a:t>
            </a:r>
            <a:r>
              <a:rPr lang="en-US" sz="3200" dirty="0">
                <a:latin typeface="+mj-lt"/>
              </a:rPr>
              <a:t> </a:t>
            </a:r>
            <a:r>
              <a:rPr lang="en-US" sz="3200" dirty="0" err="1">
                <a:latin typeface="+mj-lt"/>
              </a:rPr>
              <a:t>i</a:t>
            </a:r>
            <a:r>
              <a:rPr lang="en-US" sz="3200" dirty="0">
                <a:latin typeface="+mj-lt"/>
              </a:rPr>
              <a:t> = 0; </a:t>
            </a:r>
            <a:r>
              <a:rPr lang="en-US" sz="3200" dirty="0" err="1">
                <a:latin typeface="+mj-lt"/>
              </a:rPr>
              <a:t>i</a:t>
            </a:r>
            <a:r>
              <a:rPr lang="en-US" sz="3200" dirty="0">
                <a:latin typeface="+mj-lt"/>
              </a:rPr>
              <a:t> &lt; </a:t>
            </a:r>
            <a:r>
              <a:rPr lang="en-US" sz="3200" dirty="0" err="1">
                <a:latin typeface="+mj-lt"/>
              </a:rPr>
              <a:t>argc</a:t>
            </a:r>
            <a:r>
              <a:rPr lang="en-US" sz="3200" dirty="0">
                <a:latin typeface="+mj-lt"/>
              </a:rPr>
              <a:t>; </a:t>
            </a:r>
            <a:r>
              <a:rPr lang="en-US" sz="3200" dirty="0" err="1">
                <a:latin typeface="+mj-lt"/>
              </a:rPr>
              <a:t>i</a:t>
            </a:r>
            <a:r>
              <a:rPr lang="en-US" sz="3200" dirty="0">
                <a:latin typeface="+mj-lt"/>
              </a:rPr>
              <a:t>++)</a:t>
            </a:r>
          </a:p>
          <a:p>
            <a:pPr marL="0">
              <a:lnSpc>
                <a:spcPct val="120000"/>
              </a:lnSpc>
              <a:spcBef>
                <a:spcPts val="0"/>
              </a:spcBef>
              <a:buNone/>
            </a:pPr>
            <a:r>
              <a:rPr lang="en-US" sz="3200" dirty="0">
                <a:latin typeface="+mj-lt"/>
              </a:rPr>
              <a:t>          </a:t>
            </a:r>
            <a:r>
              <a:rPr lang="en-US" sz="3200" dirty="0" err="1">
                <a:latin typeface="+mj-lt"/>
              </a:rPr>
              <a:t>printf</a:t>
            </a:r>
            <a:r>
              <a:rPr lang="en-US" sz="3200" dirty="0">
                <a:latin typeface="+mj-lt"/>
              </a:rPr>
              <a:t>("%s-", </a:t>
            </a:r>
            <a:r>
              <a:rPr lang="en-US" sz="3200" dirty="0" err="1">
                <a:latin typeface="+mj-lt"/>
              </a:rPr>
              <a:t>argv</a:t>
            </a:r>
            <a:r>
              <a:rPr lang="en-US" sz="3200" dirty="0">
                <a:latin typeface="+mj-lt"/>
              </a:rPr>
              <a:t>[</a:t>
            </a:r>
            <a:r>
              <a:rPr lang="en-US" sz="3200" dirty="0" err="1">
                <a:latin typeface="+mj-lt"/>
              </a:rPr>
              <a:t>i</a:t>
            </a:r>
            <a:r>
              <a:rPr lang="en-US" sz="3200" dirty="0">
                <a:latin typeface="+mj-lt"/>
              </a:rPr>
              <a:t>]);</a:t>
            </a:r>
          </a:p>
          <a:p>
            <a:pPr marL="0">
              <a:lnSpc>
                <a:spcPct val="120000"/>
              </a:lnSpc>
              <a:spcBef>
                <a:spcPts val="0"/>
              </a:spcBef>
              <a:buNone/>
            </a:pPr>
            <a:r>
              <a:rPr lang="en-US" sz="3200" dirty="0">
                <a:latin typeface="+mj-lt"/>
              </a:rPr>
              <a:t>    return 0;</a:t>
            </a:r>
          </a:p>
          <a:p>
            <a:pPr marL="0">
              <a:lnSpc>
                <a:spcPct val="120000"/>
              </a:lnSpc>
              <a:spcBef>
                <a:spcPts val="0"/>
              </a:spcBef>
              <a:buNone/>
            </a:pPr>
            <a:r>
              <a:rPr lang="en-US" sz="3200" dirty="0">
                <a:latin typeface="+mj-lt"/>
              </a:rPr>
              <a:t>}</a:t>
            </a:r>
            <a:endParaRPr lang="en-US" sz="2800" dirty="0">
              <a:latin typeface="+mj-lt"/>
            </a:endParaRPr>
          </a:p>
        </p:txBody>
      </p:sp>
      <p:sp>
        <p:nvSpPr>
          <p:cNvPr id="4" name="Date Placeholder 3"/>
          <p:cNvSpPr>
            <a:spLocks noGrp="1"/>
          </p:cNvSpPr>
          <p:nvPr>
            <p:ph type="dt" sz="half" idx="10"/>
          </p:nvPr>
        </p:nvSpPr>
        <p:spPr/>
        <p:txBody>
          <a:bodyPr/>
          <a:lstStyle/>
          <a:p>
            <a:fld id="{E8FC51F1-B93B-4C0F-8146-3DA74DDEFCCA}"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48</a:t>
            </a:fld>
            <a:endParaRPr lang="en-US" dirty="0"/>
          </a:p>
        </p:txBody>
      </p:sp>
      <p:sp>
        <p:nvSpPr>
          <p:cNvPr id="6" name="Oval Callout 5"/>
          <p:cNvSpPr/>
          <p:nvPr/>
        </p:nvSpPr>
        <p:spPr>
          <a:xfrm>
            <a:off x="6456218" y="3366655"/>
            <a:ext cx="4932218" cy="2715489"/>
          </a:xfrm>
          <a:prstGeom prst="wedgeEllipseCallout">
            <a:avLst>
              <a:gd name="adj1" fmla="val -76364"/>
              <a:gd name="adj2" fmla="val -420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p>
          <a:p>
            <a:pPr algn="ctr"/>
            <a:r>
              <a:rPr lang="en-US" b="1" dirty="0"/>
              <a:t>You have entered 6 arguments:</a:t>
            </a:r>
          </a:p>
          <a:p>
            <a:pPr algn="ctr"/>
            <a:r>
              <a:rPr lang="en-US" sz="2000" b="1" dirty="0"/>
              <a:t>./</a:t>
            </a:r>
            <a:r>
              <a:rPr lang="en-US" sz="2000" b="1" dirty="0" err="1"/>
              <a:t>a.out</a:t>
            </a:r>
            <a:r>
              <a:rPr lang="en-US" sz="2000" b="1" dirty="0"/>
              <a:t>-hello-kitty-how-r-u-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a:xfrm>
            <a:off x="526473" y="1330036"/>
            <a:ext cx="11014363" cy="4724400"/>
          </a:xfrm>
        </p:spPr>
        <p:txBody>
          <a:bodyPr>
            <a:noAutofit/>
          </a:bodyPr>
          <a:lstStyle/>
          <a:p>
            <a:pPr marL="0">
              <a:lnSpc>
                <a:spcPct val="120000"/>
              </a:lnSpc>
              <a:spcBef>
                <a:spcPts val="0"/>
              </a:spcBef>
              <a:buNone/>
            </a:pPr>
            <a:r>
              <a:rPr lang="en-US" sz="2000" dirty="0">
                <a:latin typeface="+mj-lt"/>
              </a:rPr>
              <a:t>#include &lt;</a:t>
            </a:r>
            <a:r>
              <a:rPr lang="en-US" sz="2000" dirty="0" err="1">
                <a:latin typeface="+mj-lt"/>
              </a:rPr>
              <a:t>stdio.h</a:t>
            </a:r>
            <a:r>
              <a:rPr lang="en-US" sz="2000" dirty="0">
                <a:latin typeface="+mj-lt"/>
              </a:rPr>
              <a:t>&gt;</a:t>
            </a:r>
          </a:p>
          <a:p>
            <a:pPr marL="0">
              <a:lnSpc>
                <a:spcPct val="120000"/>
              </a:lnSpc>
              <a:spcBef>
                <a:spcPts val="0"/>
              </a:spcBef>
              <a:buNone/>
            </a:pPr>
            <a:r>
              <a:rPr lang="en-US" sz="2000" dirty="0" err="1">
                <a:latin typeface="+mj-lt"/>
              </a:rPr>
              <a:t>int</a:t>
            </a:r>
            <a:r>
              <a:rPr lang="en-US" sz="2000" dirty="0">
                <a:latin typeface="+mj-lt"/>
              </a:rPr>
              <a:t> main(</a:t>
            </a:r>
            <a:r>
              <a:rPr lang="en-US" sz="2000" dirty="0" err="1">
                <a:latin typeface="+mj-lt"/>
              </a:rPr>
              <a:t>int</a:t>
            </a:r>
            <a:r>
              <a:rPr lang="en-US" sz="2000" dirty="0">
                <a:latin typeface="+mj-lt"/>
              </a:rPr>
              <a:t> </a:t>
            </a:r>
            <a:r>
              <a:rPr lang="en-US" sz="2000" dirty="0" err="1">
                <a:latin typeface="+mj-lt"/>
              </a:rPr>
              <a:t>argc</a:t>
            </a:r>
            <a:r>
              <a:rPr lang="en-US" sz="2000" dirty="0">
                <a:latin typeface="+mj-lt"/>
              </a:rPr>
              <a:t>, char* </a:t>
            </a:r>
            <a:r>
              <a:rPr lang="en-US" sz="2000" dirty="0" err="1">
                <a:latin typeface="+mj-lt"/>
              </a:rPr>
              <a:t>argv</a:t>
            </a:r>
            <a:r>
              <a:rPr lang="en-US" sz="2000" dirty="0">
                <a:latin typeface="+mj-lt"/>
              </a:rPr>
              <a:t>[])</a:t>
            </a:r>
          </a:p>
          <a:p>
            <a:pPr marL="0">
              <a:lnSpc>
                <a:spcPct val="120000"/>
              </a:lnSpc>
              <a:spcBef>
                <a:spcPts val="0"/>
              </a:spcBef>
              <a:buNone/>
            </a:pPr>
            <a:r>
              <a:rPr lang="en-US" sz="2000" dirty="0">
                <a:latin typeface="+mj-lt"/>
              </a:rPr>
              <a:t>{</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("Program name is: %s", </a:t>
            </a:r>
            <a:r>
              <a:rPr lang="en-US" sz="2000" dirty="0" err="1">
                <a:latin typeface="+mj-lt"/>
              </a:rPr>
              <a:t>argv</a:t>
            </a:r>
            <a:r>
              <a:rPr lang="en-US" sz="2000" dirty="0">
                <a:latin typeface="+mj-lt"/>
              </a:rPr>
              <a:t>[0]);</a:t>
            </a:r>
          </a:p>
          <a:p>
            <a:pPr marL="0">
              <a:lnSpc>
                <a:spcPct val="120000"/>
              </a:lnSpc>
              <a:spcBef>
                <a:spcPts val="0"/>
              </a:spcBef>
              <a:buNone/>
            </a:pPr>
            <a:r>
              <a:rPr lang="en-US" sz="2000" dirty="0">
                <a:latin typeface="+mj-lt"/>
              </a:rPr>
              <a:t>    if (</a:t>
            </a:r>
            <a:r>
              <a:rPr lang="en-US" sz="2000" dirty="0" err="1">
                <a:latin typeface="+mj-lt"/>
              </a:rPr>
              <a:t>argc</a:t>
            </a:r>
            <a:r>
              <a:rPr lang="en-US" sz="2000" dirty="0">
                <a:latin typeface="+mj-lt"/>
              </a:rPr>
              <a:t> == 1)</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a:t>
            </a:r>
            <a:r>
              <a:rPr lang="en-US" sz="2000" dirty="0" err="1">
                <a:latin typeface="+mj-lt"/>
              </a:rPr>
              <a:t>nNo</a:t>
            </a:r>
            <a:r>
              <a:rPr lang="en-US" sz="2000" dirty="0">
                <a:latin typeface="+mj-lt"/>
              </a:rPr>
              <a:t> Extra Command Line Argument Passed "</a:t>
            </a:r>
          </a:p>
          <a:p>
            <a:pPr marL="0">
              <a:lnSpc>
                <a:spcPct val="120000"/>
              </a:lnSpc>
              <a:spcBef>
                <a:spcPts val="0"/>
              </a:spcBef>
              <a:buNone/>
            </a:pPr>
            <a:r>
              <a:rPr lang="en-US" sz="2000" dirty="0">
                <a:latin typeface="+mj-lt"/>
              </a:rPr>
              <a:t>               "Other Than Program Name");</a:t>
            </a:r>
          </a:p>
          <a:p>
            <a:pPr marL="0">
              <a:lnSpc>
                <a:spcPct val="120000"/>
              </a:lnSpc>
              <a:spcBef>
                <a:spcPts val="0"/>
              </a:spcBef>
              <a:buNone/>
            </a:pPr>
            <a:r>
              <a:rPr lang="en-US" sz="2000" dirty="0">
                <a:latin typeface="+mj-lt"/>
              </a:rPr>
              <a:t>    if (</a:t>
            </a:r>
            <a:r>
              <a:rPr lang="en-US" sz="2000" dirty="0" err="1">
                <a:latin typeface="+mj-lt"/>
              </a:rPr>
              <a:t>argc</a:t>
            </a:r>
            <a:r>
              <a:rPr lang="en-US" sz="2000" dirty="0">
                <a:latin typeface="+mj-lt"/>
              </a:rPr>
              <a:t> &gt;= 2) {</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a:t>
            </a:r>
            <a:r>
              <a:rPr lang="en-US" sz="2000" dirty="0" err="1">
                <a:latin typeface="+mj-lt"/>
              </a:rPr>
              <a:t>nNumber</a:t>
            </a:r>
            <a:r>
              <a:rPr lang="en-US" sz="2000" dirty="0">
                <a:latin typeface="+mj-lt"/>
              </a:rPr>
              <a:t> Of Arguments Passed: %d", </a:t>
            </a:r>
            <a:r>
              <a:rPr lang="en-US" sz="2000" dirty="0" err="1">
                <a:latin typeface="+mj-lt"/>
              </a:rPr>
              <a:t>argc</a:t>
            </a:r>
            <a:r>
              <a:rPr lang="en-US" sz="2000" dirty="0">
                <a:latin typeface="+mj-lt"/>
              </a:rPr>
              <a:t>);</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("\n----Following Are The Command Line "</a:t>
            </a:r>
          </a:p>
          <a:p>
            <a:pPr marL="0">
              <a:lnSpc>
                <a:spcPct val="120000"/>
              </a:lnSpc>
              <a:spcBef>
                <a:spcPts val="0"/>
              </a:spcBef>
              <a:buNone/>
            </a:pPr>
            <a:r>
              <a:rPr lang="en-US" sz="2000" dirty="0">
                <a:latin typeface="+mj-lt"/>
              </a:rPr>
              <a:t>               "Arguments Passed----");</a:t>
            </a:r>
          </a:p>
          <a:p>
            <a:pPr marL="0">
              <a:lnSpc>
                <a:spcPct val="120000"/>
              </a:lnSpc>
              <a:spcBef>
                <a:spcPts val="0"/>
              </a:spcBef>
              <a:buNone/>
            </a:pPr>
            <a:r>
              <a:rPr lang="en-US" sz="2000" dirty="0">
                <a:latin typeface="+mj-lt"/>
              </a:rPr>
              <a:t>        for (</a:t>
            </a:r>
            <a:r>
              <a:rPr lang="en-US" sz="2000" dirty="0" err="1">
                <a:latin typeface="+mj-lt"/>
              </a:rPr>
              <a:t>int</a:t>
            </a:r>
            <a:r>
              <a:rPr lang="en-US" sz="2000" dirty="0">
                <a:latin typeface="+mj-lt"/>
              </a:rPr>
              <a:t> </a:t>
            </a:r>
            <a:r>
              <a:rPr lang="en-US" sz="2000" dirty="0" err="1">
                <a:latin typeface="+mj-lt"/>
              </a:rPr>
              <a:t>i</a:t>
            </a:r>
            <a:r>
              <a:rPr lang="en-US" sz="2000" dirty="0">
                <a:latin typeface="+mj-lt"/>
              </a:rPr>
              <a:t> = 0; </a:t>
            </a:r>
            <a:r>
              <a:rPr lang="en-US" sz="2000" dirty="0" err="1">
                <a:latin typeface="+mj-lt"/>
              </a:rPr>
              <a:t>i</a:t>
            </a:r>
            <a:r>
              <a:rPr lang="en-US" sz="2000" dirty="0">
                <a:latin typeface="+mj-lt"/>
              </a:rPr>
              <a:t> &lt; </a:t>
            </a:r>
            <a:r>
              <a:rPr lang="en-US" sz="2000" dirty="0" err="1">
                <a:latin typeface="+mj-lt"/>
              </a:rPr>
              <a:t>argc</a:t>
            </a:r>
            <a:r>
              <a:rPr lang="en-US" sz="2000" dirty="0">
                <a:latin typeface="+mj-lt"/>
              </a:rPr>
              <a:t>; </a:t>
            </a:r>
            <a:r>
              <a:rPr lang="en-US" sz="2000" dirty="0" err="1">
                <a:latin typeface="+mj-lt"/>
              </a:rPr>
              <a:t>i</a:t>
            </a:r>
            <a:r>
              <a:rPr lang="en-US" sz="2000" dirty="0">
                <a:latin typeface="+mj-lt"/>
              </a:rPr>
              <a:t>++)</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a:t>
            </a:r>
            <a:r>
              <a:rPr lang="en-US" sz="2000" dirty="0" err="1">
                <a:latin typeface="+mj-lt"/>
              </a:rPr>
              <a:t>nargv</a:t>
            </a:r>
            <a:r>
              <a:rPr lang="en-US" sz="2000" dirty="0">
                <a:latin typeface="+mj-lt"/>
              </a:rPr>
              <a:t>[%d]: %s", </a:t>
            </a:r>
            <a:r>
              <a:rPr lang="en-US" sz="2000" dirty="0" err="1">
                <a:latin typeface="+mj-lt"/>
              </a:rPr>
              <a:t>i</a:t>
            </a:r>
            <a:r>
              <a:rPr lang="en-US" sz="2000" dirty="0">
                <a:latin typeface="+mj-lt"/>
              </a:rPr>
              <a:t>, </a:t>
            </a:r>
            <a:r>
              <a:rPr lang="en-US" sz="2000" dirty="0" err="1">
                <a:latin typeface="+mj-lt"/>
              </a:rPr>
              <a:t>argv</a:t>
            </a:r>
            <a:r>
              <a:rPr lang="en-US" sz="2000" dirty="0">
                <a:latin typeface="+mj-lt"/>
              </a:rPr>
              <a:t>[</a:t>
            </a:r>
            <a:r>
              <a:rPr lang="en-US" sz="2000" dirty="0" err="1">
                <a:latin typeface="+mj-lt"/>
              </a:rPr>
              <a:t>i</a:t>
            </a:r>
            <a:r>
              <a:rPr lang="en-US" sz="2000" dirty="0">
                <a:latin typeface="+mj-lt"/>
              </a:rPr>
              <a:t>]);</a:t>
            </a:r>
          </a:p>
          <a:p>
            <a:pPr marL="0">
              <a:lnSpc>
                <a:spcPct val="120000"/>
              </a:lnSpc>
              <a:spcBef>
                <a:spcPts val="0"/>
              </a:spcBef>
              <a:buNone/>
            </a:pPr>
            <a:r>
              <a:rPr lang="en-US" sz="2000" dirty="0">
                <a:latin typeface="+mj-lt"/>
              </a:rPr>
              <a:t>    }</a:t>
            </a:r>
          </a:p>
          <a:p>
            <a:pPr marL="0">
              <a:lnSpc>
                <a:spcPct val="120000"/>
              </a:lnSpc>
              <a:spcBef>
                <a:spcPts val="0"/>
              </a:spcBef>
              <a:buNone/>
            </a:pPr>
            <a:r>
              <a:rPr lang="en-US" sz="2000" dirty="0">
                <a:latin typeface="+mj-lt"/>
              </a:rPr>
              <a:t>    return 0;</a:t>
            </a:r>
          </a:p>
          <a:p>
            <a:pPr marL="0">
              <a:lnSpc>
                <a:spcPct val="120000"/>
              </a:lnSpc>
              <a:spcBef>
                <a:spcPts val="0"/>
              </a:spcBef>
              <a:buNone/>
            </a:pPr>
            <a:r>
              <a:rPr lang="en-US" sz="2000" dirty="0">
                <a:latin typeface="+mj-lt"/>
              </a:rPr>
              <a:t>}</a:t>
            </a:r>
            <a:endParaRPr lang="en-US" sz="1800" dirty="0">
              <a:latin typeface="+mj-lt"/>
            </a:endParaRPr>
          </a:p>
        </p:txBody>
      </p:sp>
      <p:sp>
        <p:nvSpPr>
          <p:cNvPr id="4" name="Date Placeholder 3"/>
          <p:cNvSpPr>
            <a:spLocks noGrp="1"/>
          </p:cNvSpPr>
          <p:nvPr>
            <p:ph type="dt" sz="half" idx="10"/>
          </p:nvPr>
        </p:nvSpPr>
        <p:spPr/>
        <p:txBody>
          <a:bodyPr/>
          <a:lstStyle/>
          <a:p>
            <a:fld id="{E8FC51F1-B93B-4C0F-8146-3DA74DDEFCCA}"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49</a:t>
            </a:fld>
            <a:endParaRPr lang="en-US" dirty="0"/>
          </a:p>
        </p:txBody>
      </p:sp>
      <p:sp>
        <p:nvSpPr>
          <p:cNvPr id="6" name="Rectangle 5"/>
          <p:cNvSpPr/>
          <p:nvPr/>
        </p:nvSpPr>
        <p:spPr>
          <a:xfrm>
            <a:off x="6747164" y="1842654"/>
            <a:ext cx="5043055" cy="4031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b="1" dirty="0"/>
              <a:t>Case 1: Without argument:</a:t>
            </a:r>
            <a:r>
              <a:rPr lang="en-US" dirty="0"/>
              <a:t> When the above code is compiled and executed without passing any argument, it produces the following output.</a:t>
            </a:r>
          </a:p>
          <a:p>
            <a:pPr fontAlgn="base"/>
            <a:endParaRPr lang="en-US" b="1" dirty="0"/>
          </a:p>
          <a:p>
            <a:pPr fontAlgn="base"/>
            <a:r>
              <a:rPr lang="en-US" b="1" dirty="0"/>
              <a:t>Terminal Input:</a:t>
            </a:r>
            <a:endParaRPr lang="en-US" dirty="0"/>
          </a:p>
          <a:p>
            <a:pPr fontAlgn="base"/>
            <a:r>
              <a:rPr lang="en-US" dirty="0"/>
              <a:t>$ ./</a:t>
            </a:r>
            <a:r>
              <a:rPr lang="en-US" dirty="0" err="1"/>
              <a:t>a.out</a:t>
            </a:r>
            <a:endParaRPr lang="en-US" dirty="0"/>
          </a:p>
          <a:p>
            <a:pPr fontAlgn="base"/>
            <a:endParaRPr lang="en-US" b="1" dirty="0"/>
          </a:p>
          <a:p>
            <a:pPr fontAlgn="base"/>
            <a:r>
              <a:rPr lang="en-US" b="1" dirty="0"/>
              <a:t>Output:</a:t>
            </a:r>
            <a:endParaRPr lang="en-US" dirty="0"/>
          </a:p>
          <a:p>
            <a:r>
              <a:rPr lang="en-US" dirty="0"/>
              <a:t>Program Name Is: ./</a:t>
            </a:r>
            <a:r>
              <a:rPr lang="en-US" dirty="0" err="1"/>
              <a:t>a.out</a:t>
            </a:r>
            <a:r>
              <a:rPr lang="en-US" dirty="0"/>
              <a:t> </a:t>
            </a:r>
          </a:p>
          <a:p>
            <a:r>
              <a:rPr lang="en-US" dirty="0"/>
              <a:t>No Extra Command Line Argument Passed Other Than Program Name</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BASICS</a:t>
            </a:r>
          </a:p>
        </p:txBody>
      </p:sp>
      <p:sp>
        <p:nvSpPr>
          <p:cNvPr id="3" name="Content Placeholder 2"/>
          <p:cNvSpPr>
            <a:spLocks noGrp="1"/>
          </p:cNvSpPr>
          <p:nvPr>
            <p:ph idx="1"/>
          </p:nvPr>
        </p:nvSpPr>
        <p:spPr/>
        <p:txBody>
          <a:bodyPr>
            <a:normAutofit/>
          </a:bodyPr>
          <a:lstStyle/>
          <a:p>
            <a:pPr fontAlgn="base"/>
            <a:r>
              <a:rPr lang="en-US" b="1" u="sng" dirty="0">
                <a:latin typeface="+mj-lt"/>
              </a:rPr>
              <a:t>TYPES OF FILES IN C</a:t>
            </a:r>
          </a:p>
          <a:p>
            <a:pPr marL="457200" indent="-457200" fontAlgn="base">
              <a:buFont typeface="+mj-lt"/>
              <a:buAutoNum type="arabicPeriod"/>
            </a:pPr>
            <a:r>
              <a:rPr lang="en-US" b="1" dirty="0">
                <a:latin typeface="+mj-lt"/>
              </a:rPr>
              <a:t>Text Files</a:t>
            </a:r>
            <a:endParaRPr lang="en-US" dirty="0">
              <a:latin typeface="+mj-lt"/>
            </a:endParaRPr>
          </a:p>
          <a:p>
            <a:pPr marL="457200" indent="-457200" fontAlgn="base">
              <a:buFont typeface="+mj-lt"/>
              <a:buAutoNum type="arabicPeriod"/>
            </a:pPr>
            <a:r>
              <a:rPr lang="en-US" b="1" dirty="0">
                <a:latin typeface="+mj-lt"/>
              </a:rPr>
              <a:t>Binary Files </a:t>
            </a:r>
            <a:endParaRPr lang="en-US" dirty="0">
              <a:latin typeface="+mj-lt"/>
            </a:endParaRPr>
          </a:p>
          <a:p>
            <a:pPr lvl="1" fontAlgn="base"/>
            <a:endParaRPr lang="en-US" b="1" u="sng" dirty="0"/>
          </a:p>
        </p:txBody>
      </p:sp>
      <p:pic>
        <p:nvPicPr>
          <p:cNvPr id="5" name="Picture 4" descr="Capture.JPG"/>
          <p:cNvPicPr>
            <a:picLocks noChangeAspect="1"/>
          </p:cNvPicPr>
          <p:nvPr/>
        </p:nvPicPr>
        <p:blipFill>
          <a:blip r:embed="rId2" cstate="print"/>
          <a:stretch>
            <a:fillRect/>
          </a:stretch>
        </p:blipFill>
        <p:spPr>
          <a:xfrm>
            <a:off x="4981575" y="1664709"/>
            <a:ext cx="5838825" cy="4206337"/>
          </a:xfrm>
          <a:prstGeom prst="rect">
            <a:avLst/>
          </a:prstGeom>
        </p:spPr>
      </p:pic>
      <p:sp>
        <p:nvSpPr>
          <p:cNvPr id="6" name="Date Placeholder 5"/>
          <p:cNvSpPr>
            <a:spLocks noGrp="1"/>
          </p:cNvSpPr>
          <p:nvPr>
            <p:ph type="dt" sz="half" idx="10"/>
          </p:nvPr>
        </p:nvSpPr>
        <p:spPr/>
        <p:txBody>
          <a:bodyPr/>
          <a:lstStyle/>
          <a:p>
            <a:fld id="{1B523128-FC4A-43E7-96E6-52E7D46680F9}" type="datetime1">
              <a:rPr lang="en-US" smtClean="0"/>
              <a:pPr/>
              <a:t>7/27/2023</a:t>
            </a:fld>
            <a:endParaRPr lang="en-US" dirty="0"/>
          </a:p>
        </p:txBody>
      </p:sp>
      <p:sp>
        <p:nvSpPr>
          <p:cNvPr id="7" name="Slide Number Placeholder 6"/>
          <p:cNvSpPr>
            <a:spLocks noGrp="1"/>
          </p:cNvSpPr>
          <p:nvPr>
            <p:ph type="sldNum" sz="quarter" idx="12"/>
          </p:nvPr>
        </p:nvSpPr>
        <p:spPr/>
        <p:txBody>
          <a:bodyPr/>
          <a:lstStyle/>
          <a:p>
            <a:fld id="{D38DC0B9-C475-4FDF-8DD2-FF30D3C761E7}" type="slidenum">
              <a:rPr lang="en-US" smtClean="0"/>
              <a:pPr/>
              <a:t>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a:xfrm>
            <a:off x="526473" y="1330036"/>
            <a:ext cx="11014363" cy="4724400"/>
          </a:xfrm>
        </p:spPr>
        <p:txBody>
          <a:bodyPr>
            <a:noAutofit/>
          </a:bodyPr>
          <a:lstStyle/>
          <a:p>
            <a:pPr marL="0">
              <a:lnSpc>
                <a:spcPct val="120000"/>
              </a:lnSpc>
              <a:spcBef>
                <a:spcPts val="0"/>
              </a:spcBef>
              <a:buNone/>
            </a:pPr>
            <a:r>
              <a:rPr lang="en-US" sz="2000" dirty="0">
                <a:latin typeface="+mj-lt"/>
              </a:rPr>
              <a:t>#include &lt;</a:t>
            </a:r>
            <a:r>
              <a:rPr lang="en-US" sz="2000" dirty="0" err="1">
                <a:latin typeface="+mj-lt"/>
              </a:rPr>
              <a:t>stdio.h</a:t>
            </a:r>
            <a:r>
              <a:rPr lang="en-US" sz="2000" dirty="0">
                <a:latin typeface="+mj-lt"/>
              </a:rPr>
              <a:t>&gt;</a:t>
            </a:r>
          </a:p>
          <a:p>
            <a:pPr marL="0">
              <a:lnSpc>
                <a:spcPct val="120000"/>
              </a:lnSpc>
              <a:spcBef>
                <a:spcPts val="0"/>
              </a:spcBef>
              <a:buNone/>
            </a:pPr>
            <a:r>
              <a:rPr lang="en-US" sz="2000" dirty="0" err="1">
                <a:latin typeface="+mj-lt"/>
              </a:rPr>
              <a:t>int</a:t>
            </a:r>
            <a:r>
              <a:rPr lang="en-US" sz="2000" dirty="0">
                <a:latin typeface="+mj-lt"/>
              </a:rPr>
              <a:t> main(</a:t>
            </a:r>
            <a:r>
              <a:rPr lang="en-US" sz="2000" dirty="0" err="1">
                <a:latin typeface="+mj-lt"/>
              </a:rPr>
              <a:t>int</a:t>
            </a:r>
            <a:r>
              <a:rPr lang="en-US" sz="2000" dirty="0">
                <a:latin typeface="+mj-lt"/>
              </a:rPr>
              <a:t> </a:t>
            </a:r>
            <a:r>
              <a:rPr lang="en-US" sz="2000" dirty="0" err="1">
                <a:latin typeface="+mj-lt"/>
              </a:rPr>
              <a:t>argc</a:t>
            </a:r>
            <a:r>
              <a:rPr lang="en-US" sz="2000" dirty="0">
                <a:latin typeface="+mj-lt"/>
              </a:rPr>
              <a:t>, char* </a:t>
            </a:r>
            <a:r>
              <a:rPr lang="en-US" sz="2000" dirty="0" err="1">
                <a:latin typeface="+mj-lt"/>
              </a:rPr>
              <a:t>argv</a:t>
            </a:r>
            <a:r>
              <a:rPr lang="en-US" sz="2000" dirty="0">
                <a:latin typeface="+mj-lt"/>
              </a:rPr>
              <a:t>[])</a:t>
            </a:r>
          </a:p>
          <a:p>
            <a:pPr marL="0">
              <a:lnSpc>
                <a:spcPct val="120000"/>
              </a:lnSpc>
              <a:spcBef>
                <a:spcPts val="0"/>
              </a:spcBef>
              <a:buNone/>
            </a:pPr>
            <a:r>
              <a:rPr lang="en-US" sz="2000" dirty="0">
                <a:latin typeface="+mj-lt"/>
              </a:rPr>
              <a:t>{</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("Program name is: %s", </a:t>
            </a:r>
            <a:r>
              <a:rPr lang="en-US" sz="2000" dirty="0" err="1">
                <a:latin typeface="+mj-lt"/>
              </a:rPr>
              <a:t>argv</a:t>
            </a:r>
            <a:r>
              <a:rPr lang="en-US" sz="2000" dirty="0">
                <a:latin typeface="+mj-lt"/>
              </a:rPr>
              <a:t>[0]);</a:t>
            </a:r>
          </a:p>
          <a:p>
            <a:pPr marL="0">
              <a:lnSpc>
                <a:spcPct val="120000"/>
              </a:lnSpc>
              <a:spcBef>
                <a:spcPts val="0"/>
              </a:spcBef>
              <a:buNone/>
            </a:pPr>
            <a:r>
              <a:rPr lang="en-US" sz="2000" dirty="0">
                <a:latin typeface="+mj-lt"/>
              </a:rPr>
              <a:t>    if (</a:t>
            </a:r>
            <a:r>
              <a:rPr lang="en-US" sz="2000" dirty="0" err="1">
                <a:latin typeface="+mj-lt"/>
              </a:rPr>
              <a:t>argc</a:t>
            </a:r>
            <a:r>
              <a:rPr lang="en-US" sz="2000" dirty="0">
                <a:latin typeface="+mj-lt"/>
              </a:rPr>
              <a:t> == 1)</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a:t>
            </a:r>
            <a:r>
              <a:rPr lang="en-US" sz="2000" dirty="0" err="1">
                <a:latin typeface="+mj-lt"/>
              </a:rPr>
              <a:t>nNo</a:t>
            </a:r>
            <a:r>
              <a:rPr lang="en-US" sz="2000" dirty="0">
                <a:latin typeface="+mj-lt"/>
              </a:rPr>
              <a:t> Extra Command Line Argument Passed "</a:t>
            </a:r>
          </a:p>
          <a:p>
            <a:pPr marL="0">
              <a:lnSpc>
                <a:spcPct val="120000"/>
              </a:lnSpc>
              <a:spcBef>
                <a:spcPts val="0"/>
              </a:spcBef>
              <a:buNone/>
            </a:pPr>
            <a:r>
              <a:rPr lang="en-US" sz="2000" dirty="0">
                <a:latin typeface="+mj-lt"/>
              </a:rPr>
              <a:t>               "Other Than Program Name");</a:t>
            </a:r>
          </a:p>
          <a:p>
            <a:pPr marL="0">
              <a:lnSpc>
                <a:spcPct val="120000"/>
              </a:lnSpc>
              <a:spcBef>
                <a:spcPts val="0"/>
              </a:spcBef>
              <a:buNone/>
            </a:pPr>
            <a:r>
              <a:rPr lang="en-US" sz="2000" dirty="0">
                <a:latin typeface="+mj-lt"/>
              </a:rPr>
              <a:t>    if (</a:t>
            </a:r>
            <a:r>
              <a:rPr lang="en-US" sz="2000" dirty="0" err="1">
                <a:latin typeface="+mj-lt"/>
              </a:rPr>
              <a:t>argc</a:t>
            </a:r>
            <a:r>
              <a:rPr lang="en-US" sz="2000" dirty="0">
                <a:latin typeface="+mj-lt"/>
              </a:rPr>
              <a:t> &gt;= 2) {</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a:t>
            </a:r>
            <a:r>
              <a:rPr lang="en-US" sz="2000" dirty="0" err="1">
                <a:latin typeface="+mj-lt"/>
              </a:rPr>
              <a:t>nNumber</a:t>
            </a:r>
            <a:r>
              <a:rPr lang="en-US" sz="2000" dirty="0">
                <a:latin typeface="+mj-lt"/>
              </a:rPr>
              <a:t> Of Arguments Passed: %d", </a:t>
            </a:r>
            <a:r>
              <a:rPr lang="en-US" sz="2000" dirty="0" err="1">
                <a:latin typeface="+mj-lt"/>
              </a:rPr>
              <a:t>argc</a:t>
            </a:r>
            <a:r>
              <a:rPr lang="en-US" sz="2000" dirty="0">
                <a:latin typeface="+mj-lt"/>
              </a:rPr>
              <a:t>);</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("\n----Following Are The Command Line "</a:t>
            </a:r>
          </a:p>
          <a:p>
            <a:pPr marL="0">
              <a:lnSpc>
                <a:spcPct val="120000"/>
              </a:lnSpc>
              <a:spcBef>
                <a:spcPts val="0"/>
              </a:spcBef>
              <a:buNone/>
            </a:pPr>
            <a:r>
              <a:rPr lang="en-US" sz="2000" dirty="0">
                <a:latin typeface="+mj-lt"/>
              </a:rPr>
              <a:t>               "Arguments Passed----");</a:t>
            </a:r>
          </a:p>
          <a:p>
            <a:pPr marL="0">
              <a:lnSpc>
                <a:spcPct val="120000"/>
              </a:lnSpc>
              <a:spcBef>
                <a:spcPts val="0"/>
              </a:spcBef>
              <a:buNone/>
            </a:pPr>
            <a:r>
              <a:rPr lang="en-US" sz="2000" dirty="0">
                <a:latin typeface="+mj-lt"/>
              </a:rPr>
              <a:t>        for (</a:t>
            </a:r>
            <a:r>
              <a:rPr lang="en-US" sz="2000" dirty="0" err="1">
                <a:latin typeface="+mj-lt"/>
              </a:rPr>
              <a:t>int</a:t>
            </a:r>
            <a:r>
              <a:rPr lang="en-US" sz="2000" dirty="0">
                <a:latin typeface="+mj-lt"/>
              </a:rPr>
              <a:t> </a:t>
            </a:r>
            <a:r>
              <a:rPr lang="en-US" sz="2000" dirty="0" err="1">
                <a:latin typeface="+mj-lt"/>
              </a:rPr>
              <a:t>i</a:t>
            </a:r>
            <a:r>
              <a:rPr lang="en-US" sz="2000" dirty="0">
                <a:latin typeface="+mj-lt"/>
              </a:rPr>
              <a:t> = 0; </a:t>
            </a:r>
            <a:r>
              <a:rPr lang="en-US" sz="2000" dirty="0" err="1">
                <a:latin typeface="+mj-lt"/>
              </a:rPr>
              <a:t>i</a:t>
            </a:r>
            <a:r>
              <a:rPr lang="en-US" sz="2000" dirty="0">
                <a:latin typeface="+mj-lt"/>
              </a:rPr>
              <a:t> &lt; </a:t>
            </a:r>
            <a:r>
              <a:rPr lang="en-US" sz="2000" dirty="0" err="1">
                <a:latin typeface="+mj-lt"/>
              </a:rPr>
              <a:t>argc</a:t>
            </a:r>
            <a:r>
              <a:rPr lang="en-US" sz="2000" dirty="0">
                <a:latin typeface="+mj-lt"/>
              </a:rPr>
              <a:t>; </a:t>
            </a:r>
            <a:r>
              <a:rPr lang="en-US" sz="2000" dirty="0" err="1">
                <a:latin typeface="+mj-lt"/>
              </a:rPr>
              <a:t>i</a:t>
            </a:r>
            <a:r>
              <a:rPr lang="en-US" sz="2000" dirty="0">
                <a:latin typeface="+mj-lt"/>
              </a:rPr>
              <a:t>++)</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a:t>
            </a:r>
            <a:r>
              <a:rPr lang="en-US" sz="2000" dirty="0" err="1">
                <a:latin typeface="+mj-lt"/>
              </a:rPr>
              <a:t>nargv</a:t>
            </a:r>
            <a:r>
              <a:rPr lang="en-US" sz="2000" dirty="0">
                <a:latin typeface="+mj-lt"/>
              </a:rPr>
              <a:t>[%d]: %s", </a:t>
            </a:r>
            <a:r>
              <a:rPr lang="en-US" sz="2000" dirty="0" err="1">
                <a:latin typeface="+mj-lt"/>
              </a:rPr>
              <a:t>i</a:t>
            </a:r>
            <a:r>
              <a:rPr lang="en-US" sz="2000" dirty="0">
                <a:latin typeface="+mj-lt"/>
              </a:rPr>
              <a:t>, </a:t>
            </a:r>
            <a:r>
              <a:rPr lang="en-US" sz="2000" dirty="0" err="1">
                <a:latin typeface="+mj-lt"/>
              </a:rPr>
              <a:t>argv</a:t>
            </a:r>
            <a:r>
              <a:rPr lang="en-US" sz="2000" dirty="0">
                <a:latin typeface="+mj-lt"/>
              </a:rPr>
              <a:t>[</a:t>
            </a:r>
            <a:r>
              <a:rPr lang="en-US" sz="2000" dirty="0" err="1">
                <a:latin typeface="+mj-lt"/>
              </a:rPr>
              <a:t>i</a:t>
            </a:r>
            <a:r>
              <a:rPr lang="en-US" sz="2000" dirty="0">
                <a:latin typeface="+mj-lt"/>
              </a:rPr>
              <a:t>]);</a:t>
            </a:r>
          </a:p>
          <a:p>
            <a:pPr marL="0">
              <a:lnSpc>
                <a:spcPct val="120000"/>
              </a:lnSpc>
              <a:spcBef>
                <a:spcPts val="0"/>
              </a:spcBef>
              <a:buNone/>
            </a:pPr>
            <a:r>
              <a:rPr lang="en-US" sz="2000" dirty="0">
                <a:latin typeface="+mj-lt"/>
              </a:rPr>
              <a:t>    }</a:t>
            </a:r>
          </a:p>
          <a:p>
            <a:pPr marL="0">
              <a:lnSpc>
                <a:spcPct val="120000"/>
              </a:lnSpc>
              <a:spcBef>
                <a:spcPts val="0"/>
              </a:spcBef>
              <a:buNone/>
            </a:pPr>
            <a:r>
              <a:rPr lang="en-US" sz="2000" dirty="0">
                <a:latin typeface="+mj-lt"/>
              </a:rPr>
              <a:t>    return 0;</a:t>
            </a:r>
          </a:p>
          <a:p>
            <a:pPr marL="0">
              <a:lnSpc>
                <a:spcPct val="120000"/>
              </a:lnSpc>
              <a:spcBef>
                <a:spcPts val="0"/>
              </a:spcBef>
              <a:buNone/>
            </a:pPr>
            <a:r>
              <a:rPr lang="en-US" sz="2000" dirty="0">
                <a:latin typeface="+mj-lt"/>
              </a:rPr>
              <a:t>}</a:t>
            </a:r>
            <a:endParaRPr lang="en-US" sz="1800" dirty="0">
              <a:latin typeface="+mj-lt"/>
            </a:endParaRPr>
          </a:p>
        </p:txBody>
      </p:sp>
      <p:sp>
        <p:nvSpPr>
          <p:cNvPr id="4" name="Date Placeholder 3"/>
          <p:cNvSpPr>
            <a:spLocks noGrp="1"/>
          </p:cNvSpPr>
          <p:nvPr>
            <p:ph type="dt" sz="half" idx="10"/>
          </p:nvPr>
        </p:nvSpPr>
        <p:spPr/>
        <p:txBody>
          <a:bodyPr/>
          <a:lstStyle/>
          <a:p>
            <a:fld id="{E8FC51F1-B93B-4C0F-8146-3DA74DDEFCCA}"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50</a:t>
            </a:fld>
            <a:endParaRPr lang="en-US" dirty="0"/>
          </a:p>
        </p:txBody>
      </p:sp>
      <p:sp>
        <p:nvSpPr>
          <p:cNvPr id="6" name="Rectangle 5"/>
          <p:cNvSpPr/>
          <p:nvPr/>
        </p:nvSpPr>
        <p:spPr>
          <a:xfrm>
            <a:off x="6650182" y="1482438"/>
            <a:ext cx="5043055" cy="4835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b="1" dirty="0"/>
              <a:t>Case 2: </a:t>
            </a:r>
          </a:p>
          <a:p>
            <a:pPr fontAlgn="base"/>
            <a:r>
              <a:rPr lang="en-US" b="1" dirty="0"/>
              <a:t>Three arguments:</a:t>
            </a:r>
            <a:r>
              <a:rPr lang="en-US" dirty="0"/>
              <a:t> When the above code is compiled and executed with three arguments, it produces the following output.</a:t>
            </a:r>
          </a:p>
          <a:p>
            <a:pPr fontAlgn="base"/>
            <a:endParaRPr lang="en-US" dirty="0"/>
          </a:p>
          <a:p>
            <a:pPr fontAlgn="base"/>
            <a:r>
              <a:rPr lang="en-US" b="1" dirty="0"/>
              <a:t>Terminal Input:</a:t>
            </a:r>
            <a:endParaRPr lang="en-US" dirty="0"/>
          </a:p>
          <a:p>
            <a:pPr fontAlgn="base"/>
            <a:r>
              <a:rPr lang="en-US" dirty="0"/>
              <a:t>$ ./</a:t>
            </a:r>
            <a:r>
              <a:rPr lang="en-US" dirty="0" err="1"/>
              <a:t>a.out</a:t>
            </a:r>
            <a:r>
              <a:rPr lang="en-US" dirty="0"/>
              <a:t> First Second Third</a:t>
            </a:r>
          </a:p>
          <a:p>
            <a:pPr fontAlgn="base"/>
            <a:endParaRPr lang="en-US" b="1" dirty="0"/>
          </a:p>
          <a:p>
            <a:pPr fontAlgn="base"/>
            <a:r>
              <a:rPr lang="en-US" b="1" dirty="0"/>
              <a:t>Output:</a:t>
            </a:r>
            <a:endParaRPr lang="en-US" dirty="0"/>
          </a:p>
          <a:p>
            <a:r>
              <a:rPr lang="en-US" dirty="0"/>
              <a:t>Program Name Is: ./</a:t>
            </a:r>
            <a:r>
              <a:rPr lang="en-US" dirty="0" err="1"/>
              <a:t>a.out</a:t>
            </a:r>
            <a:r>
              <a:rPr lang="en-US" dirty="0"/>
              <a:t> </a:t>
            </a:r>
          </a:p>
          <a:p>
            <a:r>
              <a:rPr lang="en-US" dirty="0"/>
              <a:t>Number Of Arguments Passed: 4 </a:t>
            </a:r>
          </a:p>
          <a:p>
            <a:r>
              <a:rPr lang="en-US" dirty="0"/>
              <a:t>----Following Are The Command Line Arguments Passed---- </a:t>
            </a:r>
          </a:p>
          <a:p>
            <a:r>
              <a:rPr lang="en-US" dirty="0" err="1"/>
              <a:t>argv</a:t>
            </a:r>
            <a:r>
              <a:rPr lang="en-US" dirty="0"/>
              <a:t>[0]: ./</a:t>
            </a:r>
            <a:r>
              <a:rPr lang="en-US" dirty="0" err="1"/>
              <a:t>a.out</a:t>
            </a:r>
            <a:r>
              <a:rPr lang="en-US" dirty="0"/>
              <a:t> a</a:t>
            </a:r>
          </a:p>
          <a:p>
            <a:r>
              <a:rPr lang="en-US" dirty="0" err="1"/>
              <a:t>rgv</a:t>
            </a:r>
            <a:r>
              <a:rPr lang="en-US" dirty="0"/>
              <a:t>[1]: First </a:t>
            </a:r>
          </a:p>
          <a:p>
            <a:r>
              <a:rPr lang="en-US" dirty="0" err="1"/>
              <a:t>argv</a:t>
            </a:r>
            <a:r>
              <a:rPr lang="en-US" dirty="0"/>
              <a:t>[2]: Second </a:t>
            </a:r>
          </a:p>
          <a:p>
            <a:r>
              <a:rPr lang="en-US" dirty="0" err="1"/>
              <a:t>argv</a:t>
            </a:r>
            <a:r>
              <a:rPr lang="en-US" dirty="0"/>
              <a:t>[3]: Third</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a:xfrm>
            <a:off x="526473" y="1330036"/>
            <a:ext cx="11014363" cy="4724400"/>
          </a:xfrm>
        </p:spPr>
        <p:txBody>
          <a:bodyPr>
            <a:noAutofit/>
          </a:bodyPr>
          <a:lstStyle/>
          <a:p>
            <a:pPr marL="0">
              <a:lnSpc>
                <a:spcPct val="120000"/>
              </a:lnSpc>
              <a:spcBef>
                <a:spcPts val="0"/>
              </a:spcBef>
              <a:buNone/>
            </a:pPr>
            <a:r>
              <a:rPr lang="en-US" sz="2000" dirty="0">
                <a:latin typeface="+mj-lt"/>
              </a:rPr>
              <a:t>#include &lt;</a:t>
            </a:r>
            <a:r>
              <a:rPr lang="en-US" sz="2000" dirty="0" err="1">
                <a:latin typeface="+mj-lt"/>
              </a:rPr>
              <a:t>stdio.h</a:t>
            </a:r>
            <a:r>
              <a:rPr lang="en-US" sz="2000" dirty="0">
                <a:latin typeface="+mj-lt"/>
              </a:rPr>
              <a:t>&gt;</a:t>
            </a:r>
          </a:p>
          <a:p>
            <a:pPr marL="0">
              <a:lnSpc>
                <a:spcPct val="120000"/>
              </a:lnSpc>
              <a:spcBef>
                <a:spcPts val="0"/>
              </a:spcBef>
              <a:buNone/>
            </a:pPr>
            <a:r>
              <a:rPr lang="en-US" sz="2000" dirty="0" err="1">
                <a:latin typeface="+mj-lt"/>
              </a:rPr>
              <a:t>int</a:t>
            </a:r>
            <a:r>
              <a:rPr lang="en-US" sz="2000" dirty="0">
                <a:latin typeface="+mj-lt"/>
              </a:rPr>
              <a:t> main(</a:t>
            </a:r>
            <a:r>
              <a:rPr lang="en-US" sz="2000" dirty="0" err="1">
                <a:latin typeface="+mj-lt"/>
              </a:rPr>
              <a:t>int</a:t>
            </a:r>
            <a:r>
              <a:rPr lang="en-US" sz="2000" dirty="0">
                <a:latin typeface="+mj-lt"/>
              </a:rPr>
              <a:t> </a:t>
            </a:r>
            <a:r>
              <a:rPr lang="en-US" sz="2000" dirty="0" err="1">
                <a:latin typeface="+mj-lt"/>
              </a:rPr>
              <a:t>argc</a:t>
            </a:r>
            <a:r>
              <a:rPr lang="en-US" sz="2000" dirty="0">
                <a:latin typeface="+mj-lt"/>
              </a:rPr>
              <a:t>, char* </a:t>
            </a:r>
            <a:r>
              <a:rPr lang="en-US" sz="2000" dirty="0" err="1">
                <a:latin typeface="+mj-lt"/>
              </a:rPr>
              <a:t>argv</a:t>
            </a:r>
            <a:r>
              <a:rPr lang="en-US" sz="2000" dirty="0">
                <a:latin typeface="+mj-lt"/>
              </a:rPr>
              <a:t>[])</a:t>
            </a:r>
          </a:p>
          <a:p>
            <a:pPr marL="0">
              <a:lnSpc>
                <a:spcPct val="120000"/>
              </a:lnSpc>
              <a:spcBef>
                <a:spcPts val="0"/>
              </a:spcBef>
              <a:buNone/>
            </a:pPr>
            <a:r>
              <a:rPr lang="en-US" sz="2000" dirty="0">
                <a:latin typeface="+mj-lt"/>
              </a:rPr>
              <a:t>{</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("Program name is: %s", </a:t>
            </a:r>
            <a:r>
              <a:rPr lang="en-US" sz="2000" dirty="0" err="1">
                <a:latin typeface="+mj-lt"/>
              </a:rPr>
              <a:t>argv</a:t>
            </a:r>
            <a:r>
              <a:rPr lang="en-US" sz="2000" dirty="0">
                <a:latin typeface="+mj-lt"/>
              </a:rPr>
              <a:t>[0]);</a:t>
            </a:r>
          </a:p>
          <a:p>
            <a:pPr marL="0">
              <a:lnSpc>
                <a:spcPct val="120000"/>
              </a:lnSpc>
              <a:spcBef>
                <a:spcPts val="0"/>
              </a:spcBef>
              <a:buNone/>
            </a:pPr>
            <a:r>
              <a:rPr lang="en-US" sz="2000" dirty="0">
                <a:latin typeface="+mj-lt"/>
              </a:rPr>
              <a:t>    if (</a:t>
            </a:r>
            <a:r>
              <a:rPr lang="en-US" sz="2000" dirty="0" err="1">
                <a:latin typeface="+mj-lt"/>
              </a:rPr>
              <a:t>argc</a:t>
            </a:r>
            <a:r>
              <a:rPr lang="en-US" sz="2000" dirty="0">
                <a:latin typeface="+mj-lt"/>
              </a:rPr>
              <a:t> == 1)</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a:t>
            </a:r>
            <a:r>
              <a:rPr lang="en-US" sz="2000" dirty="0" err="1">
                <a:latin typeface="+mj-lt"/>
              </a:rPr>
              <a:t>nNo</a:t>
            </a:r>
            <a:r>
              <a:rPr lang="en-US" sz="2000" dirty="0">
                <a:latin typeface="+mj-lt"/>
              </a:rPr>
              <a:t> Extra Command Line Argument Passed "</a:t>
            </a:r>
          </a:p>
          <a:p>
            <a:pPr marL="0">
              <a:lnSpc>
                <a:spcPct val="120000"/>
              </a:lnSpc>
              <a:spcBef>
                <a:spcPts val="0"/>
              </a:spcBef>
              <a:buNone/>
            </a:pPr>
            <a:r>
              <a:rPr lang="en-US" sz="2000" dirty="0">
                <a:latin typeface="+mj-lt"/>
              </a:rPr>
              <a:t>               "Other Than Program Name");</a:t>
            </a:r>
          </a:p>
          <a:p>
            <a:pPr marL="0">
              <a:lnSpc>
                <a:spcPct val="120000"/>
              </a:lnSpc>
              <a:spcBef>
                <a:spcPts val="0"/>
              </a:spcBef>
              <a:buNone/>
            </a:pPr>
            <a:r>
              <a:rPr lang="en-US" sz="2000" dirty="0">
                <a:latin typeface="+mj-lt"/>
              </a:rPr>
              <a:t>    if (</a:t>
            </a:r>
            <a:r>
              <a:rPr lang="en-US" sz="2000" dirty="0" err="1">
                <a:latin typeface="+mj-lt"/>
              </a:rPr>
              <a:t>argc</a:t>
            </a:r>
            <a:r>
              <a:rPr lang="en-US" sz="2000" dirty="0">
                <a:latin typeface="+mj-lt"/>
              </a:rPr>
              <a:t> &gt;= 2) {</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a:t>
            </a:r>
            <a:r>
              <a:rPr lang="en-US" sz="2000" dirty="0" err="1">
                <a:latin typeface="+mj-lt"/>
              </a:rPr>
              <a:t>nNumber</a:t>
            </a:r>
            <a:r>
              <a:rPr lang="en-US" sz="2000" dirty="0">
                <a:latin typeface="+mj-lt"/>
              </a:rPr>
              <a:t> Of Arguments Passed: %d", </a:t>
            </a:r>
            <a:r>
              <a:rPr lang="en-US" sz="2000" dirty="0" err="1">
                <a:latin typeface="+mj-lt"/>
              </a:rPr>
              <a:t>argc</a:t>
            </a:r>
            <a:r>
              <a:rPr lang="en-US" sz="2000" dirty="0">
                <a:latin typeface="+mj-lt"/>
              </a:rPr>
              <a:t>);</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("\n----Following Are The Command Line "</a:t>
            </a:r>
          </a:p>
          <a:p>
            <a:pPr marL="0">
              <a:lnSpc>
                <a:spcPct val="120000"/>
              </a:lnSpc>
              <a:spcBef>
                <a:spcPts val="0"/>
              </a:spcBef>
              <a:buNone/>
            </a:pPr>
            <a:r>
              <a:rPr lang="en-US" sz="2000" dirty="0">
                <a:latin typeface="+mj-lt"/>
              </a:rPr>
              <a:t>               "Arguments Passed----");</a:t>
            </a:r>
          </a:p>
          <a:p>
            <a:pPr marL="0">
              <a:lnSpc>
                <a:spcPct val="120000"/>
              </a:lnSpc>
              <a:spcBef>
                <a:spcPts val="0"/>
              </a:spcBef>
              <a:buNone/>
            </a:pPr>
            <a:r>
              <a:rPr lang="en-US" sz="2000" dirty="0">
                <a:latin typeface="+mj-lt"/>
              </a:rPr>
              <a:t>        for (</a:t>
            </a:r>
            <a:r>
              <a:rPr lang="en-US" sz="2000" dirty="0" err="1">
                <a:latin typeface="+mj-lt"/>
              </a:rPr>
              <a:t>int</a:t>
            </a:r>
            <a:r>
              <a:rPr lang="en-US" sz="2000" dirty="0">
                <a:latin typeface="+mj-lt"/>
              </a:rPr>
              <a:t> </a:t>
            </a:r>
            <a:r>
              <a:rPr lang="en-US" sz="2000" dirty="0" err="1">
                <a:latin typeface="+mj-lt"/>
              </a:rPr>
              <a:t>i</a:t>
            </a:r>
            <a:r>
              <a:rPr lang="en-US" sz="2000" dirty="0">
                <a:latin typeface="+mj-lt"/>
              </a:rPr>
              <a:t> = 0; </a:t>
            </a:r>
            <a:r>
              <a:rPr lang="en-US" sz="2000" dirty="0" err="1">
                <a:latin typeface="+mj-lt"/>
              </a:rPr>
              <a:t>i</a:t>
            </a:r>
            <a:r>
              <a:rPr lang="en-US" sz="2000" dirty="0">
                <a:latin typeface="+mj-lt"/>
              </a:rPr>
              <a:t> &lt; </a:t>
            </a:r>
            <a:r>
              <a:rPr lang="en-US" sz="2000" dirty="0" err="1">
                <a:latin typeface="+mj-lt"/>
              </a:rPr>
              <a:t>argc</a:t>
            </a:r>
            <a:r>
              <a:rPr lang="en-US" sz="2000" dirty="0">
                <a:latin typeface="+mj-lt"/>
              </a:rPr>
              <a:t>; </a:t>
            </a:r>
            <a:r>
              <a:rPr lang="en-US" sz="2000" dirty="0" err="1">
                <a:latin typeface="+mj-lt"/>
              </a:rPr>
              <a:t>i</a:t>
            </a:r>
            <a:r>
              <a:rPr lang="en-US" sz="2000" dirty="0">
                <a:latin typeface="+mj-lt"/>
              </a:rPr>
              <a:t>++)</a:t>
            </a:r>
          </a:p>
          <a:p>
            <a:pPr marL="0">
              <a:lnSpc>
                <a:spcPct val="120000"/>
              </a:lnSpc>
              <a:spcBef>
                <a:spcPts val="0"/>
              </a:spcBef>
              <a:buNone/>
            </a:pPr>
            <a:r>
              <a:rPr lang="en-US" sz="2000" dirty="0">
                <a:latin typeface="+mj-lt"/>
              </a:rPr>
              <a:t>            </a:t>
            </a:r>
            <a:r>
              <a:rPr lang="en-US" sz="2000" dirty="0" err="1">
                <a:latin typeface="+mj-lt"/>
              </a:rPr>
              <a:t>printf</a:t>
            </a:r>
            <a:r>
              <a:rPr lang="en-US" sz="2000" dirty="0">
                <a:latin typeface="+mj-lt"/>
              </a:rPr>
              <a:t>("\</a:t>
            </a:r>
            <a:r>
              <a:rPr lang="en-US" sz="2000" dirty="0" err="1">
                <a:latin typeface="+mj-lt"/>
              </a:rPr>
              <a:t>nargv</a:t>
            </a:r>
            <a:r>
              <a:rPr lang="en-US" sz="2000" dirty="0">
                <a:latin typeface="+mj-lt"/>
              </a:rPr>
              <a:t>[%d]: %s", </a:t>
            </a:r>
            <a:r>
              <a:rPr lang="en-US" sz="2000" dirty="0" err="1">
                <a:latin typeface="+mj-lt"/>
              </a:rPr>
              <a:t>i</a:t>
            </a:r>
            <a:r>
              <a:rPr lang="en-US" sz="2000" dirty="0">
                <a:latin typeface="+mj-lt"/>
              </a:rPr>
              <a:t>, </a:t>
            </a:r>
            <a:r>
              <a:rPr lang="en-US" sz="2000" dirty="0" err="1">
                <a:latin typeface="+mj-lt"/>
              </a:rPr>
              <a:t>argv</a:t>
            </a:r>
            <a:r>
              <a:rPr lang="en-US" sz="2000" dirty="0">
                <a:latin typeface="+mj-lt"/>
              </a:rPr>
              <a:t>[</a:t>
            </a:r>
            <a:r>
              <a:rPr lang="en-US" sz="2000" dirty="0" err="1">
                <a:latin typeface="+mj-lt"/>
              </a:rPr>
              <a:t>i</a:t>
            </a:r>
            <a:r>
              <a:rPr lang="en-US" sz="2000" dirty="0">
                <a:latin typeface="+mj-lt"/>
              </a:rPr>
              <a:t>]);</a:t>
            </a:r>
          </a:p>
          <a:p>
            <a:pPr marL="0">
              <a:lnSpc>
                <a:spcPct val="120000"/>
              </a:lnSpc>
              <a:spcBef>
                <a:spcPts val="0"/>
              </a:spcBef>
              <a:buNone/>
            </a:pPr>
            <a:r>
              <a:rPr lang="en-US" sz="2000" dirty="0">
                <a:latin typeface="+mj-lt"/>
              </a:rPr>
              <a:t>    }</a:t>
            </a:r>
          </a:p>
          <a:p>
            <a:pPr marL="0">
              <a:lnSpc>
                <a:spcPct val="120000"/>
              </a:lnSpc>
              <a:spcBef>
                <a:spcPts val="0"/>
              </a:spcBef>
              <a:buNone/>
            </a:pPr>
            <a:r>
              <a:rPr lang="en-US" sz="2000" dirty="0">
                <a:latin typeface="+mj-lt"/>
              </a:rPr>
              <a:t>    return 0;   }</a:t>
            </a:r>
            <a:endParaRPr lang="en-US" sz="1800" dirty="0">
              <a:latin typeface="+mj-lt"/>
            </a:endParaRPr>
          </a:p>
        </p:txBody>
      </p:sp>
      <p:sp>
        <p:nvSpPr>
          <p:cNvPr id="4" name="Date Placeholder 3"/>
          <p:cNvSpPr>
            <a:spLocks noGrp="1"/>
          </p:cNvSpPr>
          <p:nvPr>
            <p:ph type="dt" sz="half" idx="10"/>
          </p:nvPr>
        </p:nvSpPr>
        <p:spPr/>
        <p:txBody>
          <a:bodyPr/>
          <a:lstStyle/>
          <a:p>
            <a:fld id="{E8FC51F1-B93B-4C0F-8146-3DA74DDEFCCA}"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51</a:t>
            </a:fld>
            <a:endParaRPr lang="en-US" dirty="0"/>
          </a:p>
        </p:txBody>
      </p:sp>
      <p:sp>
        <p:nvSpPr>
          <p:cNvPr id="6" name="Rectangle 5"/>
          <p:cNvSpPr/>
          <p:nvPr/>
        </p:nvSpPr>
        <p:spPr>
          <a:xfrm>
            <a:off x="6650182" y="1482438"/>
            <a:ext cx="5043055" cy="48352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b="1" dirty="0"/>
              <a:t>Case 3: </a:t>
            </a:r>
          </a:p>
          <a:p>
            <a:pPr fontAlgn="base"/>
            <a:endParaRPr lang="en-US" b="1" dirty="0"/>
          </a:p>
          <a:p>
            <a:pPr fontAlgn="base"/>
            <a:r>
              <a:rPr lang="en-US" b="1" dirty="0"/>
              <a:t>Single Argument:</a:t>
            </a:r>
            <a:r>
              <a:rPr lang="en-US" dirty="0"/>
              <a:t> When the above code is compiled and executed with a single argument separated by space but inside double quotes, it produces the following output.</a:t>
            </a:r>
          </a:p>
          <a:p>
            <a:pPr fontAlgn="base"/>
            <a:endParaRPr lang="en-US" b="1" dirty="0"/>
          </a:p>
          <a:p>
            <a:pPr fontAlgn="base"/>
            <a:r>
              <a:rPr lang="en-US" b="1" dirty="0"/>
              <a:t>Terminal Input:</a:t>
            </a:r>
            <a:endParaRPr lang="en-US" dirty="0"/>
          </a:p>
          <a:p>
            <a:pPr fontAlgn="base"/>
            <a:r>
              <a:rPr lang="en-US" dirty="0"/>
              <a:t>$ ./</a:t>
            </a:r>
            <a:r>
              <a:rPr lang="en-US" dirty="0" err="1"/>
              <a:t>a.out</a:t>
            </a:r>
            <a:r>
              <a:rPr lang="en-US" dirty="0"/>
              <a:t> </a:t>
            </a:r>
          </a:p>
          <a:p>
            <a:pPr fontAlgn="base"/>
            <a:r>
              <a:rPr lang="en-US" dirty="0"/>
              <a:t>"First Second </a:t>
            </a:r>
            <a:r>
              <a:rPr lang="en-US" dirty="0" err="1"/>
              <a:t>Third"</a:t>
            </a:r>
            <a:r>
              <a:rPr lang="en-US" b="1" dirty="0" err="1"/>
              <a:t>Output</a:t>
            </a:r>
            <a:r>
              <a:rPr lang="en-US" b="1" dirty="0"/>
              <a:t>:</a:t>
            </a:r>
            <a:endParaRPr lang="en-US" dirty="0"/>
          </a:p>
          <a:p>
            <a:r>
              <a:rPr lang="en-US" dirty="0"/>
              <a:t>Program Name Is: ./</a:t>
            </a:r>
            <a:r>
              <a:rPr lang="en-US" dirty="0" err="1"/>
              <a:t>a.out</a:t>
            </a:r>
            <a:r>
              <a:rPr lang="en-US" dirty="0"/>
              <a:t> Number Of Arguments Passed: 2 ----Following Are The Command Line Arguments Passed---- </a:t>
            </a:r>
            <a:r>
              <a:rPr lang="en-US" dirty="0" err="1"/>
              <a:t>argv</a:t>
            </a:r>
            <a:r>
              <a:rPr lang="en-US" dirty="0"/>
              <a:t>[0]: ./</a:t>
            </a:r>
            <a:r>
              <a:rPr lang="en-US" dirty="0" err="1"/>
              <a:t>a.out</a:t>
            </a:r>
            <a:r>
              <a:rPr lang="en-US" dirty="0"/>
              <a:t> </a:t>
            </a:r>
            <a:r>
              <a:rPr lang="en-US" dirty="0" err="1"/>
              <a:t>argv</a:t>
            </a:r>
            <a:r>
              <a:rPr lang="en-US" dirty="0"/>
              <a:t>[1]: First Second Third</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Properties of Command Line Arguments</a:t>
            </a:r>
          </a:p>
        </p:txBody>
      </p:sp>
      <p:sp>
        <p:nvSpPr>
          <p:cNvPr id="3" name="Content Placeholder 2"/>
          <p:cNvSpPr>
            <a:spLocks noGrp="1"/>
          </p:cNvSpPr>
          <p:nvPr>
            <p:ph idx="1"/>
          </p:nvPr>
        </p:nvSpPr>
        <p:spPr>
          <a:xfrm>
            <a:off x="838200" y="1547446"/>
            <a:ext cx="10515600" cy="4629517"/>
          </a:xfrm>
        </p:spPr>
        <p:txBody>
          <a:bodyPr>
            <a:normAutofit/>
          </a:bodyPr>
          <a:lstStyle/>
          <a:p>
            <a:pPr algn="just" fontAlgn="base"/>
            <a:r>
              <a:rPr lang="en-US" dirty="0">
                <a:latin typeface="+mj-lt"/>
              </a:rPr>
              <a:t>They are passed to the main() function.</a:t>
            </a:r>
          </a:p>
          <a:p>
            <a:pPr algn="just" fontAlgn="base"/>
            <a:r>
              <a:rPr lang="en-US" dirty="0">
                <a:latin typeface="+mj-lt"/>
              </a:rPr>
              <a:t>They are parameters/arguments supplied to the program when it is invoked.</a:t>
            </a:r>
          </a:p>
          <a:p>
            <a:pPr algn="just" fontAlgn="base"/>
            <a:r>
              <a:rPr lang="en-US" dirty="0">
                <a:latin typeface="+mj-lt"/>
              </a:rPr>
              <a:t>They are used to control programs from outside instead of hard coding those values inside the code.</a:t>
            </a:r>
          </a:p>
          <a:p>
            <a:pPr algn="just" fontAlgn="base"/>
            <a:r>
              <a:rPr lang="en-US" b="1" dirty="0" err="1">
                <a:latin typeface="+mj-lt"/>
              </a:rPr>
              <a:t>argv</a:t>
            </a:r>
            <a:r>
              <a:rPr lang="en-US" b="1" dirty="0">
                <a:latin typeface="+mj-lt"/>
              </a:rPr>
              <a:t>[</a:t>
            </a:r>
            <a:r>
              <a:rPr lang="en-US" b="1" dirty="0" err="1">
                <a:latin typeface="+mj-lt"/>
              </a:rPr>
              <a:t>argc</a:t>
            </a:r>
            <a:r>
              <a:rPr lang="en-US" b="1" dirty="0">
                <a:latin typeface="+mj-lt"/>
              </a:rPr>
              <a:t>]</a:t>
            </a:r>
            <a:r>
              <a:rPr lang="en-US" dirty="0">
                <a:latin typeface="+mj-lt"/>
              </a:rPr>
              <a:t> is a NULL pointer.</a:t>
            </a:r>
          </a:p>
          <a:p>
            <a:pPr algn="just" fontAlgn="base"/>
            <a:r>
              <a:rPr lang="en-US" b="1" dirty="0" err="1">
                <a:latin typeface="+mj-lt"/>
              </a:rPr>
              <a:t>argv</a:t>
            </a:r>
            <a:r>
              <a:rPr lang="en-US" b="1" dirty="0">
                <a:latin typeface="+mj-lt"/>
              </a:rPr>
              <a:t>[0]</a:t>
            </a:r>
            <a:r>
              <a:rPr lang="en-US" dirty="0">
                <a:latin typeface="+mj-lt"/>
              </a:rPr>
              <a:t> holds the name of the program.</a:t>
            </a:r>
          </a:p>
          <a:p>
            <a:pPr algn="just" fontAlgn="base"/>
            <a:r>
              <a:rPr lang="en-US" b="1" dirty="0" err="1">
                <a:latin typeface="+mj-lt"/>
              </a:rPr>
              <a:t>argv</a:t>
            </a:r>
            <a:r>
              <a:rPr lang="en-US" b="1" dirty="0">
                <a:latin typeface="+mj-lt"/>
              </a:rPr>
              <a:t>[1]</a:t>
            </a:r>
            <a:r>
              <a:rPr lang="en-US" dirty="0">
                <a:latin typeface="+mj-lt"/>
              </a:rPr>
              <a:t> points to the first command line argument and </a:t>
            </a:r>
            <a:r>
              <a:rPr lang="en-US" b="1" dirty="0" err="1">
                <a:latin typeface="+mj-lt"/>
              </a:rPr>
              <a:t>argv</a:t>
            </a:r>
            <a:r>
              <a:rPr lang="en-US" b="1" dirty="0">
                <a:latin typeface="+mj-lt"/>
              </a:rPr>
              <a:t>[argc-1] </a:t>
            </a:r>
            <a:r>
              <a:rPr lang="en-US" dirty="0">
                <a:latin typeface="+mj-lt"/>
              </a:rPr>
              <a:t>points to the last argument.</a:t>
            </a:r>
          </a:p>
          <a:p>
            <a:pPr marL="0">
              <a:lnSpc>
                <a:spcPct val="120000"/>
              </a:lnSpc>
              <a:spcBef>
                <a:spcPts val="0"/>
              </a:spcBef>
            </a:pPr>
            <a:endParaRPr lang="en-US" b="1" dirty="0">
              <a:solidFill>
                <a:schemeClr val="accent6">
                  <a:lumMod val="75000"/>
                </a:schemeClr>
              </a:solidFill>
              <a:latin typeface="+mj-lt"/>
            </a:endParaRPr>
          </a:p>
        </p:txBody>
      </p:sp>
      <p:sp>
        <p:nvSpPr>
          <p:cNvPr id="4" name="Date Placeholder 3"/>
          <p:cNvSpPr>
            <a:spLocks noGrp="1"/>
          </p:cNvSpPr>
          <p:nvPr>
            <p:ph type="dt" sz="half" idx="10"/>
          </p:nvPr>
        </p:nvSpPr>
        <p:spPr/>
        <p:txBody>
          <a:bodyPr/>
          <a:lstStyle/>
          <a:p>
            <a:fld id="{E8FC51F1-B93B-4C0F-8146-3DA74DDEFCCA}"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52</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source files</a:t>
            </a:r>
            <a:endParaRPr lang="en-US" dirty="0"/>
          </a:p>
        </p:txBody>
      </p:sp>
      <p:sp>
        <p:nvSpPr>
          <p:cNvPr id="3" name="Content Placeholder 2"/>
          <p:cNvSpPr>
            <a:spLocks noGrp="1"/>
          </p:cNvSpPr>
          <p:nvPr>
            <p:ph idx="1"/>
          </p:nvPr>
        </p:nvSpPr>
        <p:spPr/>
        <p:txBody>
          <a:bodyPr/>
          <a:lstStyle/>
          <a:p>
            <a:r>
              <a:rPr lang="en-US" dirty="0">
                <a:latin typeface="+mj-lt"/>
              </a:rPr>
              <a:t>C programming language, as it is a procedural programming language, there might be a need for two or more programs linked together to store all the methods together.</a:t>
            </a:r>
          </a:p>
          <a:p>
            <a:pPr fontAlgn="base"/>
            <a:r>
              <a:rPr lang="en-US" b="1" dirty="0">
                <a:latin typeface="+mj-lt"/>
              </a:rPr>
              <a:t>Methods to use two or more source code files in C</a:t>
            </a:r>
          </a:p>
          <a:p>
            <a:pPr fontAlgn="base"/>
            <a:r>
              <a:rPr lang="en-US" dirty="0">
                <a:latin typeface="+mj-lt"/>
              </a:rPr>
              <a:t>There are two methods to use two or more source code files in C as mentioned below:</a:t>
            </a:r>
          </a:p>
          <a:p>
            <a:pPr marL="971550" lvl="1" indent="-514350" fontAlgn="base">
              <a:buFont typeface="+mj-lt"/>
              <a:buAutoNum type="arabicPeriod"/>
            </a:pPr>
            <a:r>
              <a:rPr lang="en-US" sz="2800" dirty="0">
                <a:latin typeface="+mj-lt"/>
              </a:rPr>
              <a:t>Using as a header file</a:t>
            </a:r>
          </a:p>
          <a:p>
            <a:pPr marL="971550" lvl="1" indent="-514350" fontAlgn="base">
              <a:buFont typeface="+mj-lt"/>
              <a:buAutoNum type="arabicPeriod"/>
            </a:pPr>
            <a:r>
              <a:rPr lang="en-US" sz="2800" dirty="0">
                <a:latin typeface="+mj-lt"/>
              </a:rPr>
              <a:t>Using –</a:t>
            </a:r>
            <a:r>
              <a:rPr lang="en-US" sz="2800" dirty="0" err="1">
                <a:latin typeface="+mj-lt"/>
              </a:rPr>
              <a:t>gcc</a:t>
            </a:r>
            <a:r>
              <a:rPr lang="en-US" sz="2800" dirty="0">
                <a:latin typeface="+mj-lt"/>
              </a:rPr>
              <a:t> commands</a:t>
            </a:r>
          </a:p>
          <a:p>
            <a:endParaRPr lang="en-US" dirty="0">
              <a:latin typeface="+mj-lt"/>
            </a:endParaRPr>
          </a:p>
        </p:txBody>
      </p:sp>
      <p:sp>
        <p:nvSpPr>
          <p:cNvPr id="4" name="Date Placeholder 3"/>
          <p:cNvSpPr>
            <a:spLocks noGrp="1"/>
          </p:cNvSpPr>
          <p:nvPr>
            <p:ph type="dt" sz="half" idx="10"/>
          </p:nvPr>
        </p:nvSpPr>
        <p:spPr/>
        <p:txBody>
          <a:bodyPr/>
          <a:lstStyle/>
          <a:p>
            <a:fld id="{4BFE294B-ED47-4FC9-BF8A-CFA9B742D1D2}"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53</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source files</a:t>
            </a:r>
            <a:endParaRPr lang="en-US" dirty="0"/>
          </a:p>
        </p:txBody>
      </p:sp>
      <p:sp>
        <p:nvSpPr>
          <p:cNvPr id="3" name="Content Placeholder 2"/>
          <p:cNvSpPr>
            <a:spLocks noGrp="1"/>
          </p:cNvSpPr>
          <p:nvPr>
            <p:ph idx="1"/>
          </p:nvPr>
        </p:nvSpPr>
        <p:spPr>
          <a:xfrm>
            <a:off x="484909" y="1246909"/>
            <a:ext cx="10868891" cy="5181599"/>
          </a:xfrm>
        </p:spPr>
        <p:txBody>
          <a:bodyPr>
            <a:normAutofit/>
          </a:bodyPr>
          <a:lstStyle/>
          <a:p>
            <a:pPr fontAlgn="base"/>
            <a:r>
              <a:rPr lang="en-US" sz="2400" b="1" dirty="0">
                <a:latin typeface="+mj-lt"/>
              </a:rPr>
              <a:t>1. Using as a Header file</a:t>
            </a:r>
          </a:p>
          <a:p>
            <a:pPr lvl="1" fontAlgn="base"/>
            <a:r>
              <a:rPr lang="en-US" sz="2000" dirty="0">
                <a:latin typeface="+mj-lt"/>
              </a:rPr>
              <a:t>After creating two separate files we can use one of them inside another file by using another file as a header file. </a:t>
            </a:r>
          </a:p>
          <a:p>
            <a:pPr lvl="1" fontAlgn="base"/>
            <a:r>
              <a:rPr lang="en-US" sz="2000" dirty="0">
                <a:latin typeface="+mj-lt"/>
              </a:rPr>
              <a:t>Header files are used to use the properties from the already written files. </a:t>
            </a:r>
          </a:p>
          <a:p>
            <a:pPr lvl="1" fontAlgn="base">
              <a:buNone/>
            </a:pPr>
            <a:endParaRPr lang="en-US" sz="2000" dirty="0">
              <a:latin typeface="+mj-lt"/>
            </a:endParaRPr>
          </a:p>
          <a:p>
            <a:endParaRPr lang="en-US" sz="2400" dirty="0">
              <a:latin typeface="+mj-lt"/>
            </a:endParaRPr>
          </a:p>
        </p:txBody>
      </p:sp>
      <p:sp>
        <p:nvSpPr>
          <p:cNvPr id="4" name="Date Placeholder 3"/>
          <p:cNvSpPr>
            <a:spLocks noGrp="1"/>
          </p:cNvSpPr>
          <p:nvPr>
            <p:ph type="dt" sz="half" idx="10"/>
          </p:nvPr>
        </p:nvSpPr>
        <p:spPr/>
        <p:txBody>
          <a:bodyPr/>
          <a:lstStyle/>
          <a:p>
            <a:fld id="{4BFE294B-ED47-4FC9-BF8A-CFA9B742D1D2}"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54</a:t>
            </a:fld>
            <a:endParaRPr lang="en-US" dirty="0"/>
          </a:p>
        </p:txBody>
      </p:sp>
      <p:graphicFrame>
        <p:nvGraphicFramePr>
          <p:cNvPr id="6" name="Table 5"/>
          <p:cNvGraphicFramePr>
            <a:graphicFrameLocks noGrp="1"/>
          </p:cNvGraphicFramePr>
          <p:nvPr/>
        </p:nvGraphicFramePr>
        <p:xfrm>
          <a:off x="845127" y="2646218"/>
          <a:ext cx="9254837" cy="3749040"/>
        </p:xfrm>
        <a:graphic>
          <a:graphicData uri="http://schemas.openxmlformats.org/drawingml/2006/table">
            <a:tbl>
              <a:tblPr firstRow="1" bandRow="1">
                <a:tableStyleId>{5C22544A-7EE6-4342-B048-85BDC9FD1C3A}</a:tableStyleId>
              </a:tblPr>
              <a:tblGrid>
                <a:gridCol w="2604655">
                  <a:extLst>
                    <a:ext uri="{9D8B030D-6E8A-4147-A177-3AD203B41FA5}">
                      <a16:colId xmlns:a16="http://schemas.microsoft.com/office/drawing/2014/main" val="20000"/>
                    </a:ext>
                  </a:extLst>
                </a:gridCol>
                <a:gridCol w="6650182">
                  <a:extLst>
                    <a:ext uri="{9D8B030D-6E8A-4147-A177-3AD203B41FA5}">
                      <a16:colId xmlns:a16="http://schemas.microsoft.com/office/drawing/2014/main" val="20001"/>
                    </a:ext>
                  </a:extLst>
                </a:gridCol>
              </a:tblGrid>
              <a:tr h="3616037">
                <a:tc>
                  <a:txBody>
                    <a:bodyPr/>
                    <a:lstStyle/>
                    <a:p>
                      <a:r>
                        <a:rPr lang="en-US" sz="2000" b="0" dirty="0">
                          <a:solidFill>
                            <a:schemeClr val="tx1">
                              <a:lumMod val="95000"/>
                              <a:lumOff val="5000"/>
                            </a:schemeClr>
                          </a:solidFill>
                          <a:latin typeface="+mj-lt"/>
                        </a:rPr>
                        <a:t>//</a:t>
                      </a:r>
                      <a:r>
                        <a:rPr lang="en-US" sz="2000" b="0" dirty="0" err="1">
                          <a:solidFill>
                            <a:schemeClr val="tx1">
                              <a:lumMod val="95000"/>
                              <a:lumOff val="5000"/>
                            </a:schemeClr>
                          </a:solidFill>
                          <a:latin typeface="+mj-lt"/>
                        </a:rPr>
                        <a:t>first.c</a:t>
                      </a:r>
                      <a:endParaRPr lang="en-US" sz="2000" b="0" dirty="0">
                        <a:solidFill>
                          <a:schemeClr val="tx1">
                            <a:lumMod val="95000"/>
                            <a:lumOff val="5000"/>
                          </a:schemeClr>
                        </a:solidFill>
                        <a:latin typeface="+mj-lt"/>
                      </a:endParaRPr>
                    </a:p>
                    <a:p>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sum(</a:t>
                      </a:r>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a, </a:t>
                      </a:r>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b) {</a:t>
                      </a:r>
                    </a:p>
                    <a:p>
                      <a:r>
                        <a:rPr lang="en-US" sz="2000" b="0" dirty="0">
                          <a:solidFill>
                            <a:schemeClr val="tx1">
                              <a:lumMod val="95000"/>
                              <a:lumOff val="5000"/>
                            </a:schemeClr>
                          </a:solidFill>
                          <a:latin typeface="+mj-lt"/>
                        </a:rPr>
                        <a:t>  return a + b;</a:t>
                      </a:r>
                    </a:p>
                    <a:p>
                      <a:r>
                        <a:rPr lang="en-US" sz="2000" b="0" dirty="0">
                          <a:solidFill>
                            <a:schemeClr val="tx1">
                              <a:lumMod val="95000"/>
                              <a:lumOff val="5000"/>
                            </a:schemeClr>
                          </a:solidFill>
                          <a:latin typeface="+mj-lt"/>
                        </a:rPr>
                        <a:t>}</a:t>
                      </a:r>
                    </a:p>
                    <a:p>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sub(</a:t>
                      </a:r>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a, </a:t>
                      </a:r>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b) {</a:t>
                      </a:r>
                    </a:p>
                    <a:p>
                      <a:r>
                        <a:rPr lang="en-US" sz="2000" b="0" dirty="0">
                          <a:solidFill>
                            <a:schemeClr val="tx1">
                              <a:lumMod val="95000"/>
                              <a:lumOff val="5000"/>
                            </a:schemeClr>
                          </a:solidFill>
                          <a:latin typeface="+mj-lt"/>
                        </a:rPr>
                        <a:t>  return a - b;</a:t>
                      </a:r>
                    </a:p>
                    <a:p>
                      <a:r>
                        <a:rPr lang="en-US" sz="2000" b="0" dirty="0">
                          <a:solidFill>
                            <a:schemeClr val="tx1">
                              <a:lumMod val="95000"/>
                              <a:lumOff val="5000"/>
                            </a:schemeClr>
                          </a:solidFill>
                          <a:latin typeface="+mj-lt"/>
                        </a:rPr>
                        <a:t>}</a:t>
                      </a:r>
                    </a:p>
                    <a:p>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multiply(</a:t>
                      </a:r>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a, </a:t>
                      </a:r>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b) {</a:t>
                      </a:r>
                    </a:p>
                    <a:p>
                      <a:r>
                        <a:rPr lang="en-US" sz="2000" b="0" dirty="0">
                          <a:solidFill>
                            <a:schemeClr val="tx1">
                              <a:lumMod val="95000"/>
                              <a:lumOff val="5000"/>
                            </a:schemeClr>
                          </a:solidFill>
                          <a:latin typeface="+mj-lt"/>
                        </a:rPr>
                        <a:t>  return a * b;</a:t>
                      </a:r>
                    </a:p>
                    <a:p>
                      <a:r>
                        <a:rPr lang="en-US" sz="2000" b="0" dirty="0">
                          <a:solidFill>
                            <a:schemeClr val="tx1">
                              <a:lumMod val="95000"/>
                              <a:lumOff val="5000"/>
                            </a:schemeClr>
                          </a:solidFill>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2000" b="0" dirty="0">
                          <a:solidFill>
                            <a:schemeClr val="tx1">
                              <a:lumMod val="95000"/>
                              <a:lumOff val="5000"/>
                            </a:schemeClr>
                          </a:solidFill>
                          <a:latin typeface="+mj-lt"/>
                        </a:rPr>
                        <a:t>//</a:t>
                      </a:r>
                      <a:r>
                        <a:rPr lang="en-US" sz="2000" b="0" dirty="0" err="1">
                          <a:solidFill>
                            <a:schemeClr val="tx1">
                              <a:lumMod val="95000"/>
                              <a:lumOff val="5000"/>
                            </a:schemeClr>
                          </a:solidFill>
                          <a:latin typeface="+mj-lt"/>
                        </a:rPr>
                        <a:t>second.c</a:t>
                      </a:r>
                      <a:endParaRPr lang="en-US" sz="2000" b="0" dirty="0">
                        <a:solidFill>
                          <a:schemeClr val="tx1">
                            <a:lumMod val="95000"/>
                            <a:lumOff val="5000"/>
                          </a:schemeClr>
                        </a:solidFill>
                        <a:latin typeface="+mj-lt"/>
                      </a:endParaRPr>
                    </a:p>
                    <a:p>
                      <a:r>
                        <a:rPr lang="en-US" sz="2000" b="0" dirty="0">
                          <a:solidFill>
                            <a:schemeClr val="tx1">
                              <a:lumMod val="95000"/>
                              <a:lumOff val="5000"/>
                            </a:schemeClr>
                          </a:solidFill>
                          <a:latin typeface="+mj-lt"/>
                        </a:rPr>
                        <a:t>#include "</a:t>
                      </a:r>
                      <a:r>
                        <a:rPr lang="en-US" sz="2000" b="0" dirty="0" err="1">
                          <a:solidFill>
                            <a:schemeClr val="tx1">
                              <a:lumMod val="95000"/>
                              <a:lumOff val="5000"/>
                            </a:schemeClr>
                          </a:solidFill>
                          <a:latin typeface="+mj-lt"/>
                        </a:rPr>
                        <a:t>first.c</a:t>
                      </a:r>
                      <a:r>
                        <a:rPr lang="en-US" sz="2000" b="0" dirty="0">
                          <a:solidFill>
                            <a:schemeClr val="tx1">
                              <a:lumMod val="95000"/>
                              <a:lumOff val="5000"/>
                            </a:schemeClr>
                          </a:solidFill>
                          <a:latin typeface="+mj-lt"/>
                        </a:rPr>
                        <a:t>"</a:t>
                      </a:r>
                    </a:p>
                    <a:p>
                      <a:r>
                        <a:rPr lang="en-US" sz="2000" b="0" dirty="0">
                          <a:solidFill>
                            <a:schemeClr val="tx1">
                              <a:lumMod val="95000"/>
                              <a:lumOff val="5000"/>
                            </a:schemeClr>
                          </a:solidFill>
                          <a:latin typeface="+mj-lt"/>
                        </a:rPr>
                        <a:t>#include &lt;</a:t>
                      </a:r>
                      <a:r>
                        <a:rPr lang="en-US" sz="2000" b="0" dirty="0" err="1">
                          <a:solidFill>
                            <a:schemeClr val="tx1">
                              <a:lumMod val="95000"/>
                              <a:lumOff val="5000"/>
                            </a:schemeClr>
                          </a:solidFill>
                          <a:latin typeface="+mj-lt"/>
                        </a:rPr>
                        <a:t>stdio.h</a:t>
                      </a:r>
                      <a:r>
                        <a:rPr lang="en-US" sz="2000" b="0" dirty="0">
                          <a:solidFill>
                            <a:schemeClr val="tx1">
                              <a:lumMod val="95000"/>
                              <a:lumOff val="5000"/>
                            </a:schemeClr>
                          </a:solidFill>
                          <a:latin typeface="+mj-lt"/>
                        </a:rPr>
                        <a:t>&gt;</a:t>
                      </a:r>
                    </a:p>
                    <a:p>
                      <a:r>
                        <a:rPr lang="en-US" sz="2000" b="0" dirty="0">
                          <a:solidFill>
                            <a:schemeClr val="tx1">
                              <a:lumMod val="95000"/>
                              <a:lumOff val="5000"/>
                            </a:schemeClr>
                          </a:solidFill>
                          <a:latin typeface="+mj-lt"/>
                        </a:rPr>
                        <a:t>void main()  {</a:t>
                      </a:r>
                    </a:p>
                    <a:p>
                      <a:r>
                        <a:rPr lang="en-US" sz="2000" b="0" dirty="0">
                          <a:solidFill>
                            <a:schemeClr val="tx1">
                              <a:lumMod val="95000"/>
                              <a:lumOff val="5000"/>
                            </a:schemeClr>
                          </a:solidFill>
                          <a:latin typeface="+mj-lt"/>
                        </a:rPr>
                        <a:t>    </a:t>
                      </a:r>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a = 14, b = 5;</a:t>
                      </a:r>
                    </a:p>
                    <a:p>
                      <a:r>
                        <a:rPr lang="en-US" sz="2000" b="0" dirty="0">
                          <a:solidFill>
                            <a:schemeClr val="tx1">
                              <a:lumMod val="95000"/>
                              <a:lumOff val="5000"/>
                            </a:schemeClr>
                          </a:solidFill>
                          <a:latin typeface="+mj-lt"/>
                        </a:rPr>
                        <a:t>    </a:t>
                      </a:r>
                      <a:r>
                        <a:rPr lang="en-US" sz="2000" b="0" dirty="0" err="1">
                          <a:solidFill>
                            <a:schemeClr val="tx1">
                              <a:lumMod val="95000"/>
                              <a:lumOff val="5000"/>
                            </a:schemeClr>
                          </a:solidFill>
                          <a:latin typeface="+mj-lt"/>
                        </a:rPr>
                        <a:t>int</a:t>
                      </a:r>
                      <a:r>
                        <a:rPr lang="en-US" sz="2000" b="0" dirty="0">
                          <a:solidFill>
                            <a:schemeClr val="tx1">
                              <a:lumMod val="95000"/>
                              <a:lumOff val="5000"/>
                            </a:schemeClr>
                          </a:solidFill>
                          <a:latin typeface="+mj-lt"/>
                        </a:rPr>
                        <a:t> </a:t>
                      </a:r>
                      <a:r>
                        <a:rPr lang="en-US" sz="2000" b="0" dirty="0" err="1">
                          <a:solidFill>
                            <a:schemeClr val="tx1">
                              <a:lumMod val="95000"/>
                              <a:lumOff val="5000"/>
                            </a:schemeClr>
                          </a:solidFill>
                          <a:latin typeface="+mj-lt"/>
                        </a:rPr>
                        <a:t>ans</a:t>
                      </a:r>
                      <a:r>
                        <a:rPr lang="en-US" sz="2000" b="0" dirty="0">
                          <a:solidFill>
                            <a:schemeClr val="tx1">
                              <a:lumMod val="95000"/>
                              <a:lumOff val="5000"/>
                            </a:schemeClr>
                          </a:solidFill>
                          <a:latin typeface="+mj-lt"/>
                        </a:rPr>
                        <a:t> = sum(a, b); // sum function called</a:t>
                      </a:r>
                    </a:p>
                    <a:p>
                      <a:r>
                        <a:rPr lang="en-US" sz="2000" b="0" dirty="0">
                          <a:solidFill>
                            <a:schemeClr val="tx1">
                              <a:lumMod val="95000"/>
                              <a:lumOff val="5000"/>
                            </a:schemeClr>
                          </a:solidFill>
                          <a:latin typeface="+mj-lt"/>
                        </a:rPr>
                        <a:t>    </a:t>
                      </a:r>
                      <a:r>
                        <a:rPr lang="en-US" sz="2000" b="0" dirty="0" err="1">
                          <a:solidFill>
                            <a:schemeClr val="tx1">
                              <a:lumMod val="95000"/>
                              <a:lumOff val="5000"/>
                            </a:schemeClr>
                          </a:solidFill>
                          <a:latin typeface="+mj-lt"/>
                        </a:rPr>
                        <a:t>printf</a:t>
                      </a:r>
                      <a:r>
                        <a:rPr lang="en-US" sz="2000" b="0" dirty="0">
                          <a:solidFill>
                            <a:schemeClr val="tx1">
                              <a:lumMod val="95000"/>
                              <a:lumOff val="5000"/>
                            </a:schemeClr>
                          </a:solidFill>
                          <a:latin typeface="+mj-lt"/>
                        </a:rPr>
                        <a:t>("Sum: %d\n", </a:t>
                      </a:r>
                      <a:r>
                        <a:rPr lang="en-US" sz="2000" b="0" dirty="0" err="1">
                          <a:solidFill>
                            <a:schemeClr val="tx1">
                              <a:lumMod val="95000"/>
                              <a:lumOff val="5000"/>
                            </a:schemeClr>
                          </a:solidFill>
                          <a:latin typeface="+mj-lt"/>
                        </a:rPr>
                        <a:t>ans</a:t>
                      </a:r>
                      <a:r>
                        <a:rPr lang="en-US" sz="2000" b="0" dirty="0">
                          <a:solidFill>
                            <a:schemeClr val="tx1">
                              <a:lumMod val="95000"/>
                              <a:lumOff val="5000"/>
                            </a:schemeClr>
                          </a:solidFill>
                          <a:latin typeface="+mj-lt"/>
                        </a:rPr>
                        <a:t>);</a:t>
                      </a:r>
                    </a:p>
                    <a:p>
                      <a:r>
                        <a:rPr lang="en-US" sz="2000" b="0" dirty="0">
                          <a:solidFill>
                            <a:schemeClr val="tx1">
                              <a:lumMod val="95000"/>
                              <a:lumOff val="5000"/>
                            </a:schemeClr>
                          </a:solidFill>
                          <a:latin typeface="+mj-lt"/>
                        </a:rPr>
                        <a:t>    </a:t>
                      </a:r>
                      <a:r>
                        <a:rPr lang="en-US" sz="2000" b="0" dirty="0" err="1">
                          <a:solidFill>
                            <a:schemeClr val="tx1">
                              <a:lumMod val="95000"/>
                              <a:lumOff val="5000"/>
                            </a:schemeClr>
                          </a:solidFill>
                          <a:latin typeface="+mj-lt"/>
                        </a:rPr>
                        <a:t>ans</a:t>
                      </a:r>
                      <a:r>
                        <a:rPr lang="en-US" sz="2000" b="0" dirty="0">
                          <a:solidFill>
                            <a:schemeClr val="tx1">
                              <a:lumMod val="95000"/>
                              <a:lumOff val="5000"/>
                            </a:schemeClr>
                          </a:solidFill>
                          <a:latin typeface="+mj-lt"/>
                        </a:rPr>
                        <a:t> = sub(a, b); // sub function called</a:t>
                      </a:r>
                    </a:p>
                    <a:p>
                      <a:r>
                        <a:rPr lang="en-US" sz="2000" b="0" dirty="0">
                          <a:solidFill>
                            <a:schemeClr val="tx1">
                              <a:lumMod val="95000"/>
                              <a:lumOff val="5000"/>
                            </a:schemeClr>
                          </a:solidFill>
                          <a:latin typeface="+mj-lt"/>
                        </a:rPr>
                        <a:t>    </a:t>
                      </a:r>
                      <a:r>
                        <a:rPr lang="en-US" sz="2000" b="0" dirty="0" err="1">
                          <a:solidFill>
                            <a:schemeClr val="tx1">
                              <a:lumMod val="95000"/>
                              <a:lumOff val="5000"/>
                            </a:schemeClr>
                          </a:solidFill>
                          <a:latin typeface="+mj-lt"/>
                        </a:rPr>
                        <a:t>printf</a:t>
                      </a:r>
                      <a:r>
                        <a:rPr lang="en-US" sz="2000" b="0" dirty="0">
                          <a:solidFill>
                            <a:schemeClr val="tx1">
                              <a:lumMod val="95000"/>
                              <a:lumOff val="5000"/>
                            </a:schemeClr>
                          </a:solidFill>
                          <a:latin typeface="+mj-lt"/>
                        </a:rPr>
                        <a:t>("Subtraction: %d\n", </a:t>
                      </a:r>
                      <a:r>
                        <a:rPr lang="en-US" sz="2000" b="0" dirty="0" err="1">
                          <a:solidFill>
                            <a:schemeClr val="tx1">
                              <a:lumMod val="95000"/>
                              <a:lumOff val="5000"/>
                            </a:schemeClr>
                          </a:solidFill>
                          <a:latin typeface="+mj-lt"/>
                        </a:rPr>
                        <a:t>ans</a:t>
                      </a:r>
                      <a:r>
                        <a:rPr lang="en-US" sz="2000" b="0" dirty="0">
                          <a:solidFill>
                            <a:schemeClr val="tx1">
                              <a:lumMod val="95000"/>
                              <a:lumOff val="5000"/>
                            </a:schemeClr>
                          </a:solidFill>
                          <a:latin typeface="+mj-lt"/>
                        </a:rPr>
                        <a:t>); // multiply function called</a:t>
                      </a:r>
                    </a:p>
                    <a:p>
                      <a:r>
                        <a:rPr lang="en-US" sz="2000" b="0" dirty="0">
                          <a:solidFill>
                            <a:schemeClr val="tx1">
                              <a:lumMod val="95000"/>
                              <a:lumOff val="5000"/>
                            </a:schemeClr>
                          </a:solidFill>
                          <a:latin typeface="+mj-lt"/>
                        </a:rPr>
                        <a:t>    </a:t>
                      </a:r>
                      <a:r>
                        <a:rPr lang="en-US" sz="2000" b="0" dirty="0" err="1">
                          <a:solidFill>
                            <a:schemeClr val="tx1">
                              <a:lumMod val="95000"/>
                              <a:lumOff val="5000"/>
                            </a:schemeClr>
                          </a:solidFill>
                          <a:latin typeface="+mj-lt"/>
                        </a:rPr>
                        <a:t>ans</a:t>
                      </a:r>
                      <a:r>
                        <a:rPr lang="en-US" sz="2000" b="0" dirty="0">
                          <a:solidFill>
                            <a:schemeClr val="tx1">
                              <a:lumMod val="95000"/>
                              <a:lumOff val="5000"/>
                            </a:schemeClr>
                          </a:solidFill>
                          <a:latin typeface="+mj-lt"/>
                        </a:rPr>
                        <a:t> = multiply(a, b);</a:t>
                      </a:r>
                    </a:p>
                    <a:p>
                      <a:r>
                        <a:rPr lang="en-US" sz="2000" b="0" dirty="0">
                          <a:solidFill>
                            <a:schemeClr val="tx1">
                              <a:lumMod val="95000"/>
                              <a:lumOff val="5000"/>
                            </a:schemeClr>
                          </a:solidFill>
                          <a:latin typeface="+mj-lt"/>
                        </a:rPr>
                        <a:t>    </a:t>
                      </a:r>
                      <a:r>
                        <a:rPr lang="en-US" sz="2000" b="0" dirty="0" err="1">
                          <a:solidFill>
                            <a:schemeClr val="tx1">
                              <a:lumMod val="95000"/>
                              <a:lumOff val="5000"/>
                            </a:schemeClr>
                          </a:solidFill>
                          <a:latin typeface="+mj-lt"/>
                        </a:rPr>
                        <a:t>printf</a:t>
                      </a:r>
                      <a:r>
                        <a:rPr lang="en-US" sz="2000" b="0" dirty="0">
                          <a:solidFill>
                            <a:schemeClr val="tx1">
                              <a:lumMod val="95000"/>
                              <a:lumOff val="5000"/>
                            </a:schemeClr>
                          </a:solidFill>
                          <a:latin typeface="+mj-lt"/>
                        </a:rPr>
                        <a:t>("Multiply: %d\n", </a:t>
                      </a:r>
                      <a:r>
                        <a:rPr lang="en-US" sz="2000" b="0" dirty="0" err="1">
                          <a:solidFill>
                            <a:schemeClr val="tx1">
                              <a:lumMod val="95000"/>
                              <a:lumOff val="5000"/>
                            </a:schemeClr>
                          </a:solidFill>
                          <a:latin typeface="+mj-lt"/>
                        </a:rPr>
                        <a:t>ans</a:t>
                      </a:r>
                      <a:r>
                        <a:rPr lang="en-US" sz="2000" b="0" dirty="0">
                          <a:solidFill>
                            <a:schemeClr val="tx1">
                              <a:lumMod val="95000"/>
                              <a:lumOff val="5000"/>
                            </a:schemeClr>
                          </a:solidFill>
                          <a:latin typeface="+mj-lt"/>
                        </a:rPr>
                        <a:t>);</a:t>
                      </a:r>
                    </a:p>
                    <a:p>
                      <a:r>
                        <a:rPr lang="en-US" sz="2000" b="0" dirty="0">
                          <a:solidFill>
                            <a:schemeClr val="tx1">
                              <a:lumMod val="95000"/>
                              <a:lumOff val="5000"/>
                            </a:schemeClr>
                          </a:solidFill>
                          <a:latin typeface="+mj-lt"/>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Linking and Static Libraries</a:t>
            </a:r>
          </a:p>
        </p:txBody>
      </p:sp>
      <p:sp>
        <p:nvSpPr>
          <p:cNvPr id="3" name="Content Placeholder 2"/>
          <p:cNvSpPr>
            <a:spLocks noGrp="1"/>
          </p:cNvSpPr>
          <p:nvPr>
            <p:ph idx="1"/>
          </p:nvPr>
        </p:nvSpPr>
        <p:spPr/>
        <p:txBody>
          <a:bodyPr>
            <a:normAutofit/>
          </a:bodyPr>
          <a:lstStyle/>
          <a:p>
            <a:r>
              <a:rPr lang="en-US" sz="2400" dirty="0">
                <a:latin typeface="+mj-lt"/>
              </a:rPr>
              <a:t>When a C program is compiled, the compiler generates object code. </a:t>
            </a:r>
          </a:p>
          <a:p>
            <a:r>
              <a:rPr lang="en-US" sz="2400" dirty="0">
                <a:latin typeface="+mj-lt"/>
              </a:rPr>
              <a:t>After generating the object code, the compiler also invokes linker. </a:t>
            </a:r>
          </a:p>
          <a:p>
            <a:r>
              <a:rPr lang="en-US" sz="2400" dirty="0">
                <a:latin typeface="+mj-lt"/>
              </a:rPr>
              <a:t>One of the main tasks for linker is to make code of library functions (</a:t>
            </a:r>
            <a:r>
              <a:rPr lang="en-US" sz="2400" dirty="0" err="1">
                <a:latin typeface="+mj-lt"/>
              </a:rPr>
              <a:t>eg</a:t>
            </a:r>
            <a:r>
              <a:rPr lang="en-US" sz="2400" dirty="0">
                <a:latin typeface="+mj-lt"/>
              </a:rPr>
              <a:t>: </a:t>
            </a:r>
            <a:r>
              <a:rPr lang="en-US" sz="2400" dirty="0" err="1">
                <a:latin typeface="+mj-lt"/>
              </a:rPr>
              <a:t>printf</a:t>
            </a:r>
            <a:r>
              <a:rPr lang="en-US" sz="2400" dirty="0">
                <a:latin typeface="+mj-lt"/>
              </a:rPr>
              <a:t>(), </a:t>
            </a:r>
            <a:r>
              <a:rPr lang="en-US" sz="2400" dirty="0" err="1">
                <a:latin typeface="+mj-lt"/>
              </a:rPr>
              <a:t>scanf</a:t>
            </a:r>
            <a:r>
              <a:rPr lang="en-US" sz="2400" dirty="0">
                <a:latin typeface="+mj-lt"/>
              </a:rPr>
              <a:t>(), </a:t>
            </a:r>
            <a:r>
              <a:rPr lang="en-US" sz="2400" dirty="0" err="1">
                <a:latin typeface="+mj-lt"/>
              </a:rPr>
              <a:t>sqrt</a:t>
            </a:r>
            <a:r>
              <a:rPr lang="en-US" sz="2400" dirty="0">
                <a:latin typeface="+mj-lt"/>
              </a:rPr>
              <a:t>(), ..etc) available to your program. </a:t>
            </a:r>
          </a:p>
          <a:p>
            <a:r>
              <a:rPr lang="en-US" sz="2400" dirty="0">
                <a:latin typeface="+mj-lt"/>
              </a:rPr>
              <a:t>A linker can accomplish this task in two ways, </a:t>
            </a:r>
          </a:p>
          <a:p>
            <a:pPr lvl="1"/>
            <a:r>
              <a:rPr lang="en-US" sz="2000" dirty="0">
                <a:latin typeface="+mj-lt"/>
              </a:rPr>
              <a:t>by copying the code of library function to your object code, or </a:t>
            </a:r>
          </a:p>
          <a:p>
            <a:pPr lvl="1"/>
            <a:r>
              <a:rPr lang="en-US" sz="2000" dirty="0">
                <a:latin typeface="+mj-lt"/>
              </a:rPr>
              <a:t>by making some arrangements so that the complete code of library functions is not copied, but made available at run-time.</a:t>
            </a:r>
          </a:p>
        </p:txBody>
      </p:sp>
      <p:sp>
        <p:nvSpPr>
          <p:cNvPr id="4" name="Date Placeholder 3"/>
          <p:cNvSpPr>
            <a:spLocks noGrp="1"/>
          </p:cNvSpPr>
          <p:nvPr>
            <p:ph type="dt" sz="half" idx="10"/>
          </p:nvPr>
        </p:nvSpPr>
        <p:spPr/>
        <p:txBody>
          <a:bodyPr/>
          <a:lstStyle/>
          <a:p>
            <a:fld id="{8495BE36-2CE8-4899-977F-4A828C651064}"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55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Linking and Static Libraries</a:t>
            </a:r>
          </a:p>
        </p:txBody>
      </p:sp>
      <p:sp>
        <p:nvSpPr>
          <p:cNvPr id="3" name="Content Placeholder 2"/>
          <p:cNvSpPr>
            <a:spLocks noGrp="1"/>
          </p:cNvSpPr>
          <p:nvPr>
            <p:ph idx="1"/>
          </p:nvPr>
        </p:nvSpPr>
        <p:spPr/>
        <p:txBody>
          <a:bodyPr>
            <a:normAutofit/>
          </a:bodyPr>
          <a:lstStyle/>
          <a:p>
            <a:r>
              <a:rPr lang="en-US" sz="2400" dirty="0">
                <a:latin typeface="+mj-lt"/>
              </a:rPr>
              <a:t>It is the result of the linker making copy of all used library functions to the executable file. </a:t>
            </a:r>
          </a:p>
          <a:p>
            <a:r>
              <a:rPr lang="en-US" sz="2400" dirty="0">
                <a:latin typeface="+mj-lt"/>
              </a:rPr>
              <a:t>Static Linking creates larger binary files, and need more space on disk and main memory. </a:t>
            </a:r>
          </a:p>
          <a:p>
            <a:r>
              <a:rPr lang="en-US" sz="2400" dirty="0">
                <a:latin typeface="+mj-lt"/>
              </a:rPr>
              <a:t>Examples of static libraries (libraries which are statically linked) are, </a:t>
            </a:r>
          </a:p>
          <a:p>
            <a:pPr lvl="1"/>
            <a:r>
              <a:rPr lang="en-US" sz="2000" b="1" i="1" dirty="0">
                <a:latin typeface="+mj-lt"/>
              </a:rPr>
              <a:t>.a</a:t>
            </a:r>
            <a:r>
              <a:rPr lang="en-US" sz="2000" dirty="0">
                <a:latin typeface="+mj-lt"/>
              </a:rPr>
              <a:t> files in Linux and</a:t>
            </a:r>
          </a:p>
          <a:p>
            <a:pPr lvl="1"/>
            <a:r>
              <a:rPr lang="en-US" sz="2000" b="1" i="1" dirty="0">
                <a:latin typeface="+mj-lt"/>
              </a:rPr>
              <a:t>.lib </a:t>
            </a:r>
            <a:r>
              <a:rPr lang="en-US" sz="2000" dirty="0">
                <a:latin typeface="+mj-lt"/>
              </a:rPr>
              <a:t>files in Windows.</a:t>
            </a:r>
            <a:endParaRPr lang="en-US" sz="1600" dirty="0">
              <a:latin typeface="+mj-lt"/>
            </a:endParaRPr>
          </a:p>
        </p:txBody>
      </p:sp>
      <p:sp>
        <p:nvSpPr>
          <p:cNvPr id="4" name="Date Placeholder 3"/>
          <p:cNvSpPr>
            <a:spLocks noGrp="1"/>
          </p:cNvSpPr>
          <p:nvPr>
            <p:ph type="dt" sz="half" idx="10"/>
          </p:nvPr>
        </p:nvSpPr>
        <p:spPr/>
        <p:txBody>
          <a:bodyPr/>
          <a:lstStyle/>
          <a:p>
            <a:fld id="{8495BE36-2CE8-4899-977F-4A828C651064}"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56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Linking and Static Libraries</a:t>
            </a:r>
          </a:p>
        </p:txBody>
      </p:sp>
      <p:sp>
        <p:nvSpPr>
          <p:cNvPr id="3" name="Content Placeholder 2"/>
          <p:cNvSpPr>
            <a:spLocks noGrp="1"/>
          </p:cNvSpPr>
          <p:nvPr>
            <p:ph sz="half" idx="1"/>
          </p:nvPr>
        </p:nvSpPr>
        <p:spPr>
          <a:xfrm>
            <a:off x="810491" y="1617785"/>
            <a:ext cx="5181600" cy="4614596"/>
          </a:xfrm>
        </p:spPr>
        <p:txBody>
          <a:bodyPr>
            <a:normAutofit/>
          </a:bodyPr>
          <a:lstStyle/>
          <a:p>
            <a:pPr>
              <a:buNone/>
            </a:pPr>
            <a:r>
              <a:rPr lang="en-US" dirty="0">
                <a:latin typeface="+mj-lt"/>
              </a:rPr>
              <a:t>//</a:t>
            </a:r>
            <a:r>
              <a:rPr lang="en-US" dirty="0" err="1">
                <a:latin typeface="+mj-lt"/>
              </a:rPr>
              <a:t>lib_fun.c</a:t>
            </a:r>
            <a:endParaRPr lang="en-US" dirty="0">
              <a:latin typeface="+mj-lt"/>
            </a:endParaRPr>
          </a:p>
          <a:p>
            <a:pPr>
              <a:buNone/>
            </a:pPr>
            <a:r>
              <a:rPr lang="en-US" dirty="0">
                <a:latin typeface="+mj-lt"/>
              </a:rPr>
              <a:t>#include &lt;</a:t>
            </a:r>
            <a:r>
              <a:rPr lang="en-US" dirty="0" err="1">
                <a:latin typeface="+mj-lt"/>
              </a:rPr>
              <a:t>stdio.h</a:t>
            </a:r>
            <a:r>
              <a:rPr lang="en-US" dirty="0">
                <a:latin typeface="+mj-lt"/>
              </a:rPr>
              <a:t>&gt;</a:t>
            </a:r>
          </a:p>
          <a:p>
            <a:pPr>
              <a:buNone/>
            </a:pPr>
            <a:r>
              <a:rPr lang="en-US" b="1" dirty="0">
                <a:latin typeface="+mj-lt"/>
              </a:rPr>
              <a:t>#include "</a:t>
            </a:r>
            <a:r>
              <a:rPr lang="en-US" b="1" dirty="0" err="1">
                <a:latin typeface="+mj-lt"/>
              </a:rPr>
              <a:t>lib.h</a:t>
            </a:r>
            <a:r>
              <a:rPr lang="en-US" b="1" dirty="0">
                <a:latin typeface="+mj-lt"/>
              </a:rPr>
              <a:t>"</a:t>
            </a:r>
          </a:p>
          <a:p>
            <a:pPr>
              <a:buNone/>
            </a:pPr>
            <a:r>
              <a:rPr lang="en-US" dirty="0">
                <a:latin typeface="+mj-lt"/>
              </a:rPr>
              <a:t>void fun(void)</a:t>
            </a:r>
          </a:p>
          <a:p>
            <a:pPr>
              <a:buNone/>
            </a:pPr>
            <a:r>
              <a:rPr lang="en-US" dirty="0">
                <a:latin typeface="+mj-lt"/>
              </a:rPr>
              <a:t>{</a:t>
            </a:r>
          </a:p>
          <a:p>
            <a:pPr>
              <a:buNone/>
            </a:pPr>
            <a:r>
              <a:rPr lang="en-US" dirty="0">
                <a:latin typeface="+mj-lt"/>
              </a:rPr>
              <a:t>  </a:t>
            </a:r>
            <a:r>
              <a:rPr lang="en-US" dirty="0" err="1">
                <a:latin typeface="+mj-lt"/>
              </a:rPr>
              <a:t>printf</a:t>
            </a:r>
            <a:r>
              <a:rPr lang="en-US" dirty="0">
                <a:latin typeface="+mj-lt"/>
              </a:rPr>
              <a:t>("fun() called from a static library");</a:t>
            </a:r>
          </a:p>
          <a:p>
            <a:pPr>
              <a:buNone/>
            </a:pPr>
            <a:r>
              <a:rPr lang="en-US" dirty="0">
                <a:latin typeface="+mj-lt"/>
              </a:rPr>
              <a:t>}</a:t>
            </a:r>
            <a:endParaRPr lang="en-US" sz="2400" dirty="0">
              <a:latin typeface="+mj-lt"/>
            </a:endParaRPr>
          </a:p>
        </p:txBody>
      </p:sp>
      <p:sp>
        <p:nvSpPr>
          <p:cNvPr id="6" name="Content Placeholder 5"/>
          <p:cNvSpPr>
            <a:spLocks noGrp="1"/>
          </p:cNvSpPr>
          <p:nvPr>
            <p:ph sz="half" idx="2"/>
          </p:nvPr>
        </p:nvSpPr>
        <p:spPr>
          <a:xfrm>
            <a:off x="6172200" y="1491175"/>
            <a:ext cx="5181600" cy="4685788"/>
          </a:xfrm>
        </p:spPr>
        <p:txBody>
          <a:bodyPr>
            <a:normAutofit/>
          </a:bodyPr>
          <a:lstStyle/>
          <a:p>
            <a:pPr>
              <a:buNone/>
            </a:pPr>
            <a:r>
              <a:rPr lang="en-US" b="1" dirty="0"/>
              <a:t>//</a:t>
            </a:r>
            <a:r>
              <a:rPr lang="en-US" b="1" dirty="0" err="1"/>
              <a:t>lib.h</a:t>
            </a:r>
            <a:endParaRPr lang="en-US" b="1" dirty="0"/>
          </a:p>
          <a:p>
            <a:pPr>
              <a:buNone/>
            </a:pPr>
            <a:endParaRPr lang="en-US" dirty="0"/>
          </a:p>
          <a:p>
            <a:pPr>
              <a:buNone/>
            </a:pPr>
            <a:r>
              <a:rPr lang="en-US" dirty="0"/>
              <a:t>void fun(void);</a:t>
            </a:r>
          </a:p>
          <a:p>
            <a:pPr>
              <a:buNone/>
            </a:pPr>
            <a:r>
              <a:rPr lang="en-US" dirty="0" err="1"/>
              <a:t>int</a:t>
            </a:r>
            <a:r>
              <a:rPr lang="en-US" dirty="0"/>
              <a:t> main()</a:t>
            </a:r>
          </a:p>
          <a:p>
            <a:pPr>
              <a:buNone/>
            </a:pPr>
            <a:r>
              <a:rPr lang="en-US" dirty="0"/>
              <a:t>{</a:t>
            </a:r>
          </a:p>
          <a:p>
            <a:pPr>
              <a:buNone/>
            </a:pPr>
            <a:r>
              <a:rPr lang="en-US" dirty="0"/>
              <a:t>	fun();</a:t>
            </a:r>
          </a:p>
          <a:p>
            <a:pPr>
              <a:buNone/>
            </a:pPr>
            <a:r>
              <a:rPr lang="en-US" dirty="0"/>
              <a:t>	return 0;</a:t>
            </a:r>
          </a:p>
          <a:p>
            <a:pPr>
              <a:buNone/>
            </a:pPr>
            <a:r>
              <a:rPr lang="en-US" dirty="0"/>
              <a:t>}</a:t>
            </a:r>
          </a:p>
        </p:txBody>
      </p:sp>
      <p:sp>
        <p:nvSpPr>
          <p:cNvPr id="4" name="Date Placeholder 3"/>
          <p:cNvSpPr>
            <a:spLocks noGrp="1"/>
          </p:cNvSpPr>
          <p:nvPr>
            <p:ph type="dt" sz="half" idx="10"/>
          </p:nvPr>
        </p:nvSpPr>
        <p:spPr/>
        <p:txBody>
          <a:bodyPr/>
          <a:lstStyle/>
          <a:p>
            <a:fld id="{8495BE36-2CE8-4899-977F-4A828C651064}"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57</a:t>
            </a:fld>
            <a:endParaRPr lang="en-US" dirty="0"/>
          </a:p>
        </p:txBody>
      </p:sp>
      <p:sp>
        <p:nvSpPr>
          <p:cNvPr id="9" name="Rectangle 8"/>
          <p:cNvSpPr/>
          <p:nvPr/>
        </p:nvSpPr>
        <p:spPr>
          <a:xfrm>
            <a:off x="9421091" y="4184072"/>
            <a:ext cx="2327564" cy="1801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a:p>
            <a:pPr algn="ctr"/>
            <a:r>
              <a:rPr lang="en-US" dirty="0"/>
              <a:t>fun() called from a static library</a:t>
            </a:r>
          </a:p>
        </p:txBody>
      </p:sp>
      <p:cxnSp>
        <p:nvCxnSpPr>
          <p:cNvPr id="11" name="Straight Connector 10"/>
          <p:cNvCxnSpPr/>
          <p:nvPr/>
        </p:nvCxnSpPr>
        <p:spPr>
          <a:xfrm>
            <a:off x="5866228" y="1420837"/>
            <a:ext cx="56270" cy="4979963"/>
          </a:xfrm>
          <a:prstGeom prst="line">
            <a:avLst/>
          </a:prstGeom>
          <a:ln w="38100"/>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Linking and Dynamic Libraries</a:t>
            </a:r>
          </a:p>
        </p:txBody>
      </p:sp>
      <p:sp>
        <p:nvSpPr>
          <p:cNvPr id="7" name="Content Placeholder 6"/>
          <p:cNvSpPr>
            <a:spLocks noGrp="1"/>
          </p:cNvSpPr>
          <p:nvPr>
            <p:ph idx="1"/>
          </p:nvPr>
        </p:nvSpPr>
        <p:spPr/>
        <p:txBody>
          <a:bodyPr/>
          <a:lstStyle/>
          <a:p>
            <a:r>
              <a:rPr lang="en-US" dirty="0">
                <a:latin typeface="+mj-lt"/>
              </a:rPr>
              <a:t>Dynamic Linking doesn’t require the code to be copied.</a:t>
            </a:r>
          </a:p>
          <a:p>
            <a:r>
              <a:rPr lang="en-US" dirty="0">
                <a:latin typeface="+mj-lt"/>
              </a:rPr>
              <a:t>It is done by just placing name of the library in the binary file. </a:t>
            </a:r>
          </a:p>
          <a:p>
            <a:r>
              <a:rPr lang="en-US" dirty="0">
                <a:latin typeface="+mj-lt"/>
              </a:rPr>
              <a:t>The actual linking happens when the program is run, when both the binary file and the library are in memory. </a:t>
            </a:r>
          </a:p>
          <a:p>
            <a:r>
              <a:rPr lang="en-US" dirty="0">
                <a:latin typeface="+mj-lt"/>
              </a:rPr>
              <a:t>Examples of Dynamic libraries (libraries which are linked at run-time) are, </a:t>
            </a:r>
          </a:p>
          <a:p>
            <a:pPr marL="914400" lvl="1" indent="-457200">
              <a:buFont typeface="+mj-lt"/>
              <a:buAutoNum type="arabicPeriod"/>
            </a:pPr>
            <a:r>
              <a:rPr lang="en-US" b="1" i="1" dirty="0">
                <a:latin typeface="+mj-lt"/>
              </a:rPr>
              <a:t>.so</a:t>
            </a:r>
            <a:r>
              <a:rPr lang="en-US" dirty="0">
                <a:latin typeface="+mj-lt"/>
              </a:rPr>
              <a:t> in Linux and </a:t>
            </a:r>
          </a:p>
          <a:p>
            <a:pPr marL="914400" lvl="1" indent="-457200">
              <a:buFont typeface="+mj-lt"/>
              <a:buAutoNum type="arabicPeriod"/>
            </a:pPr>
            <a:r>
              <a:rPr lang="en-US" b="1" i="1" dirty="0">
                <a:latin typeface="+mj-lt"/>
              </a:rPr>
              <a:t>.</a:t>
            </a:r>
            <a:r>
              <a:rPr lang="en-US" b="1" i="1" dirty="0" err="1">
                <a:latin typeface="+mj-lt"/>
              </a:rPr>
              <a:t>dll</a:t>
            </a:r>
            <a:r>
              <a:rPr lang="en-US" dirty="0">
                <a:latin typeface="+mj-lt"/>
              </a:rPr>
              <a:t> in Windows.</a:t>
            </a:r>
          </a:p>
        </p:txBody>
      </p:sp>
      <p:sp>
        <p:nvSpPr>
          <p:cNvPr id="5" name="Date Placeholder 4"/>
          <p:cNvSpPr>
            <a:spLocks noGrp="1"/>
          </p:cNvSpPr>
          <p:nvPr>
            <p:ph type="dt" sz="half" idx="10"/>
          </p:nvPr>
        </p:nvSpPr>
        <p:spPr/>
        <p:txBody>
          <a:bodyPr/>
          <a:lstStyle/>
          <a:p>
            <a:fld id="{B582A491-7A89-4D1D-A3ED-4345119191F6}" type="datetime1">
              <a:rPr lang="en-US" smtClean="0"/>
              <a:pPr/>
              <a:t>7/27/2023</a:t>
            </a:fld>
            <a:endParaRPr lang="en-US"/>
          </a:p>
        </p:txBody>
      </p:sp>
      <p:sp>
        <p:nvSpPr>
          <p:cNvPr id="6" name="Slide Number Placeholder 5"/>
          <p:cNvSpPr>
            <a:spLocks noGrp="1"/>
          </p:cNvSpPr>
          <p:nvPr>
            <p:ph type="sldNum" sz="quarter" idx="12"/>
          </p:nvPr>
        </p:nvSpPr>
        <p:spPr/>
        <p:txBody>
          <a:bodyPr/>
          <a:lstStyle/>
          <a:p>
            <a:fld id="{D38DC0B9-C475-4FDF-8DD2-FF30D3C761E7}"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latin typeface="+mj-lt"/>
              </a:rPr>
              <a:t>Points to remember for Static &amp; Dynamic Libraries</a:t>
            </a:r>
            <a:endParaRPr lang="en-US" sz="2400" dirty="0">
              <a:latin typeface="+mj-lt"/>
            </a:endParaRPr>
          </a:p>
        </p:txBody>
      </p:sp>
      <p:sp>
        <p:nvSpPr>
          <p:cNvPr id="3" name="Content Placeholder 2"/>
          <p:cNvSpPr>
            <a:spLocks noGrp="1"/>
          </p:cNvSpPr>
          <p:nvPr>
            <p:ph idx="1"/>
          </p:nvPr>
        </p:nvSpPr>
        <p:spPr>
          <a:xfrm>
            <a:off x="590843" y="1477108"/>
            <a:ext cx="11085341" cy="5134707"/>
          </a:xfrm>
        </p:spPr>
        <p:txBody>
          <a:bodyPr>
            <a:noAutofit/>
          </a:bodyPr>
          <a:lstStyle/>
          <a:p>
            <a:pPr fontAlgn="base"/>
            <a:r>
              <a:rPr lang="en-US" sz="2000" dirty="0">
                <a:latin typeface="+mj-lt"/>
              </a:rPr>
              <a:t>For a static library, the actual code is extracted from the library by the linker and used to build the final executable at the point you compile/build your application.</a:t>
            </a:r>
          </a:p>
          <a:p>
            <a:pPr fontAlgn="base"/>
            <a:r>
              <a:rPr lang="en-US" sz="2000" dirty="0">
                <a:latin typeface="+mj-lt"/>
              </a:rPr>
              <a:t>Each process gets its own copy of the code and data. Where as in case of dynamic libraries it is only code shared, data is specific to each process. For static libraries memory footprints are larger. For example, if all the window system tools were statically linked, several tens of megabytes of RAM would be wasted for a typical user, and the user would be slowed down by a lot of paging.</a:t>
            </a:r>
          </a:p>
          <a:p>
            <a:pPr fontAlgn="base"/>
            <a:r>
              <a:rPr lang="en-US" sz="2000" dirty="0">
                <a:latin typeface="+mj-lt"/>
              </a:rPr>
              <a:t>Since library code is connected at compile time, the final executable has no dependencies on the library at run time i.e. no additional run-time loading costs, it means that you don’t need to carry along a copy of the library that is being used and you have everything under your control and there is no dependency.</a:t>
            </a:r>
          </a:p>
          <a:p>
            <a:pPr fontAlgn="base"/>
            <a:r>
              <a:rPr lang="en-US" sz="2000" dirty="0">
                <a:latin typeface="+mj-lt"/>
              </a:rPr>
              <a:t>In static libraries, once everything is bundled into your application, you don’t have to worry that the client will have the right library (and version) available on their system.</a:t>
            </a:r>
          </a:p>
          <a:p>
            <a:pPr fontAlgn="base"/>
            <a:r>
              <a:rPr lang="en-US" sz="2000" dirty="0">
                <a:latin typeface="+mj-lt"/>
              </a:rPr>
              <a:t>One drawback of static libraries is, for any change(up-gradation) in the static libraries, you have to recompile the main program every time.</a:t>
            </a:r>
          </a:p>
          <a:p>
            <a:pPr fontAlgn="base"/>
            <a:r>
              <a:rPr lang="en-US" sz="2000" dirty="0">
                <a:latin typeface="+mj-lt"/>
              </a:rPr>
              <a:t>One major advantage of static libraries being preferred even now “is speed”. There will be no dynamic querying of symbols in static libraries. Many production line software use static libraries even today.</a:t>
            </a:r>
          </a:p>
        </p:txBody>
      </p:sp>
      <p:sp>
        <p:nvSpPr>
          <p:cNvPr id="4" name="Date Placeholder 3"/>
          <p:cNvSpPr>
            <a:spLocks noGrp="1"/>
          </p:cNvSpPr>
          <p:nvPr>
            <p:ph type="dt" sz="half" idx="10"/>
          </p:nvPr>
        </p:nvSpPr>
        <p:spPr/>
        <p:txBody>
          <a:bodyPr/>
          <a:lstStyle/>
          <a:p>
            <a:fld id="{8495BE36-2CE8-4899-977F-4A828C651064}"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59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 BASICS</a:t>
            </a:r>
          </a:p>
        </p:txBody>
      </p:sp>
      <p:graphicFrame>
        <p:nvGraphicFramePr>
          <p:cNvPr id="6" name="Content Placeholder 5"/>
          <p:cNvGraphicFramePr>
            <a:graphicFrameLocks noGrp="1"/>
          </p:cNvGraphicFramePr>
          <p:nvPr>
            <p:ph idx="1"/>
          </p:nvPr>
        </p:nvGraphicFramePr>
        <p:xfrm>
          <a:off x="1104898" y="1600200"/>
          <a:ext cx="10297392" cy="4142926"/>
        </p:xfrm>
        <a:graphic>
          <a:graphicData uri="http://schemas.openxmlformats.org/drawingml/2006/table">
            <a:tbl>
              <a:tblPr firstRow="1" bandRow="1">
                <a:tableStyleId>{5A111915-BE36-4E01-A7E5-04B1672EAD32}</a:tableStyleId>
              </a:tblPr>
              <a:tblGrid>
                <a:gridCol w="5148696">
                  <a:extLst>
                    <a:ext uri="{9D8B030D-6E8A-4147-A177-3AD203B41FA5}">
                      <a16:colId xmlns:a16="http://schemas.microsoft.com/office/drawing/2014/main" val="20000"/>
                    </a:ext>
                  </a:extLst>
                </a:gridCol>
                <a:gridCol w="5148696">
                  <a:extLst>
                    <a:ext uri="{9D8B030D-6E8A-4147-A177-3AD203B41FA5}">
                      <a16:colId xmlns:a16="http://schemas.microsoft.com/office/drawing/2014/main" val="20001"/>
                    </a:ext>
                  </a:extLst>
                </a:gridCol>
              </a:tblGrid>
              <a:tr h="8259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solidFill>
                        </a:rPr>
                        <a:t>Text Files</a:t>
                      </a:r>
                      <a:endParaRPr lang="en-US" sz="1800" b="1" i="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solidFill>
                        </a:rPr>
                        <a:t>Binary Files</a:t>
                      </a:r>
                      <a:endParaRPr lang="en-US" sz="1800" b="1" i="0" kern="1200" dirty="0">
                        <a:solidFill>
                          <a:schemeClr val="bg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591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A text file contains data in the form of ASCII characters and is generally used to store a stream of characters. Each line in a text file ends with a new line character (‘\n’).</a:t>
                      </a:r>
                      <a:endParaRPr lang="en-US" sz="1800" b="0" i="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t>A binary file contains data in binary form (i.e. 0’s and 1’s) . They contain data that is stored in a similar manner to how it is stored in the main memory.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174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It can be read or written by any text editor.</a:t>
                      </a:r>
                      <a:endParaRPr lang="en-US" sz="1800" b="0" i="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The binary files can be created only from within a program and their contents can only be read by a program.</a:t>
                      </a:r>
                      <a:endParaRPr lang="en-US" sz="1800" b="0" i="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20172">
                <a:tc>
                  <a:txBody>
                    <a:bodyPr/>
                    <a:lstStyle/>
                    <a:p>
                      <a:r>
                        <a:rPr lang="en-US" sz="1800" kern="1200" dirty="0"/>
                        <a:t>They are generally stored with .txt file extension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They are generally stored with .bin file extension.</a:t>
                      </a:r>
                      <a:endParaRPr lang="en-US" sz="1800" b="0" i="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01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Text files can also be used to store the source code.</a:t>
                      </a:r>
                      <a:endParaRPr lang="en-US" sz="1800" b="0" i="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t>More secure as they are not easily readable.</a:t>
                      </a:r>
                      <a:endParaRPr lang="en-US" sz="1800" b="0" i="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CB9D87A2-AFB8-4C37-A6D1-7CD19D34DD19}"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optimization</a:t>
            </a:r>
            <a:endParaRPr lang="en-US" dirty="0"/>
          </a:p>
        </p:txBody>
      </p:sp>
      <p:sp>
        <p:nvSpPr>
          <p:cNvPr id="3" name="Content Placeholder 2"/>
          <p:cNvSpPr>
            <a:spLocks noGrp="1"/>
          </p:cNvSpPr>
          <p:nvPr>
            <p:ph idx="1"/>
          </p:nvPr>
        </p:nvSpPr>
        <p:spPr>
          <a:xfrm>
            <a:off x="838200" y="1385455"/>
            <a:ext cx="10515600" cy="4791508"/>
          </a:xfrm>
        </p:spPr>
        <p:txBody>
          <a:bodyPr>
            <a:normAutofit/>
          </a:bodyPr>
          <a:lstStyle/>
          <a:p>
            <a:pPr algn="just"/>
            <a:r>
              <a:rPr lang="en-US" sz="2400" dirty="0">
                <a:latin typeface="+mj-lt"/>
              </a:rPr>
              <a:t>Generally, resources are shared between different processes. </a:t>
            </a:r>
          </a:p>
          <a:p>
            <a:pPr algn="just"/>
            <a:r>
              <a:rPr lang="en-US" sz="2400" dirty="0">
                <a:latin typeface="+mj-lt"/>
              </a:rPr>
              <a:t>Suppose your program takes more resources, then definitely it will affect the performance of other processes that need the same resources. </a:t>
            </a:r>
          </a:p>
          <a:p>
            <a:pPr algn="just"/>
            <a:r>
              <a:rPr lang="en-US" sz="2400" dirty="0">
                <a:latin typeface="+mj-lt"/>
              </a:rPr>
              <a:t>So we have a need to write and optimize our program keeping in mind resources e.g. processor’s time and main memory.</a:t>
            </a:r>
          </a:p>
          <a:p>
            <a:pPr algn="just" fontAlgn="base"/>
            <a:r>
              <a:rPr lang="en-US" sz="2400" dirty="0">
                <a:latin typeface="+mj-lt"/>
              </a:rPr>
              <a:t>Following are some Optimization techniques</a:t>
            </a:r>
          </a:p>
          <a:p>
            <a:pPr marL="914400" lvl="1" indent="-457200" algn="just" fontAlgn="base">
              <a:buFont typeface="+mj-lt"/>
              <a:buAutoNum type="arabicPeriod"/>
            </a:pPr>
            <a:r>
              <a:rPr lang="en-US" sz="2000" dirty="0">
                <a:latin typeface="+mj-lt"/>
              </a:rPr>
              <a:t>Optimizations in loop</a:t>
            </a:r>
          </a:p>
          <a:p>
            <a:pPr marL="914400" lvl="1" indent="-457200" algn="just" fontAlgn="base">
              <a:buFont typeface="+mj-lt"/>
              <a:buAutoNum type="arabicPeriod"/>
            </a:pPr>
            <a:r>
              <a:rPr lang="en-US" sz="2000" dirty="0">
                <a:latin typeface="+mj-lt"/>
              </a:rPr>
              <a:t>Fast Mathematics</a:t>
            </a:r>
          </a:p>
          <a:p>
            <a:pPr algn="just"/>
            <a:endParaRPr lang="en-US" sz="2400" dirty="0">
              <a:latin typeface="+mj-lt"/>
            </a:endParaRPr>
          </a:p>
          <a:p>
            <a:pPr algn="just"/>
            <a:endParaRPr lang="en-US" sz="2400" dirty="0">
              <a:latin typeface="+mj-lt"/>
            </a:endParaRPr>
          </a:p>
        </p:txBody>
      </p:sp>
      <p:sp>
        <p:nvSpPr>
          <p:cNvPr id="4" name="Date Placeholder 3"/>
          <p:cNvSpPr>
            <a:spLocks noGrp="1"/>
          </p:cNvSpPr>
          <p:nvPr>
            <p:ph type="dt" sz="half" idx="10"/>
          </p:nvPr>
        </p:nvSpPr>
        <p:spPr/>
        <p:txBody>
          <a:bodyPr/>
          <a:lstStyle/>
          <a:p>
            <a:fld id="{03C215B8-4366-430B-8AD0-8FD68DC6D009}"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60</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Optimization with loops</a:t>
            </a:r>
            <a:endParaRPr lang="en-US" dirty="0"/>
          </a:p>
        </p:txBody>
      </p:sp>
      <p:sp>
        <p:nvSpPr>
          <p:cNvPr id="3" name="Content Placeholder 2"/>
          <p:cNvSpPr>
            <a:spLocks noGrp="1"/>
          </p:cNvSpPr>
          <p:nvPr>
            <p:ph idx="1"/>
          </p:nvPr>
        </p:nvSpPr>
        <p:spPr>
          <a:xfrm>
            <a:off x="838200" y="1364566"/>
            <a:ext cx="10515600" cy="4812397"/>
          </a:xfrm>
        </p:spPr>
        <p:txBody>
          <a:bodyPr>
            <a:normAutofit/>
          </a:bodyPr>
          <a:lstStyle/>
          <a:p>
            <a:pPr>
              <a:buNone/>
            </a:pPr>
            <a:r>
              <a:rPr lang="en-US" sz="2400" b="1" u="sng" dirty="0">
                <a:latin typeface="+mj-lt"/>
              </a:rPr>
              <a:t>Unroll small loops</a:t>
            </a:r>
            <a:r>
              <a:rPr lang="en-US" sz="2400" u="sng" dirty="0">
                <a:latin typeface="+mj-lt"/>
              </a:rPr>
              <a:t>: </a:t>
            </a:r>
          </a:p>
          <a:p>
            <a:r>
              <a:rPr lang="en-US" sz="2400" dirty="0">
                <a:latin typeface="+mj-lt"/>
              </a:rPr>
              <a:t>Most of the times Compiler does this automatically, but it is a good habit of writing optimized codes. Matrix updation using this is very advantageous.</a:t>
            </a:r>
          </a:p>
          <a:p>
            <a:endParaRPr lang="en-US" sz="2400" dirty="0">
              <a:latin typeface="+mj-lt"/>
            </a:endParaRPr>
          </a:p>
        </p:txBody>
      </p:sp>
      <p:sp>
        <p:nvSpPr>
          <p:cNvPr id="4" name="Date Placeholder 3"/>
          <p:cNvSpPr>
            <a:spLocks noGrp="1"/>
          </p:cNvSpPr>
          <p:nvPr>
            <p:ph type="dt" sz="half" idx="10"/>
          </p:nvPr>
        </p:nvSpPr>
        <p:spPr/>
        <p:txBody>
          <a:bodyPr/>
          <a:lstStyle/>
          <a:p>
            <a:fld id="{12253954-E542-4EC0-A2DD-687B0B1FA036}"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61</a:t>
            </a:fld>
            <a:endParaRPr lang="en-US" dirty="0"/>
          </a:p>
        </p:txBody>
      </p:sp>
      <p:graphicFrame>
        <p:nvGraphicFramePr>
          <p:cNvPr id="6" name="Table 5"/>
          <p:cNvGraphicFramePr>
            <a:graphicFrameLocks noGrp="1"/>
          </p:cNvGraphicFramePr>
          <p:nvPr/>
        </p:nvGraphicFramePr>
        <p:xfrm>
          <a:off x="1575582" y="2703211"/>
          <a:ext cx="8947052" cy="3486573"/>
        </p:xfrm>
        <a:graphic>
          <a:graphicData uri="http://schemas.openxmlformats.org/drawingml/2006/table">
            <a:tbl>
              <a:tblPr firstRow="1" bandRow="1">
                <a:tableStyleId>{5C22544A-7EE6-4342-B048-85BDC9FD1C3A}</a:tableStyleId>
              </a:tblPr>
              <a:tblGrid>
                <a:gridCol w="4473526">
                  <a:extLst>
                    <a:ext uri="{9D8B030D-6E8A-4147-A177-3AD203B41FA5}">
                      <a16:colId xmlns:a16="http://schemas.microsoft.com/office/drawing/2014/main" val="20000"/>
                    </a:ext>
                  </a:extLst>
                </a:gridCol>
                <a:gridCol w="4473526">
                  <a:extLst>
                    <a:ext uri="{9D8B030D-6E8A-4147-A177-3AD203B41FA5}">
                      <a16:colId xmlns:a16="http://schemas.microsoft.com/office/drawing/2014/main" val="20001"/>
                    </a:ext>
                  </a:extLst>
                </a:gridCol>
              </a:tblGrid>
              <a:tr h="3486573">
                <a:tc>
                  <a:txBody>
                    <a:bodyPr/>
                    <a:lstStyle/>
                    <a:p>
                      <a:pPr rtl="0" fontAlgn="base"/>
                      <a:r>
                        <a:rPr lang="en-US" sz="1800" b="0" i="0" kern="1200" dirty="0">
                          <a:solidFill>
                            <a:schemeClr val="tx1"/>
                          </a:solidFill>
                          <a:latin typeface="+mn-lt"/>
                          <a:ea typeface="+mn-ea"/>
                          <a:cs typeface="+mn-cs"/>
                        </a:rPr>
                        <a:t>#include &lt;</a:t>
                      </a:r>
                      <a:r>
                        <a:rPr lang="en-US" sz="1800" b="0" i="0" kern="1200" dirty="0" err="1">
                          <a:solidFill>
                            <a:schemeClr val="tx1"/>
                          </a:solidFill>
                          <a:latin typeface="+mn-lt"/>
                          <a:ea typeface="+mn-ea"/>
                          <a:cs typeface="+mn-cs"/>
                        </a:rPr>
                        <a:t>stdio.h</a:t>
                      </a:r>
                      <a:r>
                        <a:rPr lang="en-US" sz="1800" b="0" i="0" kern="1200" dirty="0">
                          <a:solidFill>
                            <a:schemeClr val="tx1"/>
                          </a:solidFill>
                          <a:latin typeface="+mn-lt"/>
                          <a:ea typeface="+mn-ea"/>
                          <a:cs typeface="+mn-cs"/>
                        </a:rPr>
                        <a:t>&gt;</a:t>
                      </a:r>
                    </a:p>
                    <a:p>
                      <a:pPr rtl="0" fontAlgn="base"/>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main(void)</a:t>
                      </a:r>
                    </a:p>
                    <a:p>
                      <a:pPr rtl="0" fontAlgn="base"/>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fact[5];</a:t>
                      </a:r>
                    </a:p>
                    <a:p>
                      <a:pPr rtl="0" fontAlgn="base"/>
                      <a:r>
                        <a:rPr lang="en-US" sz="1800" b="0" i="0" kern="1200" dirty="0">
                          <a:solidFill>
                            <a:schemeClr val="tx1"/>
                          </a:solidFill>
                          <a:latin typeface="+mn-lt"/>
                          <a:ea typeface="+mn-ea"/>
                          <a:cs typeface="+mn-cs"/>
                        </a:rPr>
                        <a:t>    fact[0] = 1;</a:t>
                      </a:r>
                    </a:p>
                    <a:p>
                      <a:pPr rtl="0" fontAlgn="base"/>
                      <a:r>
                        <a:rPr lang="en-US" sz="1800" b="0" i="0" kern="1200" dirty="0">
                          <a:solidFill>
                            <a:schemeClr val="tx1"/>
                          </a:solidFill>
                          <a:latin typeface="+mn-lt"/>
                          <a:ea typeface="+mn-ea"/>
                          <a:cs typeface="+mn-cs"/>
                        </a:rPr>
                        <a:t>    // Overhead of managing a counter</a:t>
                      </a:r>
                    </a:p>
                    <a:p>
                      <a:pPr rtl="0" fontAlgn="base"/>
                      <a:r>
                        <a:rPr lang="en-US" sz="1800" b="0" i="0" kern="1200" dirty="0">
                          <a:solidFill>
                            <a:schemeClr val="tx1"/>
                          </a:solidFill>
                          <a:latin typeface="+mn-lt"/>
                          <a:ea typeface="+mn-ea"/>
                          <a:cs typeface="+mn-cs"/>
                        </a:rPr>
                        <a:t>    // just for 4 iterations</a:t>
                      </a:r>
                    </a:p>
                    <a:p>
                      <a:pPr rtl="0" fontAlgn="base"/>
                      <a:r>
                        <a:rPr lang="en-US" sz="1800" b="0" i="0" kern="1200" dirty="0">
                          <a:solidFill>
                            <a:schemeClr val="tx1"/>
                          </a:solidFill>
                          <a:latin typeface="+mn-lt"/>
                          <a:ea typeface="+mn-ea"/>
                          <a:cs typeface="+mn-cs"/>
                        </a:rPr>
                        <a:t>    for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1;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&lt; 5;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fact[</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fact[</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- 1] *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return 0;</a:t>
                      </a:r>
                    </a:p>
                    <a:p>
                      <a:pPr rtl="0" fontAlgn="base"/>
                      <a:r>
                        <a:rPr lang="en-US" sz="1800" b="0" i="0"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rtl="0" fontAlgn="base"/>
                      <a:r>
                        <a:rPr lang="en-US" sz="1800" b="0" i="0" kern="1200" dirty="0">
                          <a:solidFill>
                            <a:schemeClr val="tx1"/>
                          </a:solidFill>
                          <a:latin typeface="+mn-lt"/>
                          <a:ea typeface="+mn-ea"/>
                          <a:cs typeface="+mn-cs"/>
                        </a:rPr>
                        <a:t>#include &lt;</a:t>
                      </a:r>
                      <a:r>
                        <a:rPr lang="en-US" sz="1800" b="0" i="0" kern="1200" dirty="0" err="1">
                          <a:solidFill>
                            <a:schemeClr val="tx1"/>
                          </a:solidFill>
                          <a:latin typeface="+mn-lt"/>
                          <a:ea typeface="+mn-ea"/>
                          <a:cs typeface="+mn-cs"/>
                        </a:rPr>
                        <a:t>stdio.h</a:t>
                      </a:r>
                      <a:r>
                        <a:rPr lang="en-US" sz="1800" b="0" i="0" kern="1200" dirty="0">
                          <a:solidFill>
                            <a:schemeClr val="tx1"/>
                          </a:solidFill>
                          <a:latin typeface="+mn-lt"/>
                          <a:ea typeface="+mn-ea"/>
                          <a:cs typeface="+mn-cs"/>
                        </a:rPr>
                        <a:t>&gt;</a:t>
                      </a:r>
                    </a:p>
                    <a:p>
                      <a:pPr rtl="0" fontAlgn="base"/>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main(void)</a:t>
                      </a:r>
                    </a:p>
                    <a:p>
                      <a:pPr rtl="0" fontAlgn="base"/>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fact[5] = { 1, 1, 2, 6, 24 };</a:t>
                      </a:r>
                    </a:p>
                    <a:p>
                      <a:pPr rtl="0" fontAlgn="base"/>
                      <a:r>
                        <a:rPr lang="en-US" sz="1800" b="0" i="0" kern="1200" dirty="0">
                          <a:solidFill>
                            <a:schemeClr val="tx1"/>
                          </a:solidFill>
                          <a:latin typeface="+mn-lt"/>
                          <a:ea typeface="+mn-ea"/>
                          <a:cs typeface="+mn-cs"/>
                        </a:rPr>
                        <a:t>    // Here the same work is done</a:t>
                      </a:r>
                    </a:p>
                    <a:p>
                      <a:pPr rtl="0" fontAlgn="base"/>
                      <a:r>
                        <a:rPr lang="en-US" sz="1800" b="0" i="0" kern="1200" dirty="0">
                          <a:solidFill>
                            <a:schemeClr val="tx1"/>
                          </a:solidFill>
                          <a:latin typeface="+mn-lt"/>
                          <a:ea typeface="+mn-ea"/>
                          <a:cs typeface="+mn-cs"/>
                        </a:rPr>
                        <a:t>    // without counter overhead</a:t>
                      </a:r>
                    </a:p>
                    <a:p>
                      <a:pPr rtl="0" fontAlgn="base"/>
                      <a:r>
                        <a:rPr lang="en-US" sz="1800" b="0" i="0" kern="1200" dirty="0">
                          <a:solidFill>
                            <a:schemeClr val="tx1"/>
                          </a:solidFill>
                          <a:latin typeface="+mn-lt"/>
                          <a:ea typeface="+mn-ea"/>
                          <a:cs typeface="+mn-cs"/>
                        </a:rPr>
                        <a:t>    return 0;</a:t>
                      </a:r>
                    </a:p>
                    <a:p>
                      <a:pPr rtl="0" fontAlgn="base"/>
                      <a:r>
                        <a:rPr lang="en-US" sz="1800" b="0" i="0" kern="1200" dirty="0">
                          <a:solidFill>
                            <a:schemeClr val="tx1"/>
                          </a:solidFill>
                          <a:latin typeface="+mn-lt"/>
                          <a:ea typeface="+mn-ea"/>
                          <a:cs typeface="+mn-cs"/>
                        </a:rPr>
                        <a:t>}</a:t>
                      </a: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Optimization with loops</a:t>
            </a:r>
            <a:endParaRPr lang="en-US" dirty="0"/>
          </a:p>
        </p:txBody>
      </p:sp>
      <p:sp>
        <p:nvSpPr>
          <p:cNvPr id="3" name="Content Placeholder 2"/>
          <p:cNvSpPr>
            <a:spLocks noGrp="1"/>
          </p:cNvSpPr>
          <p:nvPr>
            <p:ph idx="1"/>
          </p:nvPr>
        </p:nvSpPr>
        <p:spPr>
          <a:xfrm>
            <a:off x="838200" y="1364566"/>
            <a:ext cx="10515600" cy="4812397"/>
          </a:xfrm>
        </p:spPr>
        <p:txBody>
          <a:bodyPr>
            <a:normAutofit/>
          </a:bodyPr>
          <a:lstStyle/>
          <a:p>
            <a:pPr>
              <a:buNone/>
            </a:pPr>
            <a:r>
              <a:rPr lang="en-US" sz="2400" b="1" u="sng" dirty="0">
                <a:latin typeface="+mj-lt"/>
              </a:rPr>
              <a:t>Avoid calculations in loop: </a:t>
            </a:r>
          </a:p>
          <a:p>
            <a:pPr lvl="1"/>
            <a:r>
              <a:rPr lang="en-US" sz="2000" dirty="0">
                <a:latin typeface="+mj-lt"/>
              </a:rPr>
              <a:t>Avoid any calculation which is more or less constant in value. </a:t>
            </a:r>
          </a:p>
          <a:p>
            <a:pPr lvl="1"/>
            <a:r>
              <a:rPr lang="en-US" sz="2000" dirty="0">
                <a:latin typeface="+mj-lt"/>
              </a:rPr>
              <a:t>Inner loops should have minimum possible calculations.</a:t>
            </a:r>
          </a:p>
        </p:txBody>
      </p:sp>
      <p:sp>
        <p:nvSpPr>
          <p:cNvPr id="4" name="Date Placeholder 3"/>
          <p:cNvSpPr>
            <a:spLocks noGrp="1"/>
          </p:cNvSpPr>
          <p:nvPr>
            <p:ph type="dt" sz="half" idx="10"/>
          </p:nvPr>
        </p:nvSpPr>
        <p:spPr/>
        <p:txBody>
          <a:bodyPr/>
          <a:lstStyle/>
          <a:p>
            <a:fld id="{12253954-E542-4EC0-A2DD-687B0B1FA036}"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62</a:t>
            </a:fld>
            <a:endParaRPr lang="en-US" dirty="0"/>
          </a:p>
        </p:txBody>
      </p:sp>
      <p:graphicFrame>
        <p:nvGraphicFramePr>
          <p:cNvPr id="6" name="Table 5"/>
          <p:cNvGraphicFramePr>
            <a:graphicFrameLocks noGrp="1"/>
          </p:cNvGraphicFramePr>
          <p:nvPr/>
        </p:nvGraphicFramePr>
        <p:xfrm>
          <a:off x="1575582" y="2703211"/>
          <a:ext cx="8947052" cy="3486573"/>
        </p:xfrm>
        <a:graphic>
          <a:graphicData uri="http://schemas.openxmlformats.org/drawingml/2006/table">
            <a:tbl>
              <a:tblPr firstRow="1" bandRow="1">
                <a:tableStyleId>{5C22544A-7EE6-4342-B048-85BDC9FD1C3A}</a:tableStyleId>
              </a:tblPr>
              <a:tblGrid>
                <a:gridCol w="4473526">
                  <a:extLst>
                    <a:ext uri="{9D8B030D-6E8A-4147-A177-3AD203B41FA5}">
                      <a16:colId xmlns:a16="http://schemas.microsoft.com/office/drawing/2014/main" val="20000"/>
                    </a:ext>
                  </a:extLst>
                </a:gridCol>
                <a:gridCol w="4473526">
                  <a:extLst>
                    <a:ext uri="{9D8B030D-6E8A-4147-A177-3AD203B41FA5}">
                      <a16:colId xmlns:a16="http://schemas.microsoft.com/office/drawing/2014/main" val="20001"/>
                    </a:ext>
                  </a:extLst>
                </a:gridCol>
              </a:tblGrid>
              <a:tr h="3486573">
                <a:tc>
                  <a:txBody>
                    <a:bodyPr/>
                    <a:lstStyle/>
                    <a:p>
                      <a:pPr rtl="0" fontAlgn="base"/>
                      <a:r>
                        <a:rPr lang="en-US" sz="1800" b="0" i="0" kern="1200" dirty="0">
                          <a:solidFill>
                            <a:schemeClr val="tx1"/>
                          </a:solidFill>
                          <a:latin typeface="+mn-lt"/>
                          <a:ea typeface="+mn-ea"/>
                          <a:cs typeface="+mn-cs"/>
                        </a:rPr>
                        <a:t>#include &lt;</a:t>
                      </a:r>
                      <a:r>
                        <a:rPr lang="en-US" sz="1800" b="0" i="0" kern="1200" dirty="0" err="1">
                          <a:solidFill>
                            <a:schemeClr val="tx1"/>
                          </a:solidFill>
                          <a:latin typeface="+mn-lt"/>
                          <a:ea typeface="+mn-ea"/>
                          <a:cs typeface="+mn-cs"/>
                        </a:rPr>
                        <a:t>stdio.h</a:t>
                      </a:r>
                      <a:r>
                        <a:rPr lang="en-US" sz="1800" b="0" i="0" kern="1200" dirty="0">
                          <a:solidFill>
                            <a:schemeClr val="tx1"/>
                          </a:solidFill>
                          <a:latin typeface="+mn-lt"/>
                          <a:ea typeface="+mn-ea"/>
                          <a:cs typeface="+mn-cs"/>
                        </a:rPr>
                        <a:t>&gt;</a:t>
                      </a:r>
                    </a:p>
                    <a:p>
                      <a:pPr rtl="0" fontAlgn="base"/>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main(void)</a:t>
                      </a:r>
                    </a:p>
                    <a:p>
                      <a:pPr rtl="0" fontAlgn="base"/>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arr</a:t>
                      </a:r>
                      <a:r>
                        <a:rPr lang="en-US" sz="1800" b="0" i="0" kern="1200" dirty="0">
                          <a:solidFill>
                            <a:schemeClr val="tx1"/>
                          </a:solidFill>
                          <a:latin typeface="+mn-lt"/>
                          <a:ea typeface="+mn-ea"/>
                          <a:cs typeface="+mn-cs"/>
                        </a:rPr>
                        <a:t>[1000];</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 = 1, b = 5, c = 25, d = 7;</a:t>
                      </a:r>
                    </a:p>
                    <a:p>
                      <a:pPr rtl="0" fontAlgn="base"/>
                      <a:r>
                        <a:rPr lang="en-US" sz="1800" b="0" i="0" kern="1200" dirty="0">
                          <a:solidFill>
                            <a:schemeClr val="tx1"/>
                          </a:solidFill>
                          <a:latin typeface="+mn-lt"/>
                          <a:ea typeface="+mn-ea"/>
                          <a:cs typeface="+mn-cs"/>
                        </a:rPr>
                        <a:t>    // Calculating a constant expression</a:t>
                      </a:r>
                    </a:p>
                    <a:p>
                      <a:pPr rtl="0" fontAlgn="base"/>
                      <a:r>
                        <a:rPr lang="en-US" sz="1800" b="0" i="0" kern="1200" dirty="0">
                          <a:solidFill>
                            <a:schemeClr val="tx1"/>
                          </a:solidFill>
                          <a:latin typeface="+mn-lt"/>
                          <a:ea typeface="+mn-ea"/>
                          <a:cs typeface="+mn-cs"/>
                        </a:rPr>
                        <a:t>    // for each iteration is not good.</a:t>
                      </a:r>
                    </a:p>
                    <a:p>
                      <a:pPr rtl="0" fontAlgn="base"/>
                      <a:r>
                        <a:rPr lang="en-US" sz="1800" b="0" i="0" kern="1200" dirty="0">
                          <a:solidFill>
                            <a:schemeClr val="tx1"/>
                          </a:solidFill>
                          <a:latin typeface="+mn-lt"/>
                          <a:ea typeface="+mn-ea"/>
                          <a:cs typeface="+mn-cs"/>
                        </a:rPr>
                        <a:t>    for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0;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&lt; 1000;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arr</a:t>
                      </a:r>
                      <a:r>
                        <a:rPr lang="en-US" sz="1800" b="0" i="0" kern="1200" dirty="0">
                          <a:solidFill>
                            <a:schemeClr val="tx1"/>
                          </a:solidFill>
                          <a:latin typeface="+mn-lt"/>
                          <a:ea typeface="+mn-ea"/>
                          <a:cs typeface="+mn-cs"/>
                        </a:rPr>
                        <a:t>[</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(((c % d) * a / b) % d) *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return 0;</a:t>
                      </a:r>
                    </a:p>
                    <a:p>
                      <a:pPr rtl="0" fontAlgn="base"/>
                      <a:r>
                        <a:rPr lang="en-US" sz="1800" b="0" i="0"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rtl="0" fontAlgn="base"/>
                      <a:r>
                        <a:rPr lang="en-US" sz="1800" b="0" i="0" kern="1200" dirty="0">
                          <a:solidFill>
                            <a:schemeClr val="tx1"/>
                          </a:solidFill>
                          <a:latin typeface="+mn-lt"/>
                          <a:ea typeface="+mn-ea"/>
                          <a:cs typeface="+mn-cs"/>
                        </a:rPr>
                        <a:t>#include &lt;</a:t>
                      </a:r>
                      <a:r>
                        <a:rPr lang="en-US" sz="1800" b="0" i="0" kern="1200" dirty="0" err="1">
                          <a:solidFill>
                            <a:schemeClr val="tx1"/>
                          </a:solidFill>
                          <a:latin typeface="+mn-lt"/>
                          <a:ea typeface="+mn-ea"/>
                          <a:cs typeface="+mn-cs"/>
                        </a:rPr>
                        <a:t>stdio.h</a:t>
                      </a:r>
                      <a:r>
                        <a:rPr lang="en-US" sz="1800" b="0" i="0" kern="1200" dirty="0">
                          <a:solidFill>
                            <a:schemeClr val="tx1"/>
                          </a:solidFill>
                          <a:latin typeface="+mn-lt"/>
                          <a:ea typeface="+mn-ea"/>
                          <a:cs typeface="+mn-cs"/>
                        </a:rPr>
                        <a:t>&gt;</a:t>
                      </a:r>
                    </a:p>
                    <a:p>
                      <a:pPr rtl="0" fontAlgn="base"/>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main(void)</a:t>
                      </a:r>
                    </a:p>
                    <a:p>
                      <a:pPr rtl="0" fontAlgn="base"/>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arr</a:t>
                      </a:r>
                      <a:r>
                        <a:rPr lang="en-US" sz="1800" b="0" i="0" kern="1200" dirty="0">
                          <a:solidFill>
                            <a:schemeClr val="tx1"/>
                          </a:solidFill>
                          <a:latin typeface="+mn-lt"/>
                          <a:ea typeface="+mn-ea"/>
                          <a:cs typeface="+mn-cs"/>
                        </a:rPr>
                        <a:t>[1000];</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 = 1, b = 5, c = 25, d = 7;</a:t>
                      </a:r>
                    </a:p>
                    <a:p>
                      <a:pPr rtl="0" fontAlgn="base"/>
                      <a:r>
                        <a:rPr lang="en-US" sz="1800" b="0" i="0" kern="1200" dirty="0">
                          <a:solidFill>
                            <a:schemeClr val="tx1"/>
                          </a:solidFill>
                          <a:latin typeface="+mn-lt"/>
                          <a:ea typeface="+mn-ea"/>
                          <a:cs typeface="+mn-cs"/>
                        </a:rPr>
                        <a:t>    // pre calculating the constant expression</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temp = (((c % d) * a / b) % d);</a:t>
                      </a:r>
                    </a:p>
                    <a:p>
                      <a:pPr rtl="0" fontAlgn="base"/>
                      <a:r>
                        <a:rPr lang="en-US" sz="1800" b="0" i="0" kern="1200" dirty="0">
                          <a:solidFill>
                            <a:schemeClr val="tx1"/>
                          </a:solidFill>
                          <a:latin typeface="+mn-lt"/>
                          <a:ea typeface="+mn-ea"/>
                          <a:cs typeface="+mn-cs"/>
                        </a:rPr>
                        <a:t>    for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0;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&lt; 1000;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arr</a:t>
                      </a:r>
                      <a:r>
                        <a:rPr lang="en-US" sz="1800" b="0" i="0" kern="1200" dirty="0">
                          <a:solidFill>
                            <a:schemeClr val="tx1"/>
                          </a:solidFill>
                          <a:latin typeface="+mn-lt"/>
                          <a:ea typeface="+mn-ea"/>
                          <a:cs typeface="+mn-cs"/>
                        </a:rPr>
                        <a:t>[</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temp *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return 0;</a:t>
                      </a:r>
                    </a:p>
                    <a:p>
                      <a:pPr rtl="0" fontAlgn="base"/>
                      <a:r>
                        <a:rPr lang="en-US" sz="1800" b="0" i="0"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Optimization with loops</a:t>
            </a:r>
            <a:endParaRPr lang="en-US" dirty="0"/>
          </a:p>
        </p:txBody>
      </p:sp>
      <p:sp>
        <p:nvSpPr>
          <p:cNvPr id="3" name="Content Placeholder 2"/>
          <p:cNvSpPr>
            <a:spLocks noGrp="1"/>
          </p:cNvSpPr>
          <p:nvPr>
            <p:ph idx="1"/>
          </p:nvPr>
        </p:nvSpPr>
        <p:spPr>
          <a:xfrm>
            <a:off x="838200" y="1364566"/>
            <a:ext cx="10515600" cy="4812397"/>
          </a:xfrm>
        </p:spPr>
        <p:txBody>
          <a:bodyPr>
            <a:normAutofit/>
          </a:bodyPr>
          <a:lstStyle/>
          <a:p>
            <a:pPr>
              <a:buNone/>
            </a:pPr>
            <a:r>
              <a:rPr lang="en-US" sz="2000" b="1" u="sng" dirty="0">
                <a:latin typeface="+mj-lt"/>
              </a:rPr>
              <a:t>Avoid pointer Dereference in loop: </a:t>
            </a:r>
          </a:p>
          <a:p>
            <a:pPr indent="0">
              <a:lnSpc>
                <a:spcPct val="100000"/>
              </a:lnSpc>
              <a:spcBef>
                <a:spcPts val="0"/>
              </a:spcBef>
            </a:pPr>
            <a:r>
              <a:rPr lang="en-US" sz="2000" dirty="0">
                <a:latin typeface="+mj-lt"/>
              </a:rPr>
              <a:t>Pointer dereferencing creates lots of trouble in memory. </a:t>
            </a:r>
          </a:p>
          <a:p>
            <a:pPr indent="0">
              <a:lnSpc>
                <a:spcPct val="100000"/>
              </a:lnSpc>
              <a:spcBef>
                <a:spcPts val="0"/>
              </a:spcBef>
            </a:pPr>
            <a:r>
              <a:rPr lang="en-US" sz="2000" dirty="0">
                <a:latin typeface="+mj-lt"/>
              </a:rPr>
              <a:t>So better assign it to some temporary variable and then use that temporary variable in the loop.</a:t>
            </a:r>
            <a:endParaRPr lang="en-US" sz="1800" dirty="0">
              <a:latin typeface="+mj-lt"/>
            </a:endParaRPr>
          </a:p>
        </p:txBody>
      </p:sp>
      <p:sp>
        <p:nvSpPr>
          <p:cNvPr id="4" name="Date Placeholder 3"/>
          <p:cNvSpPr>
            <a:spLocks noGrp="1"/>
          </p:cNvSpPr>
          <p:nvPr>
            <p:ph type="dt" sz="half" idx="10"/>
          </p:nvPr>
        </p:nvSpPr>
        <p:spPr/>
        <p:txBody>
          <a:bodyPr/>
          <a:lstStyle/>
          <a:p>
            <a:fld id="{12253954-E542-4EC0-A2DD-687B0B1FA036}"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63</a:t>
            </a:fld>
            <a:endParaRPr lang="en-US" dirty="0"/>
          </a:p>
        </p:txBody>
      </p:sp>
      <p:graphicFrame>
        <p:nvGraphicFramePr>
          <p:cNvPr id="6" name="Table 5"/>
          <p:cNvGraphicFramePr>
            <a:graphicFrameLocks noGrp="1"/>
          </p:cNvGraphicFramePr>
          <p:nvPr/>
        </p:nvGraphicFramePr>
        <p:xfrm>
          <a:off x="1575582" y="2335237"/>
          <a:ext cx="9481624" cy="4206240"/>
        </p:xfrm>
        <a:graphic>
          <a:graphicData uri="http://schemas.openxmlformats.org/drawingml/2006/table">
            <a:tbl>
              <a:tblPr firstRow="1" bandRow="1">
                <a:tableStyleId>{5C22544A-7EE6-4342-B048-85BDC9FD1C3A}</a:tableStyleId>
              </a:tblPr>
              <a:tblGrid>
                <a:gridCol w="4308474">
                  <a:extLst>
                    <a:ext uri="{9D8B030D-6E8A-4147-A177-3AD203B41FA5}">
                      <a16:colId xmlns:a16="http://schemas.microsoft.com/office/drawing/2014/main" val="20000"/>
                    </a:ext>
                  </a:extLst>
                </a:gridCol>
                <a:gridCol w="5173150">
                  <a:extLst>
                    <a:ext uri="{9D8B030D-6E8A-4147-A177-3AD203B41FA5}">
                      <a16:colId xmlns:a16="http://schemas.microsoft.com/office/drawing/2014/main" val="20001"/>
                    </a:ext>
                  </a:extLst>
                </a:gridCol>
              </a:tblGrid>
              <a:tr h="3812345">
                <a:tc>
                  <a:txBody>
                    <a:bodyPr/>
                    <a:lstStyle/>
                    <a:p>
                      <a:pPr rtl="0" fontAlgn="base"/>
                      <a:r>
                        <a:rPr lang="en-US" sz="1800" b="0" i="0" kern="1200" dirty="0">
                          <a:solidFill>
                            <a:schemeClr val="tx1"/>
                          </a:solidFill>
                          <a:latin typeface="+mn-lt"/>
                          <a:ea typeface="+mn-ea"/>
                          <a:cs typeface="+mn-cs"/>
                        </a:rPr>
                        <a:t>#include &lt;</a:t>
                      </a:r>
                      <a:r>
                        <a:rPr lang="en-US" sz="1800" b="0" i="0" kern="1200" dirty="0" err="1">
                          <a:solidFill>
                            <a:schemeClr val="tx1"/>
                          </a:solidFill>
                          <a:latin typeface="+mn-lt"/>
                          <a:ea typeface="+mn-ea"/>
                          <a:cs typeface="+mn-cs"/>
                        </a:rPr>
                        <a:t>stdio.h</a:t>
                      </a:r>
                      <a:r>
                        <a:rPr lang="en-US" sz="1800" b="0" i="0" kern="1200" dirty="0">
                          <a:solidFill>
                            <a:schemeClr val="tx1"/>
                          </a:solidFill>
                          <a:latin typeface="+mn-lt"/>
                          <a:ea typeface="+mn-ea"/>
                          <a:cs typeface="+mn-cs"/>
                        </a:rPr>
                        <a:t>&gt;</a:t>
                      </a:r>
                    </a:p>
                    <a:p>
                      <a:pPr rtl="0" fontAlgn="base"/>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main(void)</a:t>
                      </a:r>
                    </a:p>
                    <a:p>
                      <a:pPr rtl="0" fontAlgn="base"/>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 = 0;</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iptr</a:t>
                      </a:r>
                      <a:r>
                        <a:rPr lang="en-US" sz="1800" b="0" i="0" kern="1200" dirty="0">
                          <a:solidFill>
                            <a:schemeClr val="tx1"/>
                          </a:solidFill>
                          <a:latin typeface="+mn-lt"/>
                          <a:ea typeface="+mn-ea"/>
                          <a:cs typeface="+mn-cs"/>
                        </a:rPr>
                        <a:t> = &amp;a;</a:t>
                      </a:r>
                    </a:p>
                    <a:p>
                      <a:pPr rtl="0" fontAlgn="base"/>
                      <a:r>
                        <a:rPr lang="en-US" sz="1800" b="0" i="0" kern="1200" dirty="0">
                          <a:solidFill>
                            <a:schemeClr val="tx1"/>
                          </a:solidFill>
                          <a:latin typeface="+mn-lt"/>
                          <a:ea typeface="+mn-ea"/>
                          <a:cs typeface="+mn-cs"/>
                        </a:rPr>
                        <a:t>    // Dereferencing pointer inside loop</a:t>
                      </a:r>
                    </a:p>
                    <a:p>
                      <a:pPr rtl="0" fontAlgn="base"/>
                      <a:r>
                        <a:rPr lang="en-US" sz="1800" b="0" i="0" kern="1200" dirty="0">
                          <a:solidFill>
                            <a:schemeClr val="tx1"/>
                          </a:solidFill>
                          <a:latin typeface="+mn-lt"/>
                          <a:ea typeface="+mn-ea"/>
                          <a:cs typeface="+mn-cs"/>
                        </a:rPr>
                        <a:t>    // is costly</a:t>
                      </a:r>
                    </a:p>
                    <a:p>
                      <a:pPr rtl="0" fontAlgn="base"/>
                      <a:r>
                        <a:rPr lang="en-US" sz="1800" b="0" i="0" kern="1200" dirty="0">
                          <a:solidFill>
                            <a:schemeClr val="tx1"/>
                          </a:solidFill>
                          <a:latin typeface="+mn-lt"/>
                          <a:ea typeface="+mn-ea"/>
                          <a:cs typeface="+mn-cs"/>
                        </a:rPr>
                        <a:t>    for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1;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&lt; 11;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iptr</a:t>
                      </a:r>
                      <a:r>
                        <a:rPr lang="en-US" sz="1800" b="0" i="0" kern="1200" dirty="0">
                          <a:solidFill>
                            <a:schemeClr val="tx1"/>
                          </a:solidFill>
                          <a:latin typeface="+mn-lt"/>
                          <a:ea typeface="+mn-ea"/>
                          <a:cs typeface="+mn-cs"/>
                        </a:rPr>
                        <a:t> = *</a:t>
                      </a:r>
                      <a:r>
                        <a:rPr lang="en-US" sz="1800" b="0" i="0" kern="1200" dirty="0" err="1">
                          <a:solidFill>
                            <a:schemeClr val="tx1"/>
                          </a:solidFill>
                          <a:latin typeface="+mn-lt"/>
                          <a:ea typeface="+mn-ea"/>
                          <a:cs typeface="+mn-cs"/>
                        </a:rPr>
                        <a:t>iptr</a:t>
                      </a:r>
                      <a:r>
                        <a:rPr lang="en-US" sz="1800" b="0" i="0" kern="1200" dirty="0">
                          <a:solidFill>
                            <a:schemeClr val="tx1"/>
                          </a:solidFill>
                          <a:latin typeface="+mn-lt"/>
                          <a:ea typeface="+mn-ea"/>
                          <a:cs typeface="+mn-cs"/>
                        </a:rPr>
                        <a:t> +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printf</a:t>
                      </a:r>
                      <a:r>
                        <a:rPr lang="en-US" sz="1800" b="0" i="0" kern="1200" dirty="0">
                          <a:solidFill>
                            <a:schemeClr val="tx1"/>
                          </a:solidFill>
                          <a:latin typeface="+mn-lt"/>
                          <a:ea typeface="+mn-ea"/>
                          <a:cs typeface="+mn-cs"/>
                        </a:rPr>
                        <a:t>("Value of a : %d", a);</a:t>
                      </a:r>
                    </a:p>
                    <a:p>
                      <a:pPr rtl="0" fontAlgn="base"/>
                      <a:r>
                        <a:rPr lang="en-US" sz="1800" b="0" i="0" kern="1200" dirty="0">
                          <a:solidFill>
                            <a:schemeClr val="tx1"/>
                          </a:solidFill>
                          <a:latin typeface="+mn-lt"/>
                          <a:ea typeface="+mn-ea"/>
                          <a:cs typeface="+mn-cs"/>
                        </a:rPr>
                        <a:t>    return 0;</a:t>
                      </a:r>
                    </a:p>
                    <a:p>
                      <a:pPr rtl="0" fontAlgn="base"/>
                      <a:r>
                        <a:rPr lang="en-US" sz="1800" b="0" i="0"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rtl="0" fontAlgn="base"/>
                      <a:r>
                        <a:rPr lang="en-US" sz="1800" b="0" i="0" kern="1200" dirty="0">
                          <a:solidFill>
                            <a:schemeClr val="tx1"/>
                          </a:solidFill>
                          <a:latin typeface="+mn-lt"/>
                          <a:ea typeface="+mn-ea"/>
                          <a:cs typeface="+mn-cs"/>
                        </a:rPr>
                        <a:t>#include &lt;</a:t>
                      </a:r>
                      <a:r>
                        <a:rPr lang="en-US" sz="1800" b="0" i="0" kern="1200" dirty="0" err="1">
                          <a:solidFill>
                            <a:schemeClr val="tx1"/>
                          </a:solidFill>
                          <a:latin typeface="+mn-lt"/>
                          <a:ea typeface="+mn-ea"/>
                          <a:cs typeface="+mn-cs"/>
                        </a:rPr>
                        <a:t>stdio.h</a:t>
                      </a:r>
                      <a:r>
                        <a:rPr lang="en-US" sz="1800" b="0" i="0" kern="1200" dirty="0">
                          <a:solidFill>
                            <a:schemeClr val="tx1"/>
                          </a:solidFill>
                          <a:latin typeface="+mn-lt"/>
                          <a:ea typeface="+mn-ea"/>
                          <a:cs typeface="+mn-cs"/>
                        </a:rPr>
                        <a:t>&gt;</a:t>
                      </a:r>
                    </a:p>
                    <a:p>
                      <a:pPr rtl="0" fontAlgn="base"/>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main(void)</a:t>
                      </a:r>
                    </a:p>
                    <a:p>
                      <a:pPr rtl="0" fontAlgn="base"/>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 = 0;</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iptr</a:t>
                      </a:r>
                      <a:r>
                        <a:rPr lang="en-US" sz="1800" b="0" i="0" kern="1200" dirty="0">
                          <a:solidFill>
                            <a:schemeClr val="tx1"/>
                          </a:solidFill>
                          <a:latin typeface="+mn-lt"/>
                          <a:ea typeface="+mn-ea"/>
                          <a:cs typeface="+mn-cs"/>
                        </a:rPr>
                        <a:t> = &amp;a;</a:t>
                      </a:r>
                    </a:p>
                    <a:p>
                      <a:pPr rtl="0" fontAlgn="base"/>
                      <a:r>
                        <a:rPr lang="en-US" sz="1800" b="0" i="0" kern="1200" dirty="0">
                          <a:solidFill>
                            <a:schemeClr val="tx1"/>
                          </a:solidFill>
                          <a:latin typeface="+mn-lt"/>
                          <a:ea typeface="+mn-ea"/>
                          <a:cs typeface="+mn-cs"/>
                        </a:rPr>
                        <a:t>    // Dereferencing pointer outside loop</a:t>
                      </a:r>
                    </a:p>
                    <a:p>
                      <a:pPr rtl="0" fontAlgn="base"/>
                      <a:r>
                        <a:rPr lang="en-US" sz="1800" b="0" i="0" kern="1200" dirty="0">
                          <a:solidFill>
                            <a:schemeClr val="tx1"/>
                          </a:solidFill>
                          <a:latin typeface="+mn-lt"/>
                          <a:ea typeface="+mn-ea"/>
                          <a:cs typeface="+mn-cs"/>
                        </a:rPr>
                        <a:t>    // and saving its value in a temp variable</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temp = *</a:t>
                      </a:r>
                      <a:r>
                        <a:rPr lang="en-US" sz="1800" b="0" i="0" kern="1200" dirty="0" err="1">
                          <a:solidFill>
                            <a:schemeClr val="tx1"/>
                          </a:solidFill>
                          <a:latin typeface="+mn-lt"/>
                          <a:ea typeface="+mn-ea"/>
                          <a:cs typeface="+mn-cs"/>
                        </a:rPr>
                        <a:t>iptr</a:t>
                      </a:r>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for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1;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&lt; 11;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temp = temp +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 Updating pointer using final value of temp</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iptr</a:t>
                      </a:r>
                      <a:r>
                        <a:rPr lang="en-US" sz="1800" b="0" i="0" kern="1200" dirty="0">
                          <a:solidFill>
                            <a:schemeClr val="tx1"/>
                          </a:solidFill>
                          <a:latin typeface="+mn-lt"/>
                          <a:ea typeface="+mn-ea"/>
                          <a:cs typeface="+mn-cs"/>
                        </a:rPr>
                        <a:t> = temp;</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printf</a:t>
                      </a:r>
                      <a:r>
                        <a:rPr lang="en-US" sz="1800" b="0" i="0" kern="1200" dirty="0">
                          <a:solidFill>
                            <a:schemeClr val="tx1"/>
                          </a:solidFill>
                          <a:latin typeface="+mn-lt"/>
                          <a:ea typeface="+mn-ea"/>
                          <a:cs typeface="+mn-cs"/>
                        </a:rPr>
                        <a:t>("Value of a : %d", a);</a:t>
                      </a:r>
                    </a:p>
                    <a:p>
                      <a:pPr rtl="0" fontAlgn="base"/>
                      <a:r>
                        <a:rPr lang="en-US" sz="1800" b="0" i="0" kern="1200" dirty="0">
                          <a:solidFill>
                            <a:schemeClr val="tx1"/>
                          </a:solidFill>
                          <a:latin typeface="+mn-lt"/>
                          <a:ea typeface="+mn-ea"/>
                          <a:cs typeface="+mn-cs"/>
                        </a:rPr>
                        <a:t>    return 0;</a:t>
                      </a:r>
                    </a:p>
                    <a:p>
                      <a:pPr rtl="0" fontAlgn="base"/>
                      <a:r>
                        <a:rPr lang="en-US" sz="1800" b="0" i="0"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Optimization with loops</a:t>
            </a:r>
            <a:endParaRPr lang="en-US" dirty="0"/>
          </a:p>
        </p:txBody>
      </p:sp>
      <p:sp>
        <p:nvSpPr>
          <p:cNvPr id="3" name="Content Placeholder 2"/>
          <p:cNvSpPr>
            <a:spLocks noGrp="1"/>
          </p:cNvSpPr>
          <p:nvPr>
            <p:ph idx="1"/>
          </p:nvPr>
        </p:nvSpPr>
        <p:spPr>
          <a:xfrm>
            <a:off x="838200" y="1364566"/>
            <a:ext cx="10515600" cy="4812397"/>
          </a:xfrm>
        </p:spPr>
        <p:txBody>
          <a:bodyPr>
            <a:normAutofit/>
          </a:bodyPr>
          <a:lstStyle/>
          <a:p>
            <a:pPr>
              <a:buNone/>
            </a:pPr>
            <a:r>
              <a:rPr lang="en-US" sz="2000" b="1" u="sng" dirty="0">
                <a:latin typeface="+mj-lt"/>
              </a:rPr>
              <a:t>Use Register variables as counters of inner loops:</a:t>
            </a:r>
          </a:p>
          <a:p>
            <a:r>
              <a:rPr lang="en-US" sz="1800" dirty="0">
                <a:latin typeface="+mj-lt"/>
              </a:rPr>
              <a:t>Variables stored in registers can be accessed much faster than variables stored in memory.</a:t>
            </a:r>
          </a:p>
        </p:txBody>
      </p:sp>
      <p:sp>
        <p:nvSpPr>
          <p:cNvPr id="4" name="Date Placeholder 3"/>
          <p:cNvSpPr>
            <a:spLocks noGrp="1"/>
          </p:cNvSpPr>
          <p:nvPr>
            <p:ph type="dt" sz="half" idx="10"/>
          </p:nvPr>
        </p:nvSpPr>
        <p:spPr/>
        <p:txBody>
          <a:bodyPr/>
          <a:lstStyle/>
          <a:p>
            <a:fld id="{12253954-E542-4EC0-A2DD-687B0B1FA036}"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64</a:t>
            </a:fld>
            <a:endParaRPr lang="en-US" dirty="0"/>
          </a:p>
        </p:txBody>
      </p:sp>
      <p:graphicFrame>
        <p:nvGraphicFramePr>
          <p:cNvPr id="6" name="Table 5"/>
          <p:cNvGraphicFramePr>
            <a:graphicFrameLocks noGrp="1"/>
          </p:cNvGraphicFramePr>
          <p:nvPr/>
        </p:nvGraphicFramePr>
        <p:xfrm>
          <a:off x="1730325" y="2103120"/>
          <a:ext cx="6358597" cy="4206240"/>
        </p:xfrm>
        <a:graphic>
          <a:graphicData uri="http://schemas.openxmlformats.org/drawingml/2006/table">
            <a:tbl>
              <a:tblPr firstRow="1" bandRow="1">
                <a:tableStyleId>{5C22544A-7EE6-4342-B048-85BDC9FD1C3A}</a:tableStyleId>
              </a:tblPr>
              <a:tblGrid>
                <a:gridCol w="6358597">
                  <a:extLst>
                    <a:ext uri="{9D8B030D-6E8A-4147-A177-3AD203B41FA5}">
                      <a16:colId xmlns:a16="http://schemas.microsoft.com/office/drawing/2014/main" val="20000"/>
                    </a:ext>
                  </a:extLst>
                </a:gridCol>
              </a:tblGrid>
              <a:tr h="3812345">
                <a:tc>
                  <a:txBody>
                    <a:bodyPr/>
                    <a:lstStyle/>
                    <a:p>
                      <a:pPr rtl="0" fontAlgn="base"/>
                      <a:r>
                        <a:rPr lang="en-US" sz="1800" b="0" i="0" kern="1200" dirty="0">
                          <a:solidFill>
                            <a:schemeClr val="tx1"/>
                          </a:solidFill>
                          <a:latin typeface="+mn-lt"/>
                          <a:ea typeface="+mn-ea"/>
                          <a:cs typeface="+mn-cs"/>
                        </a:rPr>
                        <a:t>#include &lt;</a:t>
                      </a:r>
                      <a:r>
                        <a:rPr lang="en-US" sz="1800" b="0" i="0" kern="1200" dirty="0" err="1">
                          <a:solidFill>
                            <a:schemeClr val="tx1"/>
                          </a:solidFill>
                          <a:latin typeface="+mn-lt"/>
                          <a:ea typeface="+mn-ea"/>
                          <a:cs typeface="+mn-cs"/>
                        </a:rPr>
                        <a:t>stdio.h</a:t>
                      </a:r>
                      <a:r>
                        <a:rPr lang="en-US" sz="1800" b="0" i="0" kern="1200" dirty="0">
                          <a:solidFill>
                            <a:schemeClr val="tx1"/>
                          </a:solidFill>
                          <a:latin typeface="+mn-lt"/>
                          <a:ea typeface="+mn-ea"/>
                          <a:cs typeface="+mn-cs"/>
                        </a:rPr>
                        <a:t>&gt;</a:t>
                      </a:r>
                    </a:p>
                    <a:p>
                      <a:pPr rtl="0" fontAlgn="base"/>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main(void)</a:t>
                      </a:r>
                    </a:p>
                    <a:p>
                      <a:pPr rtl="0" fontAlgn="base"/>
                      <a:r>
                        <a:rPr lang="en-US" sz="1800" b="0" i="0" kern="1200" dirty="0">
                          <a:solidFill>
                            <a:schemeClr val="tx1"/>
                          </a:solidFill>
                          <a:latin typeface="+mn-lt"/>
                          <a:ea typeface="+mn-ea"/>
                          <a:cs typeface="+mn-cs"/>
                        </a:rPr>
                        <a:t>{</a:t>
                      </a:r>
                    </a:p>
                    <a:p>
                      <a:pPr rtl="0" fontAlgn="base"/>
                      <a:r>
                        <a:rPr lang="en-US" sz="1800" b="0" i="0" kern="1200" dirty="0">
                          <a:solidFill>
                            <a:schemeClr val="tx1"/>
                          </a:solidFill>
                          <a:latin typeface="+mn-lt"/>
                          <a:ea typeface="+mn-ea"/>
                          <a:cs typeface="+mn-cs"/>
                        </a:rPr>
                        <a:t>    register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0;</a:t>
                      </a:r>
                    </a:p>
                    <a:p>
                      <a:pPr rtl="0" fontAlgn="base"/>
                      <a:r>
                        <a:rPr lang="en-US" sz="1800" b="0" i="0" kern="1200" dirty="0">
                          <a:solidFill>
                            <a:schemeClr val="tx1"/>
                          </a:solidFill>
                          <a:latin typeface="+mn-lt"/>
                          <a:ea typeface="+mn-ea"/>
                          <a:cs typeface="+mn-cs"/>
                        </a:rPr>
                        <a:t>    register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j = 0;</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int</a:t>
                      </a:r>
                      <a:r>
                        <a:rPr lang="en-US" sz="1800" b="0" i="0" kern="1200" dirty="0">
                          <a:solidFill>
                            <a:schemeClr val="tx1"/>
                          </a:solidFill>
                          <a:latin typeface="+mn-lt"/>
                          <a:ea typeface="+mn-ea"/>
                          <a:cs typeface="+mn-cs"/>
                        </a:rPr>
                        <a:t> n = 5;</a:t>
                      </a:r>
                    </a:p>
                    <a:p>
                      <a:pPr rtl="0" fontAlgn="base"/>
                      <a:r>
                        <a:rPr lang="en-US" sz="1800" b="0" i="0" kern="1200" dirty="0">
                          <a:solidFill>
                            <a:schemeClr val="tx1"/>
                          </a:solidFill>
                          <a:latin typeface="+mn-lt"/>
                          <a:ea typeface="+mn-ea"/>
                          <a:cs typeface="+mn-cs"/>
                        </a:rPr>
                        <a:t>    // using register variables as counters make the loop faster</a:t>
                      </a:r>
                    </a:p>
                    <a:p>
                      <a:pPr rtl="0" fontAlgn="base"/>
                      <a:r>
                        <a:rPr lang="en-US" sz="1800" b="0" i="0" kern="1200" dirty="0">
                          <a:solidFill>
                            <a:schemeClr val="tx1"/>
                          </a:solidFill>
                          <a:latin typeface="+mn-lt"/>
                          <a:ea typeface="+mn-ea"/>
                          <a:cs typeface="+mn-cs"/>
                        </a:rPr>
                        <a:t>    for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 0;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&lt; n;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for (j = 0; j &lt;= </a:t>
                      </a:r>
                      <a:r>
                        <a:rPr lang="en-US" sz="1800" b="0" i="0" kern="1200" dirty="0" err="1">
                          <a:solidFill>
                            <a:schemeClr val="tx1"/>
                          </a:solidFill>
                          <a:latin typeface="+mn-lt"/>
                          <a:ea typeface="+mn-ea"/>
                          <a:cs typeface="+mn-cs"/>
                        </a:rPr>
                        <a:t>i</a:t>
                      </a:r>
                      <a:r>
                        <a:rPr lang="en-US" sz="1800" b="0" i="0" kern="1200" dirty="0">
                          <a:solidFill>
                            <a:schemeClr val="tx1"/>
                          </a:solidFill>
                          <a:latin typeface="+mn-lt"/>
                          <a:ea typeface="+mn-ea"/>
                          <a:cs typeface="+mn-cs"/>
                        </a:rPr>
                        <a:t>; ++j) {</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printf</a:t>
                      </a:r>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a:t>
                      </a:r>
                      <a:r>
                        <a:rPr lang="en-US" sz="1800" b="0" i="0" kern="1200" dirty="0" err="1">
                          <a:solidFill>
                            <a:schemeClr val="tx1"/>
                          </a:solidFill>
                          <a:latin typeface="+mn-lt"/>
                          <a:ea typeface="+mn-ea"/>
                          <a:cs typeface="+mn-cs"/>
                        </a:rPr>
                        <a:t>printf</a:t>
                      </a:r>
                      <a:r>
                        <a:rPr lang="en-US" sz="1800" b="0" i="0" kern="1200" dirty="0">
                          <a:solidFill>
                            <a:schemeClr val="tx1"/>
                          </a:solidFill>
                          <a:latin typeface="+mn-lt"/>
                          <a:ea typeface="+mn-ea"/>
                          <a:cs typeface="+mn-cs"/>
                        </a:rPr>
                        <a:t>("\n");</a:t>
                      </a:r>
                    </a:p>
                    <a:p>
                      <a:pPr rtl="0" fontAlgn="base"/>
                      <a:r>
                        <a:rPr lang="en-US" sz="1800" b="0" i="0" kern="1200" dirty="0">
                          <a:solidFill>
                            <a:schemeClr val="tx1"/>
                          </a:solidFill>
                          <a:latin typeface="+mn-lt"/>
                          <a:ea typeface="+mn-ea"/>
                          <a:cs typeface="+mn-cs"/>
                        </a:rPr>
                        <a:t>    }</a:t>
                      </a:r>
                    </a:p>
                    <a:p>
                      <a:pPr rtl="0" fontAlgn="base"/>
                      <a:r>
                        <a:rPr lang="en-US" sz="1800" b="0" i="0" kern="1200" dirty="0">
                          <a:solidFill>
                            <a:schemeClr val="tx1"/>
                          </a:solidFill>
                          <a:latin typeface="+mn-lt"/>
                          <a:ea typeface="+mn-ea"/>
                          <a:cs typeface="+mn-cs"/>
                        </a:rPr>
                        <a:t>    return 0;</a:t>
                      </a:r>
                    </a:p>
                    <a:p>
                      <a:pPr rtl="0" fontAlgn="base"/>
                      <a:r>
                        <a:rPr lang="en-US" sz="1800" b="0" i="0" kern="120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a:lnSpc>
                <a:spcPct val="120000"/>
              </a:lnSpc>
              <a:spcBef>
                <a:spcPts val="0"/>
              </a:spcBef>
            </a:pPr>
            <a:r>
              <a:rPr lang="en-IN" dirty="0"/>
              <a:t>Fast mathematics in loops</a:t>
            </a:r>
            <a:endParaRPr lang="en-US" dirty="0"/>
          </a:p>
        </p:txBody>
      </p:sp>
      <p:sp>
        <p:nvSpPr>
          <p:cNvPr id="3" name="Content Placeholder 2"/>
          <p:cNvSpPr>
            <a:spLocks noGrp="1"/>
          </p:cNvSpPr>
          <p:nvPr>
            <p:ph idx="1"/>
          </p:nvPr>
        </p:nvSpPr>
        <p:spPr>
          <a:xfrm>
            <a:off x="838199" y="1519311"/>
            <a:ext cx="10809849" cy="4657652"/>
          </a:xfrm>
        </p:spPr>
        <p:txBody>
          <a:bodyPr>
            <a:normAutofit fontScale="85000" lnSpcReduction="20000"/>
          </a:bodyPr>
          <a:lstStyle/>
          <a:p>
            <a:pPr>
              <a:buNone/>
            </a:pPr>
            <a:r>
              <a:rPr lang="en-US" b="1" u="sng" dirty="0"/>
              <a:t>Avoid unnecessary Integer Division: </a:t>
            </a:r>
          </a:p>
          <a:p>
            <a:r>
              <a:rPr lang="en-US" dirty="0"/>
              <a:t>Division operations are slow, so minimize the division operations whenever possible.</a:t>
            </a:r>
          </a:p>
          <a:p>
            <a:endParaRPr lang="en-US" dirty="0"/>
          </a:p>
          <a:p>
            <a:pPr fontAlgn="base">
              <a:buNone/>
            </a:pPr>
            <a:r>
              <a:rPr lang="en-US" dirty="0">
                <a:latin typeface="+mj-lt"/>
              </a:rPr>
              <a:t>#include &lt;</a:t>
            </a:r>
            <a:r>
              <a:rPr lang="en-US" dirty="0" err="1">
                <a:latin typeface="+mj-lt"/>
              </a:rPr>
              <a:t>stdio.h</a:t>
            </a:r>
            <a:r>
              <a:rPr lang="en-US" dirty="0">
                <a:latin typeface="+mj-lt"/>
              </a:rPr>
              <a:t>&gt;</a:t>
            </a:r>
          </a:p>
          <a:p>
            <a:pPr fontAlgn="base">
              <a:buNone/>
            </a:pPr>
            <a:r>
              <a:rPr lang="en-US" dirty="0" err="1">
                <a:latin typeface="+mj-lt"/>
              </a:rPr>
              <a:t>int</a:t>
            </a:r>
            <a:r>
              <a:rPr lang="en-US" dirty="0">
                <a:latin typeface="+mj-lt"/>
              </a:rPr>
              <a:t> main(void)</a:t>
            </a:r>
          </a:p>
          <a:p>
            <a:pPr fontAlgn="base">
              <a:buNone/>
            </a:pPr>
            <a:r>
              <a:rPr lang="en-US" dirty="0">
                <a:latin typeface="+mj-lt"/>
              </a:rPr>
              <a:t>{</a:t>
            </a:r>
          </a:p>
          <a:p>
            <a:pPr fontAlgn="base">
              <a:buNone/>
            </a:pPr>
            <a:r>
              <a:rPr lang="en-US" dirty="0">
                <a:latin typeface="+mj-lt"/>
              </a:rPr>
              <a:t>    </a:t>
            </a:r>
            <a:r>
              <a:rPr lang="en-US" dirty="0" err="1">
                <a:latin typeface="+mj-lt"/>
              </a:rPr>
              <a:t>int</a:t>
            </a:r>
            <a:r>
              <a:rPr lang="en-US" dirty="0">
                <a:latin typeface="+mj-lt"/>
              </a:rPr>
              <a:t> a = 100, b = 2, c = 5;</a:t>
            </a:r>
          </a:p>
          <a:p>
            <a:pPr fontAlgn="base">
              <a:buNone/>
            </a:pPr>
            <a:r>
              <a:rPr lang="en-US" dirty="0">
                <a:latin typeface="+mj-lt"/>
              </a:rPr>
              <a:t>    // </a:t>
            </a:r>
            <a:r>
              <a:rPr lang="en-US" dirty="0" err="1">
                <a:latin typeface="+mj-lt"/>
              </a:rPr>
              <a:t>int</a:t>
            </a:r>
            <a:r>
              <a:rPr lang="en-US" dirty="0">
                <a:latin typeface="+mj-lt"/>
              </a:rPr>
              <a:t> d=a/b/c;    two division operators</a:t>
            </a:r>
          </a:p>
          <a:p>
            <a:pPr fontAlgn="base">
              <a:buNone/>
            </a:pPr>
            <a:r>
              <a:rPr lang="en-US" dirty="0">
                <a:latin typeface="+mj-lt"/>
              </a:rPr>
              <a:t>    </a:t>
            </a:r>
            <a:r>
              <a:rPr lang="en-US" dirty="0" err="1">
                <a:latin typeface="+mj-lt"/>
              </a:rPr>
              <a:t>int</a:t>
            </a:r>
            <a:r>
              <a:rPr lang="en-US" dirty="0">
                <a:latin typeface="+mj-lt"/>
              </a:rPr>
              <a:t> d = a / (b * c); // single division operator</a:t>
            </a:r>
          </a:p>
          <a:p>
            <a:pPr fontAlgn="base">
              <a:buNone/>
            </a:pPr>
            <a:r>
              <a:rPr lang="en-US" dirty="0">
                <a:latin typeface="+mj-lt"/>
              </a:rPr>
              <a:t>    return 0;</a:t>
            </a:r>
          </a:p>
          <a:p>
            <a:pPr fontAlgn="base">
              <a:buNone/>
            </a:pPr>
            <a:r>
              <a:rPr lang="en-US" dirty="0">
                <a:latin typeface="+mj-lt"/>
              </a:rPr>
              <a:t>}</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60C9A393-AEDF-4BEB-90CA-0B67CC4BF606}"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65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a:lnSpc>
                <a:spcPct val="120000"/>
              </a:lnSpc>
              <a:spcBef>
                <a:spcPts val="0"/>
              </a:spcBef>
            </a:pPr>
            <a:r>
              <a:rPr lang="en-IN" dirty="0"/>
              <a:t>Fast mathematics in loops</a:t>
            </a:r>
            <a:endParaRPr lang="en-US" dirty="0"/>
          </a:p>
        </p:txBody>
      </p:sp>
      <p:sp>
        <p:nvSpPr>
          <p:cNvPr id="3" name="Content Placeholder 2"/>
          <p:cNvSpPr>
            <a:spLocks noGrp="1"/>
          </p:cNvSpPr>
          <p:nvPr>
            <p:ph idx="1"/>
          </p:nvPr>
        </p:nvSpPr>
        <p:spPr>
          <a:xfrm>
            <a:off x="838199" y="1547446"/>
            <a:ext cx="10809849" cy="4629517"/>
          </a:xfrm>
        </p:spPr>
        <p:txBody>
          <a:bodyPr>
            <a:normAutofit fontScale="92500"/>
          </a:bodyPr>
          <a:lstStyle/>
          <a:p>
            <a:pPr>
              <a:buNone/>
            </a:pPr>
            <a:r>
              <a:rPr lang="en-US" b="1" u="sng" dirty="0">
                <a:latin typeface="+mj-lt"/>
              </a:rPr>
              <a:t>Multiplication and division by power of 2: </a:t>
            </a:r>
          </a:p>
          <a:p>
            <a:r>
              <a:rPr lang="en-US" dirty="0">
                <a:latin typeface="+mj-lt"/>
              </a:rPr>
              <a:t>Use left shift(&lt;&lt;) for multiplication and right shift(&gt;&gt;) for division. </a:t>
            </a:r>
          </a:p>
          <a:p>
            <a:r>
              <a:rPr lang="en-US" dirty="0">
                <a:latin typeface="+mj-lt"/>
              </a:rPr>
              <a:t>The bit operations will be much faster than multiplication and division operations.</a:t>
            </a:r>
          </a:p>
          <a:p>
            <a:r>
              <a:rPr lang="en-US" dirty="0">
                <a:latin typeface="+mj-lt"/>
              </a:rPr>
              <a:t>For simple operations, the compiler may automatically optimize the code but in case of complex expressions it is always advised to use bit operations.</a:t>
            </a:r>
          </a:p>
          <a:p>
            <a:r>
              <a:rPr lang="en-US" dirty="0">
                <a:latin typeface="+mj-lt"/>
              </a:rPr>
              <a:t>Example :</a:t>
            </a:r>
          </a:p>
          <a:p>
            <a:pPr marL="514350" indent="-514350">
              <a:buFont typeface="+mj-lt"/>
              <a:buAutoNum type="arabicPeriod"/>
            </a:pPr>
            <a:r>
              <a:rPr lang="en-US" dirty="0">
                <a:latin typeface="+mj-lt"/>
              </a:rPr>
              <a:t>Multiply by 6 : a= a&lt;&lt;1 + a&lt;&lt;2; </a:t>
            </a:r>
          </a:p>
          <a:p>
            <a:pPr marL="514350" indent="-514350">
              <a:buFont typeface="+mj-lt"/>
              <a:buAutoNum type="arabicPeriod"/>
            </a:pPr>
            <a:r>
              <a:rPr lang="en-US" dirty="0">
                <a:latin typeface="+mj-lt"/>
              </a:rPr>
              <a:t>Multiply by 7 : a= a&lt;&lt;3 - a; </a:t>
            </a:r>
          </a:p>
          <a:p>
            <a:pPr marL="514350" indent="-514350">
              <a:buFont typeface="+mj-lt"/>
              <a:buAutoNum type="arabicPeriod"/>
            </a:pPr>
            <a:r>
              <a:rPr lang="en-US" dirty="0">
                <a:latin typeface="+mj-lt"/>
              </a:rPr>
              <a:t>Divide by 8 : a= a&gt;&gt;3; // division by power of 2</a:t>
            </a:r>
          </a:p>
        </p:txBody>
      </p:sp>
      <p:sp>
        <p:nvSpPr>
          <p:cNvPr id="4" name="Date Placeholder 3"/>
          <p:cNvSpPr>
            <a:spLocks noGrp="1"/>
          </p:cNvSpPr>
          <p:nvPr>
            <p:ph type="dt" sz="half" idx="10"/>
          </p:nvPr>
        </p:nvSpPr>
        <p:spPr/>
        <p:txBody>
          <a:bodyPr/>
          <a:lstStyle/>
          <a:p>
            <a:fld id="{60C9A393-AEDF-4BEB-90CA-0B67CC4BF606}"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66</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a:lnSpc>
                <a:spcPct val="120000"/>
              </a:lnSpc>
              <a:spcBef>
                <a:spcPts val="0"/>
              </a:spcBef>
            </a:pPr>
            <a:r>
              <a:rPr lang="en-IN" dirty="0"/>
              <a:t>Fast mathematics in loops</a:t>
            </a:r>
            <a:endParaRPr lang="en-US" dirty="0"/>
          </a:p>
        </p:txBody>
      </p:sp>
      <p:sp>
        <p:nvSpPr>
          <p:cNvPr id="3" name="Content Placeholder 2"/>
          <p:cNvSpPr>
            <a:spLocks noGrp="1"/>
          </p:cNvSpPr>
          <p:nvPr>
            <p:ph idx="1"/>
          </p:nvPr>
        </p:nvSpPr>
        <p:spPr>
          <a:xfrm>
            <a:off x="838199" y="1547446"/>
            <a:ext cx="10809849" cy="4629517"/>
          </a:xfrm>
        </p:spPr>
        <p:txBody>
          <a:bodyPr>
            <a:normAutofit/>
          </a:bodyPr>
          <a:lstStyle/>
          <a:p>
            <a:pPr fontAlgn="base"/>
            <a:r>
              <a:rPr lang="en-US" b="1" u="sng" dirty="0">
                <a:latin typeface="+mj-lt"/>
              </a:rPr>
              <a:t>Simplifying Expressions</a:t>
            </a:r>
            <a:r>
              <a:rPr lang="en-US" dirty="0">
                <a:latin typeface="+mj-lt"/>
              </a:rPr>
              <a:t>: </a:t>
            </a:r>
          </a:p>
          <a:p>
            <a:pPr lvl="1" fontAlgn="base"/>
            <a:r>
              <a:rPr lang="en-US" dirty="0">
                <a:latin typeface="+mj-lt"/>
              </a:rPr>
              <a:t>Sometimes operations  can be reduced by simplifying expressions.</a:t>
            </a:r>
          </a:p>
          <a:p>
            <a:pPr lvl="1" fontAlgn="base"/>
            <a:r>
              <a:rPr lang="en-US" b="1">
                <a:latin typeface="+mj-lt"/>
              </a:rPr>
              <a:t>Example </a:t>
            </a:r>
            <a:r>
              <a:rPr lang="en-US" b="1" dirty="0">
                <a:latin typeface="+mj-lt"/>
              </a:rPr>
              <a:t>: </a:t>
            </a:r>
          </a:p>
          <a:p>
            <a:pPr lvl="1" fontAlgn="base">
              <a:buNone/>
            </a:pPr>
            <a:r>
              <a:rPr lang="en-US" b="1" dirty="0">
                <a:latin typeface="+mj-lt"/>
              </a:rPr>
              <a:t>a*b + a*b*c + a*b*c*d ---&gt; (a*b)*(1 + c*(1 + d))</a:t>
            </a:r>
            <a:r>
              <a:rPr lang="en-US" dirty="0">
                <a:latin typeface="+mj-lt"/>
              </a:rPr>
              <a:t> </a:t>
            </a:r>
          </a:p>
          <a:p>
            <a:pPr lvl="1" fontAlgn="base"/>
            <a:endParaRPr lang="en-US" dirty="0">
              <a:latin typeface="+mj-lt"/>
            </a:endParaRPr>
          </a:p>
          <a:p>
            <a:pPr lvl="1" fontAlgn="base"/>
            <a:r>
              <a:rPr lang="en-US" dirty="0">
                <a:latin typeface="+mj-lt"/>
              </a:rPr>
              <a:t>L.H.S can be Simplified to R.H.S </a:t>
            </a:r>
          </a:p>
          <a:p>
            <a:pPr lvl="1" fontAlgn="base"/>
            <a:r>
              <a:rPr lang="en-US" dirty="0">
                <a:latin typeface="+mj-lt"/>
              </a:rPr>
              <a:t>L.H.S : 6 multiplications and 2 additions </a:t>
            </a:r>
          </a:p>
          <a:p>
            <a:pPr lvl="1" fontAlgn="base"/>
            <a:r>
              <a:rPr lang="en-US" dirty="0">
                <a:latin typeface="+mj-lt"/>
              </a:rPr>
              <a:t>R.H.S : 3 multiplications and 2 additions</a:t>
            </a:r>
          </a:p>
        </p:txBody>
      </p:sp>
      <p:sp>
        <p:nvSpPr>
          <p:cNvPr id="4" name="Date Placeholder 3"/>
          <p:cNvSpPr>
            <a:spLocks noGrp="1"/>
          </p:cNvSpPr>
          <p:nvPr>
            <p:ph type="dt" sz="half" idx="10"/>
          </p:nvPr>
        </p:nvSpPr>
        <p:spPr/>
        <p:txBody>
          <a:bodyPr/>
          <a:lstStyle/>
          <a:p>
            <a:fld id="{60C9A393-AEDF-4BEB-90CA-0B67CC4BF606}"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67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3369" y="2514600"/>
            <a:ext cx="9980682" cy="1096962"/>
          </a:xfrm>
        </p:spPr>
        <p:txBody>
          <a:bodyPr/>
          <a:lstStyle/>
          <a:p>
            <a:pPr algn="ctr"/>
            <a:r>
              <a:rPr lang="en-US" dirty="0"/>
              <a:t>THANK YOU</a:t>
            </a:r>
            <a:endParaRPr lang="en-IN" dirty="0"/>
          </a:p>
        </p:txBody>
      </p:sp>
      <p:sp>
        <p:nvSpPr>
          <p:cNvPr id="4" name="Date Placeholder 3"/>
          <p:cNvSpPr>
            <a:spLocks noGrp="1"/>
          </p:cNvSpPr>
          <p:nvPr>
            <p:ph type="dt" sz="half" idx="10"/>
          </p:nvPr>
        </p:nvSpPr>
        <p:spPr/>
        <p:txBody>
          <a:bodyPr/>
          <a:lstStyle/>
          <a:p>
            <a:fld id="{89781119-A4F8-4FB1-8962-102AE2123EDE}" type="datetime1">
              <a:rPr lang="en-US" smtClean="0"/>
              <a:pPr/>
              <a:t>7/27/2023</a:t>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68</a:t>
            </a:fld>
            <a:endParaRPr lang="en-US"/>
          </a:p>
        </p:txBody>
      </p:sp>
    </p:spTree>
    <p:extLst>
      <p:ext uri="{BB962C8B-B14F-4D97-AF65-F5344CB8AC3E}">
        <p14:creationId xmlns:p14="http://schemas.microsoft.com/office/powerpoint/2010/main" val="71108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lnSpc>
                <a:spcPct val="120000"/>
              </a:lnSpc>
              <a:spcBef>
                <a:spcPts val="0"/>
              </a:spcBef>
            </a:pPr>
            <a:r>
              <a:rPr lang="en-US" dirty="0"/>
              <a:t>THE FILE POINTER</a:t>
            </a:r>
          </a:p>
        </p:txBody>
      </p:sp>
      <p:sp>
        <p:nvSpPr>
          <p:cNvPr id="5" name="Content Placeholder 4"/>
          <p:cNvSpPr>
            <a:spLocks noGrp="1"/>
          </p:cNvSpPr>
          <p:nvPr>
            <p:ph idx="1"/>
          </p:nvPr>
        </p:nvSpPr>
        <p:spPr/>
        <p:txBody>
          <a:bodyPr>
            <a:normAutofit fontScale="92500" lnSpcReduction="10000"/>
          </a:bodyPr>
          <a:lstStyle/>
          <a:p>
            <a:r>
              <a:rPr lang="en-US" dirty="0"/>
              <a:t>A file pointer in C is a data type that is used to point to a file.</a:t>
            </a:r>
          </a:p>
          <a:p>
            <a:r>
              <a:rPr lang="en-US" dirty="0"/>
              <a:t>A file pointer is a reference to a particular position in the opened file. </a:t>
            </a:r>
          </a:p>
          <a:p>
            <a:r>
              <a:rPr lang="en-US" dirty="0"/>
              <a:t>It is used in file handling to perform all file operations such as read, write, close, etc. </a:t>
            </a:r>
          </a:p>
          <a:p>
            <a:r>
              <a:rPr lang="en-US" dirty="0"/>
              <a:t>It is a </a:t>
            </a:r>
            <a:r>
              <a:rPr lang="en-US" b="1" dirty="0"/>
              <a:t>structure</a:t>
            </a:r>
            <a:r>
              <a:rPr lang="en-US" dirty="0"/>
              <a:t> that holds information such as the name of the file, its location, and the mode in which the file is accessed.</a:t>
            </a:r>
          </a:p>
          <a:p>
            <a:r>
              <a:rPr lang="en-US" dirty="0"/>
              <a:t>A file pointer is used to </a:t>
            </a:r>
            <a:r>
              <a:rPr lang="en-US" b="1" dirty="0"/>
              <a:t>read from </a:t>
            </a:r>
            <a:r>
              <a:rPr lang="en-US" dirty="0"/>
              <a:t>and </a:t>
            </a:r>
            <a:r>
              <a:rPr lang="en-US" b="1" dirty="0"/>
              <a:t>write to </a:t>
            </a:r>
            <a:r>
              <a:rPr lang="en-US" dirty="0"/>
              <a:t>files, as well as to control its position inside the file. </a:t>
            </a:r>
          </a:p>
          <a:p>
            <a:r>
              <a:rPr lang="en-US" dirty="0"/>
              <a:t>Syntax: </a:t>
            </a:r>
            <a:r>
              <a:rPr lang="en-US" b="1" dirty="0"/>
              <a:t>FILE *</a:t>
            </a:r>
            <a:r>
              <a:rPr lang="en-US" b="1" dirty="0" err="1"/>
              <a:t>filePointer</a:t>
            </a:r>
            <a:r>
              <a:rPr lang="en-US" b="1" dirty="0"/>
              <a:t>;</a:t>
            </a:r>
          </a:p>
          <a:p>
            <a:pPr lvl="1"/>
            <a:r>
              <a:rPr lang="en-US" b="1" dirty="0"/>
              <a:t>FILE</a:t>
            </a:r>
            <a:r>
              <a:rPr lang="en-US" dirty="0"/>
              <a:t> macro </a:t>
            </a:r>
            <a:r>
              <a:rPr lang="en-US"/>
              <a:t>is used to </a:t>
            </a:r>
            <a:r>
              <a:rPr lang="en-US" dirty="0"/>
              <a:t>declare the file pointer variable. The FILE macro is defined inside </a:t>
            </a:r>
            <a:r>
              <a:rPr lang="en-US" b="1" dirty="0"/>
              <a:t>&lt;</a:t>
            </a:r>
            <a:r>
              <a:rPr lang="en-US" b="1" dirty="0" err="1"/>
              <a:t>stdio.h</a:t>
            </a:r>
            <a:r>
              <a:rPr lang="en-US" b="1" dirty="0"/>
              <a:t>&gt;</a:t>
            </a:r>
            <a:r>
              <a:rPr lang="en-US" dirty="0"/>
              <a:t> header file.</a:t>
            </a:r>
            <a:endParaRPr lang="en-US" b="1" dirty="0"/>
          </a:p>
        </p:txBody>
      </p:sp>
      <p:sp>
        <p:nvSpPr>
          <p:cNvPr id="4" name="Date Placeholder 3"/>
          <p:cNvSpPr>
            <a:spLocks noGrp="1"/>
          </p:cNvSpPr>
          <p:nvPr>
            <p:ph type="dt" sz="half" idx="10"/>
          </p:nvPr>
        </p:nvSpPr>
        <p:spPr/>
        <p:txBody>
          <a:bodyPr/>
          <a:lstStyle/>
          <a:p>
            <a:fld id="{9E83B6E5-61A2-46D0-97FF-2A8D18E9F398}" type="datetime1">
              <a:rPr lang="en-US" smtClean="0"/>
              <a:pPr/>
              <a:t>7/27/2023</a:t>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7</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a:lnSpc>
                <a:spcPct val="120000"/>
              </a:lnSpc>
              <a:spcBef>
                <a:spcPts val="0"/>
              </a:spcBef>
            </a:pPr>
            <a:r>
              <a:rPr lang="en-US" dirty="0"/>
              <a:t>FILE OPERATIONS</a:t>
            </a:r>
          </a:p>
        </p:txBody>
      </p:sp>
      <p:sp>
        <p:nvSpPr>
          <p:cNvPr id="5" name="Content Placeholder 4"/>
          <p:cNvSpPr>
            <a:spLocks noGrp="1"/>
          </p:cNvSpPr>
          <p:nvPr>
            <p:ph idx="1"/>
          </p:nvPr>
        </p:nvSpPr>
        <p:spPr/>
        <p:txBody>
          <a:bodyPr/>
          <a:lstStyle/>
          <a:p>
            <a:r>
              <a:rPr lang="en-US" sz="2400" dirty="0"/>
              <a:t>The file pointer in C is used in various functions that perform file input/output operations. Some of the commonly used functions in which file pointer is used are </a:t>
            </a:r>
          </a:p>
          <a:p>
            <a:pPr lvl="1"/>
            <a:r>
              <a:rPr lang="en-US" sz="2000" dirty="0" err="1"/>
              <a:t>fopen</a:t>
            </a:r>
            <a:r>
              <a:rPr lang="en-US" sz="2000" dirty="0"/>
              <a:t>() </a:t>
            </a:r>
          </a:p>
          <a:p>
            <a:pPr lvl="1"/>
            <a:r>
              <a:rPr lang="en-US" sz="2000" dirty="0" err="1"/>
              <a:t>fgetc</a:t>
            </a:r>
            <a:r>
              <a:rPr lang="en-US" sz="2000" dirty="0"/>
              <a:t>() </a:t>
            </a:r>
          </a:p>
          <a:p>
            <a:pPr lvl="1"/>
            <a:r>
              <a:rPr lang="en-US" sz="2000" dirty="0" err="1"/>
              <a:t>fputc</a:t>
            </a:r>
            <a:r>
              <a:rPr lang="en-US" sz="2000" dirty="0"/>
              <a:t>() </a:t>
            </a:r>
          </a:p>
          <a:p>
            <a:pPr lvl="1"/>
            <a:r>
              <a:rPr lang="en-US" sz="2000" dirty="0" err="1"/>
              <a:t>fclose</a:t>
            </a:r>
            <a:r>
              <a:rPr lang="en-US" sz="2000" dirty="0"/>
              <a:t>() </a:t>
            </a:r>
          </a:p>
          <a:p>
            <a:pPr lvl="1"/>
            <a:r>
              <a:rPr lang="en-US" sz="2000" dirty="0" err="1"/>
              <a:t>feof</a:t>
            </a:r>
            <a:r>
              <a:rPr lang="en-US" sz="2000" dirty="0"/>
              <a:t>() </a:t>
            </a:r>
          </a:p>
          <a:p>
            <a:pPr lvl="1"/>
            <a:r>
              <a:rPr lang="en-US" sz="2000" dirty="0" err="1"/>
              <a:t>fputs</a:t>
            </a:r>
            <a:r>
              <a:rPr lang="en-US" sz="2000" dirty="0"/>
              <a:t>() </a:t>
            </a:r>
          </a:p>
          <a:p>
            <a:pPr lvl="1"/>
            <a:r>
              <a:rPr lang="en-US" sz="2000" dirty="0" err="1"/>
              <a:t>fgets</a:t>
            </a:r>
            <a:r>
              <a:rPr lang="en-US" sz="2000" dirty="0"/>
              <a:t>() </a:t>
            </a:r>
          </a:p>
          <a:p>
            <a:pPr lvl="1"/>
            <a:r>
              <a:rPr lang="en-US" sz="2000" dirty="0" err="1"/>
              <a:t>fprintf</a:t>
            </a:r>
            <a:r>
              <a:rPr lang="en-US" sz="2000" dirty="0"/>
              <a:t>() </a:t>
            </a:r>
          </a:p>
          <a:p>
            <a:pPr lvl="1"/>
            <a:r>
              <a:rPr lang="en-US" sz="2000" dirty="0" err="1"/>
              <a:t>fscanf</a:t>
            </a:r>
            <a:r>
              <a:rPr lang="en-US" sz="2000" dirty="0"/>
              <a:t>()</a:t>
            </a:r>
          </a:p>
        </p:txBody>
      </p:sp>
      <p:sp>
        <p:nvSpPr>
          <p:cNvPr id="4" name="Date Placeholder 3"/>
          <p:cNvSpPr>
            <a:spLocks noGrp="1"/>
          </p:cNvSpPr>
          <p:nvPr>
            <p:ph type="dt" sz="half" idx="10"/>
          </p:nvPr>
        </p:nvSpPr>
        <p:spPr/>
        <p:txBody>
          <a:bodyPr/>
          <a:lstStyle/>
          <a:p>
            <a:fld id="{F890B5CA-B68B-4694-95EE-38B146E54E0C}" type="datetime1">
              <a:rPr lang="en-US" smtClean="0"/>
              <a:pPr/>
              <a:t>7/27/2023</a:t>
            </a:fld>
            <a:endParaRPr lang="en-US" dirty="0"/>
          </a:p>
        </p:txBody>
      </p:sp>
      <p:sp>
        <p:nvSpPr>
          <p:cNvPr id="6" name="Slide Number Placeholder 5"/>
          <p:cNvSpPr>
            <a:spLocks noGrp="1"/>
          </p:cNvSpPr>
          <p:nvPr>
            <p:ph type="sldNum" sz="quarter" idx="12"/>
          </p:nvPr>
        </p:nvSpPr>
        <p:spPr/>
        <p:txBody>
          <a:bodyPr/>
          <a:lstStyle/>
          <a:p>
            <a:fld id="{D38DC0B9-C475-4FDF-8DD2-FF30D3C761E7}" type="slidenum">
              <a:rPr lang="en-US" smtClean="0"/>
              <a:pPr/>
              <a:t>8</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fopen</a:t>
            </a:r>
            <a:r>
              <a:rPr lang="en-US" sz="3200" dirty="0"/>
              <a:t>()</a:t>
            </a:r>
          </a:p>
        </p:txBody>
      </p:sp>
      <p:sp>
        <p:nvSpPr>
          <p:cNvPr id="3" name="Content Placeholder 2"/>
          <p:cNvSpPr>
            <a:spLocks noGrp="1"/>
          </p:cNvSpPr>
          <p:nvPr>
            <p:ph idx="1"/>
          </p:nvPr>
        </p:nvSpPr>
        <p:spPr/>
        <p:txBody>
          <a:bodyPr/>
          <a:lstStyle/>
          <a:p>
            <a:pPr algn="just" fontAlgn="base"/>
            <a:r>
              <a:rPr lang="en-US" dirty="0" err="1">
                <a:latin typeface="+mj-lt"/>
              </a:rPr>
              <a:t>fopen</a:t>
            </a:r>
            <a:r>
              <a:rPr lang="en-US" dirty="0">
                <a:latin typeface="+mj-lt"/>
              </a:rPr>
              <a:t>() can be used in two ways</a:t>
            </a:r>
          </a:p>
          <a:p>
            <a:pPr marL="914400" lvl="1" indent="-457200" algn="just" fontAlgn="base">
              <a:buFont typeface="+mj-lt"/>
              <a:buAutoNum type="arabicPeriod"/>
            </a:pPr>
            <a:r>
              <a:rPr lang="en-US" sz="1800" dirty="0">
                <a:latin typeface="+mj-lt"/>
              </a:rPr>
              <a:t>Creating a new file </a:t>
            </a:r>
          </a:p>
          <a:p>
            <a:pPr marL="914400" lvl="1" indent="-457200" algn="just" fontAlgn="base">
              <a:buFont typeface="+mj-lt"/>
              <a:buAutoNum type="arabicPeriod"/>
            </a:pPr>
            <a:r>
              <a:rPr lang="en-US" sz="1800" dirty="0">
                <a:latin typeface="+mj-lt"/>
              </a:rPr>
              <a:t>Opening an existing file</a:t>
            </a:r>
          </a:p>
          <a:p>
            <a:pPr marL="1371600" lvl="2" indent="-457200" algn="just" fontAlgn="base">
              <a:buFont typeface="Wingdings" pitchFamily="2" charset="2"/>
              <a:buChar char="Ø"/>
            </a:pPr>
            <a:r>
              <a:rPr lang="en-US" sz="1400" dirty="0"/>
              <a:t> </a:t>
            </a:r>
            <a:r>
              <a:rPr lang="en-US" sz="1800" b="1" dirty="0" err="1"/>
              <a:t>fopen</a:t>
            </a:r>
            <a:r>
              <a:rPr lang="en-US" sz="1800" b="1" dirty="0"/>
              <a:t>() with attributes as “a” or “a+” or “w” or “w+” or “r” or “r+”</a:t>
            </a:r>
            <a:endParaRPr lang="en-US" sz="1400" b="1" dirty="0">
              <a:latin typeface="+mj-lt"/>
            </a:endParaRPr>
          </a:p>
          <a:p>
            <a:pPr marL="457200" indent="-457200" algn="just" fontAlgn="base">
              <a:buNone/>
            </a:pPr>
            <a:r>
              <a:rPr lang="en-US" sz="2400" b="1" u="sng" dirty="0">
                <a:latin typeface="+mj-lt"/>
              </a:rPr>
              <a:t>Creating a new file</a:t>
            </a:r>
          </a:p>
          <a:p>
            <a:pPr marL="457200" indent="-457200" algn="just" fontAlgn="base"/>
            <a:r>
              <a:rPr lang="en-US" sz="2400" dirty="0">
                <a:latin typeface="+mj-lt"/>
              </a:rPr>
              <a:t>A new file can be created using the following syntax.</a:t>
            </a:r>
          </a:p>
          <a:p>
            <a:pPr marL="914400" lvl="1" indent="-457200" algn="just" fontAlgn="base"/>
            <a:r>
              <a:rPr lang="en-US" sz="1800" b="1" dirty="0">
                <a:latin typeface="+mj-lt"/>
              </a:rPr>
              <a:t>FILE *</a:t>
            </a:r>
            <a:r>
              <a:rPr lang="en-US" sz="1800" b="1" dirty="0" err="1">
                <a:latin typeface="+mj-lt"/>
              </a:rPr>
              <a:t>fopen</a:t>
            </a:r>
            <a:r>
              <a:rPr lang="en-US" sz="1800" b="1" dirty="0">
                <a:latin typeface="+mj-lt"/>
              </a:rPr>
              <a:t>( const char * filename, const char * mode ); </a:t>
            </a:r>
            <a:endParaRPr lang="en-US" b="1" dirty="0">
              <a:latin typeface="+mj-lt"/>
            </a:endParaRPr>
          </a:p>
          <a:p>
            <a:pPr marL="457200" indent="-457200" algn="just" fontAlgn="base"/>
            <a:r>
              <a:rPr lang="en-US" sz="2400" dirty="0">
                <a:latin typeface="+mj-lt"/>
              </a:rPr>
              <a:t>Here, </a:t>
            </a:r>
            <a:r>
              <a:rPr lang="en-US" sz="2400" b="1" dirty="0">
                <a:latin typeface="+mj-lt"/>
              </a:rPr>
              <a:t>filename</a:t>
            </a:r>
            <a:r>
              <a:rPr lang="en-US" sz="2400" dirty="0">
                <a:latin typeface="+mj-lt"/>
              </a:rPr>
              <a:t> is a string literal, which you will use to name your file, and access </a:t>
            </a:r>
            <a:r>
              <a:rPr lang="en-US" sz="2400" b="1" dirty="0">
                <a:latin typeface="+mj-lt"/>
              </a:rPr>
              <a:t>mode</a:t>
            </a:r>
            <a:endParaRPr lang="en-US" sz="2400" dirty="0">
              <a:latin typeface="+mj-lt"/>
            </a:endParaRPr>
          </a:p>
          <a:p>
            <a:pPr marL="457200" indent="-457200" algn="just" fontAlgn="base"/>
            <a:endParaRPr lang="en-US" sz="2200" dirty="0">
              <a:latin typeface="+mj-lt"/>
            </a:endParaRPr>
          </a:p>
        </p:txBody>
      </p:sp>
      <p:sp>
        <p:nvSpPr>
          <p:cNvPr id="4" name="Date Placeholder 3"/>
          <p:cNvSpPr>
            <a:spLocks noGrp="1"/>
          </p:cNvSpPr>
          <p:nvPr>
            <p:ph type="dt" sz="half" idx="10"/>
          </p:nvPr>
        </p:nvSpPr>
        <p:spPr/>
        <p:txBody>
          <a:bodyPr/>
          <a:lstStyle/>
          <a:p>
            <a:fld id="{324AE60E-1401-4088-ACD1-DD659D8DC30F}" type="datetime1">
              <a:rPr lang="en-US" smtClean="0"/>
              <a:pPr/>
              <a:t>7/27/2023</a:t>
            </a:fld>
            <a:endParaRPr lang="en-US" dirty="0"/>
          </a:p>
        </p:txBody>
      </p:sp>
      <p:sp>
        <p:nvSpPr>
          <p:cNvPr id="5" name="Slide Number Placeholder 4"/>
          <p:cNvSpPr>
            <a:spLocks noGrp="1"/>
          </p:cNvSpPr>
          <p:nvPr>
            <p:ph type="sldNum" sz="quarter" idx="12"/>
          </p:nvPr>
        </p:nvSpPr>
        <p:spPr/>
        <p:txBody>
          <a:bodyPr/>
          <a:lstStyle/>
          <a:p>
            <a:fld id="{D38DC0B9-C475-4FDF-8DD2-FF30D3C761E7}" type="slidenum">
              <a:rPr lang="en-US" smtClean="0"/>
              <a:pPr/>
              <a:t>9</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2712</TotalTime>
  <Words>7543</Words>
  <Application>Microsoft Office PowerPoint</Application>
  <PresentationFormat>Widescreen</PresentationFormat>
  <Paragraphs>1011</Paragraphs>
  <Slides>68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Cambria</vt:lpstr>
      <vt:lpstr>Century Gothic</vt:lpstr>
      <vt:lpstr>Wingdings</vt:lpstr>
      <vt:lpstr>Office Theme</vt:lpstr>
      <vt:lpstr>ADVANCED C PROGRAMMING MODULE 3: PART 2</vt:lpstr>
      <vt:lpstr>Topics</vt:lpstr>
      <vt:lpstr>FILE SYSTEM BASICS</vt:lpstr>
      <vt:lpstr>FILE SYSTEM BASICS</vt:lpstr>
      <vt:lpstr>FILE SYSTEM BASICS</vt:lpstr>
      <vt:lpstr>FILE SYSTEM BASICS</vt:lpstr>
      <vt:lpstr>THE FILE POINTER</vt:lpstr>
      <vt:lpstr>FILE OPERATIONS</vt:lpstr>
      <vt:lpstr>fopen()</vt:lpstr>
      <vt:lpstr>Access Modes for files</vt:lpstr>
      <vt:lpstr>Creating a file</vt:lpstr>
      <vt:lpstr>Getting input from a file</vt:lpstr>
      <vt:lpstr>Getting input from a file – fgetc()</vt:lpstr>
      <vt:lpstr>Getting input from a file – fgetc()</vt:lpstr>
      <vt:lpstr>Getting input from a file – fgets()</vt:lpstr>
      <vt:lpstr>Getting input from a file – fgets()</vt:lpstr>
      <vt:lpstr>Features of fgets()</vt:lpstr>
      <vt:lpstr>Writing into a file</vt:lpstr>
      <vt:lpstr>Writing into a file – fputc()</vt:lpstr>
      <vt:lpstr>Writing into a file – fputc()</vt:lpstr>
      <vt:lpstr>Writing into a file – fputs()</vt:lpstr>
      <vt:lpstr>Writing into a file – fputs()</vt:lpstr>
      <vt:lpstr>Closing a file – fclose()</vt:lpstr>
      <vt:lpstr>Closing a file – fclose()</vt:lpstr>
      <vt:lpstr>End of File flag – feof()</vt:lpstr>
      <vt:lpstr>End of File flag – feof()</vt:lpstr>
      <vt:lpstr>Format print function – fprintf()</vt:lpstr>
      <vt:lpstr>Format print function – fprintf()</vt:lpstr>
      <vt:lpstr>Format print function – fprintf()</vt:lpstr>
      <vt:lpstr>Reading File – fscanf()</vt:lpstr>
      <vt:lpstr>Reading File – fscanf()</vt:lpstr>
      <vt:lpstr>Reading File – fscanf()</vt:lpstr>
      <vt:lpstr>Erasing files</vt:lpstr>
      <vt:lpstr>Erasing files</vt:lpstr>
      <vt:lpstr>Accessing file</vt:lpstr>
      <vt:lpstr>Random access file</vt:lpstr>
      <vt:lpstr>Random access file</vt:lpstr>
      <vt:lpstr>ftell()</vt:lpstr>
      <vt:lpstr>ftell()</vt:lpstr>
      <vt:lpstr>fseek()</vt:lpstr>
      <vt:lpstr>fseek()</vt:lpstr>
      <vt:lpstr>fseek()</vt:lpstr>
      <vt:lpstr>rewind()</vt:lpstr>
      <vt:lpstr>rewind()</vt:lpstr>
      <vt:lpstr>Command line arguments</vt:lpstr>
      <vt:lpstr>Command line arguments</vt:lpstr>
      <vt:lpstr>Command line arguments</vt:lpstr>
      <vt:lpstr>Command line arguments</vt:lpstr>
      <vt:lpstr>Command line arguments</vt:lpstr>
      <vt:lpstr>Command line arguments</vt:lpstr>
      <vt:lpstr>Command line arguments</vt:lpstr>
      <vt:lpstr>Properties of Command Line Arguments</vt:lpstr>
      <vt:lpstr>Multiple source files</vt:lpstr>
      <vt:lpstr>Multiple source files</vt:lpstr>
      <vt:lpstr>Static Linking and Static Libraries</vt:lpstr>
      <vt:lpstr>Static Linking and Static Libraries</vt:lpstr>
      <vt:lpstr>Static Linking and Static Libraries</vt:lpstr>
      <vt:lpstr>Dynamic Linking and Dynamic Libraries</vt:lpstr>
      <vt:lpstr>Points to remember for Static &amp; Dynamic Libraries</vt:lpstr>
      <vt:lpstr>Code optimization</vt:lpstr>
      <vt:lpstr>Optimization with loops</vt:lpstr>
      <vt:lpstr>Optimization with loops</vt:lpstr>
      <vt:lpstr>Optimization with loops</vt:lpstr>
      <vt:lpstr>Optimization with loops</vt:lpstr>
      <vt:lpstr>Fast mathematics in loops</vt:lpstr>
      <vt:lpstr>Fast mathematics in loops</vt:lpstr>
      <vt:lpstr>Fast mathematics in loops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DSAC</dc:creator>
  <cp:lastModifiedBy>Pushpalatha M</cp:lastModifiedBy>
  <cp:revision>133</cp:revision>
  <dcterms:created xsi:type="dcterms:W3CDTF">2023-05-18T12:21:03Z</dcterms:created>
  <dcterms:modified xsi:type="dcterms:W3CDTF">2023-07-27T08:43:59Z</dcterms:modified>
</cp:coreProperties>
</file>