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hnZf4NMGZlF3AJomTrCP+jUb65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be17929a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13abe17929a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13abe17929a_0_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abe17929a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3abe17929a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13abe17929a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abe1792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3abe17929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3abe17929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abe17929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13abe17929a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13abe17929a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abe17929a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3abe17929a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3abe17929a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abe17929a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3abe17929a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3abe17929a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be17929a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13abe17929a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3abe17929a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abe17929a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3abe17929a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3abe17929a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be17929a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3abe17929a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3abe17929a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abe17929a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3abe17929a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3abe17929a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 name="Google Shape;4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92760"/>
          <a:stretch/>
        </p:blipFill>
        <p:spPr>
          <a:xfrm>
            <a:off x="0" y="6373815"/>
            <a:ext cx="9144000" cy="484187"/>
          </a:xfrm>
          <a:prstGeom prst="rect">
            <a:avLst/>
          </a:prstGeom>
          <a:noFill/>
          <a:ln>
            <a:noFill/>
          </a:ln>
        </p:spPr>
      </p:pic>
      <p:sp>
        <p:nvSpPr>
          <p:cNvPr id="90" name="Google Shape;90;p1"/>
          <p:cNvSpPr txBox="1"/>
          <p:nvPr/>
        </p:nvSpPr>
        <p:spPr>
          <a:xfrm>
            <a:off x="0" y="2"/>
            <a:ext cx="9144000" cy="9747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44063"/>
              </a:buClr>
              <a:buSzPts val="2000"/>
              <a:buFont typeface="Helvetica Neue"/>
              <a:buNone/>
            </a:pPr>
            <a:r>
              <a:rPr b="1" i="0" lang="en-US" sz="2000" u="none" cap="none" strike="noStrike">
                <a:solidFill>
                  <a:srgbClr val="044063"/>
                </a:solidFill>
                <a:latin typeface="Helvetica Neue"/>
                <a:ea typeface="Helvetica Neue"/>
                <a:cs typeface="Helvetica Neue"/>
                <a:sym typeface="Helvetica Neue"/>
              </a:rPr>
              <a:t>SRI KRISHNA COLLEGE OF ENGINEERING AND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44063"/>
              </a:buClr>
              <a:buSzPts val="1600"/>
              <a:buFont typeface="Helvetica Neue"/>
              <a:buNone/>
            </a:pPr>
            <a:r>
              <a:rPr b="1" i="0" lang="en-US" sz="1600" u="none" cap="none" strike="noStrike">
                <a:solidFill>
                  <a:srgbClr val="044063"/>
                </a:solidFill>
                <a:latin typeface="Helvetica Neue"/>
                <a:ea typeface="Helvetica Neue"/>
                <a:cs typeface="Helvetica Neue"/>
                <a:sym typeface="Helvetica Neue"/>
              </a:rPr>
              <a:t>Kuniamuthur, Coimbatore, Tamilnadu, India</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An Autonomous Institution, Affiliated to Anna University, </a:t>
            </a:r>
            <a:endParaRPr b="1" i="0" sz="1200" u="none" cap="none" strike="noStrike">
              <a:solidFill>
                <a:srgbClr val="3F3151"/>
              </a:solidFill>
              <a:latin typeface="Arial"/>
              <a:ea typeface="Arial"/>
              <a:cs typeface="Arial"/>
              <a:sym typeface="Arial"/>
            </a:endParaRPr>
          </a:p>
          <a:p>
            <a:pPr indent="0" lvl="0" marL="0" marR="0" rtl="0" algn="ctr">
              <a:lnSpc>
                <a:spcPct val="90000"/>
              </a:lnSpc>
              <a:spcBef>
                <a:spcPts val="0"/>
              </a:spcBef>
              <a:spcAft>
                <a:spcPts val="0"/>
              </a:spcAft>
              <a:buClr>
                <a:srgbClr val="3F3151"/>
              </a:buClr>
              <a:buSzPts val="1200"/>
              <a:buFont typeface="Arial"/>
              <a:buNone/>
            </a:pPr>
            <a:r>
              <a:rPr b="1" i="0" lang="en-US" sz="1200" u="none" cap="none" strike="noStrike">
                <a:solidFill>
                  <a:srgbClr val="3F3151"/>
                </a:solidFill>
                <a:latin typeface="Arial"/>
                <a:ea typeface="Arial"/>
                <a:cs typeface="Arial"/>
                <a:sym typeface="Arial"/>
              </a:rPr>
              <a:t>Accredited by NAAC with “A” Grade &amp; Accredited by NBA (CSE, ECE, IT, MECH ,EEE, CIVIL&amp; MCT</a:t>
            </a:r>
            <a:r>
              <a:rPr b="1" i="0" lang="en-US" sz="1200" u="none" cap="none" strike="noStrike">
                <a:solidFill>
                  <a:srgbClr val="3F315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44063"/>
              </a:buClr>
              <a:buSzPts val="1600"/>
              <a:buFont typeface="Helvetica Neue"/>
              <a:buNone/>
            </a:pPr>
            <a:r>
              <a:t/>
            </a:r>
            <a:endParaRPr b="1" i="0" sz="1600" u="none" cap="none" strike="noStrike">
              <a:solidFill>
                <a:srgbClr val="044063"/>
              </a:solidFill>
              <a:latin typeface="Helvetica Neue"/>
              <a:ea typeface="Helvetica Neue"/>
              <a:cs typeface="Helvetica Neue"/>
              <a:sym typeface="Helvetica Neue"/>
            </a:endParaRPr>
          </a:p>
        </p:txBody>
      </p:sp>
      <p:sp>
        <p:nvSpPr>
          <p:cNvPr id="91" name="Google Shape;91;p1"/>
          <p:cNvSpPr txBox="1"/>
          <p:nvPr/>
        </p:nvSpPr>
        <p:spPr>
          <a:xfrm>
            <a:off x="611188" y="1700213"/>
            <a:ext cx="7658100" cy="406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FF0000"/>
              </a:solidFill>
              <a:latin typeface="Helvetica Neue"/>
              <a:ea typeface="Helvetica Neue"/>
              <a:cs typeface="Helvetica Neue"/>
              <a:sym typeface="Helvetica Neue"/>
            </a:endParaRPr>
          </a:p>
        </p:txBody>
      </p:sp>
      <p:sp>
        <p:nvSpPr>
          <p:cNvPr id="92" name="Google Shape;92;p1"/>
          <p:cNvSpPr txBox="1"/>
          <p:nvPr/>
        </p:nvSpPr>
        <p:spPr>
          <a:xfrm>
            <a:off x="152400" y="2743201"/>
            <a:ext cx="8839200" cy="4926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Topic       : Linked List - </a:t>
            </a:r>
            <a:r>
              <a:rPr lang="en-US" sz="2600">
                <a:solidFill>
                  <a:srgbClr val="212529"/>
                </a:solidFill>
                <a:highlight>
                  <a:schemeClr val="lt1"/>
                </a:highlight>
                <a:latin typeface="Roboto"/>
                <a:ea typeface="Roboto"/>
                <a:cs typeface="Roboto"/>
                <a:sym typeface="Roboto"/>
              </a:rPr>
              <a:t>circular linked list</a:t>
            </a:r>
            <a:endParaRPr b="1" i="0" sz="2400" u="none" cap="none" strike="noStrike">
              <a:solidFill>
                <a:schemeClr val="dk1"/>
              </a:solidFill>
              <a:latin typeface="Arial"/>
              <a:ea typeface="Arial"/>
              <a:cs typeface="Arial"/>
              <a:sym typeface="Arial"/>
            </a:endParaRPr>
          </a:p>
        </p:txBody>
      </p:sp>
      <p:sp>
        <p:nvSpPr>
          <p:cNvPr id="93" name="Google Shape;93;p1"/>
          <p:cNvSpPr txBox="1"/>
          <p:nvPr/>
        </p:nvSpPr>
        <p:spPr>
          <a:xfrm>
            <a:off x="0" y="6165851"/>
            <a:ext cx="9144000" cy="369332"/>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www.skcet.ac.in</a:t>
            </a:r>
            <a:endParaRPr b="0" i="0" sz="1400" u="none" cap="none" strike="noStrike">
              <a:solidFill>
                <a:srgbClr val="000000"/>
              </a:solidFill>
              <a:latin typeface="Arial"/>
              <a:ea typeface="Arial"/>
              <a:cs typeface="Arial"/>
              <a:sym typeface="Arial"/>
            </a:endParaRPr>
          </a:p>
        </p:txBody>
      </p:sp>
      <p:pic>
        <p:nvPicPr>
          <p:cNvPr descr="C:\Users\dklab\Desktop\SKCET logo.jpg" id="94" name="Google Shape;94;p1"/>
          <p:cNvPicPr preferRelativeResize="0"/>
          <p:nvPr/>
        </p:nvPicPr>
        <p:blipFill rotWithShape="1">
          <a:blip r:embed="rId4">
            <a:alphaModFix/>
          </a:blip>
          <a:srcRect b="0" l="0" r="0" t="0"/>
          <a:stretch/>
        </p:blipFill>
        <p:spPr>
          <a:xfrm>
            <a:off x="8272464" y="2"/>
            <a:ext cx="871537" cy="873125"/>
          </a:xfrm>
          <a:prstGeom prst="rect">
            <a:avLst/>
          </a:prstGeom>
          <a:noFill/>
          <a:ln>
            <a:noFill/>
          </a:ln>
        </p:spPr>
      </p:pic>
      <p:pic>
        <p:nvPicPr>
          <p:cNvPr descr="C:\Users\dklab\Desktop\SKI Logo.jpg" id="95" name="Google Shape;95;p1"/>
          <p:cNvPicPr preferRelativeResize="0"/>
          <p:nvPr/>
        </p:nvPicPr>
        <p:blipFill rotWithShape="1">
          <a:blip r:embed="rId5">
            <a:alphaModFix/>
          </a:blip>
          <a:srcRect b="0" l="0" r="0" t="0"/>
          <a:stretch/>
        </p:blipFill>
        <p:spPr>
          <a:xfrm>
            <a:off x="0" y="146052"/>
            <a:ext cx="830263" cy="68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3abe17929a_0_68"/>
          <p:cNvSpPr txBox="1"/>
          <p:nvPr/>
        </p:nvSpPr>
        <p:spPr>
          <a:xfrm>
            <a:off x="467600" y="415625"/>
            <a:ext cx="7862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200"/>
              </a:spcAft>
              <a:buClr>
                <a:srgbClr val="000000"/>
              </a:buClr>
              <a:buSzPts val="2500"/>
              <a:buFont typeface="Arial"/>
              <a:buNone/>
            </a:pPr>
            <a:r>
              <a:rPr b="1" i="0" lang="en-US" sz="2500" u="none" cap="none" strike="noStrike">
                <a:solidFill>
                  <a:srgbClr val="212529"/>
                </a:solidFill>
                <a:highlight>
                  <a:srgbClr val="FFFFFF"/>
                </a:highlight>
                <a:latin typeface="Roboto"/>
                <a:ea typeface="Roboto"/>
                <a:cs typeface="Roboto"/>
                <a:sym typeface="Roboto"/>
              </a:rPr>
              <a:t>Deleting a Node from the List</a:t>
            </a:r>
            <a:endParaRPr b="1" i="0" sz="2500" u="none" cap="none" strike="noStrike">
              <a:solidFill>
                <a:srgbClr val="212529"/>
              </a:solidFill>
              <a:highlight>
                <a:srgbClr val="FFFFFF"/>
              </a:highlight>
              <a:latin typeface="Roboto"/>
              <a:ea typeface="Roboto"/>
              <a:cs typeface="Roboto"/>
              <a:sym typeface="Roboto"/>
            </a:endParaRPr>
          </a:p>
        </p:txBody>
      </p:sp>
      <p:sp>
        <p:nvSpPr>
          <p:cNvPr id="155" name="Google Shape;155;g13abe17929a_0_68"/>
          <p:cNvSpPr txBox="1"/>
          <p:nvPr/>
        </p:nvSpPr>
        <p:spPr>
          <a:xfrm>
            <a:off x="190500" y="1212275"/>
            <a:ext cx="8468700" cy="5148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500"/>
              <a:buFont typeface="Arial"/>
              <a:buNone/>
            </a:pPr>
            <a:r>
              <a:rPr b="0" i="0" lang="en-US" sz="2500" u="none" cap="none" strike="noStrike">
                <a:solidFill>
                  <a:srgbClr val="212529"/>
                </a:solidFill>
                <a:highlight>
                  <a:srgbClr val="FFFFFF"/>
                </a:highlight>
                <a:latin typeface="Roboto"/>
                <a:ea typeface="Roboto"/>
                <a:cs typeface="Roboto"/>
                <a:sym typeface="Roboto"/>
              </a:rPr>
              <a:t>To remove any Node from the list, we need to do the following :</a:t>
            </a:r>
            <a:endParaRPr b="0" i="0" sz="2500" u="none" cap="none" strike="noStrike">
              <a:solidFill>
                <a:srgbClr val="212529"/>
              </a:solidFill>
              <a:highlight>
                <a:srgbClr val="FFFFFF"/>
              </a:highlight>
              <a:latin typeface="Roboto"/>
              <a:ea typeface="Roboto"/>
              <a:cs typeface="Roboto"/>
              <a:sym typeface="Roboto"/>
            </a:endParaRPr>
          </a:p>
          <a:p>
            <a:pPr indent="-387350" lvl="0" marL="457200" marR="0" rtl="0" algn="l">
              <a:lnSpc>
                <a:spcPct val="115000"/>
              </a:lnSpc>
              <a:spcBef>
                <a:spcPts val="1200"/>
              </a:spcBef>
              <a:spcAft>
                <a:spcPts val="0"/>
              </a:spcAft>
              <a:buClr>
                <a:srgbClr val="212529"/>
              </a:buClr>
              <a:buSzPts val="2500"/>
              <a:buFont typeface="Roboto"/>
              <a:buChar char="●"/>
            </a:pPr>
            <a:r>
              <a:rPr b="0" i="0" lang="en-US" sz="2500" u="none" cap="none" strike="noStrike">
                <a:solidFill>
                  <a:srgbClr val="212529"/>
                </a:solidFill>
                <a:highlight>
                  <a:srgbClr val="FFFFFF"/>
                </a:highlight>
                <a:latin typeface="Roboto"/>
                <a:ea typeface="Roboto"/>
                <a:cs typeface="Roboto"/>
                <a:sym typeface="Roboto"/>
              </a:rPr>
              <a:t>If the Node to be deleted is the first node, then simply set the Next pointer of the Head to point to the next element from the Node to be deleted. And update the next pointer of the Last Node as well.</a:t>
            </a:r>
            <a:endParaRPr b="0" i="0" sz="2500" u="none" cap="none" strike="noStrike">
              <a:solidFill>
                <a:srgbClr val="212529"/>
              </a:solidFill>
              <a:highlight>
                <a:srgbClr val="FFFFFF"/>
              </a:highlight>
              <a:latin typeface="Roboto"/>
              <a:ea typeface="Roboto"/>
              <a:cs typeface="Roboto"/>
              <a:sym typeface="Roboto"/>
            </a:endParaRPr>
          </a:p>
          <a:p>
            <a:pPr indent="-387350" lvl="0" marL="457200" marR="0" rtl="0" algn="l">
              <a:lnSpc>
                <a:spcPct val="115000"/>
              </a:lnSpc>
              <a:spcBef>
                <a:spcPts val="0"/>
              </a:spcBef>
              <a:spcAft>
                <a:spcPts val="0"/>
              </a:spcAft>
              <a:buClr>
                <a:srgbClr val="212529"/>
              </a:buClr>
              <a:buSzPts val="2500"/>
              <a:buFont typeface="Roboto"/>
              <a:buChar char="●"/>
            </a:pPr>
            <a:r>
              <a:rPr b="0" i="0" lang="en-US" sz="2500" u="none" cap="none" strike="noStrike">
                <a:solidFill>
                  <a:srgbClr val="212529"/>
                </a:solidFill>
                <a:highlight>
                  <a:srgbClr val="FFFFFF"/>
                </a:highlight>
                <a:latin typeface="Roboto"/>
                <a:ea typeface="Roboto"/>
                <a:cs typeface="Roboto"/>
                <a:sym typeface="Roboto"/>
              </a:rPr>
              <a:t>If the Node is in the middle somewhere, then find the Node before it, and make the Node before it point to the Node next to it.</a:t>
            </a:r>
            <a:endParaRPr b="0" i="0" sz="2500" u="none" cap="none" strike="noStrike">
              <a:solidFill>
                <a:srgbClr val="212529"/>
              </a:solidFill>
              <a:highlight>
                <a:srgbClr val="FFFFFF"/>
              </a:highlight>
              <a:latin typeface="Roboto"/>
              <a:ea typeface="Roboto"/>
              <a:cs typeface="Roboto"/>
              <a:sym typeface="Roboto"/>
            </a:endParaRPr>
          </a:p>
          <a:p>
            <a:pPr indent="-387350" lvl="0" marL="457200" marR="0" rtl="0" algn="l">
              <a:lnSpc>
                <a:spcPct val="115000"/>
              </a:lnSpc>
              <a:spcBef>
                <a:spcPts val="0"/>
              </a:spcBef>
              <a:spcAft>
                <a:spcPts val="0"/>
              </a:spcAft>
              <a:buClr>
                <a:srgbClr val="212529"/>
              </a:buClr>
              <a:buSzPts val="2500"/>
              <a:buFont typeface="Roboto"/>
              <a:buChar char="●"/>
            </a:pPr>
            <a:r>
              <a:rPr b="0" i="0" lang="en-US" sz="2500" u="none" cap="none" strike="noStrike">
                <a:solidFill>
                  <a:srgbClr val="212529"/>
                </a:solidFill>
                <a:highlight>
                  <a:srgbClr val="FFFFFF"/>
                </a:highlight>
                <a:latin typeface="Roboto"/>
                <a:ea typeface="Roboto"/>
                <a:cs typeface="Roboto"/>
                <a:sym typeface="Roboto"/>
              </a:rPr>
              <a:t>If the Node is at the end, then remove it and make the new last node point to the head.</a:t>
            </a:r>
            <a:endParaRPr b="0" i="0" sz="25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abe17929a_0_81"/>
          <p:cNvSpPr txBox="1"/>
          <p:nvPr/>
        </p:nvSpPr>
        <p:spPr>
          <a:xfrm>
            <a:off x="519600" y="602625"/>
            <a:ext cx="8104800" cy="661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node* CircularLinkedList :: deleteNode(int x)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//searching the Node with data x</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node *n = search(x);</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node *ptr = head;</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if(ptr == NULL)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cout &lt;&lt; "List is empty";</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return NULL;</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else if(ptr == n)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ptr-&gt;next = n-&gt;next;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return 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else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while(ptr-&gt;next != n)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ptr = ptr-&gt;next;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ptr-&gt;next = n-&gt;next;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return 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3abe17929a_0_0"/>
          <p:cNvSpPr txBox="1"/>
          <p:nvPr/>
        </p:nvSpPr>
        <p:spPr>
          <a:xfrm>
            <a:off x="173050" y="1281550"/>
            <a:ext cx="8538000" cy="4987200"/>
          </a:xfrm>
          <a:prstGeom prst="rect">
            <a:avLst/>
          </a:prstGeom>
          <a:noFill/>
          <a:ln>
            <a:noFill/>
          </a:ln>
        </p:spPr>
        <p:txBody>
          <a:bodyPr anchorCtr="0" anchor="t" bIns="91425" lIns="91425" spcFirstLastPara="1" rIns="91425" wrap="square" tIns="91425">
            <a:spAutoFit/>
          </a:bodyPr>
          <a:lstStyle/>
          <a:p>
            <a:pPr indent="-393700" lvl="0" marL="457200" marR="0" rtl="0" algn="just">
              <a:lnSpc>
                <a:spcPct val="100000"/>
              </a:lnSpc>
              <a:spcBef>
                <a:spcPts val="0"/>
              </a:spcBef>
              <a:spcAft>
                <a:spcPts val="0"/>
              </a:spcAft>
              <a:buClr>
                <a:srgbClr val="212529"/>
              </a:buClr>
              <a:buSzPts val="2600"/>
              <a:buFont typeface="Roboto"/>
              <a:buChar char="●"/>
            </a:pPr>
            <a:r>
              <a:rPr b="0" i="0" lang="en-US" sz="2600" u="none" cap="none" strike="noStrike">
                <a:solidFill>
                  <a:srgbClr val="212529"/>
                </a:solidFill>
                <a:highlight>
                  <a:srgbClr val="FFFFFF"/>
                </a:highlight>
                <a:latin typeface="Roboto"/>
                <a:ea typeface="Roboto"/>
                <a:cs typeface="Roboto"/>
                <a:sym typeface="Roboto"/>
              </a:rPr>
              <a:t>In the circular linked list we can insert elements anywhere in the list whereas in the array we cannot insert element anywhere in the list because it is in the contiguous memory. I</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00000"/>
              </a:lnSpc>
              <a:spcBef>
                <a:spcPts val="0"/>
              </a:spcBef>
              <a:spcAft>
                <a:spcPts val="0"/>
              </a:spcAft>
              <a:buClr>
                <a:srgbClr val="212529"/>
              </a:buClr>
              <a:buSzPts val="2600"/>
              <a:buFont typeface="Roboto"/>
              <a:buChar char="●"/>
            </a:pPr>
            <a:r>
              <a:rPr b="0" i="0" lang="en-US" sz="2600" u="none" cap="none" strike="noStrike">
                <a:solidFill>
                  <a:srgbClr val="212529"/>
                </a:solidFill>
                <a:highlight>
                  <a:srgbClr val="FFFFFF"/>
                </a:highlight>
                <a:latin typeface="Roboto"/>
                <a:ea typeface="Roboto"/>
                <a:cs typeface="Roboto"/>
                <a:sym typeface="Roboto"/>
              </a:rPr>
              <a:t>In the circular linked list the previous element stores the address of the next element and the last element stores the address of the starting element. </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00000"/>
              </a:lnSpc>
              <a:spcBef>
                <a:spcPts val="0"/>
              </a:spcBef>
              <a:spcAft>
                <a:spcPts val="0"/>
              </a:spcAft>
              <a:buClr>
                <a:srgbClr val="212529"/>
              </a:buClr>
              <a:buSzPts val="2600"/>
              <a:buFont typeface="Roboto"/>
              <a:buChar char="●"/>
            </a:pPr>
            <a:r>
              <a:rPr b="0" i="0" lang="en-US" sz="2600" u="none" cap="none" strike="noStrike">
                <a:solidFill>
                  <a:srgbClr val="212529"/>
                </a:solidFill>
                <a:highlight>
                  <a:srgbClr val="FFFFFF"/>
                </a:highlight>
                <a:latin typeface="Roboto"/>
                <a:ea typeface="Roboto"/>
                <a:cs typeface="Roboto"/>
                <a:sym typeface="Roboto"/>
              </a:rPr>
              <a:t>The elements points to each other in a circular way which forms a circular chain. </a:t>
            </a:r>
            <a:endParaRPr b="0" i="0" sz="2600" u="none" cap="none" strike="noStrike">
              <a:solidFill>
                <a:srgbClr val="212529"/>
              </a:solidFill>
              <a:highlight>
                <a:srgbClr val="FFFFFF"/>
              </a:highlight>
              <a:latin typeface="Roboto"/>
              <a:ea typeface="Roboto"/>
              <a:cs typeface="Roboto"/>
              <a:sym typeface="Roboto"/>
            </a:endParaRPr>
          </a:p>
          <a:p>
            <a:pPr indent="-393700" lvl="0" marL="457200" marR="0" rtl="0" algn="just">
              <a:lnSpc>
                <a:spcPct val="100000"/>
              </a:lnSpc>
              <a:spcBef>
                <a:spcPts val="0"/>
              </a:spcBef>
              <a:spcAft>
                <a:spcPts val="0"/>
              </a:spcAft>
              <a:buClr>
                <a:srgbClr val="212529"/>
              </a:buClr>
              <a:buSzPts val="2600"/>
              <a:buFont typeface="Roboto"/>
              <a:buChar char="●"/>
            </a:pPr>
            <a:r>
              <a:rPr b="0" i="0" lang="en-US" sz="2600" u="none" cap="none" strike="noStrike">
                <a:solidFill>
                  <a:srgbClr val="212529"/>
                </a:solidFill>
                <a:highlight>
                  <a:srgbClr val="FFFFFF"/>
                </a:highlight>
                <a:latin typeface="Roboto"/>
                <a:ea typeface="Roboto"/>
                <a:cs typeface="Roboto"/>
                <a:sym typeface="Roboto"/>
              </a:rPr>
              <a:t>The circular linked list has a dynamic size which means the memory can be allocated when it is required.</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abe17929a_0_9"/>
          <p:cNvSpPr txBox="1"/>
          <p:nvPr/>
        </p:nvSpPr>
        <p:spPr>
          <a:xfrm>
            <a:off x="606125" y="415625"/>
            <a:ext cx="5524500" cy="5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50"/>
              <a:buFont typeface="Arial"/>
              <a:buNone/>
            </a:pPr>
            <a:r>
              <a:rPr b="0" i="0" lang="en-US" sz="2650" u="none" cap="none" strike="noStrike">
                <a:solidFill>
                  <a:schemeClr val="dk1"/>
                </a:solidFill>
                <a:highlight>
                  <a:srgbClr val="F9FAFC"/>
                </a:highlight>
                <a:latin typeface="Arial"/>
                <a:ea typeface="Arial"/>
                <a:cs typeface="Arial"/>
                <a:sym typeface="Arial"/>
              </a:rPr>
              <a:t>Circular Singly Linked List</a:t>
            </a:r>
            <a:endParaRPr b="0" i="0" sz="2700" u="none" cap="none" strike="noStrike">
              <a:solidFill>
                <a:srgbClr val="000000"/>
              </a:solidFill>
              <a:latin typeface="Arial"/>
              <a:ea typeface="Arial"/>
              <a:cs typeface="Arial"/>
              <a:sym typeface="Arial"/>
            </a:endParaRPr>
          </a:p>
        </p:txBody>
      </p:sp>
      <p:pic>
        <p:nvPicPr>
          <p:cNvPr id="108" name="Google Shape;108;g13abe17929a_0_9"/>
          <p:cNvPicPr preferRelativeResize="0"/>
          <p:nvPr/>
        </p:nvPicPr>
        <p:blipFill rotWithShape="1">
          <a:blip r:embed="rId3">
            <a:alphaModFix/>
          </a:blip>
          <a:srcRect b="0" l="0" r="0" t="0"/>
          <a:stretch/>
        </p:blipFill>
        <p:spPr>
          <a:xfrm>
            <a:off x="152400" y="1244850"/>
            <a:ext cx="8839199" cy="2184147"/>
          </a:xfrm>
          <a:prstGeom prst="rect">
            <a:avLst/>
          </a:prstGeom>
          <a:noFill/>
          <a:ln>
            <a:noFill/>
          </a:ln>
        </p:spPr>
      </p:pic>
      <p:sp>
        <p:nvSpPr>
          <p:cNvPr id="109" name="Google Shape;109;g13abe17929a_0_9"/>
          <p:cNvSpPr txBox="1"/>
          <p:nvPr/>
        </p:nvSpPr>
        <p:spPr>
          <a:xfrm>
            <a:off x="831275" y="3232800"/>
            <a:ext cx="55245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50"/>
              <a:buFont typeface="Arial"/>
              <a:buNone/>
            </a:pPr>
            <a:r>
              <a:rPr b="1" i="0" lang="en-US" sz="2750" u="none" cap="none" strike="noStrike">
                <a:solidFill>
                  <a:schemeClr val="dk1"/>
                </a:solidFill>
                <a:highlight>
                  <a:srgbClr val="F9FAFC"/>
                </a:highlight>
                <a:latin typeface="Arial"/>
                <a:ea typeface="Arial"/>
                <a:cs typeface="Arial"/>
                <a:sym typeface="Arial"/>
              </a:rPr>
              <a:t>Circular Doubly Linked List</a:t>
            </a:r>
            <a:endParaRPr b="1" i="0" sz="2800" u="none" cap="none" strike="noStrike">
              <a:solidFill>
                <a:srgbClr val="000000"/>
              </a:solidFill>
              <a:latin typeface="Arial"/>
              <a:ea typeface="Arial"/>
              <a:cs typeface="Arial"/>
              <a:sym typeface="Arial"/>
            </a:endParaRPr>
          </a:p>
        </p:txBody>
      </p:sp>
      <p:pic>
        <p:nvPicPr>
          <p:cNvPr id="110" name="Google Shape;110;g13abe17929a_0_9"/>
          <p:cNvPicPr preferRelativeResize="0"/>
          <p:nvPr/>
        </p:nvPicPr>
        <p:blipFill rotWithShape="1">
          <a:blip r:embed="rId4">
            <a:alphaModFix/>
          </a:blip>
          <a:srcRect b="0" l="0" r="0" t="0"/>
          <a:stretch/>
        </p:blipFill>
        <p:spPr>
          <a:xfrm>
            <a:off x="152400" y="3993300"/>
            <a:ext cx="8839200" cy="19756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3abe17929a_0_22"/>
          <p:cNvSpPr txBox="1"/>
          <p:nvPr/>
        </p:nvSpPr>
        <p:spPr>
          <a:xfrm>
            <a:off x="536875" y="432950"/>
            <a:ext cx="6598200" cy="5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50"/>
              <a:buFont typeface="Arial"/>
              <a:buNone/>
            </a:pPr>
            <a:r>
              <a:rPr b="0" i="0" lang="en-US" sz="2650" u="none" cap="none" strike="noStrike">
                <a:solidFill>
                  <a:schemeClr val="dk1"/>
                </a:solidFill>
                <a:highlight>
                  <a:srgbClr val="F9FAFC"/>
                </a:highlight>
                <a:latin typeface="Arial"/>
                <a:ea typeface="Arial"/>
                <a:cs typeface="Arial"/>
                <a:sym typeface="Arial"/>
              </a:rPr>
              <a:t>Circular Singly Linked List</a:t>
            </a:r>
            <a:endParaRPr b="0" i="0" sz="2700" u="none" cap="none" strike="noStrike">
              <a:solidFill>
                <a:schemeClr val="dk1"/>
              </a:solidFill>
              <a:latin typeface="Arial"/>
              <a:ea typeface="Arial"/>
              <a:cs typeface="Arial"/>
              <a:sym typeface="Arial"/>
            </a:endParaRPr>
          </a:p>
        </p:txBody>
      </p:sp>
      <p:sp>
        <p:nvSpPr>
          <p:cNvPr id="117" name="Google Shape;117;g13abe17929a_0_22"/>
          <p:cNvSpPr txBox="1"/>
          <p:nvPr/>
        </p:nvSpPr>
        <p:spPr>
          <a:xfrm>
            <a:off x="2130125" y="1627925"/>
            <a:ext cx="50049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Arial"/>
                <a:ea typeface="Arial"/>
                <a:cs typeface="Arial"/>
                <a:sym typeface="Arial"/>
              </a:rPr>
              <a:t>struct Node {</a:t>
            </a:r>
            <a:endParaRPr b="1"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Arial"/>
                <a:ea typeface="Arial"/>
                <a:cs typeface="Arial"/>
                <a:sym typeface="Arial"/>
              </a:rPr>
              <a:t>    int data;</a:t>
            </a:r>
            <a:endParaRPr b="1"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Arial"/>
                <a:ea typeface="Arial"/>
                <a:cs typeface="Arial"/>
                <a:sym typeface="Arial"/>
              </a:rPr>
              <a:t>    struct Node * next;</a:t>
            </a:r>
            <a:endParaRPr b="1"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abe17929a_0_30"/>
          <p:cNvSpPr txBox="1"/>
          <p:nvPr/>
        </p:nvSpPr>
        <p:spPr>
          <a:xfrm>
            <a:off x="199200" y="415625"/>
            <a:ext cx="8745600" cy="5503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2800"/>
              <a:buFont typeface="Arial"/>
              <a:buNone/>
            </a:pPr>
            <a:r>
              <a:rPr b="1" i="0" lang="en-US" sz="2800" u="none" cap="none" strike="noStrike">
                <a:solidFill>
                  <a:srgbClr val="212529"/>
                </a:solidFill>
                <a:highlight>
                  <a:srgbClr val="FFFFFF"/>
                </a:highlight>
                <a:latin typeface="Roboto"/>
                <a:ea typeface="Roboto"/>
                <a:cs typeface="Roboto"/>
                <a:sym typeface="Roboto"/>
              </a:rPr>
              <a:t>Insertion at the Beginning</a:t>
            </a:r>
            <a:endParaRPr b="1" i="0" sz="2800" u="none" cap="none" strike="noStrike">
              <a:solidFill>
                <a:srgbClr val="212529"/>
              </a:solidFill>
              <a:highlight>
                <a:srgbClr val="FFFFFF"/>
              </a:highlight>
              <a:latin typeface="Roboto"/>
              <a:ea typeface="Roboto"/>
              <a:cs typeface="Roboto"/>
              <a:sym typeface="Roboto"/>
            </a:endParaRPr>
          </a:p>
          <a:p>
            <a:pPr indent="0" lvl="0" marL="0" marR="0" rtl="0" algn="l">
              <a:lnSpc>
                <a:spcPct val="115000"/>
              </a:lnSpc>
              <a:spcBef>
                <a:spcPts val="200"/>
              </a:spcBef>
              <a:spcAft>
                <a:spcPts val="0"/>
              </a:spcAft>
              <a:buClr>
                <a:srgbClr val="000000"/>
              </a:buClr>
              <a:buSzPts val="2200"/>
              <a:buFont typeface="Arial"/>
              <a:buNone/>
            </a:pPr>
            <a:r>
              <a:rPr b="0" i="0" lang="en-US" sz="2200" u="none" cap="none" strike="noStrike">
                <a:solidFill>
                  <a:srgbClr val="212529"/>
                </a:solidFill>
                <a:highlight>
                  <a:srgbClr val="FFFFFF"/>
                </a:highlight>
                <a:latin typeface="Roboto"/>
                <a:ea typeface="Roboto"/>
                <a:cs typeface="Roboto"/>
                <a:sym typeface="Roboto"/>
              </a:rPr>
              <a:t>Steps to insert a Node at beginning :</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120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The first Node is the Head for any Linked List.</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When a new Linked List is instantiated, it just has the Head, which is Null.</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Else, the Head holds the pointer to the fisrt Node of the List.</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When we want to add any Node at the front, we must make the head point to it.</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And the Next pointer of the newly added Node, must point to the previous Head, whether it be NULL(in case of new List) or the pointer to the first Node of the List.</a:t>
            </a:r>
            <a:endParaRPr b="0" i="0" sz="2200" u="none" cap="none" strike="noStrike">
              <a:solidFill>
                <a:srgbClr val="212529"/>
              </a:solidFill>
              <a:highlight>
                <a:srgbClr val="FFFFFF"/>
              </a:highlight>
              <a:latin typeface="Roboto"/>
              <a:ea typeface="Roboto"/>
              <a:cs typeface="Roboto"/>
              <a:sym typeface="Roboto"/>
            </a:endParaRPr>
          </a:p>
          <a:p>
            <a:pPr indent="-368300" lvl="0" marL="457200" marR="0" rtl="0" algn="l">
              <a:lnSpc>
                <a:spcPct val="115000"/>
              </a:lnSpc>
              <a:spcBef>
                <a:spcPts val="0"/>
              </a:spcBef>
              <a:spcAft>
                <a:spcPts val="0"/>
              </a:spcAft>
              <a:buClr>
                <a:srgbClr val="212529"/>
              </a:buClr>
              <a:buSzPts val="2200"/>
              <a:buFont typeface="Roboto"/>
              <a:buAutoNum type="arabicPeriod"/>
            </a:pPr>
            <a:r>
              <a:rPr b="0" i="0" lang="en-US" sz="2200" u="none" cap="none" strike="noStrike">
                <a:solidFill>
                  <a:srgbClr val="212529"/>
                </a:solidFill>
                <a:highlight>
                  <a:srgbClr val="FFFFFF"/>
                </a:highlight>
                <a:latin typeface="Roboto"/>
                <a:ea typeface="Roboto"/>
                <a:cs typeface="Roboto"/>
                <a:sym typeface="Roboto"/>
              </a:rPr>
              <a:t>The previous Head Node is now the second Node of Linked List, because the new Node is added at the front.</a:t>
            </a:r>
            <a:endParaRPr b="0" i="0" sz="22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abe17929a_0_37"/>
          <p:cNvSpPr txBox="1"/>
          <p:nvPr/>
        </p:nvSpPr>
        <p:spPr>
          <a:xfrm>
            <a:off x="259775" y="502225"/>
            <a:ext cx="8295300" cy="697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int CircularLinkedList :: addAtFront(node *n)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int i = 0;</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If the list is empty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if(head == NULL)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n-&gt;next = head;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//making the new Node as Head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head = 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else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n-&gt;next = head;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//get the Last Node and make its next point to new Node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Node* last = getLastNode();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last-&gt;next = 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//also make the head point to the new first Node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head = 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i++;</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 //returning the position where Node is added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return i;</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3abe17929a_0_44"/>
          <p:cNvSpPr txBox="1"/>
          <p:nvPr/>
        </p:nvSpPr>
        <p:spPr>
          <a:xfrm>
            <a:off x="398250" y="1021775"/>
            <a:ext cx="8347500" cy="4352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2500"/>
              <a:buFont typeface="Arial"/>
              <a:buNone/>
            </a:pPr>
            <a:r>
              <a:rPr b="1" i="0" lang="en-US" sz="2500" u="none" cap="none" strike="noStrike">
                <a:solidFill>
                  <a:srgbClr val="212529"/>
                </a:solidFill>
                <a:highlight>
                  <a:srgbClr val="FFFFFF"/>
                </a:highlight>
                <a:latin typeface="Roboto"/>
                <a:ea typeface="Roboto"/>
                <a:cs typeface="Roboto"/>
                <a:sym typeface="Roboto"/>
              </a:rPr>
              <a:t>Insertion at the End</a:t>
            </a:r>
            <a:endParaRPr b="1" i="0" sz="2500" u="none" cap="none" strike="noStrike">
              <a:solidFill>
                <a:srgbClr val="212529"/>
              </a:solidFill>
              <a:highlight>
                <a:srgbClr val="FFFFFF"/>
              </a:highlight>
              <a:latin typeface="Roboto"/>
              <a:ea typeface="Roboto"/>
              <a:cs typeface="Roboto"/>
              <a:sym typeface="Roboto"/>
            </a:endParaRPr>
          </a:p>
          <a:p>
            <a:pPr indent="0" lvl="0" marL="0" marR="0" rtl="0" algn="l">
              <a:lnSpc>
                <a:spcPct val="115000"/>
              </a:lnSpc>
              <a:spcBef>
                <a:spcPts val="200"/>
              </a:spcBef>
              <a:spcAft>
                <a:spcPts val="0"/>
              </a:spcAft>
              <a:buClr>
                <a:srgbClr val="000000"/>
              </a:buClr>
              <a:buSzPts val="2900"/>
              <a:buFont typeface="Arial"/>
              <a:buNone/>
            </a:pPr>
            <a:r>
              <a:rPr b="0" i="0" lang="en-US" sz="2900" u="none" cap="none" strike="noStrike">
                <a:solidFill>
                  <a:srgbClr val="212529"/>
                </a:solidFill>
                <a:highlight>
                  <a:srgbClr val="FFFFFF"/>
                </a:highlight>
                <a:latin typeface="Roboto"/>
                <a:ea typeface="Roboto"/>
                <a:cs typeface="Roboto"/>
                <a:sym typeface="Roboto"/>
              </a:rPr>
              <a:t>Steps to insert a Node at the end :</a:t>
            </a:r>
            <a:endParaRPr b="0" i="0" sz="2900" u="none" cap="none" strike="noStrike">
              <a:solidFill>
                <a:srgbClr val="212529"/>
              </a:solidFill>
              <a:highlight>
                <a:srgbClr val="FFFFFF"/>
              </a:highlight>
              <a:latin typeface="Roboto"/>
              <a:ea typeface="Roboto"/>
              <a:cs typeface="Roboto"/>
              <a:sym typeface="Roboto"/>
            </a:endParaRPr>
          </a:p>
          <a:p>
            <a:pPr indent="-412750" lvl="0" marL="457200" marR="0" rtl="0" algn="l">
              <a:lnSpc>
                <a:spcPct val="115000"/>
              </a:lnSpc>
              <a:spcBef>
                <a:spcPts val="1200"/>
              </a:spcBef>
              <a:spcAft>
                <a:spcPts val="0"/>
              </a:spcAft>
              <a:buClr>
                <a:srgbClr val="212529"/>
              </a:buClr>
              <a:buSzPts val="2900"/>
              <a:buFont typeface="Roboto"/>
              <a:buAutoNum type="arabicPeriod"/>
            </a:pPr>
            <a:r>
              <a:rPr b="0" i="0" lang="en-US" sz="2900" u="none" cap="none" strike="noStrike">
                <a:solidFill>
                  <a:srgbClr val="212529"/>
                </a:solidFill>
                <a:highlight>
                  <a:srgbClr val="FFFFFF"/>
                </a:highlight>
                <a:latin typeface="Roboto"/>
                <a:ea typeface="Roboto"/>
                <a:cs typeface="Roboto"/>
                <a:sym typeface="Roboto"/>
              </a:rPr>
              <a:t>If the Linked List is empty then we simply, add the new Node as the Head of the Linked List.</a:t>
            </a:r>
            <a:endParaRPr b="0" i="0" sz="2900" u="none" cap="none" strike="noStrike">
              <a:solidFill>
                <a:srgbClr val="212529"/>
              </a:solidFill>
              <a:highlight>
                <a:srgbClr val="FFFFFF"/>
              </a:highlight>
              <a:latin typeface="Roboto"/>
              <a:ea typeface="Roboto"/>
              <a:cs typeface="Roboto"/>
              <a:sym typeface="Roboto"/>
            </a:endParaRPr>
          </a:p>
          <a:p>
            <a:pPr indent="-412750" lvl="0" marL="457200" marR="0" rtl="0" algn="l">
              <a:lnSpc>
                <a:spcPct val="115000"/>
              </a:lnSpc>
              <a:spcBef>
                <a:spcPts val="0"/>
              </a:spcBef>
              <a:spcAft>
                <a:spcPts val="0"/>
              </a:spcAft>
              <a:buClr>
                <a:srgbClr val="212529"/>
              </a:buClr>
              <a:buSzPts val="2900"/>
              <a:buFont typeface="Roboto"/>
              <a:buAutoNum type="arabicPeriod"/>
            </a:pPr>
            <a:r>
              <a:rPr b="0" i="0" lang="en-US" sz="2900" u="none" cap="none" strike="noStrike">
                <a:solidFill>
                  <a:srgbClr val="212529"/>
                </a:solidFill>
                <a:highlight>
                  <a:srgbClr val="FFFFFF"/>
                </a:highlight>
                <a:latin typeface="Roboto"/>
                <a:ea typeface="Roboto"/>
                <a:cs typeface="Roboto"/>
                <a:sym typeface="Roboto"/>
              </a:rPr>
              <a:t>If the Linked List is not empty then we find the last node, and make it' next to the new Node, and make the next of the Newly added Node point to the Head of the List.</a:t>
            </a:r>
            <a:endParaRPr b="0" i="0" sz="2900" u="none" cap="none" strike="noStrike">
              <a:solidFill>
                <a:srgbClr val="212529"/>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3abe17929a_0_51"/>
          <p:cNvSpPr txBox="1"/>
          <p:nvPr/>
        </p:nvSpPr>
        <p:spPr>
          <a:xfrm>
            <a:off x="398325" y="427500"/>
            <a:ext cx="8122200" cy="628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int CircularLinkedList :: addAtEnd(node *n)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//If list is empty</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if(head == NULL)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//making the new Node as Head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head = n;</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//making the next pointer of the new Node as Null</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n-&gt;next = NULL;</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else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//getting the last node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node *last = getLastNode();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last-&gt;next = n;</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//making the next pointer of new node point to head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n-&gt;next = head;</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  }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3abe17929a_0_58"/>
          <p:cNvSpPr txBox="1"/>
          <p:nvPr/>
        </p:nvSpPr>
        <p:spPr>
          <a:xfrm>
            <a:off x="277075" y="346375"/>
            <a:ext cx="6961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200"/>
              </a:spcAft>
              <a:buClr>
                <a:srgbClr val="000000"/>
              </a:buClr>
              <a:buSzPts val="2800"/>
              <a:buFont typeface="Arial"/>
              <a:buNone/>
            </a:pPr>
            <a:r>
              <a:rPr b="1" i="0" lang="en-US" sz="2800" u="none" cap="none" strike="noStrike">
                <a:solidFill>
                  <a:srgbClr val="212529"/>
                </a:solidFill>
                <a:highlight>
                  <a:srgbClr val="FFFFFF"/>
                </a:highlight>
                <a:latin typeface="Roboto"/>
                <a:ea typeface="Roboto"/>
                <a:cs typeface="Roboto"/>
                <a:sym typeface="Roboto"/>
              </a:rPr>
              <a:t>Searching for an Element in the List</a:t>
            </a:r>
            <a:endParaRPr b="1" i="0" sz="2800" u="none" cap="none" strike="noStrike">
              <a:solidFill>
                <a:srgbClr val="212529"/>
              </a:solidFill>
              <a:highlight>
                <a:srgbClr val="FFFFFF"/>
              </a:highlight>
              <a:latin typeface="Roboto"/>
              <a:ea typeface="Roboto"/>
              <a:cs typeface="Roboto"/>
              <a:sym typeface="Roboto"/>
            </a:endParaRPr>
          </a:p>
        </p:txBody>
      </p:sp>
      <p:sp>
        <p:nvSpPr>
          <p:cNvPr id="148" name="Google Shape;148;g13abe17929a_0_58"/>
          <p:cNvSpPr txBox="1"/>
          <p:nvPr/>
        </p:nvSpPr>
        <p:spPr>
          <a:xfrm>
            <a:off x="987150" y="1091050"/>
            <a:ext cx="76026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node* CircularLinkedList :: search(int x)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node *ptr = head;</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while(ptr != NULL &amp;&amp; ptr-&gt;data != x)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//until we reach the end or we find a Node with data x, we keep moving</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ptr = ptr-&gt;next;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return ptr;</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2017-10-31T03:52:52Z</dcterms:created>
  <dc:creator>DIWAKARAN</dc:creator>
</cp:coreProperties>
</file>