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Roboto"/>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jnw+NZ0vw23RJDdEvw+hG4HNWW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ab183c76e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3ab183c76e_0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13ab183c76e_0_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ab183c76e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13ab183c76e_0_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3ab183c76e_0_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ab183c76e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3ab183c76e_0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3ab183c76e_0_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ab183c76e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13ab183c76e_0_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13ab183c76e_0_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abc05a2a5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3abc05a2a5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3abc05a2a5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abc05a2a5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3abc05a2a5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3abc05a2a5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abc05a2a5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13abc05a2a5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13abc05a2a5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abc05a2a5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13abc05a2a5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13abc05a2a5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ab183c76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13ab183c76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3ab183c76e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ab183c76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g13ab183c76e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3ab183c76e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ab183c76e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13ab183c76e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13ab183c76e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ab183c76e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13ab183c76e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3ab183c76e_0_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ab183c76e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13ab183c76e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3ab183c76e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ab183c76e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13ab183c76e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3ab183c76e_0_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ab183c76e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3ab183c76e_0_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3ab183c76e_0_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ab183c76e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3ab183c76e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3ab183c76e_0_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 name="Google Shape;4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p:nvPr>
            <p:ph idx="2" type="pic"/>
          </p:nvPr>
        </p:nvSpPr>
        <p:spPr>
          <a:xfrm>
            <a:off x="1792288" y="612775"/>
            <a:ext cx="5486400" cy="4114800"/>
          </a:xfrm>
          <a:prstGeom prst="rect">
            <a:avLst/>
          </a:prstGeom>
          <a:noFill/>
          <a:ln>
            <a:noFill/>
          </a:ln>
        </p:spPr>
      </p:sp>
      <p:sp>
        <p:nvSpPr>
          <p:cNvPr id="68" name="Google Shape;68;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jpg"/><Relationship Id="rId5"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92760"/>
          <a:stretch/>
        </p:blipFill>
        <p:spPr>
          <a:xfrm>
            <a:off x="0" y="6373815"/>
            <a:ext cx="9144000" cy="484187"/>
          </a:xfrm>
          <a:prstGeom prst="rect">
            <a:avLst/>
          </a:prstGeom>
          <a:noFill/>
          <a:ln>
            <a:noFill/>
          </a:ln>
        </p:spPr>
      </p:pic>
      <p:sp>
        <p:nvSpPr>
          <p:cNvPr id="90" name="Google Shape;90;p1"/>
          <p:cNvSpPr txBox="1"/>
          <p:nvPr/>
        </p:nvSpPr>
        <p:spPr>
          <a:xfrm>
            <a:off x="0" y="2"/>
            <a:ext cx="9144000" cy="9747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44063"/>
              </a:buClr>
              <a:buSzPts val="2000"/>
              <a:buFont typeface="Helvetica Neue"/>
              <a:buNone/>
            </a:pPr>
            <a:r>
              <a:rPr b="1" i="0" lang="en-US" sz="2000" u="none" cap="none" strike="noStrike">
                <a:solidFill>
                  <a:srgbClr val="044063"/>
                </a:solidFill>
                <a:latin typeface="Helvetica Neue"/>
                <a:ea typeface="Helvetica Neue"/>
                <a:cs typeface="Helvetica Neue"/>
                <a:sym typeface="Helvetica Neue"/>
              </a:rPr>
              <a:t>SRI KRISHNA COLLEGE OF ENGINEERING AND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44063"/>
              </a:buClr>
              <a:buSzPts val="1600"/>
              <a:buFont typeface="Helvetica Neue"/>
              <a:buNone/>
            </a:pPr>
            <a:r>
              <a:rPr b="1" i="0" lang="en-US" sz="1600" u="none" cap="none" strike="noStrike">
                <a:solidFill>
                  <a:srgbClr val="044063"/>
                </a:solidFill>
                <a:latin typeface="Helvetica Neue"/>
                <a:ea typeface="Helvetica Neue"/>
                <a:cs typeface="Helvetica Neue"/>
                <a:sym typeface="Helvetica Neue"/>
              </a:rPr>
              <a:t>Kuniamuthur, Coimbatore, Tamilnadu, India</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3F3151"/>
              </a:buClr>
              <a:buSzPts val="1200"/>
              <a:buFont typeface="Arial"/>
              <a:buNone/>
            </a:pPr>
            <a:r>
              <a:rPr b="1" i="0" lang="en-US" sz="1200" u="none" cap="none" strike="noStrike">
                <a:solidFill>
                  <a:srgbClr val="3F3151"/>
                </a:solidFill>
                <a:latin typeface="Arial"/>
                <a:ea typeface="Arial"/>
                <a:cs typeface="Arial"/>
                <a:sym typeface="Arial"/>
              </a:rPr>
              <a:t>An Autonomous Institution, Affiliated to Anna University, </a:t>
            </a:r>
            <a:endParaRPr b="1" i="0" sz="1200" u="none" cap="none" strike="noStrike">
              <a:solidFill>
                <a:srgbClr val="3F3151"/>
              </a:solidFill>
              <a:latin typeface="Arial"/>
              <a:ea typeface="Arial"/>
              <a:cs typeface="Arial"/>
              <a:sym typeface="Arial"/>
            </a:endParaRPr>
          </a:p>
          <a:p>
            <a:pPr indent="0" lvl="0" marL="0" marR="0" rtl="0" algn="ctr">
              <a:lnSpc>
                <a:spcPct val="90000"/>
              </a:lnSpc>
              <a:spcBef>
                <a:spcPts val="0"/>
              </a:spcBef>
              <a:spcAft>
                <a:spcPts val="0"/>
              </a:spcAft>
              <a:buClr>
                <a:srgbClr val="3F3151"/>
              </a:buClr>
              <a:buSzPts val="1200"/>
              <a:buFont typeface="Arial"/>
              <a:buNone/>
            </a:pPr>
            <a:r>
              <a:rPr b="1" i="0" lang="en-US" sz="1200" u="none" cap="none" strike="noStrike">
                <a:solidFill>
                  <a:srgbClr val="3F3151"/>
                </a:solidFill>
                <a:latin typeface="Arial"/>
                <a:ea typeface="Arial"/>
                <a:cs typeface="Arial"/>
                <a:sym typeface="Arial"/>
              </a:rPr>
              <a:t>Accredited by NAAC with “A” Grade &amp; Accredited by NBA (CSE, ECE, IT, MECH ,EEE, CIVIL&amp; MCT</a:t>
            </a:r>
            <a:r>
              <a:rPr b="1" i="0" lang="en-US" sz="1200" u="none" cap="none" strike="noStrike">
                <a:solidFill>
                  <a:srgbClr val="3F315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44063"/>
              </a:buClr>
              <a:buSzPts val="1600"/>
              <a:buFont typeface="Helvetica Neue"/>
              <a:buNone/>
            </a:pPr>
            <a:r>
              <a:t/>
            </a:r>
            <a:endParaRPr b="1" i="0" sz="1600" u="none" cap="none" strike="noStrike">
              <a:solidFill>
                <a:srgbClr val="044063"/>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44063"/>
              </a:buClr>
              <a:buSzPts val="1600"/>
              <a:buFont typeface="Helvetica Neue"/>
              <a:buNone/>
            </a:pPr>
            <a:r>
              <a:t/>
            </a:r>
            <a:endParaRPr b="1" i="0" sz="1600" u="none" cap="none" strike="noStrike">
              <a:solidFill>
                <a:srgbClr val="044063"/>
              </a:solidFill>
              <a:latin typeface="Helvetica Neue"/>
              <a:ea typeface="Helvetica Neue"/>
              <a:cs typeface="Helvetica Neue"/>
              <a:sym typeface="Helvetica Neue"/>
            </a:endParaRPr>
          </a:p>
        </p:txBody>
      </p:sp>
      <p:sp>
        <p:nvSpPr>
          <p:cNvPr id="91" name="Google Shape;91;p1"/>
          <p:cNvSpPr txBox="1"/>
          <p:nvPr/>
        </p:nvSpPr>
        <p:spPr>
          <a:xfrm>
            <a:off x="611188" y="1700213"/>
            <a:ext cx="7658100" cy="406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t/>
            </a:r>
            <a:endParaRPr b="1" i="0" sz="2800" u="none" cap="none" strike="noStrike">
              <a:solidFill>
                <a:srgbClr val="FF0000"/>
              </a:solidFill>
              <a:latin typeface="Helvetica Neue"/>
              <a:ea typeface="Helvetica Neue"/>
              <a:cs typeface="Helvetica Neue"/>
              <a:sym typeface="Helvetica Neue"/>
            </a:endParaRPr>
          </a:p>
        </p:txBody>
      </p:sp>
      <p:sp>
        <p:nvSpPr>
          <p:cNvPr id="92" name="Google Shape;92;p1"/>
          <p:cNvSpPr txBox="1"/>
          <p:nvPr/>
        </p:nvSpPr>
        <p:spPr>
          <a:xfrm>
            <a:off x="152400" y="2743201"/>
            <a:ext cx="8839200" cy="785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Topic       : Linked List - Doubly linked list</a:t>
            </a:r>
            <a:endParaRPr b="1" i="0" sz="2400" u="none" cap="none" strike="noStrike">
              <a:solidFill>
                <a:schemeClr val="dk1"/>
              </a:solidFill>
              <a:latin typeface="Arial"/>
              <a:ea typeface="Arial"/>
              <a:cs typeface="Arial"/>
              <a:sym typeface="Arial"/>
            </a:endParaRPr>
          </a:p>
        </p:txBody>
      </p:sp>
      <p:sp>
        <p:nvSpPr>
          <p:cNvPr id="93" name="Google Shape;93;p1"/>
          <p:cNvSpPr txBox="1"/>
          <p:nvPr/>
        </p:nvSpPr>
        <p:spPr>
          <a:xfrm>
            <a:off x="0" y="6165851"/>
            <a:ext cx="9144000" cy="369332"/>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www.skcet.ac.in</a:t>
            </a:r>
            <a:endParaRPr b="0" i="0" sz="1400" u="none" cap="none" strike="noStrike">
              <a:solidFill>
                <a:srgbClr val="000000"/>
              </a:solidFill>
              <a:latin typeface="Arial"/>
              <a:ea typeface="Arial"/>
              <a:cs typeface="Arial"/>
              <a:sym typeface="Arial"/>
            </a:endParaRPr>
          </a:p>
        </p:txBody>
      </p:sp>
      <p:pic>
        <p:nvPicPr>
          <p:cNvPr descr="C:\Users\dklab\Desktop\SKCET logo.jpg" id="94" name="Google Shape;94;p1"/>
          <p:cNvPicPr preferRelativeResize="0"/>
          <p:nvPr/>
        </p:nvPicPr>
        <p:blipFill rotWithShape="1">
          <a:blip r:embed="rId4">
            <a:alphaModFix/>
          </a:blip>
          <a:srcRect b="0" l="0" r="0" t="0"/>
          <a:stretch/>
        </p:blipFill>
        <p:spPr>
          <a:xfrm>
            <a:off x="8272464" y="2"/>
            <a:ext cx="871537" cy="873125"/>
          </a:xfrm>
          <a:prstGeom prst="rect">
            <a:avLst/>
          </a:prstGeom>
          <a:noFill/>
          <a:ln>
            <a:noFill/>
          </a:ln>
        </p:spPr>
      </p:pic>
      <p:pic>
        <p:nvPicPr>
          <p:cNvPr descr="C:\Users\dklab\Desktop\SKI Logo.jpg" id="95" name="Google Shape;95;p1"/>
          <p:cNvPicPr preferRelativeResize="0"/>
          <p:nvPr/>
        </p:nvPicPr>
        <p:blipFill rotWithShape="1">
          <a:blip r:embed="rId5">
            <a:alphaModFix/>
          </a:blip>
          <a:srcRect b="0" l="0" r="0" t="0"/>
          <a:stretch/>
        </p:blipFill>
        <p:spPr>
          <a:xfrm>
            <a:off x="0" y="146052"/>
            <a:ext cx="830263" cy="68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3ab183c76e_0_109"/>
          <p:cNvSpPr txBox="1"/>
          <p:nvPr/>
        </p:nvSpPr>
        <p:spPr>
          <a:xfrm>
            <a:off x="216450" y="1460800"/>
            <a:ext cx="87111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void Doubly_Linked_List :: delete_node(node *n)</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 if node to be deleted is first node of list</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if(n-&gt;prev == NULL)</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front = n-&gt;next; //the next node will be front of list</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front-&gt;prev = NULL;</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endParaRPr b="0" i="0" sz="2500" u="none" cap="none" strike="noStrike">
              <a:solidFill>
                <a:srgbClr val="000000"/>
              </a:solidFill>
              <a:latin typeface="Arial"/>
              <a:ea typeface="Arial"/>
              <a:cs typeface="Arial"/>
              <a:sym typeface="Arial"/>
            </a:endParaRPr>
          </a:p>
        </p:txBody>
      </p:sp>
      <p:sp>
        <p:nvSpPr>
          <p:cNvPr id="158" name="Google Shape;158;g13ab183c76e_0_109"/>
          <p:cNvSpPr txBox="1"/>
          <p:nvPr/>
        </p:nvSpPr>
        <p:spPr>
          <a:xfrm>
            <a:off x="216450" y="575300"/>
            <a:ext cx="56877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2300"/>
              </a:spcAft>
              <a:buClr>
                <a:srgbClr val="000000"/>
              </a:buClr>
              <a:buSzPts val="2700"/>
              <a:buFont typeface="Arial"/>
              <a:buNone/>
            </a:pPr>
            <a:r>
              <a:rPr b="1" i="0" lang="en-US" sz="2700" u="none" cap="none" strike="noStrike">
                <a:solidFill>
                  <a:srgbClr val="212529"/>
                </a:solidFill>
                <a:highlight>
                  <a:srgbClr val="FFFFFF"/>
                </a:highlight>
                <a:latin typeface="Roboto"/>
                <a:ea typeface="Roboto"/>
                <a:cs typeface="Roboto"/>
                <a:sym typeface="Roboto"/>
              </a:rPr>
              <a:t>Delete: Removes the node</a:t>
            </a:r>
            <a:endParaRPr b="1" i="0" sz="2700" u="none" cap="none" strike="noStrike">
              <a:solidFill>
                <a:srgbClr val="212529"/>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3ab183c76e_0_116"/>
          <p:cNvSpPr txBox="1"/>
          <p:nvPr/>
        </p:nvSpPr>
        <p:spPr>
          <a:xfrm>
            <a:off x="277100" y="513775"/>
            <a:ext cx="86244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if node to be deleted is last node of list</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else if(n-&gt;next == NULL)</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end = n-&gt;prev;   // the previous node will be last of list</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end-&gt;next = NULL;</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else</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//previous node's next will point to current node's next</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n-&gt;prev-&gt;next = n-&gt;next;</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//next node's prev will point to current node's prev</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n-&gt;next-&gt;prev = n-&gt;prev;</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//delete node</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	delete(n);			</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a:t>
            </a:r>
            <a:endParaRPr b="0" i="0" sz="25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3ab183c76e_0_122"/>
          <p:cNvSpPr txBox="1"/>
          <p:nvPr/>
        </p:nvSpPr>
        <p:spPr>
          <a:xfrm>
            <a:off x="502225" y="1679850"/>
            <a:ext cx="74295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void Doubly_Linked_List :: forward_traverse()</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node *trav;</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trav = front;</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while(trav != NULL)</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cout&lt;&lt;trav-&gt;data&lt;&lt;endl;</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trav = trav-&gt;next;</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a:t>
            </a:r>
            <a:endParaRPr b="0" i="0" sz="2600" u="none" cap="none" strike="noStrike">
              <a:solidFill>
                <a:srgbClr val="000000"/>
              </a:solidFill>
              <a:latin typeface="Arial"/>
              <a:ea typeface="Arial"/>
              <a:cs typeface="Arial"/>
              <a:sym typeface="Arial"/>
            </a:endParaRPr>
          </a:p>
        </p:txBody>
      </p:sp>
      <p:sp>
        <p:nvSpPr>
          <p:cNvPr id="171" name="Google Shape;171;g13ab183c76e_0_122"/>
          <p:cNvSpPr txBox="1"/>
          <p:nvPr/>
        </p:nvSpPr>
        <p:spPr>
          <a:xfrm>
            <a:off x="181675" y="696400"/>
            <a:ext cx="8720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2300"/>
              </a:spcAft>
              <a:buClr>
                <a:srgbClr val="000000"/>
              </a:buClr>
              <a:buSzPts val="2600"/>
              <a:buFont typeface="Arial"/>
              <a:buNone/>
            </a:pPr>
            <a:r>
              <a:rPr b="1" i="0" lang="en-US" sz="2600" u="none" cap="none" strike="noStrike">
                <a:solidFill>
                  <a:srgbClr val="212529"/>
                </a:solidFill>
                <a:highlight>
                  <a:srgbClr val="FFFFFF"/>
                </a:highlight>
                <a:latin typeface="Roboto"/>
                <a:ea typeface="Roboto"/>
                <a:cs typeface="Roboto"/>
                <a:sym typeface="Roboto"/>
              </a:rPr>
              <a:t>forward_traverse: Traverse the list in forward direction</a:t>
            </a:r>
            <a:endParaRPr b="1" i="0" sz="2600" u="none" cap="none" strike="noStrike">
              <a:solidFill>
                <a:srgbClr val="212529"/>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3ab183c76e_0_129"/>
          <p:cNvSpPr txBox="1"/>
          <p:nvPr/>
        </p:nvSpPr>
        <p:spPr>
          <a:xfrm>
            <a:off x="467550" y="1258650"/>
            <a:ext cx="82089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void Doubly_Linked_List :: backward_traverse()</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node *trav;</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trav = end;</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while(trav != NULL)</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cout&lt;&lt;trav-&gt;data&lt;&lt;endl;</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trav = trav-&gt;prev;</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a:t>
            </a:r>
            <a:endParaRPr b="0" i="0" sz="2700" u="none" cap="none" strike="noStrike">
              <a:solidFill>
                <a:srgbClr val="000000"/>
              </a:solidFill>
              <a:latin typeface="Arial"/>
              <a:ea typeface="Arial"/>
              <a:cs typeface="Arial"/>
              <a:sym typeface="Arial"/>
            </a:endParaRPr>
          </a:p>
        </p:txBody>
      </p:sp>
      <p:sp>
        <p:nvSpPr>
          <p:cNvPr id="178" name="Google Shape;178;g13ab183c76e_0_129"/>
          <p:cNvSpPr txBox="1"/>
          <p:nvPr/>
        </p:nvSpPr>
        <p:spPr>
          <a:xfrm>
            <a:off x="257375" y="525225"/>
            <a:ext cx="8208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2300"/>
              </a:spcAft>
              <a:buClr>
                <a:srgbClr val="000000"/>
              </a:buClr>
              <a:buSzPts val="2400"/>
              <a:buFont typeface="Arial"/>
              <a:buNone/>
            </a:pPr>
            <a:r>
              <a:rPr b="1" i="0" lang="en-US" sz="2400" u="none" cap="none" strike="noStrike">
                <a:solidFill>
                  <a:srgbClr val="212529"/>
                </a:solidFill>
                <a:highlight>
                  <a:srgbClr val="FFFFFF"/>
                </a:highlight>
                <a:latin typeface="Roboto"/>
                <a:ea typeface="Roboto"/>
                <a:cs typeface="Roboto"/>
                <a:sym typeface="Roboto"/>
              </a:rPr>
              <a:t>Backward_traverse: Traverse the list in backward direction</a:t>
            </a:r>
            <a:endParaRPr b="1" i="0" sz="2400" u="none" cap="none" strike="noStrike">
              <a:solidFill>
                <a:srgbClr val="212529"/>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13abc05a2a5_0_20"/>
          <p:cNvPicPr preferRelativeResize="0"/>
          <p:nvPr/>
        </p:nvPicPr>
        <p:blipFill rotWithShape="1">
          <a:blip r:embed="rId3">
            <a:alphaModFix/>
          </a:blip>
          <a:srcRect b="0" l="0" r="0" t="0"/>
          <a:stretch/>
        </p:blipFill>
        <p:spPr>
          <a:xfrm>
            <a:off x="1109663" y="863925"/>
            <a:ext cx="6924675" cy="1733550"/>
          </a:xfrm>
          <a:prstGeom prst="rect">
            <a:avLst/>
          </a:prstGeom>
          <a:noFill/>
          <a:ln>
            <a:noFill/>
          </a:ln>
        </p:spPr>
      </p:pic>
      <p:pic>
        <p:nvPicPr>
          <p:cNvPr id="185" name="Google Shape;185;g13abc05a2a5_0_20"/>
          <p:cNvPicPr preferRelativeResize="0"/>
          <p:nvPr/>
        </p:nvPicPr>
        <p:blipFill rotWithShape="1">
          <a:blip r:embed="rId4">
            <a:alphaModFix/>
          </a:blip>
          <a:srcRect b="0" l="0" r="0" t="0"/>
          <a:stretch/>
        </p:blipFill>
        <p:spPr>
          <a:xfrm>
            <a:off x="1691250" y="2597475"/>
            <a:ext cx="6343100" cy="3955725"/>
          </a:xfrm>
          <a:prstGeom prst="rect">
            <a:avLst/>
          </a:prstGeom>
          <a:noFill/>
          <a:ln>
            <a:noFill/>
          </a:ln>
        </p:spPr>
      </p:pic>
      <p:sp>
        <p:nvSpPr>
          <p:cNvPr id="186" name="Google Shape;186;g13abc05a2a5_0_20"/>
          <p:cNvSpPr txBox="1"/>
          <p:nvPr/>
        </p:nvSpPr>
        <p:spPr>
          <a:xfrm>
            <a:off x="590425" y="514725"/>
            <a:ext cx="73395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rgbClr val="000000"/>
                </a:solidFill>
                <a:latin typeface="Calibri"/>
                <a:ea typeface="Calibri"/>
                <a:cs typeface="Calibri"/>
                <a:sym typeface="Calibri"/>
              </a:rPr>
              <a:t>EXAMPLE</a:t>
            </a:r>
            <a:endParaRPr b="1" i="0" sz="35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13abc05a2a5_0_27"/>
          <p:cNvPicPr preferRelativeResize="0"/>
          <p:nvPr/>
        </p:nvPicPr>
        <p:blipFill rotWithShape="1">
          <a:blip r:embed="rId3">
            <a:alphaModFix/>
          </a:blip>
          <a:srcRect b="0" l="0" r="0" t="0"/>
          <a:stretch/>
        </p:blipFill>
        <p:spPr>
          <a:xfrm>
            <a:off x="558450" y="1106200"/>
            <a:ext cx="8027099" cy="428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13abc05a2a5_0_32"/>
          <p:cNvPicPr preferRelativeResize="0"/>
          <p:nvPr/>
        </p:nvPicPr>
        <p:blipFill rotWithShape="1">
          <a:blip r:embed="rId3">
            <a:alphaModFix/>
          </a:blip>
          <a:srcRect b="0" l="0" r="0" t="0"/>
          <a:stretch/>
        </p:blipFill>
        <p:spPr>
          <a:xfrm>
            <a:off x="378475" y="1212125"/>
            <a:ext cx="7883350" cy="42066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13abc05a2a5_0_37"/>
          <p:cNvPicPr preferRelativeResize="0"/>
          <p:nvPr/>
        </p:nvPicPr>
        <p:blipFill rotWithShape="1">
          <a:blip r:embed="rId3">
            <a:alphaModFix/>
          </a:blip>
          <a:srcRect b="0" l="0" r="0" t="0"/>
          <a:stretch/>
        </p:blipFill>
        <p:spPr>
          <a:xfrm>
            <a:off x="622425" y="1045625"/>
            <a:ext cx="7899149" cy="449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3ab183c76e_0_0"/>
          <p:cNvSpPr txBox="1"/>
          <p:nvPr/>
        </p:nvSpPr>
        <p:spPr>
          <a:xfrm>
            <a:off x="3072000" y="294400"/>
            <a:ext cx="3000000" cy="5232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400"/>
              </a:spcBef>
              <a:spcAft>
                <a:spcPts val="600"/>
              </a:spcAft>
              <a:buClr>
                <a:srgbClr val="000000"/>
              </a:buClr>
              <a:buSzPts val="2200"/>
              <a:buFont typeface="Arial"/>
              <a:buNone/>
            </a:pPr>
            <a:r>
              <a:rPr b="0" i="0" lang="en-US" sz="2200" u="none" cap="none" strike="noStrike">
                <a:solidFill>
                  <a:srgbClr val="610B38"/>
                </a:solidFill>
                <a:highlight>
                  <a:srgbClr val="FFFFFF"/>
                </a:highlight>
                <a:latin typeface="Arial"/>
                <a:ea typeface="Arial"/>
                <a:cs typeface="Arial"/>
                <a:sym typeface="Arial"/>
              </a:rPr>
              <a:t>Doubly linked list</a:t>
            </a:r>
            <a:endParaRPr b="0" i="0" sz="2200" u="none" cap="none" strike="noStrike">
              <a:solidFill>
                <a:srgbClr val="610B38"/>
              </a:solidFill>
              <a:highlight>
                <a:srgbClr val="FFFFFF"/>
              </a:highlight>
              <a:latin typeface="Arial"/>
              <a:ea typeface="Arial"/>
              <a:cs typeface="Arial"/>
              <a:sym typeface="Arial"/>
            </a:endParaRPr>
          </a:p>
        </p:txBody>
      </p:sp>
      <p:sp>
        <p:nvSpPr>
          <p:cNvPr id="102" name="Google Shape;102;g13ab183c76e_0_0"/>
          <p:cNvSpPr txBox="1"/>
          <p:nvPr/>
        </p:nvSpPr>
        <p:spPr>
          <a:xfrm>
            <a:off x="762025" y="1091050"/>
            <a:ext cx="7845000" cy="1723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333333"/>
                </a:solidFill>
                <a:highlight>
                  <a:srgbClr val="FFFFFF"/>
                </a:highlight>
                <a:latin typeface="Roboto"/>
                <a:ea typeface="Roboto"/>
                <a:cs typeface="Roboto"/>
                <a:sym typeface="Roboto"/>
              </a:rPr>
              <a:t>Doubly linked list is a complex type of linked list in which a node contains a pointer to the previous as well as the next node in the sequence. Therefore, in a doubly linked list, a node consists of three parts: node data, pointer to the next node in sequence (next pointer) , pointer to the previous node (previous pointer).</a:t>
            </a:r>
            <a:endParaRPr b="0" i="0" sz="2200" u="none" cap="none" strike="noStrike">
              <a:solidFill>
                <a:srgbClr val="000000"/>
              </a:solidFill>
              <a:latin typeface="Arial"/>
              <a:ea typeface="Arial"/>
              <a:cs typeface="Arial"/>
              <a:sym typeface="Arial"/>
            </a:endParaRPr>
          </a:p>
        </p:txBody>
      </p:sp>
      <p:pic>
        <p:nvPicPr>
          <p:cNvPr id="103" name="Google Shape;103;g13ab183c76e_0_0"/>
          <p:cNvPicPr preferRelativeResize="0"/>
          <p:nvPr/>
        </p:nvPicPr>
        <p:blipFill rotWithShape="1">
          <a:blip r:embed="rId3">
            <a:alphaModFix/>
          </a:blip>
          <a:srcRect b="0" l="0" r="0" t="0"/>
          <a:stretch/>
        </p:blipFill>
        <p:spPr>
          <a:xfrm>
            <a:off x="2282525" y="3088300"/>
            <a:ext cx="5198925" cy="286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3ab183c76e_0_13"/>
          <p:cNvSpPr txBox="1"/>
          <p:nvPr/>
        </p:nvSpPr>
        <p:spPr>
          <a:xfrm>
            <a:off x="484900" y="398300"/>
            <a:ext cx="77760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333333"/>
                </a:solidFill>
                <a:highlight>
                  <a:srgbClr val="FFFFFF"/>
                </a:highlight>
                <a:latin typeface="Roboto"/>
                <a:ea typeface="Roboto"/>
                <a:cs typeface="Roboto"/>
                <a:sym typeface="Roboto"/>
              </a:rPr>
              <a:t>A doubly linked list containing three nodes having numbers from 1 to 3 in their data part</a:t>
            </a:r>
            <a:endParaRPr b="0" i="0" sz="3500" u="none" cap="none" strike="noStrike">
              <a:solidFill>
                <a:srgbClr val="000000"/>
              </a:solidFill>
              <a:latin typeface="Arial"/>
              <a:ea typeface="Arial"/>
              <a:cs typeface="Arial"/>
              <a:sym typeface="Arial"/>
            </a:endParaRPr>
          </a:p>
        </p:txBody>
      </p:sp>
      <p:pic>
        <p:nvPicPr>
          <p:cNvPr id="110" name="Google Shape;110;g13ab183c76e_0_13"/>
          <p:cNvPicPr preferRelativeResize="0"/>
          <p:nvPr/>
        </p:nvPicPr>
        <p:blipFill rotWithShape="1">
          <a:blip r:embed="rId3">
            <a:alphaModFix/>
          </a:blip>
          <a:srcRect b="0" l="0" r="0" t="0"/>
          <a:stretch/>
        </p:blipFill>
        <p:spPr>
          <a:xfrm>
            <a:off x="1223963" y="2917275"/>
            <a:ext cx="6696075" cy="192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3ab183c76e_0_21"/>
          <p:cNvSpPr txBox="1"/>
          <p:nvPr/>
        </p:nvSpPr>
        <p:spPr>
          <a:xfrm>
            <a:off x="415625" y="491550"/>
            <a:ext cx="7723800" cy="587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700"/>
              <a:buFont typeface="Arial"/>
              <a:buNone/>
            </a:pPr>
            <a:r>
              <a:rPr b="1" i="0" lang="en-US" sz="2700" u="none" cap="none" strike="noStrike">
                <a:solidFill>
                  <a:schemeClr val="dk1"/>
                </a:solidFill>
                <a:latin typeface="Roboto"/>
                <a:ea typeface="Roboto"/>
                <a:cs typeface="Roboto"/>
                <a:sym typeface="Roboto"/>
              </a:rPr>
              <a:t>How is it different from a singly linked list?</a:t>
            </a:r>
            <a:endParaRPr b="1" i="0" sz="2700" u="none" cap="none" strike="noStrike">
              <a:solidFill>
                <a:schemeClr val="dk1"/>
              </a:solidFill>
              <a:latin typeface="Roboto"/>
              <a:ea typeface="Roboto"/>
              <a:cs typeface="Roboto"/>
              <a:sym typeface="Roboto"/>
            </a:endParaRPr>
          </a:p>
          <a:p>
            <a:pPr indent="-406400" lvl="0" marL="457200" marR="0" rtl="0" algn="l">
              <a:lnSpc>
                <a:spcPct val="115000"/>
              </a:lnSpc>
              <a:spcBef>
                <a:spcPts val="2500"/>
              </a:spcBef>
              <a:spcAft>
                <a:spcPts val="0"/>
              </a:spcAft>
              <a:buClr>
                <a:schemeClr val="dk1"/>
              </a:buClr>
              <a:buSzPts val="2800"/>
              <a:buFont typeface="Roboto"/>
              <a:buChar char="●"/>
            </a:pPr>
            <a:r>
              <a:rPr b="0" i="0" lang="en-US" sz="2800" u="none" cap="none" strike="noStrike">
                <a:solidFill>
                  <a:schemeClr val="dk1"/>
                </a:solidFill>
                <a:latin typeface="Roboto"/>
                <a:ea typeface="Roboto"/>
                <a:cs typeface="Roboto"/>
                <a:sym typeface="Roboto"/>
              </a:rPr>
              <a:t>A doubly linked list allows traversal in both directions. We have the addresses of both the next node and the previous node. So, at any node, we’ll have the freedom to choose between going right or left.</a:t>
            </a:r>
            <a:endParaRPr b="0" i="0" sz="2800" u="none" cap="none" strike="noStrike">
              <a:solidFill>
                <a:schemeClr val="dk1"/>
              </a:solidFill>
              <a:latin typeface="Roboto"/>
              <a:ea typeface="Roboto"/>
              <a:cs typeface="Roboto"/>
              <a:sym typeface="Roboto"/>
            </a:endParaRPr>
          </a:p>
          <a:p>
            <a:pPr indent="-406400" lvl="0" marL="457200" marR="0" rtl="0" algn="l">
              <a:lnSpc>
                <a:spcPct val="115000"/>
              </a:lnSpc>
              <a:spcBef>
                <a:spcPts val="0"/>
              </a:spcBef>
              <a:spcAft>
                <a:spcPts val="0"/>
              </a:spcAft>
              <a:buClr>
                <a:schemeClr val="dk1"/>
              </a:buClr>
              <a:buSzPts val="2800"/>
              <a:buFont typeface="Roboto"/>
              <a:buChar char="●"/>
            </a:pPr>
            <a:r>
              <a:rPr b="0" i="0" lang="en-US" sz="2800" u="none" cap="none" strike="noStrike">
                <a:solidFill>
                  <a:schemeClr val="dk1"/>
                </a:solidFill>
                <a:latin typeface="Roboto"/>
                <a:ea typeface="Roboto"/>
                <a:cs typeface="Roboto"/>
                <a:sym typeface="Roboto"/>
              </a:rPr>
              <a:t>A node comprises three parts, the data, a pointer to the next node, and a pointer to the previous node.</a:t>
            </a:r>
            <a:endParaRPr b="0" i="0" sz="2800" u="none" cap="none" strike="noStrike">
              <a:solidFill>
                <a:schemeClr val="dk1"/>
              </a:solidFill>
              <a:latin typeface="Roboto"/>
              <a:ea typeface="Roboto"/>
              <a:cs typeface="Roboto"/>
              <a:sym typeface="Roboto"/>
            </a:endParaRPr>
          </a:p>
          <a:p>
            <a:pPr indent="-406400" lvl="0" marL="457200" marR="0" rtl="0" algn="l">
              <a:lnSpc>
                <a:spcPct val="115000"/>
              </a:lnSpc>
              <a:spcBef>
                <a:spcPts val="0"/>
              </a:spcBef>
              <a:spcAft>
                <a:spcPts val="0"/>
              </a:spcAft>
              <a:buClr>
                <a:schemeClr val="dk1"/>
              </a:buClr>
              <a:buSzPts val="2800"/>
              <a:buFont typeface="Roboto"/>
              <a:buChar char="●"/>
            </a:pPr>
            <a:r>
              <a:rPr b="0" i="0" lang="en-US" sz="2800" u="none" cap="none" strike="noStrike">
                <a:solidFill>
                  <a:schemeClr val="dk1"/>
                </a:solidFill>
                <a:latin typeface="Roboto"/>
                <a:ea typeface="Roboto"/>
                <a:cs typeface="Roboto"/>
                <a:sym typeface="Roboto"/>
              </a:rPr>
              <a:t>Head node has the pointer to the previous node pointing to NULL.</a:t>
            </a:r>
            <a:endParaRPr b="0" i="0" sz="2800" u="none" cap="none" strike="noStrik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3ab183c76e_0_74"/>
          <p:cNvSpPr txBox="1"/>
          <p:nvPr/>
        </p:nvSpPr>
        <p:spPr>
          <a:xfrm>
            <a:off x="692725" y="1780175"/>
            <a:ext cx="76200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struct node</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int data;     	// Data</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node *prev;  	// A reference to the previous node</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node *next; 	// A reference to the next node</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a:t>
            </a:r>
            <a:endParaRPr b="0" i="0" sz="2500" u="none" cap="none" strike="noStrike">
              <a:solidFill>
                <a:srgbClr val="000000"/>
              </a:solidFill>
              <a:latin typeface="Arial"/>
              <a:ea typeface="Arial"/>
              <a:cs typeface="Arial"/>
              <a:sym typeface="Arial"/>
            </a:endParaRPr>
          </a:p>
        </p:txBody>
      </p:sp>
      <p:sp>
        <p:nvSpPr>
          <p:cNvPr id="123" name="Google Shape;123;g13ab183c76e_0_74"/>
          <p:cNvSpPr txBox="1"/>
          <p:nvPr/>
        </p:nvSpPr>
        <p:spPr>
          <a:xfrm>
            <a:off x="348225" y="847800"/>
            <a:ext cx="72819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rgbClr val="000000"/>
                </a:solidFill>
                <a:latin typeface="Calibri"/>
                <a:ea typeface="Calibri"/>
                <a:cs typeface="Calibri"/>
                <a:sym typeface="Calibri"/>
              </a:rPr>
              <a:t>Creation of Node</a:t>
            </a:r>
            <a:endParaRPr b="1" i="0" sz="31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3ab183c76e_0_81"/>
          <p:cNvSpPr txBox="1"/>
          <p:nvPr/>
        </p:nvSpPr>
        <p:spPr>
          <a:xfrm>
            <a:off x="666125" y="754925"/>
            <a:ext cx="8235300" cy="600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void Doubly_Linked_List :: add_front(int d)</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Creating new node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node *temp;</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temp = new node();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temp-&gt;data = d;</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temp-&gt;prev = NULL;</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temp-&gt;next = front;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List is empty</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if(front == NULL)</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end = temp;</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else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front-&gt;prev = temp;</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front = temp;</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p:txBody>
      </p:sp>
      <p:sp>
        <p:nvSpPr>
          <p:cNvPr id="130" name="Google Shape;130;g13ab183c76e_0_81"/>
          <p:cNvSpPr txBox="1"/>
          <p:nvPr/>
        </p:nvSpPr>
        <p:spPr>
          <a:xfrm>
            <a:off x="333100" y="245525"/>
            <a:ext cx="72819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rgbClr val="000000"/>
                </a:solidFill>
                <a:latin typeface="Calibri"/>
                <a:ea typeface="Calibri"/>
                <a:cs typeface="Calibri"/>
                <a:sym typeface="Calibri"/>
              </a:rPr>
              <a:t>Insertion at Beginning</a:t>
            </a:r>
            <a:endParaRPr b="1" i="0" sz="31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3ab183c76e_0_88"/>
          <p:cNvSpPr txBox="1"/>
          <p:nvPr/>
        </p:nvSpPr>
        <p:spPr>
          <a:xfrm>
            <a:off x="519550" y="952525"/>
            <a:ext cx="7914300" cy="458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void Doubly_Linked_List :: add_before(node *n, int d)</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node *temp;</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temp = new node();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temp-&gt;data = d;</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temp-&gt;next = n;</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temp-&gt;prev = n-&gt;prev;</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n-&gt;prev = temp;</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//if node is to be inserted before first node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if(n-&gt;prev == NULL)</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front = temp;</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a:t>
            </a:r>
            <a:endParaRPr b="0" i="0" sz="2200" u="none" cap="none" strike="noStrike">
              <a:solidFill>
                <a:srgbClr val="000000"/>
              </a:solidFill>
              <a:latin typeface="Arial"/>
              <a:ea typeface="Arial"/>
              <a:cs typeface="Arial"/>
              <a:sym typeface="Arial"/>
            </a:endParaRPr>
          </a:p>
        </p:txBody>
      </p:sp>
      <p:sp>
        <p:nvSpPr>
          <p:cNvPr id="137" name="Google Shape;137;g13ab183c76e_0_88"/>
          <p:cNvSpPr txBox="1"/>
          <p:nvPr/>
        </p:nvSpPr>
        <p:spPr>
          <a:xfrm>
            <a:off x="56050" y="363350"/>
            <a:ext cx="884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2300"/>
              </a:spcAft>
              <a:buClr>
                <a:srgbClr val="000000"/>
              </a:buClr>
              <a:buSzPts val="2400"/>
              <a:buFont typeface="Arial"/>
              <a:buNone/>
            </a:pPr>
            <a:r>
              <a:rPr b="1" i="0" lang="en-US" sz="2400" u="none" cap="none" strike="noStrike">
                <a:solidFill>
                  <a:srgbClr val="212529"/>
                </a:solidFill>
                <a:highlight>
                  <a:srgbClr val="FFFFFF"/>
                </a:highlight>
                <a:latin typeface="Roboto"/>
                <a:ea typeface="Roboto"/>
                <a:cs typeface="Roboto"/>
                <a:sym typeface="Roboto"/>
              </a:rPr>
              <a:t>   add_before: Adds a new node before another node</a:t>
            </a:r>
            <a:endParaRPr b="1" i="0" sz="2400" u="none" cap="none" strike="noStrike">
              <a:solidFill>
                <a:srgbClr val="212529"/>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3ab183c76e_0_95"/>
          <p:cNvSpPr txBox="1"/>
          <p:nvPr/>
        </p:nvSpPr>
        <p:spPr>
          <a:xfrm>
            <a:off x="450275" y="858450"/>
            <a:ext cx="7931700" cy="498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void Doubly_Linked_List :: add_after(node *n, int d)</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node *temp;</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temp = new node();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temp-&gt;data = d;</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temp-&gt;prev = 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temp-&gt;next = n-&gt;next;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n-&gt;next = temp;</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//if node is to be inserted after last node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if(n-&gt;next == NULL)</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end = temp;</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144" name="Google Shape;144;g13ab183c76e_0_95"/>
          <p:cNvSpPr txBox="1"/>
          <p:nvPr/>
        </p:nvSpPr>
        <p:spPr>
          <a:xfrm>
            <a:off x="257375" y="317925"/>
            <a:ext cx="65097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212529"/>
                </a:solidFill>
                <a:highlight>
                  <a:srgbClr val="FFFFFF"/>
                </a:highlight>
                <a:latin typeface="Roboto"/>
                <a:ea typeface="Roboto"/>
                <a:cs typeface="Roboto"/>
                <a:sym typeface="Roboto"/>
              </a:rPr>
              <a:t>Adds a new node after another node</a:t>
            </a:r>
            <a:endParaRPr b="1" i="0" sz="2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3ab183c76e_0_102"/>
          <p:cNvSpPr txBox="1"/>
          <p:nvPr/>
        </p:nvSpPr>
        <p:spPr>
          <a:xfrm>
            <a:off x="623400" y="504450"/>
            <a:ext cx="7897200" cy="584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void Doubly_Linked_List :: add_end(int d)</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 create new node</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node *temp;</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temp = new node();</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temp-&gt;data = d;</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temp-&gt;prev = end;</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temp-&gt;next = NULL;</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 if list is empty</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if(end == NULL)</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front = temp;</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else</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end-&gt;next = temp;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end = temp;</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t>
            </a:r>
            <a:endParaRPr b="0" i="0" sz="2300" u="none" cap="none" strike="noStrike">
              <a:solidFill>
                <a:srgbClr val="000000"/>
              </a:solidFill>
              <a:latin typeface="Arial"/>
              <a:ea typeface="Arial"/>
              <a:cs typeface="Arial"/>
              <a:sym typeface="Arial"/>
            </a:endParaRPr>
          </a:p>
        </p:txBody>
      </p:sp>
      <p:sp>
        <p:nvSpPr>
          <p:cNvPr id="151" name="Google Shape;151;g13ab183c76e_0_102"/>
          <p:cNvSpPr txBox="1"/>
          <p:nvPr/>
        </p:nvSpPr>
        <p:spPr>
          <a:xfrm>
            <a:off x="0" y="0"/>
            <a:ext cx="8326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12529"/>
                </a:solidFill>
                <a:highlight>
                  <a:srgbClr val="FFFFFF"/>
                </a:highlight>
                <a:latin typeface="Roboto"/>
                <a:ea typeface="Roboto"/>
                <a:cs typeface="Roboto"/>
                <a:sym typeface="Roboto"/>
              </a:rPr>
              <a:t>Adds a new node in the end of list</a:t>
            </a:r>
            <a:endParaRPr b="1" i="0" sz="2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2017-10-31T03:52:52Z</dcterms:created>
  <dc:creator>DIWAKARAN</dc:creator>
</cp:coreProperties>
</file>