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89" r:id="rId5"/>
    <p:sldId id="261" r:id="rId6"/>
    <p:sldId id="262" r:id="rId7"/>
    <p:sldId id="288" r:id="rId8"/>
    <p:sldId id="287" r:id="rId9"/>
    <p:sldId id="290" r:id="rId10"/>
    <p:sldId id="291" r:id="rId11"/>
    <p:sldId id="292" r:id="rId12"/>
    <p:sldId id="293" r:id="rId13"/>
    <p:sldId id="294" r:id="rId14"/>
    <p:sldId id="295" r:id="rId15"/>
    <p:sldId id="296" r:id="rId16"/>
    <p:sldId id="318" r:id="rId17"/>
    <p:sldId id="297" r:id="rId18"/>
    <p:sldId id="263" r:id="rId19"/>
    <p:sldId id="298" r:id="rId20"/>
    <p:sldId id="299" r:id="rId21"/>
    <p:sldId id="300" r:id="rId22"/>
    <p:sldId id="301" r:id="rId23"/>
    <p:sldId id="264" r:id="rId24"/>
    <p:sldId id="265" r:id="rId25"/>
    <p:sldId id="317" r:id="rId26"/>
    <p:sldId id="266" r:id="rId27"/>
    <p:sldId id="320" r:id="rId28"/>
    <p:sldId id="312" r:id="rId29"/>
    <p:sldId id="267" r:id="rId30"/>
    <p:sldId id="319" r:id="rId31"/>
    <p:sldId id="268" r:id="rId32"/>
    <p:sldId id="321" r:id="rId33"/>
    <p:sldId id="314"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A4B36-1A26-83F9-0F7C-19BE5DEE00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CE110F6-FA14-A81C-5613-97D9979681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C13BF35-50C9-6EDF-1CC4-E2D9CCFD4505}"/>
              </a:ext>
            </a:extLst>
          </p:cNvPr>
          <p:cNvSpPr>
            <a:spLocks noGrp="1"/>
          </p:cNvSpPr>
          <p:nvPr>
            <p:ph type="dt" sz="half" idx="10"/>
          </p:nvPr>
        </p:nvSpPr>
        <p:spPr/>
        <p:txBody>
          <a:bodyPr/>
          <a:lstStyle/>
          <a:p>
            <a:fld id="{D3AD1583-830D-4D3F-833C-43FCF0B32DAA}" type="datetimeFigureOut">
              <a:rPr lang="en-IN" smtClean="0"/>
              <a:t>22-05-2023</a:t>
            </a:fld>
            <a:endParaRPr lang="en-IN"/>
          </a:p>
        </p:txBody>
      </p:sp>
      <p:sp>
        <p:nvSpPr>
          <p:cNvPr id="5" name="Footer Placeholder 4">
            <a:extLst>
              <a:ext uri="{FF2B5EF4-FFF2-40B4-BE49-F238E27FC236}">
                <a16:creationId xmlns:a16="http://schemas.microsoft.com/office/drawing/2014/main" id="{5D6192C2-B335-9659-DB1F-CEA883A132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92427D-FF3F-133C-9387-4628C1DB8F8D}"/>
              </a:ext>
            </a:extLst>
          </p:cNvPr>
          <p:cNvSpPr>
            <a:spLocks noGrp="1"/>
          </p:cNvSpPr>
          <p:nvPr>
            <p:ph type="sldNum" sz="quarter" idx="12"/>
          </p:nvPr>
        </p:nvSpPr>
        <p:spPr/>
        <p:txBody>
          <a:bodyPr/>
          <a:lstStyle/>
          <a:p>
            <a:fld id="{D16F1A0D-50AE-4353-AD63-CD0F6281AFF1}" type="slidenum">
              <a:rPr lang="en-IN" smtClean="0"/>
              <a:t>‹#›</a:t>
            </a:fld>
            <a:endParaRPr lang="en-IN"/>
          </a:p>
        </p:txBody>
      </p:sp>
    </p:spTree>
    <p:extLst>
      <p:ext uri="{BB962C8B-B14F-4D97-AF65-F5344CB8AC3E}">
        <p14:creationId xmlns:p14="http://schemas.microsoft.com/office/powerpoint/2010/main" val="1292860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3D68B-86C1-3B30-5582-0BDB36177F7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376F614-20B6-0AEF-042D-C84F20B8B3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3DAE1A-F929-A869-E7F9-B86B5160AC65}"/>
              </a:ext>
            </a:extLst>
          </p:cNvPr>
          <p:cNvSpPr>
            <a:spLocks noGrp="1"/>
          </p:cNvSpPr>
          <p:nvPr>
            <p:ph type="dt" sz="half" idx="10"/>
          </p:nvPr>
        </p:nvSpPr>
        <p:spPr/>
        <p:txBody>
          <a:bodyPr/>
          <a:lstStyle/>
          <a:p>
            <a:fld id="{D3AD1583-830D-4D3F-833C-43FCF0B32DAA}" type="datetimeFigureOut">
              <a:rPr lang="en-IN" smtClean="0"/>
              <a:t>22-05-2023</a:t>
            </a:fld>
            <a:endParaRPr lang="en-IN"/>
          </a:p>
        </p:txBody>
      </p:sp>
      <p:sp>
        <p:nvSpPr>
          <p:cNvPr id="5" name="Footer Placeholder 4">
            <a:extLst>
              <a:ext uri="{FF2B5EF4-FFF2-40B4-BE49-F238E27FC236}">
                <a16:creationId xmlns:a16="http://schemas.microsoft.com/office/drawing/2014/main" id="{7FAD4843-AFE0-5DB4-5416-0310DD3B15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9DB43A-13AB-8CE0-1A8A-C64F68A7A753}"/>
              </a:ext>
            </a:extLst>
          </p:cNvPr>
          <p:cNvSpPr>
            <a:spLocks noGrp="1"/>
          </p:cNvSpPr>
          <p:nvPr>
            <p:ph type="sldNum" sz="quarter" idx="12"/>
          </p:nvPr>
        </p:nvSpPr>
        <p:spPr/>
        <p:txBody>
          <a:bodyPr/>
          <a:lstStyle/>
          <a:p>
            <a:fld id="{D16F1A0D-50AE-4353-AD63-CD0F6281AFF1}" type="slidenum">
              <a:rPr lang="en-IN" smtClean="0"/>
              <a:t>‹#›</a:t>
            </a:fld>
            <a:endParaRPr lang="en-IN"/>
          </a:p>
        </p:txBody>
      </p:sp>
    </p:spTree>
    <p:extLst>
      <p:ext uri="{BB962C8B-B14F-4D97-AF65-F5344CB8AC3E}">
        <p14:creationId xmlns:p14="http://schemas.microsoft.com/office/powerpoint/2010/main" val="172317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A9629B-3426-457D-00E5-660A0C58957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F90E84F-B97C-5316-6B51-1FD0300876A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4BBBF7-D77A-1D3F-2345-D695B472E528}"/>
              </a:ext>
            </a:extLst>
          </p:cNvPr>
          <p:cNvSpPr>
            <a:spLocks noGrp="1"/>
          </p:cNvSpPr>
          <p:nvPr>
            <p:ph type="dt" sz="half" idx="10"/>
          </p:nvPr>
        </p:nvSpPr>
        <p:spPr/>
        <p:txBody>
          <a:bodyPr/>
          <a:lstStyle/>
          <a:p>
            <a:fld id="{D3AD1583-830D-4D3F-833C-43FCF0B32DAA}" type="datetimeFigureOut">
              <a:rPr lang="en-IN" smtClean="0"/>
              <a:t>22-05-2023</a:t>
            </a:fld>
            <a:endParaRPr lang="en-IN"/>
          </a:p>
        </p:txBody>
      </p:sp>
      <p:sp>
        <p:nvSpPr>
          <p:cNvPr id="5" name="Footer Placeholder 4">
            <a:extLst>
              <a:ext uri="{FF2B5EF4-FFF2-40B4-BE49-F238E27FC236}">
                <a16:creationId xmlns:a16="http://schemas.microsoft.com/office/drawing/2014/main" id="{AAF53D24-7CFE-6BD3-16C4-13E934165C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A6C7F7-E781-44EA-0425-8C0DBAAD61D7}"/>
              </a:ext>
            </a:extLst>
          </p:cNvPr>
          <p:cNvSpPr>
            <a:spLocks noGrp="1"/>
          </p:cNvSpPr>
          <p:nvPr>
            <p:ph type="sldNum" sz="quarter" idx="12"/>
          </p:nvPr>
        </p:nvSpPr>
        <p:spPr/>
        <p:txBody>
          <a:bodyPr/>
          <a:lstStyle/>
          <a:p>
            <a:fld id="{D16F1A0D-50AE-4353-AD63-CD0F6281AFF1}" type="slidenum">
              <a:rPr lang="en-IN" smtClean="0"/>
              <a:t>‹#›</a:t>
            </a:fld>
            <a:endParaRPr lang="en-IN"/>
          </a:p>
        </p:txBody>
      </p:sp>
    </p:spTree>
    <p:extLst>
      <p:ext uri="{BB962C8B-B14F-4D97-AF65-F5344CB8AC3E}">
        <p14:creationId xmlns:p14="http://schemas.microsoft.com/office/powerpoint/2010/main" val="4047669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4DFD4-6495-A9F4-70E2-0930BBCCB5B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7BB664B-437D-24EA-040F-19FB97F4B0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1D6288-4AA3-2CE5-B2D5-976295AC6D8C}"/>
              </a:ext>
            </a:extLst>
          </p:cNvPr>
          <p:cNvSpPr>
            <a:spLocks noGrp="1"/>
          </p:cNvSpPr>
          <p:nvPr>
            <p:ph type="dt" sz="half" idx="10"/>
          </p:nvPr>
        </p:nvSpPr>
        <p:spPr/>
        <p:txBody>
          <a:bodyPr/>
          <a:lstStyle/>
          <a:p>
            <a:fld id="{D3AD1583-830D-4D3F-833C-43FCF0B32DAA}" type="datetimeFigureOut">
              <a:rPr lang="en-IN" smtClean="0"/>
              <a:t>22-05-2023</a:t>
            </a:fld>
            <a:endParaRPr lang="en-IN"/>
          </a:p>
        </p:txBody>
      </p:sp>
      <p:sp>
        <p:nvSpPr>
          <p:cNvPr id="5" name="Footer Placeholder 4">
            <a:extLst>
              <a:ext uri="{FF2B5EF4-FFF2-40B4-BE49-F238E27FC236}">
                <a16:creationId xmlns:a16="http://schemas.microsoft.com/office/drawing/2014/main" id="{4B84D441-C609-5DCF-1AFB-638E39376D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808DEA-3CA2-76D6-ECCB-A8BD7D174E6A}"/>
              </a:ext>
            </a:extLst>
          </p:cNvPr>
          <p:cNvSpPr>
            <a:spLocks noGrp="1"/>
          </p:cNvSpPr>
          <p:nvPr>
            <p:ph type="sldNum" sz="quarter" idx="12"/>
          </p:nvPr>
        </p:nvSpPr>
        <p:spPr/>
        <p:txBody>
          <a:bodyPr/>
          <a:lstStyle/>
          <a:p>
            <a:fld id="{D16F1A0D-50AE-4353-AD63-CD0F6281AFF1}" type="slidenum">
              <a:rPr lang="en-IN" smtClean="0"/>
              <a:t>‹#›</a:t>
            </a:fld>
            <a:endParaRPr lang="en-IN"/>
          </a:p>
        </p:txBody>
      </p:sp>
    </p:spTree>
    <p:extLst>
      <p:ext uri="{BB962C8B-B14F-4D97-AF65-F5344CB8AC3E}">
        <p14:creationId xmlns:p14="http://schemas.microsoft.com/office/powerpoint/2010/main" val="850196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E64A7-A5A2-FF8A-CCEE-3333468933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0BD7149-801A-61C2-0E49-A31A16A433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2D8811-89C6-8722-A4AE-6DDA612457B9}"/>
              </a:ext>
            </a:extLst>
          </p:cNvPr>
          <p:cNvSpPr>
            <a:spLocks noGrp="1"/>
          </p:cNvSpPr>
          <p:nvPr>
            <p:ph type="dt" sz="half" idx="10"/>
          </p:nvPr>
        </p:nvSpPr>
        <p:spPr/>
        <p:txBody>
          <a:bodyPr/>
          <a:lstStyle/>
          <a:p>
            <a:fld id="{D3AD1583-830D-4D3F-833C-43FCF0B32DAA}" type="datetimeFigureOut">
              <a:rPr lang="en-IN" smtClean="0"/>
              <a:t>22-05-2023</a:t>
            </a:fld>
            <a:endParaRPr lang="en-IN"/>
          </a:p>
        </p:txBody>
      </p:sp>
      <p:sp>
        <p:nvSpPr>
          <p:cNvPr id="5" name="Footer Placeholder 4">
            <a:extLst>
              <a:ext uri="{FF2B5EF4-FFF2-40B4-BE49-F238E27FC236}">
                <a16:creationId xmlns:a16="http://schemas.microsoft.com/office/drawing/2014/main" id="{C36931F0-7FBE-063E-462E-D71C85BD03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F1734A-5B71-E917-632C-71B2EB73532B}"/>
              </a:ext>
            </a:extLst>
          </p:cNvPr>
          <p:cNvSpPr>
            <a:spLocks noGrp="1"/>
          </p:cNvSpPr>
          <p:nvPr>
            <p:ph type="sldNum" sz="quarter" idx="12"/>
          </p:nvPr>
        </p:nvSpPr>
        <p:spPr/>
        <p:txBody>
          <a:bodyPr/>
          <a:lstStyle/>
          <a:p>
            <a:fld id="{D16F1A0D-50AE-4353-AD63-CD0F6281AFF1}" type="slidenum">
              <a:rPr lang="en-IN" smtClean="0"/>
              <a:t>‹#›</a:t>
            </a:fld>
            <a:endParaRPr lang="en-IN"/>
          </a:p>
        </p:txBody>
      </p:sp>
    </p:spTree>
    <p:extLst>
      <p:ext uri="{BB962C8B-B14F-4D97-AF65-F5344CB8AC3E}">
        <p14:creationId xmlns:p14="http://schemas.microsoft.com/office/powerpoint/2010/main" val="2660994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E3153-D5E0-3903-9C42-FCC58A251FD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F359441-A30C-A0B6-31D2-BBE6677643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E1C8ED2-2AA1-5A9D-8741-B970418805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997D4F0-063F-B88A-158B-A96EE407AC98}"/>
              </a:ext>
            </a:extLst>
          </p:cNvPr>
          <p:cNvSpPr>
            <a:spLocks noGrp="1"/>
          </p:cNvSpPr>
          <p:nvPr>
            <p:ph type="dt" sz="half" idx="10"/>
          </p:nvPr>
        </p:nvSpPr>
        <p:spPr/>
        <p:txBody>
          <a:bodyPr/>
          <a:lstStyle/>
          <a:p>
            <a:fld id="{D3AD1583-830D-4D3F-833C-43FCF0B32DAA}" type="datetimeFigureOut">
              <a:rPr lang="en-IN" smtClean="0"/>
              <a:t>22-05-2023</a:t>
            </a:fld>
            <a:endParaRPr lang="en-IN"/>
          </a:p>
        </p:txBody>
      </p:sp>
      <p:sp>
        <p:nvSpPr>
          <p:cNvPr id="6" name="Footer Placeholder 5">
            <a:extLst>
              <a:ext uri="{FF2B5EF4-FFF2-40B4-BE49-F238E27FC236}">
                <a16:creationId xmlns:a16="http://schemas.microsoft.com/office/drawing/2014/main" id="{98300362-2123-64CC-6FD4-522B059CCD6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E3ACB43-D094-DD25-609B-C401E2AE6C2F}"/>
              </a:ext>
            </a:extLst>
          </p:cNvPr>
          <p:cNvSpPr>
            <a:spLocks noGrp="1"/>
          </p:cNvSpPr>
          <p:nvPr>
            <p:ph type="sldNum" sz="quarter" idx="12"/>
          </p:nvPr>
        </p:nvSpPr>
        <p:spPr/>
        <p:txBody>
          <a:bodyPr/>
          <a:lstStyle/>
          <a:p>
            <a:fld id="{D16F1A0D-50AE-4353-AD63-CD0F6281AFF1}" type="slidenum">
              <a:rPr lang="en-IN" smtClean="0"/>
              <a:t>‹#›</a:t>
            </a:fld>
            <a:endParaRPr lang="en-IN"/>
          </a:p>
        </p:txBody>
      </p:sp>
    </p:spTree>
    <p:extLst>
      <p:ext uri="{BB962C8B-B14F-4D97-AF65-F5344CB8AC3E}">
        <p14:creationId xmlns:p14="http://schemas.microsoft.com/office/powerpoint/2010/main" val="3372636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6909A-3D55-4551-AB99-21CE11DE184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2877C61-F8E5-0CCC-D5D6-BC1BE3A66F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C3D1EE-81F4-286B-68BC-86F3D67E5A0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F2B47CB-464D-BF02-8F4F-63A41036FF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AC1B8D-56AB-DD4D-E519-CC632857C7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0F4FFBA-5B67-7F99-74BA-BA13931E1B8D}"/>
              </a:ext>
            </a:extLst>
          </p:cNvPr>
          <p:cNvSpPr>
            <a:spLocks noGrp="1"/>
          </p:cNvSpPr>
          <p:nvPr>
            <p:ph type="dt" sz="half" idx="10"/>
          </p:nvPr>
        </p:nvSpPr>
        <p:spPr/>
        <p:txBody>
          <a:bodyPr/>
          <a:lstStyle/>
          <a:p>
            <a:fld id="{D3AD1583-830D-4D3F-833C-43FCF0B32DAA}" type="datetimeFigureOut">
              <a:rPr lang="en-IN" smtClean="0"/>
              <a:t>22-05-2023</a:t>
            </a:fld>
            <a:endParaRPr lang="en-IN"/>
          </a:p>
        </p:txBody>
      </p:sp>
      <p:sp>
        <p:nvSpPr>
          <p:cNvPr id="8" name="Footer Placeholder 7">
            <a:extLst>
              <a:ext uri="{FF2B5EF4-FFF2-40B4-BE49-F238E27FC236}">
                <a16:creationId xmlns:a16="http://schemas.microsoft.com/office/drawing/2014/main" id="{53AAE9A3-7CD2-32B1-918B-0B84CAB657D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7230DFD-3CF4-D7B5-62C4-E4256982EC1F}"/>
              </a:ext>
            </a:extLst>
          </p:cNvPr>
          <p:cNvSpPr>
            <a:spLocks noGrp="1"/>
          </p:cNvSpPr>
          <p:nvPr>
            <p:ph type="sldNum" sz="quarter" idx="12"/>
          </p:nvPr>
        </p:nvSpPr>
        <p:spPr/>
        <p:txBody>
          <a:bodyPr/>
          <a:lstStyle/>
          <a:p>
            <a:fld id="{D16F1A0D-50AE-4353-AD63-CD0F6281AFF1}" type="slidenum">
              <a:rPr lang="en-IN" smtClean="0"/>
              <a:t>‹#›</a:t>
            </a:fld>
            <a:endParaRPr lang="en-IN"/>
          </a:p>
        </p:txBody>
      </p:sp>
    </p:spTree>
    <p:extLst>
      <p:ext uri="{BB962C8B-B14F-4D97-AF65-F5344CB8AC3E}">
        <p14:creationId xmlns:p14="http://schemas.microsoft.com/office/powerpoint/2010/main" val="378802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FFB2D-EC76-96C5-29B4-1084E8A9ACE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2A67199-7614-CA1E-DE40-E37F0F7A456C}"/>
              </a:ext>
            </a:extLst>
          </p:cNvPr>
          <p:cNvSpPr>
            <a:spLocks noGrp="1"/>
          </p:cNvSpPr>
          <p:nvPr>
            <p:ph type="dt" sz="half" idx="10"/>
          </p:nvPr>
        </p:nvSpPr>
        <p:spPr/>
        <p:txBody>
          <a:bodyPr/>
          <a:lstStyle/>
          <a:p>
            <a:fld id="{D3AD1583-830D-4D3F-833C-43FCF0B32DAA}" type="datetimeFigureOut">
              <a:rPr lang="en-IN" smtClean="0"/>
              <a:t>22-05-2023</a:t>
            </a:fld>
            <a:endParaRPr lang="en-IN"/>
          </a:p>
        </p:txBody>
      </p:sp>
      <p:sp>
        <p:nvSpPr>
          <p:cNvPr id="4" name="Footer Placeholder 3">
            <a:extLst>
              <a:ext uri="{FF2B5EF4-FFF2-40B4-BE49-F238E27FC236}">
                <a16:creationId xmlns:a16="http://schemas.microsoft.com/office/drawing/2014/main" id="{FF50F610-D3D9-787E-EBE0-EE8EA9DE207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180F589-3AD3-0BF8-2104-A52D06CFF2C0}"/>
              </a:ext>
            </a:extLst>
          </p:cNvPr>
          <p:cNvSpPr>
            <a:spLocks noGrp="1"/>
          </p:cNvSpPr>
          <p:nvPr>
            <p:ph type="sldNum" sz="quarter" idx="12"/>
          </p:nvPr>
        </p:nvSpPr>
        <p:spPr/>
        <p:txBody>
          <a:bodyPr/>
          <a:lstStyle/>
          <a:p>
            <a:fld id="{D16F1A0D-50AE-4353-AD63-CD0F6281AFF1}" type="slidenum">
              <a:rPr lang="en-IN" smtClean="0"/>
              <a:t>‹#›</a:t>
            </a:fld>
            <a:endParaRPr lang="en-IN"/>
          </a:p>
        </p:txBody>
      </p:sp>
    </p:spTree>
    <p:extLst>
      <p:ext uri="{BB962C8B-B14F-4D97-AF65-F5344CB8AC3E}">
        <p14:creationId xmlns:p14="http://schemas.microsoft.com/office/powerpoint/2010/main" val="2451007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0805F2-2BCA-7DAE-A325-C14D6FCC6B6D}"/>
              </a:ext>
            </a:extLst>
          </p:cNvPr>
          <p:cNvSpPr>
            <a:spLocks noGrp="1"/>
          </p:cNvSpPr>
          <p:nvPr>
            <p:ph type="dt" sz="half" idx="10"/>
          </p:nvPr>
        </p:nvSpPr>
        <p:spPr/>
        <p:txBody>
          <a:bodyPr/>
          <a:lstStyle/>
          <a:p>
            <a:fld id="{D3AD1583-830D-4D3F-833C-43FCF0B32DAA}" type="datetimeFigureOut">
              <a:rPr lang="en-IN" smtClean="0"/>
              <a:t>22-05-2023</a:t>
            </a:fld>
            <a:endParaRPr lang="en-IN"/>
          </a:p>
        </p:txBody>
      </p:sp>
      <p:sp>
        <p:nvSpPr>
          <p:cNvPr id="3" name="Footer Placeholder 2">
            <a:extLst>
              <a:ext uri="{FF2B5EF4-FFF2-40B4-BE49-F238E27FC236}">
                <a16:creationId xmlns:a16="http://schemas.microsoft.com/office/drawing/2014/main" id="{71C8EC52-CD38-0CB7-288E-85CFD5C7C5E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B5644AE-BC64-9109-19C1-B98B98F9EDAA}"/>
              </a:ext>
            </a:extLst>
          </p:cNvPr>
          <p:cNvSpPr>
            <a:spLocks noGrp="1"/>
          </p:cNvSpPr>
          <p:nvPr>
            <p:ph type="sldNum" sz="quarter" idx="12"/>
          </p:nvPr>
        </p:nvSpPr>
        <p:spPr/>
        <p:txBody>
          <a:bodyPr/>
          <a:lstStyle/>
          <a:p>
            <a:fld id="{D16F1A0D-50AE-4353-AD63-CD0F6281AFF1}" type="slidenum">
              <a:rPr lang="en-IN" smtClean="0"/>
              <a:t>‹#›</a:t>
            </a:fld>
            <a:endParaRPr lang="en-IN"/>
          </a:p>
        </p:txBody>
      </p:sp>
    </p:spTree>
    <p:extLst>
      <p:ext uri="{BB962C8B-B14F-4D97-AF65-F5344CB8AC3E}">
        <p14:creationId xmlns:p14="http://schemas.microsoft.com/office/powerpoint/2010/main" val="3265811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A1148-31CB-1FC7-D971-2A785C1126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C705924-5364-6684-D1AC-936625CE11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2BA1378-A7E7-CE57-7AFF-80339CE0C2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7BF4C3-8DCB-4B83-95B6-E83F1206DC62}"/>
              </a:ext>
            </a:extLst>
          </p:cNvPr>
          <p:cNvSpPr>
            <a:spLocks noGrp="1"/>
          </p:cNvSpPr>
          <p:nvPr>
            <p:ph type="dt" sz="half" idx="10"/>
          </p:nvPr>
        </p:nvSpPr>
        <p:spPr/>
        <p:txBody>
          <a:bodyPr/>
          <a:lstStyle/>
          <a:p>
            <a:fld id="{D3AD1583-830D-4D3F-833C-43FCF0B32DAA}" type="datetimeFigureOut">
              <a:rPr lang="en-IN" smtClean="0"/>
              <a:t>22-05-2023</a:t>
            </a:fld>
            <a:endParaRPr lang="en-IN"/>
          </a:p>
        </p:txBody>
      </p:sp>
      <p:sp>
        <p:nvSpPr>
          <p:cNvPr id="6" name="Footer Placeholder 5">
            <a:extLst>
              <a:ext uri="{FF2B5EF4-FFF2-40B4-BE49-F238E27FC236}">
                <a16:creationId xmlns:a16="http://schemas.microsoft.com/office/drawing/2014/main" id="{1C2CF63C-F3C7-C474-A0B6-2656083F80E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8C1CD1E-5C14-D3C7-F7A9-B56D88815259}"/>
              </a:ext>
            </a:extLst>
          </p:cNvPr>
          <p:cNvSpPr>
            <a:spLocks noGrp="1"/>
          </p:cNvSpPr>
          <p:nvPr>
            <p:ph type="sldNum" sz="quarter" idx="12"/>
          </p:nvPr>
        </p:nvSpPr>
        <p:spPr/>
        <p:txBody>
          <a:bodyPr/>
          <a:lstStyle/>
          <a:p>
            <a:fld id="{D16F1A0D-50AE-4353-AD63-CD0F6281AFF1}" type="slidenum">
              <a:rPr lang="en-IN" smtClean="0"/>
              <a:t>‹#›</a:t>
            </a:fld>
            <a:endParaRPr lang="en-IN"/>
          </a:p>
        </p:txBody>
      </p:sp>
    </p:spTree>
    <p:extLst>
      <p:ext uri="{BB962C8B-B14F-4D97-AF65-F5344CB8AC3E}">
        <p14:creationId xmlns:p14="http://schemas.microsoft.com/office/powerpoint/2010/main" val="2629313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D885C-5A5D-F93B-423D-FDA2DD8803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B48A463-0248-EB6C-12AC-FA1E0AA908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0321928-0168-AC3A-D168-CB02048DDE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E82BD0-50D0-6788-E060-CA7678959DE6}"/>
              </a:ext>
            </a:extLst>
          </p:cNvPr>
          <p:cNvSpPr>
            <a:spLocks noGrp="1"/>
          </p:cNvSpPr>
          <p:nvPr>
            <p:ph type="dt" sz="half" idx="10"/>
          </p:nvPr>
        </p:nvSpPr>
        <p:spPr/>
        <p:txBody>
          <a:bodyPr/>
          <a:lstStyle/>
          <a:p>
            <a:fld id="{D3AD1583-830D-4D3F-833C-43FCF0B32DAA}" type="datetimeFigureOut">
              <a:rPr lang="en-IN" smtClean="0"/>
              <a:t>22-05-2023</a:t>
            </a:fld>
            <a:endParaRPr lang="en-IN"/>
          </a:p>
        </p:txBody>
      </p:sp>
      <p:sp>
        <p:nvSpPr>
          <p:cNvPr id="6" name="Footer Placeholder 5">
            <a:extLst>
              <a:ext uri="{FF2B5EF4-FFF2-40B4-BE49-F238E27FC236}">
                <a16:creationId xmlns:a16="http://schemas.microsoft.com/office/drawing/2014/main" id="{E48DAA6D-2839-F096-8182-330E88A3C5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55EBC8A-15AD-2FD5-5C65-DC428AF9FE95}"/>
              </a:ext>
            </a:extLst>
          </p:cNvPr>
          <p:cNvSpPr>
            <a:spLocks noGrp="1"/>
          </p:cNvSpPr>
          <p:nvPr>
            <p:ph type="sldNum" sz="quarter" idx="12"/>
          </p:nvPr>
        </p:nvSpPr>
        <p:spPr/>
        <p:txBody>
          <a:bodyPr/>
          <a:lstStyle/>
          <a:p>
            <a:fld id="{D16F1A0D-50AE-4353-AD63-CD0F6281AFF1}" type="slidenum">
              <a:rPr lang="en-IN" smtClean="0"/>
              <a:t>‹#›</a:t>
            </a:fld>
            <a:endParaRPr lang="en-IN"/>
          </a:p>
        </p:txBody>
      </p:sp>
    </p:spTree>
    <p:extLst>
      <p:ext uri="{BB962C8B-B14F-4D97-AF65-F5344CB8AC3E}">
        <p14:creationId xmlns:p14="http://schemas.microsoft.com/office/powerpoint/2010/main" val="3954889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2C9AEA-B747-977D-FE8F-A656C9796C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6B99BE1-1E69-2970-EE84-F9BA89E2F1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114A33-B6D6-F2EB-8C06-F8DF56185A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AD1583-830D-4D3F-833C-43FCF0B32DAA}" type="datetimeFigureOut">
              <a:rPr lang="en-IN" smtClean="0"/>
              <a:t>22-05-2023</a:t>
            </a:fld>
            <a:endParaRPr lang="en-IN"/>
          </a:p>
        </p:txBody>
      </p:sp>
      <p:sp>
        <p:nvSpPr>
          <p:cNvPr id="5" name="Footer Placeholder 4">
            <a:extLst>
              <a:ext uri="{FF2B5EF4-FFF2-40B4-BE49-F238E27FC236}">
                <a16:creationId xmlns:a16="http://schemas.microsoft.com/office/drawing/2014/main" id="{13BD4F78-81DE-4173-E04C-9C0DFC6C97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2FDD8FE-4A24-8CDB-CB8A-A2420FA0D6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6F1A0D-50AE-4353-AD63-CD0F6281AFF1}" type="slidenum">
              <a:rPr lang="en-IN" smtClean="0"/>
              <a:t>‹#›</a:t>
            </a:fld>
            <a:endParaRPr lang="en-IN"/>
          </a:p>
        </p:txBody>
      </p:sp>
    </p:spTree>
    <p:extLst>
      <p:ext uri="{BB962C8B-B14F-4D97-AF65-F5344CB8AC3E}">
        <p14:creationId xmlns:p14="http://schemas.microsoft.com/office/powerpoint/2010/main" val="5344491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4.emf"/><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itle 2"/>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GRAPHS</a:t>
            </a:r>
          </a:p>
        </p:txBody>
      </p:sp>
    </p:spTree>
    <p:extLst>
      <p:ext uri="{BB962C8B-B14F-4D97-AF65-F5344CB8AC3E}">
        <p14:creationId xmlns:p14="http://schemas.microsoft.com/office/powerpoint/2010/main" val="389229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27">
            <a:extLst>
              <a:ext uri="{FF2B5EF4-FFF2-40B4-BE49-F238E27FC236}">
                <a16:creationId xmlns:a16="http://schemas.microsoft.com/office/drawing/2014/main" id="{F5BB3CE0-A39A-48D2-BBB7-EF0EB03AA159}"/>
              </a:ext>
            </a:extLst>
          </p:cNvPr>
          <p:cNvSpPr>
            <a:spLocks noChangeArrowheads="1"/>
          </p:cNvSpPr>
          <p:nvPr/>
        </p:nvSpPr>
        <p:spPr bwMode="auto">
          <a:xfrm>
            <a:off x="415636" y="692696"/>
            <a:ext cx="11277600" cy="6048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accent1"/>
              </a:buClr>
              <a:buSzPct val="70000"/>
              <a:buFont typeface="Monotype Sorts" pitchFamily="2" charset="2"/>
              <a:buChar char="n"/>
            </a:pPr>
            <a:r>
              <a:rPr lang="en-US" altLang="zh-TW" sz="2800" dirty="0">
                <a:ea typeface="新細明體" panose="02020500000000000000" pitchFamily="18" charset="-120"/>
              </a:rPr>
              <a:t>A</a:t>
            </a:r>
            <a:r>
              <a:rPr lang="en-US" altLang="zh-TW" sz="2800" b="1" dirty="0">
                <a:ea typeface="新細明體" panose="02020500000000000000" pitchFamily="18" charset="-120"/>
              </a:rPr>
              <a:t> subgraph </a:t>
            </a:r>
            <a:r>
              <a:rPr lang="en-US" altLang="zh-TW" sz="2800" dirty="0">
                <a:ea typeface="新細明體" panose="02020500000000000000" pitchFamily="18" charset="-120"/>
              </a:rPr>
              <a:t>of G is a graph G’ such that V(G’) is a subset of V(G) and E(G’) is a subset of E(G).</a:t>
            </a:r>
          </a:p>
          <a:p>
            <a:pPr>
              <a:spcBef>
                <a:spcPct val="20000"/>
              </a:spcBef>
              <a:buClr>
                <a:schemeClr val="accent1"/>
              </a:buClr>
              <a:buSzPct val="70000"/>
              <a:buFont typeface="Monotype Sorts" pitchFamily="2" charset="2"/>
              <a:buChar char="n"/>
            </a:pPr>
            <a:r>
              <a:rPr lang="en-US" sz="2800" b="1" dirty="0"/>
              <a:t>Path</a:t>
            </a:r>
            <a:r>
              <a:rPr lang="en-US" sz="2800" dirty="0"/>
              <a:t>: A sequence of edges that allows you to go from vertex A to vertex B is called a path. 0-1, 1-2 and 0-2 are paths from vertex 0 to vertex 2.</a:t>
            </a:r>
            <a:br>
              <a:rPr lang="en-US" sz="2000" dirty="0"/>
            </a:br>
            <a:endParaRPr lang="en-US" sz="2000" dirty="0"/>
          </a:p>
          <a:p>
            <a:pPr>
              <a:spcBef>
                <a:spcPct val="20000"/>
              </a:spcBef>
              <a:buClr>
                <a:schemeClr val="accent1"/>
              </a:buClr>
              <a:buSzPct val="70000"/>
              <a:buFont typeface="Monotype Sorts" pitchFamily="2" charset="2"/>
              <a:buChar char="n"/>
            </a:pPr>
            <a:endParaRPr lang="en-US" altLang="zh-TW" sz="2000" dirty="0">
              <a:ea typeface="新細明體" panose="02020500000000000000" pitchFamily="18" charset="-120"/>
            </a:endParaRPr>
          </a:p>
          <a:p>
            <a:pPr>
              <a:spcBef>
                <a:spcPct val="20000"/>
              </a:spcBef>
              <a:buClr>
                <a:schemeClr val="accent1"/>
              </a:buClr>
              <a:buSzPct val="70000"/>
              <a:buFont typeface="Arial" panose="020B0604020202020204" pitchFamily="34" charset="0"/>
              <a:buChar char="•"/>
            </a:pPr>
            <a:r>
              <a:rPr lang="en-US" altLang="zh-TW" sz="2200" dirty="0">
                <a:ea typeface="新細明體" panose="02020500000000000000" pitchFamily="18" charset="-120"/>
              </a:rPr>
              <a:t>A path from vertex </a:t>
            </a:r>
            <a:r>
              <a:rPr lang="en-US" altLang="zh-TW" sz="2200" dirty="0" err="1">
                <a:ea typeface="新細明體" panose="02020500000000000000" pitchFamily="18" charset="-120"/>
              </a:rPr>
              <a:t>vp</a:t>
            </a:r>
            <a:r>
              <a:rPr lang="en-US" altLang="zh-TW" sz="2200" dirty="0">
                <a:ea typeface="新細明體" panose="02020500000000000000" pitchFamily="18" charset="-120"/>
              </a:rPr>
              <a:t> to vertex </a:t>
            </a:r>
            <a:r>
              <a:rPr lang="en-US" altLang="zh-TW" sz="2200" dirty="0" err="1">
                <a:ea typeface="新細明體" panose="02020500000000000000" pitchFamily="18" charset="-120"/>
              </a:rPr>
              <a:t>vq</a:t>
            </a:r>
            <a:r>
              <a:rPr lang="en-US" altLang="zh-TW" sz="2200" dirty="0">
                <a:ea typeface="新細明體" panose="02020500000000000000" pitchFamily="18" charset="-120"/>
              </a:rPr>
              <a:t> in a graph G, </a:t>
            </a:r>
            <a:br>
              <a:rPr lang="en-US" altLang="zh-TW" sz="2200" dirty="0">
                <a:ea typeface="新細明體" panose="02020500000000000000" pitchFamily="18" charset="-120"/>
              </a:rPr>
            </a:br>
            <a:r>
              <a:rPr lang="en-US" altLang="zh-TW" sz="2200" dirty="0">
                <a:ea typeface="新細明體" panose="02020500000000000000" pitchFamily="18" charset="-120"/>
              </a:rPr>
              <a:t>is a sequence of vertices, </a:t>
            </a:r>
            <a:r>
              <a:rPr lang="en-US" altLang="zh-TW" sz="2200" dirty="0" err="1">
                <a:ea typeface="新細明體" panose="02020500000000000000" pitchFamily="18" charset="-120"/>
              </a:rPr>
              <a:t>vp</a:t>
            </a:r>
            <a:r>
              <a:rPr lang="en-US" altLang="zh-TW" sz="2200" dirty="0">
                <a:ea typeface="新細明體" panose="02020500000000000000" pitchFamily="18" charset="-120"/>
              </a:rPr>
              <a:t>, vi1, vi2, ..., vin, </a:t>
            </a:r>
            <a:r>
              <a:rPr lang="en-US" altLang="zh-TW" sz="2200" dirty="0" err="1">
                <a:ea typeface="新細明體" panose="02020500000000000000" pitchFamily="18" charset="-120"/>
              </a:rPr>
              <a:t>vq</a:t>
            </a:r>
            <a:r>
              <a:rPr lang="en-US" altLang="zh-TW" sz="2200" dirty="0">
                <a:ea typeface="新細明體" panose="02020500000000000000" pitchFamily="18" charset="-120"/>
              </a:rPr>
              <a:t>, </a:t>
            </a:r>
            <a:br>
              <a:rPr lang="en-US" altLang="zh-TW" sz="2200" dirty="0">
                <a:ea typeface="新細明體" panose="02020500000000000000" pitchFamily="18" charset="-120"/>
              </a:rPr>
            </a:br>
            <a:r>
              <a:rPr lang="en-US" altLang="zh-TW" sz="2200" dirty="0">
                <a:ea typeface="新細明體" panose="02020500000000000000" pitchFamily="18" charset="-120"/>
              </a:rPr>
              <a:t>such that (</a:t>
            </a:r>
            <a:r>
              <a:rPr lang="en-US" altLang="zh-TW" sz="2200" dirty="0" err="1">
                <a:ea typeface="新細明體" panose="02020500000000000000" pitchFamily="18" charset="-120"/>
              </a:rPr>
              <a:t>vp</a:t>
            </a:r>
            <a:r>
              <a:rPr lang="en-US" altLang="zh-TW" sz="2200" dirty="0">
                <a:ea typeface="新細明體" panose="02020500000000000000" pitchFamily="18" charset="-120"/>
              </a:rPr>
              <a:t>, vi1), (vi1, vi2), ..., (vin, </a:t>
            </a:r>
            <a:r>
              <a:rPr lang="en-US" altLang="zh-TW" sz="2200" dirty="0" err="1">
                <a:ea typeface="新細明體" panose="02020500000000000000" pitchFamily="18" charset="-120"/>
              </a:rPr>
              <a:t>vq</a:t>
            </a:r>
            <a:r>
              <a:rPr lang="en-US" altLang="zh-TW" sz="2200" dirty="0">
                <a:ea typeface="新細明體" panose="02020500000000000000" pitchFamily="18" charset="-120"/>
              </a:rPr>
              <a:t>) are edges </a:t>
            </a:r>
            <a:br>
              <a:rPr lang="en-US" altLang="zh-TW" sz="2200" dirty="0">
                <a:ea typeface="新細明體" panose="02020500000000000000" pitchFamily="18" charset="-120"/>
              </a:rPr>
            </a:br>
            <a:r>
              <a:rPr lang="en-US" altLang="zh-TW" sz="2200" dirty="0">
                <a:ea typeface="新細明體" panose="02020500000000000000" pitchFamily="18" charset="-120"/>
              </a:rPr>
              <a:t>in an undirected graph.</a:t>
            </a:r>
          </a:p>
          <a:p>
            <a:pPr>
              <a:spcBef>
                <a:spcPct val="20000"/>
              </a:spcBef>
              <a:buClr>
                <a:schemeClr val="accent1"/>
              </a:buClr>
              <a:buSzPct val="70000"/>
              <a:buFont typeface="Monotype Sorts" pitchFamily="2" charset="2"/>
              <a:buChar char="n"/>
            </a:pPr>
            <a:r>
              <a:rPr lang="en-US" altLang="zh-TW" sz="2200" dirty="0">
                <a:ea typeface="新細明體" panose="02020500000000000000" pitchFamily="18" charset="-120"/>
              </a:rPr>
              <a:t>The length of a path is the number of edges on it.</a:t>
            </a:r>
          </a:p>
        </p:txBody>
      </p:sp>
      <p:sp>
        <p:nvSpPr>
          <p:cNvPr id="17411" name="Rectangle 1028">
            <a:extLst>
              <a:ext uri="{FF2B5EF4-FFF2-40B4-BE49-F238E27FC236}">
                <a16:creationId xmlns:a16="http://schemas.microsoft.com/office/drawing/2014/main" id="{2702DCBE-B6FF-4DF2-B8E8-B53DE6A8D5D2}"/>
              </a:ext>
            </a:extLst>
          </p:cNvPr>
          <p:cNvSpPr>
            <a:spLocks noGrp="1" noChangeArrowheads="1"/>
          </p:cNvSpPr>
          <p:nvPr>
            <p:ph type="title" idx="4294967295"/>
          </p:nvPr>
        </p:nvSpPr>
        <p:spPr>
          <a:xfrm>
            <a:off x="1991544" y="14077"/>
            <a:ext cx="8229600" cy="540105"/>
          </a:xfrm>
          <a:prstGeom prst="rect">
            <a:avLst/>
          </a:prstGeom>
        </p:spPr>
        <p:txBody>
          <a:bodyPr>
            <a:normAutofit/>
          </a:bodyPr>
          <a:lstStyle/>
          <a:p>
            <a:pPr algn="ctr"/>
            <a:r>
              <a:rPr lang="en-US" altLang="zh-TW" sz="2800" b="1" dirty="0">
                <a:latin typeface="Times New Roman" panose="02020603050405020304" pitchFamily="18" charset="0"/>
                <a:ea typeface="新細明體" panose="02020500000000000000" pitchFamily="18" charset="-120"/>
                <a:cs typeface="Times New Roman" panose="02020603050405020304" pitchFamily="18" charset="0"/>
              </a:rPr>
              <a:t>Subgraph and Path</a:t>
            </a:r>
          </a:p>
        </p:txBody>
      </p:sp>
      <p:pic>
        <p:nvPicPr>
          <p:cNvPr id="4" name="Picture 2" descr="a graph contains vertices that are like points and edges that connect the poi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2367" y="2641822"/>
            <a:ext cx="6487647" cy="2150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58274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4" name="Group 54">
            <a:extLst>
              <a:ext uri="{FF2B5EF4-FFF2-40B4-BE49-F238E27FC236}">
                <a16:creationId xmlns:a16="http://schemas.microsoft.com/office/drawing/2014/main" id="{919803F1-FBB3-4490-A6C4-A90BE439D14F}"/>
              </a:ext>
            </a:extLst>
          </p:cNvPr>
          <p:cNvGrpSpPr>
            <a:grpSpLocks/>
          </p:cNvGrpSpPr>
          <p:nvPr/>
        </p:nvGrpSpPr>
        <p:grpSpPr bwMode="auto">
          <a:xfrm>
            <a:off x="4175125" y="609600"/>
            <a:ext cx="6286500" cy="1981200"/>
            <a:chOff x="828" y="564"/>
            <a:chExt cx="3960" cy="1248"/>
          </a:xfrm>
        </p:grpSpPr>
        <p:sp>
          <p:nvSpPr>
            <p:cNvPr id="18474" name="Oval 3">
              <a:extLst>
                <a:ext uri="{FF2B5EF4-FFF2-40B4-BE49-F238E27FC236}">
                  <a16:creationId xmlns:a16="http://schemas.microsoft.com/office/drawing/2014/main" id="{B69A6F8A-49AC-4146-9447-CF9B67BDC9BD}"/>
                </a:ext>
              </a:extLst>
            </p:cNvPr>
            <p:cNvSpPr>
              <a:spLocks noChangeArrowheads="1"/>
            </p:cNvSpPr>
            <p:nvPr/>
          </p:nvSpPr>
          <p:spPr bwMode="auto">
            <a:xfrm>
              <a:off x="828" y="564"/>
              <a:ext cx="347" cy="33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TW" b="1">
                  <a:ea typeface="新細明體" panose="02020500000000000000" pitchFamily="18" charset="-120"/>
                </a:rPr>
                <a:t>0</a:t>
              </a:r>
            </a:p>
          </p:txBody>
        </p:sp>
        <p:grpSp>
          <p:nvGrpSpPr>
            <p:cNvPr id="18475" name="Group 10">
              <a:extLst>
                <a:ext uri="{FF2B5EF4-FFF2-40B4-BE49-F238E27FC236}">
                  <a16:creationId xmlns:a16="http://schemas.microsoft.com/office/drawing/2014/main" id="{3C251DFD-51A9-42B1-BF62-A940C3CA8CB7}"/>
                </a:ext>
              </a:extLst>
            </p:cNvPr>
            <p:cNvGrpSpPr>
              <a:grpSpLocks/>
            </p:cNvGrpSpPr>
            <p:nvPr/>
          </p:nvGrpSpPr>
          <p:grpSpPr bwMode="auto">
            <a:xfrm>
              <a:off x="1422" y="564"/>
              <a:ext cx="941" cy="816"/>
              <a:chOff x="1008" y="720"/>
              <a:chExt cx="912" cy="816"/>
            </a:xfrm>
          </p:grpSpPr>
          <p:sp>
            <p:nvSpPr>
              <p:cNvPr id="18488" name="Oval 5">
                <a:extLst>
                  <a:ext uri="{FF2B5EF4-FFF2-40B4-BE49-F238E27FC236}">
                    <a16:creationId xmlns:a16="http://schemas.microsoft.com/office/drawing/2014/main" id="{AB62E478-E12E-4767-A03D-928F0BA30A2E}"/>
                  </a:ext>
                </a:extLst>
              </p:cNvPr>
              <p:cNvSpPr>
                <a:spLocks noChangeArrowheads="1"/>
              </p:cNvSpPr>
              <p:nvPr/>
            </p:nvSpPr>
            <p:spPr bwMode="auto">
              <a:xfrm>
                <a:off x="1296" y="720"/>
                <a:ext cx="336" cy="33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TW" b="1">
                    <a:ea typeface="新細明體" panose="02020500000000000000" pitchFamily="18" charset="-120"/>
                  </a:rPr>
                  <a:t>0</a:t>
                </a:r>
              </a:p>
            </p:txBody>
          </p:sp>
          <p:sp>
            <p:nvSpPr>
              <p:cNvPr id="18489" name="Oval 6">
                <a:extLst>
                  <a:ext uri="{FF2B5EF4-FFF2-40B4-BE49-F238E27FC236}">
                    <a16:creationId xmlns:a16="http://schemas.microsoft.com/office/drawing/2014/main" id="{BAC24CD5-2A60-458F-A42F-57D53CDB5FFE}"/>
                  </a:ext>
                </a:extLst>
              </p:cNvPr>
              <p:cNvSpPr>
                <a:spLocks noChangeArrowheads="1"/>
              </p:cNvSpPr>
              <p:nvPr/>
            </p:nvSpPr>
            <p:spPr bwMode="auto">
              <a:xfrm>
                <a:off x="1008" y="1200"/>
                <a:ext cx="336" cy="33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TW" b="1">
                    <a:ea typeface="新細明體" panose="02020500000000000000" pitchFamily="18" charset="-120"/>
                  </a:rPr>
                  <a:t>1</a:t>
                </a:r>
              </a:p>
            </p:txBody>
          </p:sp>
          <p:sp>
            <p:nvSpPr>
              <p:cNvPr id="18490" name="Oval 7">
                <a:extLst>
                  <a:ext uri="{FF2B5EF4-FFF2-40B4-BE49-F238E27FC236}">
                    <a16:creationId xmlns:a16="http://schemas.microsoft.com/office/drawing/2014/main" id="{98C64499-4C89-49CD-8E0C-67704118F774}"/>
                  </a:ext>
                </a:extLst>
              </p:cNvPr>
              <p:cNvSpPr>
                <a:spLocks noChangeArrowheads="1"/>
              </p:cNvSpPr>
              <p:nvPr/>
            </p:nvSpPr>
            <p:spPr bwMode="auto">
              <a:xfrm>
                <a:off x="1584" y="1200"/>
                <a:ext cx="336" cy="33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TW" b="1">
                    <a:ea typeface="新細明體" panose="02020500000000000000" pitchFamily="18" charset="-120"/>
                  </a:rPr>
                  <a:t>2</a:t>
                </a:r>
              </a:p>
            </p:txBody>
          </p:sp>
          <p:sp>
            <p:nvSpPr>
              <p:cNvPr id="18491" name="Line 8">
                <a:extLst>
                  <a:ext uri="{FF2B5EF4-FFF2-40B4-BE49-F238E27FC236}">
                    <a16:creationId xmlns:a16="http://schemas.microsoft.com/office/drawing/2014/main" id="{DC939613-A3ED-451A-98DB-16BB2EEB87E1}"/>
                  </a:ext>
                </a:extLst>
              </p:cNvPr>
              <p:cNvSpPr>
                <a:spLocks noChangeShapeType="1"/>
              </p:cNvSpPr>
              <p:nvPr/>
            </p:nvSpPr>
            <p:spPr bwMode="auto">
              <a:xfrm flipH="1">
                <a:off x="1200" y="1008"/>
                <a:ext cx="144"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8492" name="Line 9">
                <a:extLst>
                  <a:ext uri="{FF2B5EF4-FFF2-40B4-BE49-F238E27FC236}">
                    <a16:creationId xmlns:a16="http://schemas.microsoft.com/office/drawing/2014/main" id="{31B5DC5C-CE9E-46CE-8A0C-6B9155C848B0}"/>
                  </a:ext>
                </a:extLst>
              </p:cNvPr>
              <p:cNvSpPr>
                <a:spLocks noChangeShapeType="1"/>
              </p:cNvSpPr>
              <p:nvPr/>
            </p:nvSpPr>
            <p:spPr bwMode="auto">
              <a:xfrm>
                <a:off x="1584" y="1008"/>
                <a:ext cx="96"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sp>
          <p:nvSpPr>
            <p:cNvPr id="18476" name="Oval 12">
              <a:extLst>
                <a:ext uri="{FF2B5EF4-FFF2-40B4-BE49-F238E27FC236}">
                  <a16:creationId xmlns:a16="http://schemas.microsoft.com/office/drawing/2014/main" id="{69B3E555-38D7-48A1-846A-7CBE2C099E31}"/>
                </a:ext>
              </a:extLst>
            </p:cNvPr>
            <p:cNvSpPr>
              <a:spLocks noChangeArrowheads="1"/>
            </p:cNvSpPr>
            <p:nvPr/>
          </p:nvSpPr>
          <p:spPr bwMode="auto">
            <a:xfrm>
              <a:off x="2858" y="1044"/>
              <a:ext cx="346" cy="33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TW" b="1">
                  <a:ea typeface="新細明體" panose="02020500000000000000" pitchFamily="18" charset="-120"/>
                </a:rPr>
                <a:t>3</a:t>
              </a:r>
            </a:p>
          </p:txBody>
        </p:sp>
        <p:sp>
          <p:nvSpPr>
            <p:cNvPr id="18477" name="Oval 13">
              <a:extLst>
                <a:ext uri="{FF2B5EF4-FFF2-40B4-BE49-F238E27FC236}">
                  <a16:creationId xmlns:a16="http://schemas.microsoft.com/office/drawing/2014/main" id="{20D8EE4A-BA8D-4237-9B4C-5A2D5AE64764}"/>
                </a:ext>
              </a:extLst>
            </p:cNvPr>
            <p:cNvSpPr>
              <a:spLocks noChangeArrowheads="1"/>
            </p:cNvSpPr>
            <p:nvPr/>
          </p:nvSpPr>
          <p:spPr bwMode="auto">
            <a:xfrm>
              <a:off x="2561" y="564"/>
              <a:ext cx="346" cy="33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TW" b="1">
                  <a:ea typeface="新細明體" panose="02020500000000000000" pitchFamily="18" charset="-120"/>
                </a:rPr>
                <a:t>1</a:t>
              </a:r>
            </a:p>
          </p:txBody>
        </p:sp>
        <p:sp>
          <p:nvSpPr>
            <p:cNvPr id="18478" name="Oval 14">
              <a:extLst>
                <a:ext uri="{FF2B5EF4-FFF2-40B4-BE49-F238E27FC236}">
                  <a16:creationId xmlns:a16="http://schemas.microsoft.com/office/drawing/2014/main" id="{4DD0882E-701F-4C01-BD1D-E281045D5033}"/>
                </a:ext>
              </a:extLst>
            </p:cNvPr>
            <p:cNvSpPr>
              <a:spLocks noChangeArrowheads="1"/>
            </p:cNvSpPr>
            <p:nvPr/>
          </p:nvSpPr>
          <p:spPr bwMode="auto">
            <a:xfrm>
              <a:off x="3155" y="564"/>
              <a:ext cx="346" cy="33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TW" b="1">
                  <a:ea typeface="新細明體" panose="02020500000000000000" pitchFamily="18" charset="-120"/>
                </a:rPr>
                <a:t>2</a:t>
              </a:r>
            </a:p>
          </p:txBody>
        </p:sp>
        <p:sp>
          <p:nvSpPr>
            <p:cNvPr id="18479" name="Line 15">
              <a:extLst>
                <a:ext uri="{FF2B5EF4-FFF2-40B4-BE49-F238E27FC236}">
                  <a16:creationId xmlns:a16="http://schemas.microsoft.com/office/drawing/2014/main" id="{C41C526E-2D4C-470D-B998-6551A06DE5FD}"/>
                </a:ext>
              </a:extLst>
            </p:cNvPr>
            <p:cNvSpPr>
              <a:spLocks noChangeShapeType="1"/>
            </p:cNvSpPr>
            <p:nvPr/>
          </p:nvSpPr>
          <p:spPr bwMode="auto">
            <a:xfrm flipH="1" flipV="1">
              <a:off x="2759" y="900"/>
              <a:ext cx="148"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8480" name="Line 16">
              <a:extLst>
                <a:ext uri="{FF2B5EF4-FFF2-40B4-BE49-F238E27FC236}">
                  <a16:creationId xmlns:a16="http://schemas.microsoft.com/office/drawing/2014/main" id="{7045359B-5729-431B-9F2A-855456CDC5E5}"/>
                </a:ext>
              </a:extLst>
            </p:cNvPr>
            <p:cNvSpPr>
              <a:spLocks noChangeShapeType="1"/>
            </p:cNvSpPr>
            <p:nvPr/>
          </p:nvSpPr>
          <p:spPr bwMode="auto">
            <a:xfrm flipV="1">
              <a:off x="3155" y="900"/>
              <a:ext cx="99"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8481" name="Oval 18">
              <a:extLst>
                <a:ext uri="{FF2B5EF4-FFF2-40B4-BE49-F238E27FC236}">
                  <a16:creationId xmlns:a16="http://schemas.microsoft.com/office/drawing/2014/main" id="{6FA40608-4750-4514-9DDA-F2FC38FCCFFA}"/>
                </a:ext>
              </a:extLst>
            </p:cNvPr>
            <p:cNvSpPr>
              <a:spLocks noChangeArrowheads="1"/>
            </p:cNvSpPr>
            <p:nvPr/>
          </p:nvSpPr>
          <p:spPr bwMode="auto">
            <a:xfrm>
              <a:off x="4145" y="564"/>
              <a:ext cx="346" cy="33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TW" b="1">
                  <a:ea typeface="新細明體" panose="02020500000000000000" pitchFamily="18" charset="-120"/>
                </a:rPr>
                <a:t>0</a:t>
              </a:r>
            </a:p>
          </p:txBody>
        </p:sp>
        <p:sp>
          <p:nvSpPr>
            <p:cNvPr id="18482" name="Oval 19">
              <a:extLst>
                <a:ext uri="{FF2B5EF4-FFF2-40B4-BE49-F238E27FC236}">
                  <a16:creationId xmlns:a16="http://schemas.microsoft.com/office/drawing/2014/main" id="{BF60EBFF-1494-4FCA-806D-A778B33A852B}"/>
                </a:ext>
              </a:extLst>
            </p:cNvPr>
            <p:cNvSpPr>
              <a:spLocks noChangeArrowheads="1"/>
            </p:cNvSpPr>
            <p:nvPr/>
          </p:nvSpPr>
          <p:spPr bwMode="auto">
            <a:xfrm>
              <a:off x="3848" y="1044"/>
              <a:ext cx="346" cy="33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TW" b="1">
                  <a:ea typeface="新細明體" panose="02020500000000000000" pitchFamily="18" charset="-120"/>
                </a:rPr>
                <a:t>1</a:t>
              </a:r>
            </a:p>
          </p:txBody>
        </p:sp>
        <p:sp>
          <p:nvSpPr>
            <p:cNvPr id="18483" name="Oval 20">
              <a:extLst>
                <a:ext uri="{FF2B5EF4-FFF2-40B4-BE49-F238E27FC236}">
                  <a16:creationId xmlns:a16="http://schemas.microsoft.com/office/drawing/2014/main" id="{44DD8AE2-0040-485D-9D8A-8DEC5F519CA0}"/>
                </a:ext>
              </a:extLst>
            </p:cNvPr>
            <p:cNvSpPr>
              <a:spLocks noChangeArrowheads="1"/>
            </p:cNvSpPr>
            <p:nvPr/>
          </p:nvSpPr>
          <p:spPr bwMode="auto">
            <a:xfrm>
              <a:off x="4442" y="1044"/>
              <a:ext cx="346" cy="33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TW" b="1">
                  <a:ea typeface="新細明體" panose="02020500000000000000" pitchFamily="18" charset="-120"/>
                </a:rPr>
                <a:t>2</a:t>
              </a:r>
            </a:p>
          </p:txBody>
        </p:sp>
        <p:sp>
          <p:nvSpPr>
            <p:cNvPr id="18484" name="Oval 23">
              <a:extLst>
                <a:ext uri="{FF2B5EF4-FFF2-40B4-BE49-F238E27FC236}">
                  <a16:creationId xmlns:a16="http://schemas.microsoft.com/office/drawing/2014/main" id="{E50FC518-3DEE-429E-92C2-55CE6FBD9E80}"/>
                </a:ext>
              </a:extLst>
            </p:cNvPr>
            <p:cNvSpPr>
              <a:spLocks noChangeArrowheads="1"/>
            </p:cNvSpPr>
            <p:nvPr/>
          </p:nvSpPr>
          <p:spPr bwMode="auto">
            <a:xfrm>
              <a:off x="4145" y="1476"/>
              <a:ext cx="346" cy="33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TW" b="1">
                  <a:ea typeface="新細明體" panose="02020500000000000000" pitchFamily="18" charset="-120"/>
                </a:rPr>
                <a:t>3</a:t>
              </a:r>
            </a:p>
          </p:txBody>
        </p:sp>
        <p:sp>
          <p:nvSpPr>
            <p:cNvPr id="18485" name="Line 24">
              <a:extLst>
                <a:ext uri="{FF2B5EF4-FFF2-40B4-BE49-F238E27FC236}">
                  <a16:creationId xmlns:a16="http://schemas.microsoft.com/office/drawing/2014/main" id="{A3304235-67DC-4C8D-9BBD-836B9E7CC163}"/>
                </a:ext>
              </a:extLst>
            </p:cNvPr>
            <p:cNvSpPr>
              <a:spLocks noChangeShapeType="1"/>
            </p:cNvSpPr>
            <p:nvPr/>
          </p:nvSpPr>
          <p:spPr bwMode="auto">
            <a:xfrm>
              <a:off x="4194" y="1188"/>
              <a:ext cx="2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8486" name="Line 25">
              <a:extLst>
                <a:ext uri="{FF2B5EF4-FFF2-40B4-BE49-F238E27FC236}">
                  <a16:creationId xmlns:a16="http://schemas.microsoft.com/office/drawing/2014/main" id="{DC96FBA4-23FB-4D41-BADC-D51A5782959C}"/>
                </a:ext>
              </a:extLst>
            </p:cNvPr>
            <p:cNvSpPr>
              <a:spLocks noChangeShapeType="1"/>
            </p:cNvSpPr>
            <p:nvPr/>
          </p:nvSpPr>
          <p:spPr bwMode="auto">
            <a:xfrm>
              <a:off x="4305" y="900"/>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8487" name="Line 26">
              <a:extLst>
                <a:ext uri="{FF2B5EF4-FFF2-40B4-BE49-F238E27FC236}">
                  <a16:creationId xmlns:a16="http://schemas.microsoft.com/office/drawing/2014/main" id="{228F753C-B9C3-42EF-B058-13CCE96384DD}"/>
                </a:ext>
              </a:extLst>
            </p:cNvPr>
            <p:cNvSpPr>
              <a:spLocks noChangeShapeType="1"/>
            </p:cNvSpPr>
            <p:nvPr/>
          </p:nvSpPr>
          <p:spPr bwMode="auto">
            <a:xfrm flipH="1">
              <a:off x="4454" y="1368"/>
              <a:ext cx="99" cy="1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sp>
        <p:nvSpPr>
          <p:cNvPr id="18435" name="Text Box 28">
            <a:extLst>
              <a:ext uri="{FF2B5EF4-FFF2-40B4-BE49-F238E27FC236}">
                <a16:creationId xmlns:a16="http://schemas.microsoft.com/office/drawing/2014/main" id="{36240FDA-121E-4940-8B80-6928D37A3643}"/>
              </a:ext>
            </a:extLst>
          </p:cNvPr>
          <p:cNvSpPr txBox="1">
            <a:spLocks noChangeArrowheads="1"/>
          </p:cNvSpPr>
          <p:nvPr/>
        </p:nvSpPr>
        <p:spPr bwMode="auto">
          <a:xfrm>
            <a:off x="4075113" y="2479676"/>
            <a:ext cx="62166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TW">
                <a:ea typeface="新細明體" panose="02020500000000000000" pitchFamily="18" charset="-120"/>
              </a:rPr>
              <a:t> (i)                    (ii)                       (iii)              (iv)</a:t>
            </a:r>
          </a:p>
          <a:p>
            <a:r>
              <a:rPr lang="en-US" altLang="zh-TW">
                <a:ea typeface="新細明體" panose="02020500000000000000" pitchFamily="18" charset="-120"/>
              </a:rPr>
              <a:t>                       (a) Some of the subgraph of G</a:t>
            </a:r>
            <a:r>
              <a:rPr lang="en-US" altLang="zh-TW" baseline="-25000">
                <a:ea typeface="新細明體" panose="02020500000000000000" pitchFamily="18" charset="-120"/>
              </a:rPr>
              <a:t>1</a:t>
            </a:r>
            <a:r>
              <a:rPr lang="en-US" altLang="zh-TW">
                <a:ea typeface="新細明體" panose="02020500000000000000" pitchFamily="18" charset="-120"/>
              </a:rPr>
              <a:t>   </a:t>
            </a:r>
          </a:p>
        </p:txBody>
      </p:sp>
      <p:grpSp>
        <p:nvGrpSpPr>
          <p:cNvPr id="18436" name="Group 52">
            <a:extLst>
              <a:ext uri="{FF2B5EF4-FFF2-40B4-BE49-F238E27FC236}">
                <a16:creationId xmlns:a16="http://schemas.microsoft.com/office/drawing/2014/main" id="{B724756F-E31D-4C20-A9C7-C0E098951C0D}"/>
              </a:ext>
            </a:extLst>
          </p:cNvPr>
          <p:cNvGrpSpPr>
            <a:grpSpLocks/>
          </p:cNvGrpSpPr>
          <p:nvPr/>
        </p:nvGrpSpPr>
        <p:grpSpPr bwMode="auto">
          <a:xfrm>
            <a:off x="4346575" y="3238500"/>
            <a:ext cx="5981700" cy="2247900"/>
            <a:chOff x="924" y="2400"/>
            <a:chExt cx="3768" cy="1416"/>
          </a:xfrm>
        </p:grpSpPr>
        <p:sp>
          <p:nvSpPr>
            <p:cNvPr id="18457" name="Oval 29">
              <a:extLst>
                <a:ext uri="{FF2B5EF4-FFF2-40B4-BE49-F238E27FC236}">
                  <a16:creationId xmlns:a16="http://schemas.microsoft.com/office/drawing/2014/main" id="{95BAE5AE-C483-4D7F-8B9E-0FBCDF7205C0}"/>
                </a:ext>
              </a:extLst>
            </p:cNvPr>
            <p:cNvSpPr>
              <a:spLocks noChangeArrowheads="1"/>
            </p:cNvSpPr>
            <p:nvPr/>
          </p:nvSpPr>
          <p:spPr bwMode="auto">
            <a:xfrm>
              <a:off x="924" y="2448"/>
              <a:ext cx="347" cy="33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TW" b="1">
                  <a:ea typeface="新細明體" panose="02020500000000000000" pitchFamily="18" charset="-120"/>
                </a:rPr>
                <a:t>0</a:t>
              </a:r>
            </a:p>
          </p:txBody>
        </p:sp>
        <p:grpSp>
          <p:nvGrpSpPr>
            <p:cNvPr id="18458" name="Group 40">
              <a:extLst>
                <a:ext uri="{FF2B5EF4-FFF2-40B4-BE49-F238E27FC236}">
                  <a16:creationId xmlns:a16="http://schemas.microsoft.com/office/drawing/2014/main" id="{41F51026-ED9A-4CAA-8AE6-385C99E55BC6}"/>
                </a:ext>
              </a:extLst>
            </p:cNvPr>
            <p:cNvGrpSpPr>
              <a:grpSpLocks/>
            </p:cNvGrpSpPr>
            <p:nvPr/>
          </p:nvGrpSpPr>
          <p:grpSpPr bwMode="auto">
            <a:xfrm>
              <a:off x="1848" y="2436"/>
              <a:ext cx="347" cy="864"/>
              <a:chOff x="1692" y="2568"/>
              <a:chExt cx="347" cy="864"/>
            </a:xfrm>
          </p:grpSpPr>
          <p:sp>
            <p:nvSpPr>
              <p:cNvPr id="18472" name="Oval 30">
                <a:extLst>
                  <a:ext uri="{FF2B5EF4-FFF2-40B4-BE49-F238E27FC236}">
                    <a16:creationId xmlns:a16="http://schemas.microsoft.com/office/drawing/2014/main" id="{D04EB165-9E30-4A80-A0B0-83D95FA79FA3}"/>
                  </a:ext>
                </a:extLst>
              </p:cNvPr>
              <p:cNvSpPr>
                <a:spLocks noChangeArrowheads="1"/>
              </p:cNvSpPr>
              <p:nvPr/>
            </p:nvSpPr>
            <p:spPr bwMode="auto">
              <a:xfrm>
                <a:off x="1692" y="2568"/>
                <a:ext cx="347" cy="33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TW" b="1">
                    <a:ea typeface="新細明體" panose="02020500000000000000" pitchFamily="18" charset="-120"/>
                  </a:rPr>
                  <a:t>0</a:t>
                </a:r>
              </a:p>
            </p:txBody>
          </p:sp>
          <p:sp>
            <p:nvSpPr>
              <p:cNvPr id="18473" name="Oval 31">
                <a:extLst>
                  <a:ext uri="{FF2B5EF4-FFF2-40B4-BE49-F238E27FC236}">
                    <a16:creationId xmlns:a16="http://schemas.microsoft.com/office/drawing/2014/main" id="{A7754D2A-E547-413F-A523-7888C121B314}"/>
                  </a:ext>
                </a:extLst>
              </p:cNvPr>
              <p:cNvSpPr>
                <a:spLocks noChangeArrowheads="1"/>
              </p:cNvSpPr>
              <p:nvPr/>
            </p:nvSpPr>
            <p:spPr bwMode="auto">
              <a:xfrm>
                <a:off x="1692" y="3096"/>
                <a:ext cx="347" cy="33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TW" b="1">
                    <a:ea typeface="新細明體" panose="02020500000000000000" pitchFamily="18" charset="-120"/>
                  </a:rPr>
                  <a:t>1</a:t>
                </a:r>
              </a:p>
            </p:txBody>
          </p:sp>
        </p:grpSp>
        <p:grpSp>
          <p:nvGrpSpPr>
            <p:cNvPr id="18459" name="Group 35">
              <a:extLst>
                <a:ext uri="{FF2B5EF4-FFF2-40B4-BE49-F238E27FC236}">
                  <a16:creationId xmlns:a16="http://schemas.microsoft.com/office/drawing/2014/main" id="{2A11E01B-1182-4D61-91BC-C231477C7CB9}"/>
                </a:ext>
              </a:extLst>
            </p:cNvPr>
            <p:cNvGrpSpPr>
              <a:grpSpLocks/>
            </p:cNvGrpSpPr>
            <p:nvPr/>
          </p:nvGrpSpPr>
          <p:grpSpPr bwMode="auto">
            <a:xfrm>
              <a:off x="2952" y="2400"/>
              <a:ext cx="347" cy="1416"/>
              <a:chOff x="2940" y="2544"/>
              <a:chExt cx="347" cy="1416"/>
            </a:xfrm>
          </p:grpSpPr>
          <p:sp>
            <p:nvSpPr>
              <p:cNvPr id="18469" name="Oval 32">
                <a:extLst>
                  <a:ext uri="{FF2B5EF4-FFF2-40B4-BE49-F238E27FC236}">
                    <a16:creationId xmlns:a16="http://schemas.microsoft.com/office/drawing/2014/main" id="{A493C82A-08A8-4DE8-81BB-B4CE9F9270BB}"/>
                  </a:ext>
                </a:extLst>
              </p:cNvPr>
              <p:cNvSpPr>
                <a:spLocks noChangeArrowheads="1"/>
              </p:cNvSpPr>
              <p:nvPr/>
            </p:nvSpPr>
            <p:spPr bwMode="auto">
              <a:xfrm>
                <a:off x="2940" y="2544"/>
                <a:ext cx="347" cy="33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TW" b="1">
                    <a:ea typeface="新細明體" panose="02020500000000000000" pitchFamily="18" charset="-120"/>
                  </a:rPr>
                  <a:t>0</a:t>
                </a:r>
              </a:p>
            </p:txBody>
          </p:sp>
          <p:sp>
            <p:nvSpPr>
              <p:cNvPr id="18470" name="Oval 33">
                <a:extLst>
                  <a:ext uri="{FF2B5EF4-FFF2-40B4-BE49-F238E27FC236}">
                    <a16:creationId xmlns:a16="http://schemas.microsoft.com/office/drawing/2014/main" id="{87648D7D-1E64-4985-9D7F-87A7DB8B8BEB}"/>
                  </a:ext>
                </a:extLst>
              </p:cNvPr>
              <p:cNvSpPr>
                <a:spLocks noChangeArrowheads="1"/>
              </p:cNvSpPr>
              <p:nvPr/>
            </p:nvSpPr>
            <p:spPr bwMode="auto">
              <a:xfrm>
                <a:off x="2940" y="3072"/>
                <a:ext cx="347" cy="33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TW" b="1">
                    <a:ea typeface="新細明體" panose="02020500000000000000" pitchFamily="18" charset="-120"/>
                  </a:rPr>
                  <a:t>1</a:t>
                </a:r>
              </a:p>
            </p:txBody>
          </p:sp>
          <p:sp>
            <p:nvSpPr>
              <p:cNvPr id="18471" name="Oval 34">
                <a:extLst>
                  <a:ext uri="{FF2B5EF4-FFF2-40B4-BE49-F238E27FC236}">
                    <a16:creationId xmlns:a16="http://schemas.microsoft.com/office/drawing/2014/main" id="{CEF6598B-B785-4CD8-9A81-7370977EEC7D}"/>
                  </a:ext>
                </a:extLst>
              </p:cNvPr>
              <p:cNvSpPr>
                <a:spLocks noChangeArrowheads="1"/>
              </p:cNvSpPr>
              <p:nvPr/>
            </p:nvSpPr>
            <p:spPr bwMode="auto">
              <a:xfrm>
                <a:off x="2940" y="3624"/>
                <a:ext cx="347" cy="33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TW" b="1">
                    <a:ea typeface="新細明體" panose="02020500000000000000" pitchFamily="18" charset="-120"/>
                  </a:rPr>
                  <a:t>2</a:t>
                </a:r>
              </a:p>
            </p:txBody>
          </p:sp>
        </p:grpSp>
        <p:grpSp>
          <p:nvGrpSpPr>
            <p:cNvPr id="18460" name="Group 36">
              <a:extLst>
                <a:ext uri="{FF2B5EF4-FFF2-40B4-BE49-F238E27FC236}">
                  <a16:creationId xmlns:a16="http://schemas.microsoft.com/office/drawing/2014/main" id="{DCB66485-B125-4A13-8626-122314A8D52D}"/>
                </a:ext>
              </a:extLst>
            </p:cNvPr>
            <p:cNvGrpSpPr>
              <a:grpSpLocks/>
            </p:cNvGrpSpPr>
            <p:nvPr/>
          </p:nvGrpSpPr>
          <p:grpSpPr bwMode="auto">
            <a:xfrm>
              <a:off x="4176" y="2400"/>
              <a:ext cx="347" cy="1416"/>
              <a:chOff x="2940" y="2544"/>
              <a:chExt cx="347" cy="1416"/>
            </a:xfrm>
          </p:grpSpPr>
          <p:sp>
            <p:nvSpPr>
              <p:cNvPr id="18466" name="Oval 37">
                <a:extLst>
                  <a:ext uri="{FF2B5EF4-FFF2-40B4-BE49-F238E27FC236}">
                    <a16:creationId xmlns:a16="http://schemas.microsoft.com/office/drawing/2014/main" id="{9301419C-9C13-4AAF-9D38-9B3671C41CBA}"/>
                  </a:ext>
                </a:extLst>
              </p:cNvPr>
              <p:cNvSpPr>
                <a:spLocks noChangeArrowheads="1"/>
              </p:cNvSpPr>
              <p:nvPr/>
            </p:nvSpPr>
            <p:spPr bwMode="auto">
              <a:xfrm>
                <a:off x="2940" y="2544"/>
                <a:ext cx="347" cy="33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TW" b="1">
                    <a:ea typeface="新細明體" panose="02020500000000000000" pitchFamily="18" charset="-120"/>
                  </a:rPr>
                  <a:t>0</a:t>
                </a:r>
              </a:p>
            </p:txBody>
          </p:sp>
          <p:sp>
            <p:nvSpPr>
              <p:cNvPr id="18467" name="Oval 38">
                <a:extLst>
                  <a:ext uri="{FF2B5EF4-FFF2-40B4-BE49-F238E27FC236}">
                    <a16:creationId xmlns:a16="http://schemas.microsoft.com/office/drawing/2014/main" id="{024ABFBE-5885-41D3-A94C-DBA6812374F7}"/>
                  </a:ext>
                </a:extLst>
              </p:cNvPr>
              <p:cNvSpPr>
                <a:spLocks noChangeArrowheads="1"/>
              </p:cNvSpPr>
              <p:nvPr/>
            </p:nvSpPr>
            <p:spPr bwMode="auto">
              <a:xfrm>
                <a:off x="2940" y="3072"/>
                <a:ext cx="347" cy="33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TW" b="1">
                    <a:ea typeface="新細明體" panose="02020500000000000000" pitchFamily="18" charset="-120"/>
                  </a:rPr>
                  <a:t>1</a:t>
                </a:r>
              </a:p>
            </p:txBody>
          </p:sp>
          <p:sp>
            <p:nvSpPr>
              <p:cNvPr id="18468" name="Oval 39">
                <a:extLst>
                  <a:ext uri="{FF2B5EF4-FFF2-40B4-BE49-F238E27FC236}">
                    <a16:creationId xmlns:a16="http://schemas.microsoft.com/office/drawing/2014/main" id="{AE08F6DB-DEA2-46C7-B6DF-5DDE08697B2E}"/>
                  </a:ext>
                </a:extLst>
              </p:cNvPr>
              <p:cNvSpPr>
                <a:spLocks noChangeArrowheads="1"/>
              </p:cNvSpPr>
              <p:nvPr/>
            </p:nvSpPr>
            <p:spPr bwMode="auto">
              <a:xfrm>
                <a:off x="2940" y="3624"/>
                <a:ext cx="347" cy="33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TW" b="1">
                    <a:ea typeface="新細明體" panose="02020500000000000000" pitchFamily="18" charset="-120"/>
                  </a:rPr>
                  <a:t>2</a:t>
                </a:r>
              </a:p>
            </p:txBody>
          </p:sp>
        </p:grpSp>
        <p:sp>
          <p:nvSpPr>
            <p:cNvPr id="18461" name="Line 44">
              <a:extLst>
                <a:ext uri="{FF2B5EF4-FFF2-40B4-BE49-F238E27FC236}">
                  <a16:creationId xmlns:a16="http://schemas.microsoft.com/office/drawing/2014/main" id="{F7330DCB-A8F1-4BE7-B5E1-41804B2F4A7B}"/>
                </a:ext>
              </a:extLst>
            </p:cNvPr>
            <p:cNvSpPr>
              <a:spLocks noChangeShapeType="1"/>
            </p:cNvSpPr>
            <p:nvPr/>
          </p:nvSpPr>
          <p:spPr bwMode="auto">
            <a:xfrm>
              <a:off x="2016" y="2772"/>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18462" name="Line 47">
              <a:extLst>
                <a:ext uri="{FF2B5EF4-FFF2-40B4-BE49-F238E27FC236}">
                  <a16:creationId xmlns:a16="http://schemas.microsoft.com/office/drawing/2014/main" id="{5B62DA89-4DCA-46A9-B03A-5E8132389888}"/>
                </a:ext>
              </a:extLst>
            </p:cNvPr>
            <p:cNvSpPr>
              <a:spLocks noChangeShapeType="1"/>
            </p:cNvSpPr>
            <p:nvPr/>
          </p:nvSpPr>
          <p:spPr bwMode="auto">
            <a:xfrm>
              <a:off x="3132" y="2736"/>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18463" name="Line 48">
              <a:extLst>
                <a:ext uri="{FF2B5EF4-FFF2-40B4-BE49-F238E27FC236}">
                  <a16:creationId xmlns:a16="http://schemas.microsoft.com/office/drawing/2014/main" id="{08E91C0A-701D-45A0-8ECC-1299387B6F44}"/>
                </a:ext>
              </a:extLst>
            </p:cNvPr>
            <p:cNvSpPr>
              <a:spLocks noChangeShapeType="1"/>
            </p:cNvSpPr>
            <p:nvPr/>
          </p:nvSpPr>
          <p:spPr bwMode="auto">
            <a:xfrm>
              <a:off x="3132" y="3264"/>
              <a:ext cx="0" cy="21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18464" name="Freeform 50">
              <a:extLst>
                <a:ext uri="{FF2B5EF4-FFF2-40B4-BE49-F238E27FC236}">
                  <a16:creationId xmlns:a16="http://schemas.microsoft.com/office/drawing/2014/main" id="{7D2D65A8-6B55-4F5F-ACEB-205F8DBC1EF4}"/>
                </a:ext>
              </a:extLst>
            </p:cNvPr>
            <p:cNvSpPr>
              <a:spLocks/>
            </p:cNvSpPr>
            <p:nvPr/>
          </p:nvSpPr>
          <p:spPr bwMode="auto">
            <a:xfrm>
              <a:off x="4016" y="2664"/>
              <a:ext cx="184" cy="360"/>
            </a:xfrm>
            <a:custGeom>
              <a:avLst/>
              <a:gdLst>
                <a:gd name="T0" fmla="*/ 184 w 124"/>
                <a:gd name="T1" fmla="*/ 0 h 432"/>
                <a:gd name="T2" fmla="*/ 42 w 124"/>
                <a:gd name="T3" fmla="*/ 100 h 432"/>
                <a:gd name="T4" fmla="*/ 24 w 124"/>
                <a:gd name="T5" fmla="*/ 240 h 432"/>
                <a:gd name="T6" fmla="*/ 184 w 124"/>
                <a:gd name="T7" fmla="*/ 360 h 432"/>
                <a:gd name="T8" fmla="*/ 0 60000 65536"/>
                <a:gd name="T9" fmla="*/ 0 60000 65536"/>
                <a:gd name="T10" fmla="*/ 0 60000 65536"/>
                <a:gd name="T11" fmla="*/ 0 60000 65536"/>
                <a:gd name="T12" fmla="*/ 0 w 124"/>
                <a:gd name="T13" fmla="*/ 0 h 432"/>
                <a:gd name="T14" fmla="*/ 124 w 124"/>
                <a:gd name="T15" fmla="*/ 432 h 432"/>
              </a:gdLst>
              <a:ahLst/>
              <a:cxnLst>
                <a:cxn ang="T8">
                  <a:pos x="T0" y="T1"/>
                </a:cxn>
                <a:cxn ang="T9">
                  <a:pos x="T2" y="T3"/>
                </a:cxn>
                <a:cxn ang="T10">
                  <a:pos x="T4" y="T5"/>
                </a:cxn>
                <a:cxn ang="T11">
                  <a:pos x="T6" y="T7"/>
                </a:cxn>
              </a:cxnLst>
              <a:rect l="T12" t="T13" r="T14" b="T15"/>
              <a:pathLst>
                <a:path w="124" h="432">
                  <a:moveTo>
                    <a:pt x="124" y="0"/>
                  </a:moveTo>
                  <a:cubicBezTo>
                    <a:pt x="85" y="36"/>
                    <a:pt x="46" y="72"/>
                    <a:pt x="28" y="120"/>
                  </a:cubicBezTo>
                  <a:cubicBezTo>
                    <a:pt x="10" y="168"/>
                    <a:pt x="0" y="236"/>
                    <a:pt x="16" y="288"/>
                  </a:cubicBezTo>
                  <a:cubicBezTo>
                    <a:pt x="32" y="340"/>
                    <a:pt x="106" y="408"/>
                    <a:pt x="124" y="432"/>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8465" name="Freeform 51">
              <a:extLst>
                <a:ext uri="{FF2B5EF4-FFF2-40B4-BE49-F238E27FC236}">
                  <a16:creationId xmlns:a16="http://schemas.microsoft.com/office/drawing/2014/main" id="{43EF7EF0-670D-42F3-B95C-5DE6879520ED}"/>
                </a:ext>
              </a:extLst>
            </p:cNvPr>
            <p:cNvSpPr>
              <a:spLocks/>
            </p:cNvSpPr>
            <p:nvPr/>
          </p:nvSpPr>
          <p:spPr bwMode="auto">
            <a:xfrm flipH="1">
              <a:off x="4508" y="2664"/>
              <a:ext cx="184" cy="360"/>
            </a:xfrm>
            <a:custGeom>
              <a:avLst/>
              <a:gdLst>
                <a:gd name="T0" fmla="*/ 184 w 124"/>
                <a:gd name="T1" fmla="*/ 0 h 432"/>
                <a:gd name="T2" fmla="*/ 42 w 124"/>
                <a:gd name="T3" fmla="*/ 100 h 432"/>
                <a:gd name="T4" fmla="*/ 24 w 124"/>
                <a:gd name="T5" fmla="*/ 240 h 432"/>
                <a:gd name="T6" fmla="*/ 184 w 124"/>
                <a:gd name="T7" fmla="*/ 360 h 432"/>
                <a:gd name="T8" fmla="*/ 0 60000 65536"/>
                <a:gd name="T9" fmla="*/ 0 60000 65536"/>
                <a:gd name="T10" fmla="*/ 0 60000 65536"/>
                <a:gd name="T11" fmla="*/ 0 60000 65536"/>
                <a:gd name="T12" fmla="*/ 0 w 124"/>
                <a:gd name="T13" fmla="*/ 0 h 432"/>
                <a:gd name="T14" fmla="*/ 124 w 124"/>
                <a:gd name="T15" fmla="*/ 432 h 432"/>
              </a:gdLst>
              <a:ahLst/>
              <a:cxnLst>
                <a:cxn ang="T8">
                  <a:pos x="T0" y="T1"/>
                </a:cxn>
                <a:cxn ang="T9">
                  <a:pos x="T2" y="T3"/>
                </a:cxn>
                <a:cxn ang="T10">
                  <a:pos x="T4" y="T5"/>
                </a:cxn>
                <a:cxn ang="T11">
                  <a:pos x="T6" y="T7"/>
                </a:cxn>
              </a:cxnLst>
              <a:rect l="T12" t="T13" r="T14" b="T15"/>
              <a:pathLst>
                <a:path w="124" h="432">
                  <a:moveTo>
                    <a:pt x="124" y="0"/>
                  </a:moveTo>
                  <a:cubicBezTo>
                    <a:pt x="85" y="36"/>
                    <a:pt x="46" y="72"/>
                    <a:pt x="28" y="120"/>
                  </a:cubicBezTo>
                  <a:cubicBezTo>
                    <a:pt x="10" y="168"/>
                    <a:pt x="0" y="236"/>
                    <a:pt x="16" y="288"/>
                  </a:cubicBezTo>
                  <a:cubicBezTo>
                    <a:pt x="32" y="340"/>
                    <a:pt x="106" y="408"/>
                    <a:pt x="124" y="432"/>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pSp>
      <p:sp>
        <p:nvSpPr>
          <p:cNvPr id="18437" name="Rectangle 53">
            <a:extLst>
              <a:ext uri="{FF2B5EF4-FFF2-40B4-BE49-F238E27FC236}">
                <a16:creationId xmlns:a16="http://schemas.microsoft.com/office/drawing/2014/main" id="{1643DCCB-4006-4B72-9FD2-F9BC40D3082F}"/>
              </a:ext>
            </a:extLst>
          </p:cNvPr>
          <p:cNvSpPr>
            <a:spLocks noChangeArrowheads="1"/>
          </p:cNvSpPr>
          <p:nvPr/>
        </p:nvSpPr>
        <p:spPr bwMode="auto">
          <a:xfrm>
            <a:off x="4321175" y="5478463"/>
            <a:ext cx="614045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TW">
                <a:ea typeface="新細明體" panose="02020500000000000000" pitchFamily="18" charset="-120"/>
              </a:rPr>
              <a:t>(i)                    (ii)                       (iii)           (iv)</a:t>
            </a:r>
          </a:p>
          <a:p>
            <a:r>
              <a:rPr lang="en-US" altLang="zh-TW">
                <a:ea typeface="新細明體" panose="02020500000000000000" pitchFamily="18" charset="-120"/>
              </a:rPr>
              <a:t>                       (b) Some of the subgraph of G</a:t>
            </a:r>
            <a:r>
              <a:rPr lang="en-US" altLang="zh-TW" baseline="-25000">
                <a:ea typeface="新細明體" panose="02020500000000000000" pitchFamily="18" charset="-120"/>
              </a:rPr>
              <a:t>3</a:t>
            </a:r>
            <a:r>
              <a:rPr lang="en-US" altLang="zh-TW">
                <a:ea typeface="新細明體" panose="02020500000000000000" pitchFamily="18" charset="-120"/>
              </a:rPr>
              <a:t>   </a:t>
            </a:r>
          </a:p>
        </p:txBody>
      </p:sp>
      <p:sp>
        <p:nvSpPr>
          <p:cNvPr id="18438" name="Oval 57">
            <a:extLst>
              <a:ext uri="{FF2B5EF4-FFF2-40B4-BE49-F238E27FC236}">
                <a16:creationId xmlns:a16="http://schemas.microsoft.com/office/drawing/2014/main" id="{1DDBEA9F-3B63-4222-A958-BB0434F72FF6}"/>
              </a:ext>
            </a:extLst>
          </p:cNvPr>
          <p:cNvSpPr>
            <a:spLocks noChangeArrowheads="1"/>
          </p:cNvSpPr>
          <p:nvPr/>
        </p:nvSpPr>
        <p:spPr bwMode="auto">
          <a:xfrm>
            <a:off x="2951163" y="501650"/>
            <a:ext cx="444500" cy="444500"/>
          </a:xfrm>
          <a:prstGeom prst="ellipse">
            <a:avLst/>
          </a:prstGeom>
          <a:solidFill>
            <a:schemeClr val="bg1"/>
          </a:solidFill>
          <a:ln w="12700">
            <a:solidFill>
              <a:schemeClr val="tx2"/>
            </a:solidFill>
            <a:round/>
            <a:headEnd/>
            <a:tailEnd/>
          </a:ln>
        </p:spPr>
        <p:txBody>
          <a:bodyPr wrap="none" lIns="92075" tIns="46038" rIns="92075" bIns="46038"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TW" sz="2800">
                <a:solidFill>
                  <a:schemeClr val="tx2"/>
                </a:solidFill>
                <a:ea typeface="新細明體" panose="02020500000000000000" pitchFamily="18" charset="-120"/>
              </a:rPr>
              <a:t>0</a:t>
            </a:r>
          </a:p>
        </p:txBody>
      </p:sp>
      <p:sp>
        <p:nvSpPr>
          <p:cNvPr id="18439" name="Oval 58">
            <a:extLst>
              <a:ext uri="{FF2B5EF4-FFF2-40B4-BE49-F238E27FC236}">
                <a16:creationId xmlns:a16="http://schemas.microsoft.com/office/drawing/2014/main" id="{FB8BD418-C31E-4628-A9AB-F0EF52A78A1F}"/>
              </a:ext>
            </a:extLst>
          </p:cNvPr>
          <p:cNvSpPr>
            <a:spLocks noChangeArrowheads="1"/>
          </p:cNvSpPr>
          <p:nvPr/>
        </p:nvSpPr>
        <p:spPr bwMode="auto">
          <a:xfrm>
            <a:off x="2265363" y="1263650"/>
            <a:ext cx="444500" cy="444500"/>
          </a:xfrm>
          <a:prstGeom prst="ellipse">
            <a:avLst/>
          </a:prstGeom>
          <a:solidFill>
            <a:schemeClr val="bg1"/>
          </a:solidFill>
          <a:ln w="12700">
            <a:solidFill>
              <a:schemeClr val="tx2"/>
            </a:solidFill>
            <a:round/>
            <a:headEnd/>
            <a:tailEnd/>
          </a:ln>
        </p:spPr>
        <p:txBody>
          <a:bodyPr wrap="none" lIns="92075" tIns="46038" rIns="92075" bIns="46038"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TW" sz="2800">
                <a:solidFill>
                  <a:schemeClr val="tx2"/>
                </a:solidFill>
                <a:ea typeface="新細明體" panose="02020500000000000000" pitchFamily="18" charset="-120"/>
              </a:rPr>
              <a:t>1</a:t>
            </a:r>
          </a:p>
        </p:txBody>
      </p:sp>
      <p:sp>
        <p:nvSpPr>
          <p:cNvPr id="18440" name="Oval 59">
            <a:extLst>
              <a:ext uri="{FF2B5EF4-FFF2-40B4-BE49-F238E27FC236}">
                <a16:creationId xmlns:a16="http://schemas.microsoft.com/office/drawing/2014/main" id="{63C47E30-064B-4786-A0D8-D9C68DC2BC79}"/>
              </a:ext>
            </a:extLst>
          </p:cNvPr>
          <p:cNvSpPr>
            <a:spLocks noChangeArrowheads="1"/>
          </p:cNvSpPr>
          <p:nvPr/>
        </p:nvSpPr>
        <p:spPr bwMode="auto">
          <a:xfrm>
            <a:off x="3636963" y="1263650"/>
            <a:ext cx="444500" cy="444500"/>
          </a:xfrm>
          <a:prstGeom prst="ellipse">
            <a:avLst/>
          </a:prstGeom>
          <a:solidFill>
            <a:schemeClr val="bg1"/>
          </a:solidFill>
          <a:ln w="12700">
            <a:solidFill>
              <a:schemeClr val="tx2"/>
            </a:solidFill>
            <a:round/>
            <a:headEnd/>
            <a:tailEnd/>
          </a:ln>
        </p:spPr>
        <p:txBody>
          <a:bodyPr wrap="none" lIns="92075" tIns="46038" rIns="92075" bIns="46038"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TW" sz="2800">
                <a:solidFill>
                  <a:schemeClr val="tx2"/>
                </a:solidFill>
                <a:ea typeface="新細明體" panose="02020500000000000000" pitchFamily="18" charset="-120"/>
              </a:rPr>
              <a:t>2</a:t>
            </a:r>
          </a:p>
        </p:txBody>
      </p:sp>
      <p:sp>
        <p:nvSpPr>
          <p:cNvPr id="18441" name="Oval 60">
            <a:extLst>
              <a:ext uri="{FF2B5EF4-FFF2-40B4-BE49-F238E27FC236}">
                <a16:creationId xmlns:a16="http://schemas.microsoft.com/office/drawing/2014/main" id="{80CABCCA-D4AB-4992-8C24-BA2DE36AFB1F}"/>
              </a:ext>
            </a:extLst>
          </p:cNvPr>
          <p:cNvSpPr>
            <a:spLocks noChangeArrowheads="1"/>
          </p:cNvSpPr>
          <p:nvPr/>
        </p:nvSpPr>
        <p:spPr bwMode="auto">
          <a:xfrm>
            <a:off x="2951163" y="1873250"/>
            <a:ext cx="444500" cy="444500"/>
          </a:xfrm>
          <a:prstGeom prst="ellipse">
            <a:avLst/>
          </a:prstGeom>
          <a:solidFill>
            <a:schemeClr val="bg1"/>
          </a:solidFill>
          <a:ln w="12700">
            <a:solidFill>
              <a:schemeClr val="tx2"/>
            </a:solidFill>
            <a:round/>
            <a:headEnd/>
            <a:tailEnd/>
          </a:ln>
        </p:spPr>
        <p:txBody>
          <a:bodyPr wrap="none" lIns="92075" tIns="46038" rIns="92075" bIns="46038"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TW" sz="2800">
                <a:solidFill>
                  <a:schemeClr val="tx2"/>
                </a:solidFill>
                <a:ea typeface="新細明體" panose="02020500000000000000" pitchFamily="18" charset="-120"/>
              </a:rPr>
              <a:t>3</a:t>
            </a:r>
          </a:p>
        </p:txBody>
      </p:sp>
      <p:sp>
        <p:nvSpPr>
          <p:cNvPr id="18442" name="Line 61">
            <a:extLst>
              <a:ext uri="{FF2B5EF4-FFF2-40B4-BE49-F238E27FC236}">
                <a16:creationId xmlns:a16="http://schemas.microsoft.com/office/drawing/2014/main" id="{8C3BD120-C4DB-45F4-ADBF-CE9C6125D615}"/>
              </a:ext>
            </a:extLst>
          </p:cNvPr>
          <p:cNvSpPr>
            <a:spLocks noChangeShapeType="1"/>
          </p:cNvSpPr>
          <p:nvPr/>
        </p:nvSpPr>
        <p:spPr bwMode="auto">
          <a:xfrm>
            <a:off x="3173413" y="952500"/>
            <a:ext cx="0" cy="91440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18443" name="Line 62">
            <a:extLst>
              <a:ext uri="{FF2B5EF4-FFF2-40B4-BE49-F238E27FC236}">
                <a16:creationId xmlns:a16="http://schemas.microsoft.com/office/drawing/2014/main" id="{769E1D7B-C87D-4C15-A157-DBF7517AE5C0}"/>
              </a:ext>
            </a:extLst>
          </p:cNvPr>
          <p:cNvSpPr>
            <a:spLocks noChangeShapeType="1"/>
          </p:cNvSpPr>
          <p:nvPr/>
        </p:nvSpPr>
        <p:spPr bwMode="auto">
          <a:xfrm>
            <a:off x="2716213" y="1485900"/>
            <a:ext cx="914400"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18444" name="Line 63">
            <a:extLst>
              <a:ext uri="{FF2B5EF4-FFF2-40B4-BE49-F238E27FC236}">
                <a16:creationId xmlns:a16="http://schemas.microsoft.com/office/drawing/2014/main" id="{778D76F8-418E-46EE-9EB2-5858D0A0B0AA}"/>
              </a:ext>
            </a:extLst>
          </p:cNvPr>
          <p:cNvSpPr>
            <a:spLocks noChangeShapeType="1"/>
          </p:cNvSpPr>
          <p:nvPr/>
        </p:nvSpPr>
        <p:spPr bwMode="auto">
          <a:xfrm flipH="1">
            <a:off x="2605089" y="876301"/>
            <a:ext cx="407987" cy="43497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18445" name="Line 64">
            <a:extLst>
              <a:ext uri="{FF2B5EF4-FFF2-40B4-BE49-F238E27FC236}">
                <a16:creationId xmlns:a16="http://schemas.microsoft.com/office/drawing/2014/main" id="{7FD8979A-C093-4D3A-ACE1-DB4B7C78D933}"/>
              </a:ext>
            </a:extLst>
          </p:cNvPr>
          <p:cNvSpPr>
            <a:spLocks noChangeShapeType="1"/>
          </p:cNvSpPr>
          <p:nvPr/>
        </p:nvSpPr>
        <p:spPr bwMode="auto">
          <a:xfrm>
            <a:off x="3325814" y="876301"/>
            <a:ext cx="422275" cy="43497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18446" name="Line 65">
            <a:extLst>
              <a:ext uri="{FF2B5EF4-FFF2-40B4-BE49-F238E27FC236}">
                <a16:creationId xmlns:a16="http://schemas.microsoft.com/office/drawing/2014/main" id="{C678D22A-427B-479C-850A-C6783324989A}"/>
              </a:ext>
            </a:extLst>
          </p:cNvPr>
          <p:cNvSpPr>
            <a:spLocks noChangeShapeType="1"/>
          </p:cNvSpPr>
          <p:nvPr/>
        </p:nvSpPr>
        <p:spPr bwMode="auto">
          <a:xfrm>
            <a:off x="2590801" y="1692275"/>
            <a:ext cx="354013" cy="312738"/>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18447" name="Line 66">
            <a:extLst>
              <a:ext uri="{FF2B5EF4-FFF2-40B4-BE49-F238E27FC236}">
                <a16:creationId xmlns:a16="http://schemas.microsoft.com/office/drawing/2014/main" id="{8E97D13E-9E06-4D60-A10C-F276456A6380}"/>
              </a:ext>
            </a:extLst>
          </p:cNvPr>
          <p:cNvSpPr>
            <a:spLocks noChangeShapeType="1"/>
          </p:cNvSpPr>
          <p:nvPr/>
        </p:nvSpPr>
        <p:spPr bwMode="auto">
          <a:xfrm flipH="1">
            <a:off x="3379789" y="1665289"/>
            <a:ext cx="327025" cy="33972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18448" name="Rectangle 67">
            <a:extLst>
              <a:ext uri="{FF2B5EF4-FFF2-40B4-BE49-F238E27FC236}">
                <a16:creationId xmlns:a16="http://schemas.microsoft.com/office/drawing/2014/main" id="{3269E54C-1EBE-4E74-A767-1F55CC9C6FDB}"/>
              </a:ext>
            </a:extLst>
          </p:cNvPr>
          <p:cNvSpPr>
            <a:spLocks noChangeArrowheads="1"/>
          </p:cNvSpPr>
          <p:nvPr/>
        </p:nvSpPr>
        <p:spPr bwMode="auto">
          <a:xfrm>
            <a:off x="2878139" y="2517776"/>
            <a:ext cx="5556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TW" sz="2800">
                <a:solidFill>
                  <a:schemeClr val="tx2"/>
                </a:solidFill>
                <a:ea typeface="新細明體" panose="02020500000000000000" pitchFamily="18" charset="-120"/>
              </a:rPr>
              <a:t>G</a:t>
            </a:r>
            <a:r>
              <a:rPr lang="en-US" altLang="zh-TW" sz="1800">
                <a:solidFill>
                  <a:schemeClr val="tx2"/>
                </a:solidFill>
                <a:ea typeface="新細明體" panose="02020500000000000000" pitchFamily="18" charset="-120"/>
              </a:rPr>
              <a:t>1</a:t>
            </a:r>
          </a:p>
        </p:txBody>
      </p:sp>
      <p:sp>
        <p:nvSpPr>
          <p:cNvPr id="18449" name="Oval 68">
            <a:extLst>
              <a:ext uri="{FF2B5EF4-FFF2-40B4-BE49-F238E27FC236}">
                <a16:creationId xmlns:a16="http://schemas.microsoft.com/office/drawing/2014/main" id="{BCDA7CF4-3B57-4E3C-8A8C-539FE80A3DC4}"/>
              </a:ext>
            </a:extLst>
          </p:cNvPr>
          <p:cNvSpPr>
            <a:spLocks noChangeArrowheads="1"/>
          </p:cNvSpPr>
          <p:nvPr/>
        </p:nvSpPr>
        <p:spPr bwMode="auto">
          <a:xfrm>
            <a:off x="2943225" y="3487738"/>
            <a:ext cx="444500" cy="444500"/>
          </a:xfrm>
          <a:prstGeom prst="ellipse">
            <a:avLst/>
          </a:prstGeom>
          <a:solidFill>
            <a:schemeClr val="bg1"/>
          </a:solidFill>
          <a:ln w="12700">
            <a:solidFill>
              <a:schemeClr val="tx2"/>
            </a:solidFill>
            <a:round/>
            <a:headEnd/>
            <a:tailEnd/>
          </a:ln>
        </p:spPr>
        <p:txBody>
          <a:bodyPr wrap="none" lIns="92075" tIns="46038" rIns="92075" bIns="46038"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TW" sz="2800">
                <a:solidFill>
                  <a:schemeClr val="tx2"/>
                </a:solidFill>
                <a:ea typeface="新細明體" panose="02020500000000000000" pitchFamily="18" charset="-120"/>
              </a:rPr>
              <a:t>0</a:t>
            </a:r>
          </a:p>
        </p:txBody>
      </p:sp>
      <p:sp>
        <p:nvSpPr>
          <p:cNvPr id="18450" name="Oval 69">
            <a:extLst>
              <a:ext uri="{FF2B5EF4-FFF2-40B4-BE49-F238E27FC236}">
                <a16:creationId xmlns:a16="http://schemas.microsoft.com/office/drawing/2014/main" id="{29E14F92-94D4-4C14-9CB3-0F1D51D4E333}"/>
              </a:ext>
            </a:extLst>
          </p:cNvPr>
          <p:cNvSpPr>
            <a:spLocks noChangeArrowheads="1"/>
          </p:cNvSpPr>
          <p:nvPr/>
        </p:nvSpPr>
        <p:spPr bwMode="auto">
          <a:xfrm>
            <a:off x="2941638" y="4591050"/>
            <a:ext cx="444500" cy="444500"/>
          </a:xfrm>
          <a:prstGeom prst="ellipse">
            <a:avLst/>
          </a:prstGeom>
          <a:solidFill>
            <a:schemeClr val="bg1"/>
          </a:solidFill>
          <a:ln w="12700">
            <a:solidFill>
              <a:schemeClr val="tx2"/>
            </a:solidFill>
            <a:round/>
            <a:headEnd/>
            <a:tailEnd/>
          </a:ln>
        </p:spPr>
        <p:txBody>
          <a:bodyPr wrap="none" lIns="92075" tIns="46038" rIns="92075" bIns="46038"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TW" sz="2800">
                <a:solidFill>
                  <a:schemeClr val="tx2"/>
                </a:solidFill>
                <a:ea typeface="新細明體" panose="02020500000000000000" pitchFamily="18" charset="-120"/>
              </a:rPr>
              <a:t>1</a:t>
            </a:r>
          </a:p>
        </p:txBody>
      </p:sp>
      <p:sp>
        <p:nvSpPr>
          <p:cNvPr id="18451" name="Oval 70">
            <a:extLst>
              <a:ext uri="{FF2B5EF4-FFF2-40B4-BE49-F238E27FC236}">
                <a16:creationId xmlns:a16="http://schemas.microsoft.com/office/drawing/2014/main" id="{CE3BF76B-91A0-47FA-B153-3A97F16FF180}"/>
              </a:ext>
            </a:extLst>
          </p:cNvPr>
          <p:cNvSpPr>
            <a:spLocks noChangeArrowheads="1"/>
          </p:cNvSpPr>
          <p:nvPr/>
        </p:nvSpPr>
        <p:spPr bwMode="auto">
          <a:xfrm>
            <a:off x="2957513" y="5610225"/>
            <a:ext cx="444500" cy="444500"/>
          </a:xfrm>
          <a:prstGeom prst="ellipse">
            <a:avLst/>
          </a:prstGeom>
          <a:solidFill>
            <a:schemeClr val="bg1"/>
          </a:solidFill>
          <a:ln w="12700">
            <a:solidFill>
              <a:schemeClr val="tx2"/>
            </a:solidFill>
            <a:round/>
            <a:headEnd/>
            <a:tailEnd/>
          </a:ln>
        </p:spPr>
        <p:txBody>
          <a:bodyPr wrap="none" lIns="92075" tIns="46038" rIns="92075" bIns="46038"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TW" sz="2800">
                <a:solidFill>
                  <a:schemeClr val="tx2"/>
                </a:solidFill>
                <a:ea typeface="新細明體" panose="02020500000000000000" pitchFamily="18" charset="-120"/>
              </a:rPr>
              <a:t>2</a:t>
            </a:r>
          </a:p>
        </p:txBody>
      </p:sp>
      <p:sp>
        <p:nvSpPr>
          <p:cNvPr id="18452" name="Line 71">
            <a:extLst>
              <a:ext uri="{FF2B5EF4-FFF2-40B4-BE49-F238E27FC236}">
                <a16:creationId xmlns:a16="http://schemas.microsoft.com/office/drawing/2014/main" id="{F49ADCE1-3B34-47BB-B6D3-C05463E87261}"/>
              </a:ext>
            </a:extLst>
          </p:cNvPr>
          <p:cNvSpPr>
            <a:spLocks noChangeShapeType="1"/>
          </p:cNvSpPr>
          <p:nvPr/>
        </p:nvSpPr>
        <p:spPr bwMode="auto">
          <a:xfrm>
            <a:off x="3179763" y="5046663"/>
            <a:ext cx="0" cy="558800"/>
          </a:xfrm>
          <a:prstGeom prst="line">
            <a:avLst/>
          </a:prstGeom>
          <a:noFill/>
          <a:ln w="12700">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IN"/>
          </a:p>
        </p:txBody>
      </p:sp>
      <p:sp>
        <p:nvSpPr>
          <p:cNvPr id="18453" name="Line 72">
            <a:extLst>
              <a:ext uri="{FF2B5EF4-FFF2-40B4-BE49-F238E27FC236}">
                <a16:creationId xmlns:a16="http://schemas.microsoft.com/office/drawing/2014/main" id="{B8E2ECD7-5F7E-4E32-82D1-3BF4579C65C8}"/>
              </a:ext>
            </a:extLst>
          </p:cNvPr>
          <p:cNvSpPr>
            <a:spLocks noChangeShapeType="1"/>
          </p:cNvSpPr>
          <p:nvPr/>
        </p:nvSpPr>
        <p:spPr bwMode="auto">
          <a:xfrm flipV="1">
            <a:off x="3357563" y="3876676"/>
            <a:ext cx="0" cy="720725"/>
          </a:xfrm>
          <a:prstGeom prst="line">
            <a:avLst/>
          </a:prstGeom>
          <a:noFill/>
          <a:ln w="12700">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IN"/>
          </a:p>
        </p:txBody>
      </p:sp>
      <p:sp>
        <p:nvSpPr>
          <p:cNvPr id="18454" name="Line 73">
            <a:extLst>
              <a:ext uri="{FF2B5EF4-FFF2-40B4-BE49-F238E27FC236}">
                <a16:creationId xmlns:a16="http://schemas.microsoft.com/office/drawing/2014/main" id="{7D0DC9AE-C887-49AE-B5C9-D0A660DCEADD}"/>
              </a:ext>
            </a:extLst>
          </p:cNvPr>
          <p:cNvSpPr>
            <a:spLocks noChangeShapeType="1"/>
          </p:cNvSpPr>
          <p:nvPr/>
        </p:nvSpPr>
        <p:spPr bwMode="auto">
          <a:xfrm>
            <a:off x="2989263" y="3903663"/>
            <a:ext cx="0" cy="735012"/>
          </a:xfrm>
          <a:prstGeom prst="line">
            <a:avLst/>
          </a:prstGeom>
          <a:noFill/>
          <a:ln w="12700">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IN"/>
          </a:p>
        </p:txBody>
      </p:sp>
      <p:sp>
        <p:nvSpPr>
          <p:cNvPr id="18455" name="Rectangle 74">
            <a:extLst>
              <a:ext uri="{FF2B5EF4-FFF2-40B4-BE49-F238E27FC236}">
                <a16:creationId xmlns:a16="http://schemas.microsoft.com/office/drawing/2014/main" id="{11A6ADC8-2DE6-4417-82D6-57AF879EA4F1}"/>
              </a:ext>
            </a:extLst>
          </p:cNvPr>
          <p:cNvSpPr>
            <a:spLocks noChangeArrowheads="1"/>
          </p:cNvSpPr>
          <p:nvPr/>
        </p:nvSpPr>
        <p:spPr bwMode="auto">
          <a:xfrm>
            <a:off x="2854326" y="6329363"/>
            <a:ext cx="5556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TW" sz="2800">
                <a:solidFill>
                  <a:schemeClr val="tx2"/>
                </a:solidFill>
                <a:ea typeface="新細明體" panose="02020500000000000000" pitchFamily="18" charset="-120"/>
              </a:rPr>
              <a:t>G</a:t>
            </a:r>
            <a:r>
              <a:rPr lang="en-US" altLang="zh-TW" sz="1800">
                <a:solidFill>
                  <a:schemeClr val="tx2"/>
                </a:solidFill>
                <a:ea typeface="新細明體" panose="02020500000000000000" pitchFamily="18" charset="-120"/>
              </a:rPr>
              <a:t>3</a:t>
            </a:r>
          </a:p>
        </p:txBody>
      </p:sp>
      <p:sp>
        <p:nvSpPr>
          <p:cNvPr id="18456" name="Rectangle 75">
            <a:extLst>
              <a:ext uri="{FF2B5EF4-FFF2-40B4-BE49-F238E27FC236}">
                <a16:creationId xmlns:a16="http://schemas.microsoft.com/office/drawing/2014/main" id="{16FD7535-B5F1-41FB-9EE0-A686ED3950F0}"/>
              </a:ext>
            </a:extLst>
          </p:cNvPr>
          <p:cNvSpPr>
            <a:spLocks noGrp="1" noChangeArrowheads="1"/>
          </p:cNvSpPr>
          <p:nvPr>
            <p:ph type="title" idx="4294967295"/>
          </p:nvPr>
        </p:nvSpPr>
        <p:spPr>
          <a:xfrm>
            <a:off x="3138488" y="0"/>
            <a:ext cx="7772400" cy="685800"/>
          </a:xfrm>
          <a:prstGeom prst="rect">
            <a:avLst/>
          </a:prstGeom>
        </p:spPr>
        <p:txBody>
          <a:bodyPr>
            <a:normAutofit fontScale="90000"/>
          </a:bodyPr>
          <a:lstStyle/>
          <a:p>
            <a:br>
              <a:rPr lang="en-US" altLang="zh-TW" sz="2400" dirty="0">
                <a:ea typeface="新細明體" panose="02020500000000000000" pitchFamily="18" charset="-120"/>
              </a:rPr>
            </a:br>
            <a:endParaRPr lang="en-US" altLang="zh-TW" sz="2400" dirty="0">
              <a:ea typeface="新細明體" panose="02020500000000000000" pitchFamily="18" charset="-120"/>
            </a:endParaRPr>
          </a:p>
        </p:txBody>
      </p:sp>
    </p:spTree>
    <p:extLst>
      <p:ext uri="{BB962C8B-B14F-4D97-AF65-F5344CB8AC3E}">
        <p14:creationId xmlns:p14="http://schemas.microsoft.com/office/powerpoint/2010/main" val="173544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a:extLst>
              <a:ext uri="{FF2B5EF4-FFF2-40B4-BE49-F238E27FC236}">
                <a16:creationId xmlns:a16="http://schemas.microsoft.com/office/drawing/2014/main" id="{67E33C8F-8122-43FB-9A91-A7AE3FE1064C}"/>
              </a:ext>
            </a:extLst>
          </p:cNvPr>
          <p:cNvSpPr>
            <a:spLocks noChangeArrowheads="1"/>
          </p:cNvSpPr>
          <p:nvPr/>
        </p:nvSpPr>
        <p:spPr bwMode="auto">
          <a:xfrm>
            <a:off x="678873" y="1381124"/>
            <a:ext cx="11208327" cy="501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accent1"/>
              </a:buClr>
              <a:buSzPct val="70000"/>
              <a:buFont typeface="Monotype Sorts" pitchFamily="2" charset="2"/>
              <a:buChar char="n"/>
            </a:pPr>
            <a:r>
              <a:rPr lang="en-US" altLang="zh-TW" sz="3200" dirty="0">
                <a:ea typeface="新細明體" panose="02020500000000000000" pitchFamily="18" charset="-120"/>
              </a:rPr>
              <a:t>A simple path is a path in which all vertices, except possibly the first and the last, are distinct.</a:t>
            </a:r>
          </a:p>
          <a:p>
            <a:pPr>
              <a:spcBef>
                <a:spcPct val="20000"/>
              </a:spcBef>
              <a:buClr>
                <a:schemeClr val="accent1"/>
              </a:buClr>
              <a:buSzPct val="70000"/>
              <a:buFont typeface="Monotype Sorts" pitchFamily="2" charset="2"/>
              <a:buChar char="n"/>
            </a:pPr>
            <a:r>
              <a:rPr lang="en-US" altLang="zh-TW" sz="3200" dirty="0">
                <a:ea typeface="新細明體" panose="02020500000000000000" pitchFamily="18" charset="-120"/>
              </a:rPr>
              <a:t>A cycle is a simple path in which the first and the last vertices are the same.</a:t>
            </a:r>
          </a:p>
          <a:p>
            <a:pPr>
              <a:spcBef>
                <a:spcPct val="20000"/>
              </a:spcBef>
              <a:buClr>
                <a:schemeClr val="accent1"/>
              </a:buClr>
              <a:buSzPct val="70000"/>
              <a:buFont typeface="Monotype Sorts" pitchFamily="2" charset="2"/>
              <a:buChar char="n"/>
            </a:pPr>
            <a:r>
              <a:rPr lang="en-US" altLang="zh-TW" sz="3200" dirty="0">
                <a:ea typeface="新細明體" panose="02020500000000000000" pitchFamily="18" charset="-120"/>
              </a:rPr>
              <a:t>In an undirected graph G, two </a:t>
            </a:r>
            <a:r>
              <a:rPr lang="en-US" altLang="zh-TW" sz="3200" dirty="0">
                <a:solidFill>
                  <a:schemeClr val="accent2"/>
                </a:solidFill>
                <a:ea typeface="新細明體" panose="02020500000000000000" pitchFamily="18" charset="-120"/>
              </a:rPr>
              <a:t>vertices</a:t>
            </a:r>
            <a:r>
              <a:rPr lang="en-US" altLang="zh-TW" sz="3200" dirty="0">
                <a:ea typeface="新細明體" panose="02020500000000000000" pitchFamily="18" charset="-120"/>
              </a:rPr>
              <a:t>, v</a:t>
            </a:r>
            <a:r>
              <a:rPr lang="en-US" altLang="zh-TW" sz="1800" dirty="0">
                <a:ea typeface="新細明體" panose="02020500000000000000" pitchFamily="18" charset="-120"/>
              </a:rPr>
              <a:t>0</a:t>
            </a:r>
            <a:r>
              <a:rPr lang="en-US" altLang="zh-TW" sz="3200" dirty="0">
                <a:ea typeface="新細明體" panose="02020500000000000000" pitchFamily="18" charset="-120"/>
              </a:rPr>
              <a:t> and v</a:t>
            </a:r>
            <a:r>
              <a:rPr lang="en-US" altLang="zh-TW" sz="1800" dirty="0">
                <a:ea typeface="新細明體" panose="02020500000000000000" pitchFamily="18" charset="-120"/>
              </a:rPr>
              <a:t>1</a:t>
            </a:r>
            <a:r>
              <a:rPr lang="en-US" altLang="zh-TW" sz="3200" dirty="0">
                <a:ea typeface="新細明體" panose="02020500000000000000" pitchFamily="18" charset="-120"/>
              </a:rPr>
              <a:t>, are connected if there is a path in G from v</a:t>
            </a:r>
            <a:r>
              <a:rPr lang="en-US" altLang="zh-TW" sz="1800" dirty="0">
                <a:ea typeface="新細明體" panose="02020500000000000000" pitchFamily="18" charset="-120"/>
              </a:rPr>
              <a:t>0</a:t>
            </a:r>
            <a:r>
              <a:rPr lang="en-US" altLang="zh-TW" sz="3200" dirty="0">
                <a:ea typeface="新細明體" panose="02020500000000000000" pitchFamily="18" charset="-120"/>
              </a:rPr>
              <a:t> to v</a:t>
            </a:r>
            <a:r>
              <a:rPr lang="en-US" altLang="zh-TW" sz="1800" dirty="0">
                <a:ea typeface="新細明體" panose="02020500000000000000" pitchFamily="18" charset="-120"/>
              </a:rPr>
              <a:t>1</a:t>
            </a:r>
            <a:endParaRPr lang="en-US" altLang="zh-TW" sz="3200" dirty="0">
              <a:ea typeface="新細明體" panose="02020500000000000000" pitchFamily="18" charset="-120"/>
            </a:endParaRPr>
          </a:p>
          <a:p>
            <a:pPr>
              <a:spcBef>
                <a:spcPct val="20000"/>
              </a:spcBef>
              <a:buClr>
                <a:schemeClr val="accent1"/>
              </a:buClr>
              <a:buSzPct val="70000"/>
              <a:buFont typeface="Monotype Sorts" pitchFamily="2" charset="2"/>
              <a:buChar char="n"/>
            </a:pPr>
            <a:r>
              <a:rPr lang="en-US" altLang="zh-TW" sz="3200" dirty="0">
                <a:ea typeface="新細明體" panose="02020500000000000000" pitchFamily="18" charset="-120"/>
              </a:rPr>
              <a:t>An undirected </a:t>
            </a:r>
            <a:r>
              <a:rPr lang="en-US" altLang="zh-TW" sz="3200" dirty="0">
                <a:solidFill>
                  <a:schemeClr val="accent2"/>
                </a:solidFill>
                <a:ea typeface="新細明體" panose="02020500000000000000" pitchFamily="18" charset="-120"/>
              </a:rPr>
              <a:t>graph</a:t>
            </a:r>
            <a:r>
              <a:rPr lang="en-US" altLang="zh-TW" sz="3200" dirty="0">
                <a:ea typeface="新細明體" panose="02020500000000000000" pitchFamily="18" charset="-120"/>
              </a:rPr>
              <a:t> is connected if, for every pair of distinct vertices v</a:t>
            </a:r>
            <a:r>
              <a:rPr lang="en-US" altLang="zh-TW" sz="1800" dirty="0">
                <a:ea typeface="新細明體" panose="02020500000000000000" pitchFamily="18" charset="-120"/>
              </a:rPr>
              <a:t>i</a:t>
            </a:r>
            <a:r>
              <a:rPr lang="en-US" altLang="zh-TW" sz="3200" dirty="0">
                <a:ea typeface="新細明體" panose="02020500000000000000" pitchFamily="18" charset="-120"/>
              </a:rPr>
              <a:t>, </a:t>
            </a:r>
            <a:r>
              <a:rPr lang="en-US" altLang="zh-TW" sz="3200" dirty="0" err="1">
                <a:ea typeface="新細明體" panose="02020500000000000000" pitchFamily="18" charset="-120"/>
              </a:rPr>
              <a:t>v</a:t>
            </a:r>
            <a:r>
              <a:rPr lang="en-US" altLang="zh-TW" sz="1800" dirty="0" err="1">
                <a:ea typeface="新細明體" panose="02020500000000000000" pitchFamily="18" charset="-120"/>
              </a:rPr>
              <a:t>j</a:t>
            </a:r>
            <a:r>
              <a:rPr lang="en-US" altLang="zh-TW" sz="3200" dirty="0">
                <a:ea typeface="新細明體" panose="02020500000000000000" pitchFamily="18" charset="-120"/>
              </a:rPr>
              <a:t>, there is a path from v</a:t>
            </a:r>
            <a:r>
              <a:rPr lang="en-US" altLang="zh-TW" sz="1800" dirty="0">
                <a:ea typeface="新細明體" panose="02020500000000000000" pitchFamily="18" charset="-120"/>
              </a:rPr>
              <a:t>i</a:t>
            </a:r>
            <a:r>
              <a:rPr lang="en-US" altLang="zh-TW" sz="3200" dirty="0">
                <a:ea typeface="新細明體" panose="02020500000000000000" pitchFamily="18" charset="-120"/>
              </a:rPr>
              <a:t> to </a:t>
            </a:r>
            <a:r>
              <a:rPr lang="en-US" altLang="zh-TW" sz="3200" dirty="0" err="1">
                <a:ea typeface="新細明體" panose="02020500000000000000" pitchFamily="18" charset="-120"/>
              </a:rPr>
              <a:t>v</a:t>
            </a:r>
            <a:r>
              <a:rPr lang="en-US" altLang="zh-TW" sz="1800" dirty="0" err="1">
                <a:ea typeface="新細明體" panose="02020500000000000000" pitchFamily="18" charset="-120"/>
              </a:rPr>
              <a:t>j</a:t>
            </a:r>
            <a:endParaRPr lang="en-US" altLang="zh-TW" sz="1800" dirty="0">
              <a:ea typeface="新細明體" panose="02020500000000000000" pitchFamily="18" charset="-120"/>
            </a:endParaRPr>
          </a:p>
        </p:txBody>
      </p:sp>
      <p:sp>
        <p:nvSpPr>
          <p:cNvPr id="19459" name="Rectangle 4">
            <a:extLst>
              <a:ext uri="{FF2B5EF4-FFF2-40B4-BE49-F238E27FC236}">
                <a16:creationId xmlns:a16="http://schemas.microsoft.com/office/drawing/2014/main" id="{49878ED1-63CF-4811-8FE9-225C868DB856}"/>
              </a:ext>
            </a:extLst>
          </p:cNvPr>
          <p:cNvSpPr>
            <a:spLocks noGrp="1" noChangeArrowheads="1"/>
          </p:cNvSpPr>
          <p:nvPr>
            <p:ph type="title" idx="4294967295"/>
          </p:nvPr>
        </p:nvSpPr>
        <p:spPr>
          <a:xfrm>
            <a:off x="1842655" y="235528"/>
            <a:ext cx="8229600" cy="914400"/>
          </a:xfrm>
          <a:prstGeom prst="rect">
            <a:avLst/>
          </a:prstGeom>
        </p:spPr>
        <p:txBody>
          <a:bodyPr>
            <a:normAutofit/>
          </a:bodyPr>
          <a:lstStyle/>
          <a:p>
            <a:pPr algn="ctr"/>
            <a:r>
              <a:rPr lang="en-US" altLang="zh-TW" sz="3200" b="1" dirty="0">
                <a:latin typeface="Times New Roman" panose="02020603050405020304" pitchFamily="18" charset="0"/>
                <a:ea typeface="新細明體" panose="02020500000000000000" pitchFamily="18" charset="-120"/>
                <a:cs typeface="Times New Roman" panose="02020603050405020304" pitchFamily="18" charset="0"/>
              </a:rPr>
              <a:t>Simple Path and Cycle</a:t>
            </a:r>
          </a:p>
        </p:txBody>
      </p:sp>
    </p:spTree>
    <p:extLst>
      <p:ext uri="{BB962C8B-B14F-4D97-AF65-F5344CB8AC3E}">
        <p14:creationId xmlns:p14="http://schemas.microsoft.com/office/powerpoint/2010/main" val="9045549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Oval 1026">
            <a:extLst>
              <a:ext uri="{FF2B5EF4-FFF2-40B4-BE49-F238E27FC236}">
                <a16:creationId xmlns:a16="http://schemas.microsoft.com/office/drawing/2014/main" id="{1D0C5610-21CA-4D70-A6DA-98327201D9C6}"/>
              </a:ext>
            </a:extLst>
          </p:cNvPr>
          <p:cNvSpPr>
            <a:spLocks noChangeArrowheads="1"/>
          </p:cNvSpPr>
          <p:nvPr/>
        </p:nvSpPr>
        <p:spPr bwMode="auto">
          <a:xfrm>
            <a:off x="4256088" y="1858963"/>
            <a:ext cx="444500" cy="444500"/>
          </a:xfrm>
          <a:prstGeom prst="ellipse">
            <a:avLst/>
          </a:prstGeom>
          <a:solidFill>
            <a:schemeClr val="bg1"/>
          </a:solidFill>
          <a:ln w="12700">
            <a:solidFill>
              <a:schemeClr val="tx1"/>
            </a:solidFill>
            <a:round/>
            <a:headEnd/>
            <a:tailEnd/>
          </a:ln>
        </p:spPr>
        <p:txBody>
          <a:bodyPr wrap="none" lIns="92075" tIns="46038" rIns="92075" bIns="46038"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TW" sz="2800">
                <a:ea typeface="新細明體" panose="02020500000000000000" pitchFamily="18" charset="-120"/>
              </a:rPr>
              <a:t>0</a:t>
            </a:r>
          </a:p>
        </p:txBody>
      </p:sp>
      <p:sp>
        <p:nvSpPr>
          <p:cNvPr id="20483" name="Oval 1027">
            <a:extLst>
              <a:ext uri="{FF2B5EF4-FFF2-40B4-BE49-F238E27FC236}">
                <a16:creationId xmlns:a16="http://schemas.microsoft.com/office/drawing/2014/main" id="{56948A5C-21ED-4C6F-9219-82852FEE7A24}"/>
              </a:ext>
            </a:extLst>
          </p:cNvPr>
          <p:cNvSpPr>
            <a:spLocks noChangeArrowheads="1"/>
          </p:cNvSpPr>
          <p:nvPr/>
        </p:nvSpPr>
        <p:spPr bwMode="auto">
          <a:xfrm>
            <a:off x="3570288" y="2620963"/>
            <a:ext cx="444500" cy="444500"/>
          </a:xfrm>
          <a:prstGeom prst="ellipse">
            <a:avLst/>
          </a:prstGeom>
          <a:solidFill>
            <a:schemeClr val="bg1"/>
          </a:solidFill>
          <a:ln w="12700">
            <a:solidFill>
              <a:schemeClr val="tx1"/>
            </a:solidFill>
            <a:round/>
            <a:headEnd/>
            <a:tailEnd/>
          </a:ln>
        </p:spPr>
        <p:txBody>
          <a:bodyPr wrap="none" lIns="92075" tIns="46038" rIns="92075" bIns="46038"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TW" sz="2800">
                <a:ea typeface="新細明體" panose="02020500000000000000" pitchFamily="18" charset="-120"/>
              </a:rPr>
              <a:t>1</a:t>
            </a:r>
          </a:p>
        </p:txBody>
      </p:sp>
      <p:sp>
        <p:nvSpPr>
          <p:cNvPr id="20484" name="Oval 1028">
            <a:extLst>
              <a:ext uri="{FF2B5EF4-FFF2-40B4-BE49-F238E27FC236}">
                <a16:creationId xmlns:a16="http://schemas.microsoft.com/office/drawing/2014/main" id="{7F2FFAE2-41BA-4CBF-8B3C-41702ECFE93D}"/>
              </a:ext>
            </a:extLst>
          </p:cNvPr>
          <p:cNvSpPr>
            <a:spLocks noChangeArrowheads="1"/>
          </p:cNvSpPr>
          <p:nvPr/>
        </p:nvSpPr>
        <p:spPr bwMode="auto">
          <a:xfrm>
            <a:off x="4941888" y="2620963"/>
            <a:ext cx="444500" cy="444500"/>
          </a:xfrm>
          <a:prstGeom prst="ellipse">
            <a:avLst/>
          </a:prstGeom>
          <a:solidFill>
            <a:schemeClr val="bg1"/>
          </a:solidFill>
          <a:ln w="12700">
            <a:solidFill>
              <a:schemeClr val="tx1"/>
            </a:solidFill>
            <a:round/>
            <a:headEnd/>
            <a:tailEnd/>
          </a:ln>
        </p:spPr>
        <p:txBody>
          <a:bodyPr wrap="none" lIns="92075" tIns="46038" rIns="92075" bIns="46038"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TW" sz="2800">
                <a:ea typeface="新細明體" panose="02020500000000000000" pitchFamily="18" charset="-120"/>
              </a:rPr>
              <a:t>2</a:t>
            </a:r>
          </a:p>
        </p:txBody>
      </p:sp>
      <p:sp>
        <p:nvSpPr>
          <p:cNvPr id="20485" name="Oval 1029">
            <a:extLst>
              <a:ext uri="{FF2B5EF4-FFF2-40B4-BE49-F238E27FC236}">
                <a16:creationId xmlns:a16="http://schemas.microsoft.com/office/drawing/2014/main" id="{3B30B084-FA50-45ED-9DAD-3288783B08D2}"/>
              </a:ext>
            </a:extLst>
          </p:cNvPr>
          <p:cNvSpPr>
            <a:spLocks noChangeArrowheads="1"/>
          </p:cNvSpPr>
          <p:nvPr/>
        </p:nvSpPr>
        <p:spPr bwMode="auto">
          <a:xfrm>
            <a:off x="4256088" y="3230563"/>
            <a:ext cx="444500" cy="444500"/>
          </a:xfrm>
          <a:prstGeom prst="ellipse">
            <a:avLst/>
          </a:prstGeom>
          <a:solidFill>
            <a:schemeClr val="bg1"/>
          </a:solidFill>
          <a:ln w="12700">
            <a:solidFill>
              <a:schemeClr val="tx1"/>
            </a:solidFill>
            <a:round/>
            <a:headEnd/>
            <a:tailEnd/>
          </a:ln>
        </p:spPr>
        <p:txBody>
          <a:bodyPr wrap="none" lIns="92075" tIns="46038" rIns="92075" bIns="46038"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TW" sz="2800">
                <a:ea typeface="新細明體" panose="02020500000000000000" pitchFamily="18" charset="-120"/>
              </a:rPr>
              <a:t>3</a:t>
            </a:r>
          </a:p>
        </p:txBody>
      </p:sp>
      <p:sp>
        <p:nvSpPr>
          <p:cNvPr id="20486" name="Line 1030">
            <a:extLst>
              <a:ext uri="{FF2B5EF4-FFF2-40B4-BE49-F238E27FC236}">
                <a16:creationId xmlns:a16="http://schemas.microsoft.com/office/drawing/2014/main" id="{35FE9EE9-00F0-421F-A780-5A7FBD6F12CB}"/>
              </a:ext>
            </a:extLst>
          </p:cNvPr>
          <p:cNvSpPr>
            <a:spLocks noChangeShapeType="1"/>
          </p:cNvSpPr>
          <p:nvPr/>
        </p:nvSpPr>
        <p:spPr bwMode="auto">
          <a:xfrm>
            <a:off x="4478338" y="2309813"/>
            <a:ext cx="0" cy="914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20487" name="Line 1031">
            <a:extLst>
              <a:ext uri="{FF2B5EF4-FFF2-40B4-BE49-F238E27FC236}">
                <a16:creationId xmlns:a16="http://schemas.microsoft.com/office/drawing/2014/main" id="{9CF68F0F-BB20-4113-A4C0-8105AB4447D8}"/>
              </a:ext>
            </a:extLst>
          </p:cNvPr>
          <p:cNvSpPr>
            <a:spLocks noChangeShapeType="1"/>
          </p:cNvSpPr>
          <p:nvPr/>
        </p:nvSpPr>
        <p:spPr bwMode="auto">
          <a:xfrm>
            <a:off x="4021138" y="2843213"/>
            <a:ext cx="914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20488" name="Line 1032">
            <a:extLst>
              <a:ext uri="{FF2B5EF4-FFF2-40B4-BE49-F238E27FC236}">
                <a16:creationId xmlns:a16="http://schemas.microsoft.com/office/drawing/2014/main" id="{763266D5-70BE-4ED5-96F8-72A81408C3C9}"/>
              </a:ext>
            </a:extLst>
          </p:cNvPr>
          <p:cNvSpPr>
            <a:spLocks noChangeShapeType="1"/>
          </p:cNvSpPr>
          <p:nvPr/>
        </p:nvSpPr>
        <p:spPr bwMode="auto">
          <a:xfrm flipH="1">
            <a:off x="3910014" y="2233614"/>
            <a:ext cx="407987" cy="43497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20489" name="Line 1033">
            <a:extLst>
              <a:ext uri="{FF2B5EF4-FFF2-40B4-BE49-F238E27FC236}">
                <a16:creationId xmlns:a16="http://schemas.microsoft.com/office/drawing/2014/main" id="{23E5CD22-BFC5-40E1-950B-AE80887F525F}"/>
              </a:ext>
            </a:extLst>
          </p:cNvPr>
          <p:cNvSpPr>
            <a:spLocks noChangeShapeType="1"/>
          </p:cNvSpPr>
          <p:nvPr/>
        </p:nvSpPr>
        <p:spPr bwMode="auto">
          <a:xfrm>
            <a:off x="4630739" y="2233614"/>
            <a:ext cx="422275" cy="43497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20490" name="Line 1034">
            <a:extLst>
              <a:ext uri="{FF2B5EF4-FFF2-40B4-BE49-F238E27FC236}">
                <a16:creationId xmlns:a16="http://schemas.microsoft.com/office/drawing/2014/main" id="{7A8F43B2-1079-4BAF-8102-703A44F69A05}"/>
              </a:ext>
            </a:extLst>
          </p:cNvPr>
          <p:cNvSpPr>
            <a:spLocks noChangeShapeType="1"/>
          </p:cNvSpPr>
          <p:nvPr/>
        </p:nvSpPr>
        <p:spPr bwMode="auto">
          <a:xfrm>
            <a:off x="3895726" y="3049589"/>
            <a:ext cx="354013" cy="31273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20491" name="Line 1035">
            <a:extLst>
              <a:ext uri="{FF2B5EF4-FFF2-40B4-BE49-F238E27FC236}">
                <a16:creationId xmlns:a16="http://schemas.microsoft.com/office/drawing/2014/main" id="{EE27D566-DB6F-4F6F-B412-DBF37F193693}"/>
              </a:ext>
            </a:extLst>
          </p:cNvPr>
          <p:cNvSpPr>
            <a:spLocks noChangeShapeType="1"/>
          </p:cNvSpPr>
          <p:nvPr/>
        </p:nvSpPr>
        <p:spPr bwMode="auto">
          <a:xfrm flipH="1">
            <a:off x="4684714" y="3022601"/>
            <a:ext cx="327025" cy="33972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20492" name="Oval 1036">
            <a:extLst>
              <a:ext uri="{FF2B5EF4-FFF2-40B4-BE49-F238E27FC236}">
                <a16:creationId xmlns:a16="http://schemas.microsoft.com/office/drawing/2014/main" id="{96D55DEF-FFF3-47E8-8BE2-504456642C94}"/>
              </a:ext>
            </a:extLst>
          </p:cNvPr>
          <p:cNvSpPr>
            <a:spLocks noChangeArrowheads="1"/>
          </p:cNvSpPr>
          <p:nvPr/>
        </p:nvSpPr>
        <p:spPr bwMode="auto">
          <a:xfrm>
            <a:off x="7702550" y="1903413"/>
            <a:ext cx="444500" cy="444500"/>
          </a:xfrm>
          <a:prstGeom prst="ellipse">
            <a:avLst/>
          </a:prstGeom>
          <a:solidFill>
            <a:schemeClr val="bg1"/>
          </a:solidFill>
          <a:ln w="12700">
            <a:solidFill>
              <a:schemeClr val="tx1"/>
            </a:solidFill>
            <a:round/>
            <a:headEnd/>
            <a:tailEnd/>
          </a:ln>
        </p:spPr>
        <p:txBody>
          <a:bodyPr wrap="none" lIns="92075" tIns="46038" rIns="92075" bIns="46038"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TW" sz="2800">
                <a:ea typeface="新細明體" panose="02020500000000000000" pitchFamily="18" charset="-120"/>
              </a:rPr>
              <a:t>0</a:t>
            </a:r>
          </a:p>
        </p:txBody>
      </p:sp>
      <p:sp>
        <p:nvSpPr>
          <p:cNvPr id="20493" name="Oval 1037">
            <a:extLst>
              <a:ext uri="{FF2B5EF4-FFF2-40B4-BE49-F238E27FC236}">
                <a16:creationId xmlns:a16="http://schemas.microsoft.com/office/drawing/2014/main" id="{CCF99DBD-E2E9-442D-9AD9-7E83F709F163}"/>
              </a:ext>
            </a:extLst>
          </p:cNvPr>
          <p:cNvSpPr>
            <a:spLocks noChangeArrowheads="1"/>
          </p:cNvSpPr>
          <p:nvPr/>
        </p:nvSpPr>
        <p:spPr bwMode="auto">
          <a:xfrm>
            <a:off x="7016750" y="2665413"/>
            <a:ext cx="444500" cy="444500"/>
          </a:xfrm>
          <a:prstGeom prst="ellipse">
            <a:avLst/>
          </a:prstGeom>
          <a:solidFill>
            <a:schemeClr val="bg1"/>
          </a:solidFill>
          <a:ln w="12700">
            <a:solidFill>
              <a:schemeClr val="tx1"/>
            </a:solidFill>
            <a:round/>
            <a:headEnd/>
            <a:tailEnd/>
          </a:ln>
        </p:spPr>
        <p:txBody>
          <a:bodyPr wrap="none" lIns="92075" tIns="46038" rIns="92075" bIns="46038"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TW" sz="2800">
                <a:ea typeface="新細明體" panose="02020500000000000000" pitchFamily="18" charset="-120"/>
              </a:rPr>
              <a:t>1</a:t>
            </a:r>
          </a:p>
        </p:txBody>
      </p:sp>
      <p:sp>
        <p:nvSpPr>
          <p:cNvPr id="20494" name="Oval 1038">
            <a:extLst>
              <a:ext uri="{FF2B5EF4-FFF2-40B4-BE49-F238E27FC236}">
                <a16:creationId xmlns:a16="http://schemas.microsoft.com/office/drawing/2014/main" id="{48ECF6C8-597D-4E14-8908-3B1C0A9B14D1}"/>
              </a:ext>
            </a:extLst>
          </p:cNvPr>
          <p:cNvSpPr>
            <a:spLocks noChangeArrowheads="1"/>
          </p:cNvSpPr>
          <p:nvPr/>
        </p:nvSpPr>
        <p:spPr bwMode="auto">
          <a:xfrm>
            <a:off x="8388350" y="2665413"/>
            <a:ext cx="444500" cy="444500"/>
          </a:xfrm>
          <a:prstGeom prst="ellipse">
            <a:avLst/>
          </a:prstGeom>
          <a:solidFill>
            <a:schemeClr val="bg1"/>
          </a:solidFill>
          <a:ln w="12700">
            <a:solidFill>
              <a:schemeClr val="tx1"/>
            </a:solidFill>
            <a:round/>
            <a:headEnd/>
            <a:tailEnd/>
          </a:ln>
        </p:spPr>
        <p:txBody>
          <a:bodyPr wrap="none" lIns="92075" tIns="46038" rIns="92075" bIns="46038"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TW" sz="2800">
                <a:ea typeface="新細明體" panose="02020500000000000000" pitchFamily="18" charset="-120"/>
              </a:rPr>
              <a:t>2</a:t>
            </a:r>
          </a:p>
        </p:txBody>
      </p:sp>
      <p:sp>
        <p:nvSpPr>
          <p:cNvPr id="20495" name="Line 1039">
            <a:extLst>
              <a:ext uri="{FF2B5EF4-FFF2-40B4-BE49-F238E27FC236}">
                <a16:creationId xmlns:a16="http://schemas.microsoft.com/office/drawing/2014/main" id="{9107E771-993C-4F37-B9DA-55ADA9464F97}"/>
              </a:ext>
            </a:extLst>
          </p:cNvPr>
          <p:cNvSpPr>
            <a:spLocks noChangeShapeType="1"/>
          </p:cNvSpPr>
          <p:nvPr/>
        </p:nvSpPr>
        <p:spPr bwMode="auto">
          <a:xfrm flipH="1">
            <a:off x="7356475" y="2278064"/>
            <a:ext cx="407988" cy="43497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20496" name="Line 1040">
            <a:extLst>
              <a:ext uri="{FF2B5EF4-FFF2-40B4-BE49-F238E27FC236}">
                <a16:creationId xmlns:a16="http://schemas.microsoft.com/office/drawing/2014/main" id="{2347F067-5D45-453D-8C00-8175DAC56E77}"/>
              </a:ext>
            </a:extLst>
          </p:cNvPr>
          <p:cNvSpPr>
            <a:spLocks noChangeShapeType="1"/>
          </p:cNvSpPr>
          <p:nvPr/>
        </p:nvSpPr>
        <p:spPr bwMode="auto">
          <a:xfrm>
            <a:off x="8077201" y="2278064"/>
            <a:ext cx="422275" cy="43497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20497" name="Oval 1041">
            <a:extLst>
              <a:ext uri="{FF2B5EF4-FFF2-40B4-BE49-F238E27FC236}">
                <a16:creationId xmlns:a16="http://schemas.microsoft.com/office/drawing/2014/main" id="{9A2E6C28-2FF3-4D69-BD06-11EFEF4EDF0E}"/>
              </a:ext>
            </a:extLst>
          </p:cNvPr>
          <p:cNvSpPr>
            <a:spLocks noChangeArrowheads="1"/>
          </p:cNvSpPr>
          <p:nvPr/>
        </p:nvSpPr>
        <p:spPr bwMode="auto">
          <a:xfrm>
            <a:off x="6634163" y="3562350"/>
            <a:ext cx="444500" cy="444500"/>
          </a:xfrm>
          <a:prstGeom prst="ellipse">
            <a:avLst/>
          </a:prstGeom>
          <a:solidFill>
            <a:schemeClr val="bg1"/>
          </a:solidFill>
          <a:ln w="12700">
            <a:solidFill>
              <a:schemeClr val="tx1"/>
            </a:solidFill>
            <a:round/>
            <a:headEnd/>
            <a:tailEnd/>
          </a:ln>
        </p:spPr>
        <p:txBody>
          <a:bodyPr wrap="none" lIns="92075" tIns="46038" rIns="92075" bIns="46038"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TW" sz="2800">
                <a:ea typeface="新細明體" panose="02020500000000000000" pitchFamily="18" charset="-120"/>
              </a:rPr>
              <a:t>3</a:t>
            </a:r>
          </a:p>
        </p:txBody>
      </p:sp>
      <p:sp>
        <p:nvSpPr>
          <p:cNvPr id="20498" name="Oval 1042">
            <a:extLst>
              <a:ext uri="{FF2B5EF4-FFF2-40B4-BE49-F238E27FC236}">
                <a16:creationId xmlns:a16="http://schemas.microsoft.com/office/drawing/2014/main" id="{69D10D3C-5F83-474D-948B-CF27D3022CA5}"/>
              </a:ext>
            </a:extLst>
          </p:cNvPr>
          <p:cNvSpPr>
            <a:spLocks noChangeArrowheads="1"/>
          </p:cNvSpPr>
          <p:nvPr/>
        </p:nvSpPr>
        <p:spPr bwMode="auto">
          <a:xfrm>
            <a:off x="7394575" y="3575050"/>
            <a:ext cx="444500" cy="444500"/>
          </a:xfrm>
          <a:prstGeom prst="ellipse">
            <a:avLst/>
          </a:prstGeom>
          <a:solidFill>
            <a:schemeClr val="bg1"/>
          </a:solidFill>
          <a:ln w="12700">
            <a:solidFill>
              <a:schemeClr val="tx1"/>
            </a:solidFill>
            <a:round/>
            <a:headEnd/>
            <a:tailEnd/>
          </a:ln>
        </p:spPr>
        <p:txBody>
          <a:bodyPr wrap="none" lIns="92075" tIns="46038" rIns="92075" bIns="46038"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TW" sz="2800">
                <a:ea typeface="新細明體" panose="02020500000000000000" pitchFamily="18" charset="-120"/>
              </a:rPr>
              <a:t>4</a:t>
            </a:r>
          </a:p>
        </p:txBody>
      </p:sp>
      <p:sp>
        <p:nvSpPr>
          <p:cNvPr id="20499" name="Line 1043">
            <a:extLst>
              <a:ext uri="{FF2B5EF4-FFF2-40B4-BE49-F238E27FC236}">
                <a16:creationId xmlns:a16="http://schemas.microsoft.com/office/drawing/2014/main" id="{CE3D907A-93AE-45F8-BA9D-1B390A2C34B1}"/>
              </a:ext>
            </a:extLst>
          </p:cNvPr>
          <p:cNvSpPr>
            <a:spLocks noChangeShapeType="1"/>
          </p:cNvSpPr>
          <p:nvPr/>
        </p:nvSpPr>
        <p:spPr bwMode="auto">
          <a:xfrm flipH="1">
            <a:off x="6861176" y="3106739"/>
            <a:ext cx="263525" cy="46037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20500" name="Line 1044">
            <a:extLst>
              <a:ext uri="{FF2B5EF4-FFF2-40B4-BE49-F238E27FC236}">
                <a16:creationId xmlns:a16="http://schemas.microsoft.com/office/drawing/2014/main" id="{C11B04B9-C3F0-43AD-9A14-3E7191B21A1F}"/>
              </a:ext>
            </a:extLst>
          </p:cNvPr>
          <p:cNvSpPr>
            <a:spLocks noChangeShapeType="1"/>
          </p:cNvSpPr>
          <p:nvPr/>
        </p:nvSpPr>
        <p:spPr bwMode="auto">
          <a:xfrm>
            <a:off x="7312025" y="3121025"/>
            <a:ext cx="298450" cy="45878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20501" name="Oval 1045">
            <a:extLst>
              <a:ext uri="{FF2B5EF4-FFF2-40B4-BE49-F238E27FC236}">
                <a16:creationId xmlns:a16="http://schemas.microsoft.com/office/drawing/2014/main" id="{B5191918-4365-4B86-B7B3-D96B5D2B1298}"/>
              </a:ext>
            </a:extLst>
          </p:cNvPr>
          <p:cNvSpPr>
            <a:spLocks noChangeArrowheads="1"/>
          </p:cNvSpPr>
          <p:nvPr/>
        </p:nvSpPr>
        <p:spPr bwMode="auto">
          <a:xfrm>
            <a:off x="8039100" y="3563938"/>
            <a:ext cx="444500" cy="444500"/>
          </a:xfrm>
          <a:prstGeom prst="ellipse">
            <a:avLst/>
          </a:prstGeom>
          <a:solidFill>
            <a:schemeClr val="bg1"/>
          </a:solidFill>
          <a:ln w="12700">
            <a:solidFill>
              <a:schemeClr val="tx1"/>
            </a:solidFill>
            <a:round/>
            <a:headEnd/>
            <a:tailEnd/>
          </a:ln>
        </p:spPr>
        <p:txBody>
          <a:bodyPr wrap="none" lIns="92075" tIns="46038" rIns="92075" bIns="46038"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TW" sz="2800">
                <a:ea typeface="新細明體" panose="02020500000000000000" pitchFamily="18" charset="-120"/>
              </a:rPr>
              <a:t>5</a:t>
            </a:r>
          </a:p>
        </p:txBody>
      </p:sp>
      <p:sp>
        <p:nvSpPr>
          <p:cNvPr id="20502" name="Oval 1046">
            <a:extLst>
              <a:ext uri="{FF2B5EF4-FFF2-40B4-BE49-F238E27FC236}">
                <a16:creationId xmlns:a16="http://schemas.microsoft.com/office/drawing/2014/main" id="{33B904EB-BA50-45BE-84CA-A4248C46708C}"/>
              </a:ext>
            </a:extLst>
          </p:cNvPr>
          <p:cNvSpPr>
            <a:spLocks noChangeArrowheads="1"/>
          </p:cNvSpPr>
          <p:nvPr/>
        </p:nvSpPr>
        <p:spPr bwMode="auto">
          <a:xfrm>
            <a:off x="8783638" y="3562350"/>
            <a:ext cx="444500" cy="444500"/>
          </a:xfrm>
          <a:prstGeom prst="ellipse">
            <a:avLst/>
          </a:prstGeom>
          <a:solidFill>
            <a:schemeClr val="bg1"/>
          </a:solidFill>
          <a:ln w="12700">
            <a:solidFill>
              <a:schemeClr val="tx1"/>
            </a:solidFill>
            <a:round/>
            <a:headEnd/>
            <a:tailEnd/>
          </a:ln>
        </p:spPr>
        <p:txBody>
          <a:bodyPr wrap="none" lIns="92075" tIns="46038" rIns="92075" bIns="46038"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TW" sz="2800">
                <a:ea typeface="新細明體" panose="02020500000000000000" pitchFamily="18" charset="-120"/>
              </a:rPr>
              <a:t>6</a:t>
            </a:r>
          </a:p>
        </p:txBody>
      </p:sp>
      <p:sp>
        <p:nvSpPr>
          <p:cNvPr id="20503" name="Line 1047">
            <a:extLst>
              <a:ext uri="{FF2B5EF4-FFF2-40B4-BE49-F238E27FC236}">
                <a16:creationId xmlns:a16="http://schemas.microsoft.com/office/drawing/2014/main" id="{06BB2EBF-0E0B-49D3-9C25-E59849933BD1}"/>
              </a:ext>
            </a:extLst>
          </p:cNvPr>
          <p:cNvSpPr>
            <a:spLocks noChangeShapeType="1"/>
          </p:cNvSpPr>
          <p:nvPr/>
        </p:nvSpPr>
        <p:spPr bwMode="auto">
          <a:xfrm flipH="1">
            <a:off x="8235950" y="3090863"/>
            <a:ext cx="273050" cy="4619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20504" name="Line 1048">
            <a:extLst>
              <a:ext uri="{FF2B5EF4-FFF2-40B4-BE49-F238E27FC236}">
                <a16:creationId xmlns:a16="http://schemas.microsoft.com/office/drawing/2014/main" id="{0BD09071-8820-4A27-8EB6-CA92AF5A62C1}"/>
              </a:ext>
            </a:extLst>
          </p:cNvPr>
          <p:cNvSpPr>
            <a:spLocks noChangeShapeType="1"/>
          </p:cNvSpPr>
          <p:nvPr/>
        </p:nvSpPr>
        <p:spPr bwMode="auto">
          <a:xfrm>
            <a:off x="8712200" y="3103563"/>
            <a:ext cx="273050" cy="4492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20505" name="Rectangle 1049">
            <a:extLst>
              <a:ext uri="{FF2B5EF4-FFF2-40B4-BE49-F238E27FC236}">
                <a16:creationId xmlns:a16="http://schemas.microsoft.com/office/drawing/2014/main" id="{AB87DC4B-2FBE-4E7C-917D-9BBDB81CC43F}"/>
              </a:ext>
            </a:extLst>
          </p:cNvPr>
          <p:cNvSpPr>
            <a:spLocks noChangeArrowheads="1"/>
          </p:cNvSpPr>
          <p:nvPr/>
        </p:nvSpPr>
        <p:spPr bwMode="auto">
          <a:xfrm>
            <a:off x="4183064" y="3875088"/>
            <a:ext cx="5556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TW" sz="2800">
                <a:ea typeface="新細明體" panose="02020500000000000000" pitchFamily="18" charset="-120"/>
              </a:rPr>
              <a:t>G</a:t>
            </a:r>
            <a:r>
              <a:rPr lang="en-US" altLang="zh-TW" sz="1800">
                <a:ea typeface="新細明體" panose="02020500000000000000" pitchFamily="18" charset="-120"/>
              </a:rPr>
              <a:t>1</a:t>
            </a:r>
          </a:p>
        </p:txBody>
      </p:sp>
      <p:sp>
        <p:nvSpPr>
          <p:cNvPr id="20506" name="Rectangle 1050">
            <a:extLst>
              <a:ext uri="{FF2B5EF4-FFF2-40B4-BE49-F238E27FC236}">
                <a16:creationId xmlns:a16="http://schemas.microsoft.com/office/drawing/2014/main" id="{E657776F-0ACF-4E34-A177-BD184EF8BAEA}"/>
              </a:ext>
            </a:extLst>
          </p:cNvPr>
          <p:cNvSpPr>
            <a:spLocks noChangeArrowheads="1"/>
          </p:cNvSpPr>
          <p:nvPr/>
        </p:nvSpPr>
        <p:spPr bwMode="auto">
          <a:xfrm>
            <a:off x="7654926" y="4137026"/>
            <a:ext cx="5556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TW" sz="2800">
                <a:ea typeface="新細明體" panose="02020500000000000000" pitchFamily="18" charset="-120"/>
              </a:rPr>
              <a:t>G</a:t>
            </a:r>
            <a:r>
              <a:rPr lang="en-US" altLang="zh-TW" sz="1800">
                <a:ea typeface="新細明體" panose="02020500000000000000" pitchFamily="18" charset="-120"/>
              </a:rPr>
              <a:t>2</a:t>
            </a:r>
          </a:p>
        </p:txBody>
      </p:sp>
      <p:sp>
        <p:nvSpPr>
          <p:cNvPr id="20507" name="Text Box 1051">
            <a:extLst>
              <a:ext uri="{FF2B5EF4-FFF2-40B4-BE49-F238E27FC236}">
                <a16:creationId xmlns:a16="http://schemas.microsoft.com/office/drawing/2014/main" id="{6653B185-E51D-48E0-96D6-FF1FC9A78B8B}"/>
              </a:ext>
            </a:extLst>
          </p:cNvPr>
          <p:cNvSpPr txBox="1">
            <a:spLocks noChangeArrowheads="1"/>
          </p:cNvSpPr>
          <p:nvPr/>
        </p:nvSpPr>
        <p:spPr bwMode="auto">
          <a:xfrm>
            <a:off x="3430589" y="1129657"/>
            <a:ext cx="238558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TW" dirty="0">
                <a:solidFill>
                  <a:schemeClr val="tx2"/>
                </a:solidFill>
                <a:ea typeface="新細明體" panose="02020500000000000000" pitchFamily="18" charset="-120"/>
              </a:rPr>
              <a:t>Connected  cyclic</a:t>
            </a:r>
          </a:p>
        </p:txBody>
      </p:sp>
      <p:sp>
        <p:nvSpPr>
          <p:cNvPr id="20508" name="Text Box 1052">
            <a:extLst>
              <a:ext uri="{FF2B5EF4-FFF2-40B4-BE49-F238E27FC236}">
                <a16:creationId xmlns:a16="http://schemas.microsoft.com/office/drawing/2014/main" id="{C3B93563-440D-4BC9-B776-83FDD1D1BE2F}"/>
              </a:ext>
            </a:extLst>
          </p:cNvPr>
          <p:cNvSpPr txBox="1">
            <a:spLocks noChangeArrowheads="1"/>
          </p:cNvSpPr>
          <p:nvPr/>
        </p:nvSpPr>
        <p:spPr bwMode="auto">
          <a:xfrm>
            <a:off x="6935788" y="969965"/>
            <a:ext cx="2549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TW" dirty="0">
                <a:solidFill>
                  <a:schemeClr val="tx2"/>
                </a:solidFill>
                <a:ea typeface="新細明體" panose="02020500000000000000" pitchFamily="18" charset="-120"/>
              </a:rPr>
              <a:t>tree (acyclic graph)</a:t>
            </a:r>
          </a:p>
        </p:txBody>
      </p:sp>
    </p:spTree>
    <p:extLst>
      <p:ext uri="{BB962C8B-B14F-4D97-AF65-F5344CB8AC3E}">
        <p14:creationId xmlns:p14="http://schemas.microsoft.com/office/powerpoint/2010/main" val="2110882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F49C37DB-D1FF-4453-AB0C-0C8F751E823F}"/>
              </a:ext>
            </a:extLst>
          </p:cNvPr>
          <p:cNvSpPr>
            <a:spLocks noChangeArrowheads="1"/>
          </p:cNvSpPr>
          <p:nvPr/>
        </p:nvSpPr>
        <p:spPr bwMode="auto">
          <a:xfrm>
            <a:off x="2209801" y="0"/>
            <a:ext cx="81692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TW" sz="4400" b="1">
                <a:solidFill>
                  <a:schemeClr val="tx2"/>
                </a:solidFill>
                <a:ea typeface="新細明體" panose="02020500000000000000" pitchFamily="18" charset="-120"/>
              </a:rPr>
              <a:t>Degree</a:t>
            </a:r>
          </a:p>
        </p:txBody>
      </p:sp>
      <p:sp>
        <p:nvSpPr>
          <p:cNvPr id="21507" name="Rectangle 3">
            <a:extLst>
              <a:ext uri="{FF2B5EF4-FFF2-40B4-BE49-F238E27FC236}">
                <a16:creationId xmlns:a16="http://schemas.microsoft.com/office/drawing/2014/main" id="{8A695E80-52FE-4379-916E-AA02DCD29123}"/>
              </a:ext>
            </a:extLst>
          </p:cNvPr>
          <p:cNvSpPr>
            <a:spLocks noChangeArrowheads="1"/>
          </p:cNvSpPr>
          <p:nvPr/>
        </p:nvSpPr>
        <p:spPr bwMode="auto">
          <a:xfrm>
            <a:off x="678874" y="1644651"/>
            <a:ext cx="9989128" cy="439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0000"/>
              </a:lnSpc>
              <a:spcBef>
                <a:spcPct val="20000"/>
              </a:spcBef>
              <a:buClr>
                <a:schemeClr val="accent1"/>
              </a:buClr>
              <a:buSzPct val="70000"/>
              <a:buFont typeface="Monotype Sorts" pitchFamily="2" charset="2"/>
              <a:buChar char="n"/>
            </a:pPr>
            <a:r>
              <a:rPr lang="en-US" altLang="zh-TW" sz="3200" dirty="0">
                <a:ea typeface="新細明體" panose="02020500000000000000" pitchFamily="18" charset="-120"/>
              </a:rPr>
              <a:t>The degree of a vertex is the number of edges incident to that vertex</a:t>
            </a:r>
          </a:p>
          <a:p>
            <a:pPr>
              <a:lnSpc>
                <a:spcPct val="90000"/>
              </a:lnSpc>
              <a:spcBef>
                <a:spcPct val="20000"/>
              </a:spcBef>
              <a:buClr>
                <a:schemeClr val="accent1"/>
              </a:buClr>
              <a:buSzPct val="70000"/>
              <a:buFont typeface="Monotype Sorts" pitchFamily="2" charset="2"/>
              <a:buChar char="n"/>
            </a:pPr>
            <a:r>
              <a:rPr lang="en-US" altLang="zh-TW" sz="3200" dirty="0">
                <a:ea typeface="新細明體" panose="02020500000000000000" pitchFamily="18" charset="-120"/>
              </a:rPr>
              <a:t>For directed graph, </a:t>
            </a:r>
          </a:p>
          <a:p>
            <a:pPr lvl="1">
              <a:lnSpc>
                <a:spcPct val="80000"/>
              </a:lnSpc>
              <a:spcBef>
                <a:spcPct val="20000"/>
              </a:spcBef>
              <a:buFontTx/>
              <a:buChar char="–"/>
            </a:pPr>
            <a:r>
              <a:rPr lang="en-US" altLang="zh-TW" sz="2800" dirty="0">
                <a:ea typeface="新細明體" panose="02020500000000000000" pitchFamily="18" charset="-120"/>
              </a:rPr>
              <a:t>the in-degree of a vertex </a:t>
            </a:r>
            <a:r>
              <a:rPr lang="en-US" altLang="zh-TW" sz="2800" i="1" dirty="0">
                <a:ea typeface="新細明體" panose="02020500000000000000" pitchFamily="18" charset="-120"/>
              </a:rPr>
              <a:t>v</a:t>
            </a:r>
            <a:r>
              <a:rPr lang="en-US" altLang="zh-TW" sz="2800" dirty="0">
                <a:ea typeface="新細明體" panose="02020500000000000000" pitchFamily="18" charset="-120"/>
              </a:rPr>
              <a:t> is the number of edges</a:t>
            </a:r>
            <a:br>
              <a:rPr lang="en-US" altLang="zh-TW" sz="2800" dirty="0">
                <a:ea typeface="新細明體" panose="02020500000000000000" pitchFamily="18" charset="-120"/>
              </a:rPr>
            </a:br>
            <a:r>
              <a:rPr lang="en-US" altLang="zh-TW" sz="2800" dirty="0">
                <a:ea typeface="新細明體" panose="02020500000000000000" pitchFamily="18" charset="-120"/>
              </a:rPr>
              <a:t>that have </a:t>
            </a:r>
            <a:r>
              <a:rPr lang="en-US" altLang="zh-TW" sz="2800" i="1" dirty="0">
                <a:ea typeface="新細明體" panose="02020500000000000000" pitchFamily="18" charset="-120"/>
              </a:rPr>
              <a:t>v</a:t>
            </a:r>
            <a:r>
              <a:rPr lang="en-US" altLang="zh-TW" sz="2800" dirty="0">
                <a:ea typeface="新細明體" panose="02020500000000000000" pitchFamily="18" charset="-120"/>
              </a:rPr>
              <a:t> as the head</a:t>
            </a:r>
          </a:p>
          <a:p>
            <a:pPr lvl="1">
              <a:lnSpc>
                <a:spcPct val="80000"/>
              </a:lnSpc>
              <a:spcBef>
                <a:spcPct val="20000"/>
              </a:spcBef>
              <a:buFontTx/>
              <a:buChar char="–"/>
            </a:pPr>
            <a:r>
              <a:rPr lang="en-US" altLang="zh-TW" sz="2800" dirty="0">
                <a:ea typeface="新細明體" panose="02020500000000000000" pitchFamily="18" charset="-120"/>
              </a:rPr>
              <a:t>the out-degree of a vertex </a:t>
            </a:r>
            <a:r>
              <a:rPr lang="en-US" altLang="zh-TW" sz="2800" i="1" dirty="0">
                <a:ea typeface="新細明體" panose="02020500000000000000" pitchFamily="18" charset="-120"/>
              </a:rPr>
              <a:t>v</a:t>
            </a:r>
            <a:r>
              <a:rPr lang="en-US" altLang="zh-TW" sz="2800" dirty="0">
                <a:ea typeface="新細明體" panose="02020500000000000000" pitchFamily="18" charset="-120"/>
              </a:rPr>
              <a:t> is the number of edges</a:t>
            </a:r>
            <a:br>
              <a:rPr lang="en-US" altLang="zh-TW" sz="2800" dirty="0">
                <a:ea typeface="新細明體" panose="02020500000000000000" pitchFamily="18" charset="-120"/>
              </a:rPr>
            </a:br>
            <a:r>
              <a:rPr lang="en-US" altLang="zh-TW" sz="2800" dirty="0">
                <a:ea typeface="新細明體" panose="02020500000000000000" pitchFamily="18" charset="-120"/>
              </a:rPr>
              <a:t>that have </a:t>
            </a:r>
            <a:r>
              <a:rPr lang="en-US" altLang="zh-TW" sz="2800" i="1" dirty="0">
                <a:ea typeface="新細明體" panose="02020500000000000000" pitchFamily="18" charset="-120"/>
              </a:rPr>
              <a:t>v</a:t>
            </a:r>
            <a:r>
              <a:rPr lang="en-US" altLang="zh-TW" sz="2800" dirty="0">
                <a:ea typeface="新細明體" panose="02020500000000000000" pitchFamily="18" charset="-120"/>
              </a:rPr>
              <a:t> as the tail</a:t>
            </a:r>
          </a:p>
        </p:txBody>
      </p:sp>
    </p:spTree>
    <p:extLst>
      <p:ext uri="{BB962C8B-B14F-4D97-AF65-F5344CB8AC3E}">
        <p14:creationId xmlns:p14="http://schemas.microsoft.com/office/powerpoint/2010/main" val="35339180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1026">
            <a:extLst>
              <a:ext uri="{FF2B5EF4-FFF2-40B4-BE49-F238E27FC236}">
                <a16:creationId xmlns:a16="http://schemas.microsoft.com/office/drawing/2014/main" id="{B5F980AE-CE83-429A-AF1D-7DE3E0D24CEC}"/>
              </a:ext>
            </a:extLst>
          </p:cNvPr>
          <p:cNvSpPr txBox="1">
            <a:spLocks noChangeArrowheads="1"/>
          </p:cNvSpPr>
          <p:nvPr/>
        </p:nvSpPr>
        <p:spPr bwMode="auto">
          <a:xfrm>
            <a:off x="3057526" y="371475"/>
            <a:ext cx="24622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TW" b="1" dirty="0">
                <a:solidFill>
                  <a:schemeClr val="tx2"/>
                </a:solidFill>
                <a:ea typeface="新細明體" panose="02020500000000000000" pitchFamily="18" charset="-120"/>
              </a:rPr>
              <a:t>undirected graph</a:t>
            </a:r>
          </a:p>
        </p:txBody>
      </p:sp>
      <p:sp>
        <p:nvSpPr>
          <p:cNvPr id="22531" name="Text Box 1027">
            <a:extLst>
              <a:ext uri="{FF2B5EF4-FFF2-40B4-BE49-F238E27FC236}">
                <a16:creationId xmlns:a16="http://schemas.microsoft.com/office/drawing/2014/main" id="{996F852E-FD37-4CA8-B3EA-706465248F98}"/>
              </a:ext>
            </a:extLst>
          </p:cNvPr>
          <p:cNvSpPr txBox="1">
            <a:spLocks noChangeArrowheads="1"/>
          </p:cNvSpPr>
          <p:nvPr/>
        </p:nvSpPr>
        <p:spPr bwMode="auto">
          <a:xfrm>
            <a:off x="5669756" y="371475"/>
            <a:ext cx="10493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TW" b="1" dirty="0">
                <a:solidFill>
                  <a:schemeClr val="tx2"/>
                </a:solidFill>
                <a:ea typeface="新細明體" panose="02020500000000000000" pitchFamily="18" charset="-120"/>
              </a:rPr>
              <a:t>degree</a:t>
            </a:r>
          </a:p>
        </p:txBody>
      </p:sp>
      <p:sp>
        <p:nvSpPr>
          <p:cNvPr id="22532" name="Oval 1038">
            <a:extLst>
              <a:ext uri="{FF2B5EF4-FFF2-40B4-BE49-F238E27FC236}">
                <a16:creationId xmlns:a16="http://schemas.microsoft.com/office/drawing/2014/main" id="{FD6AA34A-414D-4A76-9744-AB9A741F9327}"/>
              </a:ext>
            </a:extLst>
          </p:cNvPr>
          <p:cNvSpPr>
            <a:spLocks noChangeArrowheads="1"/>
          </p:cNvSpPr>
          <p:nvPr/>
        </p:nvSpPr>
        <p:spPr bwMode="auto">
          <a:xfrm>
            <a:off x="7683500" y="827088"/>
            <a:ext cx="444500" cy="444500"/>
          </a:xfrm>
          <a:prstGeom prst="ellipse">
            <a:avLst/>
          </a:prstGeom>
          <a:solidFill>
            <a:schemeClr val="bg1"/>
          </a:solidFill>
          <a:ln w="12700">
            <a:solidFill>
              <a:schemeClr val="tx1"/>
            </a:solidFill>
            <a:round/>
            <a:headEnd/>
            <a:tailEnd/>
          </a:ln>
        </p:spPr>
        <p:txBody>
          <a:bodyPr wrap="none" lIns="92075" tIns="46038" rIns="92075" bIns="46038"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TW" sz="2800">
                <a:ea typeface="新細明體" panose="02020500000000000000" pitchFamily="18" charset="-120"/>
              </a:rPr>
              <a:t>0</a:t>
            </a:r>
          </a:p>
        </p:txBody>
      </p:sp>
      <p:sp>
        <p:nvSpPr>
          <p:cNvPr id="22533" name="Oval 1039">
            <a:extLst>
              <a:ext uri="{FF2B5EF4-FFF2-40B4-BE49-F238E27FC236}">
                <a16:creationId xmlns:a16="http://schemas.microsoft.com/office/drawing/2014/main" id="{7359FAE4-D820-4C6A-9613-5F04AE59A2EB}"/>
              </a:ext>
            </a:extLst>
          </p:cNvPr>
          <p:cNvSpPr>
            <a:spLocks noChangeArrowheads="1"/>
          </p:cNvSpPr>
          <p:nvPr/>
        </p:nvSpPr>
        <p:spPr bwMode="auto">
          <a:xfrm>
            <a:off x="6997700" y="1589088"/>
            <a:ext cx="444500" cy="444500"/>
          </a:xfrm>
          <a:prstGeom prst="ellipse">
            <a:avLst/>
          </a:prstGeom>
          <a:solidFill>
            <a:schemeClr val="bg1"/>
          </a:solidFill>
          <a:ln w="12700">
            <a:solidFill>
              <a:schemeClr val="tx1"/>
            </a:solidFill>
            <a:round/>
            <a:headEnd/>
            <a:tailEnd/>
          </a:ln>
        </p:spPr>
        <p:txBody>
          <a:bodyPr wrap="none" lIns="92075" tIns="46038" rIns="92075" bIns="46038"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TW" sz="2800">
                <a:ea typeface="新細明體" panose="02020500000000000000" pitchFamily="18" charset="-120"/>
              </a:rPr>
              <a:t>1</a:t>
            </a:r>
          </a:p>
        </p:txBody>
      </p:sp>
      <p:sp>
        <p:nvSpPr>
          <p:cNvPr id="22534" name="Oval 1040">
            <a:extLst>
              <a:ext uri="{FF2B5EF4-FFF2-40B4-BE49-F238E27FC236}">
                <a16:creationId xmlns:a16="http://schemas.microsoft.com/office/drawing/2014/main" id="{BAEF5591-FE11-4CAF-B37F-8B053013D791}"/>
              </a:ext>
            </a:extLst>
          </p:cNvPr>
          <p:cNvSpPr>
            <a:spLocks noChangeArrowheads="1"/>
          </p:cNvSpPr>
          <p:nvPr/>
        </p:nvSpPr>
        <p:spPr bwMode="auto">
          <a:xfrm>
            <a:off x="8369300" y="1589088"/>
            <a:ext cx="444500" cy="444500"/>
          </a:xfrm>
          <a:prstGeom prst="ellipse">
            <a:avLst/>
          </a:prstGeom>
          <a:solidFill>
            <a:schemeClr val="bg1"/>
          </a:solidFill>
          <a:ln w="12700">
            <a:solidFill>
              <a:schemeClr val="tx1"/>
            </a:solidFill>
            <a:round/>
            <a:headEnd/>
            <a:tailEnd/>
          </a:ln>
        </p:spPr>
        <p:txBody>
          <a:bodyPr wrap="none" lIns="92075" tIns="46038" rIns="92075" bIns="46038"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TW" sz="2800">
                <a:ea typeface="新細明體" panose="02020500000000000000" pitchFamily="18" charset="-120"/>
              </a:rPr>
              <a:t>2</a:t>
            </a:r>
          </a:p>
        </p:txBody>
      </p:sp>
      <p:sp>
        <p:nvSpPr>
          <p:cNvPr id="22535" name="Line 1041">
            <a:extLst>
              <a:ext uri="{FF2B5EF4-FFF2-40B4-BE49-F238E27FC236}">
                <a16:creationId xmlns:a16="http://schemas.microsoft.com/office/drawing/2014/main" id="{8434F8FD-2BA6-499D-9A5B-E4ECC0C0F4BD}"/>
              </a:ext>
            </a:extLst>
          </p:cNvPr>
          <p:cNvSpPr>
            <a:spLocks noChangeShapeType="1"/>
          </p:cNvSpPr>
          <p:nvPr/>
        </p:nvSpPr>
        <p:spPr bwMode="auto">
          <a:xfrm flipH="1">
            <a:off x="7337425" y="1201739"/>
            <a:ext cx="407988" cy="43497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22536" name="Line 1042">
            <a:extLst>
              <a:ext uri="{FF2B5EF4-FFF2-40B4-BE49-F238E27FC236}">
                <a16:creationId xmlns:a16="http://schemas.microsoft.com/office/drawing/2014/main" id="{B3275198-07D0-4860-A675-371067D39304}"/>
              </a:ext>
            </a:extLst>
          </p:cNvPr>
          <p:cNvSpPr>
            <a:spLocks noChangeShapeType="1"/>
          </p:cNvSpPr>
          <p:nvPr/>
        </p:nvSpPr>
        <p:spPr bwMode="auto">
          <a:xfrm>
            <a:off x="8058151" y="1201739"/>
            <a:ext cx="422275" cy="43497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22537" name="Oval 1043">
            <a:extLst>
              <a:ext uri="{FF2B5EF4-FFF2-40B4-BE49-F238E27FC236}">
                <a16:creationId xmlns:a16="http://schemas.microsoft.com/office/drawing/2014/main" id="{73B5D321-9936-4817-837F-114F70EE6D8D}"/>
              </a:ext>
            </a:extLst>
          </p:cNvPr>
          <p:cNvSpPr>
            <a:spLocks noChangeArrowheads="1"/>
          </p:cNvSpPr>
          <p:nvPr/>
        </p:nvSpPr>
        <p:spPr bwMode="auto">
          <a:xfrm>
            <a:off x="6615113" y="2486025"/>
            <a:ext cx="444500" cy="444500"/>
          </a:xfrm>
          <a:prstGeom prst="ellipse">
            <a:avLst/>
          </a:prstGeom>
          <a:solidFill>
            <a:schemeClr val="bg1"/>
          </a:solidFill>
          <a:ln w="12700">
            <a:solidFill>
              <a:schemeClr val="tx1"/>
            </a:solidFill>
            <a:round/>
            <a:headEnd/>
            <a:tailEnd/>
          </a:ln>
        </p:spPr>
        <p:txBody>
          <a:bodyPr wrap="none" lIns="92075" tIns="46038" rIns="92075" bIns="46038"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TW" sz="2800">
                <a:ea typeface="新細明體" panose="02020500000000000000" pitchFamily="18" charset="-120"/>
              </a:rPr>
              <a:t>3</a:t>
            </a:r>
          </a:p>
        </p:txBody>
      </p:sp>
      <p:sp>
        <p:nvSpPr>
          <p:cNvPr id="22538" name="Oval 1044">
            <a:extLst>
              <a:ext uri="{FF2B5EF4-FFF2-40B4-BE49-F238E27FC236}">
                <a16:creationId xmlns:a16="http://schemas.microsoft.com/office/drawing/2014/main" id="{345FDD25-BD3C-44E2-939E-2BE9429FBC0F}"/>
              </a:ext>
            </a:extLst>
          </p:cNvPr>
          <p:cNvSpPr>
            <a:spLocks noChangeArrowheads="1"/>
          </p:cNvSpPr>
          <p:nvPr/>
        </p:nvSpPr>
        <p:spPr bwMode="auto">
          <a:xfrm>
            <a:off x="7375525" y="2498725"/>
            <a:ext cx="444500" cy="444500"/>
          </a:xfrm>
          <a:prstGeom prst="ellipse">
            <a:avLst/>
          </a:prstGeom>
          <a:solidFill>
            <a:schemeClr val="bg1"/>
          </a:solidFill>
          <a:ln w="12700">
            <a:solidFill>
              <a:schemeClr val="tx1"/>
            </a:solidFill>
            <a:round/>
            <a:headEnd/>
            <a:tailEnd/>
          </a:ln>
        </p:spPr>
        <p:txBody>
          <a:bodyPr wrap="none" lIns="92075" tIns="46038" rIns="92075" bIns="46038"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TW" sz="2800">
                <a:ea typeface="新細明體" panose="02020500000000000000" pitchFamily="18" charset="-120"/>
              </a:rPr>
              <a:t>4</a:t>
            </a:r>
          </a:p>
        </p:txBody>
      </p:sp>
      <p:sp>
        <p:nvSpPr>
          <p:cNvPr id="22539" name="Line 1045">
            <a:extLst>
              <a:ext uri="{FF2B5EF4-FFF2-40B4-BE49-F238E27FC236}">
                <a16:creationId xmlns:a16="http://schemas.microsoft.com/office/drawing/2014/main" id="{7F596EB4-982D-451C-AC2C-D70B7A2CD89E}"/>
              </a:ext>
            </a:extLst>
          </p:cNvPr>
          <p:cNvSpPr>
            <a:spLocks noChangeShapeType="1"/>
          </p:cNvSpPr>
          <p:nvPr/>
        </p:nvSpPr>
        <p:spPr bwMode="auto">
          <a:xfrm flipH="1">
            <a:off x="6842126" y="2030414"/>
            <a:ext cx="263525" cy="46037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22540" name="Line 1046">
            <a:extLst>
              <a:ext uri="{FF2B5EF4-FFF2-40B4-BE49-F238E27FC236}">
                <a16:creationId xmlns:a16="http://schemas.microsoft.com/office/drawing/2014/main" id="{DBEC40FD-956F-4F1F-8777-44320ADAAA9A}"/>
              </a:ext>
            </a:extLst>
          </p:cNvPr>
          <p:cNvSpPr>
            <a:spLocks noChangeShapeType="1"/>
          </p:cNvSpPr>
          <p:nvPr/>
        </p:nvSpPr>
        <p:spPr bwMode="auto">
          <a:xfrm>
            <a:off x="7292975" y="2044700"/>
            <a:ext cx="298450" cy="45878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22541" name="Oval 1047">
            <a:extLst>
              <a:ext uri="{FF2B5EF4-FFF2-40B4-BE49-F238E27FC236}">
                <a16:creationId xmlns:a16="http://schemas.microsoft.com/office/drawing/2014/main" id="{58170454-9794-4BFF-89C7-9FD1B1ADD98D}"/>
              </a:ext>
            </a:extLst>
          </p:cNvPr>
          <p:cNvSpPr>
            <a:spLocks noChangeArrowheads="1"/>
          </p:cNvSpPr>
          <p:nvPr/>
        </p:nvSpPr>
        <p:spPr bwMode="auto">
          <a:xfrm>
            <a:off x="8020050" y="2487613"/>
            <a:ext cx="444500" cy="444500"/>
          </a:xfrm>
          <a:prstGeom prst="ellipse">
            <a:avLst/>
          </a:prstGeom>
          <a:solidFill>
            <a:schemeClr val="bg1"/>
          </a:solidFill>
          <a:ln w="12700">
            <a:solidFill>
              <a:schemeClr val="tx1"/>
            </a:solidFill>
            <a:round/>
            <a:headEnd/>
            <a:tailEnd/>
          </a:ln>
        </p:spPr>
        <p:txBody>
          <a:bodyPr wrap="none" lIns="92075" tIns="46038" rIns="92075" bIns="46038"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TW" sz="2800">
                <a:ea typeface="新細明體" panose="02020500000000000000" pitchFamily="18" charset="-120"/>
              </a:rPr>
              <a:t>5</a:t>
            </a:r>
          </a:p>
        </p:txBody>
      </p:sp>
      <p:sp>
        <p:nvSpPr>
          <p:cNvPr id="22542" name="Oval 1048">
            <a:extLst>
              <a:ext uri="{FF2B5EF4-FFF2-40B4-BE49-F238E27FC236}">
                <a16:creationId xmlns:a16="http://schemas.microsoft.com/office/drawing/2014/main" id="{7046C4D7-E0BD-4EB9-BD10-CFD7CEFF8F62}"/>
              </a:ext>
            </a:extLst>
          </p:cNvPr>
          <p:cNvSpPr>
            <a:spLocks noChangeArrowheads="1"/>
          </p:cNvSpPr>
          <p:nvPr/>
        </p:nvSpPr>
        <p:spPr bwMode="auto">
          <a:xfrm>
            <a:off x="8764588" y="2486025"/>
            <a:ext cx="444500" cy="444500"/>
          </a:xfrm>
          <a:prstGeom prst="ellipse">
            <a:avLst/>
          </a:prstGeom>
          <a:solidFill>
            <a:schemeClr val="bg1"/>
          </a:solidFill>
          <a:ln w="12700">
            <a:solidFill>
              <a:schemeClr val="tx1"/>
            </a:solidFill>
            <a:round/>
            <a:headEnd/>
            <a:tailEnd/>
          </a:ln>
        </p:spPr>
        <p:txBody>
          <a:bodyPr wrap="none" lIns="92075" tIns="46038" rIns="92075" bIns="46038"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TW" sz="2800">
                <a:ea typeface="新細明體" panose="02020500000000000000" pitchFamily="18" charset="-120"/>
              </a:rPr>
              <a:t>6</a:t>
            </a:r>
          </a:p>
        </p:txBody>
      </p:sp>
      <p:sp>
        <p:nvSpPr>
          <p:cNvPr id="22543" name="Line 1049">
            <a:extLst>
              <a:ext uri="{FF2B5EF4-FFF2-40B4-BE49-F238E27FC236}">
                <a16:creationId xmlns:a16="http://schemas.microsoft.com/office/drawing/2014/main" id="{2558017D-ED92-4CA6-8B2B-35BF9688746A}"/>
              </a:ext>
            </a:extLst>
          </p:cNvPr>
          <p:cNvSpPr>
            <a:spLocks noChangeShapeType="1"/>
          </p:cNvSpPr>
          <p:nvPr/>
        </p:nvSpPr>
        <p:spPr bwMode="auto">
          <a:xfrm flipH="1">
            <a:off x="8216900" y="2014538"/>
            <a:ext cx="273050" cy="4619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22544" name="Line 1050">
            <a:extLst>
              <a:ext uri="{FF2B5EF4-FFF2-40B4-BE49-F238E27FC236}">
                <a16:creationId xmlns:a16="http://schemas.microsoft.com/office/drawing/2014/main" id="{6A3CF9A9-A7D9-45C7-AB4D-603B12060B59}"/>
              </a:ext>
            </a:extLst>
          </p:cNvPr>
          <p:cNvSpPr>
            <a:spLocks noChangeShapeType="1"/>
          </p:cNvSpPr>
          <p:nvPr/>
        </p:nvSpPr>
        <p:spPr bwMode="auto">
          <a:xfrm>
            <a:off x="8693150" y="2027238"/>
            <a:ext cx="273050" cy="4492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22545" name="Rectangle 1051">
            <a:extLst>
              <a:ext uri="{FF2B5EF4-FFF2-40B4-BE49-F238E27FC236}">
                <a16:creationId xmlns:a16="http://schemas.microsoft.com/office/drawing/2014/main" id="{B0333850-9850-4A3D-BEBD-0C044A60EC90}"/>
              </a:ext>
            </a:extLst>
          </p:cNvPr>
          <p:cNvSpPr>
            <a:spLocks noChangeArrowheads="1"/>
          </p:cNvSpPr>
          <p:nvPr/>
        </p:nvSpPr>
        <p:spPr bwMode="auto">
          <a:xfrm>
            <a:off x="4111626" y="3017838"/>
            <a:ext cx="5556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TW" sz="2800">
                <a:ea typeface="新細明體" panose="02020500000000000000" pitchFamily="18" charset="-120"/>
              </a:rPr>
              <a:t>G</a:t>
            </a:r>
            <a:r>
              <a:rPr lang="en-US" altLang="zh-TW" sz="1800">
                <a:ea typeface="新細明體" panose="02020500000000000000" pitchFamily="18" charset="-120"/>
              </a:rPr>
              <a:t>1</a:t>
            </a:r>
          </a:p>
        </p:txBody>
      </p:sp>
      <p:sp>
        <p:nvSpPr>
          <p:cNvPr id="22546" name="Rectangle 1052">
            <a:extLst>
              <a:ext uri="{FF2B5EF4-FFF2-40B4-BE49-F238E27FC236}">
                <a16:creationId xmlns:a16="http://schemas.microsoft.com/office/drawing/2014/main" id="{B2AC80AA-E7CE-4AEB-B7AF-7B3C3D7C699A}"/>
              </a:ext>
            </a:extLst>
          </p:cNvPr>
          <p:cNvSpPr>
            <a:spLocks noChangeArrowheads="1"/>
          </p:cNvSpPr>
          <p:nvPr/>
        </p:nvSpPr>
        <p:spPr bwMode="auto">
          <a:xfrm>
            <a:off x="7635876" y="3060701"/>
            <a:ext cx="5556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TW" sz="2800">
                <a:ea typeface="新細明體" panose="02020500000000000000" pitchFamily="18" charset="-120"/>
              </a:rPr>
              <a:t>G</a:t>
            </a:r>
            <a:r>
              <a:rPr lang="en-US" altLang="zh-TW" sz="1800">
                <a:ea typeface="新細明體" panose="02020500000000000000" pitchFamily="18" charset="-120"/>
              </a:rPr>
              <a:t>2</a:t>
            </a:r>
          </a:p>
        </p:txBody>
      </p:sp>
      <p:sp>
        <p:nvSpPr>
          <p:cNvPr id="22547" name="Text Box 1054">
            <a:extLst>
              <a:ext uri="{FF2B5EF4-FFF2-40B4-BE49-F238E27FC236}">
                <a16:creationId xmlns:a16="http://schemas.microsoft.com/office/drawing/2014/main" id="{CC7B31DF-B7E6-423A-BBD5-892211535E60}"/>
              </a:ext>
            </a:extLst>
          </p:cNvPr>
          <p:cNvSpPr txBox="1">
            <a:spLocks noChangeArrowheads="1"/>
          </p:cNvSpPr>
          <p:nvPr/>
        </p:nvSpPr>
        <p:spPr bwMode="auto">
          <a:xfrm>
            <a:off x="4213225" y="83343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TW">
                <a:ea typeface="新細明體" panose="02020500000000000000" pitchFamily="18" charset="-120"/>
              </a:rPr>
              <a:t>3</a:t>
            </a:r>
          </a:p>
        </p:txBody>
      </p:sp>
      <p:sp>
        <p:nvSpPr>
          <p:cNvPr id="22548" name="Text Box 1058">
            <a:extLst>
              <a:ext uri="{FF2B5EF4-FFF2-40B4-BE49-F238E27FC236}">
                <a16:creationId xmlns:a16="http://schemas.microsoft.com/office/drawing/2014/main" id="{0090F69F-6CE0-4279-B7F2-2E14EBDFF26F}"/>
              </a:ext>
            </a:extLst>
          </p:cNvPr>
          <p:cNvSpPr txBox="1">
            <a:spLocks noChangeArrowheads="1"/>
          </p:cNvSpPr>
          <p:nvPr/>
        </p:nvSpPr>
        <p:spPr bwMode="auto">
          <a:xfrm>
            <a:off x="7758113" y="13589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TW">
                <a:ea typeface="新細明體" panose="02020500000000000000" pitchFamily="18" charset="-120"/>
              </a:rPr>
              <a:t>2</a:t>
            </a:r>
          </a:p>
        </p:txBody>
      </p:sp>
      <p:sp>
        <p:nvSpPr>
          <p:cNvPr id="22549" name="Text Box 1059">
            <a:extLst>
              <a:ext uri="{FF2B5EF4-FFF2-40B4-BE49-F238E27FC236}">
                <a16:creationId xmlns:a16="http://schemas.microsoft.com/office/drawing/2014/main" id="{BBDC28E9-880A-4C0F-8F12-6C4A304C5451}"/>
              </a:ext>
            </a:extLst>
          </p:cNvPr>
          <p:cNvSpPr txBox="1">
            <a:spLocks noChangeArrowheads="1"/>
          </p:cNvSpPr>
          <p:nvPr/>
        </p:nvSpPr>
        <p:spPr bwMode="auto">
          <a:xfrm>
            <a:off x="7034213" y="20812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TW">
                <a:ea typeface="新細明體" panose="02020500000000000000" pitchFamily="18" charset="-120"/>
              </a:rPr>
              <a:t>3</a:t>
            </a:r>
          </a:p>
        </p:txBody>
      </p:sp>
      <p:sp>
        <p:nvSpPr>
          <p:cNvPr id="22550" name="Text Box 1060">
            <a:extLst>
              <a:ext uri="{FF2B5EF4-FFF2-40B4-BE49-F238E27FC236}">
                <a16:creationId xmlns:a16="http://schemas.microsoft.com/office/drawing/2014/main" id="{9271B49A-D422-48BC-9D97-0A763FB007C8}"/>
              </a:ext>
            </a:extLst>
          </p:cNvPr>
          <p:cNvSpPr txBox="1">
            <a:spLocks noChangeArrowheads="1"/>
          </p:cNvSpPr>
          <p:nvPr/>
        </p:nvSpPr>
        <p:spPr bwMode="auto">
          <a:xfrm>
            <a:off x="8410575" y="20812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TW">
                <a:ea typeface="新細明體" panose="02020500000000000000" pitchFamily="18" charset="-120"/>
              </a:rPr>
              <a:t>3</a:t>
            </a:r>
          </a:p>
        </p:txBody>
      </p:sp>
      <p:sp>
        <p:nvSpPr>
          <p:cNvPr id="22551" name="Text Box 1061">
            <a:extLst>
              <a:ext uri="{FF2B5EF4-FFF2-40B4-BE49-F238E27FC236}">
                <a16:creationId xmlns:a16="http://schemas.microsoft.com/office/drawing/2014/main" id="{C5F9484F-32DC-4994-80F6-0F4EC61955BC}"/>
              </a:ext>
            </a:extLst>
          </p:cNvPr>
          <p:cNvSpPr txBox="1">
            <a:spLocks noChangeArrowheads="1"/>
          </p:cNvSpPr>
          <p:nvPr/>
        </p:nvSpPr>
        <p:spPr bwMode="auto">
          <a:xfrm>
            <a:off x="6646863" y="299878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TW">
                <a:ea typeface="新細明體" panose="02020500000000000000" pitchFamily="18" charset="-120"/>
              </a:rPr>
              <a:t>1</a:t>
            </a:r>
          </a:p>
        </p:txBody>
      </p:sp>
      <p:sp>
        <p:nvSpPr>
          <p:cNvPr id="22552" name="Text Box 1062">
            <a:extLst>
              <a:ext uri="{FF2B5EF4-FFF2-40B4-BE49-F238E27FC236}">
                <a16:creationId xmlns:a16="http://schemas.microsoft.com/office/drawing/2014/main" id="{7F9D00F2-44BD-40C3-9514-A6EF82BFD7A5}"/>
              </a:ext>
            </a:extLst>
          </p:cNvPr>
          <p:cNvSpPr txBox="1">
            <a:spLocks noChangeArrowheads="1"/>
          </p:cNvSpPr>
          <p:nvPr/>
        </p:nvSpPr>
        <p:spPr bwMode="auto">
          <a:xfrm>
            <a:off x="7388225" y="30511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TW">
                <a:ea typeface="新細明體" panose="02020500000000000000" pitchFamily="18" charset="-120"/>
              </a:rPr>
              <a:t>1</a:t>
            </a:r>
          </a:p>
        </p:txBody>
      </p:sp>
      <p:sp>
        <p:nvSpPr>
          <p:cNvPr id="22553" name="Text Box 1063">
            <a:extLst>
              <a:ext uri="{FF2B5EF4-FFF2-40B4-BE49-F238E27FC236}">
                <a16:creationId xmlns:a16="http://schemas.microsoft.com/office/drawing/2014/main" id="{BFB0F292-2BDB-43DE-8CFB-A0EFB64316A2}"/>
              </a:ext>
            </a:extLst>
          </p:cNvPr>
          <p:cNvSpPr txBox="1">
            <a:spLocks noChangeArrowheads="1"/>
          </p:cNvSpPr>
          <p:nvPr/>
        </p:nvSpPr>
        <p:spPr bwMode="auto">
          <a:xfrm>
            <a:off x="8093075" y="30337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TW">
                <a:ea typeface="新細明體" panose="02020500000000000000" pitchFamily="18" charset="-120"/>
              </a:rPr>
              <a:t>1</a:t>
            </a:r>
          </a:p>
        </p:txBody>
      </p:sp>
      <p:sp>
        <p:nvSpPr>
          <p:cNvPr id="22554" name="Text Box 1064">
            <a:extLst>
              <a:ext uri="{FF2B5EF4-FFF2-40B4-BE49-F238E27FC236}">
                <a16:creationId xmlns:a16="http://schemas.microsoft.com/office/drawing/2014/main" id="{FCFADAED-AC82-4A04-89D0-FEA8F8E02758}"/>
              </a:ext>
            </a:extLst>
          </p:cNvPr>
          <p:cNvSpPr txBox="1">
            <a:spLocks noChangeArrowheads="1"/>
          </p:cNvSpPr>
          <p:nvPr/>
        </p:nvSpPr>
        <p:spPr bwMode="auto">
          <a:xfrm>
            <a:off x="8886825" y="30861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TW">
                <a:ea typeface="新細明體" panose="02020500000000000000" pitchFamily="18" charset="-120"/>
              </a:rPr>
              <a:t>1</a:t>
            </a:r>
          </a:p>
        </p:txBody>
      </p:sp>
      <p:sp>
        <p:nvSpPr>
          <p:cNvPr id="22555" name="Rectangle 1065">
            <a:extLst>
              <a:ext uri="{FF2B5EF4-FFF2-40B4-BE49-F238E27FC236}">
                <a16:creationId xmlns:a16="http://schemas.microsoft.com/office/drawing/2014/main" id="{1C5CE92F-57B6-463D-BB9A-D72F488CC60C}"/>
              </a:ext>
            </a:extLst>
          </p:cNvPr>
          <p:cNvSpPr>
            <a:spLocks noChangeArrowheads="1"/>
          </p:cNvSpPr>
          <p:nvPr/>
        </p:nvSpPr>
        <p:spPr bwMode="auto">
          <a:xfrm>
            <a:off x="2924176" y="3854450"/>
            <a:ext cx="1933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TW">
                <a:solidFill>
                  <a:schemeClr val="tx2"/>
                </a:solidFill>
                <a:ea typeface="新細明體" panose="02020500000000000000" pitchFamily="18" charset="-120"/>
              </a:rPr>
              <a:t>directed graph</a:t>
            </a:r>
          </a:p>
        </p:txBody>
      </p:sp>
      <p:sp>
        <p:nvSpPr>
          <p:cNvPr id="22556" name="Rectangle 1066">
            <a:extLst>
              <a:ext uri="{FF2B5EF4-FFF2-40B4-BE49-F238E27FC236}">
                <a16:creationId xmlns:a16="http://schemas.microsoft.com/office/drawing/2014/main" id="{2287850F-A11B-4B46-A2AD-37321023062D}"/>
              </a:ext>
            </a:extLst>
          </p:cNvPr>
          <p:cNvSpPr>
            <a:spLocks noChangeArrowheads="1"/>
          </p:cNvSpPr>
          <p:nvPr/>
        </p:nvSpPr>
        <p:spPr bwMode="auto">
          <a:xfrm>
            <a:off x="2935288" y="4248578"/>
            <a:ext cx="149912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TW">
                <a:solidFill>
                  <a:schemeClr val="tx2"/>
                </a:solidFill>
                <a:ea typeface="新細明體" panose="02020500000000000000" pitchFamily="18" charset="-120"/>
              </a:rPr>
              <a:t>in-degree</a:t>
            </a:r>
          </a:p>
          <a:p>
            <a:r>
              <a:rPr lang="en-US" altLang="zh-TW">
                <a:solidFill>
                  <a:schemeClr val="tx2"/>
                </a:solidFill>
                <a:ea typeface="新細明體" panose="02020500000000000000" pitchFamily="18" charset="-120"/>
              </a:rPr>
              <a:t>out-degree</a:t>
            </a:r>
          </a:p>
        </p:txBody>
      </p:sp>
      <p:sp>
        <p:nvSpPr>
          <p:cNvPr id="22557" name="Oval 1067">
            <a:extLst>
              <a:ext uri="{FF2B5EF4-FFF2-40B4-BE49-F238E27FC236}">
                <a16:creationId xmlns:a16="http://schemas.microsoft.com/office/drawing/2014/main" id="{596F30E3-AF3D-4CD6-BDE5-602E44171804}"/>
              </a:ext>
            </a:extLst>
          </p:cNvPr>
          <p:cNvSpPr>
            <a:spLocks noChangeArrowheads="1"/>
          </p:cNvSpPr>
          <p:nvPr/>
        </p:nvSpPr>
        <p:spPr bwMode="auto">
          <a:xfrm>
            <a:off x="5432425" y="3470275"/>
            <a:ext cx="444500" cy="444500"/>
          </a:xfrm>
          <a:prstGeom prst="ellipse">
            <a:avLst/>
          </a:prstGeom>
          <a:solidFill>
            <a:schemeClr val="bg1"/>
          </a:solidFill>
          <a:ln w="12700">
            <a:solidFill>
              <a:schemeClr val="tx1"/>
            </a:solidFill>
            <a:round/>
            <a:headEnd/>
            <a:tailEnd/>
          </a:ln>
        </p:spPr>
        <p:txBody>
          <a:bodyPr wrap="none" lIns="92075" tIns="46038" rIns="92075" bIns="46038"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TW" sz="2800">
                <a:ea typeface="新細明體" panose="02020500000000000000" pitchFamily="18" charset="-120"/>
              </a:rPr>
              <a:t>0</a:t>
            </a:r>
          </a:p>
        </p:txBody>
      </p:sp>
      <p:sp>
        <p:nvSpPr>
          <p:cNvPr id="22558" name="Oval 1068">
            <a:extLst>
              <a:ext uri="{FF2B5EF4-FFF2-40B4-BE49-F238E27FC236}">
                <a16:creationId xmlns:a16="http://schemas.microsoft.com/office/drawing/2014/main" id="{1B2369DF-16E4-40CE-B74B-7C520CB6B56E}"/>
              </a:ext>
            </a:extLst>
          </p:cNvPr>
          <p:cNvSpPr>
            <a:spLocks noChangeArrowheads="1"/>
          </p:cNvSpPr>
          <p:nvPr/>
        </p:nvSpPr>
        <p:spPr bwMode="auto">
          <a:xfrm>
            <a:off x="5430838" y="4573588"/>
            <a:ext cx="444500" cy="444500"/>
          </a:xfrm>
          <a:prstGeom prst="ellipse">
            <a:avLst/>
          </a:prstGeom>
          <a:solidFill>
            <a:schemeClr val="bg1"/>
          </a:solidFill>
          <a:ln w="12700">
            <a:solidFill>
              <a:schemeClr val="tx1"/>
            </a:solidFill>
            <a:round/>
            <a:headEnd/>
            <a:tailEnd/>
          </a:ln>
        </p:spPr>
        <p:txBody>
          <a:bodyPr wrap="none" lIns="92075" tIns="46038" rIns="92075" bIns="46038"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TW" sz="2800">
                <a:ea typeface="新細明體" panose="02020500000000000000" pitchFamily="18" charset="-120"/>
              </a:rPr>
              <a:t>1</a:t>
            </a:r>
          </a:p>
        </p:txBody>
      </p:sp>
      <p:sp>
        <p:nvSpPr>
          <p:cNvPr id="22559" name="Oval 1069">
            <a:extLst>
              <a:ext uri="{FF2B5EF4-FFF2-40B4-BE49-F238E27FC236}">
                <a16:creationId xmlns:a16="http://schemas.microsoft.com/office/drawing/2014/main" id="{2ACADE67-485D-44CE-BE6C-F4C7AF0358BD}"/>
              </a:ext>
            </a:extLst>
          </p:cNvPr>
          <p:cNvSpPr>
            <a:spLocks noChangeArrowheads="1"/>
          </p:cNvSpPr>
          <p:nvPr/>
        </p:nvSpPr>
        <p:spPr bwMode="auto">
          <a:xfrm>
            <a:off x="5446713" y="5592763"/>
            <a:ext cx="444500" cy="444500"/>
          </a:xfrm>
          <a:prstGeom prst="ellipse">
            <a:avLst/>
          </a:prstGeom>
          <a:solidFill>
            <a:schemeClr val="bg1"/>
          </a:solidFill>
          <a:ln w="12700">
            <a:solidFill>
              <a:schemeClr val="tx1"/>
            </a:solidFill>
            <a:round/>
            <a:headEnd/>
            <a:tailEnd/>
          </a:ln>
        </p:spPr>
        <p:txBody>
          <a:bodyPr wrap="none" lIns="92075" tIns="46038" rIns="92075" bIns="46038"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TW" sz="2800">
                <a:ea typeface="新細明體" panose="02020500000000000000" pitchFamily="18" charset="-120"/>
              </a:rPr>
              <a:t>2</a:t>
            </a:r>
          </a:p>
        </p:txBody>
      </p:sp>
      <p:sp>
        <p:nvSpPr>
          <p:cNvPr id="22560" name="Line 1070">
            <a:extLst>
              <a:ext uri="{FF2B5EF4-FFF2-40B4-BE49-F238E27FC236}">
                <a16:creationId xmlns:a16="http://schemas.microsoft.com/office/drawing/2014/main" id="{6CEEB54C-A50D-4908-A41E-E2F1CED1155E}"/>
              </a:ext>
            </a:extLst>
          </p:cNvPr>
          <p:cNvSpPr>
            <a:spLocks noChangeShapeType="1"/>
          </p:cNvSpPr>
          <p:nvPr/>
        </p:nvSpPr>
        <p:spPr bwMode="auto">
          <a:xfrm>
            <a:off x="5668963" y="5029200"/>
            <a:ext cx="0" cy="5588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IN"/>
          </a:p>
        </p:txBody>
      </p:sp>
      <p:sp>
        <p:nvSpPr>
          <p:cNvPr id="22561" name="Line 1071">
            <a:extLst>
              <a:ext uri="{FF2B5EF4-FFF2-40B4-BE49-F238E27FC236}">
                <a16:creationId xmlns:a16="http://schemas.microsoft.com/office/drawing/2014/main" id="{5BD78957-BB6B-4DB0-8264-E5265A2ECCA2}"/>
              </a:ext>
            </a:extLst>
          </p:cNvPr>
          <p:cNvSpPr>
            <a:spLocks noChangeShapeType="1"/>
          </p:cNvSpPr>
          <p:nvPr/>
        </p:nvSpPr>
        <p:spPr bwMode="auto">
          <a:xfrm flipV="1">
            <a:off x="5846763" y="3859214"/>
            <a:ext cx="0" cy="720725"/>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IN"/>
          </a:p>
        </p:txBody>
      </p:sp>
      <p:sp>
        <p:nvSpPr>
          <p:cNvPr id="22562" name="Line 1072">
            <a:extLst>
              <a:ext uri="{FF2B5EF4-FFF2-40B4-BE49-F238E27FC236}">
                <a16:creationId xmlns:a16="http://schemas.microsoft.com/office/drawing/2014/main" id="{4B0A97CD-0E0B-4AFB-9982-48EC03325178}"/>
              </a:ext>
            </a:extLst>
          </p:cNvPr>
          <p:cNvSpPr>
            <a:spLocks noChangeShapeType="1"/>
          </p:cNvSpPr>
          <p:nvPr/>
        </p:nvSpPr>
        <p:spPr bwMode="auto">
          <a:xfrm>
            <a:off x="5478463" y="3886201"/>
            <a:ext cx="0" cy="735013"/>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IN"/>
          </a:p>
        </p:txBody>
      </p:sp>
      <p:sp>
        <p:nvSpPr>
          <p:cNvPr id="22563" name="Rectangle 1073">
            <a:extLst>
              <a:ext uri="{FF2B5EF4-FFF2-40B4-BE49-F238E27FC236}">
                <a16:creationId xmlns:a16="http://schemas.microsoft.com/office/drawing/2014/main" id="{5D334BCC-159A-4269-885A-0E0389732A99}"/>
              </a:ext>
            </a:extLst>
          </p:cNvPr>
          <p:cNvSpPr>
            <a:spLocks noChangeArrowheads="1"/>
          </p:cNvSpPr>
          <p:nvPr/>
        </p:nvSpPr>
        <p:spPr bwMode="auto">
          <a:xfrm>
            <a:off x="5324476" y="6110288"/>
            <a:ext cx="5556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TW" sz="2800">
                <a:ea typeface="新細明體" panose="02020500000000000000" pitchFamily="18" charset="-120"/>
              </a:rPr>
              <a:t>G</a:t>
            </a:r>
            <a:r>
              <a:rPr lang="en-US" altLang="zh-TW" sz="1800">
                <a:ea typeface="新細明體" panose="02020500000000000000" pitchFamily="18" charset="-120"/>
              </a:rPr>
              <a:t>3</a:t>
            </a:r>
          </a:p>
        </p:txBody>
      </p:sp>
      <p:sp>
        <p:nvSpPr>
          <p:cNvPr id="22564" name="Text Box 1074">
            <a:extLst>
              <a:ext uri="{FF2B5EF4-FFF2-40B4-BE49-F238E27FC236}">
                <a16:creationId xmlns:a16="http://schemas.microsoft.com/office/drawing/2014/main" id="{459868F7-2A62-4518-B71F-E91BAB244886}"/>
              </a:ext>
            </a:extLst>
          </p:cNvPr>
          <p:cNvSpPr txBox="1">
            <a:spLocks noChangeArrowheads="1"/>
          </p:cNvSpPr>
          <p:nvPr/>
        </p:nvSpPr>
        <p:spPr bwMode="auto">
          <a:xfrm>
            <a:off x="6176963" y="3492500"/>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TW">
                <a:ea typeface="新細明體" panose="02020500000000000000" pitchFamily="18" charset="-120"/>
              </a:rPr>
              <a:t>in:1, out: 1</a:t>
            </a:r>
          </a:p>
        </p:txBody>
      </p:sp>
      <p:sp>
        <p:nvSpPr>
          <p:cNvPr id="22565" name="Text Box 1075">
            <a:extLst>
              <a:ext uri="{FF2B5EF4-FFF2-40B4-BE49-F238E27FC236}">
                <a16:creationId xmlns:a16="http://schemas.microsoft.com/office/drawing/2014/main" id="{34CA8918-33BB-4ADC-AB24-ED4F277923D6}"/>
              </a:ext>
            </a:extLst>
          </p:cNvPr>
          <p:cNvSpPr txBox="1">
            <a:spLocks noChangeArrowheads="1"/>
          </p:cNvSpPr>
          <p:nvPr/>
        </p:nvSpPr>
        <p:spPr bwMode="auto">
          <a:xfrm>
            <a:off x="6194425" y="4568825"/>
            <a:ext cx="1587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TW">
                <a:ea typeface="新細明體" panose="02020500000000000000" pitchFamily="18" charset="-120"/>
              </a:rPr>
              <a:t>in: 1, out: 2</a:t>
            </a:r>
          </a:p>
        </p:txBody>
      </p:sp>
      <p:sp>
        <p:nvSpPr>
          <p:cNvPr id="22566" name="Text Box 1076">
            <a:extLst>
              <a:ext uri="{FF2B5EF4-FFF2-40B4-BE49-F238E27FC236}">
                <a16:creationId xmlns:a16="http://schemas.microsoft.com/office/drawing/2014/main" id="{FD55965A-FEB6-48DE-9559-53230CA53153}"/>
              </a:ext>
            </a:extLst>
          </p:cNvPr>
          <p:cNvSpPr txBox="1">
            <a:spLocks noChangeArrowheads="1"/>
          </p:cNvSpPr>
          <p:nvPr/>
        </p:nvSpPr>
        <p:spPr bwMode="auto">
          <a:xfrm>
            <a:off x="6229350" y="5573713"/>
            <a:ext cx="1587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TW">
                <a:ea typeface="新細明體" panose="02020500000000000000" pitchFamily="18" charset="-120"/>
              </a:rPr>
              <a:t>in: 1, out: 0</a:t>
            </a:r>
          </a:p>
        </p:txBody>
      </p:sp>
      <p:sp>
        <p:nvSpPr>
          <p:cNvPr id="22567" name="Oval 1077">
            <a:extLst>
              <a:ext uri="{FF2B5EF4-FFF2-40B4-BE49-F238E27FC236}">
                <a16:creationId xmlns:a16="http://schemas.microsoft.com/office/drawing/2014/main" id="{6C055042-D828-491A-A9CC-12E2FC9F6C13}"/>
              </a:ext>
            </a:extLst>
          </p:cNvPr>
          <p:cNvSpPr>
            <a:spLocks noChangeArrowheads="1"/>
          </p:cNvSpPr>
          <p:nvPr/>
        </p:nvSpPr>
        <p:spPr bwMode="auto">
          <a:xfrm>
            <a:off x="4132263" y="1295400"/>
            <a:ext cx="444500" cy="444500"/>
          </a:xfrm>
          <a:prstGeom prst="ellipse">
            <a:avLst/>
          </a:prstGeom>
          <a:solidFill>
            <a:schemeClr val="bg1"/>
          </a:solidFill>
          <a:ln w="12700">
            <a:solidFill>
              <a:schemeClr val="tx1"/>
            </a:solidFill>
            <a:round/>
            <a:headEnd/>
            <a:tailEnd/>
          </a:ln>
        </p:spPr>
        <p:txBody>
          <a:bodyPr wrap="none" lIns="92075" tIns="46038" rIns="92075" bIns="46038"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TW" sz="2800">
                <a:ea typeface="新細明體" panose="02020500000000000000" pitchFamily="18" charset="-120"/>
              </a:rPr>
              <a:t>0</a:t>
            </a:r>
          </a:p>
        </p:txBody>
      </p:sp>
      <p:sp>
        <p:nvSpPr>
          <p:cNvPr id="22568" name="Oval 1078">
            <a:extLst>
              <a:ext uri="{FF2B5EF4-FFF2-40B4-BE49-F238E27FC236}">
                <a16:creationId xmlns:a16="http://schemas.microsoft.com/office/drawing/2014/main" id="{4F6B530F-94C8-4ED7-ADC5-A95BAD5A0BF4}"/>
              </a:ext>
            </a:extLst>
          </p:cNvPr>
          <p:cNvSpPr>
            <a:spLocks noChangeArrowheads="1"/>
          </p:cNvSpPr>
          <p:nvPr/>
        </p:nvSpPr>
        <p:spPr bwMode="auto">
          <a:xfrm>
            <a:off x="3446463" y="2057400"/>
            <a:ext cx="444500" cy="444500"/>
          </a:xfrm>
          <a:prstGeom prst="ellipse">
            <a:avLst/>
          </a:prstGeom>
          <a:solidFill>
            <a:schemeClr val="bg1"/>
          </a:solidFill>
          <a:ln w="12700">
            <a:solidFill>
              <a:schemeClr val="tx1"/>
            </a:solidFill>
            <a:round/>
            <a:headEnd/>
            <a:tailEnd/>
          </a:ln>
        </p:spPr>
        <p:txBody>
          <a:bodyPr wrap="none" lIns="92075" tIns="46038" rIns="92075" bIns="46038"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TW" sz="2800">
                <a:ea typeface="新細明體" panose="02020500000000000000" pitchFamily="18" charset="-120"/>
              </a:rPr>
              <a:t>1</a:t>
            </a:r>
          </a:p>
        </p:txBody>
      </p:sp>
      <p:sp>
        <p:nvSpPr>
          <p:cNvPr id="22569" name="Oval 1079">
            <a:extLst>
              <a:ext uri="{FF2B5EF4-FFF2-40B4-BE49-F238E27FC236}">
                <a16:creationId xmlns:a16="http://schemas.microsoft.com/office/drawing/2014/main" id="{284CD7D9-878C-47E6-AF3A-CF61CE340567}"/>
              </a:ext>
            </a:extLst>
          </p:cNvPr>
          <p:cNvSpPr>
            <a:spLocks noChangeArrowheads="1"/>
          </p:cNvSpPr>
          <p:nvPr/>
        </p:nvSpPr>
        <p:spPr bwMode="auto">
          <a:xfrm>
            <a:off x="4818063" y="2057400"/>
            <a:ext cx="444500" cy="444500"/>
          </a:xfrm>
          <a:prstGeom prst="ellipse">
            <a:avLst/>
          </a:prstGeom>
          <a:solidFill>
            <a:schemeClr val="bg1"/>
          </a:solidFill>
          <a:ln w="12700">
            <a:solidFill>
              <a:schemeClr val="tx1"/>
            </a:solidFill>
            <a:round/>
            <a:headEnd/>
            <a:tailEnd/>
          </a:ln>
        </p:spPr>
        <p:txBody>
          <a:bodyPr wrap="none" lIns="92075" tIns="46038" rIns="92075" bIns="46038"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TW" sz="2800">
                <a:ea typeface="新細明體" panose="02020500000000000000" pitchFamily="18" charset="-120"/>
              </a:rPr>
              <a:t>2</a:t>
            </a:r>
          </a:p>
        </p:txBody>
      </p:sp>
      <p:sp>
        <p:nvSpPr>
          <p:cNvPr id="22570" name="Oval 1080">
            <a:extLst>
              <a:ext uri="{FF2B5EF4-FFF2-40B4-BE49-F238E27FC236}">
                <a16:creationId xmlns:a16="http://schemas.microsoft.com/office/drawing/2014/main" id="{7075085C-EAD5-4840-98F0-D0A5EFA5599A}"/>
              </a:ext>
            </a:extLst>
          </p:cNvPr>
          <p:cNvSpPr>
            <a:spLocks noChangeArrowheads="1"/>
          </p:cNvSpPr>
          <p:nvPr/>
        </p:nvSpPr>
        <p:spPr bwMode="auto">
          <a:xfrm>
            <a:off x="4132263" y="2667000"/>
            <a:ext cx="444500" cy="444500"/>
          </a:xfrm>
          <a:prstGeom prst="ellipse">
            <a:avLst/>
          </a:prstGeom>
          <a:solidFill>
            <a:schemeClr val="bg1"/>
          </a:solidFill>
          <a:ln w="12700">
            <a:solidFill>
              <a:schemeClr val="tx1"/>
            </a:solidFill>
            <a:round/>
            <a:headEnd/>
            <a:tailEnd/>
          </a:ln>
        </p:spPr>
        <p:txBody>
          <a:bodyPr wrap="none" lIns="92075" tIns="46038" rIns="92075" bIns="46038"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TW" sz="2800">
                <a:ea typeface="新細明體" panose="02020500000000000000" pitchFamily="18" charset="-120"/>
              </a:rPr>
              <a:t>3</a:t>
            </a:r>
          </a:p>
        </p:txBody>
      </p:sp>
      <p:sp>
        <p:nvSpPr>
          <p:cNvPr id="22571" name="Line 1081">
            <a:extLst>
              <a:ext uri="{FF2B5EF4-FFF2-40B4-BE49-F238E27FC236}">
                <a16:creationId xmlns:a16="http://schemas.microsoft.com/office/drawing/2014/main" id="{6A2F68EE-C3DA-48D8-9EA7-491B8C059745}"/>
              </a:ext>
            </a:extLst>
          </p:cNvPr>
          <p:cNvSpPr>
            <a:spLocks noChangeShapeType="1"/>
          </p:cNvSpPr>
          <p:nvPr/>
        </p:nvSpPr>
        <p:spPr bwMode="auto">
          <a:xfrm>
            <a:off x="4354513" y="1746250"/>
            <a:ext cx="0" cy="914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22572" name="Line 1082">
            <a:extLst>
              <a:ext uri="{FF2B5EF4-FFF2-40B4-BE49-F238E27FC236}">
                <a16:creationId xmlns:a16="http://schemas.microsoft.com/office/drawing/2014/main" id="{DD253B40-C86C-4B92-8F1B-5372B145C01C}"/>
              </a:ext>
            </a:extLst>
          </p:cNvPr>
          <p:cNvSpPr>
            <a:spLocks noChangeShapeType="1"/>
          </p:cNvSpPr>
          <p:nvPr/>
        </p:nvSpPr>
        <p:spPr bwMode="auto">
          <a:xfrm>
            <a:off x="3897313" y="2279650"/>
            <a:ext cx="914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22573" name="Line 1083">
            <a:extLst>
              <a:ext uri="{FF2B5EF4-FFF2-40B4-BE49-F238E27FC236}">
                <a16:creationId xmlns:a16="http://schemas.microsoft.com/office/drawing/2014/main" id="{23B5279C-E9FE-4FE6-8F0F-6CCC72E9A88B}"/>
              </a:ext>
            </a:extLst>
          </p:cNvPr>
          <p:cNvSpPr>
            <a:spLocks noChangeShapeType="1"/>
          </p:cNvSpPr>
          <p:nvPr/>
        </p:nvSpPr>
        <p:spPr bwMode="auto">
          <a:xfrm flipH="1">
            <a:off x="3786189" y="1670051"/>
            <a:ext cx="407987" cy="43497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22574" name="Line 1084">
            <a:extLst>
              <a:ext uri="{FF2B5EF4-FFF2-40B4-BE49-F238E27FC236}">
                <a16:creationId xmlns:a16="http://schemas.microsoft.com/office/drawing/2014/main" id="{729CE300-602E-472B-9675-99F5F0106B19}"/>
              </a:ext>
            </a:extLst>
          </p:cNvPr>
          <p:cNvSpPr>
            <a:spLocks noChangeShapeType="1"/>
          </p:cNvSpPr>
          <p:nvPr/>
        </p:nvSpPr>
        <p:spPr bwMode="auto">
          <a:xfrm>
            <a:off x="4506914" y="1670051"/>
            <a:ext cx="422275" cy="43497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22575" name="Line 1085">
            <a:extLst>
              <a:ext uri="{FF2B5EF4-FFF2-40B4-BE49-F238E27FC236}">
                <a16:creationId xmlns:a16="http://schemas.microsoft.com/office/drawing/2014/main" id="{ACD4B7DF-BE27-4760-8B19-45B44BEE93D3}"/>
              </a:ext>
            </a:extLst>
          </p:cNvPr>
          <p:cNvSpPr>
            <a:spLocks noChangeShapeType="1"/>
          </p:cNvSpPr>
          <p:nvPr/>
        </p:nvSpPr>
        <p:spPr bwMode="auto">
          <a:xfrm>
            <a:off x="3771901" y="2486025"/>
            <a:ext cx="354013" cy="3127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22576" name="Line 1086">
            <a:extLst>
              <a:ext uri="{FF2B5EF4-FFF2-40B4-BE49-F238E27FC236}">
                <a16:creationId xmlns:a16="http://schemas.microsoft.com/office/drawing/2014/main" id="{C0787EB8-B6BB-492F-B145-CEE5535A1E9A}"/>
              </a:ext>
            </a:extLst>
          </p:cNvPr>
          <p:cNvSpPr>
            <a:spLocks noChangeShapeType="1"/>
          </p:cNvSpPr>
          <p:nvPr/>
        </p:nvSpPr>
        <p:spPr bwMode="auto">
          <a:xfrm flipH="1">
            <a:off x="4560889" y="2459039"/>
            <a:ext cx="327025" cy="33972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22577" name="Text Box 1088">
            <a:extLst>
              <a:ext uri="{FF2B5EF4-FFF2-40B4-BE49-F238E27FC236}">
                <a16:creationId xmlns:a16="http://schemas.microsoft.com/office/drawing/2014/main" id="{08FBC82E-AA7D-4687-A16C-2C7A88707CE9}"/>
              </a:ext>
            </a:extLst>
          </p:cNvPr>
          <p:cNvSpPr txBox="1">
            <a:spLocks noChangeArrowheads="1"/>
          </p:cNvSpPr>
          <p:nvPr/>
        </p:nvSpPr>
        <p:spPr bwMode="auto">
          <a:xfrm>
            <a:off x="5183188" y="213518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TW">
                <a:ea typeface="新細明體" panose="02020500000000000000" pitchFamily="18" charset="-120"/>
              </a:rPr>
              <a:t>3</a:t>
            </a:r>
          </a:p>
        </p:txBody>
      </p:sp>
      <p:sp>
        <p:nvSpPr>
          <p:cNvPr id="22578" name="Text Box 1089">
            <a:extLst>
              <a:ext uri="{FF2B5EF4-FFF2-40B4-BE49-F238E27FC236}">
                <a16:creationId xmlns:a16="http://schemas.microsoft.com/office/drawing/2014/main" id="{30B70F49-29EB-4A5B-A31A-33EEEA74D510}"/>
              </a:ext>
            </a:extLst>
          </p:cNvPr>
          <p:cNvSpPr txBox="1">
            <a:spLocks noChangeArrowheads="1"/>
          </p:cNvSpPr>
          <p:nvPr/>
        </p:nvSpPr>
        <p:spPr bwMode="auto">
          <a:xfrm>
            <a:off x="3117850" y="20812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TW">
                <a:ea typeface="新細明體" panose="02020500000000000000" pitchFamily="18" charset="-120"/>
              </a:rPr>
              <a:t>3</a:t>
            </a:r>
          </a:p>
        </p:txBody>
      </p:sp>
      <p:sp>
        <p:nvSpPr>
          <p:cNvPr id="22579" name="Text Box 1090">
            <a:extLst>
              <a:ext uri="{FF2B5EF4-FFF2-40B4-BE49-F238E27FC236}">
                <a16:creationId xmlns:a16="http://schemas.microsoft.com/office/drawing/2014/main" id="{923D2E82-8D5B-4EF3-BB83-F0A3FAED3BF3}"/>
              </a:ext>
            </a:extLst>
          </p:cNvPr>
          <p:cNvSpPr txBox="1">
            <a:spLocks noChangeArrowheads="1"/>
          </p:cNvSpPr>
          <p:nvPr/>
        </p:nvSpPr>
        <p:spPr bwMode="auto">
          <a:xfrm>
            <a:off x="4478338" y="29114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TW">
                <a:ea typeface="新細明體" panose="02020500000000000000" pitchFamily="18" charset="-120"/>
              </a:rPr>
              <a:t>3</a:t>
            </a:r>
          </a:p>
        </p:txBody>
      </p:sp>
    </p:spTree>
    <p:extLst>
      <p:ext uri="{BB962C8B-B14F-4D97-AF65-F5344CB8AC3E}">
        <p14:creationId xmlns:p14="http://schemas.microsoft.com/office/powerpoint/2010/main" val="5804849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00BBB-C934-3A70-A5D0-6F9FBA773893}"/>
              </a:ext>
            </a:extLst>
          </p:cNvPr>
          <p:cNvSpPr>
            <a:spLocks noGrp="1"/>
          </p:cNvSpPr>
          <p:nvPr>
            <p:ph type="title"/>
          </p:nvPr>
        </p:nvSpPr>
        <p:spPr>
          <a:xfrm>
            <a:off x="838200" y="365125"/>
            <a:ext cx="10515600" cy="6115188"/>
          </a:xfrm>
        </p:spPr>
        <p:txBody>
          <a:bodyPr>
            <a:normAutofit/>
          </a:bodyPr>
          <a:lstStyle/>
          <a:p>
            <a:r>
              <a:rPr lang="en-GB" sz="3200" b="1" i="0" dirty="0">
                <a:effectLst/>
                <a:latin typeface="Times New Roman" panose="02020603050405020304" pitchFamily="18" charset="0"/>
                <a:cs typeface="Times New Roman" panose="02020603050405020304" pitchFamily="18" charset="0"/>
              </a:rPr>
              <a:t>BIPARTITE GRAPH:</a:t>
            </a:r>
            <a:br>
              <a:rPr lang="en-GB" sz="3200" b="0" i="0" dirty="0">
                <a:effectLst/>
                <a:latin typeface="Times New Roman" panose="02020603050405020304" pitchFamily="18" charset="0"/>
                <a:cs typeface="Times New Roman" panose="02020603050405020304" pitchFamily="18" charset="0"/>
              </a:rPr>
            </a:br>
            <a:br>
              <a:rPr lang="en-GB" sz="3200" b="0" i="0" dirty="0">
                <a:effectLst/>
                <a:latin typeface="Times New Roman" panose="02020603050405020304" pitchFamily="18" charset="0"/>
                <a:cs typeface="Times New Roman" panose="02020603050405020304" pitchFamily="18" charset="0"/>
              </a:rPr>
            </a:br>
            <a:r>
              <a:rPr lang="en-GB" sz="3200" b="0" i="0" dirty="0">
                <a:effectLst/>
                <a:latin typeface="Times New Roman" panose="02020603050405020304" pitchFamily="18" charset="0"/>
                <a:cs typeface="Times New Roman" panose="02020603050405020304" pitchFamily="18" charset="0"/>
              </a:rPr>
              <a:t>A </a:t>
            </a:r>
            <a:r>
              <a:rPr lang="en-GB" sz="3200" b="1" i="0" dirty="0">
                <a:effectLst/>
                <a:latin typeface="Times New Roman" panose="02020603050405020304" pitchFamily="18" charset="0"/>
                <a:cs typeface="Times New Roman" panose="02020603050405020304" pitchFamily="18" charset="0"/>
              </a:rPr>
              <a:t>bipartite graph</a:t>
            </a:r>
            <a:r>
              <a:rPr lang="en-GB" sz="3200" b="0" i="0" dirty="0">
                <a:effectLst/>
                <a:latin typeface="Times New Roman" panose="02020603050405020304" pitchFamily="18" charset="0"/>
                <a:cs typeface="Times New Roman" panose="02020603050405020304" pitchFamily="18" charset="0"/>
              </a:rPr>
              <a:t> also called a </a:t>
            </a:r>
            <a:r>
              <a:rPr lang="en-GB" sz="3200" b="1" i="0" dirty="0">
                <a:effectLst/>
                <a:latin typeface="Times New Roman" panose="02020603050405020304" pitchFamily="18" charset="0"/>
                <a:cs typeface="Times New Roman" panose="02020603050405020304" pitchFamily="18" charset="0"/>
              </a:rPr>
              <a:t>bi-graph</a:t>
            </a:r>
            <a:r>
              <a:rPr lang="en-GB" sz="3200" b="0" i="0" dirty="0">
                <a:effectLst/>
                <a:latin typeface="Times New Roman" panose="02020603050405020304" pitchFamily="18" charset="0"/>
                <a:cs typeface="Times New Roman" panose="02020603050405020304" pitchFamily="18" charset="0"/>
              </a:rPr>
              <a:t>, is a set of graph vertices, </a:t>
            </a:r>
            <a:r>
              <a:rPr lang="en-GB" sz="3200" b="0" i="0" dirty="0" err="1">
                <a:effectLst/>
                <a:latin typeface="Times New Roman" panose="02020603050405020304" pitchFamily="18" charset="0"/>
                <a:cs typeface="Times New Roman" panose="02020603050405020304" pitchFamily="18" charset="0"/>
              </a:rPr>
              <a:t>i.e</a:t>
            </a:r>
            <a:r>
              <a:rPr lang="en-GB" sz="3200" b="0" i="0" dirty="0">
                <a:effectLst/>
                <a:latin typeface="Times New Roman" panose="02020603050405020304" pitchFamily="18" charset="0"/>
                <a:cs typeface="Times New Roman" panose="02020603050405020304" pitchFamily="18" charset="0"/>
              </a:rPr>
              <a:t>, points where multiple lines meet, decomposed into two disjoint sets, meaning they have no element in common, such that no two graph vertices within the same set are </a:t>
            </a:r>
            <a:r>
              <a:rPr lang="en-GB" sz="3200" b="1" i="0" dirty="0">
                <a:effectLst/>
                <a:latin typeface="Times New Roman" panose="02020603050405020304" pitchFamily="18" charset="0"/>
                <a:cs typeface="Times New Roman" panose="02020603050405020304" pitchFamily="18" charset="0"/>
              </a:rPr>
              <a:t>adjacent</a:t>
            </a:r>
            <a:r>
              <a:rPr lang="en-GB" sz="3200" b="0" i="0" dirty="0">
                <a:effectLst/>
                <a:latin typeface="Times New Roman" panose="02020603050405020304" pitchFamily="18" charset="0"/>
                <a:cs typeface="Times New Roman" panose="02020603050405020304" pitchFamily="18" charset="0"/>
              </a:rPr>
              <a:t>.</a:t>
            </a:r>
            <a:br>
              <a:rPr lang="en-GB" sz="3200" b="0" i="0" dirty="0">
                <a:effectLst/>
                <a:latin typeface="Times New Roman" panose="02020603050405020304" pitchFamily="18" charset="0"/>
                <a:cs typeface="Times New Roman" panose="02020603050405020304" pitchFamily="18" charset="0"/>
              </a:rPr>
            </a:br>
            <a:br>
              <a:rPr lang="en-GB" sz="3200" b="0" i="0" dirty="0">
                <a:effectLst/>
                <a:latin typeface="Times New Roman" panose="02020603050405020304" pitchFamily="18" charset="0"/>
                <a:cs typeface="Times New Roman" panose="02020603050405020304" pitchFamily="18" charset="0"/>
              </a:rPr>
            </a:br>
            <a:br>
              <a:rPr lang="en-GB" sz="3200" b="0" i="0" dirty="0">
                <a:effectLst/>
                <a:latin typeface="Times New Roman" panose="02020603050405020304" pitchFamily="18" charset="0"/>
                <a:cs typeface="Times New Roman" panose="02020603050405020304" pitchFamily="18" charset="0"/>
              </a:rPr>
            </a:br>
            <a:br>
              <a:rPr lang="en-GB" sz="3200" b="0" i="0" dirty="0">
                <a:effectLst/>
                <a:latin typeface="Times New Roman" panose="02020603050405020304" pitchFamily="18" charset="0"/>
                <a:cs typeface="Times New Roman" panose="02020603050405020304" pitchFamily="18" charset="0"/>
              </a:rPr>
            </a:br>
            <a:br>
              <a:rPr lang="en-GB" sz="3200" b="0" i="0" dirty="0">
                <a:effectLst/>
                <a:latin typeface="Times New Roman" panose="02020603050405020304" pitchFamily="18" charset="0"/>
                <a:cs typeface="Times New Roman" panose="02020603050405020304" pitchFamily="18" charset="0"/>
              </a:rPr>
            </a:br>
            <a:br>
              <a:rPr lang="en-GB" sz="3200" b="0" i="0" dirty="0">
                <a:effectLst/>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2D92F0E2-E8D5-0AAF-3134-6E814DD1D9A3}"/>
              </a:ext>
            </a:extLst>
          </p:cNvPr>
          <p:cNvPicPr>
            <a:picLocks noChangeAspect="1"/>
          </p:cNvPicPr>
          <p:nvPr/>
        </p:nvPicPr>
        <p:blipFill>
          <a:blip r:embed="rId2"/>
          <a:stretch>
            <a:fillRect/>
          </a:stretch>
        </p:blipFill>
        <p:spPr>
          <a:xfrm>
            <a:off x="2570922" y="3843130"/>
            <a:ext cx="6294782" cy="2387876"/>
          </a:xfrm>
          <a:prstGeom prst="rect">
            <a:avLst/>
          </a:prstGeom>
        </p:spPr>
      </p:pic>
    </p:spTree>
    <p:extLst>
      <p:ext uri="{BB962C8B-B14F-4D97-AF65-F5344CB8AC3E}">
        <p14:creationId xmlns:p14="http://schemas.microsoft.com/office/powerpoint/2010/main" val="7574775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3BFF586B-15DB-424A-BB7E-716FA52A21CB}"/>
              </a:ext>
            </a:extLst>
          </p:cNvPr>
          <p:cNvSpPr>
            <a:spLocks noChangeArrowheads="1"/>
          </p:cNvSpPr>
          <p:nvPr/>
        </p:nvSpPr>
        <p:spPr bwMode="auto">
          <a:xfrm>
            <a:off x="1772618" y="725487"/>
            <a:ext cx="78517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TW" sz="4400" dirty="0">
                <a:solidFill>
                  <a:schemeClr val="tx2"/>
                </a:solidFill>
                <a:ea typeface="新細明體" panose="02020500000000000000" pitchFamily="18" charset="-120"/>
              </a:rPr>
              <a:t>Graph Representations</a:t>
            </a:r>
          </a:p>
        </p:txBody>
      </p:sp>
      <p:sp>
        <p:nvSpPr>
          <p:cNvPr id="23555" name="Rectangle 3">
            <a:extLst>
              <a:ext uri="{FF2B5EF4-FFF2-40B4-BE49-F238E27FC236}">
                <a16:creationId xmlns:a16="http://schemas.microsoft.com/office/drawing/2014/main" id="{4F1E4D48-6BAD-4A9C-B776-7E1103978210}"/>
              </a:ext>
            </a:extLst>
          </p:cNvPr>
          <p:cNvSpPr>
            <a:spLocks noChangeArrowheads="1"/>
          </p:cNvSpPr>
          <p:nvPr/>
        </p:nvSpPr>
        <p:spPr bwMode="auto">
          <a:xfrm>
            <a:off x="2816226" y="2017713"/>
            <a:ext cx="6808167"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accent1"/>
              </a:buClr>
              <a:buSzPct val="70000"/>
              <a:buFont typeface="Monotype Sorts" pitchFamily="2" charset="2"/>
              <a:buChar char="n"/>
            </a:pPr>
            <a:r>
              <a:rPr lang="en-US" altLang="zh-TW" sz="3200" dirty="0">
                <a:ea typeface="新細明體" panose="02020500000000000000" pitchFamily="18" charset="-120"/>
              </a:rPr>
              <a:t>Adjacency Matrix</a:t>
            </a:r>
          </a:p>
          <a:p>
            <a:pPr>
              <a:spcBef>
                <a:spcPct val="20000"/>
              </a:spcBef>
              <a:buClr>
                <a:schemeClr val="accent1"/>
              </a:buClr>
              <a:buSzPct val="70000"/>
              <a:buFont typeface="Monotype Sorts" pitchFamily="2" charset="2"/>
              <a:buChar char="n"/>
            </a:pPr>
            <a:r>
              <a:rPr lang="en-US" altLang="zh-TW" sz="3200" dirty="0">
                <a:ea typeface="新細明體" panose="02020500000000000000" pitchFamily="18" charset="-120"/>
              </a:rPr>
              <a:t>Adjacency Lists</a:t>
            </a:r>
          </a:p>
        </p:txBody>
      </p:sp>
    </p:spTree>
    <p:extLst>
      <p:ext uri="{BB962C8B-B14F-4D97-AF65-F5344CB8AC3E}">
        <p14:creationId xmlns:p14="http://schemas.microsoft.com/office/powerpoint/2010/main" val="34876923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055" y="360218"/>
            <a:ext cx="11554690" cy="5640532"/>
          </a:xfrm>
        </p:spPr>
        <p:txBody>
          <a:bodyPr>
            <a:normAutofit/>
          </a:bodyPr>
          <a:lstStyle/>
          <a:p>
            <a:r>
              <a:rPr lang="en-US" b="1" dirty="0">
                <a:latin typeface="Times New Roman" panose="02020603050405020304" pitchFamily="18" charset="0"/>
                <a:cs typeface="Times New Roman" panose="02020603050405020304" pitchFamily="18" charset="0"/>
              </a:rPr>
              <a:t>Adjacency matrix</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An adjacency matrix is a </a:t>
            </a:r>
            <a:r>
              <a:rPr lang="en-US" b="1" dirty="0" err="1">
                <a:latin typeface="Times New Roman" panose="02020603050405020304" pitchFamily="18" charset="0"/>
                <a:cs typeface="Times New Roman" panose="02020603050405020304" pitchFamily="18" charset="0"/>
              </a:rPr>
              <a:t>VxV</a:t>
            </a:r>
            <a:r>
              <a:rPr lang="en-US" dirty="0">
                <a:latin typeface="Times New Roman" panose="02020603050405020304" pitchFamily="18" charset="0"/>
                <a:cs typeface="Times New Roman" panose="02020603050405020304" pitchFamily="18" charset="0"/>
              </a:rPr>
              <a:t> binary matrix </a:t>
            </a:r>
            <a:r>
              <a:rPr lang="en-US" b="1" dirty="0">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 Element </a:t>
            </a:r>
            <a:r>
              <a:rPr lang="en-US" dirty="0" err="1">
                <a:latin typeface="Times New Roman" panose="02020603050405020304" pitchFamily="18" charset="0"/>
                <a:cs typeface="Times New Roman" panose="02020603050405020304" pitchFamily="18" charset="0"/>
              </a:rPr>
              <a:t>Ai,j</a:t>
            </a:r>
            <a:r>
              <a:rPr lang="en-US" dirty="0">
                <a:latin typeface="Times New Roman" panose="02020603050405020304" pitchFamily="18" charset="0"/>
                <a:cs typeface="Times New Roman" panose="02020603050405020304" pitchFamily="18" charset="0"/>
              </a:rPr>
              <a:t> is 1 if there is an edge from vertex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to vertex j else </a:t>
            </a:r>
            <a:r>
              <a:rPr lang="en-US" dirty="0" err="1">
                <a:latin typeface="Times New Roman" panose="02020603050405020304" pitchFamily="18" charset="0"/>
                <a:cs typeface="Times New Roman" panose="02020603050405020304" pitchFamily="18" charset="0"/>
              </a:rPr>
              <a:t>Ai,j</a:t>
            </a:r>
            <a:r>
              <a:rPr lang="en-US" dirty="0">
                <a:latin typeface="Times New Roman" panose="02020603050405020304" pitchFamily="18" charset="0"/>
                <a:cs typeface="Times New Roman" panose="02020603050405020304" pitchFamily="18" charset="0"/>
              </a:rPr>
              <a:t> is 0.</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Adjacency List: </a:t>
            </a:r>
            <a:r>
              <a:rPr lang="en-US" dirty="0">
                <a:latin typeface="Times New Roman" panose="02020603050405020304" pitchFamily="18" charset="0"/>
                <a:cs typeface="Times New Roman" panose="02020603050405020304" pitchFamily="18" charset="0"/>
              </a:rPr>
              <a:t>Linked list representation. Every node is linked to its own list that contains the names of all other nodes that are adjacent.</a:t>
            </a:r>
          </a:p>
        </p:txBody>
      </p:sp>
    </p:spTree>
    <p:extLst>
      <p:ext uri="{BB962C8B-B14F-4D97-AF65-F5344CB8AC3E}">
        <p14:creationId xmlns:p14="http://schemas.microsoft.com/office/powerpoint/2010/main" val="11117757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a:extLst>
              <a:ext uri="{FF2B5EF4-FFF2-40B4-BE49-F238E27FC236}">
                <a16:creationId xmlns:a16="http://schemas.microsoft.com/office/drawing/2014/main" id="{7E2DC961-5049-48C9-970C-430DDAEBEA2F}"/>
              </a:ext>
            </a:extLst>
          </p:cNvPr>
          <p:cNvSpPr>
            <a:spLocks noGrp="1" noChangeArrowheads="1"/>
          </p:cNvSpPr>
          <p:nvPr>
            <p:ph type="body" idx="1"/>
          </p:nvPr>
        </p:nvSpPr>
        <p:spPr>
          <a:xfrm>
            <a:off x="838200" y="1681162"/>
            <a:ext cx="10515600" cy="5176837"/>
          </a:xfrm>
        </p:spPr>
        <p:txBody>
          <a:bodyPr/>
          <a:lstStyle/>
          <a:p>
            <a:r>
              <a:rPr lang="en-US" altLang="en-US" dirty="0">
                <a:latin typeface="Times New Roman" panose="02020603050405020304" pitchFamily="18" charset="0"/>
                <a:cs typeface="Times New Roman" panose="02020603050405020304" pitchFamily="18" charset="0"/>
              </a:rPr>
              <a:t>Adjacency Matrix Representation</a:t>
            </a:r>
          </a:p>
          <a:p>
            <a:pPr lvl="1"/>
            <a:r>
              <a:rPr lang="en-US" altLang="en-US" dirty="0">
                <a:latin typeface="Times New Roman" panose="02020603050405020304" pitchFamily="18" charset="0"/>
                <a:cs typeface="Times New Roman" panose="02020603050405020304" pitchFamily="18" charset="0"/>
              </a:rPr>
              <a:t>Let G = (V,E), n = |V|, m = |E|, V = {v1, v2, …, </a:t>
            </a:r>
            <a:r>
              <a:rPr lang="en-US" altLang="en-US" dirty="0" err="1">
                <a:latin typeface="Times New Roman" panose="02020603050405020304" pitchFamily="18" charset="0"/>
                <a:cs typeface="Times New Roman" panose="02020603050405020304" pitchFamily="18" charset="0"/>
              </a:rPr>
              <a:t>vn</a:t>
            </a:r>
            <a:r>
              <a:rPr lang="en-US" altLang="en-US" dirty="0">
                <a:latin typeface="Times New Roman" panose="02020603050405020304" pitchFamily="18" charset="0"/>
                <a:cs typeface="Times New Roman" panose="02020603050405020304" pitchFamily="18" charset="0"/>
              </a:rPr>
              <a:t>)</a:t>
            </a:r>
          </a:p>
          <a:p>
            <a:pPr lvl="1"/>
            <a:r>
              <a:rPr lang="en-US" altLang="en-US" dirty="0">
                <a:latin typeface="Times New Roman" panose="02020603050405020304" pitchFamily="18" charset="0"/>
                <a:cs typeface="Times New Roman" panose="02020603050405020304" pitchFamily="18" charset="0"/>
              </a:rPr>
              <a:t>G can be represented by an n </a:t>
            </a:r>
            <a:r>
              <a:rPr lang="en-US" altLang="en-US" dirty="0">
                <a:latin typeface="Times New Roman" panose="02020603050405020304" pitchFamily="18" charset="0"/>
                <a:cs typeface="Times New Roman" panose="02020603050405020304" pitchFamily="18" charset="0"/>
                <a:sym typeface="Symbol" panose="05050102010706020507" pitchFamily="18" charset="2"/>
              </a:rPr>
              <a:t></a:t>
            </a:r>
            <a:r>
              <a:rPr lang="en-US" altLang="en-US" dirty="0">
                <a:latin typeface="Times New Roman" panose="02020603050405020304" pitchFamily="18" charset="0"/>
                <a:cs typeface="Times New Roman" panose="02020603050405020304" pitchFamily="18" charset="0"/>
              </a:rPr>
              <a:t> n matrix</a:t>
            </a:r>
          </a:p>
        </p:txBody>
      </p:sp>
      <p:pic>
        <p:nvPicPr>
          <p:cNvPr id="24580" name="Picture 4" descr="C:\WINNT\Profiles\nab007\DESKTOP\chapter7\fig 7.11.jpg">
            <a:extLst>
              <a:ext uri="{FF2B5EF4-FFF2-40B4-BE49-F238E27FC236}">
                <a16:creationId xmlns:a16="http://schemas.microsoft.com/office/drawing/2014/main" id="{490654C6-5947-4726-9484-9ABA0F0776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4954" r="19626" b="61111"/>
          <a:stretch>
            <a:fillRect/>
          </a:stretch>
        </p:blipFill>
        <p:spPr bwMode="auto">
          <a:xfrm>
            <a:off x="1539988" y="3177382"/>
            <a:ext cx="80010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1" name="Line 5">
            <a:extLst>
              <a:ext uri="{FF2B5EF4-FFF2-40B4-BE49-F238E27FC236}">
                <a16:creationId xmlns:a16="http://schemas.microsoft.com/office/drawing/2014/main" id="{BF8D7976-BD7A-4CBB-96C0-07FD1F4BAD93}"/>
              </a:ext>
            </a:extLst>
          </p:cNvPr>
          <p:cNvSpPr>
            <a:spLocks noChangeShapeType="1"/>
          </p:cNvSpPr>
          <p:nvPr/>
        </p:nvSpPr>
        <p:spPr bwMode="auto">
          <a:xfrm>
            <a:off x="6099376" y="3623073"/>
            <a:ext cx="2667000" cy="21336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IN"/>
          </a:p>
        </p:txBody>
      </p:sp>
      <p:sp>
        <p:nvSpPr>
          <p:cNvPr id="3" name="Title 2">
            <a:extLst>
              <a:ext uri="{FF2B5EF4-FFF2-40B4-BE49-F238E27FC236}">
                <a16:creationId xmlns:a16="http://schemas.microsoft.com/office/drawing/2014/main" id="{CCA820C1-C8FA-6B43-BB23-79ACCED2D03E}"/>
              </a:ext>
            </a:extLst>
          </p:cNvPr>
          <p:cNvSpPr>
            <a:spLocks noGrp="1"/>
          </p:cNvSpPr>
          <p:nvPr>
            <p:ph type="title"/>
          </p:nvPr>
        </p:nvSpPr>
        <p:spPr/>
        <p:txBody>
          <a:bodyPr/>
          <a:lstStyle/>
          <a:p>
            <a:endParaRPr lang="en-IN" dirty="0"/>
          </a:p>
        </p:txBody>
      </p:sp>
    </p:spTree>
    <p:extLst>
      <p:ext uri="{BB962C8B-B14F-4D97-AF65-F5344CB8AC3E}">
        <p14:creationId xmlns:p14="http://schemas.microsoft.com/office/powerpoint/2010/main" val="1589103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8874" y="1206590"/>
            <a:ext cx="11305308" cy="4612319"/>
          </a:xfrm>
        </p:spPr>
        <p:txBody>
          <a:bodyPr>
            <a:normAutofit fontScale="90000"/>
          </a:bodyPr>
          <a:lstStyle/>
          <a:p>
            <a:r>
              <a:rPr lang="en-US" b="1" dirty="0">
                <a:latin typeface="Times New Roman" panose="02020603050405020304" pitchFamily="18" charset="0"/>
                <a:cs typeface="Times New Roman" panose="02020603050405020304" pitchFamily="18" charset="0"/>
              </a:rPr>
              <a:t>GRAPHS:</a:t>
            </a:r>
            <a:br>
              <a:rPr lang="en-US" dirty="0"/>
            </a:br>
            <a:r>
              <a:rPr lang="en-US" dirty="0">
                <a:latin typeface="Times New Roman" panose="02020603050405020304" pitchFamily="18" charset="0"/>
                <a:cs typeface="Times New Roman" panose="02020603050405020304" pitchFamily="18" charset="0"/>
              </a:rPr>
              <a:t>-A Graph is a non-linear data structure consisting of nodes and edges.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-The nodes are sometimes also referred to as vertices and the edges are lines or arcs that connect any two nodes in the graph.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-G=&lt;V,E&gt;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-V = {a, b, c, d, 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-E = {ab, ac, </a:t>
            </a:r>
            <a:r>
              <a:rPr lang="en-US" dirty="0" err="1">
                <a:latin typeface="Times New Roman" panose="02020603050405020304" pitchFamily="18" charset="0"/>
                <a:cs typeface="Times New Roman" panose="02020603050405020304" pitchFamily="18" charset="0"/>
              </a:rPr>
              <a:t>bd</a:t>
            </a:r>
            <a:r>
              <a:rPr lang="en-US" dirty="0">
                <a:latin typeface="Times New Roman" panose="02020603050405020304" pitchFamily="18" charset="0"/>
                <a:cs typeface="Times New Roman" panose="02020603050405020304" pitchFamily="18" charset="0"/>
              </a:rPr>
              <a:t>, cd, de}</a:t>
            </a:r>
            <a:br>
              <a:rPr lang="en-US" dirty="0"/>
            </a:br>
            <a:endParaRPr lang="en-US" dirty="0"/>
          </a:p>
        </p:txBody>
      </p:sp>
      <p:pic>
        <p:nvPicPr>
          <p:cNvPr id="5" name="Picture 2" descr="Graph Basic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34246" y="3679435"/>
            <a:ext cx="3100589" cy="1971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2265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9905AD4F-D5DC-4931-9094-14DB645F3678}"/>
              </a:ext>
            </a:extLst>
          </p:cNvPr>
          <p:cNvSpPr>
            <a:spLocks noGrp="1" noChangeArrowheads="1"/>
          </p:cNvSpPr>
          <p:nvPr>
            <p:ph type="title"/>
          </p:nvPr>
        </p:nvSpPr>
        <p:spPr>
          <a:xfrm>
            <a:off x="1905000" y="240096"/>
            <a:ext cx="8229600" cy="914400"/>
          </a:xfrm>
        </p:spPr>
        <p:txBody>
          <a:bodyPr>
            <a:normAutofit fontScale="90000"/>
          </a:bodyPr>
          <a:lstStyle/>
          <a:p>
            <a:r>
              <a:rPr lang="en-US" altLang="en-US"/>
              <a:t>Adjacency Matrix for weight digraph</a:t>
            </a:r>
          </a:p>
        </p:txBody>
      </p:sp>
      <p:sp>
        <p:nvSpPr>
          <p:cNvPr id="25603" name="Rectangle 3">
            <a:extLst>
              <a:ext uri="{FF2B5EF4-FFF2-40B4-BE49-F238E27FC236}">
                <a16:creationId xmlns:a16="http://schemas.microsoft.com/office/drawing/2014/main" id="{BC0B4438-C004-44AF-9364-27EEE45AFE53}"/>
              </a:ext>
            </a:extLst>
          </p:cNvPr>
          <p:cNvSpPr>
            <a:spLocks noGrp="1" noChangeArrowheads="1"/>
          </p:cNvSpPr>
          <p:nvPr>
            <p:ph type="body" idx="1"/>
          </p:nvPr>
        </p:nvSpPr>
        <p:spPr/>
        <p:txBody>
          <a:bodyPr/>
          <a:lstStyle/>
          <a:p>
            <a:endParaRPr lang="en-US" altLang="en-US" dirty="0"/>
          </a:p>
        </p:txBody>
      </p:sp>
      <p:pic>
        <p:nvPicPr>
          <p:cNvPr id="25604" name="Picture 4" descr="C:\WINNT\Profiles\nab007\DESKTOP\chapter7\fig 7.12.jpg">
            <a:extLst>
              <a:ext uri="{FF2B5EF4-FFF2-40B4-BE49-F238E27FC236}">
                <a16:creationId xmlns:a16="http://schemas.microsoft.com/office/drawing/2014/main" id="{3FF2B69C-1C8E-462C-83EA-4D4EAE28FD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5741" t="1622" r="15741" b="58904"/>
          <a:stretch>
            <a:fillRect/>
          </a:stretch>
        </p:blipFill>
        <p:spPr bwMode="auto">
          <a:xfrm>
            <a:off x="1191690" y="1454432"/>
            <a:ext cx="6788529" cy="5093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981475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4" descr="C:\WINNT\Profiles\nab007\DESKTOP\chapter7\fig 7.11.jpg">
            <a:extLst>
              <a:ext uri="{FF2B5EF4-FFF2-40B4-BE49-F238E27FC236}">
                <a16:creationId xmlns:a16="http://schemas.microsoft.com/office/drawing/2014/main" id="{D1A1DD1D-BD44-4523-890E-D7971F0C82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869" t="1280" r="5608" b="1389"/>
          <a:stretch>
            <a:fillRect/>
          </a:stretch>
        </p:blipFill>
        <p:spPr bwMode="auto">
          <a:xfrm>
            <a:off x="1399309" y="495161"/>
            <a:ext cx="9644902"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7" name="Rectangle 2">
            <a:extLst>
              <a:ext uri="{FF2B5EF4-FFF2-40B4-BE49-F238E27FC236}">
                <a16:creationId xmlns:a16="http://schemas.microsoft.com/office/drawing/2014/main" id="{10EA254C-AD47-410D-8CFD-E793327A2D45}"/>
              </a:ext>
            </a:extLst>
          </p:cNvPr>
          <p:cNvSpPr>
            <a:spLocks noGrp="1" noChangeArrowheads="1"/>
          </p:cNvSpPr>
          <p:nvPr>
            <p:ph type="title"/>
          </p:nvPr>
        </p:nvSpPr>
        <p:spPr>
          <a:xfrm>
            <a:off x="1862231" y="0"/>
            <a:ext cx="8229600" cy="476672"/>
          </a:xfrm>
        </p:spPr>
        <p:txBody>
          <a:bodyPr>
            <a:normAutofit fontScale="90000"/>
          </a:bodyPr>
          <a:lstStyle/>
          <a:p>
            <a:r>
              <a:rPr lang="en-US" altLang="en-US" dirty="0"/>
              <a:t>Array of Adjacency Lists Representation</a:t>
            </a:r>
          </a:p>
        </p:txBody>
      </p:sp>
      <p:sp>
        <p:nvSpPr>
          <p:cNvPr id="26628" name="Rectangle 3">
            <a:extLst>
              <a:ext uri="{FF2B5EF4-FFF2-40B4-BE49-F238E27FC236}">
                <a16:creationId xmlns:a16="http://schemas.microsoft.com/office/drawing/2014/main" id="{8FF7EEA6-62EE-4AE6-82B3-116D9FC32239}"/>
              </a:ext>
            </a:extLst>
          </p:cNvPr>
          <p:cNvSpPr>
            <a:spLocks noGrp="1" noChangeArrowheads="1"/>
          </p:cNvSpPr>
          <p:nvPr>
            <p:ph type="body" idx="1"/>
          </p:nvPr>
        </p:nvSpPr>
        <p:spPr>
          <a:xfrm>
            <a:off x="528611" y="2116571"/>
            <a:ext cx="10515600" cy="4351338"/>
          </a:xfrm>
        </p:spPr>
        <p:txBody>
          <a:bodyPr/>
          <a:lstStyle/>
          <a:p>
            <a:pPr marL="0" indent="0">
              <a:buNone/>
            </a:pPr>
            <a:endParaRPr lang="en-US" altLang="en-US" dirty="0"/>
          </a:p>
        </p:txBody>
      </p:sp>
    </p:spTree>
    <p:extLst>
      <p:ext uri="{BB962C8B-B14F-4D97-AF65-F5344CB8AC3E}">
        <p14:creationId xmlns:p14="http://schemas.microsoft.com/office/powerpoint/2010/main" val="17479454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845BD67B-1D1C-40A2-B5B9-CFD09A182BA7}"/>
              </a:ext>
            </a:extLst>
          </p:cNvPr>
          <p:cNvSpPr>
            <a:spLocks noGrp="1" noChangeArrowheads="1"/>
          </p:cNvSpPr>
          <p:nvPr>
            <p:ph type="title"/>
          </p:nvPr>
        </p:nvSpPr>
        <p:spPr>
          <a:xfrm>
            <a:off x="1981200" y="-26866"/>
            <a:ext cx="8229600" cy="914400"/>
          </a:xfrm>
        </p:spPr>
        <p:txBody>
          <a:bodyPr>
            <a:normAutofit fontScale="90000"/>
          </a:bodyPr>
          <a:lstStyle/>
          <a:p>
            <a:r>
              <a:rPr lang="en-US" altLang="en-US"/>
              <a:t>Array of Adjacency Lists Representation</a:t>
            </a:r>
          </a:p>
        </p:txBody>
      </p:sp>
      <p:pic>
        <p:nvPicPr>
          <p:cNvPr id="27651" name="Picture 4" descr="C:\WINNT\Profiles\nab007\DESKTOP\chapter7\fig 7.12.jpg">
            <a:extLst>
              <a:ext uri="{FF2B5EF4-FFF2-40B4-BE49-F238E27FC236}">
                <a16:creationId xmlns:a16="http://schemas.microsoft.com/office/drawing/2014/main" id="{D0B008FD-AE90-4BB7-B5A3-19DB0E592A0D}"/>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l="6462" t="2219" r="8615" b="4922"/>
          <a:stretch>
            <a:fillRect/>
          </a:stretch>
        </p:blipFill>
        <p:spPr>
          <a:xfrm>
            <a:off x="1524000" y="756814"/>
            <a:ext cx="9144000" cy="5791200"/>
          </a:xfrm>
          <a:noFill/>
        </p:spPr>
      </p:pic>
    </p:spTree>
    <p:extLst>
      <p:ext uri="{BB962C8B-B14F-4D97-AF65-F5344CB8AC3E}">
        <p14:creationId xmlns:p14="http://schemas.microsoft.com/office/powerpoint/2010/main" val="927954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865" y="554108"/>
            <a:ext cx="11582400" cy="4847358"/>
          </a:xfrm>
        </p:spPr>
        <p:txBody>
          <a:bodyPr/>
          <a:lstStyle/>
          <a:p>
            <a:r>
              <a:rPr lang="en-US" b="1" dirty="0">
                <a:latin typeface="Times New Roman" panose="02020603050405020304" pitchFamily="18" charset="0"/>
                <a:cs typeface="Times New Roman" panose="02020603050405020304" pitchFamily="18" charset="0"/>
              </a:rPr>
              <a:t>Graph Traversal Algorithms: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-Traversing a graph means examining the nodes and edges of the graph.</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--Breadth First Search (Queue)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--Depth First Search(Stack)</a:t>
            </a:r>
          </a:p>
        </p:txBody>
      </p:sp>
    </p:spTree>
    <p:extLst>
      <p:ext uri="{BB962C8B-B14F-4D97-AF65-F5344CB8AC3E}">
        <p14:creationId xmlns:p14="http://schemas.microsoft.com/office/powerpoint/2010/main" val="10497586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1" y="-443345"/>
            <a:ext cx="11720944" cy="6982690"/>
          </a:xfrm>
        </p:spPr>
        <p:txBody>
          <a:bodyPr>
            <a:normAutofit/>
          </a:bodyPr>
          <a:lstStyle/>
          <a:p>
            <a:r>
              <a:rPr lang="en-US" sz="3600" b="1" dirty="0">
                <a:latin typeface="Times New Roman" panose="02020603050405020304" pitchFamily="18" charset="0"/>
                <a:cs typeface="Times New Roman" panose="02020603050405020304" pitchFamily="18" charset="0"/>
              </a:rPr>
              <a:t>Breadth First Search (BFS)</a:t>
            </a:r>
            <a:br>
              <a:rPr lang="en-US" sz="3600" b="1" dirty="0">
                <a:latin typeface="Times New Roman" panose="02020603050405020304" pitchFamily="18" charset="0"/>
                <a:cs typeface="Times New Roman" panose="02020603050405020304" pitchFamily="18" charset="0"/>
              </a:rPr>
            </a:br>
            <a:br>
              <a:rPr lang="en-US" sz="3600" b="1"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a:t>
            </a:r>
            <a:r>
              <a:rPr lang="en-US" sz="3600" dirty="0">
                <a:latin typeface="Times New Roman" panose="02020603050405020304" pitchFamily="18" charset="0"/>
                <a:cs typeface="Times New Roman" panose="02020603050405020304" pitchFamily="18" charset="0"/>
              </a:rPr>
              <a:t>The Breadth First Search (BFS) traversal is an algorithm, which is used to visit all of the nodes of a given graph. </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-In this traversal algorithm one node is selected and then all of the adjacent nodes are visited one by one. </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-After completing all of the adjacent vertices, it moves further to check another vertices and checks its adjacent vertices again.</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-Time </a:t>
            </a:r>
            <a:r>
              <a:rPr lang="en-US" sz="3600" dirty="0" err="1">
                <a:latin typeface="Times New Roman" panose="02020603050405020304" pitchFamily="18" charset="0"/>
                <a:cs typeface="Times New Roman" panose="02020603050405020304" pitchFamily="18" charset="0"/>
              </a:rPr>
              <a:t>complexity:O</a:t>
            </a:r>
            <a:r>
              <a:rPr lang="en-US" sz="3600" dirty="0">
                <a:latin typeface="Times New Roman" panose="02020603050405020304" pitchFamily="18" charset="0"/>
                <a:cs typeface="Times New Roman" panose="02020603050405020304" pitchFamily="18" charset="0"/>
              </a:rPr>
              <a:t>(V+E)</a:t>
            </a:r>
          </a:p>
        </p:txBody>
      </p:sp>
    </p:spTree>
    <p:extLst>
      <p:ext uri="{BB962C8B-B14F-4D97-AF65-F5344CB8AC3E}">
        <p14:creationId xmlns:p14="http://schemas.microsoft.com/office/powerpoint/2010/main" val="35277575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3360E-245D-0911-9839-EAE2309C7D15}"/>
              </a:ext>
            </a:extLst>
          </p:cNvPr>
          <p:cNvSpPr>
            <a:spLocks noGrp="1"/>
          </p:cNvSpPr>
          <p:nvPr>
            <p:ph type="title"/>
          </p:nvPr>
        </p:nvSpPr>
        <p:spPr>
          <a:xfrm>
            <a:off x="838200" y="365125"/>
            <a:ext cx="10515600" cy="6022423"/>
          </a:xfrm>
        </p:spPr>
        <p:txBody>
          <a:bodyPr>
            <a:normAutofit/>
          </a:bodyPr>
          <a:lstStyle/>
          <a:p>
            <a:r>
              <a:rPr lang="en-GB" sz="3600" b="1" dirty="0">
                <a:latin typeface="Times New Roman" panose="02020603050405020304" pitchFamily="18" charset="0"/>
                <a:cs typeface="Times New Roman" panose="02020603050405020304" pitchFamily="18" charset="0"/>
              </a:rPr>
              <a:t>PROCEDURE:</a:t>
            </a:r>
            <a:br>
              <a:rPr lang="en-GB" sz="3600" dirty="0">
                <a:latin typeface="Times New Roman" panose="02020603050405020304" pitchFamily="18" charset="0"/>
                <a:cs typeface="Times New Roman" panose="02020603050405020304" pitchFamily="18" charset="0"/>
              </a:rPr>
            </a:br>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1.Create a queue to put vertices and an array to mark visited vertices.</a:t>
            </a:r>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2.Insert the starting vertex into queue and visited array.</a:t>
            </a:r>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3.Do the below given process till the queue becomes empty:</a:t>
            </a:r>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a)Remove the first vertex of the queue.</a:t>
            </a:r>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b)Mark that vertex as visited.</a:t>
            </a:r>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c)Insert all the unvisited neighbours of the vertex into the queue.</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3472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673" y="263237"/>
            <a:ext cx="11970327" cy="5481548"/>
          </a:xfrm>
        </p:spPr>
        <p:txBody>
          <a:bodyPr>
            <a:normAutofit fontScale="90000"/>
          </a:bodyPr>
          <a:lstStyle/>
          <a:p>
            <a:r>
              <a:rPr lang="en-US" dirty="0">
                <a:latin typeface="Times New Roman" panose="02020603050405020304" pitchFamily="18" charset="0"/>
                <a:cs typeface="Times New Roman" panose="02020603050405020304" pitchFamily="18" charset="0"/>
              </a:rPr>
              <a:t>Perform BFS on the given graph</a:t>
            </a:r>
            <a:br>
              <a:rPr lang="en-US" dirty="0"/>
            </a:br>
            <a:br>
              <a:rPr lang="en-US" dirty="0"/>
            </a:br>
            <a:br>
              <a:rPr lang="en-US" dirty="0"/>
            </a:br>
            <a:br>
              <a:rPr lang="en-US" dirty="0"/>
            </a:br>
            <a:br>
              <a:rPr lang="en-US" dirty="0"/>
            </a:br>
            <a:br>
              <a:rPr lang="en-US" dirty="0"/>
            </a:br>
            <a:br>
              <a:rPr lang="en-US" dirty="0"/>
            </a:br>
            <a:br>
              <a:rPr lang="en-US" dirty="0"/>
            </a:br>
            <a:endParaRPr lang="en-US" dirty="0"/>
          </a:p>
        </p:txBody>
      </p:sp>
      <p:pic>
        <p:nvPicPr>
          <p:cNvPr id="7" name="Picture 6">
            <a:extLst>
              <a:ext uri="{FF2B5EF4-FFF2-40B4-BE49-F238E27FC236}">
                <a16:creationId xmlns:a16="http://schemas.microsoft.com/office/drawing/2014/main" id="{5F054631-7CDA-5DB9-0895-AB7883C3C032}"/>
              </a:ext>
            </a:extLst>
          </p:cNvPr>
          <p:cNvPicPr>
            <a:picLocks noChangeAspect="1"/>
          </p:cNvPicPr>
          <p:nvPr/>
        </p:nvPicPr>
        <p:blipFill>
          <a:blip r:embed="rId2"/>
          <a:stretch>
            <a:fillRect/>
          </a:stretch>
        </p:blipFill>
        <p:spPr>
          <a:xfrm>
            <a:off x="460489" y="1262408"/>
            <a:ext cx="3859720" cy="3336095"/>
          </a:xfrm>
          <a:prstGeom prst="rect">
            <a:avLst/>
          </a:prstGeom>
        </p:spPr>
      </p:pic>
      <p:pic>
        <p:nvPicPr>
          <p:cNvPr id="8" name="Picture 7">
            <a:extLst>
              <a:ext uri="{FF2B5EF4-FFF2-40B4-BE49-F238E27FC236}">
                <a16:creationId xmlns:a16="http://schemas.microsoft.com/office/drawing/2014/main" id="{13460643-8BA5-D258-1B08-0CCEB5AE8CF3}"/>
              </a:ext>
            </a:extLst>
          </p:cNvPr>
          <p:cNvPicPr>
            <a:picLocks noChangeAspect="1"/>
          </p:cNvPicPr>
          <p:nvPr/>
        </p:nvPicPr>
        <p:blipFill>
          <a:blip r:embed="rId3"/>
          <a:stretch>
            <a:fillRect/>
          </a:stretch>
        </p:blipFill>
        <p:spPr>
          <a:xfrm>
            <a:off x="6798365" y="818775"/>
            <a:ext cx="3551582" cy="3084858"/>
          </a:xfrm>
          <a:prstGeom prst="rect">
            <a:avLst/>
          </a:prstGeom>
        </p:spPr>
      </p:pic>
    </p:spTree>
    <p:extLst>
      <p:ext uri="{BB962C8B-B14F-4D97-AF65-F5344CB8AC3E}">
        <p14:creationId xmlns:p14="http://schemas.microsoft.com/office/powerpoint/2010/main" val="4284733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C103A3F-1E67-BB7D-F425-2ED745A3A673}"/>
              </a:ext>
            </a:extLst>
          </p:cNvPr>
          <p:cNvPicPr>
            <a:picLocks noChangeAspect="1"/>
          </p:cNvPicPr>
          <p:nvPr/>
        </p:nvPicPr>
        <p:blipFill>
          <a:blip r:embed="rId2"/>
          <a:stretch>
            <a:fillRect/>
          </a:stretch>
        </p:blipFill>
        <p:spPr>
          <a:xfrm>
            <a:off x="4215221" y="2508424"/>
            <a:ext cx="3761558" cy="1841152"/>
          </a:xfrm>
          <a:prstGeom prst="rect">
            <a:avLst/>
          </a:prstGeom>
        </p:spPr>
      </p:pic>
      <p:sp>
        <p:nvSpPr>
          <p:cNvPr id="2" name="Title 1">
            <a:extLst>
              <a:ext uri="{FF2B5EF4-FFF2-40B4-BE49-F238E27FC236}">
                <a16:creationId xmlns:a16="http://schemas.microsoft.com/office/drawing/2014/main" id="{7D37BAB5-F78B-710D-7E82-E8A8E786EFF7}"/>
              </a:ext>
            </a:extLst>
          </p:cNvPr>
          <p:cNvSpPr>
            <a:spLocks noGrp="1"/>
          </p:cNvSpPr>
          <p:nvPr>
            <p:ph type="title"/>
          </p:nvPr>
        </p:nvSpPr>
        <p:spPr>
          <a:xfrm>
            <a:off x="838200" y="365125"/>
            <a:ext cx="10515600" cy="5929658"/>
          </a:xfrm>
        </p:spPr>
        <p:txBody>
          <a:bodyPr/>
          <a:lstStyle/>
          <a:p>
            <a:endParaRPr lang="en-IN" dirty="0"/>
          </a:p>
        </p:txBody>
      </p:sp>
      <p:pic>
        <p:nvPicPr>
          <p:cNvPr id="5" name="Picture 4">
            <a:extLst>
              <a:ext uri="{FF2B5EF4-FFF2-40B4-BE49-F238E27FC236}">
                <a16:creationId xmlns:a16="http://schemas.microsoft.com/office/drawing/2014/main" id="{A907EFB6-3F09-C34E-A575-85E07E20AEDF}"/>
              </a:ext>
            </a:extLst>
          </p:cNvPr>
          <p:cNvPicPr>
            <a:picLocks noChangeAspect="1"/>
          </p:cNvPicPr>
          <p:nvPr/>
        </p:nvPicPr>
        <p:blipFill>
          <a:blip r:embed="rId3"/>
          <a:stretch>
            <a:fillRect/>
          </a:stretch>
        </p:blipFill>
        <p:spPr>
          <a:xfrm>
            <a:off x="1541123" y="1048135"/>
            <a:ext cx="2726077" cy="2251656"/>
          </a:xfrm>
          <a:prstGeom prst="rect">
            <a:avLst/>
          </a:prstGeom>
        </p:spPr>
      </p:pic>
    </p:spTree>
    <p:extLst>
      <p:ext uri="{BB962C8B-B14F-4D97-AF65-F5344CB8AC3E}">
        <p14:creationId xmlns:p14="http://schemas.microsoft.com/office/powerpoint/2010/main" val="25838689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655" y="762000"/>
            <a:ext cx="10806545" cy="6096000"/>
          </a:xfrm>
        </p:spPr>
        <p:txBody>
          <a:bodyPr>
            <a:normAutofit/>
          </a:bodyPr>
          <a:lstStyle/>
          <a:p>
            <a:r>
              <a:rPr lang="en-US" sz="2800" b="1" dirty="0">
                <a:latin typeface="Times New Roman" panose="02020603050405020304" pitchFamily="18" charset="0"/>
                <a:cs typeface="Times New Roman" panose="02020603050405020304" pitchFamily="18" charset="0"/>
              </a:rPr>
              <a:t>APPLICATIONS:</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1) Shortest Path and Minimum Spanning Tree for unweighted graph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2) Peer to Peer Networks</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3) Crawlers in Search Engines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4) Social Networking Websites</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5) GPS Navigation systems</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6) Broadcasting in Network</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7) In Garbage Collection</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8) Cycle detection in undirected graph</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9) Ford–Fulkerson algorithm</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10) To test if a graph is Bipartite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11) Path Finding between two vertices.</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12) Finding all nodes within one connected component </a:t>
            </a:r>
          </a:p>
        </p:txBody>
      </p:sp>
    </p:spTree>
    <p:extLst>
      <p:ext uri="{BB962C8B-B14F-4D97-AF65-F5344CB8AC3E}">
        <p14:creationId xmlns:p14="http://schemas.microsoft.com/office/powerpoint/2010/main" val="119695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0945" y="0"/>
            <a:ext cx="11651673" cy="6719455"/>
          </a:xfrm>
        </p:spPr>
        <p:txBody>
          <a:bodyPr>
            <a:normAutofit/>
          </a:bodyPr>
          <a:lstStyle/>
          <a:p>
            <a:r>
              <a:rPr lang="en-US" sz="3600" b="1" dirty="0">
                <a:latin typeface="Times New Roman" panose="02020603050405020304" pitchFamily="18" charset="0"/>
                <a:cs typeface="Times New Roman" panose="02020603050405020304" pitchFamily="18" charset="0"/>
              </a:rPr>
              <a:t>Depth First Search (DFS)</a:t>
            </a:r>
            <a:br>
              <a:rPr lang="en-US" sz="3600" b="1" dirty="0">
                <a:latin typeface="Times New Roman" panose="02020603050405020304" pitchFamily="18" charset="0"/>
                <a:cs typeface="Times New Roman" panose="02020603050405020304" pitchFamily="18" charset="0"/>
              </a:rPr>
            </a:br>
            <a:br>
              <a:rPr lang="en-US" sz="3600" b="1"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a:t>
            </a:r>
            <a:r>
              <a:rPr lang="en-US" sz="3600" dirty="0">
                <a:latin typeface="Times New Roman" panose="02020603050405020304" pitchFamily="18" charset="0"/>
                <a:cs typeface="Times New Roman" panose="02020603050405020304" pitchFamily="18" charset="0"/>
              </a:rPr>
              <a:t>The Depth First Search (DFS) is a graph traversal algorithm. </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-In this algorithm one starting vertex is given, and when an adjacent vertex is found, it moves to that adjacent vertex first and try to traverse in the same manner.</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-Discovery edges</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-Back edges</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-Time </a:t>
            </a:r>
            <a:r>
              <a:rPr lang="en-US" sz="3600" dirty="0" err="1">
                <a:latin typeface="Times New Roman" panose="02020603050405020304" pitchFamily="18" charset="0"/>
                <a:cs typeface="Times New Roman" panose="02020603050405020304" pitchFamily="18" charset="0"/>
              </a:rPr>
              <a:t>complexity:O</a:t>
            </a:r>
            <a:r>
              <a:rPr lang="en-US" sz="3600" dirty="0">
                <a:latin typeface="Times New Roman" panose="02020603050405020304" pitchFamily="18" charset="0"/>
                <a:cs typeface="Times New Roman" panose="02020603050405020304" pitchFamily="18" charset="0"/>
              </a:rPr>
              <a:t>(V+E)</a:t>
            </a:r>
          </a:p>
        </p:txBody>
      </p:sp>
    </p:spTree>
    <p:extLst>
      <p:ext uri="{BB962C8B-B14F-4D97-AF65-F5344CB8AC3E}">
        <p14:creationId xmlns:p14="http://schemas.microsoft.com/office/powerpoint/2010/main" val="1218401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9709" y="-110836"/>
            <a:ext cx="11083636" cy="6511636"/>
          </a:xfrm>
        </p:spPr>
        <p:txBody>
          <a:bodyPr>
            <a:normAutofit/>
          </a:bodyPr>
          <a:lstStyle/>
          <a:p>
            <a:r>
              <a:rPr lang="en-US" b="1" dirty="0">
                <a:latin typeface="Times New Roman" panose="02020603050405020304" pitchFamily="18" charset="0"/>
                <a:cs typeface="Times New Roman" panose="02020603050405020304" pitchFamily="18" charset="0"/>
              </a:rPr>
              <a:t>Adjacency</a:t>
            </a:r>
            <a:r>
              <a:rPr lang="en-US" dirty="0">
                <a:latin typeface="Times New Roman" panose="02020603050405020304" pitchFamily="18" charset="0"/>
                <a:cs typeface="Times New Roman" panose="02020603050405020304" pitchFamily="18" charset="0"/>
              </a:rPr>
              <a:t>: A vertex is said to be adjacent to another vertex if there is an edge connecting them. </a:t>
            </a:r>
            <a:br>
              <a:rPr lang="en-US" dirty="0">
                <a:latin typeface="Times New Roman" panose="02020603050405020304" pitchFamily="18" charset="0"/>
                <a:cs typeface="Times New Roman" panose="02020603050405020304" pitchFamily="18" charset="0"/>
              </a:rPr>
            </a:br>
            <a:r>
              <a:rPr lang="en-GB" b="1" i="0" dirty="0">
                <a:solidFill>
                  <a:srgbClr val="3D3D4E"/>
                </a:solidFill>
                <a:effectLst/>
                <a:latin typeface="Times New Roman" panose="02020603050405020304" pitchFamily="18" charset="0"/>
                <a:cs typeface="Times New Roman" panose="02020603050405020304" pitchFamily="18" charset="0"/>
              </a:rPr>
              <a:t>Adjacent nodes</a:t>
            </a:r>
            <a:r>
              <a:rPr lang="en-GB" b="0" i="0" dirty="0">
                <a:solidFill>
                  <a:srgbClr val="3D3D4E"/>
                </a:solidFill>
                <a:effectLst/>
                <a:latin typeface="Times New Roman" panose="02020603050405020304" pitchFamily="18" charset="0"/>
                <a:cs typeface="Times New Roman" panose="02020603050405020304" pitchFamily="18" charset="0"/>
              </a:rPr>
              <a:t> are any two nodes that are connected by an edge.</a:t>
            </a:r>
            <a:br>
              <a:rPr lang="en-US" dirty="0"/>
            </a:br>
            <a:br>
              <a:rPr lang="en-US" dirty="0"/>
            </a:br>
            <a:br>
              <a:rPr lang="en-US" dirty="0"/>
            </a:br>
            <a:endParaRPr lang="en-US" dirty="0"/>
          </a:p>
        </p:txBody>
      </p:sp>
      <p:pic>
        <p:nvPicPr>
          <p:cNvPr id="3" name="Picture 2">
            <a:extLst>
              <a:ext uri="{FF2B5EF4-FFF2-40B4-BE49-F238E27FC236}">
                <a16:creationId xmlns:a16="http://schemas.microsoft.com/office/drawing/2014/main" id="{E6F8F4EC-64BE-0CB8-9086-87F859DC792F}"/>
              </a:ext>
            </a:extLst>
          </p:cNvPr>
          <p:cNvPicPr>
            <a:picLocks noChangeAspect="1"/>
          </p:cNvPicPr>
          <p:nvPr/>
        </p:nvPicPr>
        <p:blipFill>
          <a:blip r:embed="rId2"/>
          <a:stretch>
            <a:fillRect/>
          </a:stretch>
        </p:blipFill>
        <p:spPr>
          <a:xfrm>
            <a:off x="3448995" y="3692133"/>
            <a:ext cx="6486706" cy="2152075"/>
          </a:xfrm>
          <a:prstGeom prst="rect">
            <a:avLst/>
          </a:prstGeom>
        </p:spPr>
      </p:pic>
    </p:spTree>
    <p:extLst>
      <p:ext uri="{BB962C8B-B14F-4D97-AF65-F5344CB8AC3E}">
        <p14:creationId xmlns:p14="http://schemas.microsoft.com/office/powerpoint/2010/main" val="5981767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52066-8A69-51B3-BE88-7CF9634A324A}"/>
              </a:ext>
            </a:extLst>
          </p:cNvPr>
          <p:cNvSpPr>
            <a:spLocks noGrp="1"/>
          </p:cNvSpPr>
          <p:nvPr>
            <p:ph type="title"/>
          </p:nvPr>
        </p:nvSpPr>
        <p:spPr>
          <a:xfrm>
            <a:off x="838200" y="365125"/>
            <a:ext cx="10515600" cy="5889901"/>
          </a:xfrm>
        </p:spPr>
        <p:txBody>
          <a:bodyPr>
            <a:normAutofit/>
          </a:bodyPr>
          <a:lstStyle/>
          <a:p>
            <a:r>
              <a:rPr lang="en-GB" sz="3600" b="1" dirty="0">
                <a:latin typeface="Times New Roman" panose="02020603050405020304" pitchFamily="18" charset="0"/>
                <a:cs typeface="Times New Roman" panose="02020603050405020304" pitchFamily="18" charset="0"/>
              </a:rPr>
              <a:t>PROCEDURE:</a:t>
            </a:r>
            <a:br>
              <a:rPr lang="en-GB" sz="3600" b="1" dirty="0">
                <a:latin typeface="Times New Roman" panose="02020603050405020304" pitchFamily="18" charset="0"/>
                <a:cs typeface="Times New Roman" panose="02020603050405020304" pitchFamily="18" charset="0"/>
              </a:rPr>
            </a:br>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Create a Stack and push the starting vertex to stack.</a:t>
            </a:r>
            <a:br>
              <a:rPr lang="en-GB" sz="3600" dirty="0">
                <a:latin typeface="Times New Roman" panose="02020603050405020304" pitchFamily="18" charset="0"/>
                <a:cs typeface="Times New Roman" panose="02020603050405020304" pitchFamily="18" charset="0"/>
              </a:rPr>
            </a:br>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1. Visit the adjacent unvisited vertex. Mark it as visited. Display it. Push it in a stack.</a:t>
            </a:r>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2.If no adjacent vertex is found, pop up a vertex from the stack. </a:t>
            </a:r>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It will pop up all the vertices from the stack, which do not have adjacent vertices.</a:t>
            </a:r>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3.Repeat  1 and  2 until the stack is empty.</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62793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86839"/>
          </a:xfrm>
        </p:spPr>
        <p:txBody>
          <a:bodyPr>
            <a:normAutofit/>
          </a:bodyPr>
          <a:lstStyle/>
          <a:p>
            <a:r>
              <a:rPr lang="en-US" sz="3200" dirty="0">
                <a:latin typeface="Times New Roman" panose="02020603050405020304" pitchFamily="18" charset="0"/>
                <a:cs typeface="Times New Roman" panose="02020603050405020304" pitchFamily="18" charset="0"/>
              </a:rPr>
              <a:t>Perform DFS on the given graph</a:t>
            </a:r>
            <a:br>
              <a:rPr lang="en-US" sz="3200"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2BF9D64-082D-BFD7-88BC-983D44C78D5B}"/>
              </a:ext>
            </a:extLst>
          </p:cNvPr>
          <p:cNvPicPr>
            <a:picLocks noChangeAspect="1"/>
          </p:cNvPicPr>
          <p:nvPr/>
        </p:nvPicPr>
        <p:blipFill>
          <a:blip r:embed="rId2"/>
          <a:stretch>
            <a:fillRect/>
          </a:stretch>
        </p:blipFill>
        <p:spPr>
          <a:xfrm>
            <a:off x="838200" y="1240750"/>
            <a:ext cx="3588026" cy="3145720"/>
          </a:xfrm>
          <a:prstGeom prst="rect">
            <a:avLst/>
          </a:prstGeom>
        </p:spPr>
      </p:pic>
      <p:pic>
        <p:nvPicPr>
          <p:cNvPr id="6" name="Picture 5">
            <a:extLst>
              <a:ext uri="{FF2B5EF4-FFF2-40B4-BE49-F238E27FC236}">
                <a16:creationId xmlns:a16="http://schemas.microsoft.com/office/drawing/2014/main" id="{5EA02B9E-5F5D-025A-984F-A080DD142633}"/>
              </a:ext>
            </a:extLst>
          </p:cNvPr>
          <p:cNvPicPr>
            <a:picLocks noChangeAspect="1"/>
          </p:cNvPicPr>
          <p:nvPr/>
        </p:nvPicPr>
        <p:blipFill>
          <a:blip r:embed="rId3"/>
          <a:stretch>
            <a:fillRect/>
          </a:stretch>
        </p:blipFill>
        <p:spPr>
          <a:xfrm>
            <a:off x="6651348" y="1224185"/>
            <a:ext cx="3588025" cy="3145720"/>
          </a:xfrm>
          <a:prstGeom prst="rect">
            <a:avLst/>
          </a:prstGeom>
        </p:spPr>
      </p:pic>
    </p:spTree>
    <p:extLst>
      <p:ext uri="{BB962C8B-B14F-4D97-AF65-F5344CB8AC3E}">
        <p14:creationId xmlns:p14="http://schemas.microsoft.com/office/powerpoint/2010/main" val="32736402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C103A3F-1E67-BB7D-F425-2ED745A3A673}"/>
              </a:ext>
            </a:extLst>
          </p:cNvPr>
          <p:cNvPicPr>
            <a:picLocks noChangeAspect="1"/>
          </p:cNvPicPr>
          <p:nvPr/>
        </p:nvPicPr>
        <p:blipFill>
          <a:blip r:embed="rId2"/>
          <a:stretch>
            <a:fillRect/>
          </a:stretch>
        </p:blipFill>
        <p:spPr>
          <a:xfrm>
            <a:off x="4215221" y="2508424"/>
            <a:ext cx="3761558" cy="1841152"/>
          </a:xfrm>
          <a:prstGeom prst="rect">
            <a:avLst/>
          </a:prstGeom>
        </p:spPr>
      </p:pic>
      <p:sp>
        <p:nvSpPr>
          <p:cNvPr id="2" name="Title 1">
            <a:extLst>
              <a:ext uri="{FF2B5EF4-FFF2-40B4-BE49-F238E27FC236}">
                <a16:creationId xmlns:a16="http://schemas.microsoft.com/office/drawing/2014/main" id="{7D37BAB5-F78B-710D-7E82-E8A8E786EFF7}"/>
              </a:ext>
            </a:extLst>
          </p:cNvPr>
          <p:cNvSpPr>
            <a:spLocks noGrp="1"/>
          </p:cNvSpPr>
          <p:nvPr>
            <p:ph type="title"/>
          </p:nvPr>
        </p:nvSpPr>
        <p:spPr>
          <a:xfrm>
            <a:off x="838200" y="365125"/>
            <a:ext cx="10515600" cy="5929658"/>
          </a:xfrm>
        </p:spPr>
        <p:txBody>
          <a:bodyPr/>
          <a:lstStyle/>
          <a:p>
            <a:endParaRPr lang="en-IN" dirty="0"/>
          </a:p>
        </p:txBody>
      </p:sp>
      <p:pic>
        <p:nvPicPr>
          <p:cNvPr id="5" name="Picture 4">
            <a:extLst>
              <a:ext uri="{FF2B5EF4-FFF2-40B4-BE49-F238E27FC236}">
                <a16:creationId xmlns:a16="http://schemas.microsoft.com/office/drawing/2014/main" id="{A907EFB6-3F09-C34E-A575-85E07E20AEDF}"/>
              </a:ext>
            </a:extLst>
          </p:cNvPr>
          <p:cNvPicPr>
            <a:picLocks noChangeAspect="1"/>
          </p:cNvPicPr>
          <p:nvPr/>
        </p:nvPicPr>
        <p:blipFill>
          <a:blip r:embed="rId3"/>
          <a:stretch>
            <a:fillRect/>
          </a:stretch>
        </p:blipFill>
        <p:spPr>
          <a:xfrm>
            <a:off x="1541123" y="1048135"/>
            <a:ext cx="2726077" cy="2251656"/>
          </a:xfrm>
          <a:prstGeom prst="rect">
            <a:avLst/>
          </a:prstGeom>
        </p:spPr>
      </p:pic>
    </p:spTree>
    <p:extLst>
      <p:ext uri="{BB962C8B-B14F-4D97-AF65-F5344CB8AC3E}">
        <p14:creationId xmlns:p14="http://schemas.microsoft.com/office/powerpoint/2010/main" val="13038689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24691"/>
            <a:ext cx="11679382" cy="6472661"/>
          </a:xfrm>
        </p:spPr>
        <p:txBody>
          <a:bodyPr>
            <a:normAutofit/>
          </a:bodyPr>
          <a:lstStyle/>
          <a:p>
            <a:r>
              <a:rPr lang="en-US" sz="4000" b="1" dirty="0">
                <a:latin typeface="Times New Roman" panose="02020603050405020304" pitchFamily="18" charset="0"/>
                <a:cs typeface="Times New Roman" panose="02020603050405020304" pitchFamily="18" charset="0"/>
              </a:rPr>
              <a:t>APPLICATIONS OF DFS:</a:t>
            </a:r>
            <a:br>
              <a:rPr lang="en-US" sz="40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1) For a weighted graph, DFS traversal of the graph produces the minimum spanning tree and all pair shortest path tree.</a:t>
            </a:r>
            <a:br>
              <a:rPr lang="en-US" sz="40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2) Detecting cycle in a graph</a:t>
            </a:r>
            <a:br>
              <a:rPr lang="en-US" sz="40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3) Path Finding</a:t>
            </a:r>
            <a:br>
              <a:rPr lang="en-US" sz="40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4) Topological Sorting</a:t>
            </a:r>
            <a:br>
              <a:rPr lang="en-US" sz="40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5) To test if a graph is bipartite</a:t>
            </a:r>
            <a:br>
              <a:rPr lang="en-US" sz="40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6) Finding Strongly Connected Components of a graph </a:t>
            </a:r>
            <a:br>
              <a:rPr lang="en-US" sz="40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7) Solving puzzles with only one solution</a:t>
            </a:r>
          </a:p>
        </p:txBody>
      </p:sp>
    </p:spTree>
    <p:extLst>
      <p:ext uri="{BB962C8B-B14F-4D97-AF65-F5344CB8AC3E}">
        <p14:creationId xmlns:p14="http://schemas.microsoft.com/office/powerpoint/2010/main" val="547514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27">
            <a:extLst>
              <a:ext uri="{FF2B5EF4-FFF2-40B4-BE49-F238E27FC236}">
                <a16:creationId xmlns:a16="http://schemas.microsoft.com/office/drawing/2014/main" id="{CBF4CC18-F2C9-4859-BC84-0EFE2C307E20}"/>
              </a:ext>
            </a:extLst>
          </p:cNvPr>
          <p:cNvSpPr>
            <a:spLocks noChangeArrowheads="1"/>
          </p:cNvSpPr>
          <p:nvPr/>
        </p:nvSpPr>
        <p:spPr bwMode="auto">
          <a:xfrm>
            <a:off x="1685926" y="0"/>
            <a:ext cx="79914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TW" sz="4400" b="1" dirty="0">
                <a:solidFill>
                  <a:schemeClr val="tx2"/>
                </a:solidFill>
                <a:ea typeface="新細明體" panose="02020500000000000000" pitchFamily="18" charset="-120"/>
              </a:rPr>
              <a:t> Incident</a:t>
            </a:r>
          </a:p>
        </p:txBody>
      </p:sp>
      <p:sp>
        <p:nvSpPr>
          <p:cNvPr id="15363" name="Rectangle 1028">
            <a:extLst>
              <a:ext uri="{FF2B5EF4-FFF2-40B4-BE49-F238E27FC236}">
                <a16:creationId xmlns:a16="http://schemas.microsoft.com/office/drawing/2014/main" id="{19DA7C18-8DF1-48FA-BAB4-2601E896C85E}"/>
              </a:ext>
            </a:extLst>
          </p:cNvPr>
          <p:cNvSpPr>
            <a:spLocks noChangeArrowheads="1"/>
          </p:cNvSpPr>
          <p:nvPr/>
        </p:nvSpPr>
        <p:spPr bwMode="auto">
          <a:xfrm>
            <a:off x="1600200" y="1143000"/>
            <a:ext cx="89916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indent="0">
              <a:spcBef>
                <a:spcPct val="20000"/>
              </a:spcBef>
              <a:buClr>
                <a:schemeClr val="accent1"/>
              </a:buClr>
              <a:buSzPct val="70000"/>
            </a:pPr>
            <a:endParaRPr lang="en-US" altLang="zh-TW" sz="2800" dirty="0">
              <a:ea typeface="新細明體" panose="02020500000000000000" pitchFamily="18" charset="-120"/>
            </a:endParaRPr>
          </a:p>
          <a:p>
            <a:pPr>
              <a:spcBef>
                <a:spcPct val="20000"/>
              </a:spcBef>
              <a:buClr>
                <a:schemeClr val="accent1"/>
              </a:buClr>
              <a:buSzPct val="70000"/>
              <a:buFont typeface="Monotype Sorts" pitchFamily="2" charset="2"/>
              <a:buChar char="n"/>
            </a:pPr>
            <a:r>
              <a:rPr lang="en-US" altLang="zh-TW" sz="3200" dirty="0">
                <a:ea typeface="新細明體" panose="02020500000000000000" pitchFamily="18" charset="-120"/>
              </a:rPr>
              <a:t>If &lt;1,2&gt; is an edge in a directed graph</a:t>
            </a:r>
          </a:p>
          <a:p>
            <a:pPr lvl="1">
              <a:spcBef>
                <a:spcPct val="20000"/>
              </a:spcBef>
              <a:buFontTx/>
              <a:buChar char="–"/>
            </a:pPr>
            <a:r>
              <a:rPr lang="en-US" altLang="zh-TW" sz="2800" dirty="0">
                <a:ea typeface="新細明體" panose="02020500000000000000" pitchFamily="18" charset="-120"/>
              </a:rPr>
              <a:t>1 is adjacent to 2, and 2 is adjacent from 1</a:t>
            </a:r>
          </a:p>
          <a:p>
            <a:pPr lvl="1">
              <a:spcBef>
                <a:spcPct val="20000"/>
              </a:spcBef>
              <a:buFontTx/>
              <a:buChar char="–"/>
            </a:pPr>
            <a:r>
              <a:rPr lang="en-US" altLang="zh-TW" sz="2800" dirty="0">
                <a:ea typeface="新細明體" panose="02020500000000000000" pitchFamily="18" charset="-120"/>
              </a:rPr>
              <a:t>The edge &lt;1,2&gt; is incident on 1 and 2</a:t>
            </a:r>
            <a:endParaRPr lang="en-US" altLang="zh-TW" sz="1600" dirty="0">
              <a:ea typeface="新細明體" panose="02020500000000000000" pitchFamily="18" charset="-120"/>
            </a:endParaRPr>
          </a:p>
          <a:p>
            <a:pPr lvl="1">
              <a:spcBef>
                <a:spcPct val="20000"/>
              </a:spcBef>
              <a:buFontTx/>
              <a:buChar char="–"/>
            </a:pPr>
            <a:endParaRPr lang="en-US" altLang="zh-TW" sz="1600" dirty="0">
              <a:ea typeface="新細明體" panose="02020500000000000000" pitchFamily="18" charset="-120"/>
            </a:endParaRPr>
          </a:p>
          <a:p>
            <a:pPr lvl="1">
              <a:spcBef>
                <a:spcPct val="20000"/>
              </a:spcBef>
              <a:buFontTx/>
              <a:buChar char="–"/>
            </a:pPr>
            <a:endParaRPr lang="en-US" altLang="zh-TW" sz="1600" dirty="0">
              <a:ea typeface="新細明體" panose="02020500000000000000" pitchFamily="18" charset="-120"/>
            </a:endParaRPr>
          </a:p>
        </p:txBody>
      </p:sp>
      <p:pic>
        <p:nvPicPr>
          <p:cNvPr id="4" name="Picture 2" descr="a graph contains vertices that are like points and edges that connect the points">
            <a:extLst>
              <a:ext uri="{FF2B5EF4-FFF2-40B4-BE49-F238E27FC236}">
                <a16:creationId xmlns:a16="http://schemas.microsoft.com/office/drawing/2014/main" id="{2CA0395C-20C4-50E8-9724-C7EBFBBCEC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7839" y="3564581"/>
            <a:ext cx="6487647" cy="2150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64556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83" y="260648"/>
            <a:ext cx="11651672" cy="6048672"/>
          </a:xfrm>
        </p:spPr>
        <p:txBody>
          <a:bodyPr>
            <a:normAutofit/>
          </a:bodyPr>
          <a:lstStyle/>
          <a:p>
            <a:r>
              <a:rPr lang="en-US" sz="2800" b="1" dirty="0">
                <a:latin typeface="Times New Roman" panose="02020603050405020304" pitchFamily="18" charset="0"/>
                <a:cs typeface="Times New Roman" panose="02020603050405020304" pitchFamily="18" charset="0"/>
              </a:rPr>
              <a:t>Types of graphs</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a:t>
            </a:r>
            <a:r>
              <a:rPr lang="en-US" sz="2800" b="1" dirty="0">
                <a:latin typeface="Times New Roman" panose="02020603050405020304" pitchFamily="18" charset="0"/>
                <a:cs typeface="Times New Roman" panose="02020603050405020304" pitchFamily="18" charset="0"/>
              </a:rPr>
              <a:t>Undirected: </a:t>
            </a:r>
            <a:r>
              <a:rPr lang="en-US" sz="2800" dirty="0">
                <a:latin typeface="Times New Roman" panose="02020603050405020304" pitchFamily="18" charset="0"/>
                <a:cs typeface="Times New Roman" panose="02020603050405020304" pitchFamily="18" charset="0"/>
              </a:rPr>
              <a:t>An undirected graph is a graph in which all the edges are bi-directional i.e. the edges do not point in any specific direction.</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a:t>
            </a:r>
            <a:r>
              <a:rPr lang="en-US" sz="2800" b="1" dirty="0">
                <a:latin typeface="Times New Roman" panose="02020603050405020304" pitchFamily="18" charset="0"/>
                <a:cs typeface="Times New Roman" panose="02020603050405020304" pitchFamily="18" charset="0"/>
              </a:rPr>
              <a:t>Directed: </a:t>
            </a:r>
            <a:r>
              <a:rPr lang="en-US" sz="2800" dirty="0">
                <a:latin typeface="Times New Roman" panose="02020603050405020304" pitchFamily="18" charset="0"/>
                <a:cs typeface="Times New Roman" panose="02020603050405020304" pitchFamily="18" charset="0"/>
              </a:rPr>
              <a:t>A directed graph is a graph in which all the edges are </a:t>
            </a:r>
            <a:r>
              <a:rPr lang="en-US" sz="2800" dirty="0" err="1">
                <a:latin typeface="Times New Roman" panose="02020603050405020304" pitchFamily="18" charset="0"/>
                <a:cs typeface="Times New Roman" panose="02020603050405020304" pitchFamily="18" charset="0"/>
              </a:rPr>
              <a:t>uni</a:t>
            </a:r>
            <a:r>
              <a:rPr lang="en-US" sz="2800" dirty="0">
                <a:latin typeface="Times New Roman" panose="02020603050405020304" pitchFamily="18" charset="0"/>
                <a:cs typeface="Times New Roman" panose="02020603050405020304" pitchFamily="18" charset="0"/>
              </a:rPr>
              <a:t>-directional i.e. the edges point in a single direction.</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pic>
        <p:nvPicPr>
          <p:cNvPr id="9218" name="Picture 1" descr="enter image description he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0292" y="1961406"/>
            <a:ext cx="2088232" cy="2088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9" name="Picture 3" descr="enter image description her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28609" y="4634472"/>
            <a:ext cx="1843088" cy="184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47239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473" y="374049"/>
            <a:ext cx="10654145" cy="6220715"/>
          </a:xfrm>
        </p:spPr>
        <p:txBody>
          <a:bodyPr/>
          <a:lstStyle/>
          <a:p>
            <a:r>
              <a:rPr lang="en-US" b="1" dirty="0">
                <a:latin typeface="Times New Roman" panose="02020603050405020304" pitchFamily="18" charset="0"/>
                <a:cs typeface="Times New Roman" panose="02020603050405020304" pitchFamily="18" charset="0"/>
              </a:rPr>
              <a:t>Weighted: </a:t>
            </a:r>
            <a:r>
              <a:rPr lang="en-US" dirty="0">
                <a:latin typeface="Times New Roman" panose="02020603050405020304" pitchFamily="18" charset="0"/>
                <a:cs typeface="Times New Roman" panose="02020603050405020304" pitchFamily="18" charset="0"/>
              </a:rPr>
              <a:t>In a weighted graph, each edge is assigned a weight or cost.</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br>
            <a:br>
              <a:rPr lang="en-US" dirty="0"/>
            </a:br>
            <a:endParaRPr lang="en-US" dirty="0"/>
          </a:p>
        </p:txBody>
      </p:sp>
      <p:pic>
        <p:nvPicPr>
          <p:cNvPr id="10242" name="Picture 2" descr="enter image description he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3423" y="2815317"/>
            <a:ext cx="2807242" cy="2807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53279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027">
            <a:extLst>
              <a:ext uri="{FF2B5EF4-FFF2-40B4-BE49-F238E27FC236}">
                <a16:creationId xmlns:a16="http://schemas.microsoft.com/office/drawing/2014/main" id="{FB38C13A-28E2-4FB2-866A-F0D504012900}"/>
              </a:ext>
            </a:extLst>
          </p:cNvPr>
          <p:cNvSpPr>
            <a:spLocks noChangeArrowheads="1"/>
          </p:cNvSpPr>
          <p:nvPr/>
        </p:nvSpPr>
        <p:spPr bwMode="auto">
          <a:xfrm>
            <a:off x="1981201" y="0"/>
            <a:ext cx="836136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TW" sz="4400" b="1" dirty="0">
                <a:solidFill>
                  <a:schemeClr val="tx2"/>
                </a:solidFill>
                <a:ea typeface="新細明體" panose="02020500000000000000" pitchFamily="18" charset="-120"/>
              </a:rPr>
              <a:t>Complete Graph</a:t>
            </a:r>
          </a:p>
        </p:txBody>
      </p:sp>
      <p:sp>
        <p:nvSpPr>
          <p:cNvPr id="14339" name="Rectangle 1028">
            <a:extLst>
              <a:ext uri="{FF2B5EF4-FFF2-40B4-BE49-F238E27FC236}">
                <a16:creationId xmlns:a16="http://schemas.microsoft.com/office/drawing/2014/main" id="{9905AA41-F060-478B-9417-698131D293D5}"/>
              </a:ext>
            </a:extLst>
          </p:cNvPr>
          <p:cNvSpPr>
            <a:spLocks noChangeArrowheads="1"/>
          </p:cNvSpPr>
          <p:nvPr/>
        </p:nvSpPr>
        <p:spPr bwMode="auto">
          <a:xfrm>
            <a:off x="2306638" y="1981200"/>
            <a:ext cx="8361362"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accent1"/>
              </a:buClr>
              <a:buSzPct val="70000"/>
              <a:buFont typeface="Monotype Sorts" pitchFamily="2" charset="2"/>
              <a:buChar char="n"/>
            </a:pPr>
            <a:r>
              <a:rPr lang="en-US" altLang="zh-TW" sz="3200">
                <a:ea typeface="新細明體" panose="02020500000000000000" pitchFamily="18" charset="-120"/>
              </a:rPr>
              <a:t>A complete graph is a graph that has the </a:t>
            </a:r>
            <a:br>
              <a:rPr lang="en-US" altLang="zh-TW" sz="3200">
                <a:ea typeface="新細明體" panose="02020500000000000000" pitchFamily="18" charset="-120"/>
              </a:rPr>
            </a:br>
            <a:r>
              <a:rPr lang="en-US" altLang="zh-TW" sz="3200">
                <a:ea typeface="新細明體" panose="02020500000000000000" pitchFamily="18" charset="-120"/>
              </a:rPr>
              <a:t>maximum number of edges</a:t>
            </a:r>
          </a:p>
          <a:p>
            <a:pPr lvl="1">
              <a:spcBef>
                <a:spcPct val="20000"/>
              </a:spcBef>
              <a:buFontTx/>
              <a:buChar char="–"/>
            </a:pPr>
            <a:r>
              <a:rPr lang="en-US" altLang="zh-TW" sz="2800">
                <a:ea typeface="新細明體" panose="02020500000000000000" pitchFamily="18" charset="-120"/>
              </a:rPr>
              <a:t>for undirected graph with n vertices, the maximum number of edges is </a:t>
            </a:r>
            <a:r>
              <a:rPr lang="en-US" altLang="zh-TW" sz="2800">
                <a:solidFill>
                  <a:schemeClr val="accent2"/>
                </a:solidFill>
                <a:ea typeface="新細明體" panose="02020500000000000000" pitchFamily="18" charset="-120"/>
              </a:rPr>
              <a:t>n(n-1)/2</a:t>
            </a:r>
            <a:endParaRPr lang="en-US" altLang="zh-TW" sz="2800">
              <a:ea typeface="新細明體" panose="02020500000000000000" pitchFamily="18" charset="-120"/>
            </a:endParaRPr>
          </a:p>
          <a:p>
            <a:pPr lvl="1">
              <a:spcBef>
                <a:spcPct val="20000"/>
              </a:spcBef>
              <a:buFontTx/>
              <a:buChar char="–"/>
            </a:pPr>
            <a:r>
              <a:rPr lang="en-US" altLang="zh-TW" sz="2800">
                <a:ea typeface="新細明體" panose="02020500000000000000" pitchFamily="18" charset="-120"/>
              </a:rPr>
              <a:t>for directed graph with n vertices, the maximum </a:t>
            </a:r>
            <a:br>
              <a:rPr lang="en-US" altLang="zh-TW" sz="2800">
                <a:ea typeface="新細明體" panose="02020500000000000000" pitchFamily="18" charset="-120"/>
              </a:rPr>
            </a:br>
            <a:r>
              <a:rPr lang="en-US" altLang="zh-TW" sz="2800">
                <a:ea typeface="新細明體" panose="02020500000000000000" pitchFamily="18" charset="-120"/>
              </a:rPr>
              <a:t>number of edges is </a:t>
            </a:r>
            <a:r>
              <a:rPr lang="en-US" altLang="zh-TW" sz="2800">
                <a:solidFill>
                  <a:schemeClr val="accent2"/>
                </a:solidFill>
                <a:ea typeface="新細明體" panose="02020500000000000000" pitchFamily="18" charset="-120"/>
              </a:rPr>
              <a:t>n(n-1)</a:t>
            </a:r>
            <a:endParaRPr lang="en-US" altLang="zh-TW" sz="2800">
              <a:ea typeface="新細明體" panose="02020500000000000000" pitchFamily="18" charset="-120"/>
            </a:endParaRPr>
          </a:p>
          <a:p>
            <a:pPr lvl="1">
              <a:spcBef>
                <a:spcPct val="20000"/>
              </a:spcBef>
              <a:buFontTx/>
              <a:buChar char="–"/>
            </a:pPr>
            <a:r>
              <a:rPr lang="en-US" altLang="zh-TW" sz="2800">
                <a:ea typeface="新細明體" panose="02020500000000000000" pitchFamily="18" charset="-120"/>
              </a:rPr>
              <a:t>example: G1 is a complete graph</a:t>
            </a:r>
          </a:p>
        </p:txBody>
      </p:sp>
      <p:sp>
        <p:nvSpPr>
          <p:cNvPr id="14340" name="Rectangle 1029">
            <a:extLst>
              <a:ext uri="{FF2B5EF4-FFF2-40B4-BE49-F238E27FC236}">
                <a16:creationId xmlns:a16="http://schemas.microsoft.com/office/drawing/2014/main" id="{60BC0DE5-7A6A-4BFB-8F6F-A921F8DB329A}"/>
              </a:ext>
            </a:extLst>
          </p:cNvPr>
          <p:cNvSpPr>
            <a:spLocks noGrp="1" noChangeArrowheads="1"/>
          </p:cNvSpPr>
          <p:nvPr>
            <p:ph type="body" idx="4294967295"/>
          </p:nvPr>
        </p:nvSpPr>
        <p:spPr>
          <a:xfrm>
            <a:off x="609599" y="1371600"/>
            <a:ext cx="10834255" cy="4800600"/>
          </a:xfrm>
          <a:prstGeom prst="rect">
            <a:avLst/>
          </a:prstGeom>
        </p:spPr>
        <p:txBody>
          <a:bodyPr/>
          <a:lstStyle/>
          <a:p>
            <a:endParaRPr lang="en-US" altLang="en-US" dirty="0"/>
          </a:p>
        </p:txBody>
      </p:sp>
    </p:spTree>
    <p:extLst>
      <p:ext uri="{BB962C8B-B14F-4D97-AF65-F5344CB8AC3E}">
        <p14:creationId xmlns:p14="http://schemas.microsoft.com/office/powerpoint/2010/main" val="2827467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027">
            <a:extLst>
              <a:ext uri="{FF2B5EF4-FFF2-40B4-BE49-F238E27FC236}">
                <a16:creationId xmlns:a16="http://schemas.microsoft.com/office/drawing/2014/main" id="{15A6D729-E69F-42F2-97AB-27C24E7DA90A}"/>
              </a:ext>
            </a:extLst>
          </p:cNvPr>
          <p:cNvSpPr>
            <a:spLocks noChangeArrowheads="1"/>
          </p:cNvSpPr>
          <p:nvPr/>
        </p:nvSpPr>
        <p:spPr bwMode="auto">
          <a:xfrm>
            <a:off x="2217738" y="0"/>
            <a:ext cx="84502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TW" sz="4400" b="1">
                <a:solidFill>
                  <a:schemeClr val="tx2"/>
                </a:solidFill>
                <a:ea typeface="新細明體" panose="02020500000000000000" pitchFamily="18" charset="-120"/>
              </a:rPr>
              <a:t>Examples for Graph</a:t>
            </a:r>
          </a:p>
        </p:txBody>
      </p:sp>
      <p:sp>
        <p:nvSpPr>
          <p:cNvPr id="13315" name="Oval 1028">
            <a:extLst>
              <a:ext uri="{FF2B5EF4-FFF2-40B4-BE49-F238E27FC236}">
                <a16:creationId xmlns:a16="http://schemas.microsoft.com/office/drawing/2014/main" id="{BE33D102-D014-4718-A1F4-569DF34D1334}"/>
              </a:ext>
            </a:extLst>
          </p:cNvPr>
          <p:cNvSpPr>
            <a:spLocks noChangeArrowheads="1"/>
          </p:cNvSpPr>
          <p:nvPr/>
        </p:nvSpPr>
        <p:spPr bwMode="auto">
          <a:xfrm>
            <a:off x="3268663" y="1047750"/>
            <a:ext cx="444500" cy="444500"/>
          </a:xfrm>
          <a:prstGeom prst="ellipse">
            <a:avLst/>
          </a:prstGeom>
          <a:solidFill>
            <a:schemeClr val="bg1"/>
          </a:solidFill>
          <a:ln w="12700">
            <a:solidFill>
              <a:schemeClr val="tx1"/>
            </a:solidFill>
            <a:round/>
            <a:headEnd/>
            <a:tailEnd/>
          </a:ln>
        </p:spPr>
        <p:txBody>
          <a:bodyPr wrap="none" lIns="92075" tIns="46038" rIns="92075" bIns="46038"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TW" sz="2800">
                <a:ea typeface="新細明體" panose="02020500000000000000" pitchFamily="18" charset="-120"/>
              </a:rPr>
              <a:t>0</a:t>
            </a:r>
          </a:p>
        </p:txBody>
      </p:sp>
      <p:sp>
        <p:nvSpPr>
          <p:cNvPr id="13316" name="Oval 1029">
            <a:extLst>
              <a:ext uri="{FF2B5EF4-FFF2-40B4-BE49-F238E27FC236}">
                <a16:creationId xmlns:a16="http://schemas.microsoft.com/office/drawing/2014/main" id="{03B64162-01C6-4E2B-AD98-ED6BFB4F9FFA}"/>
              </a:ext>
            </a:extLst>
          </p:cNvPr>
          <p:cNvSpPr>
            <a:spLocks noChangeArrowheads="1"/>
          </p:cNvSpPr>
          <p:nvPr/>
        </p:nvSpPr>
        <p:spPr bwMode="auto">
          <a:xfrm>
            <a:off x="2582863" y="1809750"/>
            <a:ext cx="444500" cy="444500"/>
          </a:xfrm>
          <a:prstGeom prst="ellipse">
            <a:avLst/>
          </a:prstGeom>
          <a:solidFill>
            <a:schemeClr val="bg1"/>
          </a:solidFill>
          <a:ln w="12700">
            <a:solidFill>
              <a:schemeClr val="tx1"/>
            </a:solidFill>
            <a:round/>
            <a:headEnd/>
            <a:tailEnd/>
          </a:ln>
        </p:spPr>
        <p:txBody>
          <a:bodyPr wrap="none" lIns="92075" tIns="46038" rIns="92075" bIns="46038"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TW" sz="2800">
                <a:ea typeface="新細明體" panose="02020500000000000000" pitchFamily="18" charset="-120"/>
              </a:rPr>
              <a:t>1</a:t>
            </a:r>
          </a:p>
        </p:txBody>
      </p:sp>
      <p:sp>
        <p:nvSpPr>
          <p:cNvPr id="13317" name="Oval 1030">
            <a:extLst>
              <a:ext uri="{FF2B5EF4-FFF2-40B4-BE49-F238E27FC236}">
                <a16:creationId xmlns:a16="http://schemas.microsoft.com/office/drawing/2014/main" id="{5433468C-0D89-4492-8948-D2C773267D20}"/>
              </a:ext>
            </a:extLst>
          </p:cNvPr>
          <p:cNvSpPr>
            <a:spLocks noChangeArrowheads="1"/>
          </p:cNvSpPr>
          <p:nvPr/>
        </p:nvSpPr>
        <p:spPr bwMode="auto">
          <a:xfrm>
            <a:off x="3954463" y="1809750"/>
            <a:ext cx="444500" cy="444500"/>
          </a:xfrm>
          <a:prstGeom prst="ellipse">
            <a:avLst/>
          </a:prstGeom>
          <a:solidFill>
            <a:schemeClr val="bg1"/>
          </a:solidFill>
          <a:ln w="12700">
            <a:solidFill>
              <a:schemeClr val="tx1"/>
            </a:solidFill>
            <a:round/>
            <a:headEnd/>
            <a:tailEnd/>
          </a:ln>
        </p:spPr>
        <p:txBody>
          <a:bodyPr wrap="none" lIns="92075" tIns="46038" rIns="92075" bIns="46038"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TW" sz="2800">
                <a:ea typeface="新細明體" panose="02020500000000000000" pitchFamily="18" charset="-120"/>
              </a:rPr>
              <a:t>2</a:t>
            </a:r>
          </a:p>
        </p:txBody>
      </p:sp>
      <p:sp>
        <p:nvSpPr>
          <p:cNvPr id="13318" name="Oval 1031">
            <a:extLst>
              <a:ext uri="{FF2B5EF4-FFF2-40B4-BE49-F238E27FC236}">
                <a16:creationId xmlns:a16="http://schemas.microsoft.com/office/drawing/2014/main" id="{A0062D17-3C25-4AE9-BD42-867836DA1827}"/>
              </a:ext>
            </a:extLst>
          </p:cNvPr>
          <p:cNvSpPr>
            <a:spLocks noChangeArrowheads="1"/>
          </p:cNvSpPr>
          <p:nvPr/>
        </p:nvSpPr>
        <p:spPr bwMode="auto">
          <a:xfrm>
            <a:off x="3268663" y="2419350"/>
            <a:ext cx="444500" cy="444500"/>
          </a:xfrm>
          <a:prstGeom prst="ellipse">
            <a:avLst/>
          </a:prstGeom>
          <a:solidFill>
            <a:schemeClr val="bg1"/>
          </a:solidFill>
          <a:ln w="12700">
            <a:solidFill>
              <a:schemeClr val="tx1"/>
            </a:solidFill>
            <a:round/>
            <a:headEnd/>
            <a:tailEnd/>
          </a:ln>
        </p:spPr>
        <p:txBody>
          <a:bodyPr wrap="none" lIns="92075" tIns="46038" rIns="92075" bIns="46038"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TW" sz="2800">
                <a:ea typeface="新細明體" panose="02020500000000000000" pitchFamily="18" charset="-120"/>
              </a:rPr>
              <a:t>3</a:t>
            </a:r>
          </a:p>
        </p:txBody>
      </p:sp>
      <p:sp>
        <p:nvSpPr>
          <p:cNvPr id="13319" name="Line 1032">
            <a:extLst>
              <a:ext uri="{FF2B5EF4-FFF2-40B4-BE49-F238E27FC236}">
                <a16:creationId xmlns:a16="http://schemas.microsoft.com/office/drawing/2014/main" id="{AD8F9E9C-A241-42D3-9DD8-0DCDDFB7C5E8}"/>
              </a:ext>
            </a:extLst>
          </p:cNvPr>
          <p:cNvSpPr>
            <a:spLocks noChangeShapeType="1"/>
          </p:cNvSpPr>
          <p:nvPr/>
        </p:nvSpPr>
        <p:spPr bwMode="auto">
          <a:xfrm>
            <a:off x="3490913" y="1498600"/>
            <a:ext cx="0" cy="914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13320" name="Line 1033">
            <a:extLst>
              <a:ext uri="{FF2B5EF4-FFF2-40B4-BE49-F238E27FC236}">
                <a16:creationId xmlns:a16="http://schemas.microsoft.com/office/drawing/2014/main" id="{A2D21DB9-3D3E-4CDE-B61E-5EC45F81E6C1}"/>
              </a:ext>
            </a:extLst>
          </p:cNvPr>
          <p:cNvSpPr>
            <a:spLocks noChangeShapeType="1"/>
          </p:cNvSpPr>
          <p:nvPr/>
        </p:nvSpPr>
        <p:spPr bwMode="auto">
          <a:xfrm>
            <a:off x="3033713" y="2032000"/>
            <a:ext cx="914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13321" name="Line 1034">
            <a:extLst>
              <a:ext uri="{FF2B5EF4-FFF2-40B4-BE49-F238E27FC236}">
                <a16:creationId xmlns:a16="http://schemas.microsoft.com/office/drawing/2014/main" id="{8B771F25-E644-4F81-8D93-0F3234929C9D}"/>
              </a:ext>
            </a:extLst>
          </p:cNvPr>
          <p:cNvSpPr>
            <a:spLocks noChangeShapeType="1"/>
          </p:cNvSpPr>
          <p:nvPr/>
        </p:nvSpPr>
        <p:spPr bwMode="auto">
          <a:xfrm flipH="1">
            <a:off x="2922589" y="1422401"/>
            <a:ext cx="407987" cy="43497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13322" name="Line 1035">
            <a:extLst>
              <a:ext uri="{FF2B5EF4-FFF2-40B4-BE49-F238E27FC236}">
                <a16:creationId xmlns:a16="http://schemas.microsoft.com/office/drawing/2014/main" id="{C3F532D3-9759-4A34-B3E2-72D6808C6F98}"/>
              </a:ext>
            </a:extLst>
          </p:cNvPr>
          <p:cNvSpPr>
            <a:spLocks noChangeShapeType="1"/>
          </p:cNvSpPr>
          <p:nvPr/>
        </p:nvSpPr>
        <p:spPr bwMode="auto">
          <a:xfrm>
            <a:off x="3643314" y="1422401"/>
            <a:ext cx="422275" cy="43497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13323" name="Line 1036">
            <a:extLst>
              <a:ext uri="{FF2B5EF4-FFF2-40B4-BE49-F238E27FC236}">
                <a16:creationId xmlns:a16="http://schemas.microsoft.com/office/drawing/2014/main" id="{C25A0143-D78C-4F7E-AB71-F4A8A44546A4}"/>
              </a:ext>
            </a:extLst>
          </p:cNvPr>
          <p:cNvSpPr>
            <a:spLocks noChangeShapeType="1"/>
          </p:cNvSpPr>
          <p:nvPr/>
        </p:nvSpPr>
        <p:spPr bwMode="auto">
          <a:xfrm>
            <a:off x="2908301" y="2238375"/>
            <a:ext cx="354013" cy="3127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13324" name="Line 1037">
            <a:extLst>
              <a:ext uri="{FF2B5EF4-FFF2-40B4-BE49-F238E27FC236}">
                <a16:creationId xmlns:a16="http://schemas.microsoft.com/office/drawing/2014/main" id="{6402F71D-024D-4AC6-925B-CB5CA0E25236}"/>
              </a:ext>
            </a:extLst>
          </p:cNvPr>
          <p:cNvSpPr>
            <a:spLocks noChangeShapeType="1"/>
          </p:cNvSpPr>
          <p:nvPr/>
        </p:nvSpPr>
        <p:spPr bwMode="auto">
          <a:xfrm flipH="1">
            <a:off x="3697289" y="2211389"/>
            <a:ext cx="327025" cy="33972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13325" name="Oval 1038">
            <a:extLst>
              <a:ext uri="{FF2B5EF4-FFF2-40B4-BE49-F238E27FC236}">
                <a16:creationId xmlns:a16="http://schemas.microsoft.com/office/drawing/2014/main" id="{7BB34263-C565-42A0-87AA-F205CE82316E}"/>
              </a:ext>
            </a:extLst>
          </p:cNvPr>
          <p:cNvSpPr>
            <a:spLocks noChangeArrowheads="1"/>
          </p:cNvSpPr>
          <p:nvPr/>
        </p:nvSpPr>
        <p:spPr bwMode="auto">
          <a:xfrm>
            <a:off x="9964738" y="1019175"/>
            <a:ext cx="444500" cy="444500"/>
          </a:xfrm>
          <a:prstGeom prst="ellipse">
            <a:avLst/>
          </a:prstGeom>
          <a:solidFill>
            <a:schemeClr val="bg1"/>
          </a:solidFill>
          <a:ln w="12700">
            <a:solidFill>
              <a:schemeClr val="tx1"/>
            </a:solidFill>
            <a:round/>
            <a:headEnd/>
            <a:tailEnd/>
          </a:ln>
        </p:spPr>
        <p:txBody>
          <a:bodyPr wrap="none" lIns="92075" tIns="46038" rIns="92075" bIns="46038"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TW" sz="2800">
                <a:ea typeface="新細明體" panose="02020500000000000000" pitchFamily="18" charset="-120"/>
              </a:rPr>
              <a:t>0</a:t>
            </a:r>
          </a:p>
        </p:txBody>
      </p:sp>
      <p:sp>
        <p:nvSpPr>
          <p:cNvPr id="13326" name="Oval 1039">
            <a:extLst>
              <a:ext uri="{FF2B5EF4-FFF2-40B4-BE49-F238E27FC236}">
                <a16:creationId xmlns:a16="http://schemas.microsoft.com/office/drawing/2014/main" id="{0AC62213-B96C-4C29-BE90-ABD8FE606A14}"/>
              </a:ext>
            </a:extLst>
          </p:cNvPr>
          <p:cNvSpPr>
            <a:spLocks noChangeArrowheads="1"/>
          </p:cNvSpPr>
          <p:nvPr/>
        </p:nvSpPr>
        <p:spPr bwMode="auto">
          <a:xfrm>
            <a:off x="9963150" y="2122488"/>
            <a:ext cx="444500" cy="444500"/>
          </a:xfrm>
          <a:prstGeom prst="ellipse">
            <a:avLst/>
          </a:prstGeom>
          <a:solidFill>
            <a:schemeClr val="bg1"/>
          </a:solidFill>
          <a:ln w="12700">
            <a:solidFill>
              <a:schemeClr val="tx1"/>
            </a:solidFill>
            <a:round/>
            <a:headEnd/>
            <a:tailEnd/>
          </a:ln>
        </p:spPr>
        <p:txBody>
          <a:bodyPr wrap="none" lIns="92075" tIns="46038" rIns="92075" bIns="46038"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TW" sz="2800">
                <a:ea typeface="新細明體" panose="02020500000000000000" pitchFamily="18" charset="-120"/>
              </a:rPr>
              <a:t>1</a:t>
            </a:r>
          </a:p>
        </p:txBody>
      </p:sp>
      <p:sp>
        <p:nvSpPr>
          <p:cNvPr id="13327" name="Oval 1040">
            <a:extLst>
              <a:ext uri="{FF2B5EF4-FFF2-40B4-BE49-F238E27FC236}">
                <a16:creationId xmlns:a16="http://schemas.microsoft.com/office/drawing/2014/main" id="{7D48EE71-18DC-46F0-9935-70703AE98FFC}"/>
              </a:ext>
            </a:extLst>
          </p:cNvPr>
          <p:cNvSpPr>
            <a:spLocks noChangeArrowheads="1"/>
          </p:cNvSpPr>
          <p:nvPr/>
        </p:nvSpPr>
        <p:spPr bwMode="auto">
          <a:xfrm>
            <a:off x="9979025" y="3141663"/>
            <a:ext cx="444500" cy="444500"/>
          </a:xfrm>
          <a:prstGeom prst="ellipse">
            <a:avLst/>
          </a:prstGeom>
          <a:solidFill>
            <a:schemeClr val="bg1"/>
          </a:solidFill>
          <a:ln w="12700">
            <a:solidFill>
              <a:schemeClr val="tx1"/>
            </a:solidFill>
            <a:round/>
            <a:headEnd/>
            <a:tailEnd/>
          </a:ln>
        </p:spPr>
        <p:txBody>
          <a:bodyPr wrap="none" lIns="92075" tIns="46038" rIns="92075" bIns="46038"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TW" sz="2800">
                <a:ea typeface="新細明體" panose="02020500000000000000" pitchFamily="18" charset="-120"/>
              </a:rPr>
              <a:t>2</a:t>
            </a:r>
          </a:p>
        </p:txBody>
      </p:sp>
      <p:sp>
        <p:nvSpPr>
          <p:cNvPr id="13328" name="Line 1041">
            <a:extLst>
              <a:ext uri="{FF2B5EF4-FFF2-40B4-BE49-F238E27FC236}">
                <a16:creationId xmlns:a16="http://schemas.microsoft.com/office/drawing/2014/main" id="{B84CEC3B-F9FE-4AF5-B168-CD25A7E7E30C}"/>
              </a:ext>
            </a:extLst>
          </p:cNvPr>
          <p:cNvSpPr>
            <a:spLocks noChangeShapeType="1"/>
          </p:cNvSpPr>
          <p:nvPr/>
        </p:nvSpPr>
        <p:spPr bwMode="auto">
          <a:xfrm>
            <a:off x="10201275" y="2578100"/>
            <a:ext cx="0" cy="5588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IN"/>
          </a:p>
        </p:txBody>
      </p:sp>
      <p:sp>
        <p:nvSpPr>
          <p:cNvPr id="13329" name="Line 1042">
            <a:extLst>
              <a:ext uri="{FF2B5EF4-FFF2-40B4-BE49-F238E27FC236}">
                <a16:creationId xmlns:a16="http://schemas.microsoft.com/office/drawing/2014/main" id="{A601883F-505A-4AD4-A16A-B41EDEA272EB}"/>
              </a:ext>
            </a:extLst>
          </p:cNvPr>
          <p:cNvSpPr>
            <a:spLocks noChangeShapeType="1"/>
          </p:cNvSpPr>
          <p:nvPr/>
        </p:nvSpPr>
        <p:spPr bwMode="auto">
          <a:xfrm flipV="1">
            <a:off x="10379075" y="1408114"/>
            <a:ext cx="0" cy="720725"/>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IN"/>
          </a:p>
        </p:txBody>
      </p:sp>
      <p:sp>
        <p:nvSpPr>
          <p:cNvPr id="13330" name="Line 1043">
            <a:extLst>
              <a:ext uri="{FF2B5EF4-FFF2-40B4-BE49-F238E27FC236}">
                <a16:creationId xmlns:a16="http://schemas.microsoft.com/office/drawing/2014/main" id="{FAA11EDC-DAB4-4C45-9118-46E74EFBBA07}"/>
              </a:ext>
            </a:extLst>
          </p:cNvPr>
          <p:cNvSpPr>
            <a:spLocks noChangeShapeType="1"/>
          </p:cNvSpPr>
          <p:nvPr/>
        </p:nvSpPr>
        <p:spPr bwMode="auto">
          <a:xfrm>
            <a:off x="10010775" y="1435101"/>
            <a:ext cx="0" cy="735013"/>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IN"/>
          </a:p>
        </p:txBody>
      </p:sp>
      <p:sp>
        <p:nvSpPr>
          <p:cNvPr id="13331" name="Oval 1044">
            <a:extLst>
              <a:ext uri="{FF2B5EF4-FFF2-40B4-BE49-F238E27FC236}">
                <a16:creationId xmlns:a16="http://schemas.microsoft.com/office/drawing/2014/main" id="{DEF9DC33-0618-44B5-BB1E-6B815BE4ECD9}"/>
              </a:ext>
            </a:extLst>
          </p:cNvPr>
          <p:cNvSpPr>
            <a:spLocks noChangeArrowheads="1"/>
          </p:cNvSpPr>
          <p:nvPr/>
        </p:nvSpPr>
        <p:spPr bwMode="auto">
          <a:xfrm>
            <a:off x="6715125" y="1092200"/>
            <a:ext cx="444500" cy="444500"/>
          </a:xfrm>
          <a:prstGeom prst="ellipse">
            <a:avLst/>
          </a:prstGeom>
          <a:solidFill>
            <a:schemeClr val="bg1"/>
          </a:solidFill>
          <a:ln w="12700">
            <a:solidFill>
              <a:schemeClr val="tx1"/>
            </a:solidFill>
            <a:round/>
            <a:headEnd/>
            <a:tailEnd/>
          </a:ln>
        </p:spPr>
        <p:txBody>
          <a:bodyPr wrap="none" lIns="92075" tIns="46038" rIns="92075" bIns="46038"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TW" sz="2800">
                <a:ea typeface="新細明體" panose="02020500000000000000" pitchFamily="18" charset="-120"/>
              </a:rPr>
              <a:t>0</a:t>
            </a:r>
          </a:p>
        </p:txBody>
      </p:sp>
      <p:sp>
        <p:nvSpPr>
          <p:cNvPr id="13332" name="Oval 1045">
            <a:extLst>
              <a:ext uri="{FF2B5EF4-FFF2-40B4-BE49-F238E27FC236}">
                <a16:creationId xmlns:a16="http://schemas.microsoft.com/office/drawing/2014/main" id="{649AC1D5-D997-41AD-A143-6E54D3247F37}"/>
              </a:ext>
            </a:extLst>
          </p:cNvPr>
          <p:cNvSpPr>
            <a:spLocks noChangeArrowheads="1"/>
          </p:cNvSpPr>
          <p:nvPr/>
        </p:nvSpPr>
        <p:spPr bwMode="auto">
          <a:xfrm>
            <a:off x="6029325" y="1854200"/>
            <a:ext cx="444500" cy="444500"/>
          </a:xfrm>
          <a:prstGeom prst="ellipse">
            <a:avLst/>
          </a:prstGeom>
          <a:solidFill>
            <a:schemeClr val="bg1"/>
          </a:solidFill>
          <a:ln w="12700">
            <a:solidFill>
              <a:schemeClr val="tx1"/>
            </a:solidFill>
            <a:round/>
            <a:headEnd/>
            <a:tailEnd/>
          </a:ln>
        </p:spPr>
        <p:txBody>
          <a:bodyPr wrap="none" lIns="92075" tIns="46038" rIns="92075" bIns="46038"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TW" sz="2800">
                <a:ea typeface="新細明體" panose="02020500000000000000" pitchFamily="18" charset="-120"/>
              </a:rPr>
              <a:t>1</a:t>
            </a:r>
          </a:p>
        </p:txBody>
      </p:sp>
      <p:sp>
        <p:nvSpPr>
          <p:cNvPr id="13333" name="Oval 1046">
            <a:extLst>
              <a:ext uri="{FF2B5EF4-FFF2-40B4-BE49-F238E27FC236}">
                <a16:creationId xmlns:a16="http://schemas.microsoft.com/office/drawing/2014/main" id="{34940A20-FA9B-47A9-B1A5-9BE2B34DA623}"/>
              </a:ext>
            </a:extLst>
          </p:cNvPr>
          <p:cNvSpPr>
            <a:spLocks noChangeArrowheads="1"/>
          </p:cNvSpPr>
          <p:nvPr/>
        </p:nvSpPr>
        <p:spPr bwMode="auto">
          <a:xfrm>
            <a:off x="7400925" y="1854200"/>
            <a:ext cx="444500" cy="444500"/>
          </a:xfrm>
          <a:prstGeom prst="ellipse">
            <a:avLst/>
          </a:prstGeom>
          <a:solidFill>
            <a:schemeClr val="bg1"/>
          </a:solidFill>
          <a:ln w="12700">
            <a:solidFill>
              <a:schemeClr val="tx1"/>
            </a:solidFill>
            <a:round/>
            <a:headEnd/>
            <a:tailEnd/>
          </a:ln>
        </p:spPr>
        <p:txBody>
          <a:bodyPr wrap="none" lIns="92075" tIns="46038" rIns="92075" bIns="46038"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TW" sz="2800">
                <a:ea typeface="新細明體" panose="02020500000000000000" pitchFamily="18" charset="-120"/>
              </a:rPr>
              <a:t>2</a:t>
            </a:r>
          </a:p>
        </p:txBody>
      </p:sp>
      <p:sp>
        <p:nvSpPr>
          <p:cNvPr id="13334" name="Line 1047">
            <a:extLst>
              <a:ext uri="{FF2B5EF4-FFF2-40B4-BE49-F238E27FC236}">
                <a16:creationId xmlns:a16="http://schemas.microsoft.com/office/drawing/2014/main" id="{049F4B9E-E3F9-4E48-B8F9-DDB53E85A3BA}"/>
              </a:ext>
            </a:extLst>
          </p:cNvPr>
          <p:cNvSpPr>
            <a:spLocks noChangeShapeType="1"/>
          </p:cNvSpPr>
          <p:nvPr/>
        </p:nvSpPr>
        <p:spPr bwMode="auto">
          <a:xfrm flipH="1">
            <a:off x="6369050" y="1466851"/>
            <a:ext cx="407988" cy="43497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13335" name="Line 1048">
            <a:extLst>
              <a:ext uri="{FF2B5EF4-FFF2-40B4-BE49-F238E27FC236}">
                <a16:creationId xmlns:a16="http://schemas.microsoft.com/office/drawing/2014/main" id="{8C4572AD-C2C1-4E7F-87C3-E0326456194C}"/>
              </a:ext>
            </a:extLst>
          </p:cNvPr>
          <p:cNvSpPr>
            <a:spLocks noChangeShapeType="1"/>
          </p:cNvSpPr>
          <p:nvPr/>
        </p:nvSpPr>
        <p:spPr bwMode="auto">
          <a:xfrm>
            <a:off x="7089776" y="1466851"/>
            <a:ext cx="422275" cy="43497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13336" name="Oval 1049">
            <a:extLst>
              <a:ext uri="{FF2B5EF4-FFF2-40B4-BE49-F238E27FC236}">
                <a16:creationId xmlns:a16="http://schemas.microsoft.com/office/drawing/2014/main" id="{66025529-C383-477A-B25E-D108C1A80693}"/>
              </a:ext>
            </a:extLst>
          </p:cNvPr>
          <p:cNvSpPr>
            <a:spLocks noChangeArrowheads="1"/>
          </p:cNvSpPr>
          <p:nvPr/>
        </p:nvSpPr>
        <p:spPr bwMode="auto">
          <a:xfrm>
            <a:off x="5646738" y="2751138"/>
            <a:ext cx="444500" cy="444500"/>
          </a:xfrm>
          <a:prstGeom prst="ellipse">
            <a:avLst/>
          </a:prstGeom>
          <a:solidFill>
            <a:schemeClr val="bg1"/>
          </a:solidFill>
          <a:ln w="12700">
            <a:solidFill>
              <a:schemeClr val="tx1"/>
            </a:solidFill>
            <a:round/>
            <a:headEnd/>
            <a:tailEnd/>
          </a:ln>
        </p:spPr>
        <p:txBody>
          <a:bodyPr wrap="none" lIns="92075" tIns="46038" rIns="92075" bIns="46038"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TW" sz="2800">
                <a:ea typeface="新細明體" panose="02020500000000000000" pitchFamily="18" charset="-120"/>
              </a:rPr>
              <a:t>3</a:t>
            </a:r>
          </a:p>
        </p:txBody>
      </p:sp>
      <p:sp>
        <p:nvSpPr>
          <p:cNvPr id="13337" name="Oval 1050">
            <a:extLst>
              <a:ext uri="{FF2B5EF4-FFF2-40B4-BE49-F238E27FC236}">
                <a16:creationId xmlns:a16="http://schemas.microsoft.com/office/drawing/2014/main" id="{2E986605-32BC-415B-9CAB-264ED719E337}"/>
              </a:ext>
            </a:extLst>
          </p:cNvPr>
          <p:cNvSpPr>
            <a:spLocks noChangeArrowheads="1"/>
          </p:cNvSpPr>
          <p:nvPr/>
        </p:nvSpPr>
        <p:spPr bwMode="auto">
          <a:xfrm>
            <a:off x="6407150" y="2763838"/>
            <a:ext cx="444500" cy="444500"/>
          </a:xfrm>
          <a:prstGeom prst="ellipse">
            <a:avLst/>
          </a:prstGeom>
          <a:solidFill>
            <a:schemeClr val="bg1"/>
          </a:solidFill>
          <a:ln w="12700">
            <a:solidFill>
              <a:schemeClr val="tx1"/>
            </a:solidFill>
            <a:round/>
            <a:headEnd/>
            <a:tailEnd/>
          </a:ln>
        </p:spPr>
        <p:txBody>
          <a:bodyPr wrap="none" lIns="92075" tIns="46038" rIns="92075" bIns="46038"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TW" sz="2800">
                <a:ea typeface="新細明體" panose="02020500000000000000" pitchFamily="18" charset="-120"/>
              </a:rPr>
              <a:t>4</a:t>
            </a:r>
          </a:p>
        </p:txBody>
      </p:sp>
      <p:sp>
        <p:nvSpPr>
          <p:cNvPr id="13338" name="Line 1051">
            <a:extLst>
              <a:ext uri="{FF2B5EF4-FFF2-40B4-BE49-F238E27FC236}">
                <a16:creationId xmlns:a16="http://schemas.microsoft.com/office/drawing/2014/main" id="{CA1D9271-14AA-4FE2-8AC0-AF1EA166C306}"/>
              </a:ext>
            </a:extLst>
          </p:cNvPr>
          <p:cNvSpPr>
            <a:spLocks noChangeShapeType="1"/>
          </p:cNvSpPr>
          <p:nvPr/>
        </p:nvSpPr>
        <p:spPr bwMode="auto">
          <a:xfrm flipH="1">
            <a:off x="5873751" y="2295526"/>
            <a:ext cx="263525" cy="46037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13339" name="Line 1052">
            <a:extLst>
              <a:ext uri="{FF2B5EF4-FFF2-40B4-BE49-F238E27FC236}">
                <a16:creationId xmlns:a16="http://schemas.microsoft.com/office/drawing/2014/main" id="{BA86DA9A-FB91-4FFF-8166-132A4F38811B}"/>
              </a:ext>
            </a:extLst>
          </p:cNvPr>
          <p:cNvSpPr>
            <a:spLocks noChangeShapeType="1"/>
          </p:cNvSpPr>
          <p:nvPr/>
        </p:nvSpPr>
        <p:spPr bwMode="auto">
          <a:xfrm>
            <a:off x="6324600" y="2309814"/>
            <a:ext cx="298450" cy="4587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13340" name="Oval 1053">
            <a:extLst>
              <a:ext uri="{FF2B5EF4-FFF2-40B4-BE49-F238E27FC236}">
                <a16:creationId xmlns:a16="http://schemas.microsoft.com/office/drawing/2014/main" id="{5B300239-E78C-407B-ADEA-CD9CF57EC098}"/>
              </a:ext>
            </a:extLst>
          </p:cNvPr>
          <p:cNvSpPr>
            <a:spLocks noChangeArrowheads="1"/>
          </p:cNvSpPr>
          <p:nvPr/>
        </p:nvSpPr>
        <p:spPr bwMode="auto">
          <a:xfrm>
            <a:off x="7051675" y="2752725"/>
            <a:ext cx="444500" cy="444500"/>
          </a:xfrm>
          <a:prstGeom prst="ellipse">
            <a:avLst/>
          </a:prstGeom>
          <a:solidFill>
            <a:schemeClr val="bg1"/>
          </a:solidFill>
          <a:ln w="12700">
            <a:solidFill>
              <a:schemeClr val="tx1"/>
            </a:solidFill>
            <a:round/>
            <a:headEnd/>
            <a:tailEnd/>
          </a:ln>
        </p:spPr>
        <p:txBody>
          <a:bodyPr wrap="none" lIns="92075" tIns="46038" rIns="92075" bIns="46038"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TW" sz="2800">
                <a:ea typeface="新細明體" panose="02020500000000000000" pitchFamily="18" charset="-120"/>
              </a:rPr>
              <a:t>5</a:t>
            </a:r>
          </a:p>
        </p:txBody>
      </p:sp>
      <p:sp>
        <p:nvSpPr>
          <p:cNvPr id="13341" name="Oval 1054">
            <a:extLst>
              <a:ext uri="{FF2B5EF4-FFF2-40B4-BE49-F238E27FC236}">
                <a16:creationId xmlns:a16="http://schemas.microsoft.com/office/drawing/2014/main" id="{95060C83-1CCC-49DC-9645-F6DA2965DFEA}"/>
              </a:ext>
            </a:extLst>
          </p:cNvPr>
          <p:cNvSpPr>
            <a:spLocks noChangeArrowheads="1"/>
          </p:cNvSpPr>
          <p:nvPr/>
        </p:nvSpPr>
        <p:spPr bwMode="auto">
          <a:xfrm>
            <a:off x="7796213" y="2751138"/>
            <a:ext cx="444500" cy="444500"/>
          </a:xfrm>
          <a:prstGeom prst="ellipse">
            <a:avLst/>
          </a:prstGeom>
          <a:solidFill>
            <a:schemeClr val="bg1"/>
          </a:solidFill>
          <a:ln w="12700">
            <a:solidFill>
              <a:schemeClr val="tx1"/>
            </a:solidFill>
            <a:round/>
            <a:headEnd/>
            <a:tailEnd/>
          </a:ln>
        </p:spPr>
        <p:txBody>
          <a:bodyPr wrap="none" lIns="92075" tIns="46038" rIns="92075" bIns="46038"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TW" sz="2800">
                <a:ea typeface="新細明體" panose="02020500000000000000" pitchFamily="18" charset="-120"/>
              </a:rPr>
              <a:t>6</a:t>
            </a:r>
          </a:p>
        </p:txBody>
      </p:sp>
      <p:sp>
        <p:nvSpPr>
          <p:cNvPr id="13342" name="Line 1055">
            <a:extLst>
              <a:ext uri="{FF2B5EF4-FFF2-40B4-BE49-F238E27FC236}">
                <a16:creationId xmlns:a16="http://schemas.microsoft.com/office/drawing/2014/main" id="{5F52B99E-3341-44D9-B106-1E2D273D5CEB}"/>
              </a:ext>
            </a:extLst>
          </p:cNvPr>
          <p:cNvSpPr>
            <a:spLocks noChangeShapeType="1"/>
          </p:cNvSpPr>
          <p:nvPr/>
        </p:nvSpPr>
        <p:spPr bwMode="auto">
          <a:xfrm flipH="1">
            <a:off x="7248525" y="2279651"/>
            <a:ext cx="273050" cy="4619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13343" name="Line 1056">
            <a:extLst>
              <a:ext uri="{FF2B5EF4-FFF2-40B4-BE49-F238E27FC236}">
                <a16:creationId xmlns:a16="http://schemas.microsoft.com/office/drawing/2014/main" id="{338C337D-1902-4E3C-A040-E055450B8075}"/>
              </a:ext>
            </a:extLst>
          </p:cNvPr>
          <p:cNvSpPr>
            <a:spLocks noChangeShapeType="1"/>
          </p:cNvSpPr>
          <p:nvPr/>
        </p:nvSpPr>
        <p:spPr bwMode="auto">
          <a:xfrm>
            <a:off x="7724775" y="2292351"/>
            <a:ext cx="273050" cy="4492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13344" name="Rectangle 1057">
            <a:extLst>
              <a:ext uri="{FF2B5EF4-FFF2-40B4-BE49-F238E27FC236}">
                <a16:creationId xmlns:a16="http://schemas.microsoft.com/office/drawing/2014/main" id="{883B6FE9-B96A-42CD-939F-DED66F90FCD9}"/>
              </a:ext>
            </a:extLst>
          </p:cNvPr>
          <p:cNvSpPr>
            <a:spLocks noChangeArrowheads="1"/>
          </p:cNvSpPr>
          <p:nvPr/>
        </p:nvSpPr>
        <p:spPr bwMode="auto">
          <a:xfrm>
            <a:off x="3195639" y="3063876"/>
            <a:ext cx="5556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TW" sz="2800">
                <a:ea typeface="新細明體" panose="02020500000000000000" pitchFamily="18" charset="-120"/>
              </a:rPr>
              <a:t>G</a:t>
            </a:r>
            <a:r>
              <a:rPr lang="en-US" altLang="zh-TW" sz="1800">
                <a:ea typeface="新細明體" panose="02020500000000000000" pitchFamily="18" charset="-120"/>
              </a:rPr>
              <a:t>1</a:t>
            </a:r>
          </a:p>
        </p:txBody>
      </p:sp>
      <p:sp>
        <p:nvSpPr>
          <p:cNvPr id="13345" name="Rectangle 1058">
            <a:extLst>
              <a:ext uri="{FF2B5EF4-FFF2-40B4-BE49-F238E27FC236}">
                <a16:creationId xmlns:a16="http://schemas.microsoft.com/office/drawing/2014/main" id="{6728F4F8-C1C2-468F-B767-D096E66CED25}"/>
              </a:ext>
            </a:extLst>
          </p:cNvPr>
          <p:cNvSpPr>
            <a:spLocks noChangeArrowheads="1"/>
          </p:cNvSpPr>
          <p:nvPr/>
        </p:nvSpPr>
        <p:spPr bwMode="auto">
          <a:xfrm>
            <a:off x="6667501" y="3325813"/>
            <a:ext cx="5556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TW" sz="2800">
                <a:ea typeface="新細明體" panose="02020500000000000000" pitchFamily="18" charset="-120"/>
              </a:rPr>
              <a:t>G</a:t>
            </a:r>
            <a:r>
              <a:rPr lang="en-US" altLang="zh-TW" sz="1800">
                <a:ea typeface="新細明體" panose="02020500000000000000" pitchFamily="18" charset="-120"/>
              </a:rPr>
              <a:t>2</a:t>
            </a:r>
          </a:p>
        </p:txBody>
      </p:sp>
      <p:sp>
        <p:nvSpPr>
          <p:cNvPr id="13346" name="Rectangle 1059">
            <a:extLst>
              <a:ext uri="{FF2B5EF4-FFF2-40B4-BE49-F238E27FC236}">
                <a16:creationId xmlns:a16="http://schemas.microsoft.com/office/drawing/2014/main" id="{455D011A-0529-4179-8753-99FCC542F3A1}"/>
              </a:ext>
            </a:extLst>
          </p:cNvPr>
          <p:cNvSpPr>
            <a:spLocks noChangeArrowheads="1"/>
          </p:cNvSpPr>
          <p:nvPr/>
        </p:nvSpPr>
        <p:spPr bwMode="auto">
          <a:xfrm>
            <a:off x="10015539" y="3624263"/>
            <a:ext cx="5556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TW" sz="2800">
                <a:ea typeface="新細明體" panose="02020500000000000000" pitchFamily="18" charset="-120"/>
              </a:rPr>
              <a:t>G</a:t>
            </a:r>
            <a:r>
              <a:rPr lang="en-US" altLang="zh-TW" sz="1800">
                <a:ea typeface="新細明體" panose="02020500000000000000" pitchFamily="18" charset="-120"/>
              </a:rPr>
              <a:t>3</a:t>
            </a:r>
          </a:p>
        </p:txBody>
      </p:sp>
      <p:sp>
        <p:nvSpPr>
          <p:cNvPr id="13347" name="Rectangle 1060">
            <a:extLst>
              <a:ext uri="{FF2B5EF4-FFF2-40B4-BE49-F238E27FC236}">
                <a16:creationId xmlns:a16="http://schemas.microsoft.com/office/drawing/2014/main" id="{2DE2EFAE-19CD-4EB7-A526-0DE187B67718}"/>
              </a:ext>
            </a:extLst>
          </p:cNvPr>
          <p:cNvSpPr>
            <a:spLocks noChangeArrowheads="1"/>
          </p:cNvSpPr>
          <p:nvPr/>
        </p:nvSpPr>
        <p:spPr bwMode="auto">
          <a:xfrm>
            <a:off x="2232025" y="4167189"/>
            <a:ext cx="8518358" cy="1200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TW">
                <a:ea typeface="新細明體" panose="02020500000000000000" pitchFamily="18" charset="-120"/>
              </a:rPr>
              <a:t>V(G</a:t>
            </a:r>
            <a:r>
              <a:rPr lang="en-US" altLang="zh-TW" sz="1600">
                <a:ea typeface="新細明體" panose="02020500000000000000" pitchFamily="18" charset="-120"/>
              </a:rPr>
              <a:t>1</a:t>
            </a:r>
            <a:r>
              <a:rPr lang="en-US" altLang="zh-TW">
                <a:ea typeface="新細明體" panose="02020500000000000000" pitchFamily="18" charset="-120"/>
              </a:rPr>
              <a:t>)={0,1,2,3}               E(G</a:t>
            </a:r>
            <a:r>
              <a:rPr lang="en-US" altLang="zh-TW" sz="1600">
                <a:ea typeface="新細明體" panose="02020500000000000000" pitchFamily="18" charset="-120"/>
              </a:rPr>
              <a:t>1</a:t>
            </a:r>
            <a:r>
              <a:rPr lang="en-US" altLang="zh-TW">
                <a:ea typeface="新細明體" panose="02020500000000000000" pitchFamily="18" charset="-120"/>
              </a:rPr>
              <a:t>)={(0,1),(0,2),(0,3),(1,2),(1,3),(2,3)}</a:t>
            </a:r>
          </a:p>
          <a:p>
            <a:r>
              <a:rPr lang="en-US" altLang="zh-TW">
                <a:ea typeface="新細明體" panose="02020500000000000000" pitchFamily="18" charset="-120"/>
              </a:rPr>
              <a:t>V(G</a:t>
            </a:r>
            <a:r>
              <a:rPr lang="en-US" altLang="zh-TW" sz="1600">
                <a:ea typeface="新細明體" panose="02020500000000000000" pitchFamily="18" charset="-120"/>
              </a:rPr>
              <a:t>2</a:t>
            </a:r>
            <a:r>
              <a:rPr lang="en-US" altLang="zh-TW">
                <a:ea typeface="新細明體" panose="02020500000000000000" pitchFamily="18" charset="-120"/>
              </a:rPr>
              <a:t>)={0,1,2,3,4,5,6}      E(G</a:t>
            </a:r>
            <a:r>
              <a:rPr lang="en-US" altLang="zh-TW" sz="1600">
                <a:ea typeface="新細明體" panose="02020500000000000000" pitchFamily="18" charset="-120"/>
              </a:rPr>
              <a:t>2</a:t>
            </a:r>
            <a:r>
              <a:rPr lang="en-US" altLang="zh-TW">
                <a:ea typeface="新細明體" panose="02020500000000000000" pitchFamily="18" charset="-120"/>
              </a:rPr>
              <a:t>)={(0,1),(0,2),(1,3),(1,4),(2,5),(2,6)}</a:t>
            </a:r>
          </a:p>
          <a:p>
            <a:r>
              <a:rPr lang="en-US" altLang="zh-TW">
                <a:ea typeface="新細明體" panose="02020500000000000000" pitchFamily="18" charset="-120"/>
              </a:rPr>
              <a:t>V(G</a:t>
            </a:r>
            <a:r>
              <a:rPr lang="en-US" altLang="zh-TW" sz="1600">
                <a:ea typeface="新細明體" panose="02020500000000000000" pitchFamily="18" charset="-120"/>
              </a:rPr>
              <a:t>3</a:t>
            </a:r>
            <a:r>
              <a:rPr lang="en-US" altLang="zh-TW">
                <a:ea typeface="新細明體" panose="02020500000000000000" pitchFamily="18" charset="-120"/>
              </a:rPr>
              <a:t>)={0,1,2}                  E(G</a:t>
            </a:r>
            <a:r>
              <a:rPr lang="en-US" altLang="zh-TW" sz="1600">
                <a:ea typeface="新細明體" panose="02020500000000000000" pitchFamily="18" charset="-120"/>
              </a:rPr>
              <a:t>3</a:t>
            </a:r>
            <a:r>
              <a:rPr lang="en-US" altLang="zh-TW">
                <a:ea typeface="新細明體" panose="02020500000000000000" pitchFamily="18" charset="-120"/>
              </a:rPr>
              <a:t>)={&lt;0,1&gt;,&lt;1,0&gt;,&lt;1,2&gt;}</a:t>
            </a:r>
          </a:p>
        </p:txBody>
      </p:sp>
      <p:sp>
        <p:nvSpPr>
          <p:cNvPr id="13348" name="Text Box 1061">
            <a:extLst>
              <a:ext uri="{FF2B5EF4-FFF2-40B4-BE49-F238E27FC236}">
                <a16:creationId xmlns:a16="http://schemas.microsoft.com/office/drawing/2014/main" id="{0C9320C0-77C2-402F-8D71-D24026BDD6DB}"/>
              </a:ext>
            </a:extLst>
          </p:cNvPr>
          <p:cNvSpPr txBox="1">
            <a:spLocks noChangeArrowheads="1"/>
          </p:cNvSpPr>
          <p:nvPr/>
        </p:nvSpPr>
        <p:spPr bwMode="auto">
          <a:xfrm>
            <a:off x="2384426" y="5404278"/>
            <a:ext cx="540885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TW" dirty="0">
                <a:ea typeface="新細明體" panose="02020500000000000000" pitchFamily="18" charset="-120"/>
              </a:rPr>
              <a:t>complete undirected graph: n(n-1)/2 edges</a:t>
            </a:r>
          </a:p>
          <a:p>
            <a:r>
              <a:rPr lang="en-US" altLang="zh-TW" dirty="0">
                <a:ea typeface="新細明體" panose="02020500000000000000" pitchFamily="18" charset="-120"/>
              </a:rPr>
              <a:t>complete directed graph: n(n-1) edges</a:t>
            </a:r>
          </a:p>
        </p:txBody>
      </p:sp>
      <p:sp>
        <p:nvSpPr>
          <p:cNvPr id="13349" name="Text Box 1062">
            <a:extLst>
              <a:ext uri="{FF2B5EF4-FFF2-40B4-BE49-F238E27FC236}">
                <a16:creationId xmlns:a16="http://schemas.microsoft.com/office/drawing/2014/main" id="{2CF61384-B707-4F29-AAF7-B0AF679AF316}"/>
              </a:ext>
            </a:extLst>
          </p:cNvPr>
          <p:cNvSpPr txBox="1">
            <a:spLocks noChangeArrowheads="1"/>
          </p:cNvSpPr>
          <p:nvPr/>
        </p:nvSpPr>
        <p:spPr bwMode="auto">
          <a:xfrm>
            <a:off x="2524126" y="3581400"/>
            <a:ext cx="20685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TW">
                <a:ea typeface="新細明體" panose="02020500000000000000" pitchFamily="18" charset="-120"/>
              </a:rPr>
              <a:t>complete graph</a:t>
            </a:r>
          </a:p>
        </p:txBody>
      </p:sp>
      <p:sp>
        <p:nvSpPr>
          <p:cNvPr id="13350" name="Text Box 1063">
            <a:extLst>
              <a:ext uri="{FF2B5EF4-FFF2-40B4-BE49-F238E27FC236}">
                <a16:creationId xmlns:a16="http://schemas.microsoft.com/office/drawing/2014/main" id="{C6A7742C-57EB-4F8F-8F8E-053A2C4CBA00}"/>
              </a:ext>
            </a:extLst>
          </p:cNvPr>
          <p:cNvSpPr txBox="1">
            <a:spLocks noChangeArrowheads="1"/>
          </p:cNvSpPr>
          <p:nvPr/>
        </p:nvSpPr>
        <p:spPr bwMode="auto">
          <a:xfrm>
            <a:off x="7435850" y="3616325"/>
            <a:ext cx="2305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TW">
                <a:ea typeface="新細明體" panose="02020500000000000000" pitchFamily="18" charset="-120"/>
              </a:rPr>
              <a:t>incomplete graph</a:t>
            </a:r>
          </a:p>
        </p:txBody>
      </p:sp>
    </p:spTree>
    <p:extLst>
      <p:ext uri="{BB962C8B-B14F-4D97-AF65-F5344CB8AC3E}">
        <p14:creationId xmlns:p14="http://schemas.microsoft.com/office/powerpoint/2010/main" val="2942943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Oval 3">
            <a:extLst>
              <a:ext uri="{FF2B5EF4-FFF2-40B4-BE49-F238E27FC236}">
                <a16:creationId xmlns:a16="http://schemas.microsoft.com/office/drawing/2014/main" id="{43883227-CE61-4884-9FE4-F92BEA92604D}"/>
              </a:ext>
            </a:extLst>
          </p:cNvPr>
          <p:cNvSpPr>
            <a:spLocks noChangeArrowheads="1"/>
          </p:cNvSpPr>
          <p:nvPr/>
        </p:nvSpPr>
        <p:spPr bwMode="auto">
          <a:xfrm>
            <a:off x="2895600" y="2286000"/>
            <a:ext cx="6096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TW" b="1">
                <a:ea typeface="新細明體" panose="02020500000000000000" pitchFamily="18" charset="-120"/>
              </a:rPr>
              <a:t>0</a:t>
            </a:r>
          </a:p>
        </p:txBody>
      </p:sp>
      <p:sp>
        <p:nvSpPr>
          <p:cNvPr id="16387" name="Oval 5">
            <a:extLst>
              <a:ext uri="{FF2B5EF4-FFF2-40B4-BE49-F238E27FC236}">
                <a16:creationId xmlns:a16="http://schemas.microsoft.com/office/drawing/2014/main" id="{04542F82-9697-475B-A3E3-9F2BF1A56261}"/>
              </a:ext>
            </a:extLst>
          </p:cNvPr>
          <p:cNvSpPr>
            <a:spLocks noChangeArrowheads="1"/>
          </p:cNvSpPr>
          <p:nvPr/>
        </p:nvSpPr>
        <p:spPr bwMode="auto">
          <a:xfrm>
            <a:off x="4114800" y="2286000"/>
            <a:ext cx="6096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TW" b="1">
                <a:ea typeface="新細明體" panose="02020500000000000000" pitchFamily="18" charset="-120"/>
              </a:rPr>
              <a:t>2</a:t>
            </a:r>
          </a:p>
        </p:txBody>
      </p:sp>
      <p:sp>
        <p:nvSpPr>
          <p:cNvPr id="16388" name="Oval 6">
            <a:extLst>
              <a:ext uri="{FF2B5EF4-FFF2-40B4-BE49-F238E27FC236}">
                <a16:creationId xmlns:a16="http://schemas.microsoft.com/office/drawing/2014/main" id="{A4A3AFEE-F732-43CB-9E39-313C4DCB3848}"/>
              </a:ext>
            </a:extLst>
          </p:cNvPr>
          <p:cNvSpPr>
            <a:spLocks noChangeArrowheads="1"/>
          </p:cNvSpPr>
          <p:nvPr/>
        </p:nvSpPr>
        <p:spPr bwMode="auto">
          <a:xfrm>
            <a:off x="3505200" y="3505200"/>
            <a:ext cx="6096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TW" b="1">
                <a:ea typeface="新細明體" panose="02020500000000000000" pitchFamily="18" charset="-120"/>
              </a:rPr>
              <a:t>1</a:t>
            </a:r>
          </a:p>
        </p:txBody>
      </p:sp>
      <p:sp>
        <p:nvSpPr>
          <p:cNvPr id="16389" name="Line 7">
            <a:extLst>
              <a:ext uri="{FF2B5EF4-FFF2-40B4-BE49-F238E27FC236}">
                <a16:creationId xmlns:a16="http://schemas.microsoft.com/office/drawing/2014/main" id="{699E0C44-0DA4-43C7-A1C4-9C8C3663B640}"/>
              </a:ext>
            </a:extLst>
          </p:cNvPr>
          <p:cNvSpPr>
            <a:spLocks noChangeShapeType="1"/>
          </p:cNvSpPr>
          <p:nvPr/>
        </p:nvSpPr>
        <p:spPr bwMode="auto">
          <a:xfrm flipH="1" flipV="1">
            <a:off x="3200400" y="2971800"/>
            <a:ext cx="3810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16390" name="Line 8">
            <a:extLst>
              <a:ext uri="{FF2B5EF4-FFF2-40B4-BE49-F238E27FC236}">
                <a16:creationId xmlns:a16="http://schemas.microsoft.com/office/drawing/2014/main" id="{4D24FCE4-AF73-46E3-82A7-F75635D6DEBE}"/>
              </a:ext>
            </a:extLst>
          </p:cNvPr>
          <p:cNvSpPr>
            <a:spLocks noChangeShapeType="1"/>
          </p:cNvSpPr>
          <p:nvPr/>
        </p:nvSpPr>
        <p:spPr bwMode="auto">
          <a:xfrm flipH="1">
            <a:off x="4114800" y="2971800"/>
            <a:ext cx="3048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16391" name="Freeform 10">
            <a:extLst>
              <a:ext uri="{FF2B5EF4-FFF2-40B4-BE49-F238E27FC236}">
                <a16:creationId xmlns:a16="http://schemas.microsoft.com/office/drawing/2014/main" id="{8C08D8F5-CD84-4616-9061-48277F2D441E}"/>
              </a:ext>
            </a:extLst>
          </p:cNvPr>
          <p:cNvSpPr>
            <a:spLocks/>
          </p:cNvSpPr>
          <p:nvPr/>
        </p:nvSpPr>
        <p:spPr bwMode="auto">
          <a:xfrm>
            <a:off x="2762250" y="2000250"/>
            <a:ext cx="400050" cy="400050"/>
          </a:xfrm>
          <a:custGeom>
            <a:avLst/>
            <a:gdLst>
              <a:gd name="T0" fmla="*/ 209550 w 252"/>
              <a:gd name="T1" fmla="*/ 400050 h 252"/>
              <a:gd name="T2" fmla="*/ 114300 w 252"/>
              <a:gd name="T3" fmla="*/ 381000 h 252"/>
              <a:gd name="T4" fmla="*/ 0 w 252"/>
              <a:gd name="T5" fmla="*/ 228600 h 252"/>
              <a:gd name="T6" fmla="*/ 19050 w 252"/>
              <a:gd name="T7" fmla="*/ 76200 h 252"/>
              <a:gd name="T8" fmla="*/ 190500 w 252"/>
              <a:gd name="T9" fmla="*/ 0 h 252"/>
              <a:gd name="T10" fmla="*/ 400050 w 252"/>
              <a:gd name="T11" fmla="*/ 209550 h 252"/>
              <a:gd name="T12" fmla="*/ 0 60000 65536"/>
              <a:gd name="T13" fmla="*/ 0 60000 65536"/>
              <a:gd name="T14" fmla="*/ 0 60000 65536"/>
              <a:gd name="T15" fmla="*/ 0 60000 65536"/>
              <a:gd name="T16" fmla="*/ 0 60000 65536"/>
              <a:gd name="T17" fmla="*/ 0 60000 65536"/>
              <a:gd name="T18" fmla="*/ 0 w 252"/>
              <a:gd name="T19" fmla="*/ 0 h 252"/>
              <a:gd name="T20" fmla="*/ 252 w 252"/>
              <a:gd name="T21" fmla="*/ 252 h 252"/>
            </a:gdLst>
            <a:ahLst/>
            <a:cxnLst>
              <a:cxn ang="T12">
                <a:pos x="T0" y="T1"/>
              </a:cxn>
              <a:cxn ang="T13">
                <a:pos x="T2" y="T3"/>
              </a:cxn>
              <a:cxn ang="T14">
                <a:pos x="T4" y="T5"/>
              </a:cxn>
              <a:cxn ang="T15">
                <a:pos x="T6" y="T7"/>
              </a:cxn>
              <a:cxn ang="T16">
                <a:pos x="T8" y="T9"/>
              </a:cxn>
              <a:cxn ang="T17">
                <a:pos x="T10" y="T11"/>
              </a:cxn>
            </a:cxnLst>
            <a:rect l="T18" t="T19" r="T20" b="T21"/>
            <a:pathLst>
              <a:path w="252" h="252">
                <a:moveTo>
                  <a:pt x="132" y="252"/>
                </a:moveTo>
                <a:cubicBezTo>
                  <a:pt x="112" y="248"/>
                  <a:pt x="91" y="247"/>
                  <a:pt x="72" y="240"/>
                </a:cubicBezTo>
                <a:cubicBezTo>
                  <a:pt x="28" y="224"/>
                  <a:pt x="24" y="180"/>
                  <a:pt x="0" y="144"/>
                </a:cubicBezTo>
                <a:cubicBezTo>
                  <a:pt x="4" y="112"/>
                  <a:pt x="0" y="78"/>
                  <a:pt x="12" y="48"/>
                </a:cubicBezTo>
                <a:cubicBezTo>
                  <a:pt x="27" y="11"/>
                  <a:pt x="120" y="0"/>
                  <a:pt x="120" y="0"/>
                </a:cubicBezTo>
                <a:cubicBezTo>
                  <a:pt x="200" y="16"/>
                  <a:pt x="252" y="40"/>
                  <a:pt x="252" y="132"/>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6392" name="Freeform 12">
            <a:extLst>
              <a:ext uri="{FF2B5EF4-FFF2-40B4-BE49-F238E27FC236}">
                <a16:creationId xmlns:a16="http://schemas.microsoft.com/office/drawing/2014/main" id="{E37DB56A-8503-4649-A302-EA55DA2C6FB3}"/>
              </a:ext>
            </a:extLst>
          </p:cNvPr>
          <p:cNvSpPr>
            <a:spLocks/>
          </p:cNvSpPr>
          <p:nvPr/>
        </p:nvSpPr>
        <p:spPr bwMode="auto">
          <a:xfrm>
            <a:off x="3352800" y="2133600"/>
            <a:ext cx="914400" cy="228600"/>
          </a:xfrm>
          <a:custGeom>
            <a:avLst/>
            <a:gdLst>
              <a:gd name="T0" fmla="*/ 914400 w 576"/>
              <a:gd name="T1" fmla="*/ 184355 h 248"/>
              <a:gd name="T2" fmla="*/ 457200 w 576"/>
              <a:gd name="T3" fmla="*/ 7374 h 248"/>
              <a:gd name="T4" fmla="*/ 0 w 576"/>
              <a:gd name="T5" fmla="*/ 228600 h 248"/>
              <a:gd name="T6" fmla="*/ 0 60000 65536"/>
              <a:gd name="T7" fmla="*/ 0 60000 65536"/>
              <a:gd name="T8" fmla="*/ 0 60000 65536"/>
              <a:gd name="T9" fmla="*/ 0 w 576"/>
              <a:gd name="T10" fmla="*/ 0 h 248"/>
              <a:gd name="T11" fmla="*/ 576 w 576"/>
              <a:gd name="T12" fmla="*/ 248 h 248"/>
            </a:gdLst>
            <a:ahLst/>
            <a:cxnLst>
              <a:cxn ang="T6">
                <a:pos x="T0" y="T1"/>
              </a:cxn>
              <a:cxn ang="T7">
                <a:pos x="T2" y="T3"/>
              </a:cxn>
              <a:cxn ang="T8">
                <a:pos x="T4" y="T5"/>
              </a:cxn>
            </a:cxnLst>
            <a:rect l="T9" t="T10" r="T11" b="T12"/>
            <a:pathLst>
              <a:path w="576" h="248">
                <a:moveTo>
                  <a:pt x="576" y="200"/>
                </a:moveTo>
                <a:cubicBezTo>
                  <a:pt x="480" y="100"/>
                  <a:pt x="384" y="0"/>
                  <a:pt x="288" y="8"/>
                </a:cubicBezTo>
                <a:cubicBezTo>
                  <a:pt x="192" y="16"/>
                  <a:pt x="96" y="132"/>
                  <a:pt x="0" y="248"/>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6393" name="Freeform 13">
            <a:extLst>
              <a:ext uri="{FF2B5EF4-FFF2-40B4-BE49-F238E27FC236}">
                <a16:creationId xmlns:a16="http://schemas.microsoft.com/office/drawing/2014/main" id="{A48B88E0-C462-4CD9-988E-82E7BA84B893}"/>
              </a:ext>
            </a:extLst>
          </p:cNvPr>
          <p:cNvSpPr>
            <a:spLocks/>
          </p:cNvSpPr>
          <p:nvPr/>
        </p:nvSpPr>
        <p:spPr bwMode="auto">
          <a:xfrm flipH="1" flipV="1">
            <a:off x="3352800" y="2819400"/>
            <a:ext cx="914400" cy="304800"/>
          </a:xfrm>
          <a:custGeom>
            <a:avLst/>
            <a:gdLst>
              <a:gd name="T0" fmla="*/ 914400 w 576"/>
              <a:gd name="T1" fmla="*/ 245806 h 248"/>
              <a:gd name="T2" fmla="*/ 457200 w 576"/>
              <a:gd name="T3" fmla="*/ 9832 h 248"/>
              <a:gd name="T4" fmla="*/ 0 w 576"/>
              <a:gd name="T5" fmla="*/ 304800 h 248"/>
              <a:gd name="T6" fmla="*/ 0 60000 65536"/>
              <a:gd name="T7" fmla="*/ 0 60000 65536"/>
              <a:gd name="T8" fmla="*/ 0 60000 65536"/>
              <a:gd name="T9" fmla="*/ 0 w 576"/>
              <a:gd name="T10" fmla="*/ 0 h 248"/>
              <a:gd name="T11" fmla="*/ 576 w 576"/>
              <a:gd name="T12" fmla="*/ 248 h 248"/>
            </a:gdLst>
            <a:ahLst/>
            <a:cxnLst>
              <a:cxn ang="T6">
                <a:pos x="T0" y="T1"/>
              </a:cxn>
              <a:cxn ang="T7">
                <a:pos x="T2" y="T3"/>
              </a:cxn>
              <a:cxn ang="T8">
                <a:pos x="T4" y="T5"/>
              </a:cxn>
            </a:cxnLst>
            <a:rect l="T9" t="T10" r="T11" b="T12"/>
            <a:pathLst>
              <a:path w="576" h="248">
                <a:moveTo>
                  <a:pt x="576" y="200"/>
                </a:moveTo>
                <a:cubicBezTo>
                  <a:pt x="480" y="100"/>
                  <a:pt x="384" y="0"/>
                  <a:pt x="288" y="8"/>
                </a:cubicBezTo>
                <a:cubicBezTo>
                  <a:pt x="192" y="16"/>
                  <a:pt x="96" y="132"/>
                  <a:pt x="0" y="248"/>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6395" name="Oval 15">
            <a:extLst>
              <a:ext uri="{FF2B5EF4-FFF2-40B4-BE49-F238E27FC236}">
                <a16:creationId xmlns:a16="http://schemas.microsoft.com/office/drawing/2014/main" id="{B62EC257-33DA-47F1-A843-41E2B5FC397E}"/>
              </a:ext>
            </a:extLst>
          </p:cNvPr>
          <p:cNvSpPr>
            <a:spLocks noChangeArrowheads="1"/>
          </p:cNvSpPr>
          <p:nvPr/>
        </p:nvSpPr>
        <p:spPr bwMode="auto">
          <a:xfrm>
            <a:off x="6781800" y="3657600"/>
            <a:ext cx="6096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TW" b="1">
                <a:ea typeface="新細明體" panose="02020500000000000000" pitchFamily="18" charset="-120"/>
              </a:rPr>
              <a:t>2</a:t>
            </a:r>
          </a:p>
        </p:txBody>
      </p:sp>
      <p:sp>
        <p:nvSpPr>
          <p:cNvPr id="16396" name="Oval 16">
            <a:extLst>
              <a:ext uri="{FF2B5EF4-FFF2-40B4-BE49-F238E27FC236}">
                <a16:creationId xmlns:a16="http://schemas.microsoft.com/office/drawing/2014/main" id="{4DCD3DFC-B876-49D4-BBF2-3816B47C7FEE}"/>
              </a:ext>
            </a:extLst>
          </p:cNvPr>
          <p:cNvSpPr>
            <a:spLocks noChangeArrowheads="1"/>
          </p:cNvSpPr>
          <p:nvPr/>
        </p:nvSpPr>
        <p:spPr bwMode="auto">
          <a:xfrm>
            <a:off x="6781800" y="2362200"/>
            <a:ext cx="6096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TW" b="1">
                <a:ea typeface="新細明體" panose="02020500000000000000" pitchFamily="18" charset="-120"/>
              </a:rPr>
              <a:t>1</a:t>
            </a:r>
          </a:p>
        </p:txBody>
      </p:sp>
      <p:sp>
        <p:nvSpPr>
          <p:cNvPr id="16397" name="Oval 17">
            <a:extLst>
              <a:ext uri="{FF2B5EF4-FFF2-40B4-BE49-F238E27FC236}">
                <a16:creationId xmlns:a16="http://schemas.microsoft.com/office/drawing/2014/main" id="{705C3360-B0D7-4A4F-BF49-BFE142CAA365}"/>
              </a:ext>
            </a:extLst>
          </p:cNvPr>
          <p:cNvSpPr>
            <a:spLocks noChangeArrowheads="1"/>
          </p:cNvSpPr>
          <p:nvPr/>
        </p:nvSpPr>
        <p:spPr bwMode="auto">
          <a:xfrm>
            <a:off x="6781800" y="1143000"/>
            <a:ext cx="6096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TW" b="1">
                <a:ea typeface="新細明體" panose="02020500000000000000" pitchFamily="18" charset="-120"/>
              </a:rPr>
              <a:t>0</a:t>
            </a:r>
          </a:p>
        </p:txBody>
      </p:sp>
      <p:sp>
        <p:nvSpPr>
          <p:cNvPr id="16398" name="Oval 18">
            <a:extLst>
              <a:ext uri="{FF2B5EF4-FFF2-40B4-BE49-F238E27FC236}">
                <a16:creationId xmlns:a16="http://schemas.microsoft.com/office/drawing/2014/main" id="{11970073-9F80-4A33-8C1E-E925E709A551}"/>
              </a:ext>
            </a:extLst>
          </p:cNvPr>
          <p:cNvSpPr>
            <a:spLocks noChangeArrowheads="1"/>
          </p:cNvSpPr>
          <p:nvPr/>
        </p:nvSpPr>
        <p:spPr bwMode="auto">
          <a:xfrm>
            <a:off x="8229600" y="2362200"/>
            <a:ext cx="6096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TW" b="1">
                <a:ea typeface="新細明體" panose="02020500000000000000" pitchFamily="18" charset="-120"/>
              </a:rPr>
              <a:t>3</a:t>
            </a:r>
          </a:p>
        </p:txBody>
      </p:sp>
      <p:sp>
        <p:nvSpPr>
          <p:cNvPr id="16399" name="Line 19">
            <a:extLst>
              <a:ext uri="{FF2B5EF4-FFF2-40B4-BE49-F238E27FC236}">
                <a16:creationId xmlns:a16="http://schemas.microsoft.com/office/drawing/2014/main" id="{E36A1F8E-F9AA-41B7-8CAE-D089DC1E6E9D}"/>
              </a:ext>
            </a:extLst>
          </p:cNvPr>
          <p:cNvSpPr>
            <a:spLocks noChangeShapeType="1"/>
          </p:cNvSpPr>
          <p:nvPr/>
        </p:nvSpPr>
        <p:spPr bwMode="auto">
          <a:xfrm>
            <a:off x="7086600" y="1752600"/>
            <a:ext cx="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6400" name="Line 20">
            <a:extLst>
              <a:ext uri="{FF2B5EF4-FFF2-40B4-BE49-F238E27FC236}">
                <a16:creationId xmlns:a16="http://schemas.microsoft.com/office/drawing/2014/main" id="{45793052-C2F5-41A2-B7D0-6EF668D98141}"/>
              </a:ext>
            </a:extLst>
          </p:cNvPr>
          <p:cNvSpPr>
            <a:spLocks noChangeShapeType="1"/>
          </p:cNvSpPr>
          <p:nvPr/>
        </p:nvSpPr>
        <p:spPr bwMode="auto">
          <a:xfrm>
            <a:off x="7086600" y="2971800"/>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6401" name="Freeform 21">
            <a:extLst>
              <a:ext uri="{FF2B5EF4-FFF2-40B4-BE49-F238E27FC236}">
                <a16:creationId xmlns:a16="http://schemas.microsoft.com/office/drawing/2014/main" id="{D896EE3E-E15C-4374-91AF-2521F0D72644}"/>
              </a:ext>
            </a:extLst>
          </p:cNvPr>
          <p:cNvSpPr>
            <a:spLocks/>
          </p:cNvSpPr>
          <p:nvPr/>
        </p:nvSpPr>
        <p:spPr bwMode="auto">
          <a:xfrm>
            <a:off x="7391400" y="2362200"/>
            <a:ext cx="914400" cy="152400"/>
          </a:xfrm>
          <a:custGeom>
            <a:avLst/>
            <a:gdLst>
              <a:gd name="T0" fmla="*/ 0 w 576"/>
              <a:gd name="T1" fmla="*/ 152400 h 96"/>
              <a:gd name="T2" fmla="*/ 457200 w 576"/>
              <a:gd name="T3" fmla="*/ 0 h 96"/>
              <a:gd name="T4" fmla="*/ 914400 w 576"/>
              <a:gd name="T5" fmla="*/ 152400 h 96"/>
              <a:gd name="T6" fmla="*/ 0 60000 65536"/>
              <a:gd name="T7" fmla="*/ 0 60000 65536"/>
              <a:gd name="T8" fmla="*/ 0 60000 65536"/>
              <a:gd name="T9" fmla="*/ 0 w 576"/>
              <a:gd name="T10" fmla="*/ 0 h 96"/>
              <a:gd name="T11" fmla="*/ 576 w 576"/>
              <a:gd name="T12" fmla="*/ 96 h 96"/>
            </a:gdLst>
            <a:ahLst/>
            <a:cxnLst>
              <a:cxn ang="T6">
                <a:pos x="T0" y="T1"/>
              </a:cxn>
              <a:cxn ang="T7">
                <a:pos x="T2" y="T3"/>
              </a:cxn>
              <a:cxn ang="T8">
                <a:pos x="T4" y="T5"/>
              </a:cxn>
            </a:cxnLst>
            <a:rect l="T9" t="T10" r="T11" b="T12"/>
            <a:pathLst>
              <a:path w="576" h="96">
                <a:moveTo>
                  <a:pt x="0" y="96"/>
                </a:moveTo>
                <a:cubicBezTo>
                  <a:pt x="96" y="48"/>
                  <a:pt x="192" y="0"/>
                  <a:pt x="288" y="0"/>
                </a:cubicBezTo>
                <a:cubicBezTo>
                  <a:pt x="384" y="0"/>
                  <a:pt x="528" y="80"/>
                  <a:pt x="576" y="96"/>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6402" name="Freeform 22">
            <a:extLst>
              <a:ext uri="{FF2B5EF4-FFF2-40B4-BE49-F238E27FC236}">
                <a16:creationId xmlns:a16="http://schemas.microsoft.com/office/drawing/2014/main" id="{39FD2EF0-1531-443A-B82D-F392D5261C12}"/>
              </a:ext>
            </a:extLst>
          </p:cNvPr>
          <p:cNvSpPr>
            <a:spLocks/>
          </p:cNvSpPr>
          <p:nvPr/>
        </p:nvSpPr>
        <p:spPr bwMode="auto">
          <a:xfrm flipH="1" flipV="1">
            <a:off x="7315200" y="2819400"/>
            <a:ext cx="914400" cy="152400"/>
          </a:xfrm>
          <a:custGeom>
            <a:avLst/>
            <a:gdLst>
              <a:gd name="T0" fmla="*/ 0 w 576"/>
              <a:gd name="T1" fmla="*/ 152400 h 96"/>
              <a:gd name="T2" fmla="*/ 457200 w 576"/>
              <a:gd name="T3" fmla="*/ 0 h 96"/>
              <a:gd name="T4" fmla="*/ 914400 w 576"/>
              <a:gd name="T5" fmla="*/ 152400 h 96"/>
              <a:gd name="T6" fmla="*/ 0 60000 65536"/>
              <a:gd name="T7" fmla="*/ 0 60000 65536"/>
              <a:gd name="T8" fmla="*/ 0 60000 65536"/>
              <a:gd name="T9" fmla="*/ 0 w 576"/>
              <a:gd name="T10" fmla="*/ 0 h 96"/>
              <a:gd name="T11" fmla="*/ 576 w 576"/>
              <a:gd name="T12" fmla="*/ 96 h 96"/>
            </a:gdLst>
            <a:ahLst/>
            <a:cxnLst>
              <a:cxn ang="T6">
                <a:pos x="T0" y="T1"/>
              </a:cxn>
              <a:cxn ang="T7">
                <a:pos x="T2" y="T3"/>
              </a:cxn>
              <a:cxn ang="T8">
                <a:pos x="T4" y="T5"/>
              </a:cxn>
            </a:cxnLst>
            <a:rect l="T9" t="T10" r="T11" b="T12"/>
            <a:pathLst>
              <a:path w="576" h="96">
                <a:moveTo>
                  <a:pt x="0" y="96"/>
                </a:moveTo>
                <a:cubicBezTo>
                  <a:pt x="96" y="48"/>
                  <a:pt x="192" y="0"/>
                  <a:pt x="288" y="0"/>
                </a:cubicBezTo>
                <a:cubicBezTo>
                  <a:pt x="384" y="0"/>
                  <a:pt x="528" y="80"/>
                  <a:pt x="576" y="96"/>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6403" name="Freeform 24">
            <a:extLst>
              <a:ext uri="{FF2B5EF4-FFF2-40B4-BE49-F238E27FC236}">
                <a16:creationId xmlns:a16="http://schemas.microsoft.com/office/drawing/2014/main" id="{5114F361-8356-47B4-ABAA-1A37458B7FEC}"/>
              </a:ext>
            </a:extLst>
          </p:cNvPr>
          <p:cNvSpPr>
            <a:spLocks/>
          </p:cNvSpPr>
          <p:nvPr/>
        </p:nvSpPr>
        <p:spPr bwMode="auto">
          <a:xfrm>
            <a:off x="7391400" y="2971800"/>
            <a:ext cx="1066800" cy="927100"/>
          </a:xfrm>
          <a:custGeom>
            <a:avLst/>
            <a:gdLst>
              <a:gd name="T0" fmla="*/ 1066800 w 672"/>
              <a:gd name="T1" fmla="*/ 0 h 584"/>
              <a:gd name="T2" fmla="*/ 990600 w 672"/>
              <a:gd name="T3" fmla="*/ 457200 h 584"/>
              <a:gd name="T4" fmla="*/ 838200 w 672"/>
              <a:gd name="T5" fmla="*/ 685800 h 584"/>
              <a:gd name="T6" fmla="*/ 533400 w 672"/>
              <a:gd name="T7" fmla="*/ 838200 h 584"/>
              <a:gd name="T8" fmla="*/ 228600 w 672"/>
              <a:gd name="T9" fmla="*/ 914400 h 584"/>
              <a:gd name="T10" fmla="*/ 0 w 672"/>
              <a:gd name="T11" fmla="*/ 914400 h 584"/>
              <a:gd name="T12" fmla="*/ 0 60000 65536"/>
              <a:gd name="T13" fmla="*/ 0 60000 65536"/>
              <a:gd name="T14" fmla="*/ 0 60000 65536"/>
              <a:gd name="T15" fmla="*/ 0 60000 65536"/>
              <a:gd name="T16" fmla="*/ 0 60000 65536"/>
              <a:gd name="T17" fmla="*/ 0 60000 65536"/>
              <a:gd name="T18" fmla="*/ 0 w 672"/>
              <a:gd name="T19" fmla="*/ 0 h 584"/>
              <a:gd name="T20" fmla="*/ 672 w 672"/>
              <a:gd name="T21" fmla="*/ 584 h 584"/>
            </a:gdLst>
            <a:ahLst/>
            <a:cxnLst>
              <a:cxn ang="T12">
                <a:pos x="T0" y="T1"/>
              </a:cxn>
              <a:cxn ang="T13">
                <a:pos x="T2" y="T3"/>
              </a:cxn>
              <a:cxn ang="T14">
                <a:pos x="T4" y="T5"/>
              </a:cxn>
              <a:cxn ang="T15">
                <a:pos x="T6" y="T7"/>
              </a:cxn>
              <a:cxn ang="T16">
                <a:pos x="T8" y="T9"/>
              </a:cxn>
              <a:cxn ang="T17">
                <a:pos x="T10" y="T11"/>
              </a:cxn>
            </a:cxnLst>
            <a:rect l="T18" t="T19" r="T20" b="T21"/>
            <a:pathLst>
              <a:path w="672" h="584">
                <a:moveTo>
                  <a:pt x="672" y="0"/>
                </a:moveTo>
                <a:cubicBezTo>
                  <a:pt x="660" y="108"/>
                  <a:pt x="648" y="216"/>
                  <a:pt x="624" y="288"/>
                </a:cubicBezTo>
                <a:cubicBezTo>
                  <a:pt x="600" y="360"/>
                  <a:pt x="576" y="392"/>
                  <a:pt x="528" y="432"/>
                </a:cubicBezTo>
                <a:cubicBezTo>
                  <a:pt x="480" y="472"/>
                  <a:pt x="400" y="504"/>
                  <a:pt x="336" y="528"/>
                </a:cubicBezTo>
                <a:cubicBezTo>
                  <a:pt x="272" y="552"/>
                  <a:pt x="200" y="568"/>
                  <a:pt x="144" y="576"/>
                </a:cubicBezTo>
                <a:cubicBezTo>
                  <a:pt x="88" y="584"/>
                  <a:pt x="24" y="576"/>
                  <a:pt x="0" y="576"/>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6404" name="Freeform 25">
            <a:extLst>
              <a:ext uri="{FF2B5EF4-FFF2-40B4-BE49-F238E27FC236}">
                <a16:creationId xmlns:a16="http://schemas.microsoft.com/office/drawing/2014/main" id="{F040D9C7-4316-4057-9151-FC9464D47EEC}"/>
              </a:ext>
            </a:extLst>
          </p:cNvPr>
          <p:cNvSpPr>
            <a:spLocks/>
          </p:cNvSpPr>
          <p:nvPr/>
        </p:nvSpPr>
        <p:spPr bwMode="auto">
          <a:xfrm>
            <a:off x="7391400" y="2971800"/>
            <a:ext cx="1143000" cy="990600"/>
          </a:xfrm>
          <a:custGeom>
            <a:avLst/>
            <a:gdLst>
              <a:gd name="T0" fmla="*/ 1143000 w 672"/>
              <a:gd name="T1" fmla="*/ 0 h 584"/>
              <a:gd name="T2" fmla="*/ 1061357 w 672"/>
              <a:gd name="T3" fmla="*/ 488515 h 584"/>
              <a:gd name="T4" fmla="*/ 898072 w 672"/>
              <a:gd name="T5" fmla="*/ 732773 h 584"/>
              <a:gd name="T6" fmla="*/ 571500 w 672"/>
              <a:gd name="T7" fmla="*/ 895611 h 584"/>
              <a:gd name="T8" fmla="*/ 244929 w 672"/>
              <a:gd name="T9" fmla="*/ 977030 h 584"/>
              <a:gd name="T10" fmla="*/ 0 w 672"/>
              <a:gd name="T11" fmla="*/ 977030 h 584"/>
              <a:gd name="T12" fmla="*/ 0 60000 65536"/>
              <a:gd name="T13" fmla="*/ 0 60000 65536"/>
              <a:gd name="T14" fmla="*/ 0 60000 65536"/>
              <a:gd name="T15" fmla="*/ 0 60000 65536"/>
              <a:gd name="T16" fmla="*/ 0 60000 65536"/>
              <a:gd name="T17" fmla="*/ 0 60000 65536"/>
              <a:gd name="T18" fmla="*/ 0 w 672"/>
              <a:gd name="T19" fmla="*/ 0 h 584"/>
              <a:gd name="T20" fmla="*/ 672 w 672"/>
              <a:gd name="T21" fmla="*/ 584 h 584"/>
            </a:gdLst>
            <a:ahLst/>
            <a:cxnLst>
              <a:cxn ang="T12">
                <a:pos x="T0" y="T1"/>
              </a:cxn>
              <a:cxn ang="T13">
                <a:pos x="T2" y="T3"/>
              </a:cxn>
              <a:cxn ang="T14">
                <a:pos x="T4" y="T5"/>
              </a:cxn>
              <a:cxn ang="T15">
                <a:pos x="T6" y="T7"/>
              </a:cxn>
              <a:cxn ang="T16">
                <a:pos x="T8" y="T9"/>
              </a:cxn>
              <a:cxn ang="T17">
                <a:pos x="T10" y="T11"/>
              </a:cxn>
            </a:cxnLst>
            <a:rect l="T18" t="T19" r="T20" b="T21"/>
            <a:pathLst>
              <a:path w="672" h="584">
                <a:moveTo>
                  <a:pt x="672" y="0"/>
                </a:moveTo>
                <a:cubicBezTo>
                  <a:pt x="660" y="108"/>
                  <a:pt x="648" y="216"/>
                  <a:pt x="624" y="288"/>
                </a:cubicBezTo>
                <a:cubicBezTo>
                  <a:pt x="600" y="360"/>
                  <a:pt x="576" y="392"/>
                  <a:pt x="528" y="432"/>
                </a:cubicBezTo>
                <a:cubicBezTo>
                  <a:pt x="480" y="472"/>
                  <a:pt x="400" y="504"/>
                  <a:pt x="336" y="528"/>
                </a:cubicBezTo>
                <a:cubicBezTo>
                  <a:pt x="272" y="552"/>
                  <a:pt x="200" y="568"/>
                  <a:pt x="144" y="576"/>
                </a:cubicBezTo>
                <a:cubicBezTo>
                  <a:pt x="88" y="584"/>
                  <a:pt x="24" y="576"/>
                  <a:pt x="0" y="576"/>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6405" name="Freeform 26">
            <a:extLst>
              <a:ext uri="{FF2B5EF4-FFF2-40B4-BE49-F238E27FC236}">
                <a16:creationId xmlns:a16="http://schemas.microsoft.com/office/drawing/2014/main" id="{1696F97A-BBF0-49BD-9A35-2C40AAE6A9DA}"/>
              </a:ext>
            </a:extLst>
          </p:cNvPr>
          <p:cNvSpPr>
            <a:spLocks/>
          </p:cNvSpPr>
          <p:nvPr/>
        </p:nvSpPr>
        <p:spPr bwMode="auto">
          <a:xfrm>
            <a:off x="7391400" y="2971800"/>
            <a:ext cx="1219200" cy="1066800"/>
          </a:xfrm>
          <a:custGeom>
            <a:avLst/>
            <a:gdLst>
              <a:gd name="T0" fmla="*/ 1219200 w 672"/>
              <a:gd name="T1" fmla="*/ 0 h 584"/>
              <a:gd name="T2" fmla="*/ 1132114 w 672"/>
              <a:gd name="T3" fmla="*/ 526093 h 584"/>
              <a:gd name="T4" fmla="*/ 957943 w 672"/>
              <a:gd name="T5" fmla="*/ 789140 h 584"/>
              <a:gd name="T6" fmla="*/ 609600 w 672"/>
              <a:gd name="T7" fmla="*/ 964504 h 584"/>
              <a:gd name="T8" fmla="*/ 261257 w 672"/>
              <a:gd name="T9" fmla="*/ 1052186 h 584"/>
              <a:gd name="T10" fmla="*/ 0 w 672"/>
              <a:gd name="T11" fmla="*/ 1052186 h 584"/>
              <a:gd name="T12" fmla="*/ 0 60000 65536"/>
              <a:gd name="T13" fmla="*/ 0 60000 65536"/>
              <a:gd name="T14" fmla="*/ 0 60000 65536"/>
              <a:gd name="T15" fmla="*/ 0 60000 65536"/>
              <a:gd name="T16" fmla="*/ 0 60000 65536"/>
              <a:gd name="T17" fmla="*/ 0 60000 65536"/>
              <a:gd name="T18" fmla="*/ 0 w 672"/>
              <a:gd name="T19" fmla="*/ 0 h 584"/>
              <a:gd name="T20" fmla="*/ 672 w 672"/>
              <a:gd name="T21" fmla="*/ 584 h 584"/>
            </a:gdLst>
            <a:ahLst/>
            <a:cxnLst>
              <a:cxn ang="T12">
                <a:pos x="T0" y="T1"/>
              </a:cxn>
              <a:cxn ang="T13">
                <a:pos x="T2" y="T3"/>
              </a:cxn>
              <a:cxn ang="T14">
                <a:pos x="T4" y="T5"/>
              </a:cxn>
              <a:cxn ang="T15">
                <a:pos x="T6" y="T7"/>
              </a:cxn>
              <a:cxn ang="T16">
                <a:pos x="T8" y="T9"/>
              </a:cxn>
              <a:cxn ang="T17">
                <a:pos x="T10" y="T11"/>
              </a:cxn>
            </a:cxnLst>
            <a:rect l="T18" t="T19" r="T20" b="T21"/>
            <a:pathLst>
              <a:path w="672" h="584">
                <a:moveTo>
                  <a:pt x="672" y="0"/>
                </a:moveTo>
                <a:cubicBezTo>
                  <a:pt x="660" y="108"/>
                  <a:pt x="648" y="216"/>
                  <a:pt x="624" y="288"/>
                </a:cubicBezTo>
                <a:cubicBezTo>
                  <a:pt x="600" y="360"/>
                  <a:pt x="576" y="392"/>
                  <a:pt x="528" y="432"/>
                </a:cubicBezTo>
                <a:cubicBezTo>
                  <a:pt x="480" y="472"/>
                  <a:pt x="400" y="504"/>
                  <a:pt x="336" y="528"/>
                </a:cubicBezTo>
                <a:cubicBezTo>
                  <a:pt x="272" y="552"/>
                  <a:pt x="200" y="568"/>
                  <a:pt x="144" y="576"/>
                </a:cubicBezTo>
                <a:cubicBezTo>
                  <a:pt x="88" y="584"/>
                  <a:pt x="24" y="576"/>
                  <a:pt x="0" y="576"/>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6406" name="Text Box 27">
            <a:extLst>
              <a:ext uri="{FF2B5EF4-FFF2-40B4-BE49-F238E27FC236}">
                <a16:creationId xmlns:a16="http://schemas.microsoft.com/office/drawing/2014/main" id="{5CA52219-1FAF-43BA-9742-C8754551B97A}"/>
              </a:ext>
            </a:extLst>
          </p:cNvPr>
          <p:cNvSpPr txBox="1">
            <a:spLocks noChangeArrowheads="1"/>
          </p:cNvSpPr>
          <p:nvPr/>
        </p:nvSpPr>
        <p:spPr bwMode="auto">
          <a:xfrm>
            <a:off x="6765925" y="4384675"/>
            <a:ext cx="26161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TW" dirty="0">
                <a:ea typeface="新細明體" panose="02020500000000000000" pitchFamily="18" charset="-120"/>
              </a:rPr>
              <a:t> </a:t>
            </a:r>
          </a:p>
        </p:txBody>
      </p:sp>
      <p:sp>
        <p:nvSpPr>
          <p:cNvPr id="16408" name="Freeform 29">
            <a:extLst>
              <a:ext uri="{FF2B5EF4-FFF2-40B4-BE49-F238E27FC236}">
                <a16:creationId xmlns:a16="http://schemas.microsoft.com/office/drawing/2014/main" id="{9661EA78-5F66-447E-8DAD-1A85BE73E123}"/>
              </a:ext>
            </a:extLst>
          </p:cNvPr>
          <p:cNvSpPr>
            <a:spLocks/>
          </p:cNvSpPr>
          <p:nvPr/>
        </p:nvSpPr>
        <p:spPr bwMode="auto">
          <a:xfrm flipH="1" flipV="1">
            <a:off x="3613150" y="4014789"/>
            <a:ext cx="438150" cy="357187"/>
          </a:xfrm>
          <a:custGeom>
            <a:avLst/>
            <a:gdLst>
              <a:gd name="T0" fmla="*/ 438150 w 576"/>
              <a:gd name="T1" fmla="*/ 288054 h 248"/>
              <a:gd name="T2" fmla="*/ 219075 w 576"/>
              <a:gd name="T3" fmla="*/ 11522 h 248"/>
              <a:gd name="T4" fmla="*/ 0 w 576"/>
              <a:gd name="T5" fmla="*/ 357187 h 248"/>
              <a:gd name="T6" fmla="*/ 0 60000 65536"/>
              <a:gd name="T7" fmla="*/ 0 60000 65536"/>
              <a:gd name="T8" fmla="*/ 0 60000 65536"/>
              <a:gd name="T9" fmla="*/ 0 w 576"/>
              <a:gd name="T10" fmla="*/ 0 h 248"/>
              <a:gd name="T11" fmla="*/ 576 w 576"/>
              <a:gd name="T12" fmla="*/ 248 h 248"/>
            </a:gdLst>
            <a:ahLst/>
            <a:cxnLst>
              <a:cxn ang="T6">
                <a:pos x="T0" y="T1"/>
              </a:cxn>
              <a:cxn ang="T7">
                <a:pos x="T2" y="T3"/>
              </a:cxn>
              <a:cxn ang="T8">
                <a:pos x="T4" y="T5"/>
              </a:cxn>
            </a:cxnLst>
            <a:rect l="T9" t="T10" r="T11" b="T12"/>
            <a:pathLst>
              <a:path w="576" h="248">
                <a:moveTo>
                  <a:pt x="576" y="200"/>
                </a:moveTo>
                <a:cubicBezTo>
                  <a:pt x="480" y="100"/>
                  <a:pt x="384" y="0"/>
                  <a:pt x="288" y="8"/>
                </a:cubicBezTo>
                <a:cubicBezTo>
                  <a:pt x="192" y="16"/>
                  <a:pt x="96" y="132"/>
                  <a:pt x="0" y="248"/>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6409" name="Text Box 30">
            <a:extLst>
              <a:ext uri="{FF2B5EF4-FFF2-40B4-BE49-F238E27FC236}">
                <a16:creationId xmlns:a16="http://schemas.microsoft.com/office/drawing/2014/main" id="{F31975F5-5916-42E3-9963-D3E2BD35A1D8}"/>
              </a:ext>
            </a:extLst>
          </p:cNvPr>
          <p:cNvSpPr txBox="1">
            <a:spLocks noChangeArrowheads="1"/>
          </p:cNvSpPr>
          <p:nvPr/>
        </p:nvSpPr>
        <p:spPr bwMode="auto">
          <a:xfrm>
            <a:off x="4148138" y="4110038"/>
            <a:ext cx="12747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TW" dirty="0">
                <a:ea typeface="新細明體" panose="02020500000000000000" pitchFamily="18" charset="-120"/>
              </a:rPr>
              <a:t>self edge</a:t>
            </a:r>
          </a:p>
        </p:txBody>
      </p:sp>
      <p:sp>
        <p:nvSpPr>
          <p:cNvPr id="16410" name="Text Box 31">
            <a:extLst>
              <a:ext uri="{FF2B5EF4-FFF2-40B4-BE49-F238E27FC236}">
                <a16:creationId xmlns:a16="http://schemas.microsoft.com/office/drawing/2014/main" id="{7BC19C4B-F38C-46B4-BD10-EA71F5DD590F}"/>
              </a:ext>
            </a:extLst>
          </p:cNvPr>
          <p:cNvSpPr txBox="1">
            <a:spLocks noChangeArrowheads="1"/>
          </p:cNvSpPr>
          <p:nvPr/>
        </p:nvSpPr>
        <p:spPr bwMode="auto">
          <a:xfrm>
            <a:off x="7691439" y="4040100"/>
            <a:ext cx="275267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TW">
                <a:ea typeface="新細明體" panose="02020500000000000000" pitchFamily="18" charset="-120"/>
              </a:rPr>
              <a:t>multigraph:</a:t>
            </a:r>
          </a:p>
          <a:p>
            <a:r>
              <a:rPr lang="en-US" altLang="zh-TW">
                <a:solidFill>
                  <a:schemeClr val="accent2"/>
                </a:solidFill>
                <a:ea typeface="新細明體" panose="02020500000000000000" pitchFamily="18" charset="-120"/>
              </a:rPr>
              <a:t>multiple occurrences</a:t>
            </a:r>
          </a:p>
          <a:p>
            <a:r>
              <a:rPr lang="en-US" altLang="zh-TW">
                <a:solidFill>
                  <a:schemeClr val="accent2"/>
                </a:solidFill>
                <a:ea typeface="新細明體" panose="02020500000000000000" pitchFamily="18" charset="-120"/>
              </a:rPr>
              <a:t>of the same edge</a:t>
            </a:r>
            <a:endParaRPr lang="en-US" altLang="zh-TW">
              <a:ea typeface="新細明體" panose="02020500000000000000" pitchFamily="18" charset="-120"/>
            </a:endParaRPr>
          </a:p>
        </p:txBody>
      </p:sp>
      <p:sp>
        <p:nvSpPr>
          <p:cNvPr id="16411" name="Rectangle 33">
            <a:extLst>
              <a:ext uri="{FF2B5EF4-FFF2-40B4-BE49-F238E27FC236}">
                <a16:creationId xmlns:a16="http://schemas.microsoft.com/office/drawing/2014/main" id="{DC771427-6DB7-4DC8-9270-54A0596B6BA5}"/>
              </a:ext>
            </a:extLst>
          </p:cNvPr>
          <p:cNvSpPr>
            <a:spLocks noGrp="1" noChangeArrowheads="1"/>
          </p:cNvSpPr>
          <p:nvPr>
            <p:ph type="title" idx="4294967295"/>
          </p:nvPr>
        </p:nvSpPr>
        <p:spPr>
          <a:xfrm>
            <a:off x="1906588" y="5207000"/>
            <a:ext cx="7772400" cy="1143000"/>
          </a:xfrm>
          <a:prstGeom prst="rect">
            <a:avLst/>
          </a:prstGeom>
        </p:spPr>
        <p:txBody>
          <a:bodyPr/>
          <a:lstStyle/>
          <a:p>
            <a:r>
              <a:rPr lang="en-US" altLang="zh-TW" dirty="0">
                <a:solidFill>
                  <a:schemeClr val="bg1"/>
                </a:solidFill>
                <a:ea typeface="新細明體" panose="02020500000000000000" pitchFamily="18" charset="-120"/>
              </a:rPr>
              <a:t>Figure 6.3</a:t>
            </a:r>
          </a:p>
        </p:txBody>
      </p:sp>
    </p:spTree>
    <p:extLst>
      <p:ext uri="{BB962C8B-B14F-4D97-AF65-F5344CB8AC3E}">
        <p14:creationId xmlns:p14="http://schemas.microsoft.com/office/powerpoint/2010/main" val="36497667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495</TotalTime>
  <Words>1651</Words>
  <Application>Microsoft Office PowerPoint</Application>
  <PresentationFormat>Widescreen</PresentationFormat>
  <Paragraphs>174</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Calibri Light</vt:lpstr>
      <vt:lpstr>Monotype Sorts</vt:lpstr>
      <vt:lpstr>Times New Roman</vt:lpstr>
      <vt:lpstr>Office Theme</vt:lpstr>
      <vt:lpstr>GRAPHS</vt:lpstr>
      <vt:lpstr>GRAPHS: -A Graph is a non-linear data structure consisting of nodes and edges.  -The nodes are sometimes also referred to as vertices and the edges are lines or arcs that connect any two nodes in the graph.  -G=&lt;V,E&gt; -V = {a, b, c, d, e} -E = {ab, ac, bd, cd, de} </vt:lpstr>
      <vt:lpstr>Adjacency: A vertex is said to be adjacent to another vertex if there is an edge connecting them.  Adjacent nodes are any two nodes that are connected by an edge.   </vt:lpstr>
      <vt:lpstr>PowerPoint Presentation</vt:lpstr>
      <vt:lpstr>Types of graphs -Undirected: An undirected graph is a graph in which all the edges are bi-directional i.e. the edges do not point in any specific direction.       -Directed: A directed graph is a graph in which all the edges are uni-directional i.e. the edges point in a single direction.  </vt:lpstr>
      <vt:lpstr>Weighted: In a weighted graph, each edge is assigned a weight or cost.     </vt:lpstr>
      <vt:lpstr>PowerPoint Presentation</vt:lpstr>
      <vt:lpstr>PowerPoint Presentation</vt:lpstr>
      <vt:lpstr>Figure 6.3</vt:lpstr>
      <vt:lpstr>Subgraph and Path</vt:lpstr>
      <vt:lpstr> </vt:lpstr>
      <vt:lpstr>Simple Path and Cycle</vt:lpstr>
      <vt:lpstr>PowerPoint Presentation</vt:lpstr>
      <vt:lpstr>PowerPoint Presentation</vt:lpstr>
      <vt:lpstr>PowerPoint Presentation</vt:lpstr>
      <vt:lpstr>BIPARTITE GRAPH:  A bipartite graph also called a bi-graph, is a set of graph vertices, i.e, points where multiple lines meet, decomposed into two disjoint sets, meaning they have no element in common, such that no two graph vertices within the same set are adjacent.      </vt:lpstr>
      <vt:lpstr>PowerPoint Presentation</vt:lpstr>
      <vt:lpstr>Adjacency matrix An adjacency matrix is a VxV binary matrix A. Element Ai,j is 1 if there is an edge from vertex i to vertex j else Ai,j is 0.  Adjacency List: Linked list representation. Every node is linked to its own list that contains the names of all other nodes that are adjacent.</vt:lpstr>
      <vt:lpstr>PowerPoint Presentation</vt:lpstr>
      <vt:lpstr>Adjacency Matrix for weight digraph</vt:lpstr>
      <vt:lpstr>Array of Adjacency Lists Representation</vt:lpstr>
      <vt:lpstr>Array of Adjacency Lists Representation</vt:lpstr>
      <vt:lpstr>Graph Traversal Algorithms: -Traversing a graph means examining the nodes and edges of the graph. --Breadth First Search (Queue) --Depth First Search(Stack)</vt:lpstr>
      <vt:lpstr>Breadth First Search (BFS)  -The Breadth First Search (BFS) traversal is an algorithm, which is used to visit all of the nodes of a given graph.  -In this traversal algorithm one node is selected and then all of the adjacent nodes are visited one by one.  -After completing all of the adjacent vertices, it moves further to check another vertices and checks its adjacent vertices again. -Time complexity:O(V+E)</vt:lpstr>
      <vt:lpstr>PROCEDURE:  1.Create a queue to put vertices and an array to mark visited vertices. 2.Insert the starting vertex into queue and visited array. 3.Do the below given process till the queue becomes empty: a)Remove the first vertex of the queue. b)Mark that vertex as visited. c)Insert all the unvisited neighbours of the vertex into the queue.</vt:lpstr>
      <vt:lpstr>Perform BFS on the given graph        </vt:lpstr>
      <vt:lpstr>PowerPoint Presentation</vt:lpstr>
      <vt:lpstr>APPLICATIONS: 1) Shortest Path and Minimum Spanning Tree for unweighted graph  2) Peer to Peer Networks 3) Crawlers in Search Engines  4) Social Networking Websites 5) GPS Navigation systems 6) Broadcasting in Network 7) In Garbage Collection 8) Cycle detection in undirected graph 9) Ford–Fulkerson algorithm 10) To test if a graph is Bipartite  11) Path Finding between two vertices. 12) Finding all nodes within one connected component </vt:lpstr>
      <vt:lpstr>Depth First Search (DFS)  -The Depth First Search (DFS) is a graph traversal algorithm.  -In this algorithm one starting vertex is given, and when an adjacent vertex is found, it moves to that adjacent vertex first and try to traverse in the same manner. -Discovery edges -Back edges -Time complexity:O(V+E)</vt:lpstr>
      <vt:lpstr>PROCEDURE:  Create a Stack and push the starting vertex to stack.  1. Visit the adjacent unvisited vertex. Mark it as visited. Display it. Push it in a stack. 2.If no adjacent vertex is found, pop up a vertex from the stack.  It will pop up all the vertices from the stack, which do not have adjacent vertices. 3.Repeat  1 and  2 until the stack is empty.</vt:lpstr>
      <vt:lpstr>Perform DFS on the given graph              </vt:lpstr>
      <vt:lpstr>PowerPoint Presentation</vt:lpstr>
      <vt:lpstr>APPLICATIONS OF DFS: 1) For a weighted graph, DFS traversal of the graph produces the minimum spanning tree and all pair shortest path tree. 2) Detecting cycle in a graph 3) Path Finding 4) Topological Sorting 5) To test if a graph is bipartite 6) Finding Strongly Connected Components of a graph  7) Solving puzzles with only one solution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GRAPHS</dc:title>
  <dc:creator>Karthika Ramachandran</dc:creator>
  <cp:lastModifiedBy>Karthika Ramachandran</cp:lastModifiedBy>
  <cp:revision>17</cp:revision>
  <dcterms:created xsi:type="dcterms:W3CDTF">2022-07-21T18:10:22Z</dcterms:created>
  <dcterms:modified xsi:type="dcterms:W3CDTF">2023-05-22T05:36:37Z</dcterms:modified>
</cp:coreProperties>
</file>