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Roboto"/>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1BE82E-67AE-4096-AC0F-3EF8D62EBD6A}">
  <a:tblStyle styleId="{C31BE82E-67AE-4096-AC0F-3EF8D62EBD6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92760"/>
          <a:stretch/>
        </p:blipFill>
        <p:spPr>
          <a:xfrm>
            <a:off x="0" y="6373815"/>
            <a:ext cx="9144000" cy="484187"/>
          </a:xfrm>
          <a:prstGeom prst="rect">
            <a:avLst/>
          </a:prstGeom>
          <a:noFill/>
          <a:ln>
            <a:noFill/>
          </a:ln>
        </p:spPr>
      </p:pic>
      <p:sp>
        <p:nvSpPr>
          <p:cNvPr id="90" name="Google Shape;90;p13"/>
          <p:cNvSpPr txBox="1"/>
          <p:nvPr/>
        </p:nvSpPr>
        <p:spPr>
          <a:xfrm>
            <a:off x="0" y="2"/>
            <a:ext cx="9144000" cy="9747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44063"/>
              </a:buClr>
              <a:buSzPts val="2000"/>
              <a:buFont typeface="Helvetica Neue"/>
              <a:buNone/>
            </a:pPr>
            <a:r>
              <a:rPr b="1" i="0" lang="en-US" sz="2000" u="none" cap="none" strike="noStrike">
                <a:solidFill>
                  <a:srgbClr val="044063"/>
                </a:solidFill>
                <a:latin typeface="Helvetica Neue"/>
                <a:ea typeface="Helvetica Neue"/>
                <a:cs typeface="Helvetica Neue"/>
                <a:sym typeface="Helvetica Neue"/>
              </a:rPr>
              <a:t>SRI KRISHNA COLLEGE OF ENGINEERING AND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44063"/>
              </a:buClr>
              <a:buSzPts val="1600"/>
              <a:buFont typeface="Helvetica Neue"/>
              <a:buNone/>
            </a:pPr>
            <a:r>
              <a:rPr b="1" i="0" lang="en-US" sz="1600" u="none" cap="none" strike="noStrike">
                <a:solidFill>
                  <a:srgbClr val="044063"/>
                </a:solidFill>
                <a:latin typeface="Helvetica Neue"/>
                <a:ea typeface="Helvetica Neue"/>
                <a:cs typeface="Helvetica Neue"/>
                <a:sym typeface="Helvetica Neue"/>
              </a:rPr>
              <a:t>Kuniamuthur, Coimbatore, Tamilnadu, India</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3F3151"/>
              </a:buClr>
              <a:buSzPts val="1200"/>
              <a:buFont typeface="Arial"/>
              <a:buNone/>
            </a:pPr>
            <a:r>
              <a:rPr b="1" i="0" lang="en-US" sz="1200" u="none" cap="none" strike="noStrike">
                <a:solidFill>
                  <a:srgbClr val="3F3151"/>
                </a:solidFill>
                <a:latin typeface="Arial"/>
                <a:ea typeface="Arial"/>
                <a:cs typeface="Arial"/>
                <a:sym typeface="Arial"/>
              </a:rPr>
              <a:t>An Autonomous Institution, Affiliated to Anna University, </a:t>
            </a:r>
            <a:endParaRPr b="1" i="0" sz="1200" u="none" cap="none" strike="noStrike">
              <a:solidFill>
                <a:srgbClr val="3F3151"/>
              </a:solidFill>
              <a:latin typeface="Arial"/>
              <a:ea typeface="Arial"/>
              <a:cs typeface="Arial"/>
              <a:sym typeface="Arial"/>
            </a:endParaRPr>
          </a:p>
          <a:p>
            <a:pPr indent="0" lvl="0" marL="0" marR="0" rtl="0" algn="ctr">
              <a:lnSpc>
                <a:spcPct val="90000"/>
              </a:lnSpc>
              <a:spcBef>
                <a:spcPts val="0"/>
              </a:spcBef>
              <a:spcAft>
                <a:spcPts val="0"/>
              </a:spcAft>
              <a:buClr>
                <a:srgbClr val="3F3151"/>
              </a:buClr>
              <a:buSzPts val="1200"/>
              <a:buFont typeface="Arial"/>
              <a:buNone/>
            </a:pPr>
            <a:r>
              <a:rPr b="1" i="0" lang="en-US" sz="1200" u="none" cap="none" strike="noStrike">
                <a:solidFill>
                  <a:srgbClr val="3F3151"/>
                </a:solidFill>
                <a:latin typeface="Arial"/>
                <a:ea typeface="Arial"/>
                <a:cs typeface="Arial"/>
                <a:sym typeface="Arial"/>
              </a:rPr>
              <a:t>Accredited by NAAC with “A” Grade &amp; Accredited by NBA (CSE, ECE, IT, MECH ,EEE, CIVIL&amp; MCT</a:t>
            </a:r>
            <a:r>
              <a:rPr b="1" i="0" lang="en-US" sz="1200" u="none" cap="none" strike="noStrike">
                <a:solidFill>
                  <a:srgbClr val="3F315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44063"/>
              </a:buClr>
              <a:buSzPts val="1600"/>
              <a:buFont typeface="Helvetica Neue"/>
              <a:buNone/>
            </a:pPr>
            <a:r>
              <a:t/>
            </a:r>
            <a:endParaRPr b="1" i="0" sz="1600" u="none" cap="none" strike="noStrike">
              <a:solidFill>
                <a:srgbClr val="044063"/>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44063"/>
              </a:buClr>
              <a:buSzPts val="1600"/>
              <a:buFont typeface="Helvetica Neue"/>
              <a:buNone/>
            </a:pPr>
            <a:r>
              <a:t/>
            </a:r>
            <a:endParaRPr b="1" i="0" sz="1600" u="none" cap="none" strike="noStrike">
              <a:solidFill>
                <a:srgbClr val="044063"/>
              </a:solidFill>
              <a:latin typeface="Helvetica Neue"/>
              <a:ea typeface="Helvetica Neue"/>
              <a:cs typeface="Helvetica Neue"/>
              <a:sym typeface="Helvetica Neue"/>
            </a:endParaRPr>
          </a:p>
        </p:txBody>
      </p:sp>
      <p:sp>
        <p:nvSpPr>
          <p:cNvPr id="91" name="Google Shape;91;p13"/>
          <p:cNvSpPr txBox="1"/>
          <p:nvPr/>
        </p:nvSpPr>
        <p:spPr>
          <a:xfrm>
            <a:off x="611188" y="1700213"/>
            <a:ext cx="7658100" cy="406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t/>
            </a:r>
            <a:endParaRPr b="1" i="0" sz="2800" u="none" cap="none" strike="noStrike">
              <a:solidFill>
                <a:srgbClr val="FF0000"/>
              </a:solidFill>
              <a:latin typeface="Helvetica Neue"/>
              <a:ea typeface="Helvetica Neue"/>
              <a:cs typeface="Helvetica Neue"/>
              <a:sym typeface="Helvetica Neue"/>
            </a:endParaRPr>
          </a:p>
        </p:txBody>
      </p:sp>
      <p:sp>
        <p:nvSpPr>
          <p:cNvPr id="92" name="Google Shape;92;p13"/>
          <p:cNvSpPr txBox="1"/>
          <p:nvPr/>
        </p:nvSpPr>
        <p:spPr>
          <a:xfrm>
            <a:off x="152400" y="2743201"/>
            <a:ext cx="8839200" cy="785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Topic       : </a:t>
            </a:r>
            <a:r>
              <a:rPr b="1" lang="en-US" sz="2400">
                <a:solidFill>
                  <a:schemeClr val="dk1"/>
                </a:solidFill>
              </a:rPr>
              <a:t>Stack</a:t>
            </a:r>
            <a:endParaRPr b="1" i="0" sz="2400" u="none" cap="none" strike="noStrike">
              <a:solidFill>
                <a:schemeClr val="dk1"/>
              </a:solidFill>
              <a:latin typeface="Arial"/>
              <a:ea typeface="Arial"/>
              <a:cs typeface="Arial"/>
              <a:sym typeface="Arial"/>
            </a:endParaRPr>
          </a:p>
        </p:txBody>
      </p:sp>
      <p:sp>
        <p:nvSpPr>
          <p:cNvPr id="93" name="Google Shape;93;p13"/>
          <p:cNvSpPr txBox="1"/>
          <p:nvPr/>
        </p:nvSpPr>
        <p:spPr>
          <a:xfrm>
            <a:off x="0" y="6165851"/>
            <a:ext cx="9144000" cy="369332"/>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www.skcet.ac.in</a:t>
            </a:r>
            <a:endParaRPr b="0" i="0" sz="1400" u="none" cap="none" strike="noStrike">
              <a:solidFill>
                <a:srgbClr val="000000"/>
              </a:solidFill>
              <a:latin typeface="Arial"/>
              <a:ea typeface="Arial"/>
              <a:cs typeface="Arial"/>
              <a:sym typeface="Arial"/>
            </a:endParaRPr>
          </a:p>
        </p:txBody>
      </p:sp>
      <p:pic>
        <p:nvPicPr>
          <p:cNvPr descr="C:\Users\dklab\Desktop\SKCET logo.jpg" id="94" name="Google Shape;94;p13"/>
          <p:cNvPicPr preferRelativeResize="0"/>
          <p:nvPr/>
        </p:nvPicPr>
        <p:blipFill rotWithShape="1">
          <a:blip r:embed="rId4">
            <a:alphaModFix/>
          </a:blip>
          <a:srcRect b="0" l="0" r="0" t="0"/>
          <a:stretch/>
        </p:blipFill>
        <p:spPr>
          <a:xfrm>
            <a:off x="8272464" y="2"/>
            <a:ext cx="871537" cy="873125"/>
          </a:xfrm>
          <a:prstGeom prst="rect">
            <a:avLst/>
          </a:prstGeom>
          <a:noFill/>
          <a:ln>
            <a:noFill/>
          </a:ln>
        </p:spPr>
      </p:pic>
      <p:pic>
        <p:nvPicPr>
          <p:cNvPr descr="C:\Users\dklab\Desktop\SKI Logo.jpg" id="95" name="Google Shape;95;p13"/>
          <p:cNvPicPr preferRelativeResize="0"/>
          <p:nvPr/>
        </p:nvPicPr>
        <p:blipFill rotWithShape="1">
          <a:blip r:embed="rId5">
            <a:alphaModFix/>
          </a:blip>
          <a:srcRect b="0" l="0" r="0" t="0"/>
          <a:stretch/>
        </p:blipFill>
        <p:spPr>
          <a:xfrm>
            <a:off x="0" y="146052"/>
            <a:ext cx="830263" cy="68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nvSpPr>
        <p:spPr>
          <a:xfrm>
            <a:off x="865925" y="1905300"/>
            <a:ext cx="5559000" cy="35325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56250"/>
              </a:lnSpc>
              <a:spcBef>
                <a:spcPts val="300"/>
              </a:spcBef>
              <a:spcAft>
                <a:spcPts val="0"/>
              </a:spcAft>
              <a:buClr>
                <a:schemeClr val="dk1"/>
              </a:buClr>
              <a:buSzPts val="3000"/>
              <a:buFont typeface="Roboto"/>
              <a:buAutoNum type="arabicPeriod"/>
            </a:pPr>
            <a:r>
              <a:rPr b="0" i="0" lang="en-US" sz="3000" u="none" cap="none" strike="noStrike">
                <a:solidFill>
                  <a:schemeClr val="dk1"/>
                </a:solidFill>
                <a:latin typeface="Roboto"/>
                <a:ea typeface="Roboto"/>
                <a:cs typeface="Roboto"/>
                <a:sym typeface="Roboto"/>
              </a:rPr>
              <a:t>begin   </a:t>
            </a:r>
            <a:endParaRPr b="0" i="0" sz="3000" u="none" cap="none" strike="noStrike">
              <a:solidFill>
                <a:schemeClr val="dk1"/>
              </a:solidFill>
              <a:latin typeface="Roboto"/>
              <a:ea typeface="Roboto"/>
              <a:cs typeface="Roboto"/>
              <a:sym typeface="Roboto"/>
            </a:endParaRPr>
          </a:p>
          <a:p>
            <a:pPr indent="-419100" lvl="0" marL="457200" marR="0" rtl="0" algn="l">
              <a:lnSpc>
                <a:spcPct val="156250"/>
              </a:lnSpc>
              <a:spcBef>
                <a:spcPts val="0"/>
              </a:spcBef>
              <a:spcAft>
                <a:spcPts val="0"/>
              </a:spcAft>
              <a:buClr>
                <a:schemeClr val="dk1"/>
              </a:buClr>
              <a:buSzPts val="3000"/>
              <a:buFont typeface="Roboto"/>
              <a:buAutoNum type="arabicPeriod"/>
            </a:pPr>
            <a:r>
              <a:rPr b="0" i="0" lang="en-US" sz="3000" u="none" cap="none" strike="noStrike">
                <a:solidFill>
                  <a:schemeClr val="dk1"/>
                </a:solidFill>
                <a:latin typeface="Roboto"/>
                <a:ea typeface="Roboto"/>
                <a:cs typeface="Roboto"/>
                <a:sym typeface="Roboto"/>
              </a:rPr>
              <a:t>    </a:t>
            </a:r>
            <a:r>
              <a:rPr b="1" i="0" lang="en-US" sz="3000" u="none" cap="none" strike="noStrike">
                <a:solidFill>
                  <a:srgbClr val="006699"/>
                </a:solidFill>
                <a:latin typeface="Roboto"/>
                <a:ea typeface="Roboto"/>
                <a:cs typeface="Roboto"/>
                <a:sym typeface="Roboto"/>
              </a:rPr>
              <a:t>if</a:t>
            </a:r>
            <a:r>
              <a:rPr b="0" i="0" lang="en-US" sz="3000" u="none" cap="none" strike="noStrike">
                <a:solidFill>
                  <a:schemeClr val="dk1"/>
                </a:solidFill>
                <a:latin typeface="Roboto"/>
                <a:ea typeface="Roboto"/>
                <a:cs typeface="Roboto"/>
                <a:sym typeface="Roboto"/>
              </a:rPr>
              <a:t> top = n then stack full   </a:t>
            </a:r>
            <a:endParaRPr b="0" i="0" sz="3000" u="none" cap="none" strike="noStrike">
              <a:solidFill>
                <a:schemeClr val="dk1"/>
              </a:solidFill>
              <a:latin typeface="Roboto"/>
              <a:ea typeface="Roboto"/>
              <a:cs typeface="Roboto"/>
              <a:sym typeface="Roboto"/>
            </a:endParaRPr>
          </a:p>
          <a:p>
            <a:pPr indent="-419100" lvl="0" marL="457200" marR="0" rtl="0" algn="l">
              <a:lnSpc>
                <a:spcPct val="156250"/>
              </a:lnSpc>
              <a:spcBef>
                <a:spcPts val="0"/>
              </a:spcBef>
              <a:spcAft>
                <a:spcPts val="0"/>
              </a:spcAft>
              <a:buClr>
                <a:schemeClr val="dk1"/>
              </a:buClr>
              <a:buSzPts val="3000"/>
              <a:buFont typeface="Roboto"/>
              <a:buAutoNum type="arabicPeriod"/>
            </a:pPr>
            <a:r>
              <a:rPr b="0" i="0" lang="en-US" sz="3000" u="none" cap="none" strike="noStrike">
                <a:solidFill>
                  <a:schemeClr val="dk1"/>
                </a:solidFill>
                <a:latin typeface="Roboto"/>
                <a:ea typeface="Roboto"/>
                <a:cs typeface="Roboto"/>
                <a:sym typeface="Roboto"/>
              </a:rPr>
              <a:t>    top = top + </a:t>
            </a:r>
            <a:r>
              <a:rPr b="0" i="0" lang="en-US" sz="3000" u="none" cap="none" strike="noStrike">
                <a:solidFill>
                  <a:srgbClr val="C00000"/>
                </a:solidFill>
                <a:latin typeface="Roboto"/>
                <a:ea typeface="Roboto"/>
                <a:cs typeface="Roboto"/>
                <a:sym typeface="Roboto"/>
              </a:rPr>
              <a:t>1</a:t>
            </a:r>
            <a:r>
              <a:rPr b="0" i="0" lang="en-US" sz="3000" u="none" cap="none" strike="noStrike">
                <a:solidFill>
                  <a:schemeClr val="dk1"/>
                </a:solidFill>
                <a:latin typeface="Roboto"/>
                <a:ea typeface="Roboto"/>
                <a:cs typeface="Roboto"/>
                <a:sym typeface="Roboto"/>
              </a:rPr>
              <a:t>  </a:t>
            </a:r>
            <a:endParaRPr b="0" i="0" sz="3000" u="none" cap="none" strike="noStrike">
              <a:solidFill>
                <a:schemeClr val="dk1"/>
              </a:solidFill>
              <a:latin typeface="Roboto"/>
              <a:ea typeface="Roboto"/>
              <a:cs typeface="Roboto"/>
              <a:sym typeface="Roboto"/>
            </a:endParaRPr>
          </a:p>
          <a:p>
            <a:pPr indent="-419100" lvl="0" marL="457200" marR="0" rtl="0" algn="l">
              <a:lnSpc>
                <a:spcPct val="156250"/>
              </a:lnSpc>
              <a:spcBef>
                <a:spcPts val="0"/>
              </a:spcBef>
              <a:spcAft>
                <a:spcPts val="0"/>
              </a:spcAft>
              <a:buClr>
                <a:schemeClr val="dk1"/>
              </a:buClr>
              <a:buSzPts val="3000"/>
              <a:buFont typeface="Roboto"/>
              <a:buAutoNum type="arabicPeriod"/>
            </a:pPr>
            <a:r>
              <a:rPr b="0" i="0" lang="en-US" sz="3000" u="none" cap="none" strike="noStrike">
                <a:solidFill>
                  <a:schemeClr val="dk1"/>
                </a:solidFill>
                <a:latin typeface="Roboto"/>
                <a:ea typeface="Roboto"/>
                <a:cs typeface="Roboto"/>
                <a:sym typeface="Roboto"/>
              </a:rPr>
              <a:t>    stack (top) : = item;  </a:t>
            </a:r>
            <a:endParaRPr b="0" i="0" sz="3000" u="none" cap="none" strike="noStrike">
              <a:solidFill>
                <a:schemeClr val="dk1"/>
              </a:solidFill>
              <a:latin typeface="Roboto"/>
              <a:ea typeface="Roboto"/>
              <a:cs typeface="Roboto"/>
              <a:sym typeface="Roboto"/>
            </a:endParaRPr>
          </a:p>
          <a:p>
            <a:pPr indent="-419100" lvl="0" marL="457200" marR="0" rtl="0" algn="l">
              <a:lnSpc>
                <a:spcPct val="156250"/>
              </a:lnSpc>
              <a:spcBef>
                <a:spcPts val="0"/>
              </a:spcBef>
              <a:spcAft>
                <a:spcPts val="0"/>
              </a:spcAft>
              <a:buClr>
                <a:schemeClr val="dk1"/>
              </a:buClr>
              <a:buSzPts val="3000"/>
              <a:buFont typeface="Roboto"/>
              <a:buAutoNum type="arabicPeriod"/>
            </a:pPr>
            <a:r>
              <a:rPr b="0" i="0" lang="en-US" sz="3000" u="none" cap="none" strike="noStrike">
                <a:solidFill>
                  <a:schemeClr val="dk1"/>
                </a:solidFill>
                <a:latin typeface="Roboto"/>
                <a:ea typeface="Roboto"/>
                <a:cs typeface="Roboto"/>
                <a:sym typeface="Roboto"/>
              </a:rPr>
              <a:t>end   </a:t>
            </a:r>
            <a:endParaRPr b="0" i="0" sz="3000" u="none" cap="none" strike="noStrike">
              <a:solidFill>
                <a:schemeClr val="dk1"/>
              </a:solidFill>
              <a:latin typeface="Roboto"/>
              <a:ea typeface="Roboto"/>
              <a:cs typeface="Roboto"/>
              <a:sym typeface="Roboto"/>
            </a:endParaRPr>
          </a:p>
        </p:txBody>
      </p:sp>
      <p:sp>
        <p:nvSpPr>
          <p:cNvPr id="158" name="Google Shape;158;p22"/>
          <p:cNvSpPr txBox="1"/>
          <p:nvPr/>
        </p:nvSpPr>
        <p:spPr>
          <a:xfrm>
            <a:off x="502200" y="692750"/>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333333"/>
                </a:solidFill>
                <a:highlight>
                  <a:srgbClr val="FFFFFF"/>
                </a:highlight>
                <a:latin typeface="Roboto"/>
                <a:ea typeface="Roboto"/>
                <a:cs typeface="Roboto"/>
                <a:sym typeface="Roboto"/>
              </a:rPr>
              <a:t>Algorithm:</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nvSpPr>
        <p:spPr>
          <a:xfrm>
            <a:off x="398300" y="225125"/>
            <a:ext cx="8001000" cy="6618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400"/>
              </a:spcBef>
              <a:spcAft>
                <a:spcPts val="600"/>
              </a:spcAft>
              <a:buClr>
                <a:srgbClr val="000000"/>
              </a:buClr>
              <a:buSzPts val="3100"/>
              <a:buFont typeface="Arial"/>
              <a:buNone/>
            </a:pPr>
            <a:r>
              <a:rPr b="0" i="0" lang="en-US" sz="3100" u="none" cap="none" strike="noStrike">
                <a:solidFill>
                  <a:srgbClr val="610B38"/>
                </a:solidFill>
                <a:highlight>
                  <a:srgbClr val="FFFFFF"/>
                </a:highlight>
                <a:latin typeface="Arial"/>
                <a:ea typeface="Arial"/>
                <a:cs typeface="Arial"/>
                <a:sym typeface="Arial"/>
              </a:rPr>
              <a:t>Array implementation of Stack using C</a:t>
            </a:r>
            <a:endParaRPr b="0" i="0" sz="3100" u="none" cap="none" strike="noStrike">
              <a:solidFill>
                <a:srgbClr val="610B38"/>
              </a:solidFill>
              <a:highlight>
                <a:srgbClr val="FFFFFF"/>
              </a:highlight>
              <a:latin typeface="Arial"/>
              <a:ea typeface="Arial"/>
              <a:cs typeface="Arial"/>
              <a:sym typeface="Arial"/>
            </a:endParaRPr>
          </a:p>
        </p:txBody>
      </p:sp>
      <p:sp>
        <p:nvSpPr>
          <p:cNvPr id="165" name="Google Shape;165;p23"/>
          <p:cNvSpPr txBox="1"/>
          <p:nvPr/>
        </p:nvSpPr>
        <p:spPr>
          <a:xfrm>
            <a:off x="536875" y="935175"/>
            <a:ext cx="8001000" cy="5479800"/>
          </a:xfrm>
          <a:prstGeom prst="rect">
            <a:avLst/>
          </a:prstGeom>
          <a:noFill/>
          <a:ln>
            <a:noFill/>
          </a:ln>
        </p:spPr>
        <p:txBody>
          <a:bodyPr anchorCtr="0" anchor="t" bIns="91425" lIns="91425" spcFirstLastPara="1" rIns="91425" wrap="square" tIns="91425">
            <a:spAutoFit/>
          </a:bodyPr>
          <a:lstStyle/>
          <a:p>
            <a:pPr indent="0" lvl="0" marL="457200" marR="0" rtl="0" algn="l">
              <a:lnSpc>
                <a:spcPct val="156250"/>
              </a:lnSpc>
              <a:spcBef>
                <a:spcPts val="300"/>
              </a:spcBef>
              <a:spcAft>
                <a:spcPts val="0"/>
              </a:spcAft>
              <a:buClr>
                <a:srgbClr val="000000"/>
              </a:buClr>
              <a:buSzPts val="2400"/>
              <a:buFont typeface="Arial"/>
              <a:buNone/>
            </a:pPr>
            <a:r>
              <a:rPr b="1" i="0" lang="en-US" sz="2400" u="none" cap="none" strike="noStrike">
                <a:solidFill>
                  <a:srgbClr val="006699"/>
                </a:solidFill>
                <a:latin typeface="Roboto"/>
                <a:ea typeface="Roboto"/>
                <a:cs typeface="Roboto"/>
                <a:sym typeface="Roboto"/>
              </a:rPr>
              <a:t>void</a:t>
            </a:r>
            <a:r>
              <a:rPr b="0" i="0" lang="en-US" sz="2400" u="none" cap="none" strike="noStrike">
                <a:solidFill>
                  <a:schemeClr val="dk1"/>
                </a:solidFill>
                <a:latin typeface="Roboto"/>
                <a:ea typeface="Roboto"/>
                <a:cs typeface="Roboto"/>
                <a:sym typeface="Roboto"/>
              </a:rPr>
              <a:t> push (</a:t>
            </a:r>
            <a:r>
              <a:rPr b="1" i="0" lang="en-US" sz="2400" u="none" cap="none" strike="noStrike">
                <a:solidFill>
                  <a:srgbClr val="006699"/>
                </a:solidFill>
                <a:latin typeface="Roboto"/>
                <a:ea typeface="Roboto"/>
                <a:cs typeface="Roboto"/>
                <a:sym typeface="Roboto"/>
              </a:rPr>
              <a:t>int</a:t>
            </a:r>
            <a:r>
              <a:rPr b="0" i="0" lang="en-US" sz="2400" u="none" cap="none" strike="noStrike">
                <a:solidFill>
                  <a:schemeClr val="dk1"/>
                </a:solidFill>
                <a:latin typeface="Roboto"/>
                <a:ea typeface="Roboto"/>
                <a:cs typeface="Roboto"/>
                <a:sym typeface="Roboto"/>
              </a:rPr>
              <a:t> val,</a:t>
            </a:r>
            <a:r>
              <a:rPr b="1" i="0" lang="en-US" sz="2400" u="none" cap="none" strike="noStrike">
                <a:solidFill>
                  <a:srgbClr val="006699"/>
                </a:solidFill>
                <a:latin typeface="Roboto"/>
                <a:ea typeface="Roboto"/>
                <a:cs typeface="Roboto"/>
                <a:sym typeface="Roboto"/>
              </a:rPr>
              <a:t>int</a:t>
            </a:r>
            <a:r>
              <a:rPr b="0" i="0" lang="en-US" sz="2400" u="none" cap="none" strike="noStrike">
                <a:solidFill>
                  <a:schemeClr val="dk1"/>
                </a:solidFill>
                <a:latin typeface="Roboto"/>
                <a:ea typeface="Roboto"/>
                <a:cs typeface="Roboto"/>
                <a:sym typeface="Roboto"/>
              </a:rPr>
              <a:t> n) </a:t>
            </a:r>
            <a:r>
              <a:rPr b="0" i="0" lang="en-US" sz="2400" u="none" cap="none" strike="noStrike">
                <a:solidFill>
                  <a:srgbClr val="008200"/>
                </a:solidFill>
                <a:latin typeface="Roboto"/>
                <a:ea typeface="Roboto"/>
                <a:cs typeface="Roboto"/>
                <a:sym typeface="Roboto"/>
              </a:rPr>
              <a:t>//n is size of the stack </a:t>
            </a:r>
            <a:r>
              <a:rPr b="0" i="0" lang="en-US" sz="2400" u="none" cap="none" strike="noStrike">
                <a:solidFill>
                  <a:schemeClr val="dk1"/>
                </a:solidFill>
                <a:latin typeface="Roboto"/>
                <a:ea typeface="Roboto"/>
                <a:cs typeface="Roboto"/>
                <a:sym typeface="Roboto"/>
              </a:rPr>
              <a:t>  </a:t>
            </a:r>
            <a:endParaRPr b="0" i="0" sz="2400" u="none" cap="none" strike="noStrike">
              <a:solidFill>
                <a:schemeClr val="dk1"/>
              </a:solidFill>
              <a:latin typeface="Roboto"/>
              <a:ea typeface="Roboto"/>
              <a:cs typeface="Roboto"/>
              <a:sym typeface="Roboto"/>
            </a:endParaRPr>
          </a:p>
          <a:p>
            <a:pPr indent="0" lvl="0" marL="457200" marR="0" rtl="0" algn="l">
              <a:lnSpc>
                <a:spcPct val="156250"/>
              </a:lnSpc>
              <a:spcBef>
                <a:spcPts val="300"/>
              </a:spcBef>
              <a:spcAft>
                <a:spcPts val="0"/>
              </a:spcAft>
              <a:buClr>
                <a:srgbClr val="000000"/>
              </a:buClr>
              <a:buSzPts val="2400"/>
              <a:buFont typeface="Arial"/>
              <a:buNone/>
            </a:pPr>
            <a:r>
              <a:rPr b="0" i="0" lang="en-US" sz="2400" u="none" cap="none" strike="noStrike">
                <a:solidFill>
                  <a:schemeClr val="dk1"/>
                </a:solidFill>
                <a:latin typeface="Roboto"/>
                <a:ea typeface="Roboto"/>
                <a:cs typeface="Roboto"/>
                <a:sym typeface="Roboto"/>
              </a:rPr>
              <a:t>{  </a:t>
            </a:r>
            <a:endParaRPr b="0" i="0" sz="2400" u="none" cap="none" strike="noStrike">
              <a:solidFill>
                <a:schemeClr val="dk1"/>
              </a:solidFill>
              <a:latin typeface="Roboto"/>
              <a:ea typeface="Roboto"/>
              <a:cs typeface="Roboto"/>
              <a:sym typeface="Roboto"/>
            </a:endParaRPr>
          </a:p>
          <a:p>
            <a:pPr indent="0" lvl="0" marL="457200" marR="0" rtl="0" algn="l">
              <a:lnSpc>
                <a:spcPct val="156250"/>
              </a:lnSpc>
              <a:spcBef>
                <a:spcPts val="300"/>
              </a:spcBef>
              <a:spcAft>
                <a:spcPts val="0"/>
              </a:spcAft>
              <a:buClr>
                <a:srgbClr val="000000"/>
              </a:buClr>
              <a:buSzPts val="2400"/>
              <a:buFont typeface="Arial"/>
              <a:buNone/>
            </a:pPr>
            <a:r>
              <a:rPr b="0" i="0" lang="en-US" sz="2400" u="none" cap="none" strike="noStrike">
                <a:solidFill>
                  <a:schemeClr val="dk1"/>
                </a:solidFill>
                <a:latin typeface="Roboto"/>
                <a:ea typeface="Roboto"/>
                <a:cs typeface="Roboto"/>
                <a:sym typeface="Roboto"/>
              </a:rPr>
              <a:t>    </a:t>
            </a:r>
            <a:r>
              <a:rPr b="1" i="0" lang="en-US" sz="2400" u="none" cap="none" strike="noStrike">
                <a:solidFill>
                  <a:srgbClr val="006699"/>
                </a:solidFill>
                <a:latin typeface="Roboto"/>
                <a:ea typeface="Roboto"/>
                <a:cs typeface="Roboto"/>
                <a:sym typeface="Roboto"/>
              </a:rPr>
              <a:t>if</a:t>
            </a:r>
            <a:r>
              <a:rPr b="0" i="0" lang="en-US" sz="2400" u="none" cap="none" strike="noStrike">
                <a:solidFill>
                  <a:schemeClr val="dk1"/>
                </a:solidFill>
                <a:latin typeface="Roboto"/>
                <a:ea typeface="Roboto"/>
                <a:cs typeface="Roboto"/>
                <a:sym typeface="Roboto"/>
              </a:rPr>
              <a:t> (top == n )   </a:t>
            </a:r>
            <a:endParaRPr b="0" i="0" sz="2400" u="none" cap="none" strike="noStrike">
              <a:solidFill>
                <a:schemeClr val="dk1"/>
              </a:solidFill>
              <a:latin typeface="Roboto"/>
              <a:ea typeface="Roboto"/>
              <a:cs typeface="Roboto"/>
              <a:sym typeface="Roboto"/>
            </a:endParaRPr>
          </a:p>
          <a:p>
            <a:pPr indent="0" lvl="0" marL="457200" marR="0" rtl="0" algn="l">
              <a:lnSpc>
                <a:spcPct val="156250"/>
              </a:lnSpc>
              <a:spcBef>
                <a:spcPts val="300"/>
              </a:spcBef>
              <a:spcAft>
                <a:spcPts val="0"/>
              </a:spcAft>
              <a:buClr>
                <a:srgbClr val="000000"/>
              </a:buClr>
              <a:buSzPts val="2400"/>
              <a:buFont typeface="Arial"/>
              <a:buNone/>
            </a:pPr>
            <a:r>
              <a:rPr b="0" i="0" lang="en-US" sz="2400" u="none" cap="none" strike="noStrike">
                <a:solidFill>
                  <a:schemeClr val="dk1"/>
                </a:solidFill>
                <a:latin typeface="Roboto"/>
                <a:ea typeface="Roboto"/>
                <a:cs typeface="Roboto"/>
                <a:sym typeface="Roboto"/>
              </a:rPr>
              <a:t>    printf(</a:t>
            </a:r>
            <a:r>
              <a:rPr b="0" i="0" lang="en-US" sz="2400" u="none" cap="none" strike="noStrike">
                <a:solidFill>
                  <a:srgbClr val="0000FF"/>
                </a:solidFill>
                <a:latin typeface="Roboto"/>
                <a:ea typeface="Roboto"/>
                <a:cs typeface="Roboto"/>
                <a:sym typeface="Roboto"/>
              </a:rPr>
              <a:t>"\n Overflow"</a:t>
            </a:r>
            <a:r>
              <a:rPr b="0" i="0" lang="en-US" sz="2400" u="none" cap="none" strike="noStrike">
                <a:solidFill>
                  <a:schemeClr val="dk1"/>
                </a:solidFill>
                <a:latin typeface="Roboto"/>
                <a:ea typeface="Roboto"/>
                <a:cs typeface="Roboto"/>
                <a:sym typeface="Roboto"/>
              </a:rPr>
              <a:t>);   </a:t>
            </a:r>
            <a:endParaRPr b="0" i="0" sz="2400" u="none" cap="none" strike="noStrike">
              <a:solidFill>
                <a:schemeClr val="dk1"/>
              </a:solidFill>
              <a:latin typeface="Roboto"/>
              <a:ea typeface="Roboto"/>
              <a:cs typeface="Roboto"/>
              <a:sym typeface="Roboto"/>
            </a:endParaRPr>
          </a:p>
          <a:p>
            <a:pPr indent="0" lvl="0" marL="457200" marR="0" rtl="0" algn="l">
              <a:lnSpc>
                <a:spcPct val="156250"/>
              </a:lnSpc>
              <a:spcBef>
                <a:spcPts val="300"/>
              </a:spcBef>
              <a:spcAft>
                <a:spcPts val="0"/>
              </a:spcAft>
              <a:buClr>
                <a:srgbClr val="000000"/>
              </a:buClr>
              <a:buSzPts val="2400"/>
              <a:buFont typeface="Arial"/>
              <a:buNone/>
            </a:pPr>
            <a:r>
              <a:rPr b="0" i="0" lang="en-US" sz="2400" u="none" cap="none" strike="noStrike">
                <a:solidFill>
                  <a:schemeClr val="dk1"/>
                </a:solidFill>
                <a:latin typeface="Roboto"/>
                <a:ea typeface="Roboto"/>
                <a:cs typeface="Roboto"/>
                <a:sym typeface="Roboto"/>
              </a:rPr>
              <a:t>    </a:t>
            </a:r>
            <a:r>
              <a:rPr b="1" i="0" lang="en-US" sz="2400" u="none" cap="none" strike="noStrike">
                <a:solidFill>
                  <a:srgbClr val="006699"/>
                </a:solidFill>
                <a:latin typeface="Roboto"/>
                <a:ea typeface="Roboto"/>
                <a:cs typeface="Roboto"/>
                <a:sym typeface="Roboto"/>
              </a:rPr>
              <a:t>else</a:t>
            </a:r>
            <a:r>
              <a:rPr b="0" i="0" lang="en-US" sz="2400" u="none" cap="none" strike="noStrike">
                <a:solidFill>
                  <a:schemeClr val="dk1"/>
                </a:solidFill>
                <a:latin typeface="Roboto"/>
                <a:ea typeface="Roboto"/>
                <a:cs typeface="Roboto"/>
                <a:sym typeface="Roboto"/>
              </a:rPr>
              <a:t>   </a:t>
            </a:r>
            <a:endParaRPr b="0" i="0" sz="2400" u="none" cap="none" strike="noStrike">
              <a:solidFill>
                <a:schemeClr val="dk1"/>
              </a:solidFill>
              <a:latin typeface="Roboto"/>
              <a:ea typeface="Roboto"/>
              <a:cs typeface="Roboto"/>
              <a:sym typeface="Roboto"/>
            </a:endParaRPr>
          </a:p>
          <a:p>
            <a:pPr indent="0" lvl="0" marL="457200" marR="0" rtl="0" algn="l">
              <a:lnSpc>
                <a:spcPct val="156250"/>
              </a:lnSpc>
              <a:spcBef>
                <a:spcPts val="300"/>
              </a:spcBef>
              <a:spcAft>
                <a:spcPts val="0"/>
              </a:spcAft>
              <a:buClr>
                <a:srgbClr val="000000"/>
              </a:buClr>
              <a:buSzPts val="2400"/>
              <a:buFont typeface="Arial"/>
              <a:buNone/>
            </a:pPr>
            <a:r>
              <a:rPr b="0" i="0" lang="en-US" sz="2400" u="none" cap="none" strike="noStrike">
                <a:solidFill>
                  <a:schemeClr val="dk1"/>
                </a:solidFill>
                <a:latin typeface="Roboto"/>
                <a:ea typeface="Roboto"/>
                <a:cs typeface="Roboto"/>
                <a:sym typeface="Roboto"/>
              </a:rPr>
              <a:t>    {  </a:t>
            </a:r>
            <a:endParaRPr b="0" i="0" sz="2400" u="none" cap="none" strike="noStrike">
              <a:solidFill>
                <a:schemeClr val="dk1"/>
              </a:solidFill>
              <a:latin typeface="Roboto"/>
              <a:ea typeface="Roboto"/>
              <a:cs typeface="Roboto"/>
              <a:sym typeface="Roboto"/>
            </a:endParaRPr>
          </a:p>
          <a:p>
            <a:pPr indent="0" lvl="0" marL="457200" marR="0" rtl="0" algn="l">
              <a:lnSpc>
                <a:spcPct val="156250"/>
              </a:lnSpc>
              <a:spcBef>
                <a:spcPts val="300"/>
              </a:spcBef>
              <a:spcAft>
                <a:spcPts val="0"/>
              </a:spcAft>
              <a:buClr>
                <a:srgbClr val="000000"/>
              </a:buClr>
              <a:buSzPts val="2400"/>
              <a:buFont typeface="Arial"/>
              <a:buNone/>
            </a:pPr>
            <a:r>
              <a:rPr b="0" i="0" lang="en-US" sz="2400" u="none" cap="none" strike="noStrike">
                <a:solidFill>
                  <a:schemeClr val="dk1"/>
                </a:solidFill>
                <a:latin typeface="Roboto"/>
                <a:ea typeface="Roboto"/>
                <a:cs typeface="Roboto"/>
                <a:sym typeface="Roboto"/>
              </a:rPr>
              <a:t>    top = top +</a:t>
            </a:r>
            <a:r>
              <a:rPr b="0" i="0" lang="en-US" sz="2400" u="none" cap="none" strike="noStrike">
                <a:solidFill>
                  <a:srgbClr val="C00000"/>
                </a:solidFill>
                <a:latin typeface="Roboto"/>
                <a:ea typeface="Roboto"/>
                <a:cs typeface="Roboto"/>
                <a:sym typeface="Roboto"/>
              </a:rPr>
              <a:t>1</a:t>
            </a:r>
            <a:r>
              <a:rPr b="0" i="0" lang="en-US" sz="2400" u="none" cap="none" strike="noStrike">
                <a:solidFill>
                  <a:schemeClr val="dk1"/>
                </a:solidFill>
                <a:latin typeface="Roboto"/>
                <a:ea typeface="Roboto"/>
                <a:cs typeface="Roboto"/>
                <a:sym typeface="Roboto"/>
              </a:rPr>
              <a:t>;   </a:t>
            </a:r>
            <a:endParaRPr b="0" i="0" sz="2400" u="none" cap="none" strike="noStrike">
              <a:solidFill>
                <a:schemeClr val="dk1"/>
              </a:solidFill>
              <a:latin typeface="Roboto"/>
              <a:ea typeface="Roboto"/>
              <a:cs typeface="Roboto"/>
              <a:sym typeface="Roboto"/>
            </a:endParaRPr>
          </a:p>
          <a:p>
            <a:pPr indent="0" lvl="0" marL="457200" marR="0" rtl="0" algn="l">
              <a:lnSpc>
                <a:spcPct val="156250"/>
              </a:lnSpc>
              <a:spcBef>
                <a:spcPts val="300"/>
              </a:spcBef>
              <a:spcAft>
                <a:spcPts val="0"/>
              </a:spcAft>
              <a:buClr>
                <a:srgbClr val="000000"/>
              </a:buClr>
              <a:buSzPts val="2400"/>
              <a:buFont typeface="Arial"/>
              <a:buNone/>
            </a:pPr>
            <a:r>
              <a:rPr b="0" i="0" lang="en-US" sz="2400" u="none" cap="none" strike="noStrike">
                <a:solidFill>
                  <a:schemeClr val="dk1"/>
                </a:solidFill>
                <a:latin typeface="Roboto"/>
                <a:ea typeface="Roboto"/>
                <a:cs typeface="Roboto"/>
                <a:sym typeface="Roboto"/>
              </a:rPr>
              <a:t>    stack[top] = val;   </a:t>
            </a:r>
            <a:endParaRPr b="0" i="0" sz="2400" u="none" cap="none" strike="noStrike">
              <a:solidFill>
                <a:schemeClr val="dk1"/>
              </a:solidFill>
              <a:latin typeface="Roboto"/>
              <a:ea typeface="Roboto"/>
              <a:cs typeface="Roboto"/>
              <a:sym typeface="Roboto"/>
            </a:endParaRPr>
          </a:p>
          <a:p>
            <a:pPr indent="0" lvl="0" marL="457200" marR="0" rtl="0" algn="l">
              <a:lnSpc>
                <a:spcPct val="156250"/>
              </a:lnSpc>
              <a:spcBef>
                <a:spcPts val="300"/>
              </a:spcBef>
              <a:spcAft>
                <a:spcPts val="0"/>
              </a:spcAft>
              <a:buClr>
                <a:srgbClr val="000000"/>
              </a:buClr>
              <a:buSzPts val="2400"/>
              <a:buFont typeface="Arial"/>
              <a:buNone/>
            </a:pPr>
            <a:r>
              <a:rPr b="0" i="0" lang="en-US" sz="2400" u="none" cap="none" strike="noStrike">
                <a:solidFill>
                  <a:schemeClr val="dk1"/>
                </a:solidFill>
                <a:latin typeface="Roboto"/>
                <a:ea typeface="Roboto"/>
                <a:cs typeface="Roboto"/>
                <a:sym typeface="Roboto"/>
              </a:rPr>
              <a:t>    }   }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nvSpPr>
        <p:spPr>
          <a:xfrm>
            <a:off x="398300" y="225125"/>
            <a:ext cx="8312700" cy="13872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400"/>
              </a:spcBef>
              <a:spcAft>
                <a:spcPts val="0"/>
              </a:spcAft>
              <a:buClr>
                <a:srgbClr val="000000"/>
              </a:buClr>
              <a:buSzPts val="2600"/>
              <a:buFont typeface="Arial"/>
              <a:buNone/>
            </a:pPr>
            <a:r>
              <a:rPr b="1" i="0" lang="en-US" sz="2600" u="none" cap="none" strike="noStrike">
                <a:solidFill>
                  <a:srgbClr val="610B4B"/>
                </a:solidFill>
                <a:highlight>
                  <a:srgbClr val="FFFFFF"/>
                </a:highlight>
                <a:latin typeface="Arial"/>
                <a:ea typeface="Arial"/>
                <a:cs typeface="Arial"/>
                <a:sym typeface="Arial"/>
              </a:rPr>
              <a:t>Deletion of an element from a stack (Pop operation)</a:t>
            </a:r>
            <a:endParaRPr b="1" i="0" sz="2600" u="none" cap="none" strike="noStrike">
              <a:solidFill>
                <a:srgbClr val="610B4B"/>
              </a:solidFill>
              <a:highlight>
                <a:srgbClr val="FFFFFF"/>
              </a:highlight>
              <a:latin typeface="Arial"/>
              <a:ea typeface="Arial"/>
              <a:cs typeface="Arial"/>
              <a:sym typeface="Arial"/>
            </a:endParaRPr>
          </a:p>
          <a:p>
            <a:pPr indent="0" lvl="0" marL="0" marR="0" rtl="0" algn="just">
              <a:lnSpc>
                <a:spcPct val="130000"/>
              </a:lnSpc>
              <a:spcBef>
                <a:spcPts val="400"/>
              </a:spcBef>
              <a:spcAft>
                <a:spcPts val="600"/>
              </a:spcAft>
              <a:buClr>
                <a:srgbClr val="000000"/>
              </a:buClr>
              <a:buSzPts val="4100"/>
              <a:buFont typeface="Arial"/>
              <a:buNone/>
            </a:pPr>
            <a:r>
              <a:t/>
            </a:r>
            <a:endParaRPr b="1" i="0" sz="4100" u="none" cap="none" strike="noStrike">
              <a:solidFill>
                <a:srgbClr val="610B38"/>
              </a:solidFill>
              <a:highlight>
                <a:srgbClr val="FFFFFF"/>
              </a:highlight>
              <a:latin typeface="Arial"/>
              <a:ea typeface="Arial"/>
              <a:cs typeface="Arial"/>
              <a:sym typeface="Arial"/>
            </a:endParaRPr>
          </a:p>
        </p:txBody>
      </p:sp>
      <p:sp>
        <p:nvSpPr>
          <p:cNvPr id="172" name="Google Shape;172;p24"/>
          <p:cNvSpPr txBox="1"/>
          <p:nvPr/>
        </p:nvSpPr>
        <p:spPr>
          <a:xfrm>
            <a:off x="294400" y="1177625"/>
            <a:ext cx="8416500" cy="4956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3100"/>
              <a:buFont typeface="Arial"/>
              <a:buNone/>
            </a:pPr>
            <a:r>
              <a:rPr b="0" i="0" lang="en-US" sz="3100" u="none" cap="none" strike="noStrike">
                <a:solidFill>
                  <a:srgbClr val="333333"/>
                </a:solidFill>
                <a:highlight>
                  <a:srgbClr val="FFFFFF"/>
                </a:highlight>
                <a:latin typeface="Roboto"/>
                <a:ea typeface="Roboto"/>
                <a:cs typeface="Roboto"/>
                <a:sym typeface="Roboto"/>
              </a:rPr>
              <a:t>Deletion of an element from the top of the stack is called pop operation. </a:t>
            </a:r>
            <a:endParaRPr b="0" i="0" sz="3100" u="none" cap="none" strike="noStrike">
              <a:solidFill>
                <a:srgbClr val="333333"/>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3100"/>
              <a:buFont typeface="Arial"/>
              <a:buNone/>
            </a:pPr>
            <a:r>
              <a:rPr b="0" i="0" lang="en-US" sz="3100" u="none" cap="none" strike="noStrike">
                <a:solidFill>
                  <a:srgbClr val="333333"/>
                </a:solidFill>
                <a:highlight>
                  <a:srgbClr val="FFFFFF"/>
                </a:highlight>
                <a:latin typeface="Roboto"/>
                <a:ea typeface="Roboto"/>
                <a:cs typeface="Roboto"/>
                <a:sym typeface="Roboto"/>
              </a:rPr>
              <a:t>The value of the variable top will be incremented by 1 whenever an item is deleted from the stack. </a:t>
            </a:r>
            <a:endParaRPr b="0" i="0" sz="3100" u="none" cap="none" strike="noStrike">
              <a:solidFill>
                <a:srgbClr val="333333"/>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3100"/>
              <a:buFont typeface="Arial"/>
              <a:buNone/>
            </a:pPr>
            <a:r>
              <a:rPr b="0" i="0" lang="en-US" sz="3100" u="none" cap="none" strike="noStrike">
                <a:solidFill>
                  <a:srgbClr val="333333"/>
                </a:solidFill>
                <a:highlight>
                  <a:srgbClr val="FFFFFF"/>
                </a:highlight>
                <a:latin typeface="Roboto"/>
                <a:ea typeface="Roboto"/>
                <a:cs typeface="Roboto"/>
                <a:sym typeface="Roboto"/>
              </a:rPr>
              <a:t>The top most element of the stack is stored in an another variable and then the top is decremented by 1. the operation returns the deleted value that was stored in another variable as the result.</a:t>
            </a:r>
            <a:endParaRPr b="0" i="0" sz="33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nvSpPr>
        <p:spPr>
          <a:xfrm>
            <a:off x="493650" y="623425"/>
            <a:ext cx="8156700" cy="352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Algorithm :</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begin   </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    if top = 0 then stack empty;   </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    item := stack(top);  </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    top = top - 1;  </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end; </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nvSpPr>
        <p:spPr>
          <a:xfrm>
            <a:off x="519525" y="1054250"/>
            <a:ext cx="7654800" cy="5440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00"/>
              </a:spcBef>
              <a:spcAft>
                <a:spcPts val="0"/>
              </a:spcAft>
              <a:buClr>
                <a:srgbClr val="000000"/>
              </a:buClr>
              <a:buSzPts val="2300"/>
              <a:buFont typeface="Arial"/>
              <a:buNone/>
            </a:pPr>
            <a:r>
              <a:rPr b="1" i="0" lang="en-US" sz="2300" u="none" cap="none" strike="noStrike">
                <a:solidFill>
                  <a:srgbClr val="006699"/>
                </a:solidFill>
                <a:latin typeface="Roboto"/>
                <a:ea typeface="Roboto"/>
                <a:cs typeface="Roboto"/>
                <a:sym typeface="Roboto"/>
              </a:rPr>
              <a:t>int</a:t>
            </a:r>
            <a:r>
              <a:rPr b="0" i="0" lang="en-US" sz="2300" u="none" cap="none" strike="noStrike">
                <a:solidFill>
                  <a:schemeClr val="dk1"/>
                </a:solidFill>
                <a:latin typeface="Roboto"/>
                <a:ea typeface="Roboto"/>
                <a:cs typeface="Roboto"/>
                <a:sym typeface="Roboto"/>
              </a:rPr>
              <a:t> pop ()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a:t>
            </a:r>
            <a:r>
              <a:rPr b="1" i="0" lang="en-US" sz="2300" u="none" cap="none" strike="noStrike">
                <a:solidFill>
                  <a:srgbClr val="006699"/>
                </a:solidFill>
                <a:latin typeface="Roboto"/>
                <a:ea typeface="Roboto"/>
                <a:cs typeface="Roboto"/>
                <a:sym typeface="Roboto"/>
              </a:rPr>
              <a:t>if</a:t>
            </a:r>
            <a:r>
              <a:rPr b="0" i="0" lang="en-US" sz="2300" u="none" cap="none" strike="noStrike">
                <a:solidFill>
                  <a:schemeClr val="dk1"/>
                </a:solidFill>
                <a:latin typeface="Roboto"/>
                <a:ea typeface="Roboto"/>
                <a:cs typeface="Roboto"/>
                <a:sym typeface="Roboto"/>
              </a:rPr>
              <a:t>(top == -</a:t>
            </a:r>
            <a:r>
              <a:rPr b="0" i="0" lang="en-US" sz="2300" u="none" cap="none" strike="noStrike">
                <a:solidFill>
                  <a:srgbClr val="C00000"/>
                </a:solidFill>
                <a:latin typeface="Roboto"/>
                <a:ea typeface="Roboto"/>
                <a:cs typeface="Roboto"/>
                <a:sym typeface="Roboto"/>
              </a:rPr>
              <a:t>1</a:t>
            </a:r>
            <a:r>
              <a:rPr b="0" i="0" lang="en-US" sz="2300" u="none" cap="none" strike="noStrike">
                <a:solidFill>
                  <a:schemeClr val="dk1"/>
                </a:solidFill>
                <a:latin typeface="Roboto"/>
                <a:ea typeface="Roboto"/>
                <a:cs typeface="Roboto"/>
                <a:sym typeface="Roboto"/>
              </a:rPr>
              <a:t>)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printf(</a:t>
            </a:r>
            <a:r>
              <a:rPr b="0" i="0" lang="en-US" sz="2300" u="none" cap="none" strike="noStrike">
                <a:solidFill>
                  <a:srgbClr val="0000FF"/>
                </a:solidFill>
                <a:latin typeface="Roboto"/>
                <a:ea typeface="Roboto"/>
                <a:cs typeface="Roboto"/>
                <a:sym typeface="Roboto"/>
              </a:rPr>
              <a:t>"Underflow"</a:t>
            </a:r>
            <a:r>
              <a:rPr b="0" i="0" lang="en-US" sz="2300" u="none" cap="none" strike="noStrike">
                <a:solidFill>
                  <a:schemeClr val="dk1"/>
                </a:solidFill>
                <a:latin typeface="Roboto"/>
                <a:ea typeface="Roboto"/>
                <a:cs typeface="Roboto"/>
                <a:sym typeface="Roboto"/>
              </a:rPr>
              <a:t>);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a:t>
            </a:r>
            <a:r>
              <a:rPr b="1" i="0" lang="en-US" sz="2300" u="none" cap="none" strike="noStrike">
                <a:solidFill>
                  <a:srgbClr val="006699"/>
                </a:solidFill>
                <a:latin typeface="Roboto"/>
                <a:ea typeface="Roboto"/>
                <a:cs typeface="Roboto"/>
                <a:sym typeface="Roboto"/>
              </a:rPr>
              <a:t>return</a:t>
            </a:r>
            <a:r>
              <a:rPr b="0" i="0" lang="en-US" sz="2300" u="none" cap="none" strike="noStrike">
                <a:solidFill>
                  <a:schemeClr val="dk1"/>
                </a:solidFill>
                <a:latin typeface="Roboto"/>
                <a:ea typeface="Roboto"/>
                <a:cs typeface="Roboto"/>
                <a:sym typeface="Roboto"/>
              </a:rPr>
              <a:t> </a:t>
            </a:r>
            <a:r>
              <a:rPr b="0" i="0" lang="en-US" sz="2300" u="none" cap="none" strike="noStrike">
                <a:solidFill>
                  <a:srgbClr val="C00000"/>
                </a:solidFill>
                <a:latin typeface="Roboto"/>
                <a:ea typeface="Roboto"/>
                <a:cs typeface="Roboto"/>
                <a:sym typeface="Roboto"/>
              </a:rPr>
              <a:t>0</a:t>
            </a:r>
            <a:r>
              <a:rPr b="0" i="0" lang="en-US" sz="2300" u="none" cap="none" strike="noStrike">
                <a:solidFill>
                  <a:schemeClr val="dk1"/>
                </a:solidFill>
                <a:latin typeface="Roboto"/>
                <a:ea typeface="Roboto"/>
                <a:cs typeface="Roboto"/>
                <a:sym typeface="Roboto"/>
              </a:rPr>
              <a:t>;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a:t>
            </a:r>
            <a:r>
              <a:rPr b="1" i="0" lang="en-US" sz="2300" u="none" cap="none" strike="noStrike">
                <a:solidFill>
                  <a:srgbClr val="006699"/>
                </a:solidFill>
                <a:latin typeface="Roboto"/>
                <a:ea typeface="Roboto"/>
                <a:cs typeface="Roboto"/>
                <a:sym typeface="Roboto"/>
              </a:rPr>
              <a:t>else</a:t>
            </a:r>
            <a:r>
              <a:rPr b="0" i="0" lang="en-US" sz="2300" u="none" cap="none" strike="noStrike">
                <a:solidFill>
                  <a:schemeClr val="dk1"/>
                </a:solidFill>
                <a:latin typeface="Roboto"/>
                <a:ea typeface="Roboto"/>
                <a:cs typeface="Roboto"/>
                <a:sym typeface="Roboto"/>
              </a:rPr>
              <a:t>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a:t>
            </a:r>
            <a:r>
              <a:rPr b="1" i="0" lang="en-US" sz="2300" u="none" cap="none" strike="noStrike">
                <a:solidFill>
                  <a:srgbClr val="006699"/>
                </a:solidFill>
                <a:latin typeface="Roboto"/>
                <a:ea typeface="Roboto"/>
                <a:cs typeface="Roboto"/>
                <a:sym typeface="Roboto"/>
              </a:rPr>
              <a:t>return</a:t>
            </a:r>
            <a:r>
              <a:rPr b="0" i="0" lang="en-US" sz="2300" u="none" cap="none" strike="noStrike">
                <a:solidFill>
                  <a:schemeClr val="dk1"/>
                </a:solidFill>
                <a:latin typeface="Roboto"/>
                <a:ea typeface="Roboto"/>
                <a:cs typeface="Roboto"/>
                <a:sym typeface="Roboto"/>
              </a:rPr>
              <a:t> stack[top - - ];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    </a:t>
            </a:r>
            <a:endParaRPr b="0" i="0" sz="2300" u="none" cap="none" strike="noStrike">
              <a:solidFill>
                <a:schemeClr val="dk1"/>
              </a:solidFill>
              <a:latin typeface="Roboto"/>
              <a:ea typeface="Roboto"/>
              <a:cs typeface="Roboto"/>
              <a:sym typeface="Roboto"/>
            </a:endParaRPr>
          </a:p>
          <a:p>
            <a:pPr indent="0" lvl="0" marL="0" marR="0" rtl="0" algn="l">
              <a:lnSpc>
                <a:spcPct val="115000"/>
              </a:lnSpc>
              <a:spcBef>
                <a:spcPts val="300"/>
              </a:spcBef>
              <a:spcAft>
                <a:spcPts val="0"/>
              </a:spcAft>
              <a:buClr>
                <a:srgbClr val="000000"/>
              </a:buClr>
              <a:buSzPts val="2300"/>
              <a:buFont typeface="Arial"/>
              <a:buNone/>
            </a:pPr>
            <a:r>
              <a:rPr b="0" i="0" lang="en-US" sz="2300" u="none" cap="none" strike="noStrike">
                <a:solidFill>
                  <a:schemeClr val="dk1"/>
                </a:solidFill>
                <a:latin typeface="Roboto"/>
                <a:ea typeface="Roboto"/>
                <a:cs typeface="Roboto"/>
                <a:sym typeface="Roboto"/>
              </a:rPr>
              <a:t>}   </a:t>
            </a:r>
            <a:endParaRPr b="0" i="0" sz="2300" u="none" cap="none" strike="noStrike">
              <a:solidFill>
                <a:schemeClr val="dk1"/>
              </a:solidFill>
              <a:latin typeface="Roboto"/>
              <a:ea typeface="Roboto"/>
              <a:cs typeface="Roboto"/>
              <a:sym typeface="Roboto"/>
            </a:endParaRPr>
          </a:p>
        </p:txBody>
      </p:sp>
      <p:sp>
        <p:nvSpPr>
          <p:cNvPr id="185" name="Google Shape;185;p26"/>
          <p:cNvSpPr txBox="1"/>
          <p:nvPr/>
        </p:nvSpPr>
        <p:spPr>
          <a:xfrm>
            <a:off x="121225" y="219275"/>
            <a:ext cx="8763000" cy="6618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400"/>
              </a:spcBef>
              <a:spcAft>
                <a:spcPts val="600"/>
              </a:spcAft>
              <a:buClr>
                <a:srgbClr val="000000"/>
              </a:buClr>
              <a:buSzPts val="3100"/>
              <a:buFont typeface="Arial"/>
              <a:buNone/>
            </a:pPr>
            <a:r>
              <a:rPr b="0" i="0" lang="en-US" sz="3100" u="none" cap="none" strike="noStrike">
                <a:solidFill>
                  <a:srgbClr val="610B38"/>
                </a:solidFill>
                <a:highlight>
                  <a:srgbClr val="FFFFFF"/>
                </a:highlight>
                <a:latin typeface="Arial"/>
                <a:ea typeface="Arial"/>
                <a:cs typeface="Arial"/>
                <a:sym typeface="Arial"/>
              </a:rPr>
              <a:t>Array implementation of Stack using C</a:t>
            </a:r>
            <a:endParaRPr b="0" i="0" sz="3100" u="none" cap="none" strike="noStrike">
              <a:solidFill>
                <a:srgbClr val="610B38"/>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nvSpPr>
        <p:spPr>
          <a:xfrm>
            <a:off x="277200" y="294425"/>
            <a:ext cx="88668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400"/>
              </a:spcBef>
              <a:spcAft>
                <a:spcPts val="400"/>
              </a:spcAft>
              <a:buClr>
                <a:srgbClr val="000000"/>
              </a:buClr>
              <a:buSzPts val="2800"/>
              <a:buFont typeface="Arial"/>
              <a:buNone/>
            </a:pPr>
            <a:r>
              <a:rPr b="0" i="0" lang="en-US" sz="2800" u="none" cap="none" strike="noStrike">
                <a:solidFill>
                  <a:srgbClr val="610B4B"/>
                </a:solidFill>
                <a:highlight>
                  <a:srgbClr val="FFFFFF"/>
                </a:highlight>
                <a:latin typeface="Arial"/>
                <a:ea typeface="Arial"/>
                <a:cs typeface="Arial"/>
                <a:sym typeface="Arial"/>
              </a:rPr>
              <a:t>Visiting each element of the stack (Peek operation)</a:t>
            </a:r>
            <a:endParaRPr b="0" i="0" sz="2800" u="none" cap="none" strike="noStrike">
              <a:solidFill>
                <a:srgbClr val="610B4B"/>
              </a:solidFill>
              <a:highlight>
                <a:srgbClr val="FFFFFF"/>
              </a:highlight>
              <a:latin typeface="Arial"/>
              <a:ea typeface="Arial"/>
              <a:cs typeface="Arial"/>
              <a:sym typeface="Arial"/>
            </a:endParaRPr>
          </a:p>
        </p:txBody>
      </p:sp>
      <p:sp>
        <p:nvSpPr>
          <p:cNvPr id="192" name="Google Shape;192;p27"/>
          <p:cNvSpPr txBox="1"/>
          <p:nvPr/>
        </p:nvSpPr>
        <p:spPr>
          <a:xfrm>
            <a:off x="277200" y="1108375"/>
            <a:ext cx="8658900" cy="1785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600"/>
              <a:buFont typeface="Arial"/>
              <a:buNone/>
            </a:pPr>
            <a:r>
              <a:rPr b="0" i="0" lang="en-US" sz="2600" u="none" cap="none" strike="noStrike">
                <a:solidFill>
                  <a:srgbClr val="333333"/>
                </a:solidFill>
                <a:highlight>
                  <a:srgbClr val="FFFFFF"/>
                </a:highlight>
                <a:latin typeface="Roboto"/>
                <a:ea typeface="Roboto"/>
                <a:cs typeface="Roboto"/>
                <a:sym typeface="Roboto"/>
              </a:rPr>
              <a:t>Peek operation involves returning the element which is present at the top of the stack without deleting it. Underflow condition can occur if we try to return the top element in an already empty stack.</a:t>
            </a:r>
            <a:endParaRPr b="0" i="0" sz="2800" u="none" cap="none" strike="noStrike">
              <a:solidFill>
                <a:srgbClr val="000000"/>
              </a:solidFill>
              <a:latin typeface="Arial"/>
              <a:ea typeface="Arial"/>
              <a:cs typeface="Arial"/>
              <a:sym typeface="Arial"/>
            </a:endParaRPr>
          </a:p>
        </p:txBody>
      </p:sp>
      <p:sp>
        <p:nvSpPr>
          <p:cNvPr id="193" name="Google Shape;193;p27"/>
          <p:cNvSpPr txBox="1"/>
          <p:nvPr/>
        </p:nvSpPr>
        <p:spPr>
          <a:xfrm>
            <a:off x="1039075" y="3342400"/>
            <a:ext cx="69618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Begin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if top = -1 then stack empty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item = stack[top]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return item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End</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nvSpPr>
        <p:spPr>
          <a:xfrm>
            <a:off x="484925" y="675400"/>
            <a:ext cx="8018400" cy="518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Implementation of Peek algorithm in C language</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int peek()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if (top == -1)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printf("Underflow");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return 0;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else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return stack [top];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ctrTitle"/>
          </p:nvPr>
        </p:nvSpPr>
        <p:spPr>
          <a:xfrm>
            <a:off x="325550" y="970125"/>
            <a:ext cx="7748100" cy="744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chemeClr val="dk1"/>
              </a:buClr>
              <a:buSzPct val="31428"/>
              <a:buFont typeface="Arial"/>
              <a:buNone/>
            </a:pPr>
            <a:r>
              <a:rPr b="1" lang="en-US" sz="3500">
                <a:solidFill>
                  <a:srgbClr val="212529"/>
                </a:solidFill>
                <a:highlight>
                  <a:srgbClr val="FFFFFF"/>
                </a:highlight>
                <a:latin typeface="Roboto"/>
                <a:ea typeface="Roboto"/>
                <a:cs typeface="Roboto"/>
                <a:sym typeface="Roboto"/>
              </a:rPr>
              <a:t>Stack Data Structure</a:t>
            </a:r>
            <a:endParaRPr b="1" sz="3500">
              <a:solidFill>
                <a:srgbClr val="212529"/>
              </a:solidFill>
              <a:highlight>
                <a:srgbClr val="FFFFFF"/>
              </a:highlight>
              <a:latin typeface="Roboto"/>
              <a:ea typeface="Roboto"/>
              <a:cs typeface="Roboto"/>
              <a:sym typeface="Roboto"/>
            </a:endParaRPr>
          </a:p>
          <a:p>
            <a:pPr indent="0" lvl="0" marL="0" rtl="0" algn="ctr">
              <a:lnSpc>
                <a:spcPct val="100000"/>
              </a:lnSpc>
              <a:spcBef>
                <a:spcPts val="600"/>
              </a:spcBef>
              <a:spcAft>
                <a:spcPts val="0"/>
              </a:spcAft>
              <a:buSzPct val="45454"/>
              <a:buNone/>
            </a:pPr>
            <a:r>
              <a:t/>
            </a:r>
            <a:endParaRPr/>
          </a:p>
        </p:txBody>
      </p:sp>
      <p:sp>
        <p:nvSpPr>
          <p:cNvPr id="102" name="Google Shape;102;p14"/>
          <p:cNvSpPr txBox="1"/>
          <p:nvPr/>
        </p:nvSpPr>
        <p:spPr>
          <a:xfrm>
            <a:off x="325550" y="1474200"/>
            <a:ext cx="8191500" cy="39096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00000"/>
              </a:lnSpc>
              <a:spcBef>
                <a:spcPts val="0"/>
              </a:spcBef>
              <a:spcAft>
                <a:spcPts val="0"/>
              </a:spcAft>
              <a:buClr>
                <a:srgbClr val="212529"/>
              </a:buClr>
              <a:buSzPts val="2200"/>
              <a:buFont typeface="Roboto"/>
              <a:buChar char="●"/>
            </a:pPr>
            <a:r>
              <a:rPr b="0" i="0" lang="en-US" sz="2200" u="none" cap="none" strike="noStrike">
                <a:solidFill>
                  <a:srgbClr val="212529"/>
                </a:solidFill>
                <a:highlight>
                  <a:srgbClr val="FFFFFF"/>
                </a:highlight>
                <a:latin typeface="Roboto"/>
                <a:ea typeface="Roboto"/>
                <a:cs typeface="Roboto"/>
                <a:sym typeface="Roboto"/>
              </a:rPr>
              <a:t>Stack is an abstract data type with a bounded(predefined) capacity. </a:t>
            </a:r>
            <a:endParaRPr b="0" i="0" sz="2200" u="none" cap="none" strike="noStrike">
              <a:solidFill>
                <a:srgbClr val="212529"/>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Clr>
                <a:srgbClr val="000000"/>
              </a:buClr>
              <a:buSzPts val="2200"/>
              <a:buFont typeface="Arial"/>
              <a:buNone/>
            </a:pPr>
            <a:r>
              <a:t/>
            </a:r>
            <a:endParaRPr b="0" i="0" sz="2200" u="none" cap="none" strike="noStrike">
              <a:solidFill>
                <a:srgbClr val="212529"/>
              </a:solidFill>
              <a:highlight>
                <a:srgbClr val="FFFFFF"/>
              </a:highlight>
              <a:latin typeface="Roboto"/>
              <a:ea typeface="Roboto"/>
              <a:cs typeface="Roboto"/>
              <a:sym typeface="Roboto"/>
            </a:endParaRPr>
          </a:p>
          <a:p>
            <a:pPr indent="-368300" lvl="0" marL="457200" marR="0" rtl="0" algn="just">
              <a:lnSpc>
                <a:spcPct val="100000"/>
              </a:lnSpc>
              <a:spcBef>
                <a:spcPts val="0"/>
              </a:spcBef>
              <a:spcAft>
                <a:spcPts val="0"/>
              </a:spcAft>
              <a:buClr>
                <a:srgbClr val="212529"/>
              </a:buClr>
              <a:buSzPts val="2200"/>
              <a:buFont typeface="Roboto"/>
              <a:buChar char="●"/>
            </a:pPr>
            <a:r>
              <a:rPr b="0" i="0" lang="en-US" sz="2200" u="none" cap="none" strike="noStrike">
                <a:solidFill>
                  <a:srgbClr val="212529"/>
                </a:solidFill>
                <a:highlight>
                  <a:srgbClr val="FFFFFF"/>
                </a:highlight>
                <a:latin typeface="Roboto"/>
                <a:ea typeface="Roboto"/>
                <a:cs typeface="Roboto"/>
                <a:sym typeface="Roboto"/>
              </a:rPr>
              <a:t>It is a simple data structure that allows adding and removing elements in a particular order.</a:t>
            </a:r>
            <a:endParaRPr b="0" i="0" sz="2200" u="none" cap="none" strike="noStrike">
              <a:solidFill>
                <a:srgbClr val="212529"/>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Clr>
                <a:srgbClr val="000000"/>
              </a:buClr>
              <a:buSzPts val="2200"/>
              <a:buFont typeface="Arial"/>
              <a:buNone/>
            </a:pPr>
            <a:r>
              <a:t/>
            </a:r>
            <a:endParaRPr b="0" i="0" sz="2200" u="none" cap="none" strike="noStrike">
              <a:solidFill>
                <a:srgbClr val="212529"/>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Clr>
                <a:srgbClr val="000000"/>
              </a:buClr>
              <a:buSzPts val="2200"/>
              <a:buFont typeface="Arial"/>
              <a:buNone/>
            </a:pPr>
            <a:r>
              <a:t/>
            </a:r>
            <a:endParaRPr b="0" i="0" sz="2200" u="none" cap="none" strike="noStrike">
              <a:solidFill>
                <a:srgbClr val="212529"/>
              </a:solidFill>
              <a:highlight>
                <a:srgbClr val="FFFFFF"/>
              </a:highlight>
              <a:latin typeface="Roboto"/>
              <a:ea typeface="Roboto"/>
              <a:cs typeface="Roboto"/>
              <a:sym typeface="Roboto"/>
            </a:endParaRPr>
          </a:p>
          <a:p>
            <a:pPr indent="-368300" lvl="0" marL="457200" marR="0" rtl="0" algn="just">
              <a:lnSpc>
                <a:spcPct val="100000"/>
              </a:lnSpc>
              <a:spcBef>
                <a:spcPts val="0"/>
              </a:spcBef>
              <a:spcAft>
                <a:spcPts val="0"/>
              </a:spcAft>
              <a:buClr>
                <a:srgbClr val="212529"/>
              </a:buClr>
              <a:buSzPts val="2200"/>
              <a:buFont typeface="Roboto"/>
              <a:buChar char="●"/>
            </a:pPr>
            <a:r>
              <a:rPr b="0" i="0" lang="en-US" sz="2200" u="none" cap="none" strike="noStrike">
                <a:solidFill>
                  <a:srgbClr val="212529"/>
                </a:solidFill>
                <a:highlight>
                  <a:srgbClr val="FFFFFF"/>
                </a:highlight>
                <a:latin typeface="Roboto"/>
                <a:ea typeface="Roboto"/>
                <a:cs typeface="Roboto"/>
                <a:sym typeface="Roboto"/>
              </a:rPr>
              <a:t>Every time an element is added, it goes on the top of the stack and the only element that can be removed is the element that is at the top of the stack, just like a pile of objects.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5"/>
          <p:cNvPicPr preferRelativeResize="0"/>
          <p:nvPr/>
        </p:nvPicPr>
        <p:blipFill rotWithShape="1">
          <a:blip r:embed="rId3">
            <a:alphaModFix/>
          </a:blip>
          <a:srcRect b="0" l="0" r="0" t="0"/>
          <a:stretch/>
        </p:blipFill>
        <p:spPr>
          <a:xfrm>
            <a:off x="533375" y="1133478"/>
            <a:ext cx="8263900" cy="459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329050" y="138550"/>
            <a:ext cx="4901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900"/>
              </a:spcBef>
              <a:spcAft>
                <a:spcPts val="1900"/>
              </a:spcAft>
              <a:buClr>
                <a:srgbClr val="000000"/>
              </a:buClr>
              <a:buSzPts val="3000"/>
              <a:buFont typeface="Arial"/>
              <a:buNone/>
            </a:pPr>
            <a:r>
              <a:rPr b="1" i="0" lang="en-US" sz="3000" u="none" cap="none" strike="noStrike">
                <a:solidFill>
                  <a:srgbClr val="212529"/>
                </a:solidFill>
                <a:highlight>
                  <a:srgbClr val="FFFFFF"/>
                </a:highlight>
                <a:latin typeface="Roboto"/>
                <a:ea typeface="Roboto"/>
                <a:cs typeface="Roboto"/>
                <a:sym typeface="Roboto"/>
              </a:rPr>
              <a:t>Basic features of Stack</a:t>
            </a:r>
            <a:endParaRPr b="1" i="0" sz="3000" u="none" cap="none" strike="noStrike">
              <a:solidFill>
                <a:srgbClr val="212529"/>
              </a:solidFill>
              <a:highlight>
                <a:srgbClr val="FFFFFF"/>
              </a:highlight>
              <a:latin typeface="Roboto"/>
              <a:ea typeface="Roboto"/>
              <a:cs typeface="Roboto"/>
              <a:sym typeface="Roboto"/>
            </a:endParaRPr>
          </a:p>
        </p:txBody>
      </p:sp>
      <p:sp>
        <p:nvSpPr>
          <p:cNvPr id="115" name="Google Shape;115;p16"/>
          <p:cNvSpPr txBox="1"/>
          <p:nvPr/>
        </p:nvSpPr>
        <p:spPr>
          <a:xfrm>
            <a:off x="303000" y="1065450"/>
            <a:ext cx="8538000" cy="4727100"/>
          </a:xfrm>
          <a:prstGeom prst="rect">
            <a:avLst/>
          </a:prstGeom>
          <a:noFill/>
          <a:ln>
            <a:noFill/>
          </a:ln>
        </p:spPr>
        <p:txBody>
          <a:bodyPr anchorCtr="0" anchor="t" bIns="91425" lIns="91425" spcFirstLastPara="1" rIns="91425" wrap="square" tIns="91425">
            <a:spAutoFit/>
          </a:bodyPr>
          <a:lstStyle/>
          <a:p>
            <a:pPr indent="-393700" lvl="0" marL="457200" marR="0" rtl="0" algn="just">
              <a:lnSpc>
                <a:spcPct val="115000"/>
              </a:lnSpc>
              <a:spcBef>
                <a:spcPts val="0"/>
              </a:spcBef>
              <a:spcAft>
                <a:spcPts val="0"/>
              </a:spcAft>
              <a:buClr>
                <a:srgbClr val="212529"/>
              </a:buClr>
              <a:buSzPts val="2600"/>
              <a:buFont typeface="Roboto"/>
              <a:buAutoNum type="arabicPeriod"/>
            </a:pPr>
            <a:r>
              <a:rPr b="0" i="0" lang="en-US" sz="2600" u="none" cap="none" strike="noStrike">
                <a:solidFill>
                  <a:srgbClr val="212529"/>
                </a:solidFill>
                <a:highlight>
                  <a:srgbClr val="FFFFFF"/>
                </a:highlight>
                <a:latin typeface="Roboto"/>
                <a:ea typeface="Roboto"/>
                <a:cs typeface="Roboto"/>
                <a:sym typeface="Roboto"/>
              </a:rPr>
              <a:t>Stack is an ordered list of similar data type.</a:t>
            </a:r>
            <a:endParaRPr b="0" i="0" sz="2600" u="none" cap="none" strike="noStrike">
              <a:solidFill>
                <a:srgbClr val="212529"/>
              </a:solidFill>
              <a:highlight>
                <a:srgbClr val="FFFFFF"/>
              </a:highlight>
              <a:latin typeface="Roboto"/>
              <a:ea typeface="Roboto"/>
              <a:cs typeface="Roboto"/>
              <a:sym typeface="Roboto"/>
            </a:endParaRPr>
          </a:p>
          <a:p>
            <a:pPr indent="-393700" lvl="0" marL="457200" marR="0" rtl="0" algn="just">
              <a:lnSpc>
                <a:spcPct val="115000"/>
              </a:lnSpc>
              <a:spcBef>
                <a:spcPts val="0"/>
              </a:spcBef>
              <a:spcAft>
                <a:spcPts val="0"/>
              </a:spcAft>
              <a:buClr>
                <a:srgbClr val="212529"/>
              </a:buClr>
              <a:buSzPts val="2600"/>
              <a:buFont typeface="Roboto"/>
              <a:buAutoNum type="arabicPeriod"/>
            </a:pPr>
            <a:r>
              <a:rPr b="0" i="0" lang="en-US" sz="2600" u="none" cap="none" strike="noStrike">
                <a:solidFill>
                  <a:srgbClr val="212529"/>
                </a:solidFill>
                <a:highlight>
                  <a:srgbClr val="FFFFFF"/>
                </a:highlight>
                <a:latin typeface="Roboto"/>
                <a:ea typeface="Roboto"/>
                <a:cs typeface="Roboto"/>
                <a:sym typeface="Roboto"/>
              </a:rPr>
              <a:t>Stack is a LIFO(Last in First out) structure or we can say FILO(First in Last out).</a:t>
            </a:r>
            <a:endParaRPr b="0" i="0" sz="2600" u="none" cap="none" strike="noStrike">
              <a:solidFill>
                <a:srgbClr val="212529"/>
              </a:solidFill>
              <a:highlight>
                <a:srgbClr val="FFFFFF"/>
              </a:highlight>
              <a:latin typeface="Roboto"/>
              <a:ea typeface="Roboto"/>
              <a:cs typeface="Roboto"/>
              <a:sym typeface="Roboto"/>
            </a:endParaRPr>
          </a:p>
          <a:p>
            <a:pPr indent="-393700" lvl="0" marL="457200" marR="0" rtl="0" algn="just">
              <a:lnSpc>
                <a:spcPct val="115000"/>
              </a:lnSpc>
              <a:spcBef>
                <a:spcPts val="0"/>
              </a:spcBef>
              <a:spcAft>
                <a:spcPts val="0"/>
              </a:spcAft>
              <a:buClr>
                <a:srgbClr val="212529"/>
              </a:buClr>
              <a:buSzPts val="2600"/>
              <a:buFont typeface="Roboto"/>
              <a:buAutoNum type="arabicPeriod"/>
            </a:pPr>
            <a:r>
              <a:rPr b="0" i="0" lang="en-US" sz="2400" u="none" cap="none" strike="noStrike">
                <a:solidFill>
                  <a:srgbClr val="D63384"/>
                </a:solidFill>
                <a:highlight>
                  <a:srgbClr val="FFFFFF"/>
                </a:highlight>
                <a:latin typeface="Roboto"/>
                <a:ea typeface="Roboto"/>
                <a:cs typeface="Roboto"/>
                <a:sym typeface="Roboto"/>
              </a:rPr>
              <a:t>push()</a:t>
            </a:r>
            <a:r>
              <a:rPr b="0" i="0" lang="en-US" sz="2600" u="none" cap="none" strike="noStrike">
                <a:solidFill>
                  <a:srgbClr val="212529"/>
                </a:solidFill>
                <a:highlight>
                  <a:srgbClr val="FFFFFF"/>
                </a:highlight>
                <a:latin typeface="Roboto"/>
                <a:ea typeface="Roboto"/>
                <a:cs typeface="Roboto"/>
                <a:sym typeface="Roboto"/>
              </a:rPr>
              <a:t> function is used to insert new elements into the Stack and </a:t>
            </a:r>
            <a:r>
              <a:rPr b="0" i="0" lang="en-US" sz="2400" u="none" cap="none" strike="noStrike">
                <a:solidFill>
                  <a:srgbClr val="D63384"/>
                </a:solidFill>
                <a:highlight>
                  <a:srgbClr val="FFFFFF"/>
                </a:highlight>
                <a:latin typeface="Roboto"/>
                <a:ea typeface="Roboto"/>
                <a:cs typeface="Roboto"/>
                <a:sym typeface="Roboto"/>
              </a:rPr>
              <a:t>pop()</a:t>
            </a:r>
            <a:r>
              <a:rPr b="0" i="0" lang="en-US" sz="2600" u="none" cap="none" strike="noStrike">
                <a:solidFill>
                  <a:srgbClr val="212529"/>
                </a:solidFill>
                <a:highlight>
                  <a:srgbClr val="FFFFFF"/>
                </a:highlight>
                <a:latin typeface="Roboto"/>
                <a:ea typeface="Roboto"/>
                <a:cs typeface="Roboto"/>
                <a:sym typeface="Roboto"/>
              </a:rPr>
              <a:t> function is used to remove an element from the stack. Both insertion and removal are allowed at only one end of Stack called Top.</a:t>
            </a:r>
            <a:endParaRPr b="0" i="0" sz="2600" u="none" cap="none" strike="noStrike">
              <a:solidFill>
                <a:srgbClr val="212529"/>
              </a:solidFill>
              <a:highlight>
                <a:srgbClr val="FFFFFF"/>
              </a:highlight>
              <a:latin typeface="Roboto"/>
              <a:ea typeface="Roboto"/>
              <a:cs typeface="Roboto"/>
              <a:sym typeface="Roboto"/>
            </a:endParaRPr>
          </a:p>
          <a:p>
            <a:pPr indent="-393700" lvl="0" marL="457200" marR="0" rtl="0" algn="just">
              <a:lnSpc>
                <a:spcPct val="115000"/>
              </a:lnSpc>
              <a:spcBef>
                <a:spcPts val="0"/>
              </a:spcBef>
              <a:spcAft>
                <a:spcPts val="0"/>
              </a:spcAft>
              <a:buClr>
                <a:srgbClr val="212529"/>
              </a:buClr>
              <a:buSzPts val="2600"/>
              <a:buFont typeface="Roboto"/>
              <a:buAutoNum type="arabicPeriod"/>
            </a:pPr>
            <a:r>
              <a:rPr b="0" i="0" lang="en-US" sz="2600" u="none" cap="none" strike="noStrike">
                <a:solidFill>
                  <a:srgbClr val="212529"/>
                </a:solidFill>
                <a:highlight>
                  <a:srgbClr val="FFFFFF"/>
                </a:highlight>
                <a:latin typeface="Roboto"/>
                <a:ea typeface="Roboto"/>
                <a:cs typeface="Roboto"/>
                <a:sym typeface="Roboto"/>
              </a:rPr>
              <a:t>Stack is said to be in Overflow state when it is completely full and is said to be in Underflow state if it is completely empty.</a:t>
            </a:r>
            <a:endParaRPr b="0" i="0" sz="2600" u="none" cap="none" strike="noStrike">
              <a:solidFill>
                <a:srgbClr val="212529"/>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7"/>
          <p:cNvPicPr preferRelativeResize="0"/>
          <p:nvPr/>
        </p:nvPicPr>
        <p:blipFill rotWithShape="1">
          <a:blip r:embed="rId3">
            <a:alphaModFix/>
          </a:blip>
          <a:srcRect b="0" l="0" r="0" t="0"/>
          <a:stretch/>
        </p:blipFill>
        <p:spPr>
          <a:xfrm>
            <a:off x="259775" y="1203625"/>
            <a:ext cx="8624450" cy="5030925"/>
          </a:xfrm>
          <a:prstGeom prst="rect">
            <a:avLst/>
          </a:prstGeom>
          <a:noFill/>
          <a:ln>
            <a:noFill/>
          </a:ln>
        </p:spPr>
      </p:pic>
      <p:sp>
        <p:nvSpPr>
          <p:cNvPr id="122" name="Google Shape;122;p17"/>
          <p:cNvSpPr txBox="1"/>
          <p:nvPr/>
        </p:nvSpPr>
        <p:spPr>
          <a:xfrm>
            <a:off x="381000" y="372325"/>
            <a:ext cx="8087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i="0" lang="en-US" sz="4200" u="none" cap="none" strike="noStrike">
                <a:solidFill>
                  <a:srgbClr val="000000"/>
                </a:solidFill>
                <a:latin typeface="Calibri"/>
                <a:ea typeface="Calibri"/>
                <a:cs typeface="Calibri"/>
                <a:sym typeface="Calibri"/>
              </a:rPr>
              <a:t>Example</a:t>
            </a:r>
            <a:endParaRPr b="1" i="0" sz="4200" u="none" cap="none" strike="noStrike">
              <a:solidFill>
                <a:srgbClr val="000000"/>
              </a:solidFill>
              <a:latin typeface="Calibri"/>
              <a:ea typeface="Calibri"/>
              <a:cs typeface="Calibri"/>
              <a:sym typeface="Calibri"/>
            </a:endParaRPr>
          </a:p>
        </p:txBody>
      </p:sp>
      <p:sp>
        <p:nvSpPr>
          <p:cNvPr id="123" name="Google Shape;123;p17"/>
          <p:cNvSpPr txBox="1"/>
          <p:nvPr/>
        </p:nvSpPr>
        <p:spPr>
          <a:xfrm>
            <a:off x="2684325" y="495475"/>
            <a:ext cx="3000000" cy="5850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400"/>
              </a:spcBef>
              <a:spcAft>
                <a:spcPts val="400"/>
              </a:spcAft>
              <a:buClr>
                <a:srgbClr val="000000"/>
              </a:buClr>
              <a:buSzPts val="2600"/>
              <a:buFont typeface="Arial"/>
              <a:buNone/>
            </a:pPr>
            <a:r>
              <a:rPr b="1" i="0" lang="en-US" sz="2600" u="none" cap="none" strike="noStrike">
                <a:solidFill>
                  <a:srgbClr val="610B4B"/>
                </a:solidFill>
                <a:highlight>
                  <a:srgbClr val="FFFFFF"/>
                </a:highlight>
                <a:latin typeface="Arial"/>
                <a:ea typeface="Arial"/>
                <a:cs typeface="Arial"/>
                <a:sym typeface="Arial"/>
              </a:rPr>
              <a:t>PUSH operation</a:t>
            </a:r>
            <a:endParaRPr b="1" i="0" sz="2600" u="none" cap="none" strike="noStrike">
              <a:solidFill>
                <a:srgbClr val="610B4B"/>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381000" y="294400"/>
            <a:ext cx="3931200" cy="6003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400"/>
              </a:spcBef>
              <a:spcAft>
                <a:spcPts val="400"/>
              </a:spcAft>
              <a:buClr>
                <a:srgbClr val="000000"/>
              </a:buClr>
              <a:buSzPts val="2700"/>
              <a:buFont typeface="Arial"/>
              <a:buNone/>
            </a:pPr>
            <a:r>
              <a:rPr b="1" i="0" lang="en-US" sz="2700" u="none" cap="none" strike="noStrike">
                <a:solidFill>
                  <a:srgbClr val="610B4B"/>
                </a:solidFill>
                <a:highlight>
                  <a:srgbClr val="FFFFFF"/>
                </a:highlight>
                <a:latin typeface="Arial"/>
                <a:ea typeface="Arial"/>
                <a:cs typeface="Arial"/>
                <a:sym typeface="Arial"/>
              </a:rPr>
              <a:t>POP operation</a:t>
            </a:r>
            <a:endParaRPr b="1" i="0" sz="2700" u="none" cap="none" strike="noStrike">
              <a:solidFill>
                <a:srgbClr val="610B4B"/>
              </a:solidFill>
              <a:highlight>
                <a:srgbClr val="FFFFFF"/>
              </a:highlight>
              <a:latin typeface="Arial"/>
              <a:ea typeface="Arial"/>
              <a:cs typeface="Arial"/>
              <a:sym typeface="Arial"/>
            </a:endParaRPr>
          </a:p>
        </p:txBody>
      </p:sp>
      <p:pic>
        <p:nvPicPr>
          <p:cNvPr id="130" name="Google Shape;130;p18"/>
          <p:cNvPicPr preferRelativeResize="0"/>
          <p:nvPr/>
        </p:nvPicPr>
        <p:blipFill rotWithShape="1">
          <a:blip r:embed="rId3">
            <a:alphaModFix/>
          </a:blip>
          <a:srcRect b="0" l="0" r="0" t="0"/>
          <a:stretch/>
        </p:blipFill>
        <p:spPr>
          <a:xfrm>
            <a:off x="516100" y="804650"/>
            <a:ext cx="7600840" cy="56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aphicFrame>
        <p:nvGraphicFramePr>
          <p:cNvPr id="136" name="Google Shape;136;p19"/>
          <p:cNvGraphicFramePr/>
          <p:nvPr/>
        </p:nvGraphicFramePr>
        <p:xfrm>
          <a:off x="438150" y="309638"/>
          <a:ext cx="3000000" cy="3000000"/>
        </p:xfrm>
        <a:graphic>
          <a:graphicData uri="http://schemas.openxmlformats.org/drawingml/2006/table">
            <a:tbl>
              <a:tblPr>
                <a:solidFill>
                  <a:srgbClr val="FFFFFF"/>
                </a:solidFill>
                <a:tableStyleId>{C31BE82E-67AE-4096-AC0F-3EF8D62EBD6A}</a:tableStyleId>
              </a:tblPr>
              <a:tblGrid>
                <a:gridCol w="3223725"/>
                <a:gridCol w="5031850"/>
              </a:tblGrid>
              <a:tr h="1074250">
                <a:tc>
                  <a:txBody>
                    <a:bodyPr/>
                    <a:lstStyle/>
                    <a:p>
                      <a:pPr indent="0" lvl="0" marL="0" marR="0" rtl="0" algn="ctr">
                        <a:lnSpc>
                          <a:spcPct val="115000"/>
                        </a:lnSpc>
                        <a:spcBef>
                          <a:spcPts val="0"/>
                        </a:spcBef>
                        <a:spcAft>
                          <a:spcPts val="0"/>
                        </a:spcAft>
                        <a:buClr>
                          <a:srgbClr val="000000"/>
                        </a:buClr>
                        <a:buSzPts val="2600"/>
                        <a:buFont typeface="Arial"/>
                        <a:buNone/>
                      </a:pPr>
                      <a:r>
                        <a:rPr b="1" lang="en-US" sz="2600" u="none" cap="none" strike="noStrike">
                          <a:solidFill>
                            <a:srgbClr val="212529"/>
                          </a:solidFill>
                          <a:highlight>
                            <a:srgbClr val="FFFFFF"/>
                          </a:highlight>
                          <a:latin typeface="Roboto"/>
                          <a:ea typeface="Roboto"/>
                          <a:cs typeface="Roboto"/>
                          <a:sym typeface="Roboto"/>
                        </a:rPr>
                        <a:t>Position of Top</a:t>
                      </a:r>
                      <a:endParaRPr b="1" sz="2600" u="none" cap="none" strike="noStrike">
                        <a:solidFill>
                          <a:srgbClr val="212529"/>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600"/>
                        <a:buFont typeface="Arial"/>
                        <a:buNone/>
                      </a:pPr>
                      <a:r>
                        <a:rPr b="1" lang="en-US" sz="2600" u="none" cap="none" strike="noStrike">
                          <a:solidFill>
                            <a:srgbClr val="212529"/>
                          </a:solidFill>
                          <a:highlight>
                            <a:srgbClr val="FFFFFF"/>
                          </a:highlight>
                          <a:latin typeface="Roboto"/>
                          <a:ea typeface="Roboto"/>
                          <a:cs typeface="Roboto"/>
                          <a:sym typeface="Roboto"/>
                        </a:rPr>
                        <a:t>Status of Stack</a:t>
                      </a:r>
                      <a:endParaRPr b="1" sz="2600" u="none" cap="none" strike="noStrike">
                        <a:solidFill>
                          <a:srgbClr val="212529"/>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563850">
                <a:tc>
                  <a:txBody>
                    <a:bodyPr/>
                    <a:lstStyle/>
                    <a:p>
                      <a:pPr indent="0" lvl="0" marL="0" marR="0" rtl="0" algn="l">
                        <a:lnSpc>
                          <a:spcPct val="115000"/>
                        </a:lnSpc>
                        <a:spcBef>
                          <a:spcPts val="0"/>
                        </a:spcBef>
                        <a:spcAft>
                          <a:spcPts val="0"/>
                        </a:spcAft>
                        <a:buClr>
                          <a:srgbClr val="000000"/>
                        </a:buClr>
                        <a:buSzPts val="2500"/>
                        <a:buFont typeface="Arial"/>
                        <a:buNone/>
                      </a:pPr>
                      <a:r>
                        <a:rPr lang="en-US" sz="2500" u="none" cap="none" strike="noStrike">
                          <a:solidFill>
                            <a:srgbClr val="D63384"/>
                          </a:solidFill>
                          <a:highlight>
                            <a:srgbClr val="FFFFFF"/>
                          </a:highlight>
                          <a:latin typeface="Roboto"/>
                          <a:ea typeface="Roboto"/>
                          <a:cs typeface="Roboto"/>
                          <a:sym typeface="Roboto"/>
                        </a:rPr>
                        <a:t>-1</a:t>
                      </a:r>
                      <a:endParaRPr sz="2500" u="none" cap="none" strike="noStrike">
                        <a:solidFill>
                          <a:srgbClr val="D63384"/>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700"/>
                        <a:buFont typeface="Arial"/>
                        <a:buNone/>
                      </a:pPr>
                      <a:r>
                        <a:rPr lang="en-US" sz="2700" u="none" cap="none" strike="noStrike">
                          <a:solidFill>
                            <a:srgbClr val="212529"/>
                          </a:solidFill>
                          <a:highlight>
                            <a:srgbClr val="FFFFFF"/>
                          </a:highlight>
                          <a:latin typeface="Roboto"/>
                          <a:ea typeface="Roboto"/>
                          <a:cs typeface="Roboto"/>
                          <a:sym typeface="Roboto"/>
                        </a:rPr>
                        <a:t>Stack is Empty</a:t>
                      </a:r>
                      <a:endParaRPr sz="2700" u="none" cap="none" strike="noStrike">
                        <a:solidFill>
                          <a:srgbClr val="212529"/>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1574125">
                <a:tc>
                  <a:txBody>
                    <a:bodyPr/>
                    <a:lstStyle/>
                    <a:p>
                      <a:pPr indent="0" lvl="0" marL="0" marR="0" rtl="0" algn="l">
                        <a:lnSpc>
                          <a:spcPct val="115000"/>
                        </a:lnSpc>
                        <a:spcBef>
                          <a:spcPts val="0"/>
                        </a:spcBef>
                        <a:spcAft>
                          <a:spcPts val="0"/>
                        </a:spcAft>
                        <a:buClr>
                          <a:srgbClr val="000000"/>
                        </a:buClr>
                        <a:buSzPts val="2500"/>
                        <a:buFont typeface="Arial"/>
                        <a:buNone/>
                      </a:pPr>
                      <a:r>
                        <a:rPr lang="en-US" sz="2500" u="none" cap="none" strike="noStrike">
                          <a:solidFill>
                            <a:srgbClr val="D63384"/>
                          </a:solidFill>
                          <a:highlight>
                            <a:srgbClr val="FFFFFF"/>
                          </a:highlight>
                          <a:latin typeface="Roboto"/>
                          <a:ea typeface="Roboto"/>
                          <a:cs typeface="Roboto"/>
                          <a:sym typeface="Roboto"/>
                        </a:rPr>
                        <a:t>0</a:t>
                      </a:r>
                      <a:endParaRPr sz="2500" u="none" cap="none" strike="noStrike">
                        <a:solidFill>
                          <a:srgbClr val="D63384"/>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700"/>
                        <a:buFont typeface="Arial"/>
                        <a:buNone/>
                      </a:pPr>
                      <a:r>
                        <a:rPr lang="en-US" sz="2700" u="none" cap="none" strike="noStrike">
                          <a:solidFill>
                            <a:srgbClr val="212529"/>
                          </a:solidFill>
                          <a:highlight>
                            <a:srgbClr val="FFFFFF"/>
                          </a:highlight>
                          <a:latin typeface="Roboto"/>
                          <a:ea typeface="Roboto"/>
                          <a:cs typeface="Roboto"/>
                          <a:sym typeface="Roboto"/>
                        </a:rPr>
                        <a:t>Only one element in Stack</a:t>
                      </a:r>
                      <a:endParaRPr sz="2700" u="none" cap="none" strike="noStrike">
                        <a:solidFill>
                          <a:srgbClr val="212529"/>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1101525">
                <a:tc>
                  <a:txBody>
                    <a:bodyPr/>
                    <a:lstStyle/>
                    <a:p>
                      <a:pPr indent="0" lvl="0" marL="0" marR="0" rtl="0" algn="l">
                        <a:lnSpc>
                          <a:spcPct val="115000"/>
                        </a:lnSpc>
                        <a:spcBef>
                          <a:spcPts val="0"/>
                        </a:spcBef>
                        <a:spcAft>
                          <a:spcPts val="0"/>
                        </a:spcAft>
                        <a:buClr>
                          <a:srgbClr val="000000"/>
                        </a:buClr>
                        <a:buSzPts val="2500"/>
                        <a:buFont typeface="Arial"/>
                        <a:buNone/>
                      </a:pPr>
                      <a:r>
                        <a:rPr lang="en-US" sz="2500" u="none" cap="none" strike="noStrike">
                          <a:solidFill>
                            <a:srgbClr val="D63384"/>
                          </a:solidFill>
                          <a:highlight>
                            <a:srgbClr val="FFFFFF"/>
                          </a:highlight>
                          <a:latin typeface="Roboto"/>
                          <a:ea typeface="Roboto"/>
                          <a:cs typeface="Roboto"/>
                          <a:sym typeface="Roboto"/>
                        </a:rPr>
                        <a:t>N-1</a:t>
                      </a:r>
                      <a:endParaRPr sz="2500" u="none" cap="none" strike="noStrike">
                        <a:solidFill>
                          <a:srgbClr val="D63384"/>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700"/>
                        <a:buFont typeface="Arial"/>
                        <a:buNone/>
                      </a:pPr>
                      <a:r>
                        <a:rPr lang="en-US" sz="2700" u="none" cap="none" strike="noStrike">
                          <a:solidFill>
                            <a:srgbClr val="212529"/>
                          </a:solidFill>
                          <a:highlight>
                            <a:srgbClr val="FFFFFF"/>
                          </a:highlight>
                          <a:latin typeface="Roboto"/>
                          <a:ea typeface="Roboto"/>
                          <a:cs typeface="Roboto"/>
                          <a:sym typeface="Roboto"/>
                        </a:rPr>
                        <a:t>Stack is Full</a:t>
                      </a:r>
                      <a:endParaRPr sz="2700" u="none" cap="none" strike="noStrike">
                        <a:solidFill>
                          <a:srgbClr val="212529"/>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1101525">
                <a:tc>
                  <a:txBody>
                    <a:bodyPr/>
                    <a:lstStyle/>
                    <a:p>
                      <a:pPr indent="0" lvl="0" marL="0" marR="0" rtl="0" algn="l">
                        <a:lnSpc>
                          <a:spcPct val="115000"/>
                        </a:lnSpc>
                        <a:spcBef>
                          <a:spcPts val="0"/>
                        </a:spcBef>
                        <a:spcAft>
                          <a:spcPts val="0"/>
                        </a:spcAft>
                        <a:buClr>
                          <a:srgbClr val="000000"/>
                        </a:buClr>
                        <a:buSzPts val="2500"/>
                        <a:buFont typeface="Arial"/>
                        <a:buNone/>
                      </a:pPr>
                      <a:r>
                        <a:rPr lang="en-US" sz="2500" u="none" cap="none" strike="noStrike">
                          <a:solidFill>
                            <a:srgbClr val="D63384"/>
                          </a:solidFill>
                          <a:highlight>
                            <a:srgbClr val="FFFFFF"/>
                          </a:highlight>
                          <a:latin typeface="Roboto"/>
                          <a:ea typeface="Roboto"/>
                          <a:cs typeface="Roboto"/>
                          <a:sym typeface="Roboto"/>
                        </a:rPr>
                        <a:t>N</a:t>
                      </a:r>
                      <a:endParaRPr sz="2500" u="none" cap="none" strike="noStrike">
                        <a:solidFill>
                          <a:srgbClr val="D63384"/>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700"/>
                        <a:buFont typeface="Arial"/>
                        <a:buNone/>
                      </a:pPr>
                      <a:r>
                        <a:rPr lang="en-US" sz="2700" u="none" cap="none" strike="noStrike">
                          <a:solidFill>
                            <a:srgbClr val="212529"/>
                          </a:solidFill>
                          <a:highlight>
                            <a:srgbClr val="FFFFFF"/>
                          </a:highlight>
                          <a:latin typeface="Roboto"/>
                          <a:ea typeface="Roboto"/>
                          <a:cs typeface="Roboto"/>
                          <a:sym typeface="Roboto"/>
                        </a:rPr>
                        <a:t>Overflow state of Stack</a:t>
                      </a:r>
                      <a:endParaRPr sz="2700" u="none" cap="none" strike="noStrike">
                        <a:solidFill>
                          <a:srgbClr val="212529"/>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242425" y="225150"/>
            <a:ext cx="53514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400"/>
              </a:spcBef>
              <a:spcAft>
                <a:spcPts val="400"/>
              </a:spcAft>
              <a:buClr>
                <a:srgbClr val="000000"/>
              </a:buClr>
              <a:buSzPts val="2800"/>
              <a:buFont typeface="Arial"/>
              <a:buNone/>
            </a:pPr>
            <a:r>
              <a:rPr b="1" i="0" lang="en-US" sz="2800" u="none" cap="none" strike="noStrike">
                <a:solidFill>
                  <a:srgbClr val="610B4B"/>
                </a:solidFill>
                <a:highlight>
                  <a:srgbClr val="FFFFFF"/>
                </a:highlight>
                <a:latin typeface="Arial"/>
                <a:ea typeface="Arial"/>
                <a:cs typeface="Arial"/>
                <a:sym typeface="Arial"/>
              </a:rPr>
              <a:t>Applications of Stack</a:t>
            </a:r>
            <a:endParaRPr b="1" i="0" sz="2800" u="none" cap="none" strike="noStrike">
              <a:solidFill>
                <a:srgbClr val="610B4B"/>
              </a:solidFill>
              <a:highlight>
                <a:srgbClr val="FFFFFF"/>
              </a:highlight>
              <a:latin typeface="Arial"/>
              <a:ea typeface="Arial"/>
              <a:cs typeface="Arial"/>
              <a:sym typeface="Arial"/>
            </a:endParaRPr>
          </a:p>
        </p:txBody>
      </p:sp>
      <p:sp>
        <p:nvSpPr>
          <p:cNvPr id="143" name="Google Shape;143;p20"/>
          <p:cNvSpPr txBox="1"/>
          <p:nvPr/>
        </p:nvSpPr>
        <p:spPr>
          <a:xfrm>
            <a:off x="831300" y="1177650"/>
            <a:ext cx="7481400" cy="5033400"/>
          </a:xfrm>
          <a:prstGeom prst="rect">
            <a:avLst/>
          </a:prstGeom>
          <a:noFill/>
          <a:ln>
            <a:noFill/>
          </a:ln>
        </p:spPr>
        <p:txBody>
          <a:bodyPr anchorCtr="0" anchor="t" bIns="91425" lIns="91425" spcFirstLastPara="1" rIns="91425" wrap="square" tIns="91425">
            <a:spAutoFit/>
          </a:bodyPr>
          <a:lstStyle/>
          <a:p>
            <a:pPr indent="-450850" lvl="0" marL="457200" marR="0" rtl="0" algn="l">
              <a:lnSpc>
                <a:spcPct val="200000"/>
              </a:lnSpc>
              <a:spcBef>
                <a:spcPts val="0"/>
              </a:spcBef>
              <a:spcAft>
                <a:spcPts val="0"/>
              </a:spcAft>
              <a:buClr>
                <a:schemeClr val="dk1"/>
              </a:buClr>
              <a:buSzPts val="3500"/>
              <a:buFont typeface="Roboto"/>
              <a:buChar char="●"/>
            </a:pPr>
            <a:r>
              <a:rPr b="1" i="0" lang="en-US" sz="3500" u="none" cap="none" strike="noStrike">
                <a:solidFill>
                  <a:schemeClr val="dk1"/>
                </a:solidFill>
                <a:highlight>
                  <a:srgbClr val="FFFFFF"/>
                </a:highlight>
                <a:latin typeface="Roboto"/>
                <a:ea typeface="Roboto"/>
                <a:cs typeface="Roboto"/>
                <a:sym typeface="Roboto"/>
              </a:rPr>
              <a:t>Balancing of symbols</a:t>
            </a:r>
            <a:endParaRPr b="1" i="0" sz="3500" u="none" cap="none" strike="noStrike">
              <a:solidFill>
                <a:schemeClr val="dk1"/>
              </a:solidFill>
              <a:highlight>
                <a:srgbClr val="FFFFFF"/>
              </a:highlight>
              <a:latin typeface="Roboto"/>
              <a:ea typeface="Roboto"/>
              <a:cs typeface="Roboto"/>
              <a:sym typeface="Roboto"/>
            </a:endParaRPr>
          </a:p>
          <a:p>
            <a:pPr indent="-450850" lvl="0" marL="457200" marR="0" rtl="0" algn="l">
              <a:lnSpc>
                <a:spcPct val="200000"/>
              </a:lnSpc>
              <a:spcBef>
                <a:spcPts val="0"/>
              </a:spcBef>
              <a:spcAft>
                <a:spcPts val="0"/>
              </a:spcAft>
              <a:buClr>
                <a:schemeClr val="dk1"/>
              </a:buClr>
              <a:buSzPts val="3500"/>
              <a:buFont typeface="Roboto"/>
              <a:buChar char="●"/>
            </a:pPr>
            <a:r>
              <a:rPr b="1" i="0" lang="en-US" sz="3500" u="none" cap="none" strike="noStrike">
                <a:solidFill>
                  <a:schemeClr val="dk1"/>
                </a:solidFill>
                <a:highlight>
                  <a:srgbClr val="FFFFFF"/>
                </a:highlight>
                <a:latin typeface="Roboto"/>
                <a:ea typeface="Roboto"/>
                <a:cs typeface="Roboto"/>
                <a:sym typeface="Roboto"/>
              </a:rPr>
              <a:t>String reversal</a:t>
            </a:r>
            <a:endParaRPr b="1" i="0" sz="3500" u="none" cap="none" strike="noStrike">
              <a:solidFill>
                <a:schemeClr val="dk1"/>
              </a:solidFill>
              <a:highlight>
                <a:srgbClr val="FFFFFF"/>
              </a:highlight>
              <a:latin typeface="Roboto"/>
              <a:ea typeface="Roboto"/>
              <a:cs typeface="Roboto"/>
              <a:sym typeface="Roboto"/>
            </a:endParaRPr>
          </a:p>
          <a:p>
            <a:pPr indent="-450850" lvl="0" marL="457200" marR="0" rtl="0" algn="l">
              <a:lnSpc>
                <a:spcPct val="200000"/>
              </a:lnSpc>
              <a:spcBef>
                <a:spcPts val="0"/>
              </a:spcBef>
              <a:spcAft>
                <a:spcPts val="0"/>
              </a:spcAft>
              <a:buClr>
                <a:schemeClr val="dk1"/>
              </a:buClr>
              <a:buSzPts val="3500"/>
              <a:buFont typeface="Roboto"/>
              <a:buChar char="●"/>
            </a:pPr>
            <a:r>
              <a:rPr b="1" i="0" lang="en-US" sz="3500" u="none" cap="none" strike="noStrike">
                <a:solidFill>
                  <a:schemeClr val="dk1"/>
                </a:solidFill>
                <a:highlight>
                  <a:srgbClr val="FFFFFF"/>
                </a:highlight>
                <a:latin typeface="Roboto"/>
                <a:ea typeface="Roboto"/>
                <a:cs typeface="Roboto"/>
                <a:sym typeface="Roboto"/>
              </a:rPr>
              <a:t>UNDO/REDO</a:t>
            </a:r>
            <a:endParaRPr b="1" i="0" sz="3500" u="none" cap="none" strike="noStrike">
              <a:solidFill>
                <a:schemeClr val="dk1"/>
              </a:solidFill>
              <a:highlight>
                <a:srgbClr val="FFFFFF"/>
              </a:highlight>
              <a:latin typeface="Roboto"/>
              <a:ea typeface="Roboto"/>
              <a:cs typeface="Roboto"/>
              <a:sym typeface="Roboto"/>
            </a:endParaRPr>
          </a:p>
          <a:p>
            <a:pPr indent="-450850" lvl="0" marL="457200" marR="0" rtl="0" algn="l">
              <a:lnSpc>
                <a:spcPct val="200000"/>
              </a:lnSpc>
              <a:spcBef>
                <a:spcPts val="0"/>
              </a:spcBef>
              <a:spcAft>
                <a:spcPts val="0"/>
              </a:spcAft>
              <a:buClr>
                <a:schemeClr val="dk1"/>
              </a:buClr>
              <a:buSzPts val="3500"/>
              <a:buFont typeface="Roboto"/>
              <a:buChar char="●"/>
            </a:pPr>
            <a:r>
              <a:rPr b="1" i="0" lang="en-US" sz="3500" u="none" cap="none" strike="noStrike">
                <a:solidFill>
                  <a:schemeClr val="dk1"/>
                </a:solidFill>
                <a:highlight>
                  <a:srgbClr val="FFFFFF"/>
                </a:highlight>
                <a:latin typeface="Roboto"/>
                <a:ea typeface="Roboto"/>
                <a:cs typeface="Roboto"/>
                <a:sym typeface="Roboto"/>
              </a:rPr>
              <a:t>Recursion</a:t>
            </a:r>
            <a:endParaRPr b="1" i="0" sz="3500" u="none" cap="none" strike="noStrike">
              <a:solidFill>
                <a:schemeClr val="dk1"/>
              </a:solidFill>
              <a:highlight>
                <a:srgbClr val="FFFFFF"/>
              </a:highlight>
              <a:latin typeface="Roboto"/>
              <a:ea typeface="Roboto"/>
              <a:cs typeface="Roboto"/>
              <a:sym typeface="Roboto"/>
            </a:endParaRPr>
          </a:p>
          <a:p>
            <a:pPr indent="-450850" lvl="0" marL="457200" marR="0" rtl="0" algn="l">
              <a:lnSpc>
                <a:spcPct val="200000"/>
              </a:lnSpc>
              <a:spcBef>
                <a:spcPts val="0"/>
              </a:spcBef>
              <a:spcAft>
                <a:spcPts val="0"/>
              </a:spcAft>
              <a:buClr>
                <a:schemeClr val="dk1"/>
              </a:buClr>
              <a:buSzPts val="3500"/>
              <a:buFont typeface="Roboto"/>
              <a:buChar char="●"/>
            </a:pPr>
            <a:r>
              <a:rPr b="1" i="0" lang="en-US" sz="3500" u="none" cap="none" strike="noStrike">
                <a:solidFill>
                  <a:schemeClr val="dk1"/>
                </a:solidFill>
                <a:highlight>
                  <a:srgbClr val="FFFFFF"/>
                </a:highlight>
                <a:latin typeface="Roboto"/>
                <a:ea typeface="Roboto"/>
                <a:cs typeface="Roboto"/>
                <a:sym typeface="Roboto"/>
              </a:rPr>
              <a:t>Expression conversion</a:t>
            </a:r>
            <a:r>
              <a:rPr b="0" i="0" lang="en-US" sz="3500" u="none" cap="none" strike="noStrike">
                <a:solidFill>
                  <a:schemeClr val="dk1"/>
                </a:solidFill>
                <a:highlight>
                  <a:srgbClr val="FFFFFF"/>
                </a:highlight>
                <a:latin typeface="Roboto"/>
                <a:ea typeface="Roboto"/>
                <a:cs typeface="Roboto"/>
                <a:sym typeface="Roboto"/>
              </a:rPr>
              <a:t> </a:t>
            </a:r>
            <a:endParaRPr b="0" i="0" sz="37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nvSpPr>
        <p:spPr>
          <a:xfrm>
            <a:off x="242450" y="242450"/>
            <a:ext cx="8191500" cy="6618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400"/>
              </a:spcBef>
              <a:spcAft>
                <a:spcPts val="600"/>
              </a:spcAft>
              <a:buClr>
                <a:srgbClr val="000000"/>
              </a:buClr>
              <a:buSzPts val="3100"/>
              <a:buFont typeface="Arial"/>
              <a:buNone/>
            </a:pPr>
            <a:r>
              <a:rPr b="0" i="0" lang="en-US" sz="3100" u="none" cap="none" strike="noStrike">
                <a:solidFill>
                  <a:srgbClr val="610B38"/>
                </a:solidFill>
                <a:highlight>
                  <a:srgbClr val="FFFFFF"/>
                </a:highlight>
                <a:latin typeface="Arial"/>
                <a:ea typeface="Arial"/>
                <a:cs typeface="Arial"/>
                <a:sym typeface="Arial"/>
              </a:rPr>
              <a:t>Array implementation of Stack</a:t>
            </a:r>
            <a:endParaRPr b="0" i="0" sz="3100" u="none" cap="none" strike="noStrike">
              <a:solidFill>
                <a:srgbClr val="610B38"/>
              </a:solidFill>
              <a:highlight>
                <a:srgbClr val="FFFFFF"/>
              </a:highlight>
              <a:latin typeface="Arial"/>
              <a:ea typeface="Arial"/>
              <a:cs typeface="Arial"/>
              <a:sym typeface="Arial"/>
            </a:endParaRPr>
          </a:p>
        </p:txBody>
      </p:sp>
      <p:sp>
        <p:nvSpPr>
          <p:cNvPr id="150" name="Google Shape;150;p21"/>
          <p:cNvSpPr txBox="1"/>
          <p:nvPr/>
        </p:nvSpPr>
        <p:spPr>
          <a:xfrm>
            <a:off x="311725" y="987125"/>
            <a:ext cx="83475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400"/>
              </a:spcBef>
              <a:spcAft>
                <a:spcPts val="400"/>
              </a:spcAft>
              <a:buClr>
                <a:srgbClr val="000000"/>
              </a:buClr>
              <a:buSzPts val="2800"/>
              <a:buFont typeface="Arial"/>
              <a:buNone/>
            </a:pPr>
            <a:r>
              <a:rPr b="0" i="0" lang="en-US" sz="2800" u="none" cap="none" strike="noStrike">
                <a:solidFill>
                  <a:srgbClr val="610B4B"/>
                </a:solidFill>
                <a:highlight>
                  <a:srgbClr val="FFFFFF"/>
                </a:highlight>
                <a:latin typeface="Arial"/>
                <a:ea typeface="Arial"/>
                <a:cs typeface="Arial"/>
                <a:sym typeface="Arial"/>
              </a:rPr>
              <a:t>Adding an element onto the stack (push operation)</a:t>
            </a:r>
            <a:endParaRPr b="0" i="0" sz="2800" u="none" cap="none" strike="noStrike">
              <a:solidFill>
                <a:srgbClr val="610B4B"/>
              </a:solidFill>
              <a:highlight>
                <a:srgbClr val="FFFFFF"/>
              </a:highlight>
              <a:latin typeface="Arial"/>
              <a:ea typeface="Arial"/>
              <a:cs typeface="Arial"/>
              <a:sym typeface="Arial"/>
            </a:endParaRPr>
          </a:p>
        </p:txBody>
      </p:sp>
      <p:sp>
        <p:nvSpPr>
          <p:cNvPr id="151" name="Google Shape;151;p21"/>
          <p:cNvSpPr txBox="1"/>
          <p:nvPr/>
        </p:nvSpPr>
        <p:spPr>
          <a:xfrm>
            <a:off x="588800" y="1766450"/>
            <a:ext cx="8191500" cy="4329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400"/>
              <a:buFont typeface="Arial"/>
              <a:buNone/>
            </a:pPr>
            <a:r>
              <a:rPr b="0" i="0" lang="en-US" sz="2400" u="none" cap="none" strike="noStrike">
                <a:solidFill>
                  <a:srgbClr val="333333"/>
                </a:solidFill>
                <a:highlight>
                  <a:srgbClr val="FFFFFF"/>
                </a:highlight>
                <a:latin typeface="Roboto"/>
                <a:ea typeface="Roboto"/>
                <a:cs typeface="Roboto"/>
                <a:sym typeface="Roboto"/>
              </a:rPr>
              <a:t>Adding an element into the top of the stack is referred to as push operation. Push operation involves following two steps.</a:t>
            </a:r>
            <a:endParaRPr b="0" i="0" sz="2400" u="none" cap="none" strike="noStrike">
              <a:solidFill>
                <a:srgbClr val="333333"/>
              </a:solidFill>
              <a:highlight>
                <a:srgbClr val="FFFFFF"/>
              </a:highlight>
              <a:latin typeface="Roboto"/>
              <a:ea typeface="Roboto"/>
              <a:cs typeface="Roboto"/>
              <a:sym typeface="Roboto"/>
            </a:endParaRPr>
          </a:p>
          <a:p>
            <a:pPr indent="-381000" lvl="0" marL="457200" marR="25400" rtl="0" algn="l">
              <a:lnSpc>
                <a:spcPct val="156250"/>
              </a:lnSpc>
              <a:spcBef>
                <a:spcPts val="1500"/>
              </a:spcBef>
              <a:spcAft>
                <a:spcPts val="0"/>
              </a:spcAft>
              <a:buClr>
                <a:schemeClr val="dk1"/>
              </a:buClr>
              <a:buSzPts val="2400"/>
              <a:buFont typeface="Roboto"/>
              <a:buAutoNum type="arabicPeriod"/>
            </a:pPr>
            <a:r>
              <a:rPr b="0" i="0" lang="en-US" sz="2400" u="none" cap="none" strike="noStrike">
                <a:solidFill>
                  <a:schemeClr val="dk1"/>
                </a:solidFill>
                <a:highlight>
                  <a:srgbClr val="FFFFFF"/>
                </a:highlight>
                <a:latin typeface="Roboto"/>
                <a:ea typeface="Roboto"/>
                <a:cs typeface="Roboto"/>
                <a:sym typeface="Roboto"/>
              </a:rPr>
              <a:t>Increment the variable Top so that it can now refere to the next memory location.</a:t>
            </a:r>
            <a:endParaRPr b="0" i="0" sz="2400" u="none" cap="none" strike="noStrike">
              <a:solidFill>
                <a:schemeClr val="dk1"/>
              </a:solidFill>
              <a:highlight>
                <a:srgbClr val="FFFFFF"/>
              </a:highlight>
              <a:latin typeface="Roboto"/>
              <a:ea typeface="Roboto"/>
              <a:cs typeface="Roboto"/>
              <a:sym typeface="Roboto"/>
            </a:endParaRPr>
          </a:p>
          <a:p>
            <a:pPr indent="-381000" lvl="0" marL="457200" marR="25400" rtl="0" algn="l">
              <a:lnSpc>
                <a:spcPct val="156250"/>
              </a:lnSpc>
              <a:spcBef>
                <a:spcPts val="0"/>
              </a:spcBef>
              <a:spcAft>
                <a:spcPts val="0"/>
              </a:spcAft>
              <a:buClr>
                <a:schemeClr val="dk1"/>
              </a:buClr>
              <a:buSzPts val="2400"/>
              <a:buFont typeface="Roboto"/>
              <a:buAutoNum type="arabicPeriod"/>
            </a:pPr>
            <a:r>
              <a:rPr b="0" i="0" lang="en-US" sz="2400" u="none" cap="none" strike="noStrike">
                <a:solidFill>
                  <a:schemeClr val="dk1"/>
                </a:solidFill>
                <a:highlight>
                  <a:srgbClr val="FFFFFF"/>
                </a:highlight>
                <a:latin typeface="Roboto"/>
                <a:ea typeface="Roboto"/>
                <a:cs typeface="Roboto"/>
                <a:sym typeface="Roboto"/>
              </a:rPr>
              <a:t>Add element at the position of incremented top. This is referred to as adding new element at the top of the stack.</a:t>
            </a:r>
            <a:endParaRPr b="0" i="0" sz="24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