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Roboto"/>
      <p:regular r:id="rId14"/>
      <p:bold r:id="rId15"/>
      <p:italic r:id="rId16"/>
      <p:boldItalic r:id="rId17"/>
    </p:embeddedFont>
    <p:embeddedFont>
      <p:font typeface="Helvetica Neue"/>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HelveticaNeue-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HelveticaNeue-bold.fntdata"/><Relationship Id="rId6" Type="http://schemas.openxmlformats.org/officeDocument/2006/relationships/slide" Target="slides/slide1.xml"/><Relationship Id="rId18" Type="http://schemas.openxmlformats.org/officeDocument/2006/relationships/font" Target="fonts/HelveticaNeu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3"/>
          <p:cNvPicPr preferRelativeResize="0"/>
          <p:nvPr/>
        </p:nvPicPr>
        <p:blipFill rotWithShape="1">
          <a:blip r:embed="rId3">
            <a:alphaModFix/>
          </a:blip>
          <a:srcRect b="0" l="0" r="0" t="92760"/>
          <a:stretch/>
        </p:blipFill>
        <p:spPr>
          <a:xfrm>
            <a:off x="0" y="6373815"/>
            <a:ext cx="9144000" cy="484187"/>
          </a:xfrm>
          <a:prstGeom prst="rect">
            <a:avLst/>
          </a:prstGeom>
          <a:noFill/>
          <a:ln>
            <a:noFill/>
          </a:ln>
        </p:spPr>
      </p:pic>
      <p:sp>
        <p:nvSpPr>
          <p:cNvPr id="90" name="Google Shape;90;p13"/>
          <p:cNvSpPr txBox="1"/>
          <p:nvPr/>
        </p:nvSpPr>
        <p:spPr>
          <a:xfrm>
            <a:off x="0" y="2"/>
            <a:ext cx="9144000" cy="9747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44063"/>
              </a:buClr>
              <a:buSzPts val="2000"/>
              <a:buFont typeface="Helvetica Neue"/>
              <a:buNone/>
            </a:pPr>
            <a:r>
              <a:rPr b="1" i="0" lang="en-US" sz="2000" u="none" cap="none" strike="noStrike">
                <a:solidFill>
                  <a:srgbClr val="044063"/>
                </a:solidFill>
                <a:latin typeface="Helvetica Neue"/>
                <a:ea typeface="Helvetica Neue"/>
                <a:cs typeface="Helvetica Neue"/>
                <a:sym typeface="Helvetica Neue"/>
              </a:rPr>
              <a:t>SRI KRISHNA COLLEGE OF ENGINEERING AND TECHNOLOGY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44063"/>
              </a:buClr>
              <a:buSzPts val="1600"/>
              <a:buFont typeface="Helvetica Neue"/>
              <a:buNone/>
            </a:pPr>
            <a:r>
              <a:rPr b="1" i="0" lang="en-US" sz="1600" u="none" cap="none" strike="noStrike">
                <a:solidFill>
                  <a:srgbClr val="044063"/>
                </a:solidFill>
                <a:latin typeface="Helvetica Neue"/>
                <a:ea typeface="Helvetica Neue"/>
                <a:cs typeface="Helvetica Neue"/>
                <a:sym typeface="Helvetica Neue"/>
              </a:rPr>
              <a:t>Kuniamuthur, Coimbatore, Tamilnadu, India</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3F3151"/>
              </a:buClr>
              <a:buSzPts val="1200"/>
              <a:buFont typeface="Arial"/>
              <a:buNone/>
            </a:pPr>
            <a:r>
              <a:rPr b="1" i="0" lang="en-US" sz="1200" u="none" cap="none" strike="noStrike">
                <a:solidFill>
                  <a:srgbClr val="3F3151"/>
                </a:solidFill>
                <a:latin typeface="Arial"/>
                <a:ea typeface="Arial"/>
                <a:cs typeface="Arial"/>
                <a:sym typeface="Arial"/>
              </a:rPr>
              <a:t>An Autonomous Institution, Affiliated to Anna University, </a:t>
            </a:r>
            <a:endParaRPr b="1" i="0" sz="1200" u="none" cap="none" strike="noStrike">
              <a:solidFill>
                <a:srgbClr val="3F3151"/>
              </a:solidFill>
              <a:latin typeface="Arial"/>
              <a:ea typeface="Arial"/>
              <a:cs typeface="Arial"/>
              <a:sym typeface="Arial"/>
            </a:endParaRPr>
          </a:p>
          <a:p>
            <a:pPr indent="0" lvl="0" marL="0" marR="0" rtl="0" algn="ctr">
              <a:lnSpc>
                <a:spcPct val="90000"/>
              </a:lnSpc>
              <a:spcBef>
                <a:spcPts val="0"/>
              </a:spcBef>
              <a:spcAft>
                <a:spcPts val="0"/>
              </a:spcAft>
              <a:buClr>
                <a:srgbClr val="3F3151"/>
              </a:buClr>
              <a:buSzPts val="1200"/>
              <a:buFont typeface="Arial"/>
              <a:buNone/>
            </a:pPr>
            <a:r>
              <a:rPr b="1" i="0" lang="en-US" sz="1200" u="none" cap="none" strike="noStrike">
                <a:solidFill>
                  <a:srgbClr val="3F3151"/>
                </a:solidFill>
                <a:latin typeface="Arial"/>
                <a:ea typeface="Arial"/>
                <a:cs typeface="Arial"/>
                <a:sym typeface="Arial"/>
              </a:rPr>
              <a:t>Accredited by NAAC with “A” Grade &amp; Accredited by NBA (CSE, ECE, IT, MECH ,EEE, CIVIL&amp; MCT</a:t>
            </a:r>
            <a:r>
              <a:rPr b="1" i="0" lang="en-US" sz="1200" u="none" cap="none" strike="noStrike">
                <a:solidFill>
                  <a:srgbClr val="3F3151"/>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44063"/>
              </a:buClr>
              <a:buSzPts val="1600"/>
              <a:buFont typeface="Helvetica Neue"/>
              <a:buNone/>
            </a:pPr>
            <a:r>
              <a:t/>
            </a:r>
            <a:endParaRPr b="1" i="0" sz="1600" u="none" cap="none" strike="noStrike">
              <a:solidFill>
                <a:srgbClr val="044063"/>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044063"/>
              </a:buClr>
              <a:buSzPts val="1600"/>
              <a:buFont typeface="Helvetica Neue"/>
              <a:buNone/>
            </a:pPr>
            <a:r>
              <a:t/>
            </a:r>
            <a:endParaRPr b="1" i="0" sz="1600" u="none" cap="none" strike="noStrike">
              <a:solidFill>
                <a:srgbClr val="044063"/>
              </a:solidFill>
              <a:latin typeface="Helvetica Neue"/>
              <a:ea typeface="Helvetica Neue"/>
              <a:cs typeface="Helvetica Neue"/>
              <a:sym typeface="Helvetica Neue"/>
            </a:endParaRPr>
          </a:p>
        </p:txBody>
      </p:sp>
      <p:sp>
        <p:nvSpPr>
          <p:cNvPr id="91" name="Google Shape;91;p13"/>
          <p:cNvSpPr txBox="1"/>
          <p:nvPr/>
        </p:nvSpPr>
        <p:spPr>
          <a:xfrm>
            <a:off x="611188" y="1700213"/>
            <a:ext cx="7658100" cy="4064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800"/>
              <a:buFont typeface="Arial"/>
              <a:buNone/>
            </a:pPr>
            <a:r>
              <a:t/>
            </a:r>
            <a:endParaRPr b="1" i="0" sz="2800" u="none" cap="none" strike="noStrike">
              <a:solidFill>
                <a:srgbClr val="FF0000"/>
              </a:solidFill>
              <a:latin typeface="Helvetica Neue"/>
              <a:ea typeface="Helvetica Neue"/>
              <a:cs typeface="Helvetica Neue"/>
              <a:sym typeface="Helvetica Neue"/>
            </a:endParaRPr>
          </a:p>
        </p:txBody>
      </p:sp>
      <p:sp>
        <p:nvSpPr>
          <p:cNvPr id="92" name="Google Shape;92;p13"/>
          <p:cNvSpPr txBox="1"/>
          <p:nvPr/>
        </p:nvSpPr>
        <p:spPr>
          <a:xfrm>
            <a:off x="152400" y="2743201"/>
            <a:ext cx="8839200" cy="7851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Topic       : Stack - Linked List</a:t>
            </a:r>
            <a:endParaRPr b="1" i="0" sz="2400" u="none" cap="none" strike="noStrike">
              <a:solidFill>
                <a:schemeClr val="dk1"/>
              </a:solidFill>
              <a:latin typeface="Arial"/>
              <a:ea typeface="Arial"/>
              <a:cs typeface="Arial"/>
              <a:sym typeface="Arial"/>
            </a:endParaRPr>
          </a:p>
        </p:txBody>
      </p:sp>
      <p:sp>
        <p:nvSpPr>
          <p:cNvPr id="93" name="Google Shape;93;p13"/>
          <p:cNvSpPr txBox="1"/>
          <p:nvPr/>
        </p:nvSpPr>
        <p:spPr>
          <a:xfrm>
            <a:off x="0" y="6165851"/>
            <a:ext cx="9144000" cy="369332"/>
          </a:xfrm>
          <a:prstGeom prst="rect">
            <a:avLst/>
          </a:prstGeom>
          <a:solidFill>
            <a:srgbClr val="DAE5F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www.skcet.ac.in</a:t>
            </a:r>
            <a:endParaRPr b="0" i="0" sz="1400" u="none" cap="none" strike="noStrike">
              <a:solidFill>
                <a:srgbClr val="000000"/>
              </a:solidFill>
              <a:latin typeface="Arial"/>
              <a:ea typeface="Arial"/>
              <a:cs typeface="Arial"/>
              <a:sym typeface="Arial"/>
            </a:endParaRPr>
          </a:p>
        </p:txBody>
      </p:sp>
      <p:pic>
        <p:nvPicPr>
          <p:cNvPr descr="C:\Users\dklab\Desktop\SKCET logo.jpg" id="94" name="Google Shape;94;p13"/>
          <p:cNvPicPr preferRelativeResize="0"/>
          <p:nvPr/>
        </p:nvPicPr>
        <p:blipFill rotWithShape="1">
          <a:blip r:embed="rId4">
            <a:alphaModFix/>
          </a:blip>
          <a:srcRect b="0" l="0" r="0" t="0"/>
          <a:stretch/>
        </p:blipFill>
        <p:spPr>
          <a:xfrm>
            <a:off x="8272464" y="2"/>
            <a:ext cx="871537" cy="873125"/>
          </a:xfrm>
          <a:prstGeom prst="rect">
            <a:avLst/>
          </a:prstGeom>
          <a:noFill/>
          <a:ln>
            <a:noFill/>
          </a:ln>
        </p:spPr>
      </p:pic>
      <p:pic>
        <p:nvPicPr>
          <p:cNvPr descr="C:\Users\dklab\Desktop\SKI Logo.jpg" id="95" name="Google Shape;95;p13"/>
          <p:cNvPicPr preferRelativeResize="0"/>
          <p:nvPr/>
        </p:nvPicPr>
        <p:blipFill rotWithShape="1">
          <a:blip r:embed="rId5">
            <a:alphaModFix/>
          </a:blip>
          <a:srcRect b="0" l="0" r="0" t="0"/>
          <a:stretch/>
        </p:blipFill>
        <p:spPr>
          <a:xfrm>
            <a:off x="0" y="146052"/>
            <a:ext cx="830263" cy="682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nvSpPr>
        <p:spPr>
          <a:xfrm>
            <a:off x="173200" y="259750"/>
            <a:ext cx="8001000" cy="646500"/>
          </a:xfrm>
          <a:prstGeom prst="rect">
            <a:avLst/>
          </a:prstGeom>
          <a:noFill/>
          <a:ln>
            <a:noFill/>
          </a:ln>
        </p:spPr>
        <p:txBody>
          <a:bodyPr anchorCtr="0" anchor="t" bIns="91425" lIns="91425" spcFirstLastPara="1" rIns="91425" wrap="square" tIns="91425">
            <a:spAutoFit/>
          </a:bodyPr>
          <a:lstStyle/>
          <a:p>
            <a:pPr indent="0" lvl="0" marL="0" marR="0" rtl="0" algn="just">
              <a:lnSpc>
                <a:spcPct val="130000"/>
              </a:lnSpc>
              <a:spcBef>
                <a:spcPts val="400"/>
              </a:spcBef>
              <a:spcAft>
                <a:spcPts val="600"/>
              </a:spcAft>
              <a:buClr>
                <a:srgbClr val="000000"/>
              </a:buClr>
              <a:buSzPts val="3000"/>
              <a:buFont typeface="Arial"/>
              <a:buNone/>
            </a:pPr>
            <a:r>
              <a:rPr b="1" i="0" lang="en-US" sz="3000" u="none" cap="none" strike="noStrike">
                <a:solidFill>
                  <a:srgbClr val="610B38"/>
                </a:solidFill>
                <a:highlight>
                  <a:srgbClr val="FFFFFF"/>
                </a:highlight>
                <a:latin typeface="Arial"/>
                <a:ea typeface="Arial"/>
                <a:cs typeface="Arial"/>
                <a:sym typeface="Arial"/>
              </a:rPr>
              <a:t>Linked list implementation of stack</a:t>
            </a:r>
            <a:endParaRPr b="1" i="0" sz="3000" u="none" cap="none" strike="noStrike">
              <a:solidFill>
                <a:srgbClr val="610B38"/>
              </a:solidFill>
              <a:highlight>
                <a:srgbClr val="FFFFFF"/>
              </a:highlight>
              <a:latin typeface="Arial"/>
              <a:ea typeface="Arial"/>
              <a:cs typeface="Arial"/>
              <a:sym typeface="Arial"/>
            </a:endParaRPr>
          </a:p>
        </p:txBody>
      </p:sp>
      <p:sp>
        <p:nvSpPr>
          <p:cNvPr id="102" name="Google Shape;102;p14"/>
          <p:cNvSpPr txBox="1"/>
          <p:nvPr/>
        </p:nvSpPr>
        <p:spPr>
          <a:xfrm>
            <a:off x="173200" y="906250"/>
            <a:ext cx="8589900" cy="1877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200"/>
              <a:buFont typeface="Arial"/>
              <a:buNone/>
            </a:pPr>
            <a:r>
              <a:rPr b="0" i="0" lang="en-US" sz="2200" u="none" cap="none" strike="noStrike">
                <a:solidFill>
                  <a:srgbClr val="333333"/>
                </a:solidFill>
                <a:highlight>
                  <a:srgbClr val="FFFFFF"/>
                </a:highlight>
                <a:latin typeface="Roboto"/>
                <a:ea typeface="Roboto"/>
                <a:cs typeface="Roboto"/>
                <a:sym typeface="Roboto"/>
              </a:rPr>
              <a:t>In linked list implementation of stack, the nodes are maintained non-contiguously in the memory. Each node contains a pointer to its immediate successor node in the stack. Stack is said to be overflown if the space left in the memory heap is not enough to create a node.</a:t>
            </a:r>
            <a:endParaRPr b="0" i="0" sz="2400" u="none" cap="none" strike="noStrike">
              <a:solidFill>
                <a:srgbClr val="000000"/>
              </a:solidFill>
              <a:latin typeface="Arial"/>
              <a:ea typeface="Arial"/>
              <a:cs typeface="Arial"/>
              <a:sym typeface="Arial"/>
            </a:endParaRPr>
          </a:p>
        </p:txBody>
      </p:sp>
      <p:pic>
        <p:nvPicPr>
          <p:cNvPr id="103" name="Google Shape;103;p14"/>
          <p:cNvPicPr preferRelativeResize="0"/>
          <p:nvPr/>
        </p:nvPicPr>
        <p:blipFill rotWithShape="1">
          <a:blip r:embed="rId3">
            <a:alphaModFix/>
          </a:blip>
          <a:srcRect b="0" l="0" r="0" t="0"/>
          <a:stretch/>
        </p:blipFill>
        <p:spPr>
          <a:xfrm>
            <a:off x="2197700" y="2783950"/>
            <a:ext cx="3952000" cy="3716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nvSpPr>
        <p:spPr>
          <a:xfrm>
            <a:off x="311750" y="381000"/>
            <a:ext cx="7585500" cy="631200"/>
          </a:xfrm>
          <a:prstGeom prst="rect">
            <a:avLst/>
          </a:prstGeom>
          <a:noFill/>
          <a:ln>
            <a:noFill/>
          </a:ln>
        </p:spPr>
        <p:txBody>
          <a:bodyPr anchorCtr="0" anchor="t" bIns="91425" lIns="91425" spcFirstLastPara="1" rIns="91425" wrap="square" tIns="91425">
            <a:spAutoFit/>
          </a:bodyPr>
          <a:lstStyle/>
          <a:p>
            <a:pPr indent="0" lvl="0" marL="0" marR="0" rtl="0" algn="just">
              <a:lnSpc>
                <a:spcPct val="130000"/>
              </a:lnSpc>
              <a:spcBef>
                <a:spcPts val="1800"/>
              </a:spcBef>
              <a:spcAft>
                <a:spcPts val="400"/>
              </a:spcAft>
              <a:buClr>
                <a:srgbClr val="000000"/>
              </a:buClr>
              <a:buSzPts val="2900"/>
              <a:buFont typeface="Arial"/>
              <a:buNone/>
            </a:pPr>
            <a:r>
              <a:rPr b="0" i="0" lang="en-US" sz="2900" u="none" cap="none" strike="noStrike">
                <a:solidFill>
                  <a:srgbClr val="610B38"/>
                </a:solidFill>
                <a:highlight>
                  <a:srgbClr val="FFFFFF"/>
                </a:highlight>
                <a:latin typeface="Arial"/>
                <a:ea typeface="Arial"/>
                <a:cs typeface="Arial"/>
                <a:sym typeface="Arial"/>
              </a:rPr>
              <a:t>Adding a node to the stack (Push operation)</a:t>
            </a:r>
            <a:endParaRPr b="0" i="0" sz="2900" u="none" cap="none" strike="noStrike">
              <a:solidFill>
                <a:srgbClr val="610B38"/>
              </a:solidFill>
              <a:highlight>
                <a:srgbClr val="FFFFFF"/>
              </a:highlight>
              <a:latin typeface="Arial"/>
              <a:ea typeface="Arial"/>
              <a:cs typeface="Arial"/>
              <a:sym typeface="Arial"/>
            </a:endParaRPr>
          </a:p>
        </p:txBody>
      </p:sp>
      <p:sp>
        <p:nvSpPr>
          <p:cNvPr id="110" name="Google Shape;110;p15"/>
          <p:cNvSpPr txBox="1"/>
          <p:nvPr/>
        </p:nvSpPr>
        <p:spPr>
          <a:xfrm>
            <a:off x="311750" y="1108350"/>
            <a:ext cx="8295300" cy="5285400"/>
          </a:xfrm>
          <a:prstGeom prst="rect">
            <a:avLst/>
          </a:prstGeom>
          <a:noFill/>
          <a:ln>
            <a:noFill/>
          </a:ln>
        </p:spPr>
        <p:txBody>
          <a:bodyPr anchorCtr="0" anchor="t" bIns="91425" lIns="91425" spcFirstLastPara="1" rIns="91425" wrap="square" tIns="91425">
            <a:spAutoFit/>
          </a:bodyPr>
          <a:lstStyle/>
          <a:p>
            <a:pPr indent="-368300" lvl="0" marL="457200" marR="25400" rtl="0" algn="just">
              <a:lnSpc>
                <a:spcPct val="156250"/>
              </a:lnSpc>
              <a:spcBef>
                <a:spcPts val="1500"/>
              </a:spcBef>
              <a:spcAft>
                <a:spcPts val="0"/>
              </a:spcAft>
              <a:buClr>
                <a:schemeClr val="dk1"/>
              </a:buClr>
              <a:buSzPts val="2200"/>
              <a:buFont typeface="Roboto"/>
              <a:buAutoNum type="arabicPeriod"/>
            </a:pPr>
            <a:r>
              <a:rPr b="0" i="0" lang="en-US" sz="2200" u="none" cap="none" strike="noStrike">
                <a:solidFill>
                  <a:schemeClr val="dk1"/>
                </a:solidFill>
                <a:highlight>
                  <a:srgbClr val="FFFFFF"/>
                </a:highlight>
                <a:latin typeface="Roboto"/>
                <a:ea typeface="Roboto"/>
                <a:cs typeface="Roboto"/>
                <a:sym typeface="Roboto"/>
              </a:rPr>
              <a:t>Create a node first and allocate memory to it.</a:t>
            </a:r>
            <a:endParaRPr b="0" i="0" sz="2200" u="none" cap="none" strike="noStrike">
              <a:solidFill>
                <a:schemeClr val="dk1"/>
              </a:solidFill>
              <a:highlight>
                <a:srgbClr val="FFFFFF"/>
              </a:highlight>
              <a:latin typeface="Roboto"/>
              <a:ea typeface="Roboto"/>
              <a:cs typeface="Roboto"/>
              <a:sym typeface="Roboto"/>
            </a:endParaRPr>
          </a:p>
          <a:p>
            <a:pPr indent="-368300" lvl="0" marL="457200" marR="25400" rtl="0" algn="just">
              <a:lnSpc>
                <a:spcPct val="156250"/>
              </a:lnSpc>
              <a:spcBef>
                <a:spcPts val="0"/>
              </a:spcBef>
              <a:spcAft>
                <a:spcPts val="0"/>
              </a:spcAft>
              <a:buClr>
                <a:schemeClr val="dk1"/>
              </a:buClr>
              <a:buSzPts val="2200"/>
              <a:buFont typeface="Roboto"/>
              <a:buAutoNum type="arabicPeriod"/>
            </a:pPr>
            <a:r>
              <a:rPr b="0" i="0" lang="en-US" sz="2200" u="none" cap="none" strike="noStrike">
                <a:solidFill>
                  <a:schemeClr val="dk1"/>
                </a:solidFill>
                <a:highlight>
                  <a:srgbClr val="FFFFFF"/>
                </a:highlight>
                <a:latin typeface="Roboto"/>
                <a:ea typeface="Roboto"/>
                <a:cs typeface="Roboto"/>
                <a:sym typeface="Roboto"/>
              </a:rPr>
              <a:t>If the list is empty then the item is to be pushed as the start node of the list. This includes assigning value to the data part of the node and assign null to the address part of the node.</a:t>
            </a:r>
            <a:endParaRPr b="0" i="0" sz="2200" u="none" cap="none" strike="noStrike">
              <a:solidFill>
                <a:schemeClr val="dk1"/>
              </a:solidFill>
              <a:highlight>
                <a:srgbClr val="FFFFFF"/>
              </a:highlight>
              <a:latin typeface="Roboto"/>
              <a:ea typeface="Roboto"/>
              <a:cs typeface="Roboto"/>
              <a:sym typeface="Roboto"/>
            </a:endParaRPr>
          </a:p>
          <a:p>
            <a:pPr indent="-368300" lvl="0" marL="457200" marR="25400" rtl="0" algn="just">
              <a:lnSpc>
                <a:spcPct val="156250"/>
              </a:lnSpc>
              <a:spcBef>
                <a:spcPts val="0"/>
              </a:spcBef>
              <a:spcAft>
                <a:spcPts val="0"/>
              </a:spcAft>
              <a:buClr>
                <a:schemeClr val="dk1"/>
              </a:buClr>
              <a:buSzPts val="2200"/>
              <a:buFont typeface="Roboto"/>
              <a:buAutoNum type="arabicPeriod"/>
            </a:pPr>
            <a:r>
              <a:rPr b="0" i="0" lang="en-US" sz="2200" u="none" cap="none" strike="noStrike">
                <a:solidFill>
                  <a:schemeClr val="dk1"/>
                </a:solidFill>
                <a:highlight>
                  <a:srgbClr val="FFFFFF"/>
                </a:highlight>
                <a:latin typeface="Roboto"/>
                <a:ea typeface="Roboto"/>
                <a:cs typeface="Roboto"/>
                <a:sym typeface="Roboto"/>
              </a:rPr>
              <a:t>If there are some nodes in the list already, then we have to add the new element in the beginning of the list (to not violate the property of the stack). For this purpose, assign the address of the starting element to the address field of the new node and make the new node, the starting node of the list.</a:t>
            </a:r>
            <a:endParaRPr b="0" i="0" sz="2200" u="none" cap="none" strike="noStrike">
              <a:solidFill>
                <a:schemeClr val="dk1"/>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nvSpPr>
        <p:spPr>
          <a:xfrm>
            <a:off x="311750" y="381000"/>
            <a:ext cx="7585500" cy="631200"/>
          </a:xfrm>
          <a:prstGeom prst="rect">
            <a:avLst/>
          </a:prstGeom>
          <a:noFill/>
          <a:ln>
            <a:noFill/>
          </a:ln>
        </p:spPr>
        <p:txBody>
          <a:bodyPr anchorCtr="0" anchor="t" bIns="91425" lIns="91425" spcFirstLastPara="1" rIns="91425" wrap="square" tIns="91425">
            <a:spAutoFit/>
          </a:bodyPr>
          <a:lstStyle/>
          <a:p>
            <a:pPr indent="0" lvl="0" marL="0" marR="0" rtl="0" algn="just">
              <a:lnSpc>
                <a:spcPct val="130000"/>
              </a:lnSpc>
              <a:spcBef>
                <a:spcPts val="1800"/>
              </a:spcBef>
              <a:spcAft>
                <a:spcPts val="400"/>
              </a:spcAft>
              <a:buClr>
                <a:srgbClr val="000000"/>
              </a:buClr>
              <a:buSzPts val="2900"/>
              <a:buFont typeface="Arial"/>
              <a:buNone/>
            </a:pPr>
            <a:r>
              <a:rPr b="0" i="0" lang="en-US" sz="2900" u="none" cap="none" strike="noStrike">
                <a:solidFill>
                  <a:srgbClr val="610B38"/>
                </a:solidFill>
                <a:highlight>
                  <a:srgbClr val="FFFFFF"/>
                </a:highlight>
                <a:latin typeface="Arial"/>
                <a:ea typeface="Arial"/>
                <a:cs typeface="Arial"/>
                <a:sym typeface="Arial"/>
              </a:rPr>
              <a:t>Adding a node to the stack (Push operation)</a:t>
            </a:r>
            <a:endParaRPr b="0" i="0" sz="2900" u="none" cap="none" strike="noStrike">
              <a:solidFill>
                <a:srgbClr val="610B38"/>
              </a:solidFill>
              <a:highlight>
                <a:srgbClr val="FFFFFF"/>
              </a:highlight>
              <a:latin typeface="Arial"/>
              <a:ea typeface="Arial"/>
              <a:cs typeface="Arial"/>
              <a:sym typeface="Arial"/>
            </a:endParaRPr>
          </a:p>
        </p:txBody>
      </p:sp>
      <p:sp>
        <p:nvSpPr>
          <p:cNvPr id="117" name="Google Shape;117;p16"/>
          <p:cNvSpPr txBox="1"/>
          <p:nvPr/>
        </p:nvSpPr>
        <p:spPr>
          <a:xfrm>
            <a:off x="398300" y="1181700"/>
            <a:ext cx="4675800" cy="541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void push ()  </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  </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    int val;  </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    struct node *ptr =(struct node*)malloc(sizeof(struct node));   </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    if(ptr == NULL)  </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    {  </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        printf("not able to push the element");   </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    }  </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    else   </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    {  </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        printf("Enter the value");  </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        scanf("%d",&amp;val);  </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        if(head==NULL)  </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        {         </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            ptr-&gt;val = val;  </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            ptr -&gt; next = NULL;  </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            head=ptr;  </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        }   </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        </a:t>
            </a:r>
            <a:endParaRPr b="1" i="0" sz="1700" u="none" cap="none" strike="noStrike">
              <a:solidFill>
                <a:srgbClr val="000000"/>
              </a:solidFill>
              <a:latin typeface="Arial"/>
              <a:ea typeface="Arial"/>
              <a:cs typeface="Arial"/>
              <a:sym typeface="Arial"/>
            </a:endParaRPr>
          </a:p>
        </p:txBody>
      </p:sp>
      <p:sp>
        <p:nvSpPr>
          <p:cNvPr id="118" name="Google Shape;118;p16"/>
          <p:cNvSpPr txBox="1"/>
          <p:nvPr/>
        </p:nvSpPr>
        <p:spPr>
          <a:xfrm>
            <a:off x="5507200" y="1181700"/>
            <a:ext cx="3000000" cy="438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dk1"/>
                </a:solidFill>
                <a:latin typeface="Arial"/>
                <a:ea typeface="Arial"/>
                <a:cs typeface="Arial"/>
                <a:sym typeface="Arial"/>
              </a:rPr>
              <a:t>else   </a:t>
            </a:r>
            <a:endParaRPr b="1" i="0" sz="2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dk1"/>
                </a:solidFill>
                <a:latin typeface="Arial"/>
                <a:ea typeface="Arial"/>
                <a:cs typeface="Arial"/>
                <a:sym typeface="Arial"/>
              </a:rPr>
              <a:t>        {  </a:t>
            </a:r>
            <a:endParaRPr b="1" i="0" sz="2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dk1"/>
                </a:solidFill>
                <a:latin typeface="Arial"/>
                <a:ea typeface="Arial"/>
                <a:cs typeface="Arial"/>
                <a:sym typeface="Arial"/>
              </a:rPr>
              <a:t>            ptr-&gt;val = val;  </a:t>
            </a:r>
            <a:endParaRPr b="1" i="0" sz="2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dk1"/>
                </a:solidFill>
                <a:latin typeface="Arial"/>
                <a:ea typeface="Arial"/>
                <a:cs typeface="Arial"/>
                <a:sym typeface="Arial"/>
              </a:rPr>
              <a:t>            ptr-&gt;next = head;  </a:t>
            </a:r>
            <a:endParaRPr b="1" i="0" sz="2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dk1"/>
                </a:solidFill>
                <a:latin typeface="Arial"/>
                <a:ea typeface="Arial"/>
                <a:cs typeface="Arial"/>
                <a:sym typeface="Arial"/>
              </a:rPr>
              <a:t>            head=ptr;  </a:t>
            </a:r>
            <a:endParaRPr b="1" i="0" sz="2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dk1"/>
                </a:solidFill>
                <a:latin typeface="Arial"/>
                <a:ea typeface="Arial"/>
                <a:cs typeface="Arial"/>
                <a:sym typeface="Arial"/>
              </a:rPr>
              <a:t>               </a:t>
            </a:r>
            <a:endParaRPr b="1" i="0" sz="2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dk1"/>
                </a:solidFill>
                <a:latin typeface="Arial"/>
                <a:ea typeface="Arial"/>
                <a:cs typeface="Arial"/>
                <a:sym typeface="Arial"/>
              </a:rPr>
              <a:t>        }  </a:t>
            </a:r>
            <a:endParaRPr b="1" i="0" sz="2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dk1"/>
                </a:solidFill>
                <a:latin typeface="Arial"/>
                <a:ea typeface="Arial"/>
                <a:cs typeface="Arial"/>
                <a:sym typeface="Arial"/>
              </a:rPr>
              <a:t>        printf("Item pushed");  </a:t>
            </a:r>
            <a:endParaRPr b="1" i="0" sz="2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dk1"/>
                </a:solidFill>
                <a:latin typeface="Arial"/>
                <a:ea typeface="Arial"/>
                <a:cs typeface="Arial"/>
                <a:sym typeface="Arial"/>
              </a:rPr>
              <a:t>          </a:t>
            </a:r>
            <a:endParaRPr b="1" i="0" sz="2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dk1"/>
                </a:solidFill>
                <a:latin typeface="Arial"/>
                <a:ea typeface="Arial"/>
                <a:cs typeface="Arial"/>
                <a:sym typeface="Arial"/>
              </a:rPr>
              <a:t>    }  </a:t>
            </a:r>
            <a:endParaRPr b="1" i="0" sz="2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dk1"/>
                </a:solidFill>
                <a:latin typeface="Arial"/>
                <a:ea typeface="Arial"/>
                <a:cs typeface="Arial"/>
                <a:sym typeface="Arial"/>
              </a:rPr>
              <a:t>} </a:t>
            </a:r>
            <a:endParaRPr b="1" i="0" sz="21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nvSpPr>
        <p:spPr>
          <a:xfrm>
            <a:off x="103925" y="346375"/>
            <a:ext cx="8624400" cy="571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2800"/>
              <a:buFont typeface="Arial"/>
              <a:buNone/>
            </a:pPr>
            <a:r>
              <a:rPr b="0" i="0" lang="en-US" sz="2800" u="none" cap="none" strike="noStrike">
                <a:solidFill>
                  <a:srgbClr val="610B38"/>
                </a:solidFill>
                <a:highlight>
                  <a:srgbClr val="FFFFFF"/>
                </a:highlight>
                <a:latin typeface="Arial"/>
                <a:ea typeface="Arial"/>
                <a:cs typeface="Arial"/>
                <a:sym typeface="Arial"/>
              </a:rPr>
              <a:t>Deleting a node from the stack (POP operation)</a:t>
            </a:r>
            <a:br>
              <a:rPr b="0" i="0" lang="en-US" sz="2800" u="none" cap="none" strike="noStrike">
                <a:solidFill>
                  <a:srgbClr val="610B38"/>
                </a:solidFill>
                <a:highlight>
                  <a:srgbClr val="FFFFFF"/>
                </a:highlight>
                <a:latin typeface="Arial"/>
                <a:ea typeface="Arial"/>
                <a:cs typeface="Arial"/>
                <a:sym typeface="Arial"/>
              </a:rPr>
            </a:br>
            <a:r>
              <a:rPr b="0" i="0" lang="en-US" sz="2100" u="none" cap="none" strike="noStrike">
                <a:solidFill>
                  <a:srgbClr val="333333"/>
                </a:solidFill>
                <a:highlight>
                  <a:srgbClr val="FFFFFF"/>
                </a:highlight>
                <a:latin typeface="Roboto"/>
                <a:ea typeface="Roboto"/>
                <a:cs typeface="Roboto"/>
                <a:sym typeface="Roboto"/>
              </a:rPr>
              <a:t>Deleting a node from the top of stack is referred to as </a:t>
            </a:r>
            <a:r>
              <a:rPr b="1" i="0" lang="en-US" sz="2100" u="none" cap="none" strike="noStrike">
                <a:solidFill>
                  <a:srgbClr val="333333"/>
                </a:solidFill>
                <a:highlight>
                  <a:srgbClr val="FFFFFF"/>
                </a:highlight>
                <a:latin typeface="Roboto"/>
                <a:ea typeface="Roboto"/>
                <a:cs typeface="Roboto"/>
                <a:sym typeface="Roboto"/>
              </a:rPr>
              <a:t>pop</a:t>
            </a:r>
            <a:r>
              <a:rPr b="0" i="0" lang="en-US" sz="2100" u="none" cap="none" strike="noStrike">
                <a:solidFill>
                  <a:srgbClr val="333333"/>
                </a:solidFill>
                <a:highlight>
                  <a:srgbClr val="FFFFFF"/>
                </a:highlight>
                <a:latin typeface="Roboto"/>
                <a:ea typeface="Roboto"/>
                <a:cs typeface="Roboto"/>
                <a:sym typeface="Roboto"/>
              </a:rPr>
              <a:t> operation. Deleting a node from the linked list implementation of stack is different from that in the array implementation. In order to pop an element from the stack, we need to follow the following steps :</a:t>
            </a:r>
            <a:endParaRPr b="0" i="0" sz="2100" u="none" cap="none" strike="noStrike">
              <a:solidFill>
                <a:srgbClr val="333333"/>
              </a:solidFill>
              <a:highlight>
                <a:srgbClr val="FFFFFF"/>
              </a:highlight>
              <a:latin typeface="Roboto"/>
              <a:ea typeface="Roboto"/>
              <a:cs typeface="Roboto"/>
              <a:sym typeface="Roboto"/>
            </a:endParaRPr>
          </a:p>
          <a:p>
            <a:pPr indent="-361950" lvl="1" marL="914400" marR="25400" rtl="0" algn="just">
              <a:lnSpc>
                <a:spcPct val="156250"/>
              </a:lnSpc>
              <a:spcBef>
                <a:spcPts val="1500"/>
              </a:spcBef>
              <a:spcAft>
                <a:spcPts val="0"/>
              </a:spcAft>
              <a:buClr>
                <a:schemeClr val="dk1"/>
              </a:buClr>
              <a:buSzPts val="2100"/>
              <a:buFont typeface="Roboto"/>
              <a:buAutoNum type="arabicPeriod"/>
            </a:pPr>
            <a:r>
              <a:rPr b="1" i="0" lang="en-US" sz="2100" u="none" cap="none" strike="noStrike">
                <a:solidFill>
                  <a:schemeClr val="dk1"/>
                </a:solidFill>
                <a:highlight>
                  <a:srgbClr val="FFFFFF"/>
                </a:highlight>
                <a:latin typeface="Roboto"/>
                <a:ea typeface="Roboto"/>
                <a:cs typeface="Roboto"/>
                <a:sym typeface="Roboto"/>
              </a:rPr>
              <a:t>Check for the underflow condition:</a:t>
            </a:r>
            <a:r>
              <a:rPr b="0" i="0" lang="en-US" sz="2100" u="none" cap="none" strike="noStrike">
                <a:solidFill>
                  <a:schemeClr val="dk1"/>
                </a:solidFill>
                <a:highlight>
                  <a:srgbClr val="FFFFFF"/>
                </a:highlight>
                <a:latin typeface="Roboto"/>
                <a:ea typeface="Roboto"/>
                <a:cs typeface="Roboto"/>
                <a:sym typeface="Roboto"/>
              </a:rPr>
              <a:t> The underflow condition occurs when we try to pop from an already empty stack. The stack will be empty if the head pointer of the list points to null.</a:t>
            </a:r>
            <a:endParaRPr b="0" i="0" sz="2100" u="none" cap="none" strike="noStrike">
              <a:solidFill>
                <a:schemeClr val="dk1"/>
              </a:solidFill>
              <a:highlight>
                <a:srgbClr val="FFFFFF"/>
              </a:highlight>
              <a:latin typeface="Roboto"/>
              <a:ea typeface="Roboto"/>
              <a:cs typeface="Roboto"/>
              <a:sym typeface="Roboto"/>
            </a:endParaRPr>
          </a:p>
          <a:p>
            <a:pPr indent="-361950" lvl="1" marL="914400" marR="25400" rtl="0" algn="just">
              <a:lnSpc>
                <a:spcPct val="156250"/>
              </a:lnSpc>
              <a:spcBef>
                <a:spcPts val="0"/>
              </a:spcBef>
              <a:spcAft>
                <a:spcPts val="0"/>
              </a:spcAft>
              <a:buClr>
                <a:schemeClr val="dk1"/>
              </a:buClr>
              <a:buSzPts val="2100"/>
              <a:buFont typeface="Roboto"/>
              <a:buAutoNum type="arabicPeriod"/>
            </a:pPr>
            <a:r>
              <a:rPr b="1" i="0" lang="en-US" sz="2100" u="none" cap="none" strike="noStrike">
                <a:solidFill>
                  <a:schemeClr val="dk1"/>
                </a:solidFill>
                <a:highlight>
                  <a:srgbClr val="FFFFFF"/>
                </a:highlight>
                <a:latin typeface="Roboto"/>
                <a:ea typeface="Roboto"/>
                <a:cs typeface="Roboto"/>
                <a:sym typeface="Roboto"/>
              </a:rPr>
              <a:t>Adjust the head pointer accordingly:</a:t>
            </a:r>
            <a:r>
              <a:rPr b="0" i="0" lang="en-US" sz="2100" u="none" cap="none" strike="noStrike">
                <a:solidFill>
                  <a:schemeClr val="dk1"/>
                </a:solidFill>
                <a:highlight>
                  <a:srgbClr val="FFFFFF"/>
                </a:highlight>
                <a:latin typeface="Roboto"/>
                <a:ea typeface="Roboto"/>
                <a:cs typeface="Roboto"/>
                <a:sym typeface="Roboto"/>
              </a:rPr>
              <a:t> In stack, the elements are popped only from one end, therefore, the value stored in the head pointer must be deleted and the node must be freed. The next node of the head node now becomes the head node.</a:t>
            </a:r>
            <a:endParaRPr b="0" i="0" sz="2100" u="none" cap="none" strike="noStrike">
              <a:solidFill>
                <a:schemeClr val="dk1"/>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18"/>
          <p:cNvPicPr preferRelativeResize="0"/>
          <p:nvPr/>
        </p:nvPicPr>
        <p:blipFill rotWithShape="1">
          <a:blip r:embed="rId3">
            <a:alphaModFix/>
          </a:blip>
          <a:srcRect b="0" l="0" r="0" t="0"/>
          <a:stretch/>
        </p:blipFill>
        <p:spPr>
          <a:xfrm>
            <a:off x="828913" y="318650"/>
            <a:ext cx="7486174" cy="6220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nvSpPr>
        <p:spPr>
          <a:xfrm>
            <a:off x="311725" y="477150"/>
            <a:ext cx="8243400" cy="5903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3400"/>
              <a:buFont typeface="Arial"/>
              <a:buNone/>
            </a:pPr>
            <a:r>
              <a:rPr b="0" i="0" lang="en-US" sz="3400" u="none" cap="none" strike="noStrike">
                <a:solidFill>
                  <a:srgbClr val="610B38"/>
                </a:solidFill>
                <a:highlight>
                  <a:srgbClr val="FFFFFF"/>
                </a:highlight>
                <a:latin typeface="Arial"/>
                <a:ea typeface="Arial"/>
                <a:cs typeface="Arial"/>
                <a:sym typeface="Arial"/>
              </a:rPr>
              <a:t>Display the nodes (Traversing)</a:t>
            </a:r>
            <a:br>
              <a:rPr b="0" i="0" lang="en-US" sz="3400" u="none" cap="none" strike="noStrike">
                <a:solidFill>
                  <a:srgbClr val="610B38"/>
                </a:solidFill>
                <a:highlight>
                  <a:srgbClr val="FFFFFF"/>
                </a:highlight>
                <a:latin typeface="Arial"/>
                <a:ea typeface="Arial"/>
                <a:cs typeface="Arial"/>
                <a:sym typeface="Arial"/>
              </a:rPr>
            </a:br>
            <a:r>
              <a:rPr b="0" i="0" lang="en-US" sz="2700" u="none" cap="none" strike="noStrike">
                <a:solidFill>
                  <a:srgbClr val="333333"/>
                </a:solidFill>
                <a:highlight>
                  <a:srgbClr val="FFFFFF"/>
                </a:highlight>
                <a:latin typeface="Roboto"/>
                <a:ea typeface="Roboto"/>
                <a:cs typeface="Roboto"/>
                <a:sym typeface="Roboto"/>
              </a:rPr>
              <a:t>Displaying all the nodes of a stack needs traversing all the nodes of the linked list organized in the form of stack. For this purpose, we need to follow the following steps.</a:t>
            </a:r>
            <a:endParaRPr b="0" i="0" sz="2700" u="none" cap="none" strike="noStrike">
              <a:solidFill>
                <a:srgbClr val="333333"/>
              </a:solidFill>
              <a:highlight>
                <a:srgbClr val="FFFFFF"/>
              </a:highlight>
              <a:latin typeface="Roboto"/>
              <a:ea typeface="Roboto"/>
              <a:cs typeface="Roboto"/>
              <a:sym typeface="Roboto"/>
            </a:endParaRPr>
          </a:p>
          <a:p>
            <a:pPr indent="-400050" lvl="1" marL="914400" marR="25400" rtl="0" algn="l">
              <a:lnSpc>
                <a:spcPct val="156250"/>
              </a:lnSpc>
              <a:spcBef>
                <a:spcPts val="1500"/>
              </a:spcBef>
              <a:spcAft>
                <a:spcPts val="0"/>
              </a:spcAft>
              <a:buClr>
                <a:schemeClr val="dk1"/>
              </a:buClr>
              <a:buSzPts val="2700"/>
              <a:buFont typeface="Roboto"/>
              <a:buAutoNum type="arabicPeriod"/>
            </a:pPr>
            <a:r>
              <a:rPr b="0" i="0" lang="en-US" sz="2700" u="none" cap="none" strike="noStrike">
                <a:solidFill>
                  <a:schemeClr val="dk1"/>
                </a:solidFill>
                <a:highlight>
                  <a:srgbClr val="FFFFFF"/>
                </a:highlight>
                <a:latin typeface="Roboto"/>
                <a:ea typeface="Roboto"/>
                <a:cs typeface="Roboto"/>
                <a:sym typeface="Roboto"/>
              </a:rPr>
              <a:t>Copy the head pointer into a temporary pointer.</a:t>
            </a:r>
            <a:endParaRPr b="0" i="0" sz="2700" u="none" cap="none" strike="noStrike">
              <a:solidFill>
                <a:schemeClr val="dk1"/>
              </a:solidFill>
              <a:highlight>
                <a:srgbClr val="FFFFFF"/>
              </a:highlight>
              <a:latin typeface="Roboto"/>
              <a:ea typeface="Roboto"/>
              <a:cs typeface="Roboto"/>
              <a:sym typeface="Roboto"/>
            </a:endParaRPr>
          </a:p>
          <a:p>
            <a:pPr indent="-400050" lvl="1" marL="914400" marR="25400" rtl="0" algn="l">
              <a:lnSpc>
                <a:spcPct val="156250"/>
              </a:lnSpc>
              <a:spcBef>
                <a:spcPts val="0"/>
              </a:spcBef>
              <a:spcAft>
                <a:spcPts val="0"/>
              </a:spcAft>
              <a:buClr>
                <a:schemeClr val="dk1"/>
              </a:buClr>
              <a:buSzPts val="2700"/>
              <a:buFont typeface="Roboto"/>
              <a:buAutoNum type="arabicPeriod"/>
            </a:pPr>
            <a:r>
              <a:rPr b="0" i="0" lang="en-US" sz="2700" u="none" cap="none" strike="noStrike">
                <a:solidFill>
                  <a:schemeClr val="dk1"/>
                </a:solidFill>
                <a:highlight>
                  <a:srgbClr val="FFFFFF"/>
                </a:highlight>
                <a:latin typeface="Roboto"/>
                <a:ea typeface="Roboto"/>
                <a:cs typeface="Roboto"/>
                <a:sym typeface="Roboto"/>
              </a:rPr>
              <a:t>Move the temporary pointer through all the nodes of the list and print the value field attached to every node.</a:t>
            </a:r>
            <a:endParaRPr b="0" i="0" sz="2700" u="none" cap="none" strike="noStrike">
              <a:solidFill>
                <a:schemeClr val="dk1"/>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nvSpPr>
        <p:spPr>
          <a:xfrm>
            <a:off x="502225" y="265950"/>
            <a:ext cx="7949100" cy="6326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void display()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int i;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struct node *ptr;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ptr=head;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if(ptr == NULL)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printf("Stack is empty\n");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else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printf("Printing Stack elements \n");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while(ptr!=NULL)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printf("%d\n",ptr-&gt;val);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ptr = ptr-&gt;next;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