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65" r:id="rId2"/>
    <p:sldId id="366" r:id="rId3"/>
    <p:sldId id="344" r:id="rId4"/>
    <p:sldId id="345" r:id="rId5"/>
    <p:sldId id="346" r:id="rId6"/>
    <p:sldId id="347" r:id="rId7"/>
    <p:sldId id="380" r:id="rId8"/>
    <p:sldId id="348" r:id="rId9"/>
    <p:sldId id="349" r:id="rId10"/>
    <p:sldId id="360" r:id="rId11"/>
    <p:sldId id="378" r:id="rId12"/>
    <p:sldId id="350" r:id="rId13"/>
    <p:sldId id="351" r:id="rId14"/>
    <p:sldId id="379" r:id="rId15"/>
    <p:sldId id="352" r:id="rId16"/>
    <p:sldId id="353" r:id="rId17"/>
    <p:sldId id="354" r:id="rId18"/>
    <p:sldId id="355" r:id="rId19"/>
    <p:sldId id="356" r:id="rId20"/>
    <p:sldId id="357" r:id="rId21"/>
    <p:sldId id="358" r:id="rId22"/>
    <p:sldId id="359" r:id="rId23"/>
    <p:sldId id="368" r:id="rId24"/>
    <p:sldId id="374" r:id="rId25"/>
    <p:sldId id="375" r:id="rId26"/>
    <p:sldId id="377" r:id="rId27"/>
    <p:sldId id="370" r:id="rId28"/>
    <p:sldId id="369" r:id="rId29"/>
    <p:sldId id="381" r:id="rId30"/>
    <p:sldId id="382" r:id="rId31"/>
    <p:sldId id="384" r:id="rId32"/>
    <p:sldId id="3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22045-30D3-4BC5-8419-74DB3DE8E7B3}"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012C1-9396-47C3-ADCB-2765CCA1FFB7}" type="slidenum">
              <a:rPr lang="en-IN" smtClean="0"/>
              <a:t>‹#›</a:t>
            </a:fld>
            <a:endParaRPr lang="en-IN"/>
          </a:p>
        </p:txBody>
      </p:sp>
    </p:spTree>
    <p:extLst>
      <p:ext uri="{BB962C8B-B14F-4D97-AF65-F5344CB8AC3E}">
        <p14:creationId xmlns:p14="http://schemas.microsoft.com/office/powerpoint/2010/main" val="65692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D015-D86E-92F0-F7AD-DB4611769F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54C264-955B-E2F0-E367-11775C727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5FF64A-B3D2-0E88-10B0-20B6280A9E72}"/>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5" name="Footer Placeholder 4">
            <a:extLst>
              <a:ext uri="{FF2B5EF4-FFF2-40B4-BE49-F238E27FC236}">
                <a16:creationId xmlns:a16="http://schemas.microsoft.com/office/drawing/2014/main" id="{FB81F7DA-ECDF-EF94-DEB5-5480406A6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6DBFD-9FC4-E851-CAF0-4A9E420C5920}"/>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41443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415-664B-3269-7901-AEFE9C0421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89EDC8-B31B-4B28-0E81-BCEA5D0A9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39952-2B2B-65C1-E828-51315BA32608}"/>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5" name="Footer Placeholder 4">
            <a:extLst>
              <a:ext uri="{FF2B5EF4-FFF2-40B4-BE49-F238E27FC236}">
                <a16:creationId xmlns:a16="http://schemas.microsoft.com/office/drawing/2014/main" id="{D5367523-67B2-69F5-9EE7-30BCA8A6D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E34C5-399F-D655-B050-B974892ECFCA}"/>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400863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2CBF3-8650-98CE-C44C-844C6F544F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42FB2-FF6D-D805-4662-39D03E66A7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FACA4-6250-FADD-B5D4-C28111E4C0CC}"/>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5" name="Footer Placeholder 4">
            <a:extLst>
              <a:ext uri="{FF2B5EF4-FFF2-40B4-BE49-F238E27FC236}">
                <a16:creationId xmlns:a16="http://schemas.microsoft.com/office/drawing/2014/main" id="{8E0B9B1F-5EE1-E514-26FD-08D2DA819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B67A8-93CC-0369-28A8-85B1CEF2997C}"/>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184918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a:prstGeom prst="rect">
            <a:avLst/>
          </a:prstGeom>
        </p:spPr>
        <p:txBody>
          <a:bodyPr anchor="b">
            <a:normAutofit/>
          </a:bodyPr>
          <a:lstStyle>
            <a:lvl1pPr algn="l">
              <a:defRPr sz="3600" b="0" cap="none">
                <a:latin typeface="Cambria" panose="020405030504060302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5080000" y="3148014"/>
            <a:ext cx="6604000" cy="1500187"/>
          </a:xfrm>
          <a:prstGeom prst="rect">
            <a:avLst/>
          </a:prstGeo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812800" y="1371600"/>
            <a:ext cx="3962400" cy="3962400"/>
          </a:xfrm>
          <a:prstGeom prst="rect">
            <a:avLst/>
          </a:prstGeom>
        </p:spPr>
        <p:txBody>
          <a:bodyPr rtlCol="0">
            <a:normAutofit/>
          </a:bodyPr>
          <a:lstStyle>
            <a:lvl1pPr>
              <a:defRPr>
                <a:latin typeface="Cambria" panose="02040503050406030204" pitchFamily="18" charset="0"/>
              </a:defRPr>
            </a:lvl1pPr>
          </a:lstStyle>
          <a:p>
            <a:pPr lvl="0"/>
            <a:r>
              <a:rPr lang="en-US" noProof="0"/>
              <a:t>Click icon to add picture</a:t>
            </a:r>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30766455"/>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44800" y="3581400"/>
            <a:ext cx="7033403" cy="1295400"/>
          </a:xfrm>
          <a:prstGeom prst="rect">
            <a:avLst/>
          </a:prstGeo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a:prstGeom prst="rect">
            <a:avLst/>
          </a:prstGeom>
        </p:spPr>
        <p:txBody>
          <a:bodyPr/>
          <a:lstStyle>
            <a:lvl1pPr>
              <a:defRPr dirty="0"/>
            </a:lvl1pPr>
          </a:lstStyle>
          <a:p>
            <a:endParaRPr lang="en-IN"/>
          </a:p>
        </p:txBody>
      </p:sp>
      <p:sp>
        <p:nvSpPr>
          <p:cNvPr id="5" name="Title 4"/>
          <p:cNvSpPr>
            <a:spLocks noGrp="1"/>
          </p:cNvSpPr>
          <p:nvPr>
            <p:ph type="title"/>
          </p:nvPr>
        </p:nvSpPr>
        <p:spPr>
          <a:xfrm>
            <a:off x="1117600" y="2362200"/>
            <a:ext cx="10668000" cy="914400"/>
          </a:xfrm>
          <a:prstGeom prst="rect">
            <a:avLst/>
          </a:prstGeom>
        </p:spPr>
        <p:txBody>
          <a:bodyPr/>
          <a:lstStyle>
            <a:lvl1pPr algn="ctr">
              <a:defRPr b="1">
                <a:latin typeface="Cambria" panose="0204050305040603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806334413"/>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DA39-3937-86C5-B8F6-5BBD87233F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11B63-D8E1-F826-230A-47182C7C42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18E390-92F0-F64E-A993-0840D667B3B1}"/>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5" name="Footer Placeholder 4">
            <a:extLst>
              <a:ext uri="{FF2B5EF4-FFF2-40B4-BE49-F238E27FC236}">
                <a16:creationId xmlns:a16="http://schemas.microsoft.com/office/drawing/2014/main" id="{EDD62FA1-551F-634A-E713-1F8207A51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0ACD5-A61A-BF0E-80EF-16DA72FE8942}"/>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186865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19C9-8C24-1A8A-55AA-7DE18F592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AEC061-DCF0-08EB-90FA-EB2A35474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720A8-11FC-CE45-D33C-00A2FAC18ACA}"/>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5" name="Footer Placeholder 4">
            <a:extLst>
              <a:ext uri="{FF2B5EF4-FFF2-40B4-BE49-F238E27FC236}">
                <a16:creationId xmlns:a16="http://schemas.microsoft.com/office/drawing/2014/main" id="{FACA7E00-7A2E-5D03-BA7E-0A375531D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7DC86-C2EF-CC68-0720-70BB040BF83A}"/>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130177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997D-102F-7BB9-C266-9C2452AE5E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E8C84E-525A-932D-CF66-F1E927A24E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07D86B-3736-4878-3EC6-6035AB90A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1C7EA3-05D5-DB0D-D7B0-744D32BE8ACD}"/>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6" name="Footer Placeholder 5">
            <a:extLst>
              <a:ext uri="{FF2B5EF4-FFF2-40B4-BE49-F238E27FC236}">
                <a16:creationId xmlns:a16="http://schemas.microsoft.com/office/drawing/2014/main" id="{2AFE220C-6B4D-5768-4AAD-CA2C03C10B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43891-81CC-B344-E001-395DFB4C3483}"/>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230664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0AC9-C454-8BFC-8A71-DC4FFBEB8E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C550BA-8231-A355-6DD4-952FC40C5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1CF1E-87E6-6DDE-0A39-DBC07FBAF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555074-6714-8F41-5443-1CF51CD6E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0F66A-95A8-F5FA-0F45-30D9A6F07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37424C-E31E-FF58-C907-E1C544DAB6FB}"/>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8" name="Footer Placeholder 7">
            <a:extLst>
              <a:ext uri="{FF2B5EF4-FFF2-40B4-BE49-F238E27FC236}">
                <a16:creationId xmlns:a16="http://schemas.microsoft.com/office/drawing/2014/main" id="{B56049A3-A56C-EE28-9CF8-B9C3E7A095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B8F064-6182-50F6-5786-965AB3937545}"/>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358141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5B25-C6AE-6044-A98F-1F1C40D1D7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BDA8A4-6EB0-71A1-8B0B-550D45F8F3D8}"/>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4" name="Footer Placeholder 3">
            <a:extLst>
              <a:ext uri="{FF2B5EF4-FFF2-40B4-BE49-F238E27FC236}">
                <a16:creationId xmlns:a16="http://schemas.microsoft.com/office/drawing/2014/main" id="{8EE6D356-0F7B-D485-8569-EB17024F9D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4BF407-C01C-1E00-5C30-D7D2070D6D43}"/>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164600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0B3B4-A394-ADB9-ED4E-54E5FE7CA4E2}"/>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3" name="Footer Placeholder 2">
            <a:extLst>
              <a:ext uri="{FF2B5EF4-FFF2-40B4-BE49-F238E27FC236}">
                <a16:creationId xmlns:a16="http://schemas.microsoft.com/office/drawing/2014/main" id="{3AB2C78B-2922-525E-5F9C-AF09EFAB1F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67C8F5-1EAF-B342-F01C-4BB804FA35F0}"/>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404908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BD42-87A3-1478-FA50-9D2E6A8F7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4045DD-9ED8-2E05-EE19-BC0D67EFC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488271-E280-6FBA-694E-F080E6086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25C04-A9BF-D477-76A1-59C413DA1DC4}"/>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6" name="Footer Placeholder 5">
            <a:extLst>
              <a:ext uri="{FF2B5EF4-FFF2-40B4-BE49-F238E27FC236}">
                <a16:creationId xmlns:a16="http://schemas.microsoft.com/office/drawing/2014/main" id="{700D1103-3D02-9697-09A7-3FE3F550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C99EB-C17D-385C-A9FB-8C018977FA04}"/>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412349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87A6-25F5-9F2D-BFD3-D9E604359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619BE9-918C-7423-6490-B77E1BF04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F19AC9-F106-55BC-DC52-D3DF13980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B7C9F-4E73-D79D-DEC8-A20F50319C21}"/>
              </a:ext>
            </a:extLst>
          </p:cNvPr>
          <p:cNvSpPr>
            <a:spLocks noGrp="1"/>
          </p:cNvSpPr>
          <p:nvPr>
            <p:ph type="dt" sz="half" idx="10"/>
          </p:nvPr>
        </p:nvSpPr>
        <p:spPr/>
        <p:txBody>
          <a:bodyPr/>
          <a:lstStyle/>
          <a:p>
            <a:fld id="{73A9D5FE-36C8-4651-9E50-9505200DABF7}" type="datetimeFigureOut">
              <a:rPr lang="en-IN" smtClean="0"/>
              <a:t>08-05-2023</a:t>
            </a:fld>
            <a:endParaRPr lang="en-IN"/>
          </a:p>
        </p:txBody>
      </p:sp>
      <p:sp>
        <p:nvSpPr>
          <p:cNvPr id="6" name="Footer Placeholder 5">
            <a:extLst>
              <a:ext uri="{FF2B5EF4-FFF2-40B4-BE49-F238E27FC236}">
                <a16:creationId xmlns:a16="http://schemas.microsoft.com/office/drawing/2014/main" id="{760159EC-C732-CFD3-AEE8-9E1513F439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9BC0C-C234-4C6C-F1E3-7999A10AEF86}"/>
              </a:ext>
            </a:extLst>
          </p:cNvPr>
          <p:cNvSpPr>
            <a:spLocks noGrp="1"/>
          </p:cNvSpPr>
          <p:nvPr>
            <p:ph type="sldNum" sz="quarter" idx="12"/>
          </p:nvPr>
        </p:nvSpPr>
        <p:spPr/>
        <p:txBody>
          <a:bodyPr/>
          <a:lstStyle/>
          <a:p>
            <a:fld id="{1A951484-7030-418F-BDCE-CE3B7366BA24}" type="slidenum">
              <a:rPr lang="en-IN" smtClean="0"/>
              <a:t>‹#›</a:t>
            </a:fld>
            <a:endParaRPr lang="en-IN"/>
          </a:p>
        </p:txBody>
      </p:sp>
    </p:spTree>
    <p:extLst>
      <p:ext uri="{BB962C8B-B14F-4D97-AF65-F5344CB8AC3E}">
        <p14:creationId xmlns:p14="http://schemas.microsoft.com/office/powerpoint/2010/main" val="55887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E4A46-9D84-5FCE-61EC-1C8E798FE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0D7DD-6B15-E745-0113-81FDC9B2F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44C27-A1CC-BC92-2D9E-87CD7531F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9D5FE-36C8-4651-9E50-9505200DABF7}" type="datetimeFigureOut">
              <a:rPr lang="en-IN" smtClean="0"/>
              <a:t>08-05-2023</a:t>
            </a:fld>
            <a:endParaRPr lang="en-IN"/>
          </a:p>
        </p:txBody>
      </p:sp>
      <p:sp>
        <p:nvSpPr>
          <p:cNvPr id="5" name="Footer Placeholder 4">
            <a:extLst>
              <a:ext uri="{FF2B5EF4-FFF2-40B4-BE49-F238E27FC236}">
                <a16:creationId xmlns:a16="http://schemas.microsoft.com/office/drawing/2014/main" id="{C35696D4-5A2E-7248-BC00-3097E6824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CDC0E1-E0C4-A6CF-549A-ED63AD587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51484-7030-418F-BDCE-CE3B7366BA24}" type="slidenum">
              <a:rPr lang="en-IN" smtClean="0"/>
              <a:t>‹#›</a:t>
            </a:fld>
            <a:endParaRPr lang="en-IN"/>
          </a:p>
        </p:txBody>
      </p:sp>
    </p:spTree>
    <p:extLst>
      <p:ext uri="{BB962C8B-B14F-4D97-AF65-F5344CB8AC3E}">
        <p14:creationId xmlns:p14="http://schemas.microsoft.com/office/powerpoint/2010/main" val="2581179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B55572-29D4-45FF-909E-84FEC5F38577}"/>
              </a:ext>
            </a:extLst>
          </p:cNvPr>
          <p:cNvSpPr>
            <a:spLocks noGrp="1"/>
          </p:cNvSpPr>
          <p:nvPr>
            <p:ph type="title"/>
          </p:nvPr>
        </p:nvSpPr>
        <p:spPr>
          <a:xfrm>
            <a:off x="3143672" y="2348880"/>
            <a:ext cx="6192688" cy="1440160"/>
          </a:xfrm>
        </p:spPr>
        <p:txBody>
          <a:bodyPr>
            <a:normAutofit fontScale="90000"/>
          </a:bodyPr>
          <a:lstStyle/>
          <a:p>
            <a:br>
              <a:rPr lang="en-US" sz="4000" dirty="0">
                <a:solidFill>
                  <a:schemeClr val="accent2">
                    <a:lumMod val="75000"/>
                  </a:schemeClr>
                </a:solidFill>
                <a:latin typeface="Arial Black" panose="020B0A04020102020204" pitchFamily="34" charset="0"/>
              </a:rPr>
            </a:br>
            <a:r>
              <a:rPr lang="en-US" sz="6000" dirty="0">
                <a:solidFill>
                  <a:schemeClr val="accent2">
                    <a:lumMod val="75000"/>
                  </a:schemeClr>
                </a:solidFill>
                <a:latin typeface="Arial Black" panose="020B0A04020102020204" pitchFamily="34" charset="0"/>
              </a:rPr>
              <a:t>Queues</a:t>
            </a:r>
            <a:endParaRPr lang="en-IN" sz="6000"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1935517391"/>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295" y="154745"/>
            <a:ext cx="8902505" cy="5809957"/>
          </a:xfrm>
        </p:spPr>
        <p:txBody>
          <a:bodyPr>
            <a:noAutofit/>
          </a:bodyPr>
          <a:lstStyle/>
          <a:p>
            <a:r>
              <a:rPr lang="en-US" sz="3200" b="1" u="sng" dirty="0">
                <a:latin typeface="Times New Roman" panose="02020603050405020304" pitchFamily="18" charset="0"/>
                <a:cs typeface="Times New Roman" panose="02020603050405020304" pitchFamily="18" charset="0"/>
              </a:rPr>
              <a:t>APPLICATIONS OF QUEUE:</a:t>
            </a:r>
            <a:br>
              <a:rPr lang="en-US" sz="3200" u="sng"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When a resource is shared among multiple consumers. Examples include CPU scheduling, Disk Scheduling.</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2) </a:t>
            </a:r>
            <a:r>
              <a:rPr lang="en-US" sz="3200" dirty="0">
                <a:latin typeface="Times New Roman" panose="02020603050405020304" pitchFamily="18" charset="0"/>
                <a:cs typeface="Times New Roman" panose="02020603050405020304" pitchFamily="18" charset="0"/>
              </a:rPr>
              <a:t>When data is transferred asynchronously (data not necessarily received at same rate as sent) between two processes. Examples include IO Buffers, pipes, file IO, etc.</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3)Jobs sent to Line Printer are placed on a queue.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4)Breadth First Search</a:t>
            </a:r>
            <a:br>
              <a:rPr lang="en-US" sz="3200" u="sng"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12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DIFFERENT TYPES OF QUEUES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Queue can be of four types:</a:t>
            </a:r>
          </a:p>
          <a:p>
            <a:pPr marL="0" indent="0">
              <a:buNone/>
            </a:pPr>
            <a:r>
              <a:rPr lang="en-IN" dirty="0">
                <a:latin typeface="Times New Roman" panose="02020603050405020304" pitchFamily="18" charset="0"/>
                <a:cs typeface="Times New Roman" panose="02020603050405020304" pitchFamily="18" charset="0"/>
              </a:rPr>
              <a:t>1. Simple Queue</a:t>
            </a:r>
          </a:p>
          <a:p>
            <a:pPr marL="0" indent="0">
              <a:buNone/>
            </a:pPr>
            <a:r>
              <a:rPr lang="en-IN" dirty="0">
                <a:latin typeface="Times New Roman" panose="02020603050405020304" pitchFamily="18" charset="0"/>
                <a:cs typeface="Times New Roman" panose="02020603050405020304" pitchFamily="18" charset="0"/>
              </a:rPr>
              <a:t>2. Circular Queue</a:t>
            </a:r>
          </a:p>
          <a:p>
            <a:pPr marL="0" indent="0">
              <a:buNone/>
            </a:pPr>
            <a:r>
              <a:rPr lang="en-IN" dirty="0">
                <a:latin typeface="Times New Roman" panose="02020603050405020304" pitchFamily="18" charset="0"/>
                <a:cs typeface="Times New Roman" panose="02020603050405020304" pitchFamily="18" charset="0"/>
              </a:rPr>
              <a:t>3. Priority Queue</a:t>
            </a:r>
          </a:p>
          <a:p>
            <a:pPr marL="0" indent="0">
              <a:buNone/>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Dequeue</a:t>
            </a:r>
            <a:r>
              <a:rPr lang="en-IN" dirty="0">
                <a:latin typeface="Times New Roman" panose="02020603050405020304" pitchFamily="18" charset="0"/>
                <a:cs typeface="Times New Roman" panose="02020603050405020304" pitchFamily="18" charset="0"/>
              </a:rPr>
              <a:t> (Double Ended queue)</a:t>
            </a:r>
          </a:p>
          <a:p>
            <a:endParaRPr lang="en-IN" dirty="0"/>
          </a:p>
        </p:txBody>
      </p:sp>
    </p:spTree>
    <p:extLst>
      <p:ext uri="{BB962C8B-B14F-4D97-AF65-F5344CB8AC3E}">
        <p14:creationId xmlns:p14="http://schemas.microsoft.com/office/powerpoint/2010/main" val="301933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7902"/>
            <a:ext cx="9113520" cy="5468585"/>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CIRCULAR QUEUE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Circular Queue is a linear data structure in which the operations are performed based on FIFO (First In First Out) principle and the last position is connected back to the first position to make a circle. It is also called </a:t>
            </a:r>
            <a:r>
              <a:rPr lang="en-IN" b="1" dirty="0">
                <a:latin typeface="Times New Roman" panose="02020603050405020304" pitchFamily="18" charset="0"/>
                <a:cs typeface="Times New Roman" panose="02020603050405020304" pitchFamily="18" charset="0"/>
              </a:rPr>
              <a:t>‘Ring Buffer’</a:t>
            </a:r>
            <a:r>
              <a:rPr lang="en-IN" dirty="0">
                <a:latin typeface="Times New Roman" panose="02020603050405020304" pitchFamily="18" charset="0"/>
                <a:cs typeface="Times New Roman" panose="02020603050405020304" pitchFamily="18" charset="0"/>
              </a:rPr>
              <a:t>.</a:t>
            </a:r>
            <a:br>
              <a:rPr lang="en-IN" dirty="0"/>
            </a:br>
            <a:br>
              <a:rPr lang="en-IN" dirty="0"/>
            </a:br>
            <a:br>
              <a:rPr lang="en-US" dirty="0"/>
            </a:br>
            <a:endParaRPr lang="en-US" dirty="0"/>
          </a:p>
        </p:txBody>
      </p:sp>
      <p:pic>
        <p:nvPicPr>
          <p:cNvPr id="3"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37859" y="4221088"/>
            <a:ext cx="2715611" cy="240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06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31" y="98475"/>
            <a:ext cx="10311619" cy="6105378"/>
          </a:xfrm>
        </p:spPr>
        <p:txBody>
          <a:bodyPr>
            <a:noAutofit/>
          </a:bodyPr>
          <a:lstStyle/>
          <a:p>
            <a:pPr>
              <a:lnSpc>
                <a:spcPct val="150000"/>
              </a:lnSpc>
            </a:pPr>
            <a:r>
              <a:rPr lang="en-US" sz="3200" dirty="0">
                <a:latin typeface="Times New Roman" panose="02020603050405020304" pitchFamily="18" charset="0"/>
                <a:cs typeface="Times New Roman" panose="02020603050405020304" pitchFamily="18" charset="0"/>
              </a:rPr>
              <a:t>BENEFITS OF CIRCULAR QUEUE: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a linear queue after the queue is full, we delete the elements from another end, and the status of the queue is still shown as full and we cannot insert more elements.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the circular queue, when the queue is full, and when we remove elements from the front since last and first positions are connected, we can insert the elements at the rear which was vacated by deleting the element.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77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User2\Desktop\2.png"/>
          <p:cNvPicPr>
            <a:picLocks noChangeAspect="1" noChangeArrowheads="1"/>
          </p:cNvPicPr>
          <p:nvPr/>
        </p:nvPicPr>
        <p:blipFill rotWithShape="1">
          <a:blip r:embed="rId2">
            <a:extLst>
              <a:ext uri="{28A0092B-C50C-407E-A947-70E740481C1C}">
                <a14:useLocalDpi xmlns:a14="http://schemas.microsoft.com/office/drawing/2010/main" val="0"/>
              </a:ext>
            </a:extLst>
          </a:blip>
          <a:srcRect l="3812" r="4400"/>
          <a:stretch/>
        </p:blipFill>
        <p:spPr bwMode="auto">
          <a:xfrm>
            <a:off x="1703512" y="764703"/>
            <a:ext cx="4135850" cy="5672222"/>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User2\Desktop\3.png"/>
          <p:cNvPicPr>
            <a:picLocks noChangeAspect="1" noChangeArrowheads="1"/>
          </p:cNvPicPr>
          <p:nvPr/>
        </p:nvPicPr>
        <p:blipFill rotWithShape="1">
          <a:blip r:embed="rId3">
            <a:extLst>
              <a:ext uri="{28A0092B-C50C-407E-A947-70E740481C1C}">
                <a14:useLocalDpi xmlns:a14="http://schemas.microsoft.com/office/drawing/2010/main" val="0"/>
              </a:ext>
            </a:extLst>
          </a:blip>
          <a:srcRect l="1681" r="11217"/>
          <a:stretch/>
        </p:blipFill>
        <p:spPr bwMode="auto">
          <a:xfrm>
            <a:off x="6394376" y="764705"/>
            <a:ext cx="3666191" cy="567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35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497" y="924864"/>
            <a:ext cx="9214339" cy="4761964"/>
          </a:xfrm>
        </p:spPr>
        <p:txBody>
          <a:bodyPr>
            <a:noAutofit/>
          </a:bodyPr>
          <a:lstStyle/>
          <a:p>
            <a:r>
              <a:rPr lang="en-US" sz="2400" b="1" dirty="0">
                <a:latin typeface="Times New Roman" panose="02020603050405020304" pitchFamily="18" charset="0"/>
                <a:cs typeface="Times New Roman" panose="02020603050405020304" pitchFamily="18" charset="0"/>
              </a:rPr>
              <a:t>ENQUEUE: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void enqueue(int 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if(front==(rear+1)%MAX)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&lt;&lt;"Queue is full...";</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rear=(rear+1)%MAX;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queue[rear]=x;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front=0;</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br>
              <a:rPr lang="en-US" sz="2400" b="1" dirty="0"/>
            </a:br>
            <a:endParaRPr lang="en-US" sz="2400" b="1" dirty="0"/>
          </a:p>
        </p:txBody>
      </p:sp>
    </p:spTree>
    <p:extLst>
      <p:ext uri="{BB962C8B-B14F-4D97-AF65-F5344CB8AC3E}">
        <p14:creationId xmlns:p14="http://schemas.microsoft.com/office/powerpoint/2010/main" val="329884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618" y="476672"/>
            <a:ext cx="10185010" cy="6195390"/>
          </a:xfrm>
        </p:spPr>
        <p:txBody>
          <a:bodyPr>
            <a:noAutofit/>
          </a:bodyPr>
          <a:lstStyle/>
          <a:p>
            <a:r>
              <a:rPr lang="en-US" sz="2400" b="1" dirty="0">
                <a:latin typeface="Times New Roman" panose="02020603050405020304" pitchFamily="18" charset="0"/>
                <a:cs typeface="Times New Roman" panose="02020603050405020304" pitchFamily="18" charset="0"/>
              </a:rPr>
              <a:t>DEQUEUE: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int dequeue()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int item;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&lt;&lt;"The Queue is empty...";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item=queue[front];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if(front==rear)</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front=(front+1)%MAX;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return item;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346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43" y="154745"/>
            <a:ext cx="10466363" cy="5464468"/>
          </a:xfrm>
        </p:spPr>
        <p:txBody>
          <a:bodyPr>
            <a:normAutofit/>
          </a:bodyPr>
          <a:lstStyle/>
          <a:p>
            <a:r>
              <a:rPr lang="en-US" b="1" dirty="0">
                <a:latin typeface="Times New Roman" panose="02020603050405020304" pitchFamily="18" charset="0"/>
                <a:cs typeface="Times New Roman" panose="02020603050405020304" pitchFamily="18" charset="0"/>
              </a:rPr>
              <a:t>DEQUEUE: DOUBLE ENDED QUEUE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-Double Ended Queue is also a Queue data structure in which the insertion and deletion operations are performed at both the ends.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-Insertion at both front and rear positions and deletion from both front and rear positions.</a:t>
            </a:r>
          </a:p>
        </p:txBody>
      </p:sp>
      <p:pic>
        <p:nvPicPr>
          <p:cNvPr id="3" name="Picture 2" descr="double ended queue data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4182657" y="4840132"/>
            <a:ext cx="6104585" cy="1490330"/>
          </a:xfrm>
          <a:prstGeom prst="rect">
            <a:avLst/>
          </a:prstGeom>
          <a:noFill/>
          <a:ln>
            <a:noFill/>
          </a:ln>
        </p:spPr>
      </p:pic>
    </p:spTree>
    <p:extLst>
      <p:ext uri="{BB962C8B-B14F-4D97-AF65-F5344CB8AC3E}">
        <p14:creationId xmlns:p14="http://schemas.microsoft.com/office/powerpoint/2010/main" val="246822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34" y="0"/>
            <a:ext cx="11113477" cy="6741368"/>
          </a:xfrm>
        </p:spPr>
        <p:txBody>
          <a:bodyPr>
            <a:normAutofit/>
          </a:bodyPr>
          <a:lstStyle/>
          <a:p>
            <a:r>
              <a:rPr lang="en-US" sz="2400" dirty="0">
                <a:latin typeface="Times New Roman" panose="02020603050405020304" pitchFamily="18" charset="0"/>
                <a:cs typeface="Times New Roman" panose="02020603050405020304" pitchFamily="18" charset="0"/>
              </a:rPr>
              <a:t>Double Ended Queue can be represented in TWO ways: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1.Input Restricted Double Ended Queue: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insertion operation is performed at only one end and deletion operation is performed at both the ends.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2.Output Restricted Double Ended Queue: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In output restricted double ended queue, the deletion operation is performed at only one end and insertion operation is performed at both the ends.</a:t>
            </a:r>
            <a:br>
              <a:rPr lang="en-US" sz="2000" dirty="0"/>
            </a:br>
            <a:endParaRPr lang="en-US" sz="2000" dirty="0"/>
          </a:p>
        </p:txBody>
      </p:sp>
      <p:pic>
        <p:nvPicPr>
          <p:cNvPr id="4" name="Picture 3" descr="input restricted double ended queue"/>
          <p:cNvPicPr/>
          <p:nvPr/>
        </p:nvPicPr>
        <p:blipFill>
          <a:blip r:embed="rId2">
            <a:extLst>
              <a:ext uri="{28A0092B-C50C-407E-A947-70E740481C1C}">
                <a14:useLocalDpi xmlns:a14="http://schemas.microsoft.com/office/drawing/2010/main" val="0"/>
              </a:ext>
            </a:extLst>
          </a:blip>
          <a:srcRect/>
          <a:stretch>
            <a:fillRect/>
          </a:stretch>
        </p:blipFill>
        <p:spPr bwMode="auto">
          <a:xfrm>
            <a:off x="712763" y="2176669"/>
            <a:ext cx="4485953" cy="1742132"/>
          </a:xfrm>
          <a:prstGeom prst="rect">
            <a:avLst/>
          </a:prstGeom>
          <a:noFill/>
          <a:ln>
            <a:noFill/>
          </a:ln>
        </p:spPr>
      </p:pic>
      <p:pic>
        <p:nvPicPr>
          <p:cNvPr id="5" name="Picture 4" descr="output restricted double ended queue"/>
          <p:cNvPicPr/>
          <p:nvPr/>
        </p:nvPicPr>
        <p:blipFill>
          <a:blip r:embed="rId3">
            <a:extLst>
              <a:ext uri="{28A0092B-C50C-407E-A947-70E740481C1C}">
                <a14:useLocalDpi xmlns:a14="http://schemas.microsoft.com/office/drawing/2010/main" val="0"/>
              </a:ext>
            </a:extLst>
          </a:blip>
          <a:srcRect/>
          <a:stretch>
            <a:fillRect/>
          </a:stretch>
        </p:blipFill>
        <p:spPr bwMode="auto">
          <a:xfrm>
            <a:off x="1453891" y="5187708"/>
            <a:ext cx="4896544" cy="1872208"/>
          </a:xfrm>
          <a:prstGeom prst="rect">
            <a:avLst/>
          </a:prstGeom>
          <a:noFill/>
          <a:ln>
            <a:noFill/>
          </a:ln>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51" t="16592" b="10426"/>
          <a:stretch/>
        </p:blipFill>
        <p:spPr bwMode="auto">
          <a:xfrm>
            <a:off x="6660458" y="2398576"/>
            <a:ext cx="345551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604" t="17073" b="12195"/>
          <a:stretch/>
        </p:blipFill>
        <p:spPr bwMode="auto">
          <a:xfrm>
            <a:off x="8311269" y="4951878"/>
            <a:ext cx="3609398" cy="1789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60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265" y="857250"/>
            <a:ext cx="9324535" cy="4916510"/>
          </a:xfrm>
        </p:spPr>
        <p:txBody>
          <a:bodyPr>
            <a:normAutofit/>
          </a:bodyPr>
          <a:lstStyle/>
          <a:p>
            <a:r>
              <a:rPr lang="en-US" sz="2400" b="1" dirty="0">
                <a:latin typeface="Times New Roman" panose="02020603050405020304" pitchFamily="18" charset="0"/>
                <a:cs typeface="Times New Roman" panose="02020603050405020304" pitchFamily="18" charset="0"/>
              </a:rPr>
              <a:t>INSERTION USING REAR</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void </a:t>
            </a:r>
            <a:r>
              <a:rPr lang="en-US" sz="2400" b="1" dirty="0" err="1">
                <a:latin typeface="Times New Roman" panose="02020603050405020304" pitchFamily="18" charset="0"/>
                <a:cs typeface="Times New Roman" panose="02020603050405020304" pitchFamily="18" charset="0"/>
              </a:rPr>
              <a:t>insert_rear</a:t>
            </a:r>
            <a:r>
              <a:rPr lang="en-US" sz="2400" b="1" dirty="0">
                <a:latin typeface="Times New Roman" panose="02020603050405020304" pitchFamily="18" charset="0"/>
                <a:cs typeface="Times New Roman" panose="02020603050405020304" pitchFamily="18" charset="0"/>
              </a:rPr>
              <a:t>(int 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if(rear==max-1)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&lt;&lt;"Queue is full";</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rear=rear+1;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queue[rear]=x;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front=0;</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737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295" t="13250" r="978" b="18501"/>
          <a:stretch/>
        </p:blipFill>
        <p:spPr>
          <a:xfrm>
            <a:off x="2279068" y="1453558"/>
            <a:ext cx="7633864" cy="3160518"/>
          </a:xfrm>
          <a:prstGeom prst="rect">
            <a:avLst/>
          </a:prstGeom>
        </p:spPr>
      </p:pic>
    </p:spTree>
    <p:extLst>
      <p:ext uri="{BB962C8B-B14F-4D97-AF65-F5344CB8AC3E}">
        <p14:creationId xmlns:p14="http://schemas.microsoft.com/office/powerpoint/2010/main" val="4129755412"/>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06" y="0"/>
            <a:ext cx="9211994" cy="6858000"/>
          </a:xfrm>
        </p:spPr>
        <p:txBody>
          <a:bodyPr>
            <a:noAutofit/>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INSERTION USING FRONT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void </a:t>
            </a:r>
            <a:r>
              <a:rPr lang="en-US" sz="2400" b="1" dirty="0" err="1">
                <a:latin typeface="Times New Roman" panose="02020603050405020304" pitchFamily="18" charset="0"/>
                <a:cs typeface="Times New Roman" panose="02020603050405020304" pitchFamily="18" charset="0"/>
              </a:rPr>
              <a:t>insert_front</a:t>
            </a:r>
            <a:r>
              <a:rPr lang="en-US" sz="2400" b="1" dirty="0">
                <a:latin typeface="Times New Roman" panose="02020603050405020304" pitchFamily="18" charset="0"/>
                <a:cs typeface="Times New Roman" panose="02020603050405020304" pitchFamily="18" charset="0"/>
              </a:rPr>
              <a:t>(int 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if(front==0)</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&lt;&lt;"Cannot insert in front position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queue[front]=x;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if(rear==-1)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rear=0;</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front=front-1;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queue[front]=x;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3671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14" y="0"/>
            <a:ext cx="9563687" cy="6858000"/>
          </a:xfrm>
        </p:spPr>
        <p:txBody>
          <a:bodyPr>
            <a:noAutofit/>
          </a:bodyPr>
          <a:lstStyle/>
          <a:p>
            <a:r>
              <a:rPr lang="en-US" sz="2000" b="1" dirty="0">
                <a:latin typeface="Times New Roman" panose="02020603050405020304" pitchFamily="18" charset="0"/>
                <a:cs typeface="Times New Roman" panose="02020603050405020304" pitchFamily="18" charset="0"/>
              </a:rPr>
              <a:t>DELETION USING REAR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 </a:t>
            </a:r>
            <a:r>
              <a:rPr lang="en-US" sz="2000" b="1" dirty="0" err="1">
                <a:latin typeface="Times New Roman" panose="02020603050405020304" pitchFamily="18" charset="0"/>
                <a:cs typeface="Times New Roman" panose="02020603050405020304" pitchFamily="18" charset="0"/>
              </a:rPr>
              <a:t>delete_rear</a:t>
            </a:r>
            <a:r>
              <a:rPr lang="en-US" sz="2000" b="1" dirty="0">
                <a:latin typeface="Times New Roman" panose="02020603050405020304" pitchFamily="18" charset="0"/>
                <a:cs typeface="Times New Roman" panose="02020603050405020304" pitchFamily="18" charset="0"/>
              </a:rPr>
              <a:t>()</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int item;</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if(rear==-1)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cout</a:t>
            </a:r>
            <a:r>
              <a:rPr lang="en-US" sz="2000" b="1" dirty="0">
                <a:latin typeface="Times New Roman" panose="02020603050405020304" pitchFamily="18" charset="0"/>
                <a:cs typeface="Times New Roman" panose="02020603050405020304" pitchFamily="18" charset="0"/>
              </a:rPr>
              <a:t>&lt;&lt;"Queue is empty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else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item=queue[rear];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if(front==rear)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front=-1;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rear=-1;</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else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rear=rear-1;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return item;}</a:t>
            </a:r>
          </a:p>
        </p:txBody>
      </p:sp>
    </p:spTree>
    <p:extLst>
      <p:ext uri="{BB962C8B-B14F-4D97-AF65-F5344CB8AC3E}">
        <p14:creationId xmlns:p14="http://schemas.microsoft.com/office/powerpoint/2010/main" val="51783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570" y="116632"/>
            <a:ext cx="8561231" cy="6480720"/>
          </a:xfrm>
        </p:spPr>
        <p:txBody>
          <a:bodyPr>
            <a:noAutofit/>
          </a:bodyPr>
          <a:lstStyle/>
          <a:p>
            <a:r>
              <a:rPr lang="en-US" sz="2000" b="1" dirty="0">
                <a:latin typeface="Times New Roman" panose="02020603050405020304" pitchFamily="18" charset="0"/>
                <a:cs typeface="Times New Roman" panose="02020603050405020304" pitchFamily="18" charset="0"/>
              </a:rPr>
              <a:t>DELETION USING FRONT</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delete_front</a:t>
            </a:r>
            <a:r>
              <a:rPr lang="en-US" sz="2000" b="1" dirty="0">
                <a:latin typeface="Times New Roman" panose="02020603050405020304" pitchFamily="18" charset="0"/>
                <a:cs typeface="Times New Roman" panose="02020603050405020304" pitchFamily="18" charset="0"/>
              </a:rPr>
              <a:t>()</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item;</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if(front==-1)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("Queue is full");</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else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item=queue[front];</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if(front==rear)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rear=-1;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front=-1;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else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front=front+1;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return item;</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237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88" y="211015"/>
            <a:ext cx="10663310" cy="6458345"/>
          </a:xfrm>
        </p:spPr>
        <p:txBody>
          <a:bodyPr>
            <a:normAutofit/>
          </a:bodyPr>
          <a:lstStyle/>
          <a:p>
            <a:r>
              <a:rPr lang="en-US" sz="2800" b="1" dirty="0">
                <a:latin typeface="Times New Roman" panose="02020603050405020304" pitchFamily="18" charset="0"/>
                <a:cs typeface="Times New Roman" panose="02020603050405020304" pitchFamily="18" charset="0"/>
              </a:rPr>
              <a:t>Priority Queues:</a:t>
            </a:r>
            <a:br>
              <a:rPr lang="en-US" sz="2800" b="1"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-Priority Queue is an extension of queue with following properties.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-Every item has a priority associated with it.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 element with high priority is </a:t>
            </a:r>
            <a:r>
              <a:rPr lang="en-US" sz="2800" dirty="0" err="1">
                <a:latin typeface="Times New Roman" panose="02020603050405020304" pitchFamily="18" charset="0"/>
                <a:cs typeface="Times New Roman" panose="02020603050405020304" pitchFamily="18" charset="0"/>
              </a:rPr>
              <a:t>dequeued</a:t>
            </a:r>
            <a:r>
              <a:rPr lang="en-US" sz="2800" dirty="0">
                <a:latin typeface="Times New Roman" panose="02020603050405020304" pitchFamily="18" charset="0"/>
                <a:cs typeface="Times New Roman" panose="02020603050405020304" pitchFamily="18" charset="0"/>
              </a:rPr>
              <a:t> before an element with low priority.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two elements have the same priority, they are served according to their order in the queue.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Operations:</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insert(item, priority): </a:t>
            </a:r>
            <a:r>
              <a:rPr lang="en-US" sz="2800" dirty="0">
                <a:latin typeface="Times New Roman" panose="02020603050405020304" pitchFamily="18" charset="0"/>
                <a:cs typeface="Times New Roman" panose="02020603050405020304" pitchFamily="18" charset="0"/>
              </a:rPr>
              <a:t>Inserts an item with given priority.</a:t>
            </a:r>
            <a:br>
              <a:rPr lang="en-US" sz="2800"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getHighestPriority</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Returns the highest priority item.</a:t>
            </a:r>
            <a:br>
              <a:rPr lang="en-US" sz="2800"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deleteHighestPriority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Removes the highest priority item.</a:t>
            </a:r>
          </a:p>
        </p:txBody>
      </p:sp>
    </p:spTree>
    <p:extLst>
      <p:ext uri="{BB962C8B-B14F-4D97-AF65-F5344CB8AC3E}">
        <p14:creationId xmlns:p14="http://schemas.microsoft.com/office/powerpoint/2010/main" val="271565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212" y="703385"/>
            <a:ext cx="10367890" cy="4934747"/>
          </a:xfrm>
        </p:spPr>
        <p:txBody>
          <a:bodyPr>
            <a:normAutofit/>
          </a:bodyPr>
          <a:lstStyle/>
          <a:p>
            <a:pPr algn="just"/>
            <a:r>
              <a:rPr lang="en-IN" sz="2400" dirty="0">
                <a:latin typeface="Times New Roman" panose="02020603050405020304" pitchFamily="18" charset="0"/>
                <a:cs typeface="Times New Roman" panose="02020603050405020304" pitchFamily="18" charset="0"/>
              </a:rPr>
              <a:t>Priority queue is a variant of queue data structure in which insertion is performed in the order of arrival and deletion is performed based on the priority.</a:t>
            </a:r>
          </a:p>
        </p:txBody>
      </p:sp>
      <p:sp>
        <p:nvSpPr>
          <p:cNvPr id="4" name="Rectangle 3"/>
          <p:cNvSpPr/>
          <p:nvPr/>
        </p:nvSpPr>
        <p:spPr>
          <a:xfrm>
            <a:off x="1631852" y="3356992"/>
            <a:ext cx="7776516" cy="1569660"/>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There are two types of priority queues they are as follows...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Max Priority Queue</a:t>
            </a:r>
          </a:p>
          <a:p>
            <a:r>
              <a:rPr lang="en-IN" sz="2400" dirty="0">
                <a:latin typeface="Times New Roman" panose="02020603050405020304" pitchFamily="18" charset="0"/>
                <a:cs typeface="Times New Roman" panose="02020603050405020304" pitchFamily="18" charset="0"/>
              </a:rPr>
              <a:t>Min Priority Queue</a:t>
            </a:r>
          </a:p>
        </p:txBody>
      </p:sp>
    </p:spTree>
    <p:extLst>
      <p:ext uri="{BB962C8B-B14F-4D97-AF65-F5344CB8AC3E}">
        <p14:creationId xmlns:p14="http://schemas.microsoft.com/office/powerpoint/2010/main" val="393377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1. Max Priority Queue</a:t>
            </a:r>
          </a:p>
          <a:p>
            <a:pPr marL="0" indent="0" algn="just">
              <a:buNone/>
            </a:pPr>
            <a:r>
              <a:rPr lang="en-IN" sz="2400" dirty="0">
                <a:latin typeface="Times New Roman" panose="02020603050405020304" pitchFamily="18" charset="0"/>
                <a:cs typeface="Times New Roman" panose="02020603050405020304" pitchFamily="18" charset="0"/>
              </a:rPr>
              <a:t>In max priority queue, elements are inserted in the order in which they arrive the queue and always maximum value is removed first from the queue. </a:t>
            </a:r>
          </a:p>
          <a:p>
            <a:pPr marL="0" indent="0" algn="just">
              <a:buNone/>
            </a:pPr>
            <a:r>
              <a:rPr lang="en-IN" sz="2400" dirty="0">
                <a:latin typeface="Times New Roman" panose="02020603050405020304" pitchFamily="18" charset="0"/>
                <a:cs typeface="Times New Roman" panose="02020603050405020304" pitchFamily="18" charset="0"/>
              </a:rPr>
              <a:t>For example assume that we insert in order 8, 3, 2, 5 and they are removed in the order 8, 5, 3, 2.</a:t>
            </a:r>
          </a:p>
          <a:p>
            <a:pPr marL="0" indent="0">
              <a:buNone/>
            </a:pPr>
            <a:endParaRPr lang="en-IN" dirty="0"/>
          </a:p>
        </p:txBody>
      </p:sp>
    </p:spTree>
    <p:extLst>
      <p:ext uri="{BB962C8B-B14F-4D97-AF65-F5344CB8AC3E}">
        <p14:creationId xmlns:p14="http://schemas.microsoft.com/office/powerpoint/2010/main" val="144750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 Min Priority Queue</a:t>
            </a:r>
          </a:p>
        </p:txBody>
      </p:sp>
      <p:sp>
        <p:nvSpPr>
          <p:cNvPr id="3" name="Content Placeholder 2"/>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Min Priority Queue is similar to max priority queue except removing maximum element first, we remove minimum element first in min priority queue.</a:t>
            </a:r>
          </a:p>
        </p:txBody>
      </p:sp>
    </p:spTree>
    <p:extLst>
      <p:ext uri="{BB962C8B-B14F-4D97-AF65-F5344CB8AC3E}">
        <p14:creationId xmlns:p14="http://schemas.microsoft.com/office/powerpoint/2010/main" val="282319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822" y="188640"/>
            <a:ext cx="8697002" cy="6336704"/>
          </a:xfrm>
        </p:spPr>
        <p:txBody>
          <a:bodyPr/>
          <a:lstStyle/>
          <a:p>
            <a:endParaRPr lang="en-US" dirty="0"/>
          </a:p>
        </p:txBody>
      </p:sp>
      <p:pic>
        <p:nvPicPr>
          <p:cNvPr id="1026" name="Picture 2" descr="Priority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822" y="1700808"/>
            <a:ext cx="8824941"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976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7" y="692695"/>
            <a:ext cx="10227213" cy="5679969"/>
          </a:xfrm>
        </p:spPr>
        <p:txBody>
          <a:bodyPr>
            <a:noAutofit/>
          </a:bodyPr>
          <a:lstStyle/>
          <a:p>
            <a:r>
              <a:rPr lang="en-US" sz="2400" b="1" dirty="0">
                <a:latin typeface="Times New Roman" panose="02020603050405020304" pitchFamily="18" charset="0"/>
                <a:cs typeface="Times New Roman" panose="02020603050405020304" pitchFamily="18" charset="0"/>
              </a:rPr>
              <a:t>Applications of Priority Queue: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CPU Scheduling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Graph algorithms like Dijkstra’s shortest path algorithm, Prim’s Minimum Spanning Tree, </a:t>
            </a:r>
            <a:r>
              <a:rPr lang="en-US" sz="2400" dirty="0" err="1">
                <a:latin typeface="Times New Roman" panose="02020603050405020304" pitchFamily="18" charset="0"/>
                <a:cs typeface="Times New Roman" panose="02020603050405020304" pitchFamily="18" charset="0"/>
              </a:rPr>
              <a:t>etc</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All queue applications where priority is involved.</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Implementations: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Array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-Linked list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-Heap data structure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-Binary search tree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Among these data structures, heap data structure provides an efficient implementation of priority queues.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203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7E24-5C88-B51D-0AA0-89CD6093782E}"/>
              </a:ext>
            </a:extLst>
          </p:cNvPr>
          <p:cNvSpPr>
            <a:spLocks noGrp="1"/>
          </p:cNvSpPr>
          <p:nvPr>
            <p:ph type="title"/>
          </p:nvPr>
        </p:nvSpPr>
        <p:spPr>
          <a:xfrm>
            <a:off x="838200" y="365125"/>
            <a:ext cx="10515600" cy="6035675"/>
          </a:xfrm>
        </p:spPr>
        <p:txBody>
          <a:bodyPr>
            <a:normAutofit/>
          </a:bodyPr>
          <a:lstStyle/>
          <a:p>
            <a:r>
              <a:rPr lang="en-GB" dirty="0">
                <a:latin typeface="Times New Roman" panose="02020603050405020304" pitchFamily="18" charset="0"/>
                <a:cs typeface="Times New Roman" panose="02020603050405020304" pitchFamily="18" charset="0"/>
              </a:rPr>
              <a:t>LINKED LIST IMPLEMENTATION OF PRIORITY QUEUE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struct node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int data;</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int priority;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struct node*next;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}*front=NULL;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7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295" y="155430"/>
            <a:ext cx="8902505" cy="2265459"/>
          </a:xfrm>
        </p:spPr>
        <p:txBody>
          <a:bodyPr>
            <a:normAutofit fontScale="90000"/>
          </a:bodyPr>
          <a:lstStyle/>
          <a:p>
            <a:br>
              <a:rPr lang="en-US" dirty="0"/>
            </a:br>
            <a:r>
              <a:rPr lang="en-US" sz="2700" b="1" dirty="0">
                <a:latin typeface="Times New Roman" panose="02020603050405020304" pitchFamily="18" charset="0"/>
                <a:cs typeface="Times New Roman" panose="02020603050405020304" pitchFamily="18" charset="0"/>
              </a:rPr>
              <a:t>QUEUE: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-Ordered List.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-Insertion at one end called REAR.</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-Deletion at another end called FRONT.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-FIFO (First In First Out)</a:t>
            </a:r>
            <a:br>
              <a:rPr lang="en-US" sz="2700"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31520" y="2566920"/>
            <a:ext cx="5496489" cy="3650999"/>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Operations:</a:t>
            </a:r>
          </a:p>
          <a:p>
            <a:r>
              <a:rPr lang="en-US" b="1" dirty="0">
                <a:latin typeface="Times New Roman" panose="02020603050405020304" pitchFamily="18" charset="0"/>
                <a:cs typeface="Times New Roman" panose="02020603050405020304" pitchFamily="18" charset="0"/>
              </a:rPr>
              <a:t>Enqueue</a:t>
            </a:r>
            <a:r>
              <a:rPr lang="en-US" dirty="0">
                <a:latin typeface="Times New Roman" panose="02020603050405020304" pitchFamily="18" charset="0"/>
                <a:cs typeface="Times New Roman" panose="02020603050405020304" pitchFamily="18" charset="0"/>
              </a:rPr>
              <a:t>: Add an item to the queue.</a:t>
            </a:r>
          </a:p>
          <a:p>
            <a:r>
              <a:rPr lang="en-US" b="1" dirty="0">
                <a:latin typeface="Times New Roman" panose="02020603050405020304" pitchFamily="18" charset="0"/>
                <a:cs typeface="Times New Roman" panose="02020603050405020304" pitchFamily="18" charset="0"/>
              </a:rPr>
              <a:t>Dequeue</a:t>
            </a:r>
            <a:r>
              <a:rPr lang="en-US" dirty="0">
                <a:latin typeface="Times New Roman" panose="02020603050405020304" pitchFamily="18" charset="0"/>
                <a:cs typeface="Times New Roman" panose="02020603050405020304" pitchFamily="18" charset="0"/>
              </a:rPr>
              <a:t>: Remove an item from the queue.</a:t>
            </a:r>
          </a:p>
          <a:p>
            <a:r>
              <a:rPr lang="en-US" b="1" dirty="0">
                <a:latin typeface="Times New Roman" panose="02020603050405020304" pitchFamily="18" charset="0"/>
                <a:cs typeface="Times New Roman" panose="02020603050405020304" pitchFamily="18" charset="0"/>
              </a:rPr>
              <a:t>Peek</a:t>
            </a:r>
            <a:r>
              <a:rPr lang="en-US" dirty="0">
                <a:latin typeface="Times New Roman" panose="02020603050405020304" pitchFamily="18" charset="0"/>
                <a:cs typeface="Times New Roman" panose="02020603050405020304" pitchFamily="18" charset="0"/>
              </a:rPr>
              <a:t>: Gets the element at the front of the queue without removing it.</a:t>
            </a:r>
          </a:p>
          <a:p>
            <a:r>
              <a:rPr lang="en-US" b="1" dirty="0">
                <a:latin typeface="Times New Roman" panose="02020603050405020304" pitchFamily="18" charset="0"/>
                <a:cs typeface="Times New Roman" panose="02020603050405020304" pitchFamily="18" charset="0"/>
              </a:rPr>
              <a:t>IsFull</a:t>
            </a:r>
            <a:r>
              <a:rPr lang="en-US" dirty="0">
                <a:latin typeface="Times New Roman" panose="02020603050405020304" pitchFamily="18" charset="0"/>
                <a:cs typeface="Times New Roman" panose="02020603050405020304" pitchFamily="18" charset="0"/>
              </a:rPr>
              <a:t> :Checks if the queue is full.</a:t>
            </a:r>
          </a:p>
          <a:p>
            <a:r>
              <a:rPr lang="en-US" b="1" dirty="0">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Checks if the queue is empty.</a:t>
            </a:r>
          </a:p>
          <a:p>
            <a:endParaRPr lang="en-US" dirty="0"/>
          </a:p>
          <a:p>
            <a:endParaRPr lang="en-US" dirty="0"/>
          </a:p>
        </p:txBody>
      </p:sp>
      <p:pic>
        <p:nvPicPr>
          <p:cNvPr id="3074" name="Picture 2" descr="Queue Examp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96332" y="2566921"/>
            <a:ext cx="4362450" cy="1061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queue first in first out diagram"/>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0687" y="4432852"/>
            <a:ext cx="4183856" cy="692468"/>
          </a:xfrm>
          <a:prstGeom prst="rect">
            <a:avLst/>
          </a:prstGeom>
          <a:noFill/>
          <a:ln>
            <a:noFill/>
          </a:ln>
        </p:spPr>
      </p:pic>
    </p:spTree>
    <p:extLst>
      <p:ext uri="{BB962C8B-B14F-4D97-AF65-F5344CB8AC3E}">
        <p14:creationId xmlns:p14="http://schemas.microsoft.com/office/powerpoint/2010/main" val="2482302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60DA-0A67-11B6-F196-B17FE92073FA}"/>
              </a:ext>
            </a:extLst>
          </p:cNvPr>
          <p:cNvSpPr>
            <a:spLocks noGrp="1"/>
          </p:cNvSpPr>
          <p:nvPr>
            <p:ph type="title"/>
          </p:nvPr>
        </p:nvSpPr>
        <p:spPr>
          <a:xfrm>
            <a:off x="838200" y="365126"/>
            <a:ext cx="10515600" cy="6429570"/>
          </a:xfrm>
        </p:spPr>
        <p:txBody>
          <a:bodyPr>
            <a:noAutofit/>
          </a:bodyPr>
          <a:lstStyle/>
          <a:p>
            <a:r>
              <a:rPr lang="en-IN" sz="2000" b="1" dirty="0">
                <a:latin typeface="Times New Roman" panose="02020603050405020304" pitchFamily="18" charset="0"/>
                <a:cs typeface="Times New Roman" panose="02020603050405020304" pitchFamily="18" charset="0"/>
              </a:rPr>
              <a:t>void insert(int </a:t>
            </a:r>
            <a:r>
              <a:rPr lang="en-IN" sz="2000" b="1" dirty="0" err="1">
                <a:latin typeface="Times New Roman" panose="02020603050405020304" pitchFamily="18" charset="0"/>
                <a:cs typeface="Times New Roman" panose="02020603050405020304" pitchFamily="18" charset="0"/>
              </a:rPr>
              <a:t>x,int</a:t>
            </a:r>
            <a:r>
              <a:rPr lang="en-IN" sz="2000" b="1" dirty="0">
                <a:latin typeface="Times New Roman" panose="02020603050405020304" pitchFamily="18" charset="0"/>
                <a:cs typeface="Times New Roman" panose="02020603050405020304" pitchFamily="18" charset="0"/>
              </a:rPr>
              <a:t> p)</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node*temp,*q;</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temp=new node;</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temp-&gt;data=x;</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temp-&gt;priority=p;</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if(front==NULL||p&lt;front-&gt;priority)</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temp-&gt;next=front;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front=temp;</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else</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q=front;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while(q-&gt;next!=NULL&amp;&amp;q-&gt;next-</a:t>
            </a:r>
            <a:r>
              <a:rPr lang="en-IN" sz="2000" b="1">
                <a:latin typeface="Times New Roman" panose="02020603050405020304" pitchFamily="18" charset="0"/>
                <a:cs typeface="Times New Roman" panose="02020603050405020304" pitchFamily="18" charset="0"/>
              </a:rPr>
              <a:t>&gt;priority&lt;p</a:t>
            </a:r>
            <a:r>
              <a:rPr lang="en-IN" sz="2000" b="1" dirty="0">
                <a:latin typeface="Times New Roman" panose="02020603050405020304" pitchFamily="18" charset="0"/>
                <a:cs typeface="Times New Roman" panose="02020603050405020304" pitchFamily="18" charset="0"/>
              </a:rPr>
              <a: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q=q-&gt;next;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temp-&gt;next=q-&gt;next;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q-&gt;next=temp;</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859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E9F-C8D5-2DAC-E87B-6A6638AB9B19}"/>
              </a:ext>
            </a:extLst>
          </p:cNvPr>
          <p:cNvSpPr>
            <a:spLocks noGrp="1"/>
          </p:cNvSpPr>
          <p:nvPr>
            <p:ph type="title"/>
          </p:nvPr>
        </p:nvSpPr>
        <p:spPr>
          <a:xfrm>
            <a:off x="838200" y="365125"/>
            <a:ext cx="10515600" cy="6190420"/>
          </a:xfrm>
        </p:spPr>
        <p:txBody>
          <a:bodyPr>
            <a:normAutofit/>
          </a:bodyPr>
          <a:lstStyle/>
          <a:p>
            <a:r>
              <a:rPr lang="en-IN" sz="2800" b="1" dirty="0">
                <a:latin typeface="Times New Roman" panose="02020603050405020304" pitchFamily="18" charset="0"/>
                <a:cs typeface="Times New Roman" panose="02020603050405020304" pitchFamily="18" charset="0"/>
              </a:rPr>
              <a:t>void dequeue()</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struct node*</a:t>
            </a:r>
            <a:r>
              <a:rPr lang="en-IN" sz="2800" b="1" dirty="0" err="1">
                <a:latin typeface="Times New Roman" panose="02020603050405020304" pitchFamily="18" charset="0"/>
                <a:cs typeface="Times New Roman" panose="02020603050405020304" pitchFamily="18" charset="0"/>
              </a:rPr>
              <a:t>delnode</a:t>
            </a:r>
            <a:r>
              <a:rPr lang="en-IN" sz="2800" b="1" dirty="0">
                <a:latin typeface="Times New Roman" panose="02020603050405020304" pitchFamily="18" charset="0"/>
                <a:cs typeface="Times New Roman" panose="02020603050405020304" pitchFamily="18" charset="0"/>
              </a:rPr>
              <a:t>;</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if(front==NULL)</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cout</a:t>
            </a:r>
            <a:r>
              <a:rPr lang="en-IN" sz="2800" b="1" dirty="0">
                <a:latin typeface="Times New Roman" panose="02020603050405020304" pitchFamily="18" charset="0"/>
                <a:cs typeface="Times New Roman" panose="02020603050405020304" pitchFamily="18" charset="0"/>
              </a:rPr>
              <a:t>&lt;&lt;"Queue underflow";</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else</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delnode</a:t>
            </a:r>
            <a:r>
              <a:rPr lang="en-IN" sz="2800" b="1" dirty="0">
                <a:latin typeface="Times New Roman" panose="02020603050405020304" pitchFamily="18" charset="0"/>
                <a:cs typeface="Times New Roman" panose="02020603050405020304" pitchFamily="18" charset="0"/>
              </a:rPr>
              <a:t>=front;</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cout</a:t>
            </a:r>
            <a:r>
              <a:rPr lang="en-IN" sz="2800" b="1" dirty="0">
                <a:latin typeface="Times New Roman" panose="02020603050405020304" pitchFamily="18" charset="0"/>
                <a:cs typeface="Times New Roman" panose="02020603050405020304" pitchFamily="18" charset="0"/>
              </a:rPr>
              <a:t>&lt;&lt;front-&gt;data;</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front=front-&gt;next;</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free(</a:t>
            </a:r>
            <a:r>
              <a:rPr lang="en-IN" sz="2800" b="1" dirty="0" err="1">
                <a:latin typeface="Times New Roman" panose="02020603050405020304" pitchFamily="18" charset="0"/>
                <a:cs typeface="Times New Roman" panose="02020603050405020304" pitchFamily="18" charset="0"/>
              </a:rPr>
              <a:t>delnode</a:t>
            </a:r>
            <a:r>
              <a:rPr lang="en-IN" sz="2800" b="1" dirty="0">
                <a:latin typeface="Times New Roman" panose="02020603050405020304" pitchFamily="18" charset="0"/>
                <a:cs typeface="Times New Roman" panose="02020603050405020304" pitchFamily="18" charset="0"/>
              </a:rPr>
              <a:t>);</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81338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365B-00D6-3552-E0C5-131AC100E47F}"/>
              </a:ext>
            </a:extLst>
          </p:cNvPr>
          <p:cNvSpPr>
            <a:spLocks noGrp="1"/>
          </p:cNvSpPr>
          <p:nvPr>
            <p:ph type="title"/>
          </p:nvPr>
        </p:nvSpPr>
        <p:spPr>
          <a:xfrm>
            <a:off x="838200" y="365125"/>
            <a:ext cx="10515600" cy="5993472"/>
          </a:xfrm>
        </p:spPr>
        <p:txBody>
          <a:bodyPr>
            <a:normAutofit/>
          </a:bodyPr>
          <a:lstStyle/>
          <a:p>
            <a:r>
              <a:rPr lang="en-IN" sz="2400" b="1" dirty="0">
                <a:latin typeface="Times New Roman" panose="02020603050405020304" pitchFamily="18" charset="0"/>
                <a:cs typeface="Times New Roman" panose="02020603050405020304" pitchFamily="18" charset="0"/>
              </a:rPr>
              <a:t>void display()</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node*</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=front;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if(front==NULL)</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cout</a:t>
            </a:r>
            <a:r>
              <a:rPr lang="en-IN" sz="2400" b="1" dirty="0">
                <a:latin typeface="Times New Roman" panose="02020603050405020304" pitchFamily="18" charset="0"/>
                <a:cs typeface="Times New Roman" panose="02020603050405020304" pitchFamily="18" charset="0"/>
              </a:rPr>
              <a:t>&lt;&lt;"queue is empty";</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else</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while(</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!=NULL)</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cout</a:t>
            </a:r>
            <a:r>
              <a:rPr lang="en-IN" sz="2400" b="1" dirty="0">
                <a:latin typeface="Times New Roman" panose="02020603050405020304" pitchFamily="18" charset="0"/>
                <a:cs typeface="Times New Roman" panose="02020603050405020304" pitchFamily="18" charset="0"/>
              </a:rPr>
              <a:t>&lt;&lt;</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-&gt;data&lt;&lt;" "&lt;&lt;</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-&gt;priority&lt;&lt;</a:t>
            </a:r>
            <a:r>
              <a:rPr lang="en-IN" sz="2400" b="1" dirty="0" err="1">
                <a:latin typeface="Times New Roman" panose="02020603050405020304" pitchFamily="18" charset="0"/>
                <a:cs typeface="Times New Roman" panose="02020603050405020304" pitchFamily="18" charset="0"/>
              </a:rPr>
              <a:t>endl</a:t>
            </a:r>
            <a:r>
              <a:rPr lang="en-IN" sz="2400" b="1" dirty="0">
                <a:latin typeface="Times New Roman" panose="02020603050405020304" pitchFamily="18" charset="0"/>
                <a:cs typeface="Times New Roman" panose="02020603050405020304" pitchFamily="18" charset="0"/>
              </a:rPr>
              <a: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pos</a:t>
            </a:r>
            <a:r>
              <a:rPr lang="en-IN" sz="2400" b="1" dirty="0">
                <a:latin typeface="Times New Roman" panose="02020603050405020304" pitchFamily="18" charset="0"/>
                <a:cs typeface="Times New Roman" panose="02020603050405020304" pitchFamily="18" charset="0"/>
              </a:rPr>
              <a:t>-&gt;next;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81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a:t>
            </a:r>
          </a:p>
        </p:txBody>
      </p:sp>
      <p:pic>
        <p:nvPicPr>
          <p:cNvPr id="4098" name="Picture 2" descr="Insert Opera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1200" y="1800665"/>
            <a:ext cx="4038600" cy="30635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move Operat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53150" y="1690688"/>
            <a:ext cx="3886200" cy="353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4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66092" y="548682"/>
            <a:ext cx="8944708" cy="1080119"/>
          </a:xfrm>
        </p:spPr>
        <p:txBody>
          <a:bodyPr>
            <a:normAutofit fontScale="90000"/>
          </a:bodyPr>
          <a:lstStyle/>
          <a:p>
            <a:r>
              <a:rPr lang="en-US" sz="2700" b="1" dirty="0">
                <a:latin typeface="Times New Roman" panose="02020603050405020304" pitchFamily="18" charset="0"/>
                <a:cs typeface="Times New Roman" panose="02020603050405020304" pitchFamily="18" charset="0"/>
              </a:rPr>
              <a:t>ARRAY BASED IMPLEMENTATION OF QUEUE</a:t>
            </a:r>
            <a:br>
              <a:rPr lang="en-US" sz="27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Declaration:</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int queue[max],front=-1,rear=-1;</a:t>
            </a:r>
            <a:br>
              <a:rPr lang="en-US" sz="2000" dirty="0"/>
            </a:br>
            <a:endParaRPr lang="en-US" sz="2000" dirty="0"/>
          </a:p>
        </p:txBody>
      </p:sp>
      <p:sp>
        <p:nvSpPr>
          <p:cNvPr id="6" name="Content Placeholder 5"/>
          <p:cNvSpPr>
            <a:spLocks noGrp="1"/>
          </p:cNvSpPr>
          <p:nvPr>
            <p:ph idx="1"/>
          </p:nvPr>
        </p:nvSpPr>
        <p:spPr>
          <a:xfrm>
            <a:off x="1026942" y="1556792"/>
            <a:ext cx="9183858" cy="5040560"/>
          </a:xfrm>
        </p:spPr>
        <p:txBody>
          <a:bodyPr>
            <a:normAutofit fontScale="77500" lnSpcReduction="20000"/>
          </a:bodyPr>
          <a:lstStyle/>
          <a:p>
            <a:pPr marL="0" indent="0">
              <a:buNone/>
            </a:pPr>
            <a:r>
              <a:rPr lang="en-US" sz="3100" b="1" u="sng" dirty="0">
                <a:latin typeface="Times New Roman" panose="02020603050405020304" pitchFamily="18" charset="0"/>
                <a:cs typeface="Times New Roman" panose="02020603050405020304" pitchFamily="18" charset="0"/>
              </a:rPr>
              <a:t>ENQUEUE OPERATION:</a:t>
            </a:r>
          </a:p>
          <a:p>
            <a:pPr marL="0" indent="0">
              <a:buNone/>
            </a:pPr>
            <a:r>
              <a:rPr lang="en-US" sz="3100" b="1" dirty="0">
                <a:latin typeface="Times New Roman" panose="02020603050405020304" pitchFamily="18" charset="0"/>
                <a:cs typeface="Times New Roman" panose="02020603050405020304" pitchFamily="18" charset="0"/>
              </a:rPr>
              <a:t> void </a:t>
            </a:r>
            <a:r>
              <a:rPr lang="en-US" sz="3100" b="1" dirty="0" err="1">
                <a:latin typeface="Times New Roman" panose="02020603050405020304" pitchFamily="18" charset="0"/>
                <a:cs typeface="Times New Roman" panose="02020603050405020304" pitchFamily="18" charset="0"/>
              </a:rPr>
              <a:t>enqueue</a:t>
            </a:r>
            <a:r>
              <a:rPr lang="en-US" sz="3100" b="1" dirty="0">
                <a:latin typeface="Times New Roman" panose="02020603050405020304" pitchFamily="18" charset="0"/>
                <a:cs typeface="Times New Roman" panose="02020603050405020304" pitchFamily="18" charset="0"/>
              </a:rPr>
              <a:t>(int x)</a:t>
            </a:r>
          </a:p>
          <a:p>
            <a:pPr marL="0" indent="0">
              <a:buNone/>
            </a:pPr>
            <a:r>
              <a:rPr lang="en-US" sz="3100" b="1" dirty="0">
                <a:latin typeface="Times New Roman" panose="02020603050405020304" pitchFamily="18" charset="0"/>
                <a:cs typeface="Times New Roman" panose="02020603050405020304" pitchFamily="18" charset="0"/>
              </a:rPr>
              <a:t>   {</a:t>
            </a:r>
          </a:p>
          <a:p>
            <a:pPr marL="0" indent="0">
              <a:buNone/>
            </a:pPr>
            <a:r>
              <a:rPr lang="en-US" sz="3100" b="1" dirty="0">
                <a:latin typeface="Times New Roman" panose="02020603050405020304" pitchFamily="18" charset="0"/>
                <a:cs typeface="Times New Roman" panose="02020603050405020304" pitchFamily="18" charset="0"/>
              </a:rPr>
              <a:t>    if(rear==max-1)</a:t>
            </a:r>
          </a:p>
          <a:p>
            <a:pPr marL="0" indent="0">
              <a:buNone/>
            </a:pP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cout</a:t>
            </a:r>
            <a:r>
              <a:rPr lang="en-US" sz="3100" b="1" dirty="0">
                <a:latin typeface="Times New Roman" panose="02020603050405020304" pitchFamily="18" charset="0"/>
                <a:cs typeface="Times New Roman" panose="02020603050405020304" pitchFamily="18" charset="0"/>
              </a:rPr>
              <a:t>&lt;&lt;"Queue is full";</a:t>
            </a:r>
          </a:p>
          <a:p>
            <a:pPr marL="0" indent="0">
              <a:buNone/>
            </a:pPr>
            <a:r>
              <a:rPr lang="en-US" sz="3100" b="1" dirty="0">
                <a:latin typeface="Times New Roman" panose="02020603050405020304" pitchFamily="18" charset="0"/>
                <a:cs typeface="Times New Roman" panose="02020603050405020304" pitchFamily="18" charset="0"/>
              </a:rPr>
              <a:t>    else</a:t>
            </a:r>
          </a:p>
          <a:p>
            <a:pPr marL="0" indent="0">
              <a:buNone/>
            </a:pPr>
            <a:r>
              <a:rPr lang="en-US" sz="3100" b="1" dirty="0">
                <a:latin typeface="Times New Roman" panose="02020603050405020304" pitchFamily="18" charset="0"/>
                <a:cs typeface="Times New Roman" panose="02020603050405020304" pitchFamily="18" charset="0"/>
              </a:rPr>
              <a:t>      {</a:t>
            </a:r>
          </a:p>
          <a:p>
            <a:pPr marL="0" indent="0">
              <a:buNone/>
            </a:pPr>
            <a:r>
              <a:rPr lang="en-US" sz="3100" b="1" dirty="0">
                <a:latin typeface="Times New Roman" panose="02020603050405020304" pitchFamily="18" charset="0"/>
                <a:cs typeface="Times New Roman" panose="02020603050405020304" pitchFamily="18" charset="0"/>
              </a:rPr>
              <a:t>	rear++;</a:t>
            </a:r>
          </a:p>
          <a:p>
            <a:pPr marL="0" indent="0">
              <a:buNone/>
            </a:pPr>
            <a:r>
              <a:rPr lang="en-US" sz="3100" b="1" dirty="0">
                <a:latin typeface="Times New Roman" panose="02020603050405020304" pitchFamily="18" charset="0"/>
                <a:cs typeface="Times New Roman" panose="02020603050405020304" pitchFamily="18" charset="0"/>
              </a:rPr>
              <a:t>	queue[rear]=x;</a:t>
            </a:r>
          </a:p>
          <a:p>
            <a:pPr marL="0" indent="0">
              <a:buNone/>
            </a:pPr>
            <a:r>
              <a:rPr lang="en-US" sz="3100" b="1" dirty="0">
                <a:latin typeface="Times New Roman" panose="02020603050405020304" pitchFamily="18" charset="0"/>
                <a:cs typeface="Times New Roman" panose="02020603050405020304" pitchFamily="18" charset="0"/>
              </a:rPr>
              <a:t>	if(front==-1)</a:t>
            </a:r>
          </a:p>
          <a:p>
            <a:pPr marL="0" indent="0">
              <a:buNone/>
            </a:pPr>
            <a:r>
              <a:rPr lang="en-US" sz="3100" b="1" dirty="0">
                <a:latin typeface="Times New Roman" panose="02020603050405020304" pitchFamily="18" charset="0"/>
                <a:cs typeface="Times New Roman" panose="02020603050405020304" pitchFamily="18" charset="0"/>
              </a:rPr>
              <a:t>	 front=0;</a:t>
            </a:r>
          </a:p>
          <a:p>
            <a:pPr marL="0" indent="0">
              <a:buNone/>
            </a:pPr>
            <a:r>
              <a:rPr lang="en-US" sz="3100" b="1" dirty="0">
                <a:latin typeface="Times New Roman" panose="02020603050405020304" pitchFamily="18" charset="0"/>
                <a:cs typeface="Times New Roman" panose="02020603050405020304" pitchFamily="18" charset="0"/>
              </a:rPr>
              <a:t>      }</a:t>
            </a:r>
          </a:p>
          <a:p>
            <a:pPr marL="0" indent="0">
              <a:buNone/>
            </a:pPr>
            <a:r>
              <a:rPr lang="en-US" sz="3100" b="1" dirty="0">
                <a:latin typeface="Times New Roman" panose="02020603050405020304" pitchFamily="18" charset="0"/>
                <a:cs typeface="Times New Roman" panose="02020603050405020304" pitchFamily="18" charset="0"/>
              </a:rPr>
              <a:t>   }</a:t>
            </a:r>
            <a:endParaRPr lang="en-US" sz="3100" b="1" u="sng" dirty="0">
              <a:latin typeface="Times New Roman" panose="02020603050405020304" pitchFamily="18" charset="0"/>
              <a:cs typeface="Times New Roman" panose="02020603050405020304" pitchFamily="18" charset="0"/>
            </a:endParaRPr>
          </a:p>
          <a:p>
            <a:pPr marL="0" indent="0">
              <a:buNone/>
            </a:pPr>
            <a:endParaRPr lang="en-US" sz="3150" u="sng" dirty="0"/>
          </a:p>
          <a:p>
            <a:endParaRPr lang="en-US" sz="2175" dirty="0"/>
          </a:p>
        </p:txBody>
      </p:sp>
    </p:spTree>
    <p:extLst>
      <p:ext uri="{BB962C8B-B14F-4D97-AF65-F5344CB8AC3E}">
        <p14:creationId xmlns:p14="http://schemas.microsoft.com/office/powerpoint/2010/main" val="14660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7963" y="478302"/>
            <a:ext cx="11141612" cy="5922498"/>
          </a:xfrm>
        </p:spPr>
        <p:txBody>
          <a:bodyPr numCol="2">
            <a:normAutofit/>
          </a:bodyPr>
          <a:lstStyle/>
          <a:p>
            <a:r>
              <a:rPr lang="en-US" sz="2400" u="sng" dirty="0">
                <a:latin typeface="Times New Roman" panose="02020603050405020304" pitchFamily="18" charset="0"/>
                <a:cs typeface="Times New Roman" panose="02020603050405020304" pitchFamily="18" charset="0"/>
              </a:rPr>
              <a:t>DEQUEUE OPERATION:</a:t>
            </a:r>
            <a:br>
              <a:rPr lang="en-US" sz="2400" u="sng"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int dequeue()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int item;</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if(front==-1)</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&lt;&lt;"Queue is empty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item=queue[front];</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if(front==rear)</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front=-1;</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rear=-1;</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return item;</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u="sng"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29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5F5F-2FA8-73BC-5AF3-7F39A64AA72B}"/>
              </a:ext>
            </a:extLst>
          </p:cNvPr>
          <p:cNvSpPr>
            <a:spLocks noGrp="1"/>
          </p:cNvSpPr>
          <p:nvPr>
            <p:ph type="title"/>
          </p:nvPr>
        </p:nvSpPr>
        <p:spPr>
          <a:xfrm>
            <a:off x="838200" y="365125"/>
            <a:ext cx="10515600" cy="6190420"/>
          </a:xfrm>
        </p:spPr>
        <p:txBody>
          <a:bodyPr/>
          <a:lstStyle/>
          <a:p>
            <a:r>
              <a:rPr lang="en-US" sz="4400" b="1">
                <a:latin typeface="Times New Roman" panose="02020603050405020304" pitchFamily="18" charset="0"/>
                <a:cs typeface="Times New Roman" panose="02020603050405020304" pitchFamily="18" charset="0"/>
              </a:rPr>
              <a:t>LINKED LIST IMPLEMETATION OF QUEUE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struct queue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int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struct queue* next;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}*FRONT=NULL,*REAR=NULL,*</a:t>
            </a:r>
            <a:r>
              <a:rPr lang="en-IN" dirty="0" err="1">
                <a:latin typeface="Times New Roman" panose="02020603050405020304" pitchFamily="18" charset="0"/>
                <a:cs typeface="Times New Roman" panose="02020603050405020304" pitchFamily="18" charset="0"/>
              </a:rPr>
              <a:t>pos</a:t>
            </a:r>
            <a:r>
              <a:rPr lang="en-IN" dirty="0">
                <a:latin typeface="Times New Roman" panose="02020603050405020304" pitchFamily="18" charset="0"/>
                <a:cs typeface="Times New Roman" panose="02020603050405020304" pitchFamily="18" charset="0"/>
              </a:rPr>
              <a:t>=NULL;</a:t>
            </a:r>
            <a:br>
              <a:rPr lang="en-IN" dirty="0"/>
            </a:br>
            <a:endParaRPr lang="en-IN" dirty="0"/>
          </a:p>
        </p:txBody>
      </p:sp>
    </p:spTree>
    <p:extLst>
      <p:ext uri="{BB962C8B-B14F-4D97-AF65-F5344CB8AC3E}">
        <p14:creationId xmlns:p14="http://schemas.microsoft.com/office/powerpoint/2010/main" val="267430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978" y="188640"/>
            <a:ext cx="11760591" cy="6480720"/>
          </a:xfrm>
        </p:spPr>
        <p:txBody>
          <a:bodyPr numCol="1">
            <a:noAutofit/>
          </a:bodyPr>
          <a:lstStyle/>
          <a:p>
            <a:r>
              <a:rPr lang="en-US" sz="2400" b="1" dirty="0">
                <a:latin typeface="Times New Roman" panose="02020603050405020304" pitchFamily="18" charset="0"/>
                <a:cs typeface="Times New Roman" panose="02020603050405020304" pitchFamily="18" charset="0"/>
              </a:rPr>
              <a:t>LINKED LIST IMPLEMETATION OF QUEUE:</a:t>
            </a:r>
            <a:br>
              <a:rPr lang="en-US" sz="2400"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ENQUEUE:</a:t>
            </a:r>
            <a:br>
              <a:rPr lang="en-US" sz="2400" b="1" u="sng"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void Enqueue()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int value;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struct queue* </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=new queue();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&lt;&lt;"Enter Data:”;</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cin</a:t>
            </a:r>
            <a:r>
              <a:rPr lang="en-US" sz="2400" b="1" dirty="0">
                <a:latin typeface="Times New Roman" panose="02020603050405020304" pitchFamily="18" charset="0"/>
                <a:cs typeface="Times New Roman" panose="02020603050405020304" pitchFamily="18" charset="0"/>
              </a:rPr>
              <a:t>&gt;&gt;value;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-&gt;data=value;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-&gt;next=NULL;</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if(FRONT==NULL &amp;&amp; REAR==NULL)</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REAR-&gt;next=</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REAR=</a:t>
            </a:r>
            <a:r>
              <a:rPr lang="en-US" sz="2400" b="1" dirty="0" err="1">
                <a:latin typeface="Times New Roman" panose="02020603050405020304" pitchFamily="18" charset="0"/>
                <a:cs typeface="Times New Roman" panose="02020603050405020304" pitchFamily="18" charset="0"/>
              </a:rPr>
              <a:t>newnode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100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332656"/>
            <a:ext cx="10874325" cy="6525344"/>
          </a:xfrm>
        </p:spPr>
        <p:txBody>
          <a:bodyPr>
            <a:normAutofit/>
          </a:bodyPr>
          <a:lstStyle/>
          <a:p>
            <a:r>
              <a:rPr lang="en-US" sz="2400" b="1" dirty="0">
                <a:latin typeface="Times New Roman" panose="02020603050405020304" pitchFamily="18" charset="0"/>
                <a:cs typeface="Times New Roman" panose="02020603050405020304" pitchFamily="18" charset="0"/>
              </a:rPr>
              <a:t>LINKED LIST IMPLEMETATION OF QUEUE:</a:t>
            </a:r>
            <a:br>
              <a:rPr lang="en-US" sz="2400" b="1"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DEQUEUE:</a:t>
            </a:r>
            <a:br>
              <a:rPr lang="en-US" sz="2400" b="1" u="sng"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void Dequeue()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struct queue* </a:t>
            </a:r>
            <a:r>
              <a:rPr lang="en-US" sz="2400" b="1" dirty="0" err="1">
                <a:latin typeface="Times New Roman" panose="02020603050405020304" pitchFamily="18" charset="0"/>
                <a:cs typeface="Times New Roman" panose="02020603050405020304" pitchFamily="18" charset="0"/>
              </a:rPr>
              <a:t>delnode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if(FRONT==NULL &amp;&amp; REAR==NULL)</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cout</a:t>
            </a:r>
            <a:r>
              <a:rPr lang="en-US" sz="2400" b="1" dirty="0">
                <a:latin typeface="Times New Roman" panose="02020603050405020304" pitchFamily="18" charset="0"/>
                <a:cs typeface="Times New Roman" panose="02020603050405020304" pitchFamily="18" charset="0"/>
              </a:rPr>
              <a:t>&lt;&lt;"QUEUE IS EMPTY";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return;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else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delnode</a:t>
            </a:r>
            <a:r>
              <a:rPr lang="en-US" sz="2400" b="1" dirty="0">
                <a:latin typeface="Times New Roman" panose="02020603050405020304" pitchFamily="18" charset="0"/>
                <a:cs typeface="Times New Roman" panose="02020603050405020304" pitchFamily="18" charset="0"/>
              </a:rPr>
              <a:t>=FRONT;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FRONT=</a:t>
            </a:r>
            <a:r>
              <a:rPr lang="en-US" sz="2400" b="1" dirty="0" err="1">
                <a:latin typeface="Times New Roman" panose="02020603050405020304" pitchFamily="18" charset="0"/>
                <a:cs typeface="Times New Roman" panose="02020603050405020304" pitchFamily="18" charset="0"/>
              </a:rPr>
              <a:t>delnode</a:t>
            </a:r>
            <a:r>
              <a:rPr lang="en-US" sz="2400" b="1" dirty="0">
                <a:latin typeface="Times New Roman" panose="02020603050405020304" pitchFamily="18" charset="0"/>
                <a:cs typeface="Times New Roman" panose="02020603050405020304" pitchFamily="18" charset="0"/>
              </a:rPr>
              <a:t>-&gt;next;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delete </a:t>
            </a:r>
            <a:r>
              <a:rPr lang="en-US" sz="2400" b="1" dirty="0" err="1">
                <a:latin typeface="Times New Roman" panose="02020603050405020304" pitchFamily="18" charset="0"/>
                <a:cs typeface="Times New Roman" panose="02020603050405020304" pitchFamily="18" charset="0"/>
              </a:rPr>
              <a:t>delnode</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403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2181</Words>
  <Application>Microsoft Office PowerPoint</Application>
  <PresentationFormat>Widescreen</PresentationFormat>
  <Paragraphs>60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Black</vt:lpstr>
      <vt:lpstr>Calibri</vt:lpstr>
      <vt:lpstr>Calibri Light</vt:lpstr>
      <vt:lpstr>Cambria</vt:lpstr>
      <vt:lpstr>Times New Roman</vt:lpstr>
      <vt:lpstr>Office Theme</vt:lpstr>
      <vt:lpstr> Queues</vt:lpstr>
      <vt:lpstr>PowerPoint Presentation</vt:lpstr>
      <vt:lpstr> QUEUE:   -Ordered List.  -Insertion at one end called REAR.  -Deletion at another end called FRONT.  -FIFO (First In First Out) </vt:lpstr>
      <vt:lpstr>QUEUE:</vt:lpstr>
      <vt:lpstr>ARRAY BASED IMPLEMENTATION OF QUEUE Declaration:   int queue[max],front=-1,rear=-1; </vt:lpstr>
      <vt:lpstr>DEQUEUE OPERATION:  int dequeue()    {      int item;      if(front==-1)      {       cout&lt;&lt;"Queue is empty ";      }      else       {        item=queue[front];        if(front==rear)        {        front=-1;        rear=-1;        }        else  front++;       }        return item;       } </vt:lpstr>
      <vt:lpstr>LINKED LIST IMPLEMETATION OF QUEUE struct queue {  int data;  struct queue* next; }*FRONT=NULL,*REAR=NULL,*pos=NULL; </vt:lpstr>
      <vt:lpstr>LINKED LIST IMPLEMETATION OF QUEUE: ENQUEUE: void Enqueue() {  int value;  struct queue* newnode;  newnode=new queue();  cout&lt;&lt;"Enter Data:”;  cin&gt;&gt;value;  newnode-&gt;data=value;  newnode-&gt;next=NULL;  if(FRONT==NULL &amp;&amp; REAR==NULL)  {   FRONT=newnode;   REAR=newnode;  }else  {   REAR-&gt;next=newnode;   REAR=newnode;  }}</vt:lpstr>
      <vt:lpstr>LINKED LIST IMPLEMETATION OF QUEUE: DEQUEUE: void Dequeue() {  struct queue* delnode;  if(FRONT==NULL &amp;&amp; REAR==NULL)  {   cout&lt;&lt;"QUEUE IS EMPTY";   return;  }  else  {   delnode=FRONT;   FRONT=delnode-&gt;next;   delete delnode;  } }</vt:lpstr>
      <vt:lpstr>APPLICATIONS OF QUEUE: 1) When a resource is shared among multiple consumers. Examples include CPU scheduling, Disk Scheduling. 2) When data is transferred asynchronously (data not necessarily received at same rate as sent) between two processes. Examples include IO Buffers, pipes, file IO, etc. 3)Jobs sent to Line Printer are placed on a queue. 4)Breadth First Search </vt:lpstr>
      <vt:lpstr>DIFFERENT TYPES OF QUEUES </vt:lpstr>
      <vt:lpstr> CIRCULAR QUEUE -Circular Queue is a linear data structure in which the operations are performed based on FIFO (First In First Out) principle and the last position is connected back to the first position to make a circle. It is also called ‘Ring Buffer’.   </vt:lpstr>
      <vt:lpstr>BENEFITS OF CIRCULAR QUEUE: In a linear queue after the queue is full, we delete the elements from another end, and the status of the queue is still shown as full and we cannot insert more elements. In the circular queue, when the queue is full, and when we remove elements from the front since last and first positions are connected, we can insert the elements at the rear which was vacated by deleting the element. </vt:lpstr>
      <vt:lpstr>PowerPoint Presentation</vt:lpstr>
      <vt:lpstr>ENQUEUE: void enqueue(int x) {  if(front==(rear+1)%MAX)   cout&lt;&lt;"Queue is full...";  else  {   rear=(rear+1)%MAX;   queue[rear]=x;   if(front==-1)    front=0;  } } </vt:lpstr>
      <vt:lpstr>DEQUEUE: int dequeue() {  int item;  if(front==-1)   cout&lt;&lt;"The Queue is empty...";  else  {   item=queue[front];   if(front==rear)   {    front=-1;    rear=-1;   }   else    front=(front+1)%MAX;  }  return item; }</vt:lpstr>
      <vt:lpstr>DEQUEUE: DOUBLE ENDED QUEUE -Double Ended Queue is also a Queue data structure in which the insertion and deletion operations are performed at both the ends. -Insertion at both front and rear positions and deletion from both front and rear positions.</vt:lpstr>
      <vt:lpstr>Double Ended Queue can be represented in TWO ways: 1.Input Restricted Double Ended Queue: -The insertion operation is performed at only one end and deletion operation is performed at both the ends.      2.Output Restricted Double Ended Queue: - In output restricted double ended queue, the deletion operation is performed at only one end and insertion operation is performed at both the ends. </vt:lpstr>
      <vt:lpstr>INSERTION USING REAR void insert_rear(int x)    {     if(rear==max-1)       cout&lt;&lt;"Queue is full";     else       {  rear=rear+1;  queue[rear]=x;  if(front==-1)   front=0;       }    }</vt:lpstr>
      <vt:lpstr> INSERTION USING FRONT  void insert_front(int x)    {     if(front==0)      cout&lt;&lt;"Cannot insert in front position ";      else        {    if(front==-1)     {       front=front+1;       queue[front]=x;       if(rear==-1)        rear=0;     }     else     {       front=front-1;       queue[front]=x;     }  }     }</vt:lpstr>
      <vt:lpstr>DELETION USING REAR  int delete_rear()    {      int item;      if(rear==-1)      {       cout&lt;&lt;"Queue is empty ";      }      else       {        item=queue[rear];    if(front==rear)     {        front=-1;        rear=-1;      }     else      {   rear=rear-1;       }}   return item;}</vt:lpstr>
      <vt:lpstr>DELETION USING FRONT int delete_front()   {    int item;    if(front==-1)       printf("Queue is full");       else   {    item=queue[front];    if(front==rear)       {         rear=-1;         front=-1;         }   else     {      front=front+1;      }      }      return item;   }</vt:lpstr>
      <vt:lpstr>Priority Queues:  -Priority Queue is an extension of queue with following properties. -Every item has a priority associated with it. -An element with high priority is dequeued before an element with low priority. -If two elements have the same priority, they are served according to their order in the queue.  Operations: insert(item, priority): Inserts an item with given priority. getHighestPriority(): Returns the highest priority item. deleteHighestPriority(): Removes the highest priority item.</vt:lpstr>
      <vt:lpstr>PowerPoint Presentation</vt:lpstr>
      <vt:lpstr>PowerPoint Presentation</vt:lpstr>
      <vt:lpstr>2. Min Priority Queue</vt:lpstr>
      <vt:lpstr>PowerPoint Presentation</vt:lpstr>
      <vt:lpstr>Applications of Priority Queue: 1) CPU Scheduling 2) Graph algorithms like Dijkstra’s shortest path algorithm, Prim’s Minimum Spanning Tree, etc 3) All queue applications where priority is involved.  Implementations: -Array  -Linked list -Heap data structure -Binary search tree   Among these data structures, heap data structure provides an efficient implementation of priority queues. </vt:lpstr>
      <vt:lpstr>LINKED LIST IMPLEMENTATION OF PRIORITY QUEUE struct node {  int data;  int priority;  struct node*next; }*front=NULL;</vt:lpstr>
      <vt:lpstr>void insert(int x,int p) {  node*temp,*q;  temp=new node;  temp-&gt;data=x;  temp-&gt;priority=p;  if(front==NULL||p&lt;front-&gt;priority)  {   temp-&gt;next=front;   front=temp;  }  else  {   q=front;   while(q-&gt;next!=NULL&amp;&amp;q-&gt;next-&gt;priority&lt;p)   {    q=q-&gt;next;   }   temp-&gt;next=q-&gt;next;   q-&gt;next=temp;  } }</vt:lpstr>
      <vt:lpstr>void dequeue() {  struct node*delnode;  if(front==NULL)   cout&lt;&lt;"Queue underflow";  else  {   delnode=front;   cout&lt;&lt;front-&gt;data;   front=front-&gt;next;   free(delnode);  } }</vt:lpstr>
      <vt:lpstr>void display() {  node*pos;  pos=front;  if(front==NULL)   cout&lt;&lt;"queue is empty";  else  {   while(pos!=NULL)   {    cout&lt;&lt;pos-&gt;data&lt;&lt;" "&lt;&lt;pos-&gt;priority&lt;&lt;endl;    pos=pos-&gt;next;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Queues</dc:title>
  <dc:creator>Karthika Ramachandran</dc:creator>
  <cp:lastModifiedBy>Karthika Ramachandran</cp:lastModifiedBy>
  <cp:revision>6</cp:revision>
  <dcterms:created xsi:type="dcterms:W3CDTF">2023-03-27T16:15:27Z</dcterms:created>
  <dcterms:modified xsi:type="dcterms:W3CDTF">2023-05-08T04:20:04Z</dcterms:modified>
</cp:coreProperties>
</file>