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9" r:id="rId2"/>
    <p:sldId id="321" r:id="rId3"/>
    <p:sldId id="322" r:id="rId4"/>
    <p:sldId id="323" r:id="rId5"/>
    <p:sldId id="324" r:id="rId6"/>
    <p:sldId id="325" r:id="rId7"/>
    <p:sldId id="343" r:id="rId8"/>
    <p:sldId id="326" r:id="rId9"/>
    <p:sldId id="327" r:id="rId10"/>
    <p:sldId id="344" r:id="rId11"/>
    <p:sldId id="328" r:id="rId12"/>
    <p:sldId id="329" r:id="rId13"/>
    <p:sldId id="330" r:id="rId14"/>
    <p:sldId id="331" r:id="rId15"/>
    <p:sldId id="332" r:id="rId16"/>
    <p:sldId id="333" r:id="rId17"/>
    <p:sldId id="336" r:id="rId18"/>
    <p:sldId id="337" r:id="rId19"/>
    <p:sldId id="338" r:id="rId20"/>
    <p:sldId id="339" r:id="rId21"/>
    <p:sldId id="349" r:id="rId22"/>
    <p:sldId id="350" r:id="rId23"/>
    <p:sldId id="340" r:id="rId24"/>
    <p:sldId id="341" r:id="rId25"/>
    <p:sldId id="334" r:id="rId26"/>
    <p:sldId id="342" r:id="rId27"/>
    <p:sldId id="346" r:id="rId28"/>
    <p:sldId id="348" r:id="rId29"/>
    <p:sldId id="34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D21E5-0BE3-4C28-B6D1-2D5A187D391D}"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E9540-B2EF-400E-8E99-07512A6A3378}" type="slidenum">
              <a:rPr lang="en-IN" smtClean="0"/>
              <a:t>‹#›</a:t>
            </a:fld>
            <a:endParaRPr lang="en-IN"/>
          </a:p>
        </p:txBody>
      </p:sp>
    </p:spTree>
    <p:extLst>
      <p:ext uri="{BB962C8B-B14F-4D97-AF65-F5344CB8AC3E}">
        <p14:creationId xmlns:p14="http://schemas.microsoft.com/office/powerpoint/2010/main" val="3073752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7008-0FFB-082B-E3A2-28AB61FB2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52F9DB-178A-F2D6-0780-2FA30D16A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B7D74D-E6D0-8900-0760-65152E11CB07}"/>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5" name="Footer Placeholder 4">
            <a:extLst>
              <a:ext uri="{FF2B5EF4-FFF2-40B4-BE49-F238E27FC236}">
                <a16:creationId xmlns:a16="http://schemas.microsoft.com/office/drawing/2014/main" id="{EE8D3518-36EB-CBF8-7E76-07D93C29B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076A96-2F86-F241-2061-EB6514CB03A9}"/>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60508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1A41-0E80-DE9B-8D17-6483364610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5CAEA9-26A5-7E72-1210-8FD3BC112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3311E-D107-666F-ADCB-53026CC5FDD1}"/>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5" name="Footer Placeholder 4">
            <a:extLst>
              <a:ext uri="{FF2B5EF4-FFF2-40B4-BE49-F238E27FC236}">
                <a16:creationId xmlns:a16="http://schemas.microsoft.com/office/drawing/2014/main" id="{953997DC-E6B3-337E-8503-134AE739E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38842-A5F1-5775-507D-729BA762B636}"/>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113787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1351C4-8FDC-8E39-5614-6B14C6B084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1F1F89-6F7D-EF21-5E2A-75DE0642D1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DCA06E-D163-2591-6AF6-982AD66B4469}"/>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5" name="Footer Placeholder 4">
            <a:extLst>
              <a:ext uri="{FF2B5EF4-FFF2-40B4-BE49-F238E27FC236}">
                <a16:creationId xmlns:a16="http://schemas.microsoft.com/office/drawing/2014/main" id="{4500064D-A5B3-E261-AF0A-A21741C2B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AE0D94-7A21-BDAC-EBCA-AFBE8512FF7E}"/>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1555280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a:prstGeom prst="rect">
            <a:avLst/>
          </a:prstGeom>
        </p:spPr>
        <p:txBody>
          <a:bodyPr anchor="b">
            <a:normAutofit/>
          </a:bodyPr>
          <a:lstStyle>
            <a:lvl1pPr algn="l">
              <a:defRPr sz="3600" b="0" cap="none">
                <a:latin typeface="Cambria" panose="020405030504060302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5080000" y="3148014"/>
            <a:ext cx="6604000" cy="1500187"/>
          </a:xfrm>
          <a:prstGeom prst="rect">
            <a:avLst/>
          </a:prstGeo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812800" y="1371600"/>
            <a:ext cx="3962400" cy="3962400"/>
          </a:xfrm>
          <a:prstGeom prst="rect">
            <a:avLst/>
          </a:prstGeom>
        </p:spPr>
        <p:txBody>
          <a:bodyPr rtlCol="0">
            <a:normAutofit/>
          </a:bodyPr>
          <a:lstStyle>
            <a:lvl1pPr>
              <a:defRPr>
                <a:latin typeface="Cambria" panose="02040503050406030204" pitchFamily="18" charset="0"/>
              </a:defRPr>
            </a:lvl1pPr>
          </a:lstStyle>
          <a:p>
            <a:pPr lvl="0"/>
            <a:r>
              <a:rPr lang="en-US" noProof="0"/>
              <a:t>Click icon to add picture</a:t>
            </a:r>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24952289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33F8-90AB-5C4C-2ACD-AD8DDEBB51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659904-93F1-B802-F261-99C33D77AF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501A5-C618-441F-AC40-927FE2ECC42E}"/>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5" name="Footer Placeholder 4">
            <a:extLst>
              <a:ext uri="{FF2B5EF4-FFF2-40B4-BE49-F238E27FC236}">
                <a16:creationId xmlns:a16="http://schemas.microsoft.com/office/drawing/2014/main" id="{2BB358B8-92C3-E051-54CE-C288D8DB7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03DAF-0A88-AF4E-5124-4D3BE4D88389}"/>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60251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AFE8-A5A1-9E25-F4C7-200569A15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A55BBD-B90A-3BCF-C207-907B25865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D3D09-25AF-4E39-458F-DE2376A4DEE6}"/>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5" name="Footer Placeholder 4">
            <a:extLst>
              <a:ext uri="{FF2B5EF4-FFF2-40B4-BE49-F238E27FC236}">
                <a16:creationId xmlns:a16="http://schemas.microsoft.com/office/drawing/2014/main" id="{8F76F23A-2CB4-C772-556E-D0F47EDBB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15BAAD-BD22-CAE1-9A4A-FA5D2786E42C}"/>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389245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B953-B614-CE93-0F49-6BAC688012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F5AF1A-F8DF-D7D3-F0C5-2B196A59E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CBAB13-CBF8-5F33-F378-3FEFEC23C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872648-B20C-A6CA-70D2-3392A13BFB1E}"/>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6" name="Footer Placeholder 5">
            <a:extLst>
              <a:ext uri="{FF2B5EF4-FFF2-40B4-BE49-F238E27FC236}">
                <a16:creationId xmlns:a16="http://schemas.microsoft.com/office/drawing/2014/main" id="{E4D6CA02-7986-1BD7-CFE6-335C141D6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D2BE2-9161-90FB-FD88-8451F598E35B}"/>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251026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70DF-41DF-17E8-BDE7-35B015C34A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6700F2-D784-4CBA-0FA7-BA3FC43A5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B621E9-FE96-18CB-2256-3C08E5A6AB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271679-33B4-89C2-2616-56510B843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FBCF-4C7D-6533-048E-EDE204CB7C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5A4F00-A695-0EAB-B467-2357C669DFC2}"/>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8" name="Footer Placeholder 7">
            <a:extLst>
              <a:ext uri="{FF2B5EF4-FFF2-40B4-BE49-F238E27FC236}">
                <a16:creationId xmlns:a16="http://schemas.microsoft.com/office/drawing/2014/main" id="{4590AE10-1495-1409-D664-E9F715785F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8E893A-51E6-64B3-72B4-139254928A91}"/>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85762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73E7-2E12-2061-F94C-5C2353DAF8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5DD53D-52A0-45E0-6FEB-FEAD88456403}"/>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4" name="Footer Placeholder 3">
            <a:extLst>
              <a:ext uri="{FF2B5EF4-FFF2-40B4-BE49-F238E27FC236}">
                <a16:creationId xmlns:a16="http://schemas.microsoft.com/office/drawing/2014/main" id="{1472A028-AC3A-D98E-4D50-34F29B448D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26EFC7-6ECB-14D2-752A-9C231374AEDA}"/>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22660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AFABE-5DC0-19E4-7E15-E873625D259B}"/>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3" name="Footer Placeholder 2">
            <a:extLst>
              <a:ext uri="{FF2B5EF4-FFF2-40B4-BE49-F238E27FC236}">
                <a16:creationId xmlns:a16="http://schemas.microsoft.com/office/drawing/2014/main" id="{0D892801-A5B3-DEFE-9D15-D289103134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71EC7E-CD12-2E19-82D8-B241A58D41B9}"/>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40951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9AF5-04D9-10F3-417C-FB1E7E9F5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EB7D20-3E01-A0C6-E9F7-FC96D7C24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95C0CD-030F-4293-E1B4-8C52E2755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B0A94-CA56-514A-D52E-B29B60E1D697}"/>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6" name="Footer Placeholder 5">
            <a:extLst>
              <a:ext uri="{FF2B5EF4-FFF2-40B4-BE49-F238E27FC236}">
                <a16:creationId xmlns:a16="http://schemas.microsoft.com/office/drawing/2014/main" id="{1D1E514B-9472-83DB-2DAC-4B3AA29A5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B0560-2C38-C2EC-82B4-5EF271477F7D}"/>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17367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30D0-48CA-AA3A-B2BA-6AE1AAC75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BB8E05-68C6-102C-796A-1E6B9C53B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153E30-2122-AE87-6A03-2F85D7A0C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17593-8775-F4A9-C066-697E69F0C4F6}"/>
              </a:ext>
            </a:extLst>
          </p:cNvPr>
          <p:cNvSpPr>
            <a:spLocks noGrp="1"/>
          </p:cNvSpPr>
          <p:nvPr>
            <p:ph type="dt" sz="half" idx="10"/>
          </p:nvPr>
        </p:nvSpPr>
        <p:spPr/>
        <p:txBody>
          <a:bodyPr/>
          <a:lstStyle/>
          <a:p>
            <a:fld id="{54F71185-2CD2-487B-8F6A-5829F8B4FB99}" type="datetimeFigureOut">
              <a:rPr lang="en-IN" smtClean="0"/>
              <a:t>03-05-2023</a:t>
            </a:fld>
            <a:endParaRPr lang="en-IN"/>
          </a:p>
        </p:txBody>
      </p:sp>
      <p:sp>
        <p:nvSpPr>
          <p:cNvPr id="6" name="Footer Placeholder 5">
            <a:extLst>
              <a:ext uri="{FF2B5EF4-FFF2-40B4-BE49-F238E27FC236}">
                <a16:creationId xmlns:a16="http://schemas.microsoft.com/office/drawing/2014/main" id="{1D0CAF7E-2927-F78D-CC3A-B61C5285A4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06A780-56D4-5054-35D5-C9E37B61A855}"/>
              </a:ext>
            </a:extLst>
          </p:cNvPr>
          <p:cNvSpPr>
            <a:spLocks noGrp="1"/>
          </p:cNvSpPr>
          <p:nvPr>
            <p:ph type="sldNum" sz="quarter" idx="12"/>
          </p:nvPr>
        </p:nvSpPr>
        <p:spPr/>
        <p:txBody>
          <a:bodyPr/>
          <a:lstStyle/>
          <a:p>
            <a:fld id="{4E38A9C0-EF0E-4D5E-9E89-4501D4799C90}" type="slidenum">
              <a:rPr lang="en-IN" smtClean="0"/>
              <a:t>‹#›</a:t>
            </a:fld>
            <a:endParaRPr lang="en-IN"/>
          </a:p>
        </p:txBody>
      </p:sp>
    </p:spTree>
    <p:extLst>
      <p:ext uri="{BB962C8B-B14F-4D97-AF65-F5344CB8AC3E}">
        <p14:creationId xmlns:p14="http://schemas.microsoft.com/office/powerpoint/2010/main" val="170874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66C7B-3D73-5228-3DA2-CBC283748B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550839-E1CA-EC0D-5125-5DC161B41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F5BD2-E1B5-F600-F076-E51894D43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71185-2CD2-487B-8F6A-5829F8B4FB99}" type="datetimeFigureOut">
              <a:rPr lang="en-IN" smtClean="0"/>
              <a:t>03-05-2023</a:t>
            </a:fld>
            <a:endParaRPr lang="en-IN"/>
          </a:p>
        </p:txBody>
      </p:sp>
      <p:sp>
        <p:nvSpPr>
          <p:cNvPr id="5" name="Footer Placeholder 4">
            <a:extLst>
              <a:ext uri="{FF2B5EF4-FFF2-40B4-BE49-F238E27FC236}">
                <a16:creationId xmlns:a16="http://schemas.microsoft.com/office/drawing/2014/main" id="{77ABAB3E-08B4-7883-F11D-8C646C860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564184-759E-D274-46BF-C27F85F48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8A9C0-EF0E-4D5E-9E89-4501D4799C90}" type="slidenum">
              <a:rPr lang="en-IN" smtClean="0"/>
              <a:t>‹#›</a:t>
            </a:fld>
            <a:endParaRPr lang="en-IN"/>
          </a:p>
        </p:txBody>
      </p:sp>
    </p:spTree>
    <p:extLst>
      <p:ext uri="{BB962C8B-B14F-4D97-AF65-F5344CB8AC3E}">
        <p14:creationId xmlns:p14="http://schemas.microsoft.com/office/powerpoint/2010/main" val="2558635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www.geeksforgeeks.org/stack-data-structure/"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63A1B1-F672-4166-9962-4811A2E20051}"/>
              </a:ext>
            </a:extLst>
          </p:cNvPr>
          <p:cNvSpPr txBox="1">
            <a:spLocks/>
          </p:cNvSpPr>
          <p:nvPr/>
        </p:nvSpPr>
        <p:spPr>
          <a:xfrm>
            <a:off x="2095500" y="1052736"/>
            <a:ext cx="8248972" cy="2664296"/>
          </a:xfrm>
          <a:prstGeom prst="rect">
            <a:avLst/>
          </a:prstGeom>
        </p:spPr>
        <p:txBody>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br>
              <a:rPr lang="en-IN" sz="3200" dirty="0">
                <a:solidFill>
                  <a:schemeClr val="accent2">
                    <a:lumMod val="75000"/>
                  </a:schemeClr>
                </a:solidFill>
                <a:latin typeface="Arial Black" panose="020B0A04020102020204" pitchFamily="34" charset="0"/>
              </a:rPr>
            </a:br>
            <a:endParaRPr lang="en-IN" sz="3200" dirty="0">
              <a:solidFill>
                <a:schemeClr val="accent2">
                  <a:lumMod val="75000"/>
                </a:schemeClr>
              </a:solidFill>
              <a:latin typeface="Arial Black" panose="020B0A04020102020204" pitchFamily="34" charset="0"/>
            </a:endParaRPr>
          </a:p>
          <a:p>
            <a:endParaRPr lang="en-IN" sz="3200" dirty="0">
              <a:solidFill>
                <a:schemeClr val="accent2">
                  <a:lumMod val="75000"/>
                </a:schemeClr>
              </a:solidFill>
              <a:latin typeface="Arial Black" panose="020B0A04020102020204" pitchFamily="34" charset="0"/>
            </a:endParaRPr>
          </a:p>
          <a:p>
            <a:r>
              <a:rPr lang="en-IN" sz="3200" dirty="0">
                <a:solidFill>
                  <a:schemeClr val="accent2">
                    <a:lumMod val="75000"/>
                  </a:schemeClr>
                </a:solidFill>
                <a:latin typeface="Arial Black" panose="020B0A04020102020204" pitchFamily="34" charset="0"/>
              </a:rPr>
              <a:t>			</a:t>
            </a:r>
            <a:r>
              <a:rPr lang="en-US" sz="5400" dirty="0">
                <a:solidFill>
                  <a:schemeClr val="accent2">
                    <a:lumMod val="75000"/>
                  </a:schemeClr>
                </a:solidFill>
                <a:latin typeface="Arial Black" panose="020B0A04020102020204" pitchFamily="34" charset="0"/>
              </a:rPr>
              <a:t>STACK</a:t>
            </a:r>
            <a:br>
              <a:rPr lang="en-IN" sz="3200" dirty="0">
                <a:solidFill>
                  <a:schemeClr val="accent2">
                    <a:lumMod val="75000"/>
                  </a:schemeClr>
                </a:solidFill>
                <a:latin typeface="Arial Black" panose="020B0A04020102020204" pitchFamily="34" charset="0"/>
              </a:rPr>
            </a:br>
            <a:endParaRPr lang="en-IN" sz="3200"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369903463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5B22-86DB-80CC-B4C7-9FF43B28AD12}"/>
              </a:ext>
            </a:extLst>
          </p:cNvPr>
          <p:cNvSpPr>
            <a:spLocks noGrp="1"/>
          </p:cNvSpPr>
          <p:nvPr>
            <p:ph type="title"/>
          </p:nvPr>
        </p:nvSpPr>
        <p:spPr>
          <a:xfrm>
            <a:off x="838200" y="365125"/>
            <a:ext cx="10515600" cy="5995918"/>
          </a:xfrm>
        </p:spPr>
        <p:txBody>
          <a:bodyPr>
            <a:normAutofit/>
          </a:bodyPr>
          <a:lstStyle/>
          <a:p>
            <a:r>
              <a:rPr lang="en-IN" sz="2400" b="1" dirty="0">
                <a:latin typeface="Times New Roman" panose="02020603050405020304" pitchFamily="18" charset="0"/>
                <a:cs typeface="Times New Roman" panose="02020603050405020304" pitchFamily="18" charset="0"/>
              </a:rPr>
              <a:t>DISPLAY ELEMENTS ON TOP OF STACK</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void display()</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if(TOP==NULL)</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cout</a:t>
            </a:r>
            <a:r>
              <a:rPr lang="en-IN" sz="2400" b="1" dirty="0">
                <a:latin typeface="Times New Roman" panose="02020603050405020304" pitchFamily="18" charset="0"/>
                <a:cs typeface="Times New Roman" panose="02020603050405020304" pitchFamily="18" charset="0"/>
              </a:rPr>
              <a:t>&lt;&lt;"STACK IS EMPTY";</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return;</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else</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for(</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TOP;pos</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NULL;pos</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-&gt;next)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cout</a:t>
            </a:r>
            <a:r>
              <a:rPr lang="en-IN" sz="2400" b="1" dirty="0">
                <a:latin typeface="Times New Roman" panose="02020603050405020304" pitchFamily="18" charset="0"/>
                <a:cs typeface="Times New Roman" panose="02020603050405020304" pitchFamily="18" charset="0"/>
              </a:rPr>
              <a:t>&lt;&lt;</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-&gt;data;</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6988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570" y="1428750"/>
            <a:ext cx="8561231" cy="3794438"/>
          </a:xfrm>
        </p:spPr>
        <p:txBody>
          <a:bodyPr>
            <a:noAutofit/>
          </a:bodyPr>
          <a:lstStyle/>
          <a:p>
            <a:pPr marL="417378" lvl="1">
              <a:spcBef>
                <a:spcPts val="639"/>
              </a:spcBef>
            </a:pPr>
            <a:r>
              <a:rPr lang="en-US" sz="2800" b="1" u="sng" dirty="0">
                <a:latin typeface="Times New Roman" panose="02020603050405020304" pitchFamily="18" charset="0"/>
                <a:cs typeface="Times New Roman" panose="02020603050405020304" pitchFamily="18" charset="0"/>
              </a:rPr>
              <a:t>APPLICATIONS OF STACK:</a:t>
            </a:r>
            <a:br>
              <a:rPr lang="en-US" sz="2800" u="sng"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Evaluation of expressions</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-Infix to postfix conversion.</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-Reversing list</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-Support an “undo” operation in an application</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-Function calls &amp; recursion</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-Balancing parentheses</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-Depth first search</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-Decimal to Binary conversion</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-Backtracking</a:t>
            </a:r>
            <a:br>
              <a:rPr lang="en-US" alt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63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330" y="609600"/>
            <a:ext cx="11211340" cy="6248400"/>
          </a:xfrm>
        </p:spPr>
        <p:txBody>
          <a:bodyPr>
            <a:normAutofit/>
          </a:bodyPr>
          <a:lstStyle/>
          <a:p>
            <a:r>
              <a:rPr lang="en-US" sz="3200" b="1" dirty="0">
                <a:latin typeface="Times New Roman" panose="02020603050405020304" pitchFamily="18" charset="0"/>
                <a:cs typeface="Times New Roman" panose="02020603050405020304" pitchFamily="18" charset="0"/>
              </a:rPr>
              <a:t>NOTATIONS OF ARITHMETIC EXPRESSIONS:</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-INFIX NOTATION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A+B, (A+B)*C</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-PREFIX NOTATION(POLISH NOTATION)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+AB, *+ABC</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-POSTFIX NOTATION(REVERSE POLISH NOTATION)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AB+, AB+C*</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OPERATOR PRECEDENCE PRIORITY:</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1.$</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 *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4.+ ,-</a:t>
            </a:r>
          </a:p>
        </p:txBody>
      </p:sp>
    </p:spTree>
    <p:extLst>
      <p:ext uri="{BB962C8B-B14F-4D97-AF65-F5344CB8AC3E}">
        <p14:creationId xmlns:p14="http://schemas.microsoft.com/office/powerpoint/2010/main" val="219974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642" y="332656"/>
            <a:ext cx="10098158" cy="6253673"/>
          </a:xfrm>
        </p:spPr>
        <p:txBody>
          <a:bodyPr>
            <a:noAutofit/>
          </a:bodyPr>
          <a:lstStyle/>
          <a:p>
            <a:pPr>
              <a:lnSpc>
                <a:spcPct val="150000"/>
              </a:lnSpc>
            </a:pP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EVALUATION OF POSTFIX EXPRESSION USING STACK:</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-Read one character at a </a:t>
            </a:r>
            <a:r>
              <a:rPr lang="en-US" sz="3600" dirty="0" err="1">
                <a:latin typeface="Times New Roman" panose="02020603050405020304" pitchFamily="18" charset="0"/>
                <a:cs typeface="Times New Roman" panose="02020603050405020304" pitchFamily="18" charset="0"/>
              </a:rPr>
              <a:t>time,till</a:t>
            </a:r>
            <a:r>
              <a:rPr lang="en-US" sz="3600" dirty="0">
                <a:latin typeface="Times New Roman" panose="02020603050405020304" pitchFamily="18" charset="0"/>
                <a:cs typeface="Times New Roman" panose="02020603050405020304" pitchFamily="18" charset="0"/>
              </a:rPr>
              <a:t> end.</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-If the character is an </a:t>
            </a:r>
            <a:r>
              <a:rPr lang="en-US" sz="3600" dirty="0" err="1">
                <a:latin typeface="Times New Roman" panose="02020603050405020304" pitchFamily="18" charset="0"/>
                <a:cs typeface="Times New Roman" panose="02020603050405020304" pitchFamily="18" charset="0"/>
              </a:rPr>
              <a:t>operand,push</a:t>
            </a:r>
            <a:r>
              <a:rPr lang="en-US" sz="3600" dirty="0">
                <a:latin typeface="Times New Roman" panose="02020603050405020304" pitchFamily="18" charset="0"/>
                <a:cs typeface="Times New Roman" panose="02020603050405020304" pitchFamily="18" charset="0"/>
              </a:rPr>
              <a:t> its associated value into the stack.</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-If the character is an </a:t>
            </a:r>
            <a:r>
              <a:rPr lang="en-US" sz="3600" dirty="0" err="1">
                <a:latin typeface="Times New Roman" panose="02020603050405020304" pitchFamily="18" charset="0"/>
                <a:cs typeface="Times New Roman" panose="02020603050405020304" pitchFamily="18" charset="0"/>
              </a:rPr>
              <a:t>operator,POP</a:t>
            </a:r>
            <a:r>
              <a:rPr lang="en-US" sz="3600" dirty="0">
                <a:latin typeface="Times New Roman" panose="02020603050405020304" pitchFamily="18" charset="0"/>
                <a:cs typeface="Times New Roman" panose="02020603050405020304" pitchFamily="18" charset="0"/>
              </a:rPr>
              <a:t> two values from the </a:t>
            </a:r>
            <a:r>
              <a:rPr lang="en-US" sz="3600" dirty="0" err="1">
                <a:latin typeface="Times New Roman" panose="02020603050405020304" pitchFamily="18" charset="0"/>
                <a:cs typeface="Times New Roman" panose="02020603050405020304" pitchFamily="18" charset="0"/>
              </a:rPr>
              <a:t>stack,apply</a:t>
            </a:r>
            <a:r>
              <a:rPr lang="en-US" sz="3600" dirty="0">
                <a:latin typeface="Times New Roman" panose="02020603050405020304" pitchFamily="18" charset="0"/>
                <a:cs typeface="Times New Roman" panose="02020603050405020304" pitchFamily="18" charset="0"/>
              </a:rPr>
              <a:t> the operator to them and push the result onto stack. </a:t>
            </a:r>
            <a:br>
              <a:rPr lang="en-US" sz="3600" dirty="0"/>
            </a:br>
            <a:endParaRPr lang="en-US" sz="3600" dirty="0"/>
          </a:p>
        </p:txBody>
      </p:sp>
    </p:spTree>
    <p:extLst>
      <p:ext uri="{BB962C8B-B14F-4D97-AF65-F5344CB8AC3E}">
        <p14:creationId xmlns:p14="http://schemas.microsoft.com/office/powerpoint/2010/main" val="418463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44" y="-145773"/>
            <a:ext cx="11158330" cy="6904382"/>
          </a:xfrm>
        </p:spPr>
        <p:txBody>
          <a:bodyPr/>
          <a:lstStyle/>
          <a:p>
            <a:br>
              <a:rPr lang="en-US" sz="1800" dirty="0"/>
            </a:br>
            <a:r>
              <a:rPr lang="en-US" sz="2400" b="1" dirty="0">
                <a:latin typeface="Times New Roman" panose="02020603050405020304" pitchFamily="18" charset="0"/>
                <a:cs typeface="Times New Roman" panose="02020603050405020304" pitchFamily="18" charset="0"/>
              </a:rPr>
              <a:t>EVALUATION OF POSTFIX EXPRESSION USING STACK:</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r>
              <a:rPr lang="en-US" sz="1800" dirty="0"/>
              <a:t> </a:t>
            </a:r>
            <a:br>
              <a:rPr lang="en-US"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40150209"/>
              </p:ext>
            </p:extLst>
          </p:nvPr>
        </p:nvGraphicFramePr>
        <p:xfrm>
          <a:off x="1126434" y="591239"/>
          <a:ext cx="9660834" cy="6131992"/>
        </p:xfrm>
        <a:graphic>
          <a:graphicData uri="http://schemas.openxmlformats.org/drawingml/2006/table">
            <a:tbl>
              <a:tblPr firstRow="1" bandRow="1">
                <a:tableStyleId>{00A15C55-8517-42AA-B614-E9B94910E393}</a:tableStyleId>
              </a:tblPr>
              <a:tblGrid>
                <a:gridCol w="1172022">
                  <a:extLst>
                    <a:ext uri="{9D8B030D-6E8A-4147-A177-3AD203B41FA5}">
                      <a16:colId xmlns:a16="http://schemas.microsoft.com/office/drawing/2014/main" val="20000"/>
                    </a:ext>
                  </a:extLst>
                </a:gridCol>
                <a:gridCol w="2848278">
                  <a:extLst>
                    <a:ext uri="{9D8B030D-6E8A-4147-A177-3AD203B41FA5}">
                      <a16:colId xmlns:a16="http://schemas.microsoft.com/office/drawing/2014/main" val="20001"/>
                    </a:ext>
                  </a:extLst>
                </a:gridCol>
                <a:gridCol w="3225325">
                  <a:extLst>
                    <a:ext uri="{9D8B030D-6E8A-4147-A177-3AD203B41FA5}">
                      <a16:colId xmlns:a16="http://schemas.microsoft.com/office/drawing/2014/main" val="20002"/>
                    </a:ext>
                  </a:extLst>
                </a:gridCol>
                <a:gridCol w="2415209">
                  <a:extLst>
                    <a:ext uri="{9D8B030D-6E8A-4147-A177-3AD203B41FA5}">
                      <a16:colId xmlns:a16="http://schemas.microsoft.com/office/drawing/2014/main" val="20003"/>
                    </a:ext>
                  </a:extLst>
                </a:gridCol>
              </a:tblGrid>
              <a:tr h="336413">
                <a:tc>
                  <a:txBody>
                    <a:bodyPr/>
                    <a:lstStyle/>
                    <a:p>
                      <a:r>
                        <a:rPr lang="en-US" sz="2400" dirty="0">
                          <a:latin typeface="Times New Roman" panose="02020603050405020304" pitchFamily="18" charset="0"/>
                          <a:cs typeface="Times New Roman" panose="02020603050405020304" pitchFamily="18" charset="0"/>
                        </a:rPr>
                        <a:t>STEPS</a:t>
                      </a: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POSTFIX EXPR</a:t>
                      </a: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STACK(TOP) </a:t>
                      </a: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ACTION</a:t>
                      </a:r>
                    </a:p>
                  </a:txBody>
                  <a:tcPr marL="68580" marR="68580" marT="34290" marB="34290"/>
                </a:tc>
                <a:extLst>
                  <a:ext uri="{0D108BD9-81ED-4DB2-BD59-A6C34878D82A}">
                    <a16:rowId xmlns:a16="http://schemas.microsoft.com/office/drawing/2014/main" val="10000"/>
                  </a:ext>
                </a:extLst>
              </a:tr>
              <a:tr h="599872">
                <a:tc>
                  <a:txBody>
                    <a:bodyPr/>
                    <a:lstStyle/>
                    <a:p>
                      <a:r>
                        <a:rPr lang="en-US" sz="2400"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baseline="0" dirty="0">
                          <a:latin typeface="Times New Roman" panose="02020603050405020304" pitchFamily="18" charset="0"/>
                          <a:cs typeface="Times New Roman" panose="02020603050405020304" pitchFamily="18" charset="0"/>
                        </a:rPr>
                        <a:t> 5 6 8 + *</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EMPTY</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US" sz="2400" b="1">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599872">
                <a:tc>
                  <a:txBody>
                    <a:bodyPr/>
                    <a:lstStyle/>
                    <a:p>
                      <a:r>
                        <a:rPr lang="en-US" sz="2400" dirty="0">
                          <a:latin typeface="Times New Roman" panose="02020603050405020304" pitchFamily="18" charset="0"/>
                          <a:cs typeface="Times New Roman" panose="02020603050405020304" pitchFamily="18" charset="0"/>
                        </a:rPr>
                        <a:t>2</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68+*</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5</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PUSH 5 TO STACK</a:t>
                      </a:r>
                      <a:endParaRPr lang="en-US" sz="2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599872">
                <a:tc>
                  <a:txBody>
                    <a:bodyPr/>
                    <a:lstStyle/>
                    <a:p>
                      <a:r>
                        <a:rPr lang="en-US" sz="2400" dirty="0">
                          <a:latin typeface="Times New Roman" panose="02020603050405020304" pitchFamily="18" charset="0"/>
                          <a:cs typeface="Times New Roman" panose="02020603050405020304" pitchFamily="18" charset="0"/>
                        </a:rPr>
                        <a:t>3</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8+*</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5     6</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PUSH 6 TO STACK</a:t>
                      </a:r>
                      <a:endParaRPr lang="en-US" sz="2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1061312">
                <a:tc>
                  <a:txBody>
                    <a:bodyPr/>
                    <a:lstStyle/>
                    <a:p>
                      <a:r>
                        <a:rPr lang="en-US" sz="2400" dirty="0">
                          <a:latin typeface="Times New Roman" panose="02020603050405020304" pitchFamily="18" charset="0"/>
                          <a:cs typeface="Times New Roman" panose="02020603050405020304" pitchFamily="18" charset="0"/>
                        </a:rPr>
                        <a:t>4</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5     6     8</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PUSH 8 TO STACK</a:t>
                      </a:r>
                    </a:p>
                    <a:p>
                      <a:endParaRPr lang="en-US" sz="2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1061312">
                <a:tc>
                  <a:txBody>
                    <a:bodyPr/>
                    <a:lstStyle/>
                    <a:p>
                      <a:r>
                        <a:rPr lang="en-US" sz="2400" dirty="0">
                          <a:latin typeface="Times New Roman" panose="02020603050405020304" pitchFamily="18" charset="0"/>
                          <a:cs typeface="Times New Roman" panose="02020603050405020304" pitchFamily="18" charset="0"/>
                        </a:rPr>
                        <a:t>5</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5    14 //6+8=14</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APPLY + FOR TOP TWO ELEMENTS</a:t>
                      </a:r>
                      <a:endParaRPr lang="en-US" sz="2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5"/>
                  </a:ext>
                </a:extLst>
              </a:tr>
              <a:tr h="1061312">
                <a:tc>
                  <a:txBody>
                    <a:bodyPr/>
                    <a:lstStyle/>
                    <a:p>
                      <a:r>
                        <a:rPr lang="en-US" sz="2400" dirty="0">
                          <a:latin typeface="Times New Roman" panose="02020603050405020304" pitchFamily="18" charset="0"/>
                          <a:cs typeface="Times New Roman" panose="02020603050405020304" pitchFamily="18" charset="0"/>
                        </a:rPr>
                        <a:t>6</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70    //14*5</a:t>
                      </a:r>
                      <a:endParaRPr lang="en-US" sz="2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2400" dirty="0">
                          <a:latin typeface="Times New Roman" panose="02020603050405020304" pitchFamily="18" charset="0"/>
                          <a:cs typeface="Times New Roman" panose="02020603050405020304" pitchFamily="18" charset="0"/>
                        </a:rPr>
                        <a:t>APPLY * FOR TOP TWO ELEMENTS</a:t>
                      </a:r>
                      <a:endParaRPr lang="en-US" sz="2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5165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61252"/>
            <a:ext cx="8229600" cy="1311965"/>
          </a:xfrm>
        </p:spPr>
        <p:txBody>
          <a:bodyPr>
            <a:normAutofit fontScale="90000"/>
          </a:bodyPr>
          <a:lstStyle/>
          <a:p>
            <a:r>
              <a:rPr lang="en-US" dirty="0">
                <a:latin typeface="Times New Roman" panose="02020603050405020304" pitchFamily="18" charset="0"/>
                <a:cs typeface="Times New Roman" panose="02020603050405020304" pitchFamily="18" charset="0"/>
              </a:rPr>
              <a:t>Find the result 6 5 2 3+8*+3+*</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Find the result 6 5 3 + 9 *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Find the result AB*CDE/-+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A=4</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E=2</a:t>
            </a:r>
            <a:br>
              <a:rPr lang="en-US" dirty="0"/>
            </a:br>
            <a:br>
              <a:rPr lang="en-US" dirty="0"/>
            </a:br>
            <a:endParaRPr lang="en-US" dirty="0"/>
          </a:p>
        </p:txBody>
      </p:sp>
    </p:spTree>
    <p:extLst>
      <p:ext uri="{BB962C8B-B14F-4D97-AF65-F5344CB8AC3E}">
        <p14:creationId xmlns:p14="http://schemas.microsoft.com/office/powerpoint/2010/main" val="215778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28751"/>
            <a:ext cx="8229600" cy="1190625"/>
          </a:xfrm>
        </p:spPr>
        <p:txBody>
          <a:bodyPr>
            <a:normAutofit fontScale="90000"/>
          </a:bodyPr>
          <a:lstStyle/>
          <a:p>
            <a:r>
              <a:rPr lang="en-US" dirty="0"/>
              <a:t>ans:288</a:t>
            </a:r>
            <a:br>
              <a:rPr lang="en-US" dirty="0"/>
            </a:br>
            <a:r>
              <a:rPr lang="en-US" dirty="0"/>
              <a:t>ans:78</a:t>
            </a:r>
            <a:br>
              <a:rPr lang="en-US" dirty="0"/>
            </a:br>
            <a:r>
              <a:rPr lang="en-US" dirty="0"/>
              <a:t>ans:21</a:t>
            </a:r>
          </a:p>
        </p:txBody>
      </p:sp>
    </p:spTree>
    <p:extLst>
      <p:ext uri="{BB962C8B-B14F-4D97-AF65-F5344CB8AC3E}">
        <p14:creationId xmlns:p14="http://schemas.microsoft.com/office/powerpoint/2010/main" val="290427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365" y="260648"/>
            <a:ext cx="10787270" cy="6192688"/>
          </a:xfrm>
        </p:spPr>
        <p:txBody>
          <a:bodyPr>
            <a:normAutofit fontScale="90000"/>
          </a:bodyPr>
          <a:lstStyle/>
          <a:p>
            <a:pPr>
              <a:lnSpc>
                <a:spcPct val="150000"/>
              </a:lnSpc>
            </a:pPr>
            <a:r>
              <a:rPr lang="en-US" sz="2800" b="1" dirty="0">
                <a:latin typeface="Times New Roman" panose="02020603050405020304" pitchFamily="18" charset="0"/>
                <a:cs typeface="Times New Roman" panose="02020603050405020304" pitchFamily="18" charset="0"/>
              </a:rPr>
              <a:t>INFIX TO POSTFIX CONVERSION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Read the infix expression one character at a time until it encounters the end.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the character is an </a:t>
            </a:r>
            <a:r>
              <a:rPr lang="en-US" sz="2800" b="1" dirty="0" err="1">
                <a:latin typeface="Times New Roman" panose="02020603050405020304" pitchFamily="18" charset="0"/>
                <a:cs typeface="Times New Roman" panose="02020603050405020304" pitchFamily="18" charset="0"/>
              </a:rPr>
              <a:t>operand</a:t>
            </a:r>
            <a:r>
              <a:rPr lang="en-US" sz="2800" dirty="0" err="1">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place</a:t>
            </a:r>
            <a:r>
              <a:rPr lang="en-US" sz="2800" b="1" dirty="0">
                <a:latin typeface="Times New Roman" panose="02020603050405020304" pitchFamily="18" charset="0"/>
                <a:cs typeface="Times New Roman" panose="02020603050405020304" pitchFamily="18" charset="0"/>
              </a:rPr>
              <a:t> it on to the output.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the character is an </a:t>
            </a:r>
            <a:r>
              <a:rPr lang="en-US" sz="2800" b="1" dirty="0" err="1">
                <a:latin typeface="Times New Roman" panose="02020603050405020304" pitchFamily="18" charset="0"/>
                <a:cs typeface="Times New Roman" panose="02020603050405020304" pitchFamily="18" charset="0"/>
              </a:rPr>
              <a:t>operator,push</a:t>
            </a:r>
            <a:r>
              <a:rPr lang="en-US" sz="2800" b="1" dirty="0">
                <a:latin typeface="Times New Roman" panose="02020603050405020304" pitchFamily="18" charset="0"/>
                <a:cs typeface="Times New Roman" panose="02020603050405020304" pitchFamily="18" charset="0"/>
              </a:rPr>
              <a:t> it onto the stack</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If the stack operator has a </a:t>
            </a:r>
            <a:r>
              <a:rPr lang="en-US" sz="2800" b="1" dirty="0">
                <a:latin typeface="Times New Roman" panose="02020603050405020304" pitchFamily="18" charset="0"/>
                <a:cs typeface="Times New Roman" panose="02020603050405020304" pitchFamily="18" charset="0"/>
              </a:rPr>
              <a:t>higher or equal precedence than input operator then pop that operator from the stack and place it onto the output</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the character is a </a:t>
            </a:r>
            <a:r>
              <a:rPr lang="en-US" sz="2800" b="1" dirty="0">
                <a:latin typeface="Times New Roman" panose="02020603050405020304" pitchFamily="18" charset="0"/>
                <a:cs typeface="Times New Roman" panose="02020603050405020304" pitchFamily="18" charset="0"/>
              </a:rPr>
              <a:t>left </a:t>
            </a:r>
            <a:r>
              <a:rPr lang="en-US" sz="2800" b="1" dirty="0" err="1">
                <a:latin typeface="Times New Roman" panose="02020603050405020304" pitchFamily="18" charset="0"/>
                <a:cs typeface="Times New Roman" panose="02020603050405020304" pitchFamily="18" charset="0"/>
              </a:rPr>
              <a:t>parenthesis,push</a:t>
            </a:r>
            <a:r>
              <a:rPr lang="en-US" sz="2800" b="1" dirty="0">
                <a:latin typeface="Times New Roman" panose="02020603050405020304" pitchFamily="18" charset="0"/>
                <a:cs typeface="Times New Roman" panose="02020603050405020304" pitchFamily="18" charset="0"/>
              </a:rPr>
              <a:t> it onto the stack</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the character is a </a:t>
            </a:r>
            <a:r>
              <a:rPr lang="en-US" sz="2800" b="1" dirty="0">
                <a:latin typeface="Times New Roman" panose="02020603050405020304" pitchFamily="18" charset="0"/>
                <a:cs typeface="Times New Roman" panose="02020603050405020304" pitchFamily="18" charset="0"/>
              </a:rPr>
              <a:t>right </a:t>
            </a:r>
            <a:r>
              <a:rPr lang="en-US" sz="2800" b="1" dirty="0" err="1">
                <a:latin typeface="Times New Roman" panose="02020603050405020304" pitchFamily="18" charset="0"/>
                <a:cs typeface="Times New Roman" panose="02020603050405020304" pitchFamily="18" charset="0"/>
              </a:rPr>
              <a:t>parenthesis,pop</a:t>
            </a:r>
            <a:r>
              <a:rPr lang="en-US" sz="2800" b="1" dirty="0">
                <a:latin typeface="Times New Roman" panose="02020603050405020304" pitchFamily="18" charset="0"/>
                <a:cs typeface="Times New Roman" panose="02020603050405020304" pitchFamily="18" charset="0"/>
              </a:rPr>
              <a:t> all the operators from the stack till it encounters left </a:t>
            </a:r>
            <a:r>
              <a:rPr lang="en-US" sz="2800" b="1" dirty="0" err="1">
                <a:latin typeface="Times New Roman" panose="02020603050405020304" pitchFamily="18" charset="0"/>
                <a:cs typeface="Times New Roman" panose="02020603050405020304" pitchFamily="18" charset="0"/>
              </a:rPr>
              <a:t>parenthesis</a:t>
            </a:r>
            <a:r>
              <a:rPr lang="en-US" sz="2800" dirty="0" err="1">
                <a:latin typeface="Times New Roman" panose="02020603050405020304" pitchFamily="18" charset="0"/>
                <a:cs typeface="Times New Roman" panose="02020603050405020304" pitchFamily="18" charset="0"/>
              </a:rPr>
              <a:t>,discard</a:t>
            </a:r>
            <a:r>
              <a:rPr lang="en-US" sz="2800" dirty="0">
                <a:latin typeface="Times New Roman" panose="02020603050405020304" pitchFamily="18" charset="0"/>
                <a:cs typeface="Times New Roman" panose="02020603050405020304" pitchFamily="18" charset="0"/>
              </a:rPr>
              <a:t> both the parenthesis in the output.</a:t>
            </a:r>
            <a:br>
              <a:rPr lang="en-US" sz="2200" dirty="0"/>
            </a:br>
            <a:endParaRPr lang="en-US" sz="2200" dirty="0"/>
          </a:p>
        </p:txBody>
      </p:sp>
    </p:spTree>
    <p:extLst>
      <p:ext uri="{BB962C8B-B14F-4D97-AF65-F5344CB8AC3E}">
        <p14:creationId xmlns:p14="http://schemas.microsoft.com/office/powerpoint/2010/main" val="560124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365" y="80699"/>
            <a:ext cx="10787270" cy="5950631"/>
          </a:xfrm>
        </p:spPr>
        <p:txBody>
          <a:bodyPr>
            <a:normAutofit/>
          </a:bodyPr>
          <a:lstStyle/>
          <a:p>
            <a:r>
              <a:rPr lang="en-US" sz="2400" b="1" dirty="0">
                <a:latin typeface="Times New Roman" panose="02020603050405020304" pitchFamily="18" charset="0"/>
                <a:cs typeface="Times New Roman" panose="02020603050405020304" pitchFamily="18" charset="0"/>
              </a:rPr>
              <a:t>CONVERSION OF INFIX EXPRESSION TO POSTFIX EXPRESSION</a:t>
            </a: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endParaRPr lang="en-US" sz="1600" b="1" dirty="0"/>
          </a:p>
        </p:txBody>
      </p:sp>
      <p:graphicFrame>
        <p:nvGraphicFramePr>
          <p:cNvPr id="3" name="Table 2"/>
          <p:cNvGraphicFramePr>
            <a:graphicFrameLocks noGrp="1"/>
          </p:cNvGraphicFramePr>
          <p:nvPr>
            <p:extLst>
              <p:ext uri="{D42A27DB-BD31-4B8C-83A1-F6EECF244321}">
                <p14:modId xmlns:p14="http://schemas.microsoft.com/office/powerpoint/2010/main" val="169252562"/>
              </p:ext>
            </p:extLst>
          </p:nvPr>
        </p:nvGraphicFramePr>
        <p:xfrm>
          <a:off x="821635" y="634515"/>
          <a:ext cx="10787269" cy="6314081"/>
        </p:xfrm>
        <a:graphic>
          <a:graphicData uri="http://schemas.openxmlformats.org/drawingml/2006/table">
            <a:tbl>
              <a:tblPr firstRow="1" bandRow="1">
                <a:tableStyleId>{00A15C55-8517-42AA-B614-E9B94910E393}</a:tableStyleId>
              </a:tblPr>
              <a:tblGrid>
                <a:gridCol w="1171086">
                  <a:extLst>
                    <a:ext uri="{9D8B030D-6E8A-4147-A177-3AD203B41FA5}">
                      <a16:colId xmlns:a16="http://schemas.microsoft.com/office/drawing/2014/main" val="20000"/>
                    </a:ext>
                  </a:extLst>
                </a:gridCol>
                <a:gridCol w="2257660">
                  <a:extLst>
                    <a:ext uri="{9D8B030D-6E8A-4147-A177-3AD203B41FA5}">
                      <a16:colId xmlns:a16="http://schemas.microsoft.com/office/drawing/2014/main" val="20001"/>
                    </a:ext>
                  </a:extLst>
                </a:gridCol>
                <a:gridCol w="1898487">
                  <a:extLst>
                    <a:ext uri="{9D8B030D-6E8A-4147-A177-3AD203B41FA5}">
                      <a16:colId xmlns:a16="http://schemas.microsoft.com/office/drawing/2014/main" val="20002"/>
                    </a:ext>
                  </a:extLst>
                </a:gridCol>
                <a:gridCol w="2623247">
                  <a:extLst>
                    <a:ext uri="{9D8B030D-6E8A-4147-A177-3AD203B41FA5}">
                      <a16:colId xmlns:a16="http://schemas.microsoft.com/office/drawing/2014/main" val="20003"/>
                    </a:ext>
                  </a:extLst>
                </a:gridCol>
                <a:gridCol w="2836789">
                  <a:extLst>
                    <a:ext uri="{9D8B030D-6E8A-4147-A177-3AD203B41FA5}">
                      <a16:colId xmlns:a16="http://schemas.microsoft.com/office/drawing/2014/main" val="20004"/>
                    </a:ext>
                  </a:extLst>
                </a:gridCol>
              </a:tblGrid>
              <a:tr h="355652">
                <a:tc>
                  <a:txBody>
                    <a:bodyPr/>
                    <a:lstStyle/>
                    <a:p>
                      <a:r>
                        <a:rPr lang="en-US" sz="1800" dirty="0"/>
                        <a:t>STEPS</a:t>
                      </a:r>
                    </a:p>
                  </a:txBody>
                  <a:tcPr marL="68580" marR="68580" marT="34290" marB="34290"/>
                </a:tc>
                <a:tc>
                  <a:txBody>
                    <a:bodyPr/>
                    <a:lstStyle/>
                    <a:p>
                      <a:r>
                        <a:rPr lang="en-US" sz="1800" dirty="0"/>
                        <a:t>INFIX</a:t>
                      </a:r>
                    </a:p>
                  </a:txBody>
                  <a:tcPr marL="68580" marR="68580" marT="34290" marB="34290"/>
                </a:tc>
                <a:tc>
                  <a:txBody>
                    <a:bodyPr/>
                    <a:lstStyle/>
                    <a:p>
                      <a:r>
                        <a:rPr lang="en-US" sz="1800" dirty="0"/>
                        <a:t>STACK(TOP)</a:t>
                      </a:r>
                    </a:p>
                  </a:txBody>
                  <a:tcPr marL="68580" marR="68580" marT="34290" marB="34290"/>
                </a:tc>
                <a:tc>
                  <a:txBody>
                    <a:bodyPr/>
                    <a:lstStyle/>
                    <a:p>
                      <a:r>
                        <a:rPr lang="en-US" sz="1800" dirty="0"/>
                        <a:t>POSTFIX(output)</a:t>
                      </a:r>
                    </a:p>
                  </a:txBody>
                  <a:tcPr marL="68580" marR="68580" marT="34290" marB="34290"/>
                </a:tc>
                <a:tc>
                  <a:txBody>
                    <a:bodyPr/>
                    <a:lstStyle/>
                    <a:p>
                      <a:r>
                        <a:rPr lang="en-US" sz="1400" dirty="0"/>
                        <a:t>ACTION</a:t>
                      </a:r>
                    </a:p>
                  </a:txBody>
                  <a:tcPr marL="68580" marR="68580" marT="34290" marB="34290"/>
                </a:tc>
                <a:extLst>
                  <a:ext uri="{0D108BD9-81ED-4DB2-BD59-A6C34878D82A}">
                    <a16:rowId xmlns:a16="http://schemas.microsoft.com/office/drawing/2014/main" val="10000"/>
                  </a:ext>
                </a:extLst>
              </a:tr>
              <a:tr h="355652">
                <a:tc>
                  <a:txBody>
                    <a:bodyPr/>
                    <a:lstStyle/>
                    <a:p>
                      <a:r>
                        <a:rPr lang="en-US" sz="1800" b="1" dirty="0"/>
                        <a:t>1</a:t>
                      </a:r>
                    </a:p>
                  </a:txBody>
                  <a:tcPr marL="68580" marR="68580" marT="34290" marB="34290"/>
                </a:tc>
                <a:tc>
                  <a:txBody>
                    <a:bodyPr/>
                    <a:lstStyle/>
                    <a:p>
                      <a:r>
                        <a:rPr lang="en-US" sz="1800" b="1" dirty="0"/>
                        <a:t>A*B-(C+D)+E</a:t>
                      </a:r>
                    </a:p>
                  </a:txBody>
                  <a:tcPr marL="68580" marR="68580" marT="34290" marB="34290"/>
                </a:tc>
                <a:tc>
                  <a:txBody>
                    <a:bodyPr/>
                    <a:lstStyle/>
                    <a:p>
                      <a:r>
                        <a:rPr lang="en-US" sz="1800" b="1" dirty="0"/>
                        <a:t>EMPTY</a:t>
                      </a:r>
                    </a:p>
                  </a:txBody>
                  <a:tcPr marL="68580" marR="68580" marT="34290" marB="34290"/>
                </a:tc>
                <a:tc>
                  <a:txBody>
                    <a:bodyPr/>
                    <a:lstStyle/>
                    <a:p>
                      <a:endParaRPr lang="en-US" sz="1800" b="1" dirty="0"/>
                    </a:p>
                  </a:txBody>
                  <a:tcPr marL="68580" marR="68580" marT="34290" marB="34290"/>
                </a:tc>
                <a:tc>
                  <a:txBody>
                    <a:bodyPr/>
                    <a:lstStyle/>
                    <a:p>
                      <a:r>
                        <a:rPr lang="en-US" sz="1800" b="1" dirty="0"/>
                        <a:t>Empty</a:t>
                      </a:r>
                    </a:p>
                  </a:txBody>
                  <a:tcPr marL="68580" marR="68580" marT="34290" marB="34290"/>
                </a:tc>
                <a:extLst>
                  <a:ext uri="{0D108BD9-81ED-4DB2-BD59-A6C34878D82A}">
                    <a16:rowId xmlns:a16="http://schemas.microsoft.com/office/drawing/2014/main" val="10001"/>
                  </a:ext>
                </a:extLst>
              </a:tr>
              <a:tr h="355652">
                <a:tc>
                  <a:txBody>
                    <a:bodyPr/>
                    <a:lstStyle/>
                    <a:p>
                      <a:r>
                        <a:rPr lang="en-US" sz="1800" b="1" dirty="0"/>
                        <a:t>2</a:t>
                      </a:r>
                    </a:p>
                  </a:txBody>
                  <a:tcPr marL="68580" marR="68580" marT="34290" marB="34290"/>
                </a:tc>
                <a:tc>
                  <a:txBody>
                    <a:bodyPr/>
                    <a:lstStyle/>
                    <a:p>
                      <a:r>
                        <a:rPr lang="en-US" sz="1800" b="1" dirty="0"/>
                        <a:t>   *B-(C+D)+E</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EMPTY</a:t>
                      </a:r>
                    </a:p>
                  </a:txBody>
                  <a:tcPr marL="68580" marR="68580" marT="34290" marB="34290"/>
                </a:tc>
                <a:tc>
                  <a:txBody>
                    <a:bodyPr/>
                    <a:lstStyle/>
                    <a:p>
                      <a:r>
                        <a:rPr lang="en-US" sz="1800" b="1" dirty="0"/>
                        <a:t>A</a:t>
                      </a:r>
                    </a:p>
                  </a:txBody>
                  <a:tcPr marL="68580" marR="68580" marT="34290" marB="34290"/>
                </a:tc>
                <a:tc>
                  <a:txBody>
                    <a:bodyPr/>
                    <a:lstStyle/>
                    <a:p>
                      <a:r>
                        <a:rPr lang="en-US" sz="1800" b="1" dirty="0"/>
                        <a:t>Add A to postfix</a:t>
                      </a:r>
                    </a:p>
                  </a:txBody>
                  <a:tcPr marL="68580" marR="68580" marT="34290" marB="34290"/>
                </a:tc>
                <a:extLst>
                  <a:ext uri="{0D108BD9-81ED-4DB2-BD59-A6C34878D82A}">
                    <a16:rowId xmlns:a16="http://schemas.microsoft.com/office/drawing/2014/main" val="10002"/>
                  </a:ext>
                </a:extLst>
              </a:tr>
              <a:tr h="355652">
                <a:tc>
                  <a:txBody>
                    <a:bodyPr/>
                    <a:lstStyle/>
                    <a:p>
                      <a:r>
                        <a:rPr lang="en-US" sz="1800" b="1" dirty="0"/>
                        <a:t>3</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B-(C+D)+E</a:t>
                      </a:r>
                    </a:p>
                  </a:txBody>
                  <a:tcPr marL="68580" marR="68580" marT="34290" marB="34290"/>
                </a:tc>
                <a:tc>
                  <a:txBody>
                    <a:bodyPr/>
                    <a:lstStyle/>
                    <a:p>
                      <a:r>
                        <a:rPr lang="en-US" sz="1800" b="1" dirty="0"/>
                        <a:t>*</a:t>
                      </a:r>
                    </a:p>
                  </a:txBody>
                  <a:tcPr marL="68580" marR="68580" marT="34290" marB="34290"/>
                </a:tc>
                <a:tc>
                  <a:txBody>
                    <a:bodyPr/>
                    <a:lstStyle/>
                    <a:p>
                      <a:r>
                        <a:rPr lang="en-US" sz="1800" b="1" dirty="0"/>
                        <a:t>A</a:t>
                      </a:r>
                    </a:p>
                  </a:txBody>
                  <a:tcPr marL="68580" marR="68580" marT="34290" marB="34290"/>
                </a:tc>
                <a:tc>
                  <a:txBody>
                    <a:bodyPr/>
                    <a:lstStyle/>
                    <a:p>
                      <a:r>
                        <a:rPr lang="en-US" sz="1800" b="1" dirty="0"/>
                        <a:t>Push * to stack</a:t>
                      </a:r>
                    </a:p>
                  </a:txBody>
                  <a:tcPr marL="68580" marR="68580" marT="34290" marB="34290"/>
                </a:tc>
                <a:extLst>
                  <a:ext uri="{0D108BD9-81ED-4DB2-BD59-A6C34878D82A}">
                    <a16:rowId xmlns:a16="http://schemas.microsoft.com/office/drawing/2014/main" val="10003"/>
                  </a:ext>
                </a:extLst>
              </a:tr>
              <a:tr h="355652">
                <a:tc>
                  <a:txBody>
                    <a:bodyPr/>
                    <a:lstStyle/>
                    <a:p>
                      <a:r>
                        <a:rPr lang="en-US" sz="1800" b="1" dirty="0"/>
                        <a:t>4</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-(C+D)+E</a:t>
                      </a:r>
                    </a:p>
                  </a:txBody>
                  <a:tcPr marL="68580" marR="68580" marT="34290" marB="34290"/>
                </a:tc>
                <a:tc>
                  <a:txBody>
                    <a:bodyPr/>
                    <a:lstStyle/>
                    <a:p>
                      <a:r>
                        <a:rPr lang="en-US" sz="1800" b="1" dirty="0"/>
                        <a:t>*</a:t>
                      </a:r>
                    </a:p>
                  </a:txBody>
                  <a:tcPr marL="68580" marR="68580" marT="34290" marB="34290"/>
                </a:tc>
                <a:tc>
                  <a:txBody>
                    <a:bodyPr/>
                    <a:lstStyle/>
                    <a:p>
                      <a:r>
                        <a:rPr lang="en-US" sz="1800" b="1" dirty="0"/>
                        <a:t>AB</a:t>
                      </a:r>
                    </a:p>
                  </a:txBody>
                  <a:tcPr marL="68580" marR="68580" marT="34290" marB="34290"/>
                </a:tc>
                <a:tc>
                  <a:txBody>
                    <a:bodyPr/>
                    <a:lstStyle/>
                    <a:p>
                      <a:r>
                        <a:rPr lang="en-US" sz="1800" b="1" dirty="0"/>
                        <a:t>Add B to postfix</a:t>
                      </a:r>
                    </a:p>
                  </a:txBody>
                  <a:tcPr marL="68580" marR="68580" marT="34290" marB="34290"/>
                </a:tc>
                <a:extLst>
                  <a:ext uri="{0D108BD9-81ED-4DB2-BD59-A6C34878D82A}">
                    <a16:rowId xmlns:a16="http://schemas.microsoft.com/office/drawing/2014/main" val="10004"/>
                  </a:ext>
                </a:extLst>
              </a:tr>
              <a:tr h="355652">
                <a:tc>
                  <a:txBody>
                    <a:bodyPr/>
                    <a:lstStyle/>
                    <a:p>
                      <a:r>
                        <a:rPr lang="en-US" sz="1800" b="1" dirty="0"/>
                        <a:t>5</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-(C+D)+E</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EMPTY</a:t>
                      </a:r>
                    </a:p>
                  </a:txBody>
                  <a:tcPr marL="68580" marR="68580" marT="34290" marB="34290"/>
                </a:tc>
                <a:tc>
                  <a:txBody>
                    <a:bodyPr/>
                    <a:lstStyle/>
                    <a:p>
                      <a:r>
                        <a:rPr lang="en-US" sz="1800" b="1" dirty="0"/>
                        <a:t>AB*</a:t>
                      </a:r>
                    </a:p>
                  </a:txBody>
                  <a:tcPr marL="68580" marR="68580" marT="34290" marB="34290"/>
                </a:tc>
                <a:tc>
                  <a:txBody>
                    <a:bodyPr/>
                    <a:lstStyle/>
                    <a:p>
                      <a:r>
                        <a:rPr lang="en-US" sz="1800" b="1" dirty="0"/>
                        <a:t>Pop</a:t>
                      </a:r>
                      <a:r>
                        <a:rPr lang="en-US" sz="1800" b="1" baseline="0" dirty="0"/>
                        <a:t> * and add to postfix</a:t>
                      </a:r>
                      <a:endParaRPr lang="en-US" sz="1800" b="1" dirty="0"/>
                    </a:p>
                  </a:txBody>
                  <a:tcPr marL="68580" marR="68580" marT="34290" marB="34290"/>
                </a:tc>
                <a:extLst>
                  <a:ext uri="{0D108BD9-81ED-4DB2-BD59-A6C34878D82A}">
                    <a16:rowId xmlns:a16="http://schemas.microsoft.com/office/drawing/2014/main" val="10005"/>
                  </a:ext>
                </a:extLst>
              </a:tr>
              <a:tr h="355652">
                <a:tc>
                  <a:txBody>
                    <a:bodyPr/>
                    <a:lstStyle/>
                    <a:p>
                      <a:r>
                        <a:rPr lang="en-US" sz="1800" b="1" dirty="0"/>
                        <a:t>6</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(C+D)+E</a:t>
                      </a:r>
                    </a:p>
                  </a:txBody>
                  <a:tcPr marL="68580" marR="68580" marT="34290" marB="34290"/>
                </a:tc>
                <a:tc>
                  <a:txBody>
                    <a:bodyPr/>
                    <a:lstStyle/>
                    <a:p>
                      <a:r>
                        <a:rPr lang="en-US" sz="1800" b="1" dirty="0"/>
                        <a:t>-</a:t>
                      </a:r>
                    </a:p>
                  </a:txBody>
                  <a:tcPr marL="68580" marR="68580" marT="34290" marB="34290"/>
                </a:tc>
                <a:tc>
                  <a:txBody>
                    <a:bodyPr/>
                    <a:lstStyle/>
                    <a:p>
                      <a:r>
                        <a:rPr lang="en-US" sz="1800" b="1" dirty="0"/>
                        <a:t>AB*</a:t>
                      </a:r>
                    </a:p>
                  </a:txBody>
                  <a:tcPr marL="68580" marR="68580" marT="34290" marB="34290"/>
                </a:tc>
                <a:tc>
                  <a:txBody>
                    <a:bodyPr/>
                    <a:lstStyle/>
                    <a:p>
                      <a:r>
                        <a:rPr lang="en-US" sz="1800" b="1" dirty="0"/>
                        <a:t>Push – to stack</a:t>
                      </a:r>
                    </a:p>
                  </a:txBody>
                  <a:tcPr marL="68580" marR="68580" marT="34290" marB="34290"/>
                </a:tc>
                <a:extLst>
                  <a:ext uri="{0D108BD9-81ED-4DB2-BD59-A6C34878D82A}">
                    <a16:rowId xmlns:a16="http://schemas.microsoft.com/office/drawing/2014/main" val="10006"/>
                  </a:ext>
                </a:extLst>
              </a:tr>
              <a:tr h="355652">
                <a:tc>
                  <a:txBody>
                    <a:bodyPr/>
                    <a:lstStyle/>
                    <a:p>
                      <a:r>
                        <a:rPr lang="en-US" sz="1800" b="1"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C+D)+E</a:t>
                      </a:r>
                    </a:p>
                  </a:txBody>
                  <a:tcPr marL="68580" marR="68580" marT="34290" marB="34290"/>
                </a:tc>
                <a:tc>
                  <a:txBody>
                    <a:bodyPr/>
                    <a:lstStyle/>
                    <a:p>
                      <a:r>
                        <a:rPr lang="en-US" sz="1800" b="1" dirty="0"/>
                        <a:t>-(</a:t>
                      </a:r>
                    </a:p>
                  </a:txBody>
                  <a:tcPr marL="68580" marR="68580" marT="34290" marB="34290"/>
                </a:tc>
                <a:tc>
                  <a:txBody>
                    <a:bodyPr/>
                    <a:lstStyle/>
                    <a:p>
                      <a:r>
                        <a:rPr lang="en-US" sz="1800" b="1" dirty="0"/>
                        <a:t>AB*</a:t>
                      </a:r>
                    </a:p>
                  </a:txBody>
                  <a:tcPr marL="68580" marR="68580" marT="34290" marB="34290"/>
                </a:tc>
                <a:tc>
                  <a:txBody>
                    <a:bodyPr/>
                    <a:lstStyle/>
                    <a:p>
                      <a:r>
                        <a:rPr lang="en-US" sz="1800" b="1" dirty="0"/>
                        <a:t>Push ( to stack</a:t>
                      </a:r>
                    </a:p>
                  </a:txBody>
                  <a:tcPr marL="68580" marR="68580" marT="34290" marB="34290"/>
                </a:tc>
                <a:extLst>
                  <a:ext uri="{0D108BD9-81ED-4DB2-BD59-A6C34878D82A}">
                    <a16:rowId xmlns:a16="http://schemas.microsoft.com/office/drawing/2014/main" val="10007"/>
                  </a:ext>
                </a:extLst>
              </a:tr>
              <a:tr h="456165">
                <a:tc>
                  <a:txBody>
                    <a:bodyPr/>
                    <a:lstStyle/>
                    <a:p>
                      <a:r>
                        <a:rPr lang="en-US" sz="1800" b="1" dirty="0"/>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+D)+E</a:t>
                      </a:r>
                    </a:p>
                  </a:txBody>
                  <a:tcPr marL="68580" marR="68580" marT="34290" marB="34290"/>
                </a:tc>
                <a:tc>
                  <a:txBody>
                    <a:bodyPr/>
                    <a:lstStyle/>
                    <a:p>
                      <a:r>
                        <a:rPr lang="en-US" sz="1800" b="1" dirty="0"/>
                        <a:t>-(</a:t>
                      </a:r>
                    </a:p>
                  </a:txBody>
                  <a:tcPr marL="68580" marR="68580" marT="34290" marB="34290"/>
                </a:tc>
                <a:tc>
                  <a:txBody>
                    <a:bodyPr/>
                    <a:lstStyle/>
                    <a:p>
                      <a:r>
                        <a:rPr lang="en-US" sz="1800" b="1" dirty="0"/>
                        <a:t>AB*C</a:t>
                      </a:r>
                    </a:p>
                  </a:txBody>
                  <a:tcPr marL="68580" marR="68580" marT="34290" marB="34290"/>
                </a:tc>
                <a:tc>
                  <a:txBody>
                    <a:bodyPr/>
                    <a:lstStyle/>
                    <a:p>
                      <a:r>
                        <a:rPr lang="en-US" sz="1800" b="1" dirty="0"/>
                        <a:t>Add C to postfix</a:t>
                      </a:r>
                    </a:p>
                  </a:txBody>
                  <a:tcPr marL="68580" marR="68580" marT="34290" marB="34290"/>
                </a:tc>
                <a:extLst>
                  <a:ext uri="{0D108BD9-81ED-4DB2-BD59-A6C34878D82A}">
                    <a16:rowId xmlns:a16="http://schemas.microsoft.com/office/drawing/2014/main" val="10008"/>
                  </a:ext>
                </a:extLst>
              </a:tr>
              <a:tr h="355652">
                <a:tc>
                  <a:txBody>
                    <a:bodyPr/>
                    <a:lstStyle/>
                    <a:p>
                      <a:r>
                        <a:rPr lang="en-US" sz="1800" b="1" dirty="0"/>
                        <a:t>9</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             D)+E</a:t>
                      </a:r>
                    </a:p>
                  </a:txBody>
                  <a:tcPr marL="68580" marR="68580" marT="34290" marB="34290"/>
                </a:tc>
                <a:tc>
                  <a:txBody>
                    <a:bodyPr/>
                    <a:lstStyle/>
                    <a:p>
                      <a:r>
                        <a:rPr lang="en-US" sz="1800" b="1" dirty="0"/>
                        <a:t>-(+</a:t>
                      </a:r>
                    </a:p>
                  </a:txBody>
                  <a:tcPr marL="68580" marR="68580" marT="34290" marB="34290"/>
                </a:tc>
                <a:tc>
                  <a:txBody>
                    <a:bodyPr/>
                    <a:lstStyle/>
                    <a:p>
                      <a:r>
                        <a:rPr lang="en-US" sz="1800" b="1" dirty="0"/>
                        <a:t>AB*C</a:t>
                      </a:r>
                    </a:p>
                  </a:txBody>
                  <a:tcPr marL="68580" marR="68580" marT="34290" marB="34290"/>
                </a:tc>
                <a:tc>
                  <a:txBody>
                    <a:bodyPr/>
                    <a:lstStyle/>
                    <a:p>
                      <a:r>
                        <a:rPr lang="en-US" sz="1800" b="1" dirty="0"/>
                        <a:t>Push + to stack</a:t>
                      </a:r>
                    </a:p>
                  </a:txBody>
                  <a:tcPr marL="68580" marR="68580" marT="34290" marB="34290"/>
                </a:tc>
                <a:extLst>
                  <a:ext uri="{0D108BD9-81ED-4DB2-BD59-A6C34878D82A}">
                    <a16:rowId xmlns:a16="http://schemas.microsoft.com/office/drawing/2014/main" val="10009"/>
                  </a:ext>
                </a:extLst>
              </a:tr>
              <a:tr h="355652">
                <a:tc>
                  <a:txBody>
                    <a:bodyPr/>
                    <a:lstStyle/>
                    <a:p>
                      <a:r>
                        <a:rPr lang="en-US" sz="1800" b="1" dirty="0"/>
                        <a:t>10</a:t>
                      </a:r>
                    </a:p>
                  </a:txBody>
                  <a:tcPr marL="68580" marR="68580" marT="34290" marB="34290"/>
                </a:tc>
                <a:tc>
                  <a:txBody>
                    <a:bodyPr/>
                    <a:lstStyle/>
                    <a:p>
                      <a:r>
                        <a:rPr lang="en-US" sz="1800" b="1" dirty="0"/>
                        <a:t>               )+E</a:t>
                      </a:r>
                    </a:p>
                  </a:txBody>
                  <a:tcPr marL="68580" marR="68580" marT="34290" marB="34290"/>
                </a:tc>
                <a:tc>
                  <a:txBody>
                    <a:bodyPr/>
                    <a:lstStyle/>
                    <a:p>
                      <a:r>
                        <a:rPr lang="en-US" sz="1800" b="1" dirty="0"/>
                        <a:t>-(+</a:t>
                      </a:r>
                    </a:p>
                  </a:txBody>
                  <a:tcPr marL="68580" marR="68580" marT="34290" marB="34290"/>
                </a:tc>
                <a:tc>
                  <a:txBody>
                    <a:bodyPr/>
                    <a:lstStyle/>
                    <a:p>
                      <a:r>
                        <a:rPr lang="en-US" sz="1800" b="1" dirty="0"/>
                        <a:t>AB*CD</a:t>
                      </a:r>
                    </a:p>
                  </a:txBody>
                  <a:tcPr marL="68580" marR="68580" marT="34290" marB="34290"/>
                </a:tc>
                <a:tc>
                  <a:txBody>
                    <a:bodyPr/>
                    <a:lstStyle/>
                    <a:p>
                      <a:r>
                        <a:rPr lang="en-US" sz="1800" b="1" dirty="0"/>
                        <a:t>Add D to postfix</a:t>
                      </a:r>
                    </a:p>
                  </a:txBody>
                  <a:tcPr marL="68580" marR="68580" marT="34290" marB="34290"/>
                </a:tc>
                <a:extLst>
                  <a:ext uri="{0D108BD9-81ED-4DB2-BD59-A6C34878D82A}">
                    <a16:rowId xmlns:a16="http://schemas.microsoft.com/office/drawing/2014/main" val="10010"/>
                  </a:ext>
                </a:extLst>
              </a:tr>
              <a:tr h="581829">
                <a:tc>
                  <a:txBody>
                    <a:bodyPr/>
                    <a:lstStyle/>
                    <a:p>
                      <a:r>
                        <a:rPr lang="en-US" sz="1800" b="1" dirty="0"/>
                        <a:t>11</a:t>
                      </a:r>
                    </a:p>
                  </a:txBody>
                  <a:tcPr marL="68580" marR="68580" marT="34290" marB="34290"/>
                </a:tc>
                <a:tc>
                  <a:txBody>
                    <a:bodyPr/>
                    <a:lstStyle/>
                    <a:p>
                      <a:r>
                        <a:rPr lang="en-US" sz="1800" b="1" dirty="0"/>
                        <a:t>                 +E</a:t>
                      </a:r>
                    </a:p>
                  </a:txBody>
                  <a:tcPr marL="68580" marR="68580" marT="34290" marB="34290"/>
                </a:tc>
                <a:tc>
                  <a:txBody>
                    <a:bodyPr/>
                    <a:lstStyle/>
                    <a:p>
                      <a:r>
                        <a:rPr lang="en-US" sz="1800" b="1" dirty="0"/>
                        <a:t>-</a:t>
                      </a:r>
                    </a:p>
                  </a:txBody>
                  <a:tcPr marL="68580" marR="68580" marT="34290" marB="34290"/>
                </a:tc>
                <a:tc>
                  <a:txBody>
                    <a:bodyPr/>
                    <a:lstStyle/>
                    <a:p>
                      <a:r>
                        <a:rPr lang="en-US" sz="1800" b="1" dirty="0"/>
                        <a:t>AB*CD+</a:t>
                      </a:r>
                    </a:p>
                  </a:txBody>
                  <a:tcPr marL="68580" marR="68580" marT="34290" marB="34290"/>
                </a:tc>
                <a:tc>
                  <a:txBody>
                    <a:bodyPr/>
                    <a:lstStyle/>
                    <a:p>
                      <a:r>
                        <a:rPr lang="en-US" sz="1800" b="1" dirty="0"/>
                        <a:t>‘)’ so pop until ‘(‘ add + to postfix</a:t>
                      </a:r>
                    </a:p>
                  </a:txBody>
                  <a:tcPr marL="68580" marR="68580" marT="34290" marB="34290"/>
                </a:tc>
                <a:extLst>
                  <a:ext uri="{0D108BD9-81ED-4DB2-BD59-A6C34878D82A}">
                    <a16:rowId xmlns:a16="http://schemas.microsoft.com/office/drawing/2014/main" val="10011"/>
                  </a:ext>
                </a:extLst>
              </a:tr>
              <a:tr h="581829">
                <a:tc>
                  <a:txBody>
                    <a:bodyPr/>
                    <a:lstStyle/>
                    <a:p>
                      <a:r>
                        <a:rPr lang="en-US" sz="1800" b="1" dirty="0"/>
                        <a:t>12</a:t>
                      </a:r>
                    </a:p>
                  </a:txBody>
                  <a:tcPr marL="68580" marR="68580" marT="34290" marB="34290"/>
                </a:tc>
                <a:tc>
                  <a:txBody>
                    <a:bodyPr/>
                    <a:lstStyle/>
                    <a:p>
                      <a:r>
                        <a:rPr lang="en-US" sz="1800" b="1" dirty="0"/>
                        <a:t>                    E</a:t>
                      </a:r>
                    </a:p>
                  </a:txBody>
                  <a:tcPr marL="68580" marR="68580" marT="34290" marB="34290"/>
                </a:tc>
                <a:tc>
                  <a:txBody>
                    <a:bodyPr/>
                    <a:lstStyle/>
                    <a:p>
                      <a:r>
                        <a:rPr lang="en-US" sz="1800" b="1" dirty="0"/>
                        <a:t>+</a:t>
                      </a:r>
                    </a:p>
                  </a:txBody>
                  <a:tcPr marL="68580" marR="68580" marT="34290" marB="34290"/>
                </a:tc>
                <a:tc>
                  <a:txBody>
                    <a:bodyPr/>
                    <a:lstStyle/>
                    <a:p>
                      <a:r>
                        <a:rPr lang="en-US" sz="1800" b="1" dirty="0"/>
                        <a:t>AB*CD+-</a:t>
                      </a:r>
                    </a:p>
                  </a:txBody>
                  <a:tcPr marL="68580" marR="68580" marT="34290" marB="34290"/>
                </a:tc>
                <a:tc>
                  <a:txBody>
                    <a:bodyPr/>
                    <a:lstStyle/>
                    <a:p>
                      <a:r>
                        <a:rPr lang="en-US" sz="1800" b="1" dirty="0"/>
                        <a:t>Push + to stack and pop – to</a:t>
                      </a:r>
                      <a:r>
                        <a:rPr lang="en-US" sz="1800" b="1" baseline="0" dirty="0"/>
                        <a:t> </a:t>
                      </a:r>
                      <a:r>
                        <a:rPr lang="en-US" sz="1800" b="1" dirty="0"/>
                        <a:t>postfix</a:t>
                      </a:r>
                    </a:p>
                  </a:txBody>
                  <a:tcPr marL="68580" marR="68580" marT="34290" marB="34290"/>
                </a:tc>
                <a:extLst>
                  <a:ext uri="{0D108BD9-81ED-4DB2-BD59-A6C34878D82A}">
                    <a16:rowId xmlns:a16="http://schemas.microsoft.com/office/drawing/2014/main" val="10012"/>
                  </a:ext>
                </a:extLst>
              </a:tr>
              <a:tr h="355652">
                <a:tc>
                  <a:txBody>
                    <a:bodyPr/>
                    <a:lstStyle/>
                    <a:p>
                      <a:r>
                        <a:rPr lang="en-US" sz="1800" b="1" dirty="0"/>
                        <a:t>13</a:t>
                      </a:r>
                    </a:p>
                  </a:txBody>
                  <a:tcPr marL="68580" marR="68580" marT="34290" marB="34290"/>
                </a:tc>
                <a:tc>
                  <a:txBody>
                    <a:bodyPr/>
                    <a:lstStyle/>
                    <a:p>
                      <a:endParaRPr lang="en-US" sz="1800" b="1" dirty="0"/>
                    </a:p>
                  </a:txBody>
                  <a:tcPr marL="68580" marR="68580" marT="34290" marB="34290"/>
                </a:tc>
                <a:tc>
                  <a:txBody>
                    <a:bodyPr/>
                    <a:lstStyle/>
                    <a:p>
                      <a:r>
                        <a:rPr lang="en-US" sz="1800" b="1" dirty="0"/>
                        <a:t>+</a:t>
                      </a:r>
                    </a:p>
                  </a:txBody>
                  <a:tcPr marL="68580" marR="68580" marT="34290" marB="34290"/>
                </a:tc>
                <a:tc>
                  <a:txBody>
                    <a:bodyPr/>
                    <a:lstStyle/>
                    <a:p>
                      <a:r>
                        <a:rPr lang="en-US" sz="1800" b="1" dirty="0"/>
                        <a:t>AB*CD+-E</a:t>
                      </a:r>
                    </a:p>
                  </a:txBody>
                  <a:tcPr marL="68580" marR="68580" marT="34290" marB="34290"/>
                </a:tc>
                <a:tc>
                  <a:txBody>
                    <a:bodyPr/>
                    <a:lstStyle/>
                    <a:p>
                      <a:r>
                        <a:rPr lang="en-US" sz="1800" b="1" dirty="0"/>
                        <a:t>Add E to postfix</a:t>
                      </a:r>
                    </a:p>
                  </a:txBody>
                  <a:tcPr marL="68580" marR="68580" marT="34290" marB="34290"/>
                </a:tc>
                <a:extLst>
                  <a:ext uri="{0D108BD9-81ED-4DB2-BD59-A6C34878D82A}">
                    <a16:rowId xmlns:a16="http://schemas.microsoft.com/office/drawing/2014/main" val="10013"/>
                  </a:ext>
                </a:extLst>
              </a:tr>
              <a:tr h="355652">
                <a:tc>
                  <a:txBody>
                    <a:bodyPr/>
                    <a:lstStyle/>
                    <a:p>
                      <a:r>
                        <a:rPr lang="en-US" sz="1800" b="1" dirty="0"/>
                        <a:t>14</a:t>
                      </a:r>
                    </a:p>
                  </a:txBody>
                  <a:tcPr marL="68580" marR="68580" marT="34290" marB="34290"/>
                </a:tc>
                <a:tc>
                  <a:txBody>
                    <a:bodyPr/>
                    <a:lstStyle/>
                    <a:p>
                      <a:endParaRPr lang="en-US" sz="1800" b="1"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EMPTY</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AB*CD+-E+</a:t>
                      </a:r>
                    </a:p>
                  </a:txBody>
                  <a:tcPr marL="68580" marR="68580" marT="34290" marB="34290"/>
                </a:tc>
                <a:tc>
                  <a:txBody>
                    <a:bodyPr/>
                    <a:lstStyle/>
                    <a:p>
                      <a:r>
                        <a:rPr lang="en-US" sz="1800" b="1" dirty="0"/>
                        <a:t>Add + to postfix</a:t>
                      </a:r>
                    </a:p>
                  </a:txBody>
                  <a:tcPr marL="68580" marR="68580" marT="34290" marB="34290"/>
                </a:tc>
                <a:extLst>
                  <a:ext uri="{0D108BD9-81ED-4DB2-BD59-A6C34878D82A}">
                    <a16:rowId xmlns:a16="http://schemas.microsoft.com/office/drawing/2014/main" val="10014"/>
                  </a:ext>
                </a:extLst>
              </a:tr>
              <a:tr h="355652">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POSTFIX EXPRESSION:AB*CD+-E+</a:t>
                      </a:r>
                    </a:p>
                  </a:txBody>
                  <a:tcPr marL="68580" marR="68580" marT="34290" marB="3429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21362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3" y="130037"/>
            <a:ext cx="8229600" cy="2432498"/>
          </a:xfrm>
        </p:spPr>
        <p:txBody>
          <a:bodyPr>
            <a:normAutofit fontScale="90000"/>
          </a:bodyPr>
          <a:lstStyle/>
          <a:p>
            <a:r>
              <a:rPr lang="en-US" dirty="0"/>
              <a:t>(A+B)*D+E/(F+A*D)+C</a:t>
            </a:r>
            <a:br>
              <a:rPr lang="en-US" dirty="0"/>
            </a:br>
            <a:br>
              <a:rPr lang="en-US" dirty="0"/>
            </a:br>
            <a:br>
              <a:rPr lang="en-US" dirty="0"/>
            </a:br>
            <a:br>
              <a:rPr lang="en-US" dirty="0"/>
            </a:br>
            <a:r>
              <a:rPr lang="en-US" dirty="0"/>
              <a:t> </a:t>
            </a:r>
          </a:p>
        </p:txBody>
      </p:sp>
    </p:spTree>
    <p:extLst>
      <p:ext uri="{BB962C8B-B14F-4D97-AF65-F5344CB8AC3E}">
        <p14:creationId xmlns:p14="http://schemas.microsoft.com/office/powerpoint/2010/main" val="344576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92411" y="2057400"/>
            <a:ext cx="2286000" cy="3086100"/>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a:spLocks noGrp="1"/>
          </p:cNvSpPr>
          <p:nvPr>
            <p:ph type="title"/>
          </p:nvPr>
        </p:nvSpPr>
        <p:spPr>
          <a:xfrm>
            <a:off x="3181351" y="1360609"/>
            <a:ext cx="5038725" cy="508216"/>
          </a:xfrm>
          <a:prstGeom prst="rect">
            <a:avLst/>
          </a:prstGeom>
        </p:spPr>
        <p:txBody>
          <a:bodyPr vert="horz" wrap="square" lIns="0" tIns="9525" rIns="0" bIns="0" numCol="1" rtlCol="0" anchor="t" anchorCtr="0" compatLnSpc="1">
            <a:prstTxWarp prst="textNoShape">
              <a:avLst/>
            </a:prstTxWarp>
            <a:spAutoFit/>
          </a:bodyPr>
          <a:lstStyle/>
          <a:p>
            <a:pPr marL="9525">
              <a:spcBef>
                <a:spcPts val="75"/>
              </a:spcBef>
            </a:pPr>
            <a:r>
              <a:rPr sz="3600" dirty="0"/>
              <a:t>EXAMPLES </a:t>
            </a:r>
            <a:r>
              <a:rPr sz="3600" spc="-4" dirty="0"/>
              <a:t>OF</a:t>
            </a:r>
            <a:r>
              <a:rPr sz="3600" spc="-60" dirty="0"/>
              <a:t> </a:t>
            </a:r>
            <a:r>
              <a:rPr sz="3600" spc="-4" dirty="0"/>
              <a:t>STACK:</a:t>
            </a:r>
            <a:endParaRPr sz="3600" dirty="0"/>
          </a:p>
        </p:txBody>
      </p:sp>
      <p:sp>
        <p:nvSpPr>
          <p:cNvPr id="8" name="object 6">
            <a:extLst>
              <a:ext uri="{FF2B5EF4-FFF2-40B4-BE49-F238E27FC236}">
                <a16:creationId xmlns:a16="http://schemas.microsoft.com/office/drawing/2014/main" id="{E19577BA-57CF-4EA1-BE65-A1B94F1499AE}"/>
              </a:ext>
            </a:extLst>
          </p:cNvPr>
          <p:cNvSpPr/>
          <p:nvPr/>
        </p:nvSpPr>
        <p:spPr>
          <a:xfrm>
            <a:off x="3467100" y="1943101"/>
            <a:ext cx="2343150" cy="2992340"/>
          </a:xfrm>
          <a:prstGeom prst="rect">
            <a:avLst/>
          </a:prstGeom>
          <a:blipFill>
            <a:blip r:embed="rId3" cstate="print"/>
            <a:stretch>
              <a:fillRect/>
            </a:stretch>
          </a:blipFill>
        </p:spPr>
        <p:txBody>
          <a:bodyPr wrap="square" lIns="0" tIns="0" rIns="0" bIns="0" rtlCol="0"/>
          <a:lstStyle/>
          <a:p>
            <a:endParaRPr sz="1350" dirty="0"/>
          </a:p>
        </p:txBody>
      </p:sp>
    </p:spTree>
    <p:extLst>
      <p:ext uri="{BB962C8B-B14F-4D97-AF65-F5344CB8AC3E}">
        <p14:creationId xmlns:p14="http://schemas.microsoft.com/office/powerpoint/2010/main" val="3382817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POSTFIX:AB+D*EFAD*+/+C+</a:t>
            </a:r>
          </a:p>
        </p:txBody>
      </p:sp>
    </p:spTree>
    <p:extLst>
      <p:ext uri="{BB962C8B-B14F-4D97-AF65-F5344CB8AC3E}">
        <p14:creationId xmlns:p14="http://schemas.microsoft.com/office/powerpoint/2010/main" val="127133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98F8-4B0F-037E-1323-6B1BE015154B}"/>
              </a:ext>
            </a:extLst>
          </p:cNvPr>
          <p:cNvSpPr>
            <a:spLocks noGrp="1"/>
          </p:cNvSpPr>
          <p:nvPr>
            <p:ph type="title"/>
          </p:nvPr>
        </p:nvSpPr>
        <p:spPr>
          <a:xfrm>
            <a:off x="838200" y="365125"/>
            <a:ext cx="10515600" cy="6168197"/>
          </a:xfrm>
        </p:spPr>
        <p:txBody>
          <a:bodyPr/>
          <a:lstStyle/>
          <a:p>
            <a:r>
              <a:rPr lang="en-GB" dirty="0">
                <a:latin typeface="Times New Roman" panose="02020603050405020304" pitchFamily="18" charset="0"/>
                <a:cs typeface="Times New Roman" panose="02020603050405020304" pitchFamily="18" charset="0"/>
              </a:rPr>
              <a:t>CONVERT INFIX EXPRESSION TO PREFIX EXPRESSION:</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1.Reverse the infix expression.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2.Make ( to ) and ) to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3.convert to postfix form.</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4.Reverse the postfix expression to get the result.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79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29C2-819E-0020-F808-DA85732E9B14}"/>
              </a:ext>
            </a:extLst>
          </p:cNvPr>
          <p:cNvSpPr>
            <a:spLocks noGrp="1"/>
          </p:cNvSpPr>
          <p:nvPr>
            <p:ph type="title"/>
          </p:nvPr>
        </p:nvSpPr>
        <p:spPr>
          <a:xfrm>
            <a:off x="838200" y="365125"/>
            <a:ext cx="10515600" cy="6492875"/>
          </a:xfrm>
        </p:spPr>
        <p:txBody>
          <a:bodyPr/>
          <a:lstStyle/>
          <a:p>
            <a:r>
              <a:rPr lang="en-GB" dirty="0"/>
              <a:t>(A+B^C)*D+E^5</a:t>
            </a:r>
            <a:br>
              <a:rPr lang="en-GB" dirty="0"/>
            </a:br>
            <a:br>
              <a:rPr lang="en-GB" dirty="0"/>
            </a:br>
            <a:br>
              <a:rPr lang="en-GB" dirty="0"/>
            </a:br>
            <a:br>
              <a:rPr lang="en-GB" dirty="0"/>
            </a:br>
            <a:br>
              <a:rPr lang="en-GB" dirty="0"/>
            </a:br>
            <a:br>
              <a:rPr lang="en-GB" dirty="0"/>
            </a:br>
            <a:br>
              <a:rPr lang="en-GB" dirty="0"/>
            </a:br>
            <a:br>
              <a:rPr lang="en-GB" dirty="0"/>
            </a:br>
            <a:br>
              <a:rPr lang="en-GB" dirty="0"/>
            </a:br>
            <a:endParaRPr lang="en-IN" dirty="0"/>
          </a:p>
        </p:txBody>
      </p:sp>
    </p:spTree>
    <p:extLst>
      <p:ext uri="{BB962C8B-B14F-4D97-AF65-F5344CB8AC3E}">
        <p14:creationId xmlns:p14="http://schemas.microsoft.com/office/powerpoint/2010/main" val="3092689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35" y="357809"/>
            <a:ext cx="10628243" cy="6175513"/>
          </a:xfrm>
        </p:spPr>
        <p:txBody>
          <a:bodyPr>
            <a:normAutofit/>
          </a:bodyPr>
          <a:lstStyle/>
          <a:p>
            <a:r>
              <a:rPr lang="en-US" sz="2800" b="1" dirty="0">
                <a:latin typeface="Times New Roman" panose="02020603050405020304" pitchFamily="18" charset="0"/>
                <a:cs typeface="Times New Roman" panose="02020603050405020304" pitchFamily="18" charset="0"/>
              </a:rPr>
              <a:t>BALANCING PARANTHESIS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-Declare a character </a:t>
            </a:r>
            <a:r>
              <a:rPr lang="en-US" sz="2800" dirty="0">
                <a:latin typeface="Times New Roman" panose="02020603050405020304" pitchFamily="18" charset="0"/>
                <a:cs typeface="Times New Roman" panose="02020603050405020304" pitchFamily="18" charset="0"/>
                <a:hlinkClick r:id="rId2"/>
              </a:rPr>
              <a:t>stack</a:t>
            </a:r>
            <a:r>
              <a:rPr lang="en-US" sz="2800" dirty="0">
                <a:latin typeface="Times New Roman" panose="02020603050405020304" pitchFamily="18" charset="0"/>
                <a:cs typeface="Times New Roman" panose="02020603050405020304" pitchFamily="18" charset="0"/>
              </a:rPr>
              <a:t> 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-Now traverse the expression one character at a time, until it encounters the end.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the current character is a opening bracket (</a:t>
            </a:r>
            <a:r>
              <a:rPr lang="en-US" sz="2800" b="1" dirty="0">
                <a:latin typeface="Times New Roman" panose="02020603050405020304" pitchFamily="18" charset="0"/>
                <a:cs typeface="Times New Roman" panose="02020603050405020304" pitchFamily="18" charset="0"/>
              </a:rPr>
              <a:t>‘(‘ or ‘{‘ or ‘[‘</a:t>
            </a:r>
            <a:r>
              <a:rPr lang="en-US" sz="2800" dirty="0">
                <a:latin typeface="Times New Roman" panose="02020603050405020304" pitchFamily="18" charset="0"/>
                <a:cs typeface="Times New Roman" panose="02020603050405020304" pitchFamily="18" charset="0"/>
              </a:rPr>
              <a:t>) then push it to stack.</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the current character is a closing bracket (</a:t>
            </a:r>
            <a:r>
              <a:rPr lang="en-US" sz="2800" b="1" dirty="0">
                <a:latin typeface="Times New Roman" panose="02020603050405020304" pitchFamily="18" charset="0"/>
                <a:cs typeface="Times New Roman" panose="02020603050405020304" pitchFamily="18" charset="0"/>
              </a:rPr>
              <a:t>‘)’ or ‘}’ or ‘]’</a:t>
            </a:r>
            <a:r>
              <a:rPr lang="en-US" sz="2800" dirty="0">
                <a:latin typeface="Times New Roman" panose="02020603050405020304" pitchFamily="18" charset="0"/>
                <a:cs typeface="Times New Roman" panose="02020603050405020304" pitchFamily="18" charset="0"/>
              </a:rPr>
              <a:t>) and if stack is empty, report an ERROR.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-Else pop from stack and if the popped character is matching the opening bracket then fine ;else ERROR: parenthesis are not balanced.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-After complete traversal, if there is some starting bracket left in stack then “not balanced” else BALANCED.</a:t>
            </a:r>
            <a:br>
              <a:rPr lang="en-US" sz="2000" dirty="0"/>
            </a:br>
            <a:endParaRPr lang="en-US" sz="2000" dirty="0"/>
          </a:p>
        </p:txBody>
      </p:sp>
    </p:spTree>
    <p:extLst>
      <p:ext uri="{BB962C8B-B14F-4D97-AF65-F5344CB8AC3E}">
        <p14:creationId xmlns:p14="http://schemas.microsoft.com/office/powerpoint/2010/main" val="713975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28750"/>
            <a:ext cx="8229600" cy="4171950"/>
          </a:xfrm>
        </p:spPr>
        <p:txBody>
          <a:bodyPr/>
          <a:lstStyle/>
          <a:p>
            <a:r>
              <a:rPr lang="en-US" dirty="0"/>
              <a:t>(a+[b-c]*d)</a:t>
            </a:r>
          </a:p>
        </p:txBody>
      </p:sp>
    </p:spTree>
    <p:extLst>
      <p:ext uri="{BB962C8B-B14F-4D97-AF65-F5344CB8AC3E}">
        <p14:creationId xmlns:p14="http://schemas.microsoft.com/office/powerpoint/2010/main" val="302511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5351" y="1084266"/>
            <a:ext cx="8983733" cy="4198009"/>
          </a:xfrm>
          <a:prstGeom prst="rect">
            <a:avLst/>
          </a:prstGeom>
        </p:spPr>
        <p:txBody>
          <a:bodyPr vert="horz" wrap="square" lIns="0" tIns="29528" rIns="0" bIns="0" rtlCol="0">
            <a:spAutoFit/>
          </a:bodyPr>
          <a:lstStyle/>
          <a:p>
            <a:pPr marL="9525">
              <a:spcBef>
                <a:spcPts val="233"/>
              </a:spcBef>
              <a:tabLst>
                <a:tab pos="438150" algn="l"/>
              </a:tabLst>
            </a:pPr>
            <a:r>
              <a:rPr sz="3200" spc="8" dirty="0">
                <a:solidFill>
                  <a:srgbClr val="2CA1BE"/>
                </a:solidFill>
                <a:latin typeface="Times New Roman" panose="02020603050405020304" pitchFamily="18" charset="0"/>
                <a:cs typeface="Times New Roman" panose="02020603050405020304" pitchFamily="18" charset="0"/>
              </a:rPr>
              <a:t>	</a:t>
            </a:r>
            <a:r>
              <a:rPr sz="3200" u="heavy" spc="-4" dirty="0">
                <a:uFill>
                  <a:solidFill>
                    <a:srgbClr val="000000"/>
                  </a:solidFill>
                </a:uFill>
                <a:latin typeface="Times New Roman" panose="02020603050405020304" pitchFamily="18" charset="0"/>
                <a:cs typeface="Times New Roman" panose="02020603050405020304" pitchFamily="18" charset="0"/>
              </a:rPr>
              <a:t>Reversing</a:t>
            </a:r>
            <a:r>
              <a:rPr sz="3200" u="heavy" spc="11" dirty="0">
                <a:uFill>
                  <a:solidFill>
                    <a:srgbClr val="000000"/>
                  </a:solidFill>
                </a:uFill>
                <a:latin typeface="Times New Roman" panose="02020603050405020304" pitchFamily="18" charset="0"/>
                <a:cs typeface="Times New Roman" panose="02020603050405020304" pitchFamily="18" charset="0"/>
              </a:rPr>
              <a:t> </a:t>
            </a:r>
            <a:r>
              <a:rPr sz="3200" u="heavy" spc="-4" dirty="0">
                <a:uFill>
                  <a:solidFill>
                    <a:srgbClr val="000000"/>
                  </a:solidFill>
                </a:uFill>
                <a:latin typeface="Times New Roman" panose="02020603050405020304" pitchFamily="18" charset="0"/>
                <a:cs typeface="Times New Roman" panose="02020603050405020304" pitchFamily="18" charset="0"/>
              </a:rPr>
              <a:t>Strings:</a:t>
            </a:r>
            <a:endParaRPr sz="3200" dirty="0">
              <a:latin typeface="Times New Roman" panose="02020603050405020304" pitchFamily="18" charset="0"/>
              <a:cs typeface="Times New Roman" panose="02020603050405020304" pitchFamily="18" charset="0"/>
            </a:endParaRPr>
          </a:p>
          <a:p>
            <a:pPr marL="241459" marR="71438" indent="-78104">
              <a:lnSpc>
                <a:spcPct val="112400"/>
              </a:lnSpc>
              <a:spcBef>
                <a:spcPts val="139"/>
              </a:spcBef>
            </a:pPr>
            <a:r>
              <a:rPr lang="en-US" sz="3200" dirty="0">
                <a:latin typeface="Times New Roman" panose="02020603050405020304" pitchFamily="18" charset="0"/>
                <a:cs typeface="Times New Roman" panose="02020603050405020304" pitchFamily="18" charset="0"/>
              </a:rPr>
              <a:t>-</a:t>
            </a:r>
            <a:r>
              <a:rPr sz="3200" dirty="0">
                <a:latin typeface="Times New Roman" panose="02020603050405020304" pitchFamily="18" charset="0"/>
                <a:cs typeface="Times New Roman" panose="02020603050405020304" pitchFamily="18" charset="0"/>
              </a:rPr>
              <a:t>To </a:t>
            </a:r>
            <a:r>
              <a:rPr sz="3200" spc="-8" dirty="0">
                <a:latin typeface="Times New Roman" panose="02020603050405020304" pitchFamily="18" charset="0"/>
                <a:cs typeface="Times New Roman" panose="02020603050405020304" pitchFamily="18" charset="0"/>
              </a:rPr>
              <a:t>reverse </a:t>
            </a:r>
            <a:r>
              <a:rPr sz="3200" dirty="0">
                <a:latin typeface="Times New Roman" panose="02020603050405020304" pitchFamily="18" charset="0"/>
                <a:cs typeface="Times New Roman" panose="02020603050405020304" pitchFamily="18" charset="0"/>
              </a:rPr>
              <a:t>a </a:t>
            </a:r>
            <a:r>
              <a:rPr sz="3200" spc="-4" dirty="0">
                <a:latin typeface="Times New Roman" panose="02020603050405020304" pitchFamily="18" charset="0"/>
                <a:cs typeface="Times New Roman" panose="02020603050405020304" pitchFamily="18" charset="0"/>
              </a:rPr>
              <a:t>string </a:t>
            </a:r>
            <a:r>
              <a:rPr sz="3200" dirty="0">
                <a:latin typeface="Times New Roman" panose="02020603050405020304" pitchFamily="18" charset="0"/>
                <a:cs typeface="Times New Roman" panose="02020603050405020304" pitchFamily="18" charset="0"/>
              </a:rPr>
              <a:t>, </a:t>
            </a:r>
            <a:r>
              <a:rPr sz="3200" spc="-4" dirty="0">
                <a:latin typeface="Times New Roman" panose="02020603050405020304" pitchFamily="18" charset="0"/>
                <a:cs typeface="Times New Roman" panose="02020603050405020304" pitchFamily="18" charset="0"/>
              </a:rPr>
              <a:t>the </a:t>
            </a:r>
            <a:r>
              <a:rPr sz="3200" dirty="0">
                <a:latin typeface="Times New Roman" panose="02020603050405020304" pitchFamily="18" charset="0"/>
                <a:cs typeface="Times New Roman" panose="02020603050405020304" pitchFamily="18" charset="0"/>
              </a:rPr>
              <a:t>characters of string are  pushed onto </a:t>
            </a:r>
            <a:r>
              <a:rPr sz="3200" spc="-4" dirty="0">
                <a:latin typeface="Times New Roman" panose="02020603050405020304" pitchFamily="18" charset="0"/>
                <a:cs typeface="Times New Roman" panose="02020603050405020304" pitchFamily="18" charset="0"/>
              </a:rPr>
              <a:t>the stack </a:t>
            </a:r>
            <a:r>
              <a:rPr sz="3200" dirty="0">
                <a:latin typeface="Times New Roman" panose="02020603050405020304" pitchFamily="18" charset="0"/>
                <a:cs typeface="Times New Roman" panose="02020603050405020304" pitchFamily="18" charset="0"/>
              </a:rPr>
              <a:t>one </a:t>
            </a:r>
            <a:r>
              <a:rPr sz="3200" spc="-4" dirty="0">
                <a:latin typeface="Times New Roman" panose="02020603050405020304" pitchFamily="18" charset="0"/>
                <a:cs typeface="Times New Roman" panose="02020603050405020304" pitchFamily="18" charset="0"/>
              </a:rPr>
              <a:t>by </a:t>
            </a:r>
            <a:r>
              <a:rPr sz="3200" dirty="0">
                <a:latin typeface="Times New Roman" panose="02020603050405020304" pitchFamily="18" charset="0"/>
                <a:cs typeface="Times New Roman" panose="02020603050405020304" pitchFamily="18" charset="0"/>
              </a:rPr>
              <a:t>one as </a:t>
            </a:r>
            <a:r>
              <a:rPr sz="3200" spc="-4" dirty="0">
                <a:latin typeface="Times New Roman" panose="02020603050405020304" pitchFamily="18" charset="0"/>
                <a:cs typeface="Times New Roman" panose="02020603050405020304" pitchFamily="18" charset="0"/>
              </a:rPr>
              <a:t>the string  is read from </a:t>
            </a:r>
            <a:r>
              <a:rPr sz="3200" dirty="0">
                <a:latin typeface="Times New Roman" panose="02020603050405020304" pitchFamily="18" charset="0"/>
                <a:cs typeface="Times New Roman" panose="02020603050405020304" pitchFamily="18" charset="0"/>
              </a:rPr>
              <a:t>left </a:t>
            </a:r>
            <a:r>
              <a:rPr sz="3200" spc="-4" dirty="0">
                <a:latin typeface="Times New Roman" panose="02020603050405020304" pitchFamily="18" charset="0"/>
                <a:cs typeface="Times New Roman" panose="02020603050405020304" pitchFamily="18" charset="0"/>
              </a:rPr>
              <a:t>to</a:t>
            </a:r>
            <a:r>
              <a:rPr sz="3200" spc="41" dirty="0">
                <a:latin typeface="Times New Roman" panose="02020603050405020304" pitchFamily="18" charset="0"/>
                <a:cs typeface="Times New Roman" panose="02020603050405020304" pitchFamily="18" charset="0"/>
              </a:rPr>
              <a:t> </a:t>
            </a:r>
            <a:r>
              <a:rPr sz="3200" spc="-4" dirty="0">
                <a:latin typeface="Times New Roman" panose="02020603050405020304" pitchFamily="18" charset="0"/>
                <a:cs typeface="Times New Roman" panose="02020603050405020304" pitchFamily="18" charset="0"/>
              </a:rPr>
              <a:t>right.</a:t>
            </a:r>
            <a:endParaRPr sz="3200" dirty="0">
              <a:latin typeface="Times New Roman" panose="02020603050405020304" pitchFamily="18" charset="0"/>
              <a:cs typeface="Times New Roman" panose="02020603050405020304" pitchFamily="18" charset="0"/>
            </a:endParaRPr>
          </a:p>
          <a:p>
            <a:pPr marL="9049">
              <a:spcBef>
                <a:spcPts val="300"/>
              </a:spcBef>
              <a:buClr>
                <a:srgbClr val="2CA1BE"/>
              </a:buClr>
              <a:buSzPct val="66666"/>
              <a:tabLst>
                <a:tab pos="201454" algn="l"/>
                <a:tab pos="201930" algn="l"/>
              </a:tabLst>
            </a:pPr>
            <a:r>
              <a:rPr lang="en-US" sz="3200" spc="-4" dirty="0">
                <a:latin typeface="Times New Roman" panose="02020603050405020304" pitchFamily="18" charset="0"/>
                <a:cs typeface="Times New Roman" panose="02020603050405020304" pitchFamily="18" charset="0"/>
              </a:rPr>
              <a:t>  - </a:t>
            </a:r>
            <a:r>
              <a:rPr sz="3200" spc="-4" dirty="0">
                <a:latin typeface="Times New Roman" panose="02020603050405020304" pitchFamily="18" charset="0"/>
                <a:cs typeface="Times New Roman" panose="02020603050405020304" pitchFamily="18" charset="0"/>
              </a:rPr>
              <a:t>Once </a:t>
            </a:r>
            <a:r>
              <a:rPr sz="3200" dirty="0">
                <a:latin typeface="Times New Roman" panose="02020603050405020304" pitchFamily="18" charset="0"/>
                <a:cs typeface="Times New Roman" panose="02020603050405020304" pitchFamily="18" charset="0"/>
              </a:rPr>
              <a:t>all </a:t>
            </a:r>
            <a:r>
              <a:rPr sz="3200" spc="-4" dirty="0">
                <a:latin typeface="Times New Roman" panose="02020603050405020304" pitchFamily="18" charset="0"/>
                <a:cs typeface="Times New Roman" panose="02020603050405020304" pitchFamily="18" charset="0"/>
              </a:rPr>
              <a:t>the</a:t>
            </a:r>
            <a:r>
              <a:rPr sz="3200" spc="-19"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characters</a:t>
            </a:r>
            <a:r>
              <a:rPr lang="en-US" sz="320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of string are pushed onto stack, </a:t>
            </a:r>
            <a:r>
              <a:rPr sz="3200" spc="-4" dirty="0">
                <a:latin typeface="Times New Roman" panose="02020603050405020304" pitchFamily="18" charset="0"/>
                <a:cs typeface="Times New Roman" panose="02020603050405020304" pitchFamily="18" charset="0"/>
              </a:rPr>
              <a:t>they</a:t>
            </a:r>
            <a:r>
              <a:rPr sz="3200" spc="11"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are</a:t>
            </a:r>
            <a:r>
              <a:rPr lang="en-US" sz="3200" dirty="0">
                <a:latin typeface="Times New Roman" panose="02020603050405020304" pitchFamily="18" charset="0"/>
                <a:cs typeface="Times New Roman" panose="02020603050405020304" pitchFamily="18" charset="0"/>
              </a:rPr>
              <a:t> </a:t>
            </a:r>
            <a:r>
              <a:rPr sz="3200" spc="-4" dirty="0">
                <a:latin typeface="Times New Roman" panose="02020603050405020304" pitchFamily="18" charset="0"/>
                <a:cs typeface="Times New Roman" panose="02020603050405020304" pitchFamily="18" charset="0"/>
              </a:rPr>
              <a:t>popped </a:t>
            </a:r>
            <a:r>
              <a:rPr sz="3200" dirty="0">
                <a:latin typeface="Times New Roman" panose="02020603050405020304" pitchFamily="18" charset="0"/>
                <a:cs typeface="Times New Roman" panose="02020603050405020304" pitchFamily="18" charset="0"/>
              </a:rPr>
              <a:t>one </a:t>
            </a:r>
            <a:r>
              <a:rPr sz="3200" spc="-4" dirty="0">
                <a:latin typeface="Times New Roman" panose="02020603050405020304" pitchFamily="18" charset="0"/>
                <a:cs typeface="Times New Roman" panose="02020603050405020304" pitchFamily="18" charset="0"/>
              </a:rPr>
              <a:t>by </a:t>
            </a:r>
            <a:r>
              <a:rPr sz="3200" dirty="0">
                <a:latin typeface="Times New Roman" panose="02020603050405020304" pitchFamily="18" charset="0"/>
                <a:cs typeface="Times New Roman" panose="02020603050405020304" pitchFamily="18" charset="0"/>
              </a:rPr>
              <a:t>one. </a:t>
            </a:r>
            <a:r>
              <a:rPr sz="3200" spc="-4" dirty="0">
                <a:latin typeface="Times New Roman" panose="02020603050405020304" pitchFamily="18" charset="0"/>
                <a:cs typeface="Times New Roman" panose="02020603050405020304" pitchFamily="18" charset="0"/>
              </a:rPr>
              <a:t>Since the </a:t>
            </a:r>
            <a:r>
              <a:rPr sz="3200" dirty="0">
                <a:latin typeface="Times New Roman" panose="02020603050405020304" pitchFamily="18" charset="0"/>
                <a:cs typeface="Times New Roman" panose="02020603050405020304" pitchFamily="18" charset="0"/>
              </a:rPr>
              <a:t>character last  pushed </a:t>
            </a:r>
            <a:r>
              <a:rPr sz="3200" spc="-4" dirty="0">
                <a:latin typeface="Times New Roman" panose="02020603050405020304" pitchFamily="18" charset="0"/>
                <a:cs typeface="Times New Roman" panose="02020603050405020304" pitchFamily="18" charset="0"/>
              </a:rPr>
              <a:t>in </a:t>
            </a:r>
            <a:r>
              <a:rPr sz="3200" dirty="0">
                <a:latin typeface="Times New Roman" panose="02020603050405020304" pitchFamily="18" charset="0"/>
                <a:cs typeface="Times New Roman" panose="02020603050405020304" pitchFamily="18" charset="0"/>
              </a:rPr>
              <a:t>comes out </a:t>
            </a:r>
            <a:r>
              <a:rPr sz="3200" spc="-4" dirty="0">
                <a:latin typeface="Times New Roman" panose="02020603050405020304" pitchFamily="18" charset="0"/>
                <a:cs typeface="Times New Roman" panose="02020603050405020304" pitchFamily="18" charset="0"/>
              </a:rPr>
              <a:t>first, </a:t>
            </a:r>
            <a:r>
              <a:rPr sz="3200" dirty="0">
                <a:latin typeface="Times New Roman" panose="02020603050405020304" pitchFamily="18" charset="0"/>
                <a:cs typeface="Times New Roman" panose="02020603050405020304" pitchFamily="18" charset="0"/>
              </a:rPr>
              <a:t>subsequent </a:t>
            </a:r>
            <a:r>
              <a:rPr sz="3200" spc="-4" dirty="0">
                <a:latin typeface="Times New Roman" panose="02020603050405020304" pitchFamily="18" charset="0"/>
                <a:cs typeface="Times New Roman" panose="02020603050405020304" pitchFamily="18" charset="0"/>
              </a:rPr>
              <a:t>pop  operation results in the reversal </a:t>
            </a:r>
            <a:r>
              <a:rPr sz="3200" dirty="0">
                <a:latin typeface="Times New Roman" panose="02020603050405020304" pitchFamily="18" charset="0"/>
                <a:cs typeface="Times New Roman" panose="02020603050405020304" pitchFamily="18" charset="0"/>
              </a:rPr>
              <a:t>of </a:t>
            </a:r>
            <a:r>
              <a:rPr sz="3200" spc="-4" dirty="0">
                <a:latin typeface="Times New Roman" panose="02020603050405020304" pitchFamily="18" charset="0"/>
                <a:cs typeface="Times New Roman" panose="02020603050405020304" pitchFamily="18" charset="0"/>
              </a:rPr>
              <a:t>the</a:t>
            </a:r>
            <a:r>
              <a:rPr sz="3200" spc="19" dirty="0">
                <a:latin typeface="Times New Roman" panose="02020603050405020304" pitchFamily="18" charset="0"/>
                <a:cs typeface="Times New Roman" panose="02020603050405020304" pitchFamily="18" charset="0"/>
              </a:rPr>
              <a:t> </a:t>
            </a:r>
            <a:r>
              <a:rPr sz="3200" spc="-4" dirty="0">
                <a:latin typeface="Times New Roman" panose="02020603050405020304" pitchFamily="18" charset="0"/>
                <a:cs typeface="Times New Roman" panose="02020603050405020304" pitchFamily="18" charset="0"/>
              </a:rPr>
              <a:t>string.</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968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3192" y="926037"/>
            <a:ext cx="8377311" cy="662265"/>
          </a:xfrm>
          <a:prstGeom prst="rect">
            <a:avLst/>
          </a:prstGeom>
        </p:spPr>
        <p:txBody>
          <a:bodyPr vert="horz" wrap="square" lIns="0" tIns="17621" rIns="0" bIns="0" rtlCol="0">
            <a:spAutoFit/>
          </a:bodyPr>
          <a:lstStyle/>
          <a:p>
            <a:pPr marL="9525" marR="3810" indent="80963" algn="just">
              <a:lnSpc>
                <a:spcPct val="102499"/>
              </a:lnSpc>
              <a:spcBef>
                <a:spcPts val="139"/>
              </a:spcBef>
            </a:pPr>
            <a:r>
              <a:rPr sz="2100" spc="-4" dirty="0">
                <a:latin typeface="Comic Sans MS"/>
                <a:cs typeface="Comic Sans MS"/>
              </a:rPr>
              <a:t>To </a:t>
            </a:r>
            <a:r>
              <a:rPr sz="2100" spc="-8" dirty="0">
                <a:latin typeface="Comic Sans MS"/>
                <a:cs typeface="Comic Sans MS"/>
              </a:rPr>
              <a:t>reverse the </a:t>
            </a:r>
            <a:r>
              <a:rPr sz="2100" spc="-4" dirty="0">
                <a:latin typeface="Comic Sans MS"/>
                <a:cs typeface="Comic Sans MS"/>
              </a:rPr>
              <a:t>string </a:t>
            </a:r>
            <a:r>
              <a:rPr sz="2100" spc="-8" dirty="0">
                <a:latin typeface="Comic Sans MS"/>
                <a:cs typeface="Comic Sans MS"/>
              </a:rPr>
              <a:t>‘REVERSE’ the </a:t>
            </a:r>
            <a:r>
              <a:rPr sz="2100" spc="-4" dirty="0">
                <a:latin typeface="Comic Sans MS"/>
                <a:cs typeface="Comic Sans MS"/>
              </a:rPr>
              <a:t>string </a:t>
            </a:r>
            <a:r>
              <a:rPr sz="2100" spc="-8" dirty="0">
                <a:latin typeface="Comic Sans MS"/>
                <a:cs typeface="Comic Sans MS"/>
              </a:rPr>
              <a:t>is  read from </a:t>
            </a:r>
            <a:r>
              <a:rPr sz="2100" spc="-4" dirty="0">
                <a:latin typeface="Comic Sans MS"/>
                <a:cs typeface="Comic Sans MS"/>
              </a:rPr>
              <a:t>left to right and its characters are  pushed . </a:t>
            </a:r>
            <a:endParaRPr sz="2100" dirty="0">
              <a:latin typeface="Comic Sans MS"/>
              <a:cs typeface="Comic Sans MS"/>
            </a:endParaRPr>
          </a:p>
        </p:txBody>
      </p:sp>
      <p:sp>
        <p:nvSpPr>
          <p:cNvPr id="4" name="object 4"/>
          <p:cNvSpPr/>
          <p:nvPr/>
        </p:nvSpPr>
        <p:spPr>
          <a:xfrm>
            <a:off x="3644349" y="1749287"/>
            <a:ext cx="7325140" cy="4549335"/>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041750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D918-F9C1-5A66-32FF-0943708496CA}"/>
              </a:ext>
            </a:extLst>
          </p:cNvPr>
          <p:cNvSpPr>
            <a:spLocks noGrp="1"/>
          </p:cNvSpPr>
          <p:nvPr>
            <p:ph type="title"/>
          </p:nvPr>
        </p:nvSpPr>
        <p:spPr>
          <a:xfrm>
            <a:off x="838199" y="365125"/>
            <a:ext cx="10942983" cy="1325563"/>
          </a:xfrm>
        </p:spPr>
        <p:txBody>
          <a:bodyPr/>
          <a:lstStyle/>
          <a:p>
            <a:r>
              <a:rPr lang="en-GB" sz="4400" dirty="0">
                <a:latin typeface="Times New Roman" panose="02020603050405020304" pitchFamily="18" charset="0"/>
                <a:cs typeface="Times New Roman" panose="02020603050405020304" pitchFamily="18" charset="0"/>
              </a:rPr>
              <a:t>To find the longest length of balanced parenthesis</a:t>
            </a:r>
            <a:endParaRPr lang="en-IN" dirty="0"/>
          </a:p>
        </p:txBody>
      </p:sp>
      <p:sp>
        <p:nvSpPr>
          <p:cNvPr id="3" name="Content Placeholder 2">
            <a:extLst>
              <a:ext uri="{FF2B5EF4-FFF2-40B4-BE49-F238E27FC236}">
                <a16:creationId xmlns:a16="http://schemas.microsoft.com/office/drawing/2014/main" id="{98DA8E68-CD6E-5ADD-68E4-3646F877EBC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14</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4</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1735676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40749-BC05-1622-48B4-1FC87264BE68}"/>
              </a:ext>
            </a:extLst>
          </p:cNvPr>
          <p:cNvSpPr>
            <a:spLocks noGrp="1"/>
          </p:cNvSpPr>
          <p:nvPr>
            <p:ph idx="1"/>
          </p:nvPr>
        </p:nvSpPr>
        <p:spPr>
          <a:xfrm>
            <a:off x="838200" y="516835"/>
            <a:ext cx="10515600" cy="5660128"/>
          </a:xfrm>
        </p:spPr>
        <p:txBody>
          <a:bodyPr>
            <a:noAutofit/>
          </a:bodyPr>
          <a:lstStyle/>
          <a:p>
            <a:pPr marL="0" indent="0">
              <a:buNone/>
            </a:pPr>
            <a:r>
              <a:rPr lang="en-GB" sz="2400" dirty="0">
                <a:latin typeface="Times New Roman" panose="02020603050405020304" pitchFamily="18" charset="0"/>
                <a:cs typeface="Times New Roman" panose="02020603050405020304" pitchFamily="18" charset="0"/>
              </a:rPr>
              <a:t>1) Create an empty stack and push -1 to it. </a:t>
            </a:r>
          </a:p>
          <a:p>
            <a:pPr marL="0" indent="0">
              <a:buNone/>
            </a:pPr>
            <a:r>
              <a:rPr lang="en-GB" sz="2400" dirty="0">
                <a:latin typeface="Times New Roman" panose="02020603050405020304" pitchFamily="18" charset="0"/>
                <a:cs typeface="Times New Roman" panose="02020603050405020304" pitchFamily="18" charset="0"/>
              </a:rPr>
              <a:t>The first element of the stack is </a:t>
            </a:r>
            <a:r>
              <a:rPr lang="en-GB" sz="2400">
                <a:latin typeface="Times New Roman" panose="02020603050405020304" pitchFamily="18" charset="0"/>
                <a:cs typeface="Times New Roman" panose="02020603050405020304" pitchFamily="18" charset="0"/>
              </a:rPr>
              <a:t>used to </a:t>
            </a:r>
            <a:r>
              <a:rPr lang="en-GB" sz="2400" dirty="0">
                <a:latin typeface="Times New Roman" panose="02020603050405020304" pitchFamily="18" charset="0"/>
                <a:cs typeface="Times New Roman" panose="02020603050405020304" pitchFamily="18" charset="0"/>
              </a:rPr>
              <a:t>provide a base for the next valid string. </a:t>
            </a:r>
          </a:p>
          <a:p>
            <a:pPr marL="0" indent="0">
              <a:buNone/>
            </a:pPr>
            <a:r>
              <a:rPr lang="en-GB" sz="2400" dirty="0">
                <a:latin typeface="Times New Roman" panose="02020603050405020304" pitchFamily="18" charset="0"/>
                <a:cs typeface="Times New Roman" panose="02020603050405020304" pitchFamily="18" charset="0"/>
              </a:rPr>
              <a:t>2) Initialize result as 0.</a:t>
            </a:r>
          </a:p>
          <a:p>
            <a:pPr marL="0" indent="0">
              <a:buNone/>
            </a:pPr>
            <a:r>
              <a:rPr lang="en-GB" sz="2400" dirty="0">
                <a:latin typeface="Times New Roman" panose="02020603050405020304" pitchFamily="18" charset="0"/>
                <a:cs typeface="Times New Roman" panose="02020603050405020304" pitchFamily="18" charset="0"/>
              </a:rPr>
              <a:t>3) If the character is '(' , push index  '</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 to the stack.    </a:t>
            </a:r>
          </a:p>
          <a:p>
            <a:pPr marL="0" indent="0">
              <a:buNone/>
            </a:pPr>
            <a:r>
              <a:rPr lang="en-GB" sz="2400" dirty="0">
                <a:latin typeface="Times New Roman" panose="02020603050405020304" pitchFamily="18" charset="0"/>
                <a:cs typeface="Times New Roman" panose="02020603050405020304" pitchFamily="18" charset="0"/>
              </a:rPr>
              <a:t>2) Else (if the character is ')')</a:t>
            </a:r>
          </a:p>
          <a:p>
            <a:pPr marL="457200" indent="-457200">
              <a:buAutoNum type="alphaLcParenR"/>
            </a:pPr>
            <a:r>
              <a:rPr lang="en-GB" sz="2400" dirty="0">
                <a:latin typeface="Times New Roman" panose="02020603050405020304" pitchFamily="18" charset="0"/>
                <a:cs typeface="Times New Roman" panose="02020603050405020304" pitchFamily="18" charset="0"/>
              </a:rPr>
              <a:t>Pop an item from the stack </a:t>
            </a:r>
          </a:p>
          <a:p>
            <a:pPr marL="457200" indent="-457200">
              <a:buAutoNum type="alphaLcParenR"/>
            </a:pPr>
            <a:r>
              <a:rPr lang="en-GB" sz="2400" dirty="0">
                <a:latin typeface="Times New Roman" panose="02020603050405020304" pitchFamily="18" charset="0"/>
                <a:cs typeface="Times New Roman" panose="02020603050405020304" pitchFamily="18" charset="0"/>
              </a:rPr>
              <a:t> If the stack is not empty, then find the length of current valid substring by taking the difference between the current index and top of the stack. If current length is more than the result, then update the result.</a:t>
            </a:r>
          </a:p>
          <a:p>
            <a:pPr marL="0" indent="0">
              <a:buNone/>
            </a:pPr>
            <a:r>
              <a:rPr lang="en-GB" sz="2400" dirty="0">
                <a:latin typeface="Times New Roman" panose="02020603050405020304" pitchFamily="18" charset="0"/>
                <a:cs typeface="Times New Roman" panose="02020603050405020304" pitchFamily="18" charset="0"/>
              </a:rPr>
              <a:t>	result=max(</a:t>
            </a:r>
            <a:r>
              <a:rPr lang="en-GB" sz="2400" dirty="0" err="1">
                <a:latin typeface="Times New Roman" panose="02020603050405020304" pitchFamily="18" charset="0"/>
                <a:cs typeface="Times New Roman" panose="02020603050405020304" pitchFamily="18" charset="0"/>
              </a:rPr>
              <a:t>result,i-stack.top</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c) If the stack is empty, push the current index as a base for the next valid substring.</a:t>
            </a:r>
          </a:p>
          <a:p>
            <a:pPr marL="0" indent="0">
              <a:buNone/>
            </a:pPr>
            <a:r>
              <a:rPr lang="en-GB" sz="2400" dirty="0">
                <a:latin typeface="Times New Roman" panose="02020603050405020304" pitchFamily="18" charset="0"/>
                <a:cs typeface="Times New Roman" panose="02020603050405020304" pitchFamily="18" charset="0"/>
              </a:rPr>
              <a:t>3) Return result.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440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BC9819D-29A1-0C4B-BFE2-A184C9BF168E}"/>
              </a:ext>
            </a:extLst>
          </p:cNvPr>
          <p:cNvGraphicFramePr>
            <a:graphicFrameLocks noGrp="1"/>
          </p:cNvGraphicFramePr>
          <p:nvPr>
            <p:ph idx="1"/>
            <p:extLst>
              <p:ext uri="{D42A27DB-BD31-4B8C-83A1-F6EECF244321}">
                <p14:modId xmlns:p14="http://schemas.microsoft.com/office/powerpoint/2010/main" val="1008997357"/>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712955055"/>
                    </a:ext>
                  </a:extLst>
                </a:gridCol>
                <a:gridCol w="2103120">
                  <a:extLst>
                    <a:ext uri="{9D8B030D-6E8A-4147-A177-3AD203B41FA5}">
                      <a16:colId xmlns:a16="http://schemas.microsoft.com/office/drawing/2014/main" val="186103672"/>
                    </a:ext>
                  </a:extLst>
                </a:gridCol>
                <a:gridCol w="2103120">
                  <a:extLst>
                    <a:ext uri="{9D8B030D-6E8A-4147-A177-3AD203B41FA5}">
                      <a16:colId xmlns:a16="http://schemas.microsoft.com/office/drawing/2014/main" val="2014673074"/>
                    </a:ext>
                  </a:extLst>
                </a:gridCol>
                <a:gridCol w="2103120">
                  <a:extLst>
                    <a:ext uri="{9D8B030D-6E8A-4147-A177-3AD203B41FA5}">
                      <a16:colId xmlns:a16="http://schemas.microsoft.com/office/drawing/2014/main" val="1213620413"/>
                    </a:ext>
                  </a:extLst>
                </a:gridCol>
                <a:gridCol w="2103120">
                  <a:extLst>
                    <a:ext uri="{9D8B030D-6E8A-4147-A177-3AD203B41FA5}">
                      <a16:colId xmlns:a16="http://schemas.microsoft.com/office/drawing/2014/main" val="3421662383"/>
                    </a:ext>
                  </a:extLst>
                </a:gridCol>
              </a:tblGrid>
              <a:tr h="370840">
                <a:tc>
                  <a:txBody>
                    <a:bodyPr/>
                    <a:lstStyle/>
                    <a:p>
                      <a:r>
                        <a:rPr lang="en-GB" dirty="0"/>
                        <a:t>INDEX</a:t>
                      </a:r>
                      <a:endParaRPr lang="en-IN" dirty="0"/>
                    </a:p>
                  </a:txBody>
                  <a:tcPr/>
                </a:tc>
                <a:tc>
                  <a:txBody>
                    <a:bodyPr/>
                    <a:lstStyle/>
                    <a:p>
                      <a:r>
                        <a:rPr lang="en-GB" dirty="0"/>
                        <a:t>CHAR</a:t>
                      </a:r>
                      <a:endParaRPr lang="en-IN" dirty="0"/>
                    </a:p>
                  </a:txBody>
                  <a:tcPr/>
                </a:tc>
                <a:tc>
                  <a:txBody>
                    <a:bodyPr/>
                    <a:lstStyle/>
                    <a:p>
                      <a:r>
                        <a:rPr lang="en-GB" dirty="0"/>
                        <a:t>OPERATION</a:t>
                      </a:r>
                      <a:endParaRPr lang="en-IN" dirty="0"/>
                    </a:p>
                  </a:txBody>
                  <a:tcPr/>
                </a:tc>
                <a:tc>
                  <a:txBody>
                    <a:bodyPr/>
                    <a:lstStyle/>
                    <a:p>
                      <a:r>
                        <a:rPr lang="en-GB" dirty="0"/>
                        <a:t>STACK</a:t>
                      </a:r>
                      <a:endParaRPr lang="en-IN" dirty="0"/>
                    </a:p>
                  </a:txBody>
                  <a:tcPr/>
                </a:tc>
                <a:tc>
                  <a:txBody>
                    <a:bodyPr/>
                    <a:lstStyle/>
                    <a:p>
                      <a:r>
                        <a:rPr lang="en-GB" dirty="0"/>
                        <a:t>RESULT</a:t>
                      </a:r>
                      <a:endParaRPr lang="en-IN" dirty="0"/>
                    </a:p>
                  </a:txBody>
                  <a:tcPr/>
                </a:tc>
                <a:extLst>
                  <a:ext uri="{0D108BD9-81ED-4DB2-BD59-A6C34878D82A}">
                    <a16:rowId xmlns:a16="http://schemas.microsoft.com/office/drawing/2014/main" val="3516137916"/>
                  </a:ext>
                </a:extLst>
              </a:tr>
              <a:tr h="370840">
                <a:tc gridSpan="5">
                  <a:txBody>
                    <a:bodyPr/>
                    <a:lstStyle/>
                    <a:p>
                      <a:r>
                        <a:rPr lang="en-GB" dirty="0"/>
                        <a:t>                                                                     INITIALLY PUSH -1 </a:t>
                      </a:r>
                      <a:r>
                        <a:rPr lang="en-GB"/>
                        <a:t>TO STACK  [-1]                                         0</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133374469"/>
                  </a:ext>
                </a:extLst>
              </a:tr>
              <a:tr h="370840">
                <a:tc>
                  <a:txBody>
                    <a:bodyPr/>
                    <a:lstStyle/>
                    <a:p>
                      <a:r>
                        <a:rPr lang="en-GB" dirty="0"/>
                        <a:t>0</a:t>
                      </a:r>
                      <a:endParaRPr lang="en-IN" dirty="0"/>
                    </a:p>
                  </a:txBody>
                  <a:tcPr/>
                </a:tc>
                <a:tc>
                  <a:txBody>
                    <a:bodyPr/>
                    <a:lstStyle/>
                    <a:p>
                      <a:r>
                        <a:rPr lang="en-GB" dirty="0"/>
                        <a:t>(</a:t>
                      </a:r>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03823514"/>
                  </a:ext>
                </a:extLst>
              </a:tr>
              <a:tr h="370840">
                <a:tc>
                  <a:txBody>
                    <a:bodyPr/>
                    <a:lstStyle/>
                    <a:p>
                      <a:r>
                        <a:rPr lang="en-GB" dirty="0"/>
                        <a:t>1</a:t>
                      </a:r>
                      <a:endParaRPr lang="en-IN" dirty="0"/>
                    </a:p>
                  </a:txBody>
                  <a:tcPr/>
                </a:tc>
                <a:tc>
                  <a:txBody>
                    <a:bodyPr/>
                    <a:lstStyle/>
                    <a:p>
                      <a:r>
                        <a:rPr lang="en-GB" dirty="0"/>
                        <a:t>(</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29055702"/>
                  </a:ext>
                </a:extLst>
              </a:tr>
              <a:tr h="370840">
                <a:tc>
                  <a:txBody>
                    <a:bodyPr/>
                    <a:lstStyle/>
                    <a:p>
                      <a:r>
                        <a:rPr lang="en-GB" dirty="0"/>
                        <a:t>2</a:t>
                      </a:r>
                      <a:endParaRPr lang="en-IN" dirty="0"/>
                    </a:p>
                  </a:txBody>
                  <a:tcPr/>
                </a:tc>
                <a:tc>
                  <a:txBody>
                    <a:bodyPr/>
                    <a:lstStyle/>
                    <a:p>
                      <a:r>
                        <a:rPr lang="en-GB" dirty="0"/>
                        <a:t>(</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42909964"/>
                  </a:ext>
                </a:extLst>
              </a:tr>
              <a:tr h="370840">
                <a:tc>
                  <a:txBody>
                    <a:bodyPr/>
                    <a:lstStyle/>
                    <a:p>
                      <a:r>
                        <a:rPr lang="en-GB" dirty="0"/>
                        <a:t>3</a:t>
                      </a:r>
                      <a:endParaRPr lang="en-IN" dirty="0"/>
                    </a:p>
                  </a:txBody>
                  <a:tcPr/>
                </a:tc>
                <a:tc>
                  <a:txBody>
                    <a:bodyPr/>
                    <a:lstStyle/>
                    <a:p>
                      <a:r>
                        <a:rPr lang="en-GB" dirty="0"/>
                        <a: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64801264"/>
                  </a:ext>
                </a:extLst>
              </a:tr>
              <a:tr h="370840">
                <a:tc>
                  <a:txBody>
                    <a:bodyPr/>
                    <a:lstStyle/>
                    <a:p>
                      <a:r>
                        <a:rPr lang="en-GB" dirty="0"/>
                        <a:t>4</a:t>
                      </a:r>
                      <a:endParaRPr lang="en-IN" dirty="0"/>
                    </a:p>
                  </a:txBody>
                  <a:tcPr/>
                </a:tc>
                <a:tc>
                  <a:txBody>
                    <a:bodyPr/>
                    <a:lstStyle/>
                    <a:p>
                      <a:r>
                        <a:rPr lang="en-GB" dirty="0"/>
                        <a: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10912616"/>
                  </a:ext>
                </a:extLst>
              </a:tr>
              <a:tr h="370840">
                <a:tc>
                  <a:txBody>
                    <a:bodyPr/>
                    <a:lstStyle/>
                    <a:p>
                      <a:r>
                        <a:rPr lang="en-GB" dirty="0"/>
                        <a:t>5</a:t>
                      </a:r>
                      <a:endParaRPr lang="en-IN" dirty="0"/>
                    </a:p>
                  </a:txBody>
                  <a:tcPr/>
                </a:tc>
                <a:tc>
                  <a:txBody>
                    <a:bodyPr/>
                    <a:lstStyle/>
                    <a:p>
                      <a:r>
                        <a:rPr lang="en-GB" dirty="0"/>
                        <a:t>)</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315961747"/>
                  </a:ext>
                </a:extLst>
              </a:tr>
            </a:tbl>
          </a:graphicData>
        </a:graphic>
      </p:graphicFrame>
      <p:sp>
        <p:nvSpPr>
          <p:cNvPr id="4" name="Rectangle 1">
            <a:extLst>
              <a:ext uri="{FF2B5EF4-FFF2-40B4-BE49-F238E27FC236}">
                <a16:creationId xmlns:a16="http://schemas.microsoft.com/office/drawing/2014/main" id="{8840827C-4B9D-1BC2-429C-8040C6C7B49B}"/>
              </a:ext>
            </a:extLst>
          </p:cNvPr>
          <p:cNvSpPr>
            <a:spLocks noGrp="1" noChangeArrowheads="1"/>
          </p:cNvSpPr>
          <p:nvPr>
            <p:ph type="title"/>
          </p:nvPr>
        </p:nvSpPr>
        <p:spPr bwMode="auto">
          <a:xfrm>
            <a:off x="838199" y="-847306"/>
            <a:ext cx="10515599" cy="285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eaLnBrk="0" fontAlgn="base" hangingPunct="0">
              <a:lnSpc>
                <a:spcPct val="100000"/>
              </a:lnSpc>
              <a:spcAft>
                <a:spcPct val="0"/>
              </a:spcAft>
            </a:pPr>
            <a:br>
              <a:rPr kumimoji="0" lang="en-US" altLang="en-US" sz="1800" b="1" i="0" u="none" strike="noStrike" cap="none" normalizeH="0" baseline="0" dirty="0">
                <a:ln>
                  <a:noFill/>
                </a:ln>
                <a:solidFill>
                  <a:srgbClr val="273239"/>
                </a:solidFill>
                <a:effectLst/>
                <a:latin typeface="Consolas" panose="020B0609020204030204" pitchFamily="49" charset="0"/>
              </a:rPr>
            </a:br>
            <a:br>
              <a:rPr kumimoji="0" lang="en-US" altLang="en-US" sz="1800" b="1" i="0" u="none" strike="noStrike" cap="none" normalizeH="0" baseline="0" dirty="0">
                <a:ln>
                  <a:noFill/>
                </a:ln>
                <a:solidFill>
                  <a:srgbClr val="273239"/>
                </a:solidFill>
                <a:effectLst/>
                <a:latin typeface="Consolas" panose="020B0609020204030204" pitchFamily="49" charset="0"/>
              </a:rPr>
            </a:br>
            <a:br>
              <a:rPr kumimoji="0" lang="en-US" altLang="en-US" sz="1800" b="1" i="0" u="none" strike="noStrike" cap="none" normalizeH="0" baseline="0" dirty="0">
                <a:ln>
                  <a:noFill/>
                </a:ln>
                <a:solidFill>
                  <a:srgbClr val="273239"/>
                </a:solidFill>
                <a:effectLst/>
                <a:latin typeface="Consolas" panose="020B0609020204030204" pitchFamily="49" charset="0"/>
              </a:rPr>
            </a:br>
            <a:br>
              <a:rPr kumimoji="0" lang="en-US" altLang="en-US" sz="1800" b="1" i="0" u="none" strike="noStrike" cap="none" normalizeH="0" baseline="0" dirty="0">
                <a:ln>
                  <a:noFill/>
                </a:ln>
                <a:solidFill>
                  <a:srgbClr val="273239"/>
                </a:solidFill>
                <a:effectLst/>
                <a:latin typeface="Consolas" panose="020B0609020204030204" pitchFamily="49" charset="0"/>
              </a:rPr>
            </a:br>
            <a:r>
              <a:rPr kumimoji="0" lang="en-US" altLang="en-US" sz="1800" b="1" i="0" u="none" strike="noStrike" cap="none" normalizeH="0" baseline="0" dirty="0">
                <a:ln>
                  <a:noFill/>
                </a:ln>
                <a:solidFill>
                  <a:srgbClr val="273239"/>
                </a:solidFill>
                <a:effectLst/>
                <a:latin typeface="Consolas" panose="020B0609020204030204" pitchFamily="49" charset="0"/>
              </a:rPr>
              <a:t>((()()</a:t>
            </a:r>
            <a:r>
              <a:rPr lang="en-GB" sz="1800" b="1" dirty="0">
                <a:latin typeface="Times New Roman" panose="02020603050405020304" pitchFamily="18" charset="0"/>
                <a:cs typeface="Times New Roman" panose="02020603050405020304" pitchFamily="18" charset="0"/>
              </a:rPr>
              <a:t> To find the longest length of balanced parenthesis</a:t>
            </a:r>
            <a:br>
              <a:rPr lang="en-GB" sz="1800" b="1" dirty="0">
                <a:latin typeface="Times New Roman" panose="02020603050405020304" pitchFamily="18" charset="0"/>
                <a:cs typeface="Times New Roman" panose="02020603050405020304" pitchFamily="18" charset="0"/>
              </a:rPr>
            </a:br>
            <a:br>
              <a:rPr lang="en-GB" sz="1800" b="1" dirty="0">
                <a:latin typeface="Times New Roman" panose="02020603050405020304" pitchFamily="18" charset="0"/>
                <a:cs typeface="Times New Roman" panose="02020603050405020304" pitchFamily="18" charset="0"/>
              </a:rPr>
            </a:br>
            <a:br>
              <a:rPr lang="en-GB" sz="1800" b="1" dirty="0">
                <a:latin typeface="Times New Roman" panose="02020603050405020304" pitchFamily="18" charset="0"/>
                <a:cs typeface="Times New Roman" panose="02020603050405020304" pitchFamily="18" charset="0"/>
              </a:rPr>
            </a:br>
            <a:br>
              <a:rPr lang="en-GB" sz="1800" b="1"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result=max(</a:t>
            </a:r>
            <a:r>
              <a:rPr lang="en-GB" sz="1800" dirty="0" err="1">
                <a:latin typeface="Times New Roman" panose="02020603050405020304" pitchFamily="18" charset="0"/>
                <a:cs typeface="Times New Roman" panose="02020603050405020304" pitchFamily="18" charset="0"/>
              </a:rPr>
              <a:t>result,i-stack.top</a:t>
            </a:r>
            <a:r>
              <a:rPr lang="en-GB" sz="1800" dirty="0">
                <a:latin typeface="Times New Roman" panose="02020603050405020304" pitchFamily="18" charset="0"/>
                <a:cs typeface="Times New Roman" panose="02020603050405020304" pitchFamily="18" charset="0"/>
              </a:rPr>
              <a:t>)</a:t>
            </a:r>
            <a:br>
              <a:rPr lang="en-GB" sz="1800" dirty="0">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512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635" y="357809"/>
            <a:ext cx="8348729" cy="2492903"/>
          </a:xfrm>
        </p:spPr>
        <p:txBody>
          <a:bodyPr>
            <a:normAutofit fontScale="90000"/>
          </a:bodyPr>
          <a:lstStyle/>
          <a:p>
            <a:br>
              <a:rPr lang="en-US" dirty="0"/>
            </a:br>
            <a:br>
              <a:rPr lang="en-US" dirty="0"/>
            </a:br>
            <a:r>
              <a:rPr lang="en-US" sz="3100" b="1" dirty="0">
                <a:latin typeface="Times New Roman" panose="02020603050405020304" pitchFamily="18" charset="0"/>
                <a:cs typeface="Times New Roman" panose="02020603050405020304" pitchFamily="18" charset="0"/>
              </a:rPr>
              <a:t>STACK</a:t>
            </a:r>
            <a:r>
              <a:rPr lang="en-US" sz="3100" dirty="0">
                <a:latin typeface="Times New Roman" panose="02020603050405020304" pitchFamily="18" charset="0"/>
                <a:cs typeface="Times New Roman" panose="02020603050405020304" pitchFamily="18" charset="0"/>
              </a:rPr>
              <a:t>: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-Ordered List.</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-Insertion and Deletion takes place at one end called TOP of the stack.</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	- LIFO (Last In First Out).</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Example: Arrangement of bangles, Pile of CDs.</a:t>
            </a:r>
            <a:br>
              <a:rPr lang="en-US" sz="1800" b="1" dirty="0"/>
            </a:br>
            <a:br>
              <a:rPr lang="en-US" sz="1800" b="1" dirty="0"/>
            </a:br>
            <a:br>
              <a:rPr lang="en-US" dirty="0"/>
            </a:br>
            <a:endParaRPr lang="en-US" dirty="0"/>
          </a:p>
        </p:txBody>
      </p:sp>
      <p:sp>
        <p:nvSpPr>
          <p:cNvPr id="4" name="Content Placeholder 3"/>
          <p:cNvSpPr>
            <a:spLocks noGrp="1"/>
          </p:cNvSpPr>
          <p:nvPr>
            <p:ph sz="half" idx="1"/>
          </p:nvPr>
        </p:nvSpPr>
        <p:spPr>
          <a:xfrm>
            <a:off x="1126501" y="2850713"/>
            <a:ext cx="5802616" cy="3841636"/>
          </a:xfrm>
        </p:spPr>
        <p:txBody>
          <a:bodyPr>
            <a:no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Operations:</a:t>
            </a:r>
          </a:p>
          <a:p>
            <a:pPr>
              <a:lnSpc>
                <a:spcPct val="150000"/>
              </a:lnSpc>
            </a:pPr>
            <a:r>
              <a:rPr lang="en-US" sz="2000" b="1" dirty="0">
                <a:latin typeface="Times New Roman" panose="02020603050405020304" pitchFamily="18" charset="0"/>
                <a:cs typeface="Times New Roman" panose="02020603050405020304" pitchFamily="18" charset="0"/>
              </a:rPr>
              <a:t>Push: </a:t>
            </a:r>
            <a:r>
              <a:rPr lang="en-US" sz="2000" dirty="0">
                <a:latin typeface="Times New Roman" panose="02020603050405020304" pitchFamily="18" charset="0"/>
                <a:cs typeface="Times New Roman" panose="02020603050405020304" pitchFamily="18" charset="0"/>
              </a:rPr>
              <a:t>Inserting element  into the top of the stack</a:t>
            </a:r>
          </a:p>
          <a:p>
            <a:pPr>
              <a:lnSpc>
                <a:spcPct val="150000"/>
              </a:lnSpc>
            </a:pPr>
            <a:r>
              <a:rPr lang="en-US" sz="2000" b="1" dirty="0">
                <a:latin typeface="Times New Roman" panose="02020603050405020304" pitchFamily="18" charset="0"/>
                <a:cs typeface="Times New Roman" panose="02020603050405020304" pitchFamily="18" charset="0"/>
              </a:rPr>
              <a:t>Pop: </a:t>
            </a:r>
            <a:r>
              <a:rPr lang="en-US" sz="2000" dirty="0">
                <a:latin typeface="Times New Roman" panose="02020603050405020304" pitchFamily="18" charset="0"/>
                <a:cs typeface="Times New Roman" panose="02020603050405020304" pitchFamily="18" charset="0"/>
              </a:rPr>
              <a:t>Deleting element from the top of the stack</a:t>
            </a:r>
          </a:p>
          <a:p>
            <a:pPr>
              <a:lnSpc>
                <a:spcPct val="150000"/>
              </a:lnSpc>
            </a:pPr>
            <a:r>
              <a:rPr lang="en-US" sz="2000" b="1" dirty="0">
                <a:latin typeface="Times New Roman" panose="02020603050405020304" pitchFamily="18" charset="0"/>
                <a:cs typeface="Times New Roman" panose="02020603050405020304" pitchFamily="18" charset="0"/>
              </a:rPr>
              <a:t>Peek: </a:t>
            </a:r>
            <a:r>
              <a:rPr lang="en-US" sz="2000" dirty="0">
                <a:latin typeface="Times New Roman" panose="02020603050405020304" pitchFamily="18" charset="0"/>
                <a:cs typeface="Times New Roman" panose="02020603050405020304" pitchFamily="18" charset="0"/>
              </a:rPr>
              <a:t>Get the value of the top element without removing it</a:t>
            </a:r>
          </a:p>
          <a:p>
            <a:pPr>
              <a:lnSpc>
                <a:spcPct val="150000"/>
              </a:lnSpc>
            </a:pPr>
            <a:r>
              <a:rPr lang="en-US" sz="2000" b="1" dirty="0">
                <a:latin typeface="Times New Roman" panose="02020603050405020304" pitchFamily="18" charset="0"/>
                <a:cs typeface="Times New Roman" panose="02020603050405020304" pitchFamily="18" charset="0"/>
              </a:rPr>
              <a:t>IsEmpty: </a:t>
            </a:r>
            <a:r>
              <a:rPr lang="en-US" sz="2000" dirty="0">
                <a:latin typeface="Times New Roman" panose="02020603050405020304" pitchFamily="18" charset="0"/>
                <a:cs typeface="Times New Roman" panose="02020603050405020304" pitchFamily="18" charset="0"/>
              </a:rPr>
              <a:t>Check if the stack is empty</a:t>
            </a:r>
          </a:p>
          <a:p>
            <a:pPr>
              <a:lnSpc>
                <a:spcPct val="150000"/>
              </a:lnSpc>
            </a:pPr>
            <a:r>
              <a:rPr lang="en-US" sz="2000" b="1" dirty="0">
                <a:latin typeface="Times New Roman" panose="02020603050405020304" pitchFamily="18" charset="0"/>
                <a:cs typeface="Times New Roman" panose="02020603050405020304" pitchFamily="18" charset="0"/>
              </a:rPr>
              <a:t>IsFull: </a:t>
            </a:r>
            <a:r>
              <a:rPr lang="en-US" sz="2000" dirty="0">
                <a:latin typeface="Times New Roman" panose="02020603050405020304" pitchFamily="18" charset="0"/>
                <a:cs typeface="Times New Roman" panose="02020603050405020304" pitchFamily="18" charset="0"/>
              </a:rPr>
              <a:t>Check if the stack is full</a:t>
            </a:r>
          </a:p>
          <a:p>
            <a:pPr marL="0" indent="0">
              <a:buNone/>
            </a:pPr>
            <a:br>
              <a:rPr lang="en-US" sz="1600" dirty="0"/>
            </a:br>
            <a:endParaRPr lang="en-US" sz="1600" dirty="0"/>
          </a:p>
        </p:txBody>
      </p:sp>
      <p:pic>
        <p:nvPicPr>
          <p:cNvPr id="7" name="Picture 2" descr="stack push pop fifo operation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829011" y="3008243"/>
            <a:ext cx="3886200" cy="23011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524001" y="753378"/>
            <a:ext cx="65" cy="2077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338225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Stack </a:t>
            </a:r>
            <a:endParaRPr lang="en-IN" b="1"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4125" y="2269386"/>
            <a:ext cx="1008746" cy="45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20" y="2860897"/>
            <a:ext cx="1986527" cy="35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525" y="2269385"/>
            <a:ext cx="1009028" cy="4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460" y="3253114"/>
            <a:ext cx="1009028" cy="4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460" y="3840363"/>
            <a:ext cx="1009028" cy="4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460" y="4414392"/>
            <a:ext cx="1009028" cy="4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460" y="4967982"/>
            <a:ext cx="1009028" cy="4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8941" y="2421812"/>
            <a:ext cx="933807" cy="878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129" y="2421814"/>
            <a:ext cx="889391" cy="82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3522" y="2755965"/>
            <a:ext cx="1852587" cy="35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0552" y="3077376"/>
            <a:ext cx="1111871" cy="853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7708" y="3373458"/>
            <a:ext cx="1132843" cy="35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3872" y="3033255"/>
            <a:ext cx="653786" cy="33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6608" y="3260636"/>
            <a:ext cx="1053000" cy="33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97948" y="2327929"/>
            <a:ext cx="567388" cy="269206"/>
          </a:xfrm>
          <a:prstGeom prst="rect">
            <a:avLst/>
          </a:prstGeom>
          <a:noFill/>
        </p:spPr>
        <p:txBody>
          <a:bodyPr wrap="none" lIns="66638" tIns="33320" rIns="66638" bIns="33320" rtlCol="0">
            <a:spAutoFit/>
          </a:bodyPr>
          <a:lstStyle/>
          <a:p>
            <a:r>
              <a:rPr lang="en-US" sz="1312" dirty="0"/>
              <a:t>push()</a:t>
            </a:r>
            <a:endParaRPr lang="en-IN" sz="1312" dirty="0"/>
          </a:p>
        </p:txBody>
      </p:sp>
      <p:pic>
        <p:nvPicPr>
          <p:cNvPr id="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7694" y="3371722"/>
            <a:ext cx="1053000" cy="33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8779" y="3482807"/>
            <a:ext cx="1053000" cy="33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062955" y="2327929"/>
            <a:ext cx="886171" cy="269206"/>
          </a:xfrm>
          <a:prstGeom prst="rect">
            <a:avLst/>
          </a:prstGeom>
          <a:noFill/>
        </p:spPr>
        <p:txBody>
          <a:bodyPr wrap="square" lIns="66638" tIns="33320" rIns="66638" bIns="33320" rtlCol="0">
            <a:spAutoFit/>
          </a:bodyPr>
          <a:lstStyle/>
          <a:p>
            <a:r>
              <a:rPr lang="en-US" sz="1312" dirty="0"/>
              <a:t>pop()</a:t>
            </a:r>
            <a:endParaRPr lang="en-IN" sz="1312" dirty="0"/>
          </a:p>
        </p:txBody>
      </p:sp>
      <p:sp>
        <p:nvSpPr>
          <p:cNvPr id="10" name="TextBox 9"/>
          <p:cNvSpPr txBox="1"/>
          <p:nvPr/>
        </p:nvSpPr>
        <p:spPr>
          <a:xfrm>
            <a:off x="4005545" y="3299977"/>
            <a:ext cx="467939" cy="269206"/>
          </a:xfrm>
          <a:prstGeom prst="rect">
            <a:avLst/>
          </a:prstGeom>
          <a:noFill/>
        </p:spPr>
        <p:txBody>
          <a:bodyPr wrap="none" lIns="66638" tIns="33320" rIns="66638" bIns="33320" rtlCol="0">
            <a:spAutoFit/>
          </a:bodyPr>
          <a:lstStyle/>
          <a:p>
            <a:r>
              <a:rPr lang="en-US" sz="1312" dirty="0"/>
              <a:t>top()</a:t>
            </a:r>
            <a:endParaRPr lang="en-IN" sz="1312" dirty="0"/>
          </a:p>
        </p:txBody>
      </p:sp>
    </p:spTree>
    <p:extLst>
      <p:ext uri="{BB962C8B-B14F-4D97-AF65-F5344CB8AC3E}">
        <p14:creationId xmlns:p14="http://schemas.microsoft.com/office/powerpoint/2010/main" val="202054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52993" y="186883"/>
            <a:ext cx="8229600" cy="1337117"/>
          </a:xfrm>
        </p:spPr>
        <p:txBody>
          <a:bodyPr>
            <a:normAutofit fontScale="90000"/>
          </a:bodyPr>
          <a:lstStyle/>
          <a:p>
            <a:br>
              <a:rPr lang="en-US" sz="31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ARRAY BASED IMPLEMENTATION OF STACK</a:t>
            </a:r>
            <a:br>
              <a:rPr lang="en-US" sz="3100" b="1"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Declaration:</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int stack[max],top=-1;</a:t>
            </a:r>
            <a:br>
              <a:rPr lang="en-US" sz="1800" dirty="0"/>
            </a:br>
            <a:endParaRPr lang="en-US" sz="1800" dirty="0"/>
          </a:p>
        </p:txBody>
      </p:sp>
      <p:sp>
        <p:nvSpPr>
          <p:cNvPr id="6" name="Content Placeholder 5"/>
          <p:cNvSpPr>
            <a:spLocks noGrp="1"/>
          </p:cNvSpPr>
          <p:nvPr>
            <p:ph sz="half" idx="1"/>
          </p:nvPr>
        </p:nvSpPr>
        <p:spPr>
          <a:xfrm>
            <a:off x="954158" y="1669774"/>
            <a:ext cx="6077948" cy="4876799"/>
          </a:xfrm>
        </p:spPr>
        <p:txBody>
          <a:bodyPr>
            <a:noAutofit/>
          </a:bodyPr>
          <a:lstStyle/>
          <a:p>
            <a:pPr marL="0" indent="0">
              <a:buNone/>
            </a:pPr>
            <a:r>
              <a:rPr lang="en-US" sz="2400" u="sng" dirty="0">
                <a:latin typeface="Times New Roman" panose="02020603050405020304" pitchFamily="18" charset="0"/>
                <a:cs typeface="Times New Roman" panose="02020603050405020304" pitchFamily="18" charset="0"/>
              </a:rPr>
              <a:t>PUSH OPERATION:</a:t>
            </a:r>
          </a:p>
          <a:p>
            <a:pPr marL="0" indent="0">
              <a:buNone/>
            </a:pPr>
            <a:r>
              <a:rPr lang="en-US" sz="2400" b="1" dirty="0">
                <a:latin typeface="Times New Roman" panose="02020603050405020304" pitchFamily="18" charset="0"/>
                <a:cs typeface="Times New Roman" panose="02020603050405020304" pitchFamily="18" charset="0"/>
              </a:rPr>
              <a:t>void push(int x)</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if(top==max-1)</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cout</a:t>
            </a:r>
            <a:r>
              <a:rPr lang="en-US" sz="2400" b="1" dirty="0">
                <a:latin typeface="Times New Roman" panose="02020603050405020304" pitchFamily="18" charset="0"/>
                <a:cs typeface="Times New Roman" panose="02020603050405020304" pitchFamily="18" charset="0"/>
              </a:rPr>
              <a:t>&lt;&lt;"Stack is full: OVERFLOW";</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else</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top++;</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stack[top]=x;</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80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1" y="476673"/>
            <a:ext cx="8275982" cy="6480720"/>
          </a:xfrm>
        </p:spPr>
        <p:txBody>
          <a:bodyPr>
            <a:normAutofit fontScale="92500" lnSpcReduction="10000"/>
          </a:bodyPr>
          <a:lstStyle/>
          <a:p>
            <a:pPr marL="0" indent="0">
              <a:buNone/>
            </a:pPr>
            <a:r>
              <a:rPr lang="en-US" b="1" u="sng" dirty="0">
                <a:latin typeface="Times New Roman" panose="02020603050405020304" pitchFamily="18" charset="0"/>
                <a:cs typeface="Times New Roman" panose="02020603050405020304" pitchFamily="18" charset="0"/>
              </a:rPr>
              <a:t>POP OPERATION:</a:t>
            </a:r>
          </a:p>
          <a:p>
            <a:pPr marL="0" indent="0">
              <a:buNone/>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pop()</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item;</a:t>
            </a:r>
          </a:p>
          <a:p>
            <a:pPr marL="0" indent="0">
              <a:buNone/>
            </a:pPr>
            <a:r>
              <a:rPr lang="en-US" b="1" dirty="0">
                <a:latin typeface="Times New Roman" panose="02020603050405020304" pitchFamily="18" charset="0"/>
                <a:cs typeface="Times New Roman" panose="02020603050405020304" pitchFamily="18" charset="0"/>
              </a:rPr>
              <a:t>     if(top==-1)</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&lt;&lt;"Stack is </a:t>
            </a:r>
            <a:r>
              <a:rPr lang="en-US" b="1" dirty="0" err="1">
                <a:latin typeface="Times New Roman" panose="02020603050405020304" pitchFamily="18" charset="0"/>
                <a:cs typeface="Times New Roman" panose="02020603050405020304" pitchFamily="18" charset="0"/>
              </a:rPr>
              <a:t>empty:UNDERFLOW</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else</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item=stack[top];</a:t>
            </a:r>
          </a:p>
          <a:p>
            <a:pPr marL="0" indent="0">
              <a:buNone/>
            </a:pPr>
            <a:r>
              <a:rPr lang="en-US" b="1" dirty="0">
                <a:latin typeface="Times New Roman" panose="02020603050405020304" pitchFamily="18" charset="0"/>
                <a:cs typeface="Times New Roman" panose="02020603050405020304" pitchFamily="18" charset="0"/>
              </a:rPr>
              <a:t>       top--;</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return item; }</a:t>
            </a:r>
            <a:endParaRPr lang="en-US" b="1" u="sng"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1375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77CA49-098C-461A-3ECC-A72EE6415586}"/>
              </a:ext>
            </a:extLst>
          </p:cNvPr>
          <p:cNvSpPr>
            <a:spLocks noGrp="1"/>
          </p:cNvSpPr>
          <p:nvPr>
            <p:ph type="title"/>
          </p:nvPr>
        </p:nvSpPr>
        <p:spPr>
          <a:xfrm>
            <a:off x="838200" y="365125"/>
            <a:ext cx="10515600" cy="5903153"/>
          </a:xfrm>
        </p:spPr>
        <p:txBody>
          <a:bodyPr>
            <a:normAutofit/>
          </a:bodyPr>
          <a:lstStyle/>
          <a:p>
            <a:r>
              <a:rPr lang="en-US" sz="3200" b="1" dirty="0">
                <a:latin typeface="Times New Roman" panose="02020603050405020304" pitchFamily="18" charset="0"/>
                <a:cs typeface="Times New Roman" panose="02020603050405020304" pitchFamily="18" charset="0"/>
              </a:rPr>
              <a:t>LINKED LIST IMPLEMETATION OF STACK: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struct stack</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int data;</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struct stack* next;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}*TOP=NULL,*</a:t>
            </a:r>
            <a:r>
              <a:rPr lang="en-GB" sz="3200" dirty="0" err="1">
                <a:latin typeface="Times New Roman" panose="02020603050405020304" pitchFamily="18" charset="0"/>
                <a:cs typeface="Times New Roman" panose="02020603050405020304" pitchFamily="18" charset="0"/>
              </a:rPr>
              <a:t>pos</a:t>
            </a:r>
            <a:r>
              <a:rPr lang="en-GB" sz="3200" dirty="0">
                <a:latin typeface="Times New Roman" panose="02020603050405020304" pitchFamily="18" charset="0"/>
                <a:cs typeface="Times New Roman" panose="02020603050405020304" pitchFamily="18" charset="0"/>
              </a:rPr>
              <a:t>=NULL;</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05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78" y="17240"/>
            <a:ext cx="9707217" cy="6840760"/>
          </a:xfrm>
        </p:spPr>
        <p:txBody>
          <a:bodyPr>
            <a:noAutofit/>
          </a:bodyPr>
          <a:lstStyle/>
          <a:p>
            <a:r>
              <a:rPr lang="en-US" sz="2200" b="1" dirty="0">
                <a:latin typeface="Times New Roman" panose="02020603050405020304" pitchFamily="18" charset="0"/>
                <a:cs typeface="Times New Roman" panose="02020603050405020304" pitchFamily="18" charset="0"/>
              </a:rPr>
              <a:t>LINKED LIST IMPLEMETATION OF STACK:</a:t>
            </a:r>
            <a:br>
              <a:rPr lang="en-US" sz="2200" b="1" dirty="0">
                <a:latin typeface="Times New Roman" panose="02020603050405020304" pitchFamily="18" charset="0"/>
                <a:cs typeface="Times New Roman" panose="02020603050405020304" pitchFamily="18" charset="0"/>
              </a:rPr>
            </a:br>
            <a:r>
              <a:rPr lang="en-US" sz="2200" b="1" u="sng" dirty="0">
                <a:latin typeface="Times New Roman" panose="02020603050405020304" pitchFamily="18" charset="0"/>
                <a:cs typeface="Times New Roman" panose="02020603050405020304" pitchFamily="18" charset="0"/>
              </a:rPr>
              <a:t>PUSH OPERATION:</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void Push()</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int value;</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struct stack* </a:t>
            </a:r>
            <a:r>
              <a:rPr lang="en-US" sz="2200" b="1" dirty="0" err="1">
                <a:latin typeface="Times New Roman" panose="02020603050405020304" pitchFamily="18" charset="0"/>
                <a:cs typeface="Times New Roman" panose="02020603050405020304" pitchFamily="18" charset="0"/>
              </a:rPr>
              <a:t>newnode</a:t>
            </a:r>
            <a:r>
              <a:rPr lang="en-US" sz="2200" b="1" dirty="0">
                <a:latin typeface="Times New Roman" panose="02020603050405020304" pitchFamily="18" charset="0"/>
                <a:cs typeface="Times New Roman" panose="02020603050405020304" pitchFamily="18" charset="0"/>
              </a:rPr>
              <a: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newnode</a:t>
            </a:r>
            <a:r>
              <a:rPr lang="en-US" sz="2200" b="1" dirty="0">
                <a:latin typeface="Times New Roman" panose="02020603050405020304" pitchFamily="18" charset="0"/>
                <a:cs typeface="Times New Roman" panose="02020603050405020304" pitchFamily="18" charset="0"/>
              </a:rPr>
              <a:t>=new stack();</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cout</a:t>
            </a:r>
            <a:r>
              <a:rPr lang="en-US" sz="2200" b="1" dirty="0">
                <a:latin typeface="Times New Roman" panose="02020603050405020304" pitchFamily="18" charset="0"/>
                <a:cs typeface="Times New Roman" panose="02020603050405020304" pitchFamily="18" charset="0"/>
              </a:rPr>
              <a:t>&lt;&lt;"Enter Data:";</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cin</a:t>
            </a:r>
            <a:r>
              <a:rPr lang="en-US" sz="2200" b="1" dirty="0">
                <a:latin typeface="Times New Roman" panose="02020603050405020304" pitchFamily="18" charset="0"/>
                <a:cs typeface="Times New Roman" panose="02020603050405020304" pitchFamily="18" charset="0"/>
              </a:rPr>
              <a:t>&gt;&gt;value;</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newnode</a:t>
            </a:r>
            <a:r>
              <a:rPr lang="en-US" sz="2200" b="1" dirty="0">
                <a:latin typeface="Times New Roman" panose="02020603050405020304" pitchFamily="18" charset="0"/>
                <a:cs typeface="Times New Roman" panose="02020603050405020304" pitchFamily="18" charset="0"/>
              </a:rPr>
              <a:t>-&gt;data=value;</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newnode</a:t>
            </a:r>
            <a:r>
              <a:rPr lang="en-US" sz="2200" b="1" dirty="0">
                <a:latin typeface="Times New Roman" panose="02020603050405020304" pitchFamily="18" charset="0"/>
                <a:cs typeface="Times New Roman" panose="02020603050405020304" pitchFamily="18" charset="0"/>
              </a:rPr>
              <a:t>-&gt;next=NULL;</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if(TOP==NULL)</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TOP=</a:t>
            </a:r>
            <a:r>
              <a:rPr lang="en-US" sz="2200" b="1" dirty="0" err="1">
                <a:latin typeface="Times New Roman" panose="02020603050405020304" pitchFamily="18" charset="0"/>
                <a:cs typeface="Times New Roman" panose="02020603050405020304" pitchFamily="18" charset="0"/>
              </a:rPr>
              <a:t>newnode</a:t>
            </a:r>
            <a:r>
              <a:rPr lang="en-US" sz="2200" b="1" dirty="0">
                <a:latin typeface="Times New Roman" panose="02020603050405020304" pitchFamily="18" charset="0"/>
                <a:cs typeface="Times New Roman" panose="02020603050405020304" pitchFamily="18" charset="0"/>
              </a:rPr>
              <a: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pos=</a:t>
            </a:r>
            <a:r>
              <a:rPr lang="en-US" sz="2200" b="1" dirty="0" err="1">
                <a:latin typeface="Times New Roman" panose="02020603050405020304" pitchFamily="18" charset="0"/>
                <a:cs typeface="Times New Roman" panose="02020603050405020304" pitchFamily="18" charset="0"/>
              </a:rPr>
              <a:t>newnode</a:t>
            </a:r>
            <a:r>
              <a:rPr lang="en-US" sz="2200" b="1" dirty="0">
                <a:latin typeface="Times New Roman" panose="02020603050405020304" pitchFamily="18" charset="0"/>
                <a:cs typeface="Times New Roman" panose="02020603050405020304" pitchFamily="18" charset="0"/>
              </a:rPr>
              <a: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else</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newnode</a:t>
            </a:r>
            <a:r>
              <a:rPr lang="en-US" sz="2200" b="1" dirty="0">
                <a:latin typeface="Times New Roman" panose="02020603050405020304" pitchFamily="18" charset="0"/>
                <a:cs typeface="Times New Roman" panose="02020603050405020304" pitchFamily="18" charset="0"/>
              </a:rPr>
              <a:t>-&gt;next=TOP;</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TOP=</a:t>
            </a:r>
            <a:r>
              <a:rPr lang="en-US" sz="2200" b="1" dirty="0" err="1">
                <a:latin typeface="Times New Roman" panose="02020603050405020304" pitchFamily="18" charset="0"/>
                <a:cs typeface="Times New Roman" panose="02020603050405020304" pitchFamily="18" charset="0"/>
              </a:rPr>
              <a:t>newnode</a:t>
            </a:r>
            <a:r>
              <a:rPr lang="en-US" sz="2200" b="1" dirty="0">
                <a:latin typeface="Times New Roman" panose="02020603050405020304" pitchFamily="18" charset="0"/>
                <a:cs typeface="Times New Roman" panose="02020603050405020304" pitchFamily="18" charset="0"/>
              </a:rPr>
              <a: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5922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17" y="238539"/>
            <a:ext cx="10482470" cy="6286805"/>
          </a:xfrm>
        </p:spPr>
        <p:txBody>
          <a:bodyPr>
            <a:normAutofit fontScale="90000"/>
          </a:bodyPr>
          <a:lstStyle/>
          <a:p>
            <a:br>
              <a:rPr lang="en-US" dirty="0"/>
            </a:br>
            <a:br>
              <a:rPr lang="en-US" dirty="0"/>
            </a:br>
            <a:r>
              <a:rPr lang="en-US" sz="2700" b="1" dirty="0">
                <a:latin typeface="Times New Roman" panose="02020603050405020304" pitchFamily="18" charset="0"/>
                <a:cs typeface="Times New Roman" panose="02020603050405020304" pitchFamily="18" charset="0"/>
              </a:rPr>
              <a:t>LINKED LIST IMPLEMETATION OF STACK: </a:t>
            </a:r>
            <a:br>
              <a:rPr lang="en-US" sz="2700" b="1" dirty="0">
                <a:latin typeface="Times New Roman" panose="02020603050405020304" pitchFamily="18" charset="0"/>
                <a:cs typeface="Times New Roman" panose="02020603050405020304" pitchFamily="18" charset="0"/>
              </a:rPr>
            </a:br>
            <a:r>
              <a:rPr lang="en-US" sz="2700" b="1" u="sng" dirty="0">
                <a:latin typeface="Times New Roman" panose="02020603050405020304" pitchFamily="18" charset="0"/>
                <a:cs typeface="Times New Roman" panose="02020603050405020304" pitchFamily="18" charset="0"/>
              </a:rPr>
              <a:t>POP OPERATION:</a:t>
            </a:r>
            <a:br>
              <a:rPr lang="en-US" sz="2700" u="sng" dirty="0"/>
            </a:br>
            <a:r>
              <a:rPr lang="en-US" sz="2700" b="1" dirty="0">
                <a:latin typeface="Times New Roman" panose="02020603050405020304" pitchFamily="18" charset="0"/>
                <a:cs typeface="Times New Roman" panose="02020603050405020304" pitchFamily="18" charset="0"/>
              </a:rPr>
              <a:t>void pop()</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struct stack* </a:t>
            </a:r>
            <a:r>
              <a:rPr lang="en-US" sz="2700" b="1" dirty="0" err="1">
                <a:latin typeface="Times New Roman" panose="02020603050405020304" pitchFamily="18" charset="0"/>
                <a:cs typeface="Times New Roman" panose="02020603050405020304" pitchFamily="18" charset="0"/>
              </a:rPr>
              <a:t>delnode</a:t>
            </a:r>
            <a:r>
              <a:rPr lang="en-US" sz="2700" b="1" dirty="0">
                <a:latin typeface="Times New Roman" panose="02020603050405020304" pitchFamily="18" charset="0"/>
                <a:cs typeface="Times New Roman" panose="02020603050405020304" pitchFamily="18" charset="0"/>
              </a:rPr>
              <a:t>;</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if(TOP==NULL)</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cout</a:t>
            </a:r>
            <a:r>
              <a:rPr lang="en-US" sz="2700" b="1" dirty="0">
                <a:latin typeface="Times New Roman" panose="02020603050405020304" pitchFamily="18" charset="0"/>
                <a:cs typeface="Times New Roman" panose="02020603050405020304" pitchFamily="18" charset="0"/>
              </a:rPr>
              <a:t>&lt;&lt;"STACK IS EMPTY";</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return;</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	</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else</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pos=TOP;</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TOP=pos-&gt;next;</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delnode</a:t>
            </a:r>
            <a:r>
              <a:rPr lang="en-US" sz="2700" b="1" dirty="0">
                <a:latin typeface="Times New Roman" panose="02020603050405020304" pitchFamily="18" charset="0"/>
                <a:cs typeface="Times New Roman" panose="02020603050405020304" pitchFamily="18" charset="0"/>
              </a:rPr>
              <a:t>=pos;</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delete </a:t>
            </a:r>
            <a:r>
              <a:rPr lang="en-US" sz="2700" b="1" dirty="0" err="1">
                <a:latin typeface="Times New Roman" panose="02020603050405020304" pitchFamily="18" charset="0"/>
                <a:cs typeface="Times New Roman" panose="02020603050405020304" pitchFamily="18" charset="0"/>
              </a:rPr>
              <a:t>delnode</a:t>
            </a:r>
            <a:r>
              <a:rPr lang="en-US" sz="2700" b="1" dirty="0">
                <a:latin typeface="Times New Roman" panose="02020603050405020304" pitchFamily="18" charset="0"/>
                <a:cs typeface="Times New Roman" panose="02020603050405020304" pitchFamily="18" charset="0"/>
              </a:rPr>
              <a:t>;</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a:t>
            </a:r>
            <a:br>
              <a:rPr lang="en-US" sz="2700" b="1" dirty="0">
                <a:latin typeface="Times New Roman" panose="02020603050405020304" pitchFamily="18" charset="0"/>
                <a:cs typeface="Times New Roman" panose="02020603050405020304" pitchFamily="18" charset="0"/>
              </a:rPr>
            </a:br>
            <a:br>
              <a:rPr lang="en-US" dirty="0"/>
            </a:br>
            <a:endParaRPr lang="en-US" dirty="0"/>
          </a:p>
        </p:txBody>
      </p:sp>
    </p:spTree>
    <p:extLst>
      <p:ext uri="{BB962C8B-B14F-4D97-AF65-F5344CB8AC3E}">
        <p14:creationId xmlns:p14="http://schemas.microsoft.com/office/powerpoint/2010/main" val="2088198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1865</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Calibri</vt:lpstr>
      <vt:lpstr>Calibri Light</vt:lpstr>
      <vt:lpstr>Cambria</vt:lpstr>
      <vt:lpstr>Comic Sans MS</vt:lpstr>
      <vt:lpstr>Consolas</vt:lpstr>
      <vt:lpstr>Times New Roman</vt:lpstr>
      <vt:lpstr>Office Theme</vt:lpstr>
      <vt:lpstr>PowerPoint Presentation</vt:lpstr>
      <vt:lpstr>EXAMPLES OF STACK:</vt:lpstr>
      <vt:lpstr>  STACK:    -Ordered List.  -Insertion and Deletion takes place at one end called TOP of the stack.  - LIFO (Last In First Out). Example: Arrangement of bangles, Pile of CDs.   </vt:lpstr>
      <vt:lpstr>Stack </vt:lpstr>
      <vt:lpstr> ARRAY BASED IMPLEMENTATION OF STACK  Declaration:   int stack[max],top=-1; </vt:lpstr>
      <vt:lpstr>PowerPoint Presentation</vt:lpstr>
      <vt:lpstr>LINKED LIST IMPLEMETATION OF STACK:   struct stack {  int data;  struct stack* next; }*TOP=NULL,*pos=NULL;</vt:lpstr>
      <vt:lpstr>LINKED LIST IMPLEMETATION OF STACK: PUSH OPERATION: void Push() {  int value;  struct stack* newnode;  newnode=new stack();  cout&lt;&lt;"Enter Data:";  cin&gt;&gt;value;  newnode-&gt;data=value;  newnode-&gt;next=NULL;  if(TOP==NULL)  {   TOP=newnode;   pos=newnode;  }  else  {   newnode-&gt;next=TOP;   TOP=newnode;  } }</vt:lpstr>
      <vt:lpstr>  LINKED LIST IMPLEMETATION OF STACK:  POP OPERATION: void pop() {  struct stack* delnode;  if(TOP==NULL)  {   cout&lt;&lt;"STACK IS EMPTY";   return;  }   else  {   pos=TOP;   TOP=pos-&gt;next;   delnode=pos;   delete delnode;  } }  </vt:lpstr>
      <vt:lpstr>DISPLAY ELEMENTS ON TOP OF STACK void display() {  if(TOP==NULL)  {   cout&lt;&lt;"STACK IS EMPTY";   return;  }  else  {   for(pos=TOP;pos!=NULL;pos=pos-&gt;next)   {    cout&lt;&lt;pos-&gt;data;   }     } }</vt:lpstr>
      <vt:lpstr>APPLICATIONS OF STACK: -Evaluation of expressions -Infix to postfix conversion. -Reversing list -Support an “undo” operation in an application -Function calls &amp; recursion -Balancing parentheses -Depth first search -Decimal to Binary conversion -Backtracking </vt:lpstr>
      <vt:lpstr>NOTATIONS OF ARITHMETIC EXPRESSIONS:  -INFIX NOTATION  A+B, (A+B)*C -PREFIX NOTATION(POLISH NOTATION)  +AB, *+ABC -POSTFIX NOTATION(REVERSE POLISH NOTATION)  AB+, AB+C*  OPERATOR PRECEDENCE PRIORITY: 1.$ 2.^ 3. * ,/ 4.+ ,-</vt:lpstr>
      <vt:lpstr> EVALUATION OF POSTFIX EXPRESSION USING STACK: -Read one character at a time,till end. -If the character is an operand,push its associated value into the stack. -If the character is an operator,POP two values from the stack,apply the operator to them and push the result onto stack.  </vt:lpstr>
      <vt:lpstr> EVALUATION OF POSTFIX EXPRESSION USING STACK:                        </vt:lpstr>
      <vt:lpstr>Find the result 6 5 2 3+8*+3+*  Find the result 6 5 3 + 9 * +  Find the result AB*CDE/-+ A=4 B=5 C=5 D=8 E=2  </vt:lpstr>
      <vt:lpstr>ans:288 ans:78 ans:21</vt:lpstr>
      <vt:lpstr>INFIX TO POSTFIX CONVERSION -Read the infix expression one character at a time until it encounters the end. -If the character is an operand,place it on to the output. -If the character is an operator,push it onto the stack. -- If the stack operator has a higher or equal precedence than input operator then pop that operator from the stack and place it onto the output. --If the character is a left parenthesis,push it onto the stack. --If the character is a right parenthesis,pop all the operators from the stack till it encounters left parenthesis,discard both the parenthesis in the output. </vt:lpstr>
      <vt:lpstr>CONVERSION OF INFIX EXPRESSION TO POSTFIX EXPRESSION                        </vt:lpstr>
      <vt:lpstr>(A+B)*D+E/(F+A*D)+C     </vt:lpstr>
      <vt:lpstr>POSTFIX:AB+D*EFAD*+/+C+</vt:lpstr>
      <vt:lpstr>CONVERT INFIX EXPRESSION TO PREFIX EXPRESSION:  1.Reverse the infix expression. 2.Make ( to ) and ) to (. 3.convert to postfix form. 4.Reverse the postfix expression to get the result.</vt:lpstr>
      <vt:lpstr>(A+B^C)*D+E^5         </vt:lpstr>
      <vt:lpstr>BALANCING PARANTHESIS  -Declare a character stack S. -Now traverse the expression one character at a time, until it encounters the end. -If the current character is a opening bracket (‘(‘ or ‘{‘ or ‘[‘) then push it to stack. -If the current character is a closing bracket (‘)’ or ‘}’ or ‘]’) and if stack is empty, report an ERROR. -Else pop from stack and if the popped character is matching the opening bracket then fine ;else ERROR: parenthesis are not balanced. -After complete traversal, if there is some starting bracket left in stack then “not balanced” else BALANCED. </vt:lpstr>
      <vt:lpstr>(a+[b-c]*d)</vt:lpstr>
      <vt:lpstr>PowerPoint Presentation</vt:lpstr>
      <vt:lpstr>PowerPoint Presentation</vt:lpstr>
      <vt:lpstr>To find the longest length of balanced parenthesis</vt:lpstr>
      <vt:lpstr>PowerPoint Presentation</vt:lpstr>
      <vt:lpstr>    ((()() To find the longest length of balanced parenthesis    result=max(result,i-stack.top)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Karthika Ramachandran</dc:creator>
  <cp:lastModifiedBy>Karthika Ramachandran</cp:lastModifiedBy>
  <cp:revision>19</cp:revision>
  <dcterms:created xsi:type="dcterms:W3CDTF">2023-03-27T15:38:01Z</dcterms:created>
  <dcterms:modified xsi:type="dcterms:W3CDTF">2023-05-03T06:12:58Z</dcterms:modified>
</cp:coreProperties>
</file>