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14"/>
  </p:notesMasterIdLst>
  <p:sldIdLst>
    <p:sldId id="256" r:id="rId2"/>
    <p:sldId id="267" r:id="rId3"/>
    <p:sldId id="257" r:id="rId4"/>
    <p:sldId id="258" r:id="rId5"/>
    <p:sldId id="259" r:id="rId6"/>
    <p:sldId id="260" r:id="rId7"/>
    <p:sldId id="264" r:id="rId8"/>
    <p:sldId id="265" r:id="rId9"/>
    <p:sldId id="261" r:id="rId10"/>
    <p:sldId id="262" r:id="rId11"/>
    <p:sldId id="26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272" autoAdjust="0"/>
  </p:normalViewPr>
  <p:slideViewPr>
    <p:cSldViewPr snapToGrid="0">
      <p:cViewPr varScale="1">
        <p:scale>
          <a:sx n="47" d="100"/>
          <a:sy n="47" d="100"/>
        </p:scale>
        <p:origin x="77"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data-512\data512_project_extension\intermediate\ethnicity.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data-512\data512_project_extension\intermediate\gender.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dirty="0"/>
              <a:t>RACE</a:t>
            </a:r>
            <a:r>
              <a:rPr lang="en-US" sz="1600" baseline="0" dirty="0"/>
              <a:t> DISTRIBUTION</a:t>
            </a:r>
            <a:endParaRPr lang="en-IN" sz="1600" dirty="0"/>
          </a:p>
        </c:rich>
      </c:tx>
      <c:layout>
        <c:manualLayout>
          <c:xMode val="edge"/>
          <c:yMode val="edge"/>
          <c:x val="0.49832633420822398"/>
          <c:y val="4.629629629629629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explosion val="24"/>
            <c:spPr>
              <a:solidFill>
                <a:schemeClr val="accent1"/>
              </a:solidFill>
              <a:ln w="76200">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5B0-4F2D-8509-B455C33925D4}"/>
              </c:ext>
            </c:extLst>
          </c:dPt>
          <c:dPt>
            <c:idx val="1"/>
            <c:bubble3D val="0"/>
            <c:spPr>
              <a:solidFill>
                <a:schemeClr val="accent4">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5B0-4F2D-8509-B455C33925D4}"/>
              </c:ext>
            </c:extLst>
          </c:dPt>
          <c:dPt>
            <c:idx val="2"/>
            <c:bubble3D val="0"/>
            <c:spPr>
              <a:solidFill>
                <a:schemeClr val="tx2">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5B0-4F2D-8509-B455C33925D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5B0-4F2D-8509-B455C33925D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5B0-4F2D-8509-B455C33925D4}"/>
              </c:ext>
            </c:extLst>
          </c:dPt>
          <c:dLbls>
            <c:dLbl>
              <c:idx val="3"/>
              <c:layout>
                <c:manualLayout>
                  <c:x val="-1.6666666666666666E-2"/>
                  <c:y val="-5.092592592592592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5B0-4F2D-8509-B455C33925D4}"/>
                </c:ext>
              </c:extLst>
            </c:dLbl>
            <c:dLbl>
              <c:idx val="4"/>
              <c:layout>
                <c:manualLayout>
                  <c:x val="9.1666666666666619E-2"/>
                  <c:y val="4.629629629629629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5B0-4F2D-8509-B455C33925D4}"/>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Race!$B$1:$F$1</c:f>
              <c:strCache>
                <c:ptCount val="5"/>
                <c:pt idx="0">
                  <c:v>White</c:v>
                </c:pt>
                <c:pt idx="1">
                  <c:v>Black or African American</c:v>
                </c:pt>
                <c:pt idx="2">
                  <c:v>Asian</c:v>
                </c:pt>
                <c:pt idx="3">
                  <c:v>American Indian and Alaska Native</c:v>
                </c:pt>
                <c:pt idx="4">
                  <c:v>Native Hawaiian and Other Pacific Islander</c:v>
                </c:pt>
              </c:strCache>
            </c:strRef>
          </c:cat>
          <c:val>
            <c:numRef>
              <c:f>Race!$B$2:$F$2</c:f>
              <c:numCache>
                <c:formatCode>General</c:formatCode>
                <c:ptCount val="5"/>
                <c:pt idx="0">
                  <c:v>535717</c:v>
                </c:pt>
                <c:pt idx="1">
                  <c:v>50508</c:v>
                </c:pt>
                <c:pt idx="2">
                  <c:v>79812</c:v>
                </c:pt>
                <c:pt idx="3">
                  <c:v>1021</c:v>
                </c:pt>
                <c:pt idx="4">
                  <c:v>264</c:v>
                </c:pt>
              </c:numCache>
            </c:numRef>
          </c:val>
          <c:extLst>
            <c:ext xmlns:c16="http://schemas.microsoft.com/office/drawing/2014/chart" uri="{C3380CC4-5D6E-409C-BE32-E72D297353CC}">
              <c16:uniqueId val="{0000000A-E5B0-4F2D-8509-B455C33925D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282414698162725"/>
          <c:y val="0.24188247302420532"/>
          <c:w val="0.36050918635170603"/>
          <c:h val="0.6394757946923301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ETHNICITY</a:t>
            </a:r>
            <a:r>
              <a:rPr lang="en-US" baseline="0" dirty="0"/>
              <a:t> DISTRIBUTION</a:t>
            </a:r>
            <a:endParaRPr lang="en-IN" dirty="0"/>
          </a:p>
        </c:rich>
      </c:tx>
      <c:layout>
        <c:manualLayout>
          <c:xMode val="edge"/>
          <c:yMode val="edge"/>
          <c:x val="0.37588888888888883"/>
          <c:y val="4.629629629629629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explosion val="11"/>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463-41B9-A897-799875AF62C0}"/>
              </c:ext>
            </c:extLst>
          </c:dPt>
          <c:dPt>
            <c:idx val="1"/>
            <c:bubble3D val="0"/>
            <c:spPr>
              <a:solidFill>
                <a:schemeClr val="accent2">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463-41B9-A897-799875AF62C0}"/>
              </c:ext>
            </c:extLst>
          </c:dPt>
          <c:dLbls>
            <c:dLbl>
              <c:idx val="0"/>
              <c:layout>
                <c:manualLayout>
                  <c:x val="0.12563516385829937"/>
                  <c:y val="-2.72141962962122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463-41B9-A897-799875AF62C0}"/>
                </c:ext>
              </c:extLst>
            </c:dLbl>
            <c:dLbl>
              <c:idx val="1"/>
              <c:dLblPos val="outEnd"/>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463-41B9-A897-799875AF62C0}"/>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ethnicity!$B$1:$C$1</c:f>
              <c:strCache>
                <c:ptCount val="2"/>
                <c:pt idx="0">
                  <c:v>Not Hispanic or Latino</c:v>
                </c:pt>
                <c:pt idx="1">
                  <c:v>Hispanic or Latino</c:v>
                </c:pt>
              </c:strCache>
            </c:strRef>
          </c:cat>
          <c:val>
            <c:numRef>
              <c:f>ethnicity!$B$2:$C$2</c:f>
              <c:numCache>
                <c:formatCode>General</c:formatCode>
                <c:ptCount val="2"/>
                <c:pt idx="0">
                  <c:v>670478</c:v>
                </c:pt>
                <c:pt idx="1">
                  <c:v>33262</c:v>
                </c:pt>
              </c:numCache>
            </c:numRef>
          </c:val>
          <c:extLst>
            <c:ext xmlns:c16="http://schemas.microsoft.com/office/drawing/2014/chart" uri="{C3380CC4-5D6E-409C-BE32-E72D297353CC}">
              <c16:uniqueId val="{00000004-1463-41B9-A897-799875AF62C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GENDER DISTRIBUTION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explosion val="5"/>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EC4-4FAC-85FF-FEAC22393845}"/>
              </c:ext>
            </c:extLst>
          </c:dPt>
          <c:dPt>
            <c:idx val="1"/>
            <c:bubble3D val="0"/>
            <c:spPr>
              <a:solidFill>
                <a:schemeClr val="tx2">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EC4-4FAC-85FF-FEAC2239384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gender!$B$1:$C$1</c:f>
              <c:strCache>
                <c:ptCount val="2"/>
                <c:pt idx="0">
                  <c:v>Male</c:v>
                </c:pt>
                <c:pt idx="1">
                  <c:v>Female</c:v>
                </c:pt>
              </c:strCache>
            </c:strRef>
          </c:cat>
          <c:val>
            <c:numRef>
              <c:f>gender!$B$2:$C$2</c:f>
              <c:numCache>
                <c:formatCode>General</c:formatCode>
                <c:ptCount val="2"/>
                <c:pt idx="0">
                  <c:v>338772</c:v>
                </c:pt>
                <c:pt idx="1">
                  <c:v>364968</c:v>
                </c:pt>
              </c:numCache>
            </c:numRef>
          </c:val>
          <c:extLst>
            <c:ext xmlns:c16="http://schemas.microsoft.com/office/drawing/2014/chart" uri="{C3380CC4-5D6E-409C-BE32-E72D297353CC}">
              <c16:uniqueId val="{00000004-1EC4-4FAC-85FF-FEAC2239384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09456-C2E7-4A35-A5C1-80C6B51476D6}" type="datetimeFigureOut">
              <a:rPr lang="en-IN" smtClean="0"/>
              <a:t>11-12-2022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2ECF7-81AD-44EC-8312-CEF15C7518B2}" type="slidenum">
              <a:rPr lang="en-IN" smtClean="0"/>
              <a:t>‹#›</a:t>
            </a:fld>
            <a:endParaRPr lang="en-IN"/>
          </a:p>
        </p:txBody>
      </p:sp>
    </p:spTree>
    <p:extLst>
      <p:ext uri="{BB962C8B-B14F-4D97-AF65-F5344CB8AC3E}">
        <p14:creationId xmlns:p14="http://schemas.microsoft.com/office/powerpoint/2010/main" val="172846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Times New Roman" panose="02020603050405020304" pitchFamily="18" charset="0"/>
              </a:rPr>
              <a:t>Norfolk is made up of one city and twenty seven towns with a population of 724,505 and the employed population is </a:t>
            </a:r>
            <a:r>
              <a:rPr lang="en-IN" sz="1800" b="0" i="0" u="none" strike="noStrike" dirty="0">
                <a:solidFill>
                  <a:srgbClr val="000000"/>
                </a:solidFill>
                <a:effectLst/>
                <a:latin typeface="Calibri" panose="020F0502020204030204" pitchFamily="34" charset="0"/>
              </a:rPr>
              <a:t>370,471</a:t>
            </a:r>
            <a:r>
              <a:rPr lang="en-IN" dirty="0"/>
              <a:t> (as of 2021).</a:t>
            </a:r>
            <a:endParaRPr lang="en-US" sz="1200" b="0" i="0" u="none" strike="noStrike" dirty="0">
              <a:solidFill>
                <a:srgbClr val="000000"/>
              </a:solidFill>
              <a:effectLst/>
              <a:latin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62E2ECF7-81AD-44EC-8312-CEF15C7518B2}" type="slidenum">
              <a:rPr lang="en-IN" smtClean="0"/>
              <a:t>1</a:t>
            </a:fld>
            <a:endParaRPr lang="en-IN"/>
          </a:p>
        </p:txBody>
      </p:sp>
    </p:spTree>
    <p:extLst>
      <p:ext uri="{BB962C8B-B14F-4D97-AF65-F5344CB8AC3E}">
        <p14:creationId xmlns:p14="http://schemas.microsoft.com/office/powerpoint/2010/main" val="133567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The period of Covid 19, especially the onset of the pandemic, was a tough time for all us. But it was harder for some of us than others. I wanted to explore this side of the pandemic, it’s effect on employment and how if effected the communities in the county.</a:t>
            </a:r>
            <a:endParaRPr lang="en-IN" dirty="0"/>
          </a:p>
        </p:txBody>
      </p:sp>
      <p:sp>
        <p:nvSpPr>
          <p:cNvPr id="4" name="Slide Number Placeholder 3"/>
          <p:cNvSpPr>
            <a:spLocks noGrp="1"/>
          </p:cNvSpPr>
          <p:nvPr>
            <p:ph type="sldNum" sz="quarter" idx="5"/>
          </p:nvPr>
        </p:nvSpPr>
        <p:spPr/>
        <p:txBody>
          <a:bodyPr/>
          <a:lstStyle/>
          <a:p>
            <a:fld id="{62E2ECF7-81AD-44EC-8312-CEF15C7518B2}" type="slidenum">
              <a:rPr lang="en-IN" smtClean="0"/>
              <a:t>2</a:t>
            </a:fld>
            <a:endParaRPr lang="en-IN"/>
          </a:p>
        </p:txBody>
      </p:sp>
    </p:spTree>
    <p:extLst>
      <p:ext uri="{BB962C8B-B14F-4D97-AF65-F5344CB8AC3E}">
        <p14:creationId xmlns:p14="http://schemas.microsoft.com/office/powerpoint/2010/main" val="1556394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E2ECF7-81AD-44EC-8312-CEF15C7518B2}" type="slidenum">
              <a:rPr lang="en-IN" smtClean="0"/>
              <a:t>3</a:t>
            </a:fld>
            <a:endParaRPr lang="en-IN"/>
          </a:p>
        </p:txBody>
      </p:sp>
    </p:spTree>
    <p:extLst>
      <p:ext uri="{BB962C8B-B14F-4D97-AF65-F5344CB8AC3E}">
        <p14:creationId xmlns:p14="http://schemas.microsoft.com/office/powerpoint/2010/main" val="2058760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Centeredness of this project come from being able to apply the fundamentals of data science and statistics to create an ethical, reproducible work that listens to the problems of the people showcased in data and presents results that demonstrate the societal impact of data science.</a:t>
            </a:r>
            <a:endParaRPr lang="en-IN" dirty="0"/>
          </a:p>
        </p:txBody>
      </p:sp>
      <p:sp>
        <p:nvSpPr>
          <p:cNvPr id="4" name="Slide Number Placeholder 3"/>
          <p:cNvSpPr>
            <a:spLocks noGrp="1"/>
          </p:cNvSpPr>
          <p:nvPr>
            <p:ph type="sldNum" sz="quarter" idx="5"/>
          </p:nvPr>
        </p:nvSpPr>
        <p:spPr/>
        <p:txBody>
          <a:bodyPr/>
          <a:lstStyle/>
          <a:p>
            <a:fld id="{62E2ECF7-81AD-44EC-8312-CEF15C7518B2}" type="slidenum">
              <a:rPr lang="en-IN" smtClean="0"/>
              <a:t>4</a:t>
            </a:fld>
            <a:endParaRPr lang="en-IN"/>
          </a:p>
        </p:txBody>
      </p:sp>
    </p:spTree>
    <p:extLst>
      <p:ext uri="{BB962C8B-B14F-4D97-AF65-F5344CB8AC3E}">
        <p14:creationId xmlns:p14="http://schemas.microsoft.com/office/powerpoint/2010/main" val="782241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E2ECF7-81AD-44EC-8312-CEF15C7518B2}" type="slidenum">
              <a:rPr lang="en-IN" smtClean="0"/>
              <a:t>6</a:t>
            </a:fld>
            <a:endParaRPr lang="en-IN"/>
          </a:p>
        </p:txBody>
      </p:sp>
    </p:spTree>
    <p:extLst>
      <p:ext uri="{BB962C8B-B14F-4D97-AF65-F5344CB8AC3E}">
        <p14:creationId xmlns:p14="http://schemas.microsoft.com/office/powerpoint/2010/main" val="1324208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FC4E3F-5EB9-41E0-948D-8C59502D3640}" type="datetimeFigureOut">
              <a:rPr lang="en-IN" smtClean="0"/>
              <a:t>11-12-2022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39526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C4E3F-5EB9-41E0-948D-8C59502D3640}"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42641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FC4E3F-5EB9-41E0-948D-8C59502D3640}"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3377669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FC4E3F-5EB9-41E0-948D-8C59502D3640}"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173007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C4E3F-5EB9-41E0-948D-8C59502D3640}"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1982489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FC4E3F-5EB9-41E0-948D-8C59502D3640}"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219006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FC4E3F-5EB9-41E0-948D-8C59502D3640}" type="datetimeFigureOut">
              <a:rPr lang="en-IN" smtClean="0"/>
              <a:t>11-12-2022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634686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EFC4E3F-5EB9-41E0-948D-8C59502D3640}"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3936487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EFC4E3F-5EB9-41E0-948D-8C59502D3640}"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11984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C4E3F-5EB9-41E0-948D-8C59502D3640}"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325011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C4E3F-5EB9-41E0-948D-8C59502D3640}"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389582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FC4E3F-5EB9-41E0-948D-8C59502D3640}"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321736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FC4E3F-5EB9-41E0-948D-8C59502D3640}"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307199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FC4E3F-5EB9-41E0-948D-8C59502D3640}"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369059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C4E3F-5EB9-41E0-948D-8C59502D3640}"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245256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C4E3F-5EB9-41E0-948D-8C59502D3640}"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298361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C4E3F-5EB9-41E0-948D-8C59502D3640}"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8331F36-C20B-4ED3-BA37-6984BD1713AB}" type="slidenum">
              <a:rPr lang="en-IN" smtClean="0"/>
              <a:t>‹#›</a:t>
            </a:fld>
            <a:endParaRPr lang="en-IN"/>
          </a:p>
        </p:txBody>
      </p:sp>
    </p:spTree>
    <p:extLst>
      <p:ext uri="{BB962C8B-B14F-4D97-AF65-F5344CB8AC3E}">
        <p14:creationId xmlns:p14="http://schemas.microsoft.com/office/powerpoint/2010/main" val="38636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EFC4E3F-5EB9-41E0-948D-8C59502D3640}" type="datetimeFigureOut">
              <a:rPr lang="en-IN" smtClean="0"/>
              <a:t>11-12-2022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8331F36-C20B-4ED3-BA37-6984BD1713AB}" type="slidenum">
              <a:rPr lang="en-IN" smtClean="0"/>
              <a:t>‹#›</a:t>
            </a:fld>
            <a:endParaRPr lang="en-IN"/>
          </a:p>
        </p:txBody>
      </p:sp>
    </p:spTree>
    <p:extLst>
      <p:ext uri="{BB962C8B-B14F-4D97-AF65-F5344CB8AC3E}">
        <p14:creationId xmlns:p14="http://schemas.microsoft.com/office/powerpoint/2010/main" val="384060449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image" Target="../media/image3.jpg"/><Relationship Id="rId7" Type="http://schemas.openxmlformats.org/officeDocument/2006/relationships/hyperlink" Target="https://www.pngall.com/employment-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creativecommons.org/licenses/by-nc-sa/3.0/" TargetMode="External"/><Relationship Id="rId10" Type="http://schemas.openxmlformats.org/officeDocument/2006/relationships/hyperlink" Target="https://www.vectorstock.com/royalty-free-vector/cartoon-coronavirus-vector-29374139" TargetMode="External"/><Relationship Id="rId4" Type="http://schemas.openxmlformats.org/officeDocument/2006/relationships/hyperlink" Target="https://www.peoplematters.in/article/diversity/is-india-inc-doing-enough-to-move-the-needle-on-gender-diversity-14739" TargetMode="External"/><Relationship Id="rId9"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6.png"/><Relationship Id="rId7" Type="http://schemas.openxmlformats.org/officeDocument/2006/relationships/hyperlink" Target="https://creativecommons.org/licenses/by-nc-sa/3.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peoplemattersglobal.com/blog/diversity/diversity-and-inclusion-the-new-social-un-conditioning-25453" TargetMode="External"/><Relationship Id="rId5" Type="http://schemas.openxmlformats.org/officeDocument/2006/relationships/image" Target="../media/image7.jpg"/><Relationship Id="rId10" Type="http://schemas.openxmlformats.org/officeDocument/2006/relationships/hyperlink" Target="https://creativecommons.org/licenses/by-sa/3.0/" TargetMode="External"/><Relationship Id="rId4" Type="http://schemas.openxmlformats.org/officeDocument/2006/relationships/hyperlink" Target="https://openclipart.org/detail/196387" TargetMode="External"/><Relationship Id="rId9" Type="http://schemas.openxmlformats.org/officeDocument/2006/relationships/hyperlink" Target="https://www.thebluediamondgallery.com/wooden-tile/d/data.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mi.dua.eol.mass.gov/LMI/LaborForceAndUnemployment" TargetMode="External"/><Relationship Id="rId2" Type="http://schemas.openxmlformats.org/officeDocument/2006/relationships/hyperlink" Target="https://lmi.dua.eol.mass.gov/lmi/ClaimsData" TargetMode="External"/><Relationship Id="rId1" Type="http://schemas.openxmlformats.org/officeDocument/2006/relationships/slideLayout" Target="../slideLayouts/slideLayout2.xml"/><Relationship Id="rId4" Type="http://schemas.openxmlformats.org/officeDocument/2006/relationships/hyperlink" Target="https://www.kaggle.com/datasets/antgoldbloom/covid19-data-from-john-hopkins-universi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hyperlink" Target="https://courses.lumenlearning.com/suny-esc-introtocollegereadingandwriting/chapter/conformity/"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freesvg.org/normal-both-tails-shaded-inside-ones" TargetMode="External"/><Relationship Id="rId5" Type="http://schemas.openxmlformats.org/officeDocument/2006/relationships/image" Target="../media/image12.png"/><Relationship Id="rId4" Type="http://schemas.openxmlformats.org/officeDocument/2006/relationships/hyperlink" Target="https://creativecommons.org/licenses/by-nc-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B270-6F85-CB28-1739-B4A9965F6C48}"/>
              </a:ext>
            </a:extLst>
          </p:cNvPr>
          <p:cNvSpPr>
            <a:spLocks noGrp="1"/>
          </p:cNvSpPr>
          <p:nvPr>
            <p:ph type="title"/>
          </p:nvPr>
        </p:nvSpPr>
        <p:spPr>
          <a:xfrm>
            <a:off x="1228503" y="1828800"/>
            <a:ext cx="2641793" cy="1600200"/>
          </a:xfrm>
        </p:spPr>
        <p:txBody>
          <a:bodyPr/>
          <a:lstStyle/>
          <a:p>
            <a:r>
              <a:rPr lang="en-US" sz="3200" dirty="0"/>
              <a:t>NORFOLK</a:t>
            </a:r>
            <a:r>
              <a:rPr lang="en-US" sz="2800" dirty="0"/>
              <a:t> </a:t>
            </a:r>
            <a:r>
              <a:rPr lang="en-US" sz="3200" dirty="0"/>
              <a:t>COUNTY</a:t>
            </a:r>
            <a:endParaRPr lang="en-IN" sz="2800" dirty="0"/>
          </a:p>
        </p:txBody>
      </p:sp>
      <p:pic>
        <p:nvPicPr>
          <p:cNvPr id="6" name="Picture Placeholder 5">
            <a:extLst>
              <a:ext uri="{FF2B5EF4-FFF2-40B4-BE49-F238E27FC236}">
                <a16:creationId xmlns:a16="http://schemas.microsoft.com/office/drawing/2014/main" id="{093DF1BB-D7A8-A762-4088-1081C7A6B9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0770" y="1192696"/>
            <a:ext cx="5424664" cy="4827104"/>
          </a:xfrm>
        </p:spPr>
      </p:pic>
      <p:sp>
        <p:nvSpPr>
          <p:cNvPr id="3" name="Subtitle 2">
            <a:extLst>
              <a:ext uri="{FF2B5EF4-FFF2-40B4-BE49-F238E27FC236}">
                <a16:creationId xmlns:a16="http://schemas.microsoft.com/office/drawing/2014/main" id="{ED5E21FF-1EF8-DDBF-D543-51AE1B2144BC}"/>
              </a:ext>
            </a:extLst>
          </p:cNvPr>
          <p:cNvSpPr>
            <a:spLocks noGrp="1"/>
          </p:cNvSpPr>
          <p:nvPr>
            <p:ph type="body" sz="half" idx="2"/>
          </p:nvPr>
        </p:nvSpPr>
        <p:spPr>
          <a:xfrm>
            <a:off x="1228503" y="3593068"/>
            <a:ext cx="2494695" cy="369333"/>
          </a:xfrm>
        </p:spPr>
        <p:txBody>
          <a:bodyPr>
            <a:normAutofit fontScale="40000" lnSpcReduction="20000"/>
          </a:bodyPr>
          <a:lstStyle/>
          <a:p>
            <a:r>
              <a:rPr lang="en-US" sz="4500" cap="all" spc="200" dirty="0">
                <a:solidFill>
                  <a:schemeClr val="bg1"/>
                </a:solidFill>
                <a:latin typeface="+mj-lt"/>
                <a:ea typeface="+mj-ea"/>
                <a:cs typeface="+mj-cs"/>
              </a:rPr>
              <a:t>MASSACHUSETTS</a:t>
            </a:r>
            <a:endParaRPr lang="en-IN" sz="2000" cap="all" spc="200" dirty="0">
              <a:solidFill>
                <a:schemeClr val="bg1"/>
              </a:solidFill>
              <a:latin typeface="+mj-lt"/>
              <a:ea typeface="+mj-ea"/>
              <a:cs typeface="+mj-cs"/>
            </a:endParaRPr>
          </a:p>
        </p:txBody>
      </p:sp>
      <p:sp>
        <p:nvSpPr>
          <p:cNvPr id="7" name="TextBox 6">
            <a:extLst>
              <a:ext uri="{FF2B5EF4-FFF2-40B4-BE49-F238E27FC236}">
                <a16:creationId xmlns:a16="http://schemas.microsoft.com/office/drawing/2014/main" id="{7D0566A2-F73B-DDCE-5F79-675907A1FC74}"/>
              </a:ext>
            </a:extLst>
          </p:cNvPr>
          <p:cNvSpPr txBox="1"/>
          <p:nvPr/>
        </p:nvSpPr>
        <p:spPr>
          <a:xfrm>
            <a:off x="1976818" y="5931491"/>
            <a:ext cx="3942590" cy="338554"/>
          </a:xfrm>
          <a:prstGeom prst="rect">
            <a:avLst/>
          </a:prstGeom>
          <a:noFill/>
        </p:spPr>
        <p:txBody>
          <a:bodyPr wrap="square" rtlCol="0">
            <a:spAutoFit/>
          </a:bodyPr>
          <a:lstStyle/>
          <a:p>
            <a:r>
              <a:rPr lang="en-US" sz="1600" dirty="0">
                <a:solidFill>
                  <a:schemeClr val="bg1"/>
                </a:solidFill>
              </a:rPr>
              <a:t>ANUHYA BHAGAVATULA</a:t>
            </a:r>
            <a:endParaRPr lang="en-IN" sz="1600" dirty="0">
              <a:solidFill>
                <a:schemeClr val="bg1"/>
              </a:solidFill>
            </a:endParaRPr>
          </a:p>
        </p:txBody>
      </p:sp>
      <p:sp>
        <p:nvSpPr>
          <p:cNvPr id="8" name="TextBox 7">
            <a:extLst>
              <a:ext uri="{FF2B5EF4-FFF2-40B4-BE49-F238E27FC236}">
                <a16:creationId xmlns:a16="http://schemas.microsoft.com/office/drawing/2014/main" id="{97295D97-FA44-6F0C-E0F1-808C4CD11DC9}"/>
              </a:ext>
            </a:extLst>
          </p:cNvPr>
          <p:cNvSpPr txBox="1"/>
          <p:nvPr/>
        </p:nvSpPr>
        <p:spPr>
          <a:xfrm>
            <a:off x="9750044" y="5993046"/>
            <a:ext cx="2842591" cy="215444"/>
          </a:xfrm>
          <a:prstGeom prst="rect">
            <a:avLst/>
          </a:prstGeom>
          <a:noFill/>
        </p:spPr>
        <p:txBody>
          <a:bodyPr wrap="square" rtlCol="0">
            <a:spAutoFit/>
          </a:bodyPr>
          <a:lstStyle/>
          <a:p>
            <a:r>
              <a:rPr lang="en-US" sz="800" dirty="0"/>
              <a:t>Picture from Wikipedia</a:t>
            </a:r>
            <a:endParaRPr lang="en-IN" sz="800" dirty="0"/>
          </a:p>
        </p:txBody>
      </p:sp>
    </p:spTree>
    <p:extLst>
      <p:ext uri="{BB962C8B-B14F-4D97-AF65-F5344CB8AC3E}">
        <p14:creationId xmlns:p14="http://schemas.microsoft.com/office/powerpoint/2010/main" val="424056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2222-A002-74E6-CCD7-533F05313C3B}"/>
              </a:ext>
            </a:extLst>
          </p:cNvPr>
          <p:cNvSpPr>
            <a:spLocks noGrp="1"/>
          </p:cNvSpPr>
          <p:nvPr>
            <p:ph type="title"/>
          </p:nvPr>
        </p:nvSpPr>
        <p:spPr>
          <a:xfrm>
            <a:off x="1538841" y="2133600"/>
            <a:ext cx="2793158" cy="1600200"/>
          </a:xfrm>
        </p:spPr>
        <p:txBody>
          <a:bodyPr>
            <a:normAutofit/>
          </a:bodyPr>
          <a:lstStyle/>
          <a:p>
            <a:r>
              <a:rPr lang="en-US" sz="3200" dirty="0"/>
              <a:t>RESULTS</a:t>
            </a:r>
            <a:endParaRPr lang="en-IN" sz="3200" dirty="0"/>
          </a:p>
        </p:txBody>
      </p:sp>
      <p:pic>
        <p:nvPicPr>
          <p:cNvPr id="6" name="Content Placeholder 5">
            <a:extLst>
              <a:ext uri="{FF2B5EF4-FFF2-40B4-BE49-F238E27FC236}">
                <a16:creationId xmlns:a16="http://schemas.microsoft.com/office/drawing/2014/main" id="{1045858F-017B-6173-051D-0B14EF1914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74" t="9405" r="7497" b="7740"/>
          <a:stretch/>
        </p:blipFill>
        <p:spPr>
          <a:xfrm>
            <a:off x="5008130" y="1"/>
            <a:ext cx="7153606" cy="6858000"/>
          </a:xfrm>
        </p:spPr>
      </p:pic>
    </p:spTree>
    <p:extLst>
      <p:ext uri="{BB962C8B-B14F-4D97-AF65-F5344CB8AC3E}">
        <p14:creationId xmlns:p14="http://schemas.microsoft.com/office/powerpoint/2010/main" val="151399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B68A-6A2F-EB9B-4633-8BACA027F34A}"/>
              </a:ext>
            </a:extLst>
          </p:cNvPr>
          <p:cNvSpPr>
            <a:spLocks noGrp="1"/>
          </p:cNvSpPr>
          <p:nvPr>
            <p:ph type="title"/>
          </p:nvPr>
        </p:nvSpPr>
        <p:spPr/>
        <p:txBody>
          <a:bodyPr/>
          <a:lstStyle/>
          <a:p>
            <a:r>
              <a:rPr lang="en-US" dirty="0"/>
              <a:t>WHY RESULTS MATTER?</a:t>
            </a:r>
            <a:endParaRPr lang="en-IN" dirty="0"/>
          </a:p>
        </p:txBody>
      </p:sp>
      <p:sp>
        <p:nvSpPr>
          <p:cNvPr id="3" name="Content Placeholder 2">
            <a:extLst>
              <a:ext uri="{FF2B5EF4-FFF2-40B4-BE49-F238E27FC236}">
                <a16:creationId xmlns:a16="http://schemas.microsoft.com/office/drawing/2014/main" id="{5EC0CD32-3F14-7181-A278-0C2630E76A5D}"/>
              </a:ext>
            </a:extLst>
          </p:cNvPr>
          <p:cNvSpPr>
            <a:spLocks noGrp="1"/>
          </p:cNvSpPr>
          <p:nvPr>
            <p:ph idx="1"/>
          </p:nvPr>
        </p:nvSpPr>
        <p:spPr>
          <a:xfrm>
            <a:off x="1683170" y="2683013"/>
            <a:ext cx="8825659" cy="3416300"/>
          </a:xfrm>
        </p:spPr>
        <p:txBody>
          <a:bodyPr/>
          <a:lstStyle/>
          <a:p>
            <a:pPr marL="0" indent="0">
              <a:buNone/>
            </a:pPr>
            <a:endParaRPr lang="en-US" dirty="0"/>
          </a:p>
          <a:p>
            <a:r>
              <a:rPr lang="en-US" dirty="0"/>
              <a:t>Marginalized communities are impacted more at the onset of an unexpected disaster.</a:t>
            </a:r>
          </a:p>
          <a:p>
            <a:r>
              <a:rPr lang="en-US" dirty="0"/>
              <a:t>Steps can be taken by the government in the face of such disasters to help communities beforehand. </a:t>
            </a:r>
          </a:p>
          <a:p>
            <a:r>
              <a:rPr lang="en-US" dirty="0"/>
              <a:t>These results help us understand what unemployment looks like during a pandemic and help plan the future much better. </a:t>
            </a:r>
            <a:endParaRPr lang="en-IN" dirty="0"/>
          </a:p>
        </p:txBody>
      </p:sp>
    </p:spTree>
    <p:extLst>
      <p:ext uri="{BB962C8B-B14F-4D97-AF65-F5344CB8AC3E}">
        <p14:creationId xmlns:p14="http://schemas.microsoft.com/office/powerpoint/2010/main" val="411868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83B319-5692-FD9F-9A8A-FD3864A325D8}"/>
              </a:ext>
            </a:extLst>
          </p:cNvPr>
          <p:cNvSpPr>
            <a:spLocks noGrp="1"/>
          </p:cNvSpPr>
          <p:nvPr>
            <p:ph type="ctrTitle"/>
          </p:nvPr>
        </p:nvSpPr>
        <p:spPr/>
        <p:txBody>
          <a:bodyPr/>
          <a:lstStyle/>
          <a:p>
            <a:r>
              <a:rPr lang="en-US" dirty="0"/>
              <a:t>THANK YOU!</a:t>
            </a:r>
            <a:endParaRPr lang="en-IN" dirty="0"/>
          </a:p>
        </p:txBody>
      </p:sp>
      <p:sp>
        <p:nvSpPr>
          <p:cNvPr id="5" name="Subtitle 4">
            <a:extLst>
              <a:ext uri="{FF2B5EF4-FFF2-40B4-BE49-F238E27FC236}">
                <a16:creationId xmlns:a16="http://schemas.microsoft.com/office/drawing/2014/main" id="{5537F0CD-E88D-D4B1-1EB7-52088BF2736C}"/>
              </a:ext>
            </a:extLst>
          </p:cNvPr>
          <p:cNvSpPr>
            <a:spLocks noGrp="1"/>
          </p:cNvSpPr>
          <p:nvPr>
            <p:ph type="subTitle" idx="1"/>
          </p:nvPr>
        </p:nvSpPr>
        <p:spPr/>
        <p:txBody>
          <a:bodyPr/>
          <a:lstStyle/>
          <a:p>
            <a:r>
              <a:rPr lang="en-US" dirty="0"/>
              <a:t>QUESTIONS?</a:t>
            </a:r>
            <a:endParaRPr lang="en-IN" dirty="0"/>
          </a:p>
        </p:txBody>
      </p:sp>
    </p:spTree>
    <p:extLst>
      <p:ext uri="{BB962C8B-B14F-4D97-AF65-F5344CB8AC3E}">
        <p14:creationId xmlns:p14="http://schemas.microsoft.com/office/powerpoint/2010/main" val="80553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0D2C8A-3591-5180-E4C0-30D54DE7553E}"/>
              </a:ext>
            </a:extLst>
          </p:cNvPr>
          <p:cNvSpPr>
            <a:spLocks noGrp="1"/>
          </p:cNvSpPr>
          <p:nvPr>
            <p:ph type="title"/>
          </p:nvPr>
        </p:nvSpPr>
        <p:spPr/>
        <p:txBody>
          <a:bodyPr/>
          <a:lstStyle/>
          <a:p>
            <a:r>
              <a:rPr lang="en-US" dirty="0"/>
              <a:t>MOTIVATION</a:t>
            </a:r>
            <a:endParaRPr lang="en-IN" dirty="0"/>
          </a:p>
        </p:txBody>
      </p:sp>
      <p:pic>
        <p:nvPicPr>
          <p:cNvPr id="8" name="Picture 7">
            <a:extLst>
              <a:ext uri="{FF2B5EF4-FFF2-40B4-BE49-F238E27FC236}">
                <a16:creationId xmlns:a16="http://schemas.microsoft.com/office/drawing/2014/main" id="{0002DDE1-27EA-2BE8-3793-BC77FED5011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17350" y="2753269"/>
            <a:ext cx="4267479" cy="2400457"/>
          </a:xfrm>
          <a:prstGeom prst="rect">
            <a:avLst/>
          </a:prstGeom>
        </p:spPr>
      </p:pic>
      <p:sp>
        <p:nvSpPr>
          <p:cNvPr id="9" name="TextBox 8">
            <a:extLst>
              <a:ext uri="{FF2B5EF4-FFF2-40B4-BE49-F238E27FC236}">
                <a16:creationId xmlns:a16="http://schemas.microsoft.com/office/drawing/2014/main" id="{0D46B8F7-52C0-791A-136A-BC432B23E8CF}"/>
              </a:ext>
            </a:extLst>
          </p:cNvPr>
          <p:cNvSpPr txBox="1"/>
          <p:nvPr/>
        </p:nvSpPr>
        <p:spPr>
          <a:xfrm>
            <a:off x="9820905" y="5043620"/>
            <a:ext cx="2063924" cy="169277"/>
          </a:xfrm>
          <a:prstGeom prst="rect">
            <a:avLst/>
          </a:prstGeom>
          <a:noFill/>
        </p:spPr>
        <p:txBody>
          <a:bodyPr wrap="square" rtlCol="0">
            <a:spAutoFit/>
          </a:bodyPr>
          <a:lstStyle/>
          <a:p>
            <a:r>
              <a:rPr lang="en-IN" sz="500" dirty="0">
                <a:hlinkClick r:id="rId4" tooltip="https://www.peoplematters.in/article/diversity/is-india-inc-doing-enough-to-move-the-needle-on-gender-diversity-14739"/>
              </a:rPr>
              <a:t>This Photo</a:t>
            </a:r>
            <a:r>
              <a:rPr lang="en-IN" sz="500" dirty="0"/>
              <a:t> by Unknown Author is licensed under </a:t>
            </a:r>
            <a:r>
              <a:rPr lang="en-IN" sz="500" dirty="0">
                <a:hlinkClick r:id="rId5" tooltip="https://creativecommons.org/licenses/by-nc-sa/3.0/"/>
              </a:rPr>
              <a:t>CC BY-SA-NC</a:t>
            </a:r>
            <a:endParaRPr lang="en-IN" sz="500" dirty="0"/>
          </a:p>
        </p:txBody>
      </p:sp>
      <p:pic>
        <p:nvPicPr>
          <p:cNvPr id="14" name="Picture 13">
            <a:extLst>
              <a:ext uri="{FF2B5EF4-FFF2-40B4-BE49-F238E27FC236}">
                <a16:creationId xmlns:a16="http://schemas.microsoft.com/office/drawing/2014/main" id="{7B9E94DC-390C-9560-D409-0E262807F93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544449" y="2973317"/>
            <a:ext cx="3911392" cy="1731272"/>
          </a:xfrm>
          <a:prstGeom prst="rect">
            <a:avLst/>
          </a:prstGeom>
        </p:spPr>
      </p:pic>
      <p:sp>
        <p:nvSpPr>
          <p:cNvPr id="15" name="TextBox 14">
            <a:extLst>
              <a:ext uri="{FF2B5EF4-FFF2-40B4-BE49-F238E27FC236}">
                <a16:creationId xmlns:a16="http://schemas.microsoft.com/office/drawing/2014/main" id="{31851F33-3DBF-55CE-3475-7261EC2F18ED}"/>
              </a:ext>
            </a:extLst>
          </p:cNvPr>
          <p:cNvSpPr txBox="1"/>
          <p:nvPr/>
        </p:nvSpPr>
        <p:spPr>
          <a:xfrm>
            <a:off x="5420700" y="4784394"/>
            <a:ext cx="3094309" cy="169277"/>
          </a:xfrm>
          <a:prstGeom prst="rect">
            <a:avLst/>
          </a:prstGeom>
          <a:noFill/>
        </p:spPr>
        <p:txBody>
          <a:bodyPr wrap="square" rtlCol="0">
            <a:spAutoFit/>
          </a:bodyPr>
          <a:lstStyle/>
          <a:p>
            <a:r>
              <a:rPr lang="en-IN" sz="500" dirty="0">
                <a:hlinkClick r:id="rId7" tooltip="https://www.pngall.com/employment-png"/>
              </a:rPr>
              <a:t>This Photo</a:t>
            </a:r>
            <a:r>
              <a:rPr lang="en-IN" sz="500" dirty="0"/>
              <a:t> by Unknown Author is licensed under </a:t>
            </a:r>
            <a:r>
              <a:rPr lang="en-IN" sz="500" dirty="0">
                <a:hlinkClick r:id="rId8" tooltip="https://creativecommons.org/licenses/by-nc/3.0/"/>
              </a:rPr>
              <a:t>CC BY-NC</a:t>
            </a:r>
            <a:endParaRPr lang="en-IN" sz="500" dirty="0"/>
          </a:p>
        </p:txBody>
      </p:sp>
      <p:pic>
        <p:nvPicPr>
          <p:cNvPr id="17" name="Picture 16">
            <a:extLst>
              <a:ext uri="{FF2B5EF4-FFF2-40B4-BE49-F238E27FC236}">
                <a16:creationId xmlns:a16="http://schemas.microsoft.com/office/drawing/2014/main" id="{5AE146CC-5FFD-1C68-0443-4487C87E36B2}"/>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18114" y="2753269"/>
            <a:ext cx="2489503" cy="2459628"/>
          </a:xfrm>
          <a:prstGeom prst="rect">
            <a:avLst/>
          </a:prstGeom>
        </p:spPr>
      </p:pic>
    </p:spTree>
    <p:extLst>
      <p:ext uri="{BB962C8B-B14F-4D97-AF65-F5344CB8AC3E}">
        <p14:creationId xmlns:p14="http://schemas.microsoft.com/office/powerpoint/2010/main" val="272417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4268-E857-D9B4-8351-DABCDE70C0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08A87C7-75FB-E321-FB26-4485F6E0E439}"/>
              </a:ext>
            </a:extLst>
          </p:cNvPr>
          <p:cNvSpPr>
            <a:spLocks noGrp="1"/>
          </p:cNvSpPr>
          <p:nvPr>
            <p:ph idx="1"/>
          </p:nvPr>
        </p:nvSpPr>
        <p:spPr>
          <a:xfrm>
            <a:off x="1683170" y="2673074"/>
            <a:ext cx="8825659" cy="3416300"/>
          </a:xfrm>
        </p:spPr>
        <p:txBody>
          <a:bodyPr>
            <a:normAutofit/>
          </a:bodyPr>
          <a:lstStyle/>
          <a:p>
            <a:endParaRPr lang="en-US" dirty="0">
              <a:solidFill>
                <a:srgbClr val="000000"/>
              </a:solidFill>
              <a:latin typeface="Times New Roman" panose="02020603050405020304" pitchFamily="18" charset="0"/>
            </a:endParaRPr>
          </a:p>
          <a:p>
            <a:pPr fontAlgn="base">
              <a:spcBef>
                <a:spcPts val="0"/>
              </a:spcBef>
            </a:pPr>
            <a:r>
              <a:rPr lang="en-US" sz="2000" b="0" i="0" u="none" strike="noStrike" dirty="0">
                <a:solidFill>
                  <a:srgbClr val="000000"/>
                </a:solidFill>
                <a:effectLst/>
                <a:latin typeface="Times New Roman" panose="02020603050405020304" pitchFamily="18" charset="0"/>
              </a:rPr>
              <a:t>How did the increase in COVID-19 cases impact employment in Norfolk County in 2020-2021?</a:t>
            </a:r>
          </a:p>
          <a:p>
            <a:pPr fontAlgn="base">
              <a:spcBef>
                <a:spcPts val="0"/>
              </a:spcBef>
            </a:pPr>
            <a:endParaRPr lang="en-US" sz="2000" b="0" i="0" u="none" strike="noStrike" dirty="0">
              <a:solidFill>
                <a:srgbClr val="000000"/>
              </a:solidFill>
              <a:effectLst/>
              <a:latin typeface="Times New Roman" panose="02020603050405020304" pitchFamily="18" charset="0"/>
            </a:endParaRPr>
          </a:p>
          <a:p>
            <a:pPr fontAlgn="base">
              <a:spcBef>
                <a:spcPts val="0"/>
              </a:spcBef>
            </a:pPr>
            <a:r>
              <a:rPr lang="en-US" sz="2000" b="0" i="0" u="none" strike="noStrike" dirty="0">
                <a:solidFill>
                  <a:srgbClr val="000000"/>
                </a:solidFill>
                <a:effectLst/>
                <a:latin typeface="Times New Roman" panose="02020603050405020304" pitchFamily="18" charset="0"/>
              </a:rPr>
              <a:t>Was there an increase in the unemployment claims as COVID-19 progressed in 2020-2021?</a:t>
            </a:r>
          </a:p>
          <a:p>
            <a:pPr fontAlgn="base">
              <a:spcBef>
                <a:spcPts val="0"/>
              </a:spcBef>
            </a:pPr>
            <a:endParaRPr lang="en-US" sz="2000" b="0" i="0" u="none" strike="noStrike" dirty="0">
              <a:solidFill>
                <a:srgbClr val="000000"/>
              </a:solidFill>
              <a:effectLst/>
              <a:latin typeface="Times New Roman" panose="02020603050405020304" pitchFamily="18" charset="0"/>
            </a:endParaRPr>
          </a:p>
          <a:p>
            <a:pPr fontAlgn="base">
              <a:spcBef>
                <a:spcPts val="0"/>
              </a:spcBef>
            </a:pPr>
            <a:r>
              <a:rPr lang="en-US" sz="2000" b="0" i="0" u="none" strike="noStrike" dirty="0">
                <a:solidFill>
                  <a:srgbClr val="000000"/>
                </a:solidFill>
                <a:effectLst/>
                <a:latin typeface="Times New Roman" panose="02020603050405020304" pitchFamily="18" charset="0"/>
              </a:rPr>
              <a:t>What proportion of unemployment claims to the population for gender, race/ethnicity to understand how much such demographic groups were impacted?</a:t>
            </a:r>
          </a:p>
        </p:txBody>
      </p:sp>
    </p:spTree>
    <p:extLst>
      <p:ext uri="{BB962C8B-B14F-4D97-AF65-F5344CB8AC3E}">
        <p14:creationId xmlns:p14="http://schemas.microsoft.com/office/powerpoint/2010/main" val="106334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90BB-4913-FEC2-F629-8FBCB4A8620C}"/>
              </a:ext>
            </a:extLst>
          </p:cNvPr>
          <p:cNvSpPr>
            <a:spLocks noGrp="1"/>
          </p:cNvSpPr>
          <p:nvPr>
            <p:ph type="title"/>
          </p:nvPr>
        </p:nvSpPr>
        <p:spPr/>
        <p:txBody>
          <a:bodyPr/>
          <a:lstStyle/>
          <a:p>
            <a:r>
              <a:rPr lang="en-US" dirty="0"/>
              <a:t>HUMAN-CENTEREDNESS</a:t>
            </a:r>
            <a:endParaRPr lang="en-IN" dirty="0"/>
          </a:p>
        </p:txBody>
      </p:sp>
      <p:pic>
        <p:nvPicPr>
          <p:cNvPr id="5" name="Picture 4">
            <a:extLst>
              <a:ext uri="{FF2B5EF4-FFF2-40B4-BE49-F238E27FC236}">
                <a16:creationId xmlns:a16="http://schemas.microsoft.com/office/drawing/2014/main" id="{4FC24CCF-72E2-24A2-96CC-F76B47CBAF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424800" y="3203862"/>
            <a:ext cx="2025616" cy="1467728"/>
          </a:xfrm>
          <a:prstGeom prst="rect">
            <a:avLst/>
          </a:prstGeom>
        </p:spPr>
      </p:pic>
      <p:pic>
        <p:nvPicPr>
          <p:cNvPr id="7" name="Picture 6">
            <a:extLst>
              <a:ext uri="{FF2B5EF4-FFF2-40B4-BE49-F238E27FC236}">
                <a16:creationId xmlns:a16="http://schemas.microsoft.com/office/drawing/2014/main" id="{E5DEEBDE-112D-909E-D455-E0172A5877D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678582" y="2389783"/>
            <a:ext cx="5252476" cy="2954518"/>
          </a:xfrm>
          <a:prstGeom prst="rect">
            <a:avLst/>
          </a:prstGeom>
        </p:spPr>
      </p:pic>
      <p:sp>
        <p:nvSpPr>
          <p:cNvPr id="8" name="TextBox 7">
            <a:extLst>
              <a:ext uri="{FF2B5EF4-FFF2-40B4-BE49-F238E27FC236}">
                <a16:creationId xmlns:a16="http://schemas.microsoft.com/office/drawing/2014/main" id="{006F1E68-2B8B-0AD5-332D-F3209762DFE2}"/>
              </a:ext>
            </a:extLst>
          </p:cNvPr>
          <p:cNvSpPr txBox="1"/>
          <p:nvPr/>
        </p:nvSpPr>
        <p:spPr>
          <a:xfrm>
            <a:off x="9577814" y="5334729"/>
            <a:ext cx="2150359" cy="169277"/>
          </a:xfrm>
          <a:prstGeom prst="rect">
            <a:avLst/>
          </a:prstGeom>
          <a:noFill/>
        </p:spPr>
        <p:txBody>
          <a:bodyPr wrap="square" rtlCol="0">
            <a:spAutoFit/>
          </a:bodyPr>
          <a:lstStyle/>
          <a:p>
            <a:r>
              <a:rPr lang="en-IN" sz="500" dirty="0">
                <a:hlinkClick r:id="rId6" tooltip="https://www.peoplemattersglobal.com/blog/diversity/diversity-and-inclusion-the-new-social-un-conditioning-25453"/>
              </a:rPr>
              <a:t>This Photo</a:t>
            </a:r>
            <a:r>
              <a:rPr lang="en-IN" sz="500" dirty="0"/>
              <a:t> by Unknown Author is licensed under </a:t>
            </a:r>
            <a:r>
              <a:rPr lang="en-IN" sz="500" dirty="0">
                <a:hlinkClick r:id="rId7" tooltip="https://creativecommons.org/licenses/by-nc-sa/3.0/"/>
              </a:rPr>
              <a:t>CC BY-SA-NC</a:t>
            </a:r>
            <a:endParaRPr lang="en-IN" sz="500" dirty="0"/>
          </a:p>
        </p:txBody>
      </p:sp>
      <p:pic>
        <p:nvPicPr>
          <p:cNvPr id="12" name="Picture 11">
            <a:extLst>
              <a:ext uri="{FF2B5EF4-FFF2-40B4-BE49-F238E27FC236}">
                <a16:creationId xmlns:a16="http://schemas.microsoft.com/office/drawing/2014/main" id="{A840081A-446D-2615-251F-C26C6D2C8CD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79009" y="2847918"/>
            <a:ext cx="3504497" cy="2336331"/>
          </a:xfrm>
          <a:prstGeom prst="rect">
            <a:avLst/>
          </a:prstGeom>
        </p:spPr>
      </p:pic>
      <p:sp>
        <p:nvSpPr>
          <p:cNvPr id="13" name="TextBox 12">
            <a:extLst>
              <a:ext uri="{FF2B5EF4-FFF2-40B4-BE49-F238E27FC236}">
                <a16:creationId xmlns:a16="http://schemas.microsoft.com/office/drawing/2014/main" id="{169D20E6-E545-223E-3B28-867094B7743B}"/>
              </a:ext>
            </a:extLst>
          </p:cNvPr>
          <p:cNvSpPr txBox="1"/>
          <p:nvPr/>
        </p:nvSpPr>
        <p:spPr>
          <a:xfrm>
            <a:off x="2214771" y="5184249"/>
            <a:ext cx="2476500" cy="169277"/>
          </a:xfrm>
          <a:prstGeom prst="rect">
            <a:avLst/>
          </a:prstGeom>
          <a:noFill/>
        </p:spPr>
        <p:txBody>
          <a:bodyPr wrap="square" rtlCol="0">
            <a:spAutoFit/>
          </a:bodyPr>
          <a:lstStyle/>
          <a:p>
            <a:r>
              <a:rPr lang="en-IN" sz="500" dirty="0">
                <a:hlinkClick r:id="rId9" tooltip="https://www.thebluediamondgallery.com/wooden-tile/d/data.html"/>
              </a:rPr>
              <a:t>This Photo</a:t>
            </a:r>
            <a:r>
              <a:rPr lang="en-IN" sz="500" dirty="0"/>
              <a:t> by Unknown Author is licensed under </a:t>
            </a:r>
            <a:r>
              <a:rPr lang="en-IN" sz="500" dirty="0">
                <a:hlinkClick r:id="rId10" tooltip="https://creativecommons.org/licenses/by-sa/3.0/"/>
              </a:rPr>
              <a:t>CC BY-SA</a:t>
            </a:r>
            <a:endParaRPr lang="en-IN" sz="500" dirty="0"/>
          </a:p>
        </p:txBody>
      </p:sp>
    </p:spTree>
    <p:extLst>
      <p:ext uri="{BB962C8B-B14F-4D97-AF65-F5344CB8AC3E}">
        <p14:creationId xmlns:p14="http://schemas.microsoft.com/office/powerpoint/2010/main" val="354265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A360-262F-143F-F545-8CF2990B8723}"/>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23E40BA1-65E1-4700-5688-B22039555FD5}"/>
              </a:ext>
            </a:extLst>
          </p:cNvPr>
          <p:cNvSpPr>
            <a:spLocks noGrp="1"/>
          </p:cNvSpPr>
          <p:nvPr>
            <p:ph idx="1"/>
          </p:nvPr>
        </p:nvSpPr>
        <p:spPr>
          <a:xfrm>
            <a:off x="1683170" y="2613439"/>
            <a:ext cx="8825659" cy="3416300"/>
          </a:xfrm>
        </p:spPr>
        <p:txBody>
          <a:bodyPr/>
          <a:lstStyle/>
          <a:p>
            <a:pPr marL="0" indent="0">
              <a:buNone/>
            </a:pPr>
            <a:r>
              <a:rPr lang="en-US" dirty="0"/>
              <a:t>SOURCES:</a:t>
            </a:r>
          </a:p>
          <a:p>
            <a:pPr lvl="1"/>
            <a:r>
              <a:rPr lang="en-IN" sz="1800"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Weekly unemployment claims data</a:t>
            </a:r>
            <a:r>
              <a:rPr lang="en-IN" sz="1800" dirty="0">
                <a:solidFill>
                  <a:schemeClr val="accent1">
                    <a:lumMod val="60000"/>
                    <a:lumOff val="40000"/>
                  </a:schemeClr>
                </a:solidFill>
              </a:rPr>
              <a:t> </a:t>
            </a:r>
            <a:r>
              <a:rPr lang="en-IN" sz="1800" b="0" i="0" u="none" strike="noStrike" dirty="0">
                <a:solidFill>
                  <a:schemeClr val="tx1"/>
                </a:solidFill>
                <a:effectLst/>
                <a:latin typeface="Times New Roman" panose="02020603050405020304" pitchFamily="18" charset="0"/>
              </a:rPr>
              <a:t>:</a:t>
            </a:r>
            <a:r>
              <a:rPr lang="en-IN" sz="1800" b="0" i="0" u="none" strike="noStrike" dirty="0">
                <a:solidFill>
                  <a:schemeClr val="tx2">
                    <a:lumMod val="60000"/>
                    <a:lumOff val="40000"/>
                  </a:schemeClr>
                </a:solidFill>
                <a:effectLst/>
                <a:latin typeface="Times New Roman" panose="02020603050405020304" pitchFamily="18" charset="0"/>
              </a:rPr>
              <a:t> </a:t>
            </a:r>
            <a:r>
              <a:rPr lang="en-US" sz="1800" b="0" i="0" u="none" strike="noStrike" dirty="0">
                <a:solidFill>
                  <a:srgbClr val="141414"/>
                </a:solidFill>
                <a:effectLst/>
                <a:latin typeface="Times New Roman" panose="02020603050405020304" pitchFamily="18" charset="0"/>
              </a:rPr>
              <a:t>Initial and continued weekly Unemployment Insurance claims by county. Includes claimant demographics (gender, race and ethnicity), industry, occupation, and education. </a:t>
            </a:r>
          </a:p>
          <a:p>
            <a:pPr lvl="1"/>
            <a:r>
              <a:rPr lang="en-IN" sz="1800" dirty="0" err="1">
                <a:solidFill>
                  <a:schemeClr val="accent1">
                    <a:lumMod val="60000"/>
                    <a:lumOff val="40000"/>
                  </a:schemeClr>
                </a:solidFill>
                <a:hlinkClick r:id="rId3">
                  <a:extLst>
                    <a:ext uri="{A12FA001-AC4F-418D-AE19-62706E023703}">
                      <ahyp:hlinkClr xmlns:ahyp="http://schemas.microsoft.com/office/drawing/2018/hyperlinkcolor" val="tx"/>
                    </a:ext>
                  </a:extLst>
                </a:hlinkClick>
              </a:rPr>
              <a:t>Labor</a:t>
            </a:r>
            <a:r>
              <a:rPr lang="en-IN" sz="1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 and Unemployment Data</a:t>
            </a:r>
            <a:r>
              <a:rPr lang="en-IN" sz="1800" dirty="0">
                <a:solidFill>
                  <a:schemeClr val="accent1">
                    <a:lumMod val="60000"/>
                    <a:lumOff val="40000"/>
                  </a:schemeClr>
                </a:solidFill>
              </a:rPr>
              <a:t> </a:t>
            </a:r>
            <a:r>
              <a:rPr lang="en-IN" sz="1800" b="0" i="0" u="none" strike="noStrike" dirty="0">
                <a:solidFill>
                  <a:srgbClr val="000000"/>
                </a:solidFill>
                <a:effectLst/>
                <a:latin typeface="Times New Roman" panose="02020603050405020304" pitchFamily="18" charset="0"/>
              </a:rPr>
              <a:t>: </a:t>
            </a:r>
            <a:r>
              <a:rPr lang="en-US" sz="1800" b="0" i="0" u="none" strike="noStrike" dirty="0">
                <a:solidFill>
                  <a:srgbClr val="141414"/>
                </a:solidFill>
                <a:effectLst/>
                <a:latin typeface="Times New Roman" panose="02020603050405020304" pitchFamily="18" charset="0"/>
              </a:rPr>
              <a:t> Information on the labor force, employment, unemployment, and unemployment rates for each county in Massachusetts.</a:t>
            </a:r>
          </a:p>
          <a:p>
            <a:pPr lvl="1"/>
            <a:r>
              <a:rPr lang="en-US" sz="18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John Hopkins University COVID-19 data </a:t>
            </a:r>
            <a:r>
              <a:rPr lang="en-US" sz="1800" b="0" dirty="0">
                <a:effectLst/>
                <a:latin typeface="Times New Roman" panose="02020603050405020304" pitchFamily="18" charset="0"/>
                <a:cs typeface="Times New Roman" panose="02020603050405020304" pitchFamily="18" charset="0"/>
              </a:rPr>
              <a:t>:</a:t>
            </a:r>
            <a:r>
              <a:rPr lang="en-US" sz="1800" b="0" i="1" dirty="0">
                <a:effectLst/>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The list of confirmed COVI	D cases by county.</a:t>
            </a:r>
          </a:p>
          <a:p>
            <a:pPr marL="457200" lvl="1" indent="0">
              <a:buNone/>
            </a:pPr>
            <a:endParaRPr lang="en-US"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97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2BB4-D528-3C7F-B40D-27260D961D6D}"/>
              </a:ext>
            </a:extLst>
          </p:cNvPr>
          <p:cNvSpPr>
            <a:spLocks noGrp="1"/>
          </p:cNvSpPr>
          <p:nvPr>
            <p:ph type="title"/>
          </p:nvPr>
        </p:nvSpPr>
        <p:spPr/>
        <p:txBody>
          <a:bodyPr>
            <a:normAutofit/>
          </a:bodyPr>
          <a:lstStyle/>
          <a:p>
            <a:r>
              <a:rPr lang="en-US" dirty="0"/>
              <a:t>COVID CASES AND EMPLOYMENT</a:t>
            </a:r>
            <a:endParaRPr lang="en-IN" dirty="0"/>
          </a:p>
        </p:txBody>
      </p:sp>
      <p:pic>
        <p:nvPicPr>
          <p:cNvPr id="9" name="Content Placeholder 8">
            <a:extLst>
              <a:ext uri="{FF2B5EF4-FFF2-40B4-BE49-F238E27FC236}">
                <a16:creationId xmlns:a16="http://schemas.microsoft.com/office/drawing/2014/main" id="{D505FD3E-10A8-0E11-CF48-30FD4E6293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4954" y="2321781"/>
            <a:ext cx="9786070" cy="4349364"/>
          </a:xfrm>
        </p:spPr>
      </p:pic>
    </p:spTree>
    <p:extLst>
      <p:ext uri="{BB962C8B-B14F-4D97-AF65-F5344CB8AC3E}">
        <p14:creationId xmlns:p14="http://schemas.microsoft.com/office/powerpoint/2010/main" val="189970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65FF-44D0-7829-FC1F-6A86B063ABB6}"/>
              </a:ext>
            </a:extLst>
          </p:cNvPr>
          <p:cNvSpPr>
            <a:spLocks noGrp="1"/>
          </p:cNvSpPr>
          <p:nvPr>
            <p:ph type="title"/>
          </p:nvPr>
        </p:nvSpPr>
        <p:spPr>
          <a:xfrm>
            <a:off x="1099296" y="2420178"/>
            <a:ext cx="2793158" cy="1600200"/>
          </a:xfrm>
        </p:spPr>
        <p:txBody>
          <a:bodyPr>
            <a:noAutofit/>
          </a:bodyPr>
          <a:lstStyle/>
          <a:p>
            <a:r>
              <a:rPr lang="en-US" sz="2400" dirty="0"/>
              <a:t>UNEMPLOYMENT CLAIMS BY DEMOGRAPHICS</a:t>
            </a:r>
            <a:endParaRPr lang="en-IN" sz="2400" dirty="0"/>
          </a:p>
        </p:txBody>
      </p:sp>
      <p:pic>
        <p:nvPicPr>
          <p:cNvPr id="32" name="Content Placeholder 31">
            <a:extLst>
              <a:ext uri="{FF2B5EF4-FFF2-40B4-BE49-F238E27FC236}">
                <a16:creationId xmlns:a16="http://schemas.microsoft.com/office/drawing/2014/main" id="{88F12E38-BC54-67C9-89B8-40970D4E17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19" t="9420" r="7994" b="7971"/>
          <a:stretch/>
        </p:blipFill>
        <p:spPr>
          <a:xfrm>
            <a:off x="4900724" y="0"/>
            <a:ext cx="7146759" cy="6858000"/>
          </a:xfrm>
        </p:spPr>
      </p:pic>
    </p:spTree>
    <p:extLst>
      <p:ext uri="{BB962C8B-B14F-4D97-AF65-F5344CB8AC3E}">
        <p14:creationId xmlns:p14="http://schemas.microsoft.com/office/powerpoint/2010/main" val="269815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1EAD-6209-90C4-1A3F-620659008770}"/>
              </a:ext>
            </a:extLst>
          </p:cNvPr>
          <p:cNvSpPr>
            <a:spLocks noGrp="1"/>
          </p:cNvSpPr>
          <p:nvPr>
            <p:ph type="title"/>
          </p:nvPr>
        </p:nvSpPr>
        <p:spPr/>
        <p:txBody>
          <a:bodyPr/>
          <a:lstStyle/>
          <a:p>
            <a:r>
              <a:rPr lang="en-US" dirty="0"/>
              <a:t>NORFOLK COUNTY DEMOGRAPHICS</a:t>
            </a:r>
            <a:endParaRPr lang="en-IN" dirty="0"/>
          </a:p>
        </p:txBody>
      </p:sp>
      <p:graphicFrame>
        <p:nvGraphicFramePr>
          <p:cNvPr id="9" name="Chart 8">
            <a:extLst>
              <a:ext uri="{FF2B5EF4-FFF2-40B4-BE49-F238E27FC236}">
                <a16:creationId xmlns:a16="http://schemas.microsoft.com/office/drawing/2014/main" id="{811E6AC9-2384-4A77-B0F4-68EB26D8A523}"/>
              </a:ext>
            </a:extLst>
          </p:cNvPr>
          <p:cNvGraphicFramePr>
            <a:graphicFrameLocks/>
          </p:cNvGraphicFramePr>
          <p:nvPr>
            <p:extLst>
              <p:ext uri="{D42A27DB-BD31-4B8C-83A1-F6EECF244321}">
                <p14:modId xmlns:p14="http://schemas.microsoft.com/office/powerpoint/2010/main" val="2880703726"/>
              </p:ext>
            </p:extLst>
          </p:nvPr>
        </p:nvGraphicFramePr>
        <p:xfrm>
          <a:off x="3356776" y="375047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89E6612F-1D85-0368-54E8-8F3C21A136DD}"/>
              </a:ext>
            </a:extLst>
          </p:cNvPr>
          <p:cNvGraphicFramePr>
            <a:graphicFrameLocks/>
          </p:cNvGraphicFramePr>
          <p:nvPr>
            <p:extLst>
              <p:ext uri="{D42A27DB-BD31-4B8C-83A1-F6EECF244321}">
                <p14:modId xmlns:p14="http://schemas.microsoft.com/office/powerpoint/2010/main" val="158060131"/>
              </p:ext>
            </p:extLst>
          </p:nvPr>
        </p:nvGraphicFramePr>
        <p:xfrm>
          <a:off x="7301946" y="2677049"/>
          <a:ext cx="4346713" cy="23333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3CB5B86D-A6FF-D9EA-4142-11868C1BEF3C}"/>
              </a:ext>
            </a:extLst>
          </p:cNvPr>
          <p:cNvGraphicFramePr>
            <a:graphicFrameLocks/>
          </p:cNvGraphicFramePr>
          <p:nvPr>
            <p:extLst>
              <p:ext uri="{D42A27DB-BD31-4B8C-83A1-F6EECF244321}">
                <p14:modId xmlns:p14="http://schemas.microsoft.com/office/powerpoint/2010/main" val="3154191125"/>
              </p:ext>
            </p:extLst>
          </p:nvPr>
        </p:nvGraphicFramePr>
        <p:xfrm>
          <a:off x="247816" y="2406338"/>
          <a:ext cx="3672177" cy="26259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1688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F849-9857-404C-1FF8-0C78C349923D}"/>
              </a:ext>
            </a:extLst>
          </p:cNvPr>
          <p:cNvSpPr>
            <a:spLocks noGrp="1"/>
          </p:cNvSpPr>
          <p:nvPr>
            <p:ph type="title"/>
          </p:nvPr>
        </p:nvSpPr>
        <p:spPr/>
        <p:txBody>
          <a:bodyPr/>
          <a:lstStyle/>
          <a:p>
            <a:r>
              <a:rPr lang="en-US" dirty="0"/>
              <a:t>METHODS</a:t>
            </a:r>
            <a:endParaRPr lang="en-IN" dirty="0"/>
          </a:p>
        </p:txBody>
      </p:sp>
      <p:pic>
        <p:nvPicPr>
          <p:cNvPr id="5" name="Content Placeholder 4">
            <a:extLst>
              <a:ext uri="{FF2B5EF4-FFF2-40B4-BE49-F238E27FC236}">
                <a16:creationId xmlns:a16="http://schemas.microsoft.com/office/drawing/2014/main" id="{6E408606-4088-BEC2-7DA2-14BB0586F35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64682" y="2567356"/>
            <a:ext cx="3502450" cy="2550222"/>
          </a:xfrm>
        </p:spPr>
      </p:pic>
      <p:sp>
        <p:nvSpPr>
          <p:cNvPr id="6" name="TextBox 5">
            <a:extLst>
              <a:ext uri="{FF2B5EF4-FFF2-40B4-BE49-F238E27FC236}">
                <a16:creationId xmlns:a16="http://schemas.microsoft.com/office/drawing/2014/main" id="{D6C2A13F-FD6A-E859-5BE0-0BCB472247ED}"/>
              </a:ext>
            </a:extLst>
          </p:cNvPr>
          <p:cNvSpPr txBox="1"/>
          <p:nvPr/>
        </p:nvSpPr>
        <p:spPr>
          <a:xfrm>
            <a:off x="3293778" y="5155423"/>
            <a:ext cx="3502450" cy="169277"/>
          </a:xfrm>
          <a:prstGeom prst="rect">
            <a:avLst/>
          </a:prstGeom>
          <a:noFill/>
        </p:spPr>
        <p:txBody>
          <a:bodyPr wrap="square" rtlCol="0">
            <a:spAutoFit/>
          </a:bodyPr>
          <a:lstStyle/>
          <a:p>
            <a:r>
              <a:rPr lang="en-IN" sz="500" dirty="0">
                <a:hlinkClick r:id="rId3" tooltip="https://courses.lumenlearning.com/suny-esc-introtocollegereadingandwriting/chapter/conformity/"/>
              </a:rPr>
              <a:t>This Photo</a:t>
            </a:r>
            <a:r>
              <a:rPr lang="en-IN" sz="500" dirty="0"/>
              <a:t> by Unknown Author is licensed under </a:t>
            </a:r>
            <a:r>
              <a:rPr lang="en-IN" sz="500" dirty="0">
                <a:hlinkClick r:id="rId4" tooltip="https://creativecommons.org/licenses/by-nc-nd/3.0/"/>
              </a:rPr>
              <a:t>CC BY-NC-ND</a:t>
            </a:r>
            <a:endParaRPr lang="en-IN" sz="500" dirty="0"/>
          </a:p>
        </p:txBody>
      </p:sp>
      <p:pic>
        <p:nvPicPr>
          <p:cNvPr id="8" name="Picture 7">
            <a:extLst>
              <a:ext uri="{FF2B5EF4-FFF2-40B4-BE49-F238E27FC236}">
                <a16:creationId xmlns:a16="http://schemas.microsoft.com/office/drawing/2014/main" id="{8906E292-A0B4-C953-9754-0A6BED0EFA8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005121" y="1887754"/>
            <a:ext cx="4322197" cy="4322197"/>
          </a:xfrm>
          <a:prstGeom prst="rect">
            <a:avLst/>
          </a:prstGeom>
        </p:spPr>
      </p:pic>
      <p:sp>
        <p:nvSpPr>
          <p:cNvPr id="9" name="TextBox 8">
            <a:extLst>
              <a:ext uri="{FF2B5EF4-FFF2-40B4-BE49-F238E27FC236}">
                <a16:creationId xmlns:a16="http://schemas.microsoft.com/office/drawing/2014/main" id="{15B2800C-BAE9-DB28-5169-F5618E0D365F}"/>
              </a:ext>
            </a:extLst>
          </p:cNvPr>
          <p:cNvSpPr txBox="1"/>
          <p:nvPr/>
        </p:nvSpPr>
        <p:spPr>
          <a:xfrm>
            <a:off x="6984782" y="5240061"/>
            <a:ext cx="2735642" cy="369332"/>
          </a:xfrm>
          <a:prstGeom prst="rect">
            <a:avLst/>
          </a:prstGeom>
          <a:noFill/>
        </p:spPr>
        <p:txBody>
          <a:bodyPr wrap="square" rtlCol="0">
            <a:spAutoFit/>
          </a:bodyPr>
          <a:lstStyle/>
          <a:p>
            <a:r>
              <a:rPr lang="en-US" dirty="0"/>
              <a:t>Z-Test, Pairwise Tests</a:t>
            </a:r>
            <a:endParaRPr lang="en-IN" dirty="0"/>
          </a:p>
        </p:txBody>
      </p:sp>
    </p:spTree>
    <p:extLst>
      <p:ext uri="{BB962C8B-B14F-4D97-AF65-F5344CB8AC3E}">
        <p14:creationId xmlns:p14="http://schemas.microsoft.com/office/powerpoint/2010/main" val="3083731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2367</TotalTime>
  <Words>416</Words>
  <Application>Microsoft Office PowerPoint</Application>
  <PresentationFormat>Widescreen</PresentationFormat>
  <Paragraphs>51</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NORFOLK COUNTY</vt:lpstr>
      <vt:lpstr>MOTIVATION</vt:lpstr>
      <vt:lpstr>PROBLEM STATEMENT</vt:lpstr>
      <vt:lpstr>HUMAN-CENTEREDNESS</vt:lpstr>
      <vt:lpstr>DATASET</vt:lpstr>
      <vt:lpstr>COVID CASES AND EMPLOYMENT</vt:lpstr>
      <vt:lpstr>UNEMPLOYMENT CLAIMS BY DEMOGRAPHICS</vt:lpstr>
      <vt:lpstr>NORFOLK COUNTY DEMOGRAPHICS</vt:lpstr>
      <vt:lpstr>METHODS</vt:lpstr>
      <vt:lpstr>RESULTS</vt:lpstr>
      <vt:lpstr>WHY RESULTS MATTER?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NORFOLK COUNTY</dc:title>
  <dc:creator>anuhya bs</dc:creator>
  <cp:lastModifiedBy>anuhya bs</cp:lastModifiedBy>
  <cp:revision>19</cp:revision>
  <dcterms:created xsi:type="dcterms:W3CDTF">2022-12-04T00:43:12Z</dcterms:created>
  <dcterms:modified xsi:type="dcterms:W3CDTF">2022-12-12T01:21:51Z</dcterms:modified>
</cp:coreProperties>
</file>