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9" r:id="rId2"/>
    <p:sldId id="257" r:id="rId3"/>
    <p:sldId id="258" r:id="rId4"/>
    <p:sldId id="259" r:id="rId5"/>
    <p:sldId id="314" r:id="rId6"/>
    <p:sldId id="315" r:id="rId7"/>
    <p:sldId id="316" r:id="rId8"/>
    <p:sldId id="262" r:id="rId9"/>
    <p:sldId id="261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5" r:id="rId18"/>
    <p:sldId id="276" r:id="rId19"/>
    <p:sldId id="265" r:id="rId20"/>
    <p:sldId id="266" r:id="rId21"/>
    <p:sldId id="277" r:id="rId22"/>
    <p:sldId id="278" r:id="rId23"/>
    <p:sldId id="279" r:id="rId24"/>
    <p:sldId id="280" r:id="rId25"/>
    <p:sldId id="281" r:id="rId26"/>
    <p:sldId id="267" r:id="rId27"/>
    <p:sldId id="263" r:id="rId28"/>
    <p:sldId id="268" r:id="rId29"/>
    <p:sldId id="269" r:id="rId30"/>
    <p:sldId id="270" r:id="rId31"/>
    <p:sldId id="271" r:id="rId32"/>
    <p:sldId id="272" r:id="rId33"/>
    <p:sldId id="273" r:id="rId34"/>
    <p:sldId id="282" r:id="rId35"/>
    <p:sldId id="284" r:id="rId36"/>
    <p:sldId id="285" r:id="rId37"/>
    <p:sldId id="286" r:id="rId38"/>
    <p:sldId id="288" r:id="rId39"/>
    <p:sldId id="310" r:id="rId40"/>
    <p:sldId id="289" r:id="rId41"/>
    <p:sldId id="290" r:id="rId42"/>
    <p:sldId id="294" r:id="rId43"/>
    <p:sldId id="292" r:id="rId44"/>
    <p:sldId id="293" r:id="rId45"/>
    <p:sldId id="295" r:id="rId46"/>
    <p:sldId id="296" r:id="rId47"/>
    <p:sldId id="297" r:id="rId48"/>
    <p:sldId id="298" r:id="rId49"/>
    <p:sldId id="312" r:id="rId50"/>
    <p:sldId id="31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00"/>
    <a:srgbClr val="E1B4B1"/>
    <a:srgbClr val="800000"/>
    <a:srgbClr val="E45C52"/>
    <a:srgbClr val="A2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1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-15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0D9B2-AD96-4250-AB05-FA994526D3D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B9C0-6E27-4B88-A491-AA5F1FC6C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6B9C0-6E27-4B88-A491-AA5F1FC6C6F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9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6B9C0-6E27-4B88-A491-AA5F1FC6C6F0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0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6B9C0-6E27-4B88-A491-AA5F1FC6C6F0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6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F6CC-B049-0DE1-AEE5-8DA6B7C20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301B-9A30-EEFB-29B0-953C2598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0ABE-8F9C-493B-FC01-230B1A44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ED4B-DE6C-426C-8FB8-932540FE3FA3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6117-AA37-79B6-431E-2D3F367D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1045-94D7-77CF-6BAB-3ADA3238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6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E397-157F-019D-B20D-5FF5F688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46A1E-D807-5E7F-BC9A-4590F1C6E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4A91-1E8E-8BEB-55E8-AA61708B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DDAE-5C45-4636-9B3A-2CDEBCD4E761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EF3F-CB62-FA4D-A98C-114B3710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1F1E-A261-0F05-E269-99FBCECD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4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78135-4883-8C60-E343-01D5A8075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B21D-4D77-37E3-09C3-74561A61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9C76-BC74-E3FC-A8F9-9046AB5C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FBA-96C3-4CC8-A370-9B851C707EDE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E2B2-DB19-8791-172D-02152A68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1E4F-EADC-F9FB-9F68-06318768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7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2AC8-07E2-E797-19DD-7CC35CD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B101-CD4C-8BA8-090C-EB55A3F2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A984-4FB2-F155-280B-722BB7AB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2F0C-D0F7-4A51-9136-6B5C42A964E8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CBC8-B5BA-78F8-5129-0C6D3070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702B-0F76-1D27-1F65-F13A0ACF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C00000"/>
                </a:solidFill>
              </a:defRPr>
            </a:lvl1pPr>
          </a:lstStyle>
          <a:p>
            <a:fld id="{C9D74858-CACD-4E8E-B335-D1CAB8E3AEE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13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B28A-466B-FD9E-F227-B2668309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345E-724F-A002-714E-44698ED6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EF39-5485-720E-DDAA-4CE9368A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F8AA-D7BC-4629-8810-BBF4E745BE15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8CB2-3231-052D-00BD-69BEC7D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A1C7B-8CA2-A5FD-4234-CBC98235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64C9-2A82-C982-9A25-BE76261B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DEC5-98C7-A364-AF51-1A35EC0D3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EB17-0090-EA89-032C-1349C0B7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AFA98-0889-3191-4B15-8CB918B3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4E0C-13ED-4509-8766-3040B49DB3A1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B035-BA22-2E0C-DB23-F86994A9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D5D4C-D947-5F82-608C-FA919FC7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FA0C-BCBE-1F07-0EB3-B988D80F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EE257-06CB-4D99-BD98-B29F7F7F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6CDB-CAAF-37C1-222B-37C2DC552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E32C5-26F2-3512-621D-87333DF7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F2A86-4581-7826-2442-24F510A09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A509B-7021-C4A2-09A9-8396921D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C33E-E46D-45B7-9FD4-C17231DF25AB}" type="datetime1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1BB77-2F2F-29A7-1025-76A337D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8BB99-33F5-6050-A0A9-9125B1C6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7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214F-85C4-172F-7735-652B2AEC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FB49D-59F9-0AC4-7A21-84D0A1CC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D895-AC95-4A4D-BE5D-E7543C01362C}" type="datetime1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3F965-A8C5-745F-43A4-49F06447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BD1E-8749-2F0C-6442-EFEFF60F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3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1548A-CF7B-8BD6-AE31-75E7FD11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1AED-58C3-4D28-9E04-8BDF3A17EFAD}" type="datetime1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FA870-9270-B146-8F41-58827729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5ED5-4F77-3C18-CE3C-E6A59957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0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AED6-80C9-EDCF-6F86-60B98BC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703B-700D-8CD8-47D4-3144020D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9B621-1376-B0AF-EDEC-A278D043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83C60-37BB-4FAE-5B3B-3EFD91C9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D5F3-0169-42BC-90CE-AC4BD1231684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A721-9FA6-F310-0353-62A971A9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1AACD-424A-4863-8D7E-48E23CB7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0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451F-AD76-DC40-C221-EEE46351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5DA79-F46C-45EA-FB4A-6316B36E4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405B-FDD7-DBF7-EABA-70B9A6C0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25D2-3316-22FA-9E12-1CFBDB6C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76E8-6E7E-45D2-97EC-09FF0178648E}" type="datetime1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D12B2-3679-327E-46E3-45497371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F340D-61B0-CDDC-05E8-0C4CDC05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6657C-30C8-6BD6-E81D-56D03BF3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CCFA-C05E-46E4-A361-D85E640E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6FB8-E0EC-E86F-3F1B-F014FD0BB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C8A9-35BD-4691-9FEA-AC16AD778BCC}" type="datetime1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D396-9CC5-F290-3B32-4D9209B09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8627-6717-556F-1983-E5E26B72F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4858-CACD-4E8E-B335-D1CAB8E3A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6B8C-28C1-1F42-74B6-5E6B73A7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231584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Nigerian_Road_Traffic_Crashes_2020_2024</a:t>
            </a:r>
            <a:endParaRPr lang="en-IN" sz="6000" dirty="0">
              <a:solidFill>
                <a:srgbClr val="CC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F11A-4746-BD70-916E-108202B1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040" y="5222240"/>
            <a:ext cx="10241280" cy="1325563"/>
          </a:xfrm>
          <a:noFill/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IN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IN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sz="2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		By Anumol Issac  </a:t>
            </a:r>
          </a:p>
        </p:txBody>
      </p:sp>
    </p:spTree>
    <p:extLst>
      <p:ext uri="{BB962C8B-B14F-4D97-AF65-F5344CB8AC3E}">
        <p14:creationId xmlns:p14="http://schemas.microsoft.com/office/powerpoint/2010/main" val="341058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9C43-6D9E-B789-7310-6090D8BA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In Number of Injuries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0D3C-C161-EE64-2F15-14AE328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E7080-D77D-7FB2-C8E2-5092103CA079}"/>
              </a:ext>
            </a:extLst>
          </p:cNvPr>
          <p:cNvSpPr/>
          <p:nvPr/>
        </p:nvSpPr>
        <p:spPr>
          <a:xfrm>
            <a:off x="9204960" y="3261360"/>
            <a:ext cx="2316480" cy="1666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2022, Q4 2022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2F3DA-FE0F-7917-34EF-6E1EDFD66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" y="1960880"/>
            <a:ext cx="6994887" cy="489712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21F39CB3-735A-0F29-A0A0-C182DE8945C2}"/>
              </a:ext>
            </a:extLst>
          </p:cNvPr>
          <p:cNvSpPr/>
          <p:nvPr/>
        </p:nvSpPr>
        <p:spPr>
          <a:xfrm>
            <a:off x="8666479" y="342900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94655E3-EDB2-D226-5B1E-671DDD1FDADE}"/>
              </a:ext>
            </a:extLst>
          </p:cNvPr>
          <p:cNvSpPr/>
          <p:nvPr/>
        </p:nvSpPr>
        <p:spPr>
          <a:xfrm>
            <a:off x="8666479" y="432211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3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AE93-7ACD-210F-998E-C07B18C0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In Number of Fatalities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A60E-D6E6-9483-F1B5-E56DAAA9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CEABA-A14D-8C18-B0E3-48AFF9BF7733}"/>
              </a:ext>
            </a:extLst>
          </p:cNvPr>
          <p:cNvSpPr/>
          <p:nvPr/>
        </p:nvSpPr>
        <p:spPr>
          <a:xfrm>
            <a:off x="1615979" y="2895600"/>
            <a:ext cx="2265680" cy="233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2022,Q4 2020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DD384-359A-D614-C47B-6FC08129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0" y="2204720"/>
            <a:ext cx="7487920" cy="465328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3992F60F-453C-7418-E16F-902B0933C8AD}"/>
              </a:ext>
            </a:extLst>
          </p:cNvPr>
          <p:cNvSpPr/>
          <p:nvPr/>
        </p:nvSpPr>
        <p:spPr>
          <a:xfrm>
            <a:off x="1143912" y="342900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E5B9467-8049-B5F1-0134-27D1DAE1288A}"/>
              </a:ext>
            </a:extLst>
          </p:cNvPr>
          <p:cNvSpPr/>
          <p:nvPr/>
        </p:nvSpPr>
        <p:spPr>
          <a:xfrm>
            <a:off x="1143912" y="434181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806D-4922-0E86-2551-C42A4EB1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In Vehicles Involved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FECD-A82F-256E-72B7-5835EBC2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99C277-7059-8EB7-FDD0-27F06CF2B66B}"/>
              </a:ext>
            </a:extLst>
          </p:cNvPr>
          <p:cNvSpPr/>
          <p:nvPr/>
        </p:nvSpPr>
        <p:spPr>
          <a:xfrm>
            <a:off x="8971280" y="2857024"/>
            <a:ext cx="2225040" cy="20604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 2022,Q1 2021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31AFC-8D50-88C6-A300-C32F95764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" y="2052320"/>
            <a:ext cx="7124597" cy="480568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30BC9C86-AD03-8062-B989-B85B80C04DCE}"/>
              </a:ext>
            </a:extLst>
          </p:cNvPr>
          <p:cNvSpPr/>
          <p:nvPr/>
        </p:nvSpPr>
        <p:spPr>
          <a:xfrm>
            <a:off x="8550552" y="325434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5DE807F-EA48-9986-94E8-29A766A8C156}"/>
              </a:ext>
            </a:extLst>
          </p:cNvPr>
          <p:cNvSpPr/>
          <p:nvPr/>
        </p:nvSpPr>
        <p:spPr>
          <a:xfrm>
            <a:off x="8550552" y="413729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85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BFFB-0C54-1405-CB1A-386A6730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In Speed Violation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18EC-4779-04C2-82D6-28EEAEA9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0605E8-35A8-FB15-57A0-09D53B5D51B6}"/>
              </a:ext>
            </a:extLst>
          </p:cNvPr>
          <p:cNvSpPr/>
          <p:nvPr/>
        </p:nvSpPr>
        <p:spPr>
          <a:xfrm>
            <a:off x="1371600" y="2862103"/>
            <a:ext cx="2560320" cy="2824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 2020, Q1 2021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2022,Q3 2021, Q3 2022,Q4 2021,Q2 2022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CA78E-F4DC-FD20-2F5D-D323F350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40" y="1869440"/>
            <a:ext cx="7122159" cy="507157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82832195-28AF-41DC-4F67-4A15FB0A47B4}"/>
              </a:ext>
            </a:extLst>
          </p:cNvPr>
          <p:cNvSpPr/>
          <p:nvPr/>
        </p:nvSpPr>
        <p:spPr>
          <a:xfrm>
            <a:off x="894080" y="325434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455E6FE-515C-7722-F02B-EDF5146AB854}"/>
              </a:ext>
            </a:extLst>
          </p:cNvPr>
          <p:cNvSpPr/>
          <p:nvPr/>
        </p:nvSpPr>
        <p:spPr>
          <a:xfrm>
            <a:off x="894079" y="413891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5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E90-6FEF-23AB-482B-77EA10E1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In Driving Under Alcohol/Drug Influence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7476-042F-DE5C-CDF9-A9BCAAFE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61748-FD62-E656-2F3C-C75EC52B6946}"/>
              </a:ext>
            </a:extLst>
          </p:cNvPr>
          <p:cNvSpPr/>
          <p:nvPr/>
        </p:nvSpPr>
        <p:spPr>
          <a:xfrm>
            <a:off x="8996400" y="2641600"/>
            <a:ext cx="3072861" cy="2448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2024, Q2 2021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2022, Q3 2022, Q4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15341-CC95-E185-4B7E-715BFAEB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7010400" cy="477520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4A60CF51-7461-531E-7598-5DA46DC383E7}"/>
              </a:ext>
            </a:extLst>
          </p:cNvPr>
          <p:cNvSpPr/>
          <p:nvPr/>
        </p:nvSpPr>
        <p:spPr>
          <a:xfrm>
            <a:off x="8544746" y="3109962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2F25558-58C0-4C01-E449-1AC54D46BA1A}"/>
              </a:ext>
            </a:extLst>
          </p:cNvPr>
          <p:cNvSpPr/>
          <p:nvPr/>
        </p:nvSpPr>
        <p:spPr>
          <a:xfrm>
            <a:off x="8544746" y="4051649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283A-5F66-51AF-80AD-FDAC720E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In Poor Weather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D6A9-A433-76E8-65A7-C086A5FB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62FA6-A05F-E0BF-213E-3184BDB148ED}"/>
              </a:ext>
            </a:extLst>
          </p:cNvPr>
          <p:cNvSpPr/>
          <p:nvPr/>
        </p:nvSpPr>
        <p:spPr>
          <a:xfrm>
            <a:off x="1371600" y="2545080"/>
            <a:ext cx="2418080" cy="2875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2022, Q3 2021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2021, Q4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9A833-81C4-546F-81E1-A58D84688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1825624"/>
            <a:ext cx="7335520" cy="5032376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36D2E42F-A1F8-DE87-3B2A-93A26CAEBD99}"/>
              </a:ext>
            </a:extLst>
          </p:cNvPr>
          <p:cNvSpPr/>
          <p:nvPr/>
        </p:nvSpPr>
        <p:spPr>
          <a:xfrm>
            <a:off x="894080" y="334167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1F8A42B-6853-F2F0-A998-388B0CA73F4A}"/>
              </a:ext>
            </a:extLst>
          </p:cNvPr>
          <p:cNvSpPr/>
          <p:nvPr/>
        </p:nvSpPr>
        <p:spPr>
          <a:xfrm>
            <a:off x="887715" y="425448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1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DB56-8029-C750-B7A4-31671975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In Fatigue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748F-02D7-DDA4-5964-4E720764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31AD3-6407-6AED-A7D0-CDBA39B81E15}"/>
              </a:ext>
            </a:extLst>
          </p:cNvPr>
          <p:cNvSpPr/>
          <p:nvPr/>
        </p:nvSpPr>
        <p:spPr>
          <a:xfrm>
            <a:off x="9204960" y="2416491"/>
            <a:ext cx="2834640" cy="2814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2022, Q1 2022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763C4-A1D4-2645-406C-F4B47329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6" y="2103119"/>
            <a:ext cx="6834649" cy="4754880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C3E5A01D-F3F5-0AD1-EE34-10929962A38E}"/>
              </a:ext>
            </a:extLst>
          </p:cNvPr>
          <p:cNvSpPr/>
          <p:nvPr/>
        </p:nvSpPr>
        <p:spPr>
          <a:xfrm>
            <a:off x="8723645" y="318322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C3D8FA29-AC61-A634-6FAC-330C1419045B}"/>
              </a:ext>
            </a:extLst>
          </p:cNvPr>
          <p:cNvSpPr/>
          <p:nvPr/>
        </p:nvSpPr>
        <p:spPr>
          <a:xfrm>
            <a:off x="8723645" y="407730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1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DAB2-EE68-7317-0EF8-616FC3E9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Due to Other Factors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F4C5-4A0C-7718-75CC-97CE6E9E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4B8AF-956C-66BD-4824-4970AFA92891}"/>
              </a:ext>
            </a:extLst>
          </p:cNvPr>
          <p:cNvSpPr/>
          <p:nvPr/>
        </p:nvSpPr>
        <p:spPr>
          <a:xfrm>
            <a:off x="1473200" y="3200400"/>
            <a:ext cx="2296160" cy="1310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 in Q4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43160-540D-2396-2D08-DBC9471D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2135998"/>
            <a:ext cx="6866392" cy="4722001"/>
          </a:xfrm>
          <a:prstGeom prst="rect">
            <a:avLst/>
          </a:prstGeom>
        </p:spPr>
      </p:pic>
      <p:sp>
        <p:nvSpPr>
          <p:cNvPr id="9" name="Arrow: Chevron 8">
            <a:extLst>
              <a:ext uri="{FF2B5EF4-FFF2-40B4-BE49-F238E27FC236}">
                <a16:creationId xmlns:a16="http://schemas.microsoft.com/office/drawing/2014/main" id="{614CA353-3723-6880-DAFE-1EA832EFE05E}"/>
              </a:ext>
            </a:extLst>
          </p:cNvPr>
          <p:cNvSpPr/>
          <p:nvPr/>
        </p:nvSpPr>
        <p:spPr>
          <a:xfrm>
            <a:off x="910605" y="3781072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8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3B8D-496C-E000-1644-72E448405F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Crashes By State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7351-5B30-0EEF-E64D-EEC222AF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400" b="1" dirty="0"/>
              <a:t>	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73035-356A-C36E-A9D6-39CB4E788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11202"/>
            <a:ext cx="7979343" cy="48467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E19132-AE3F-C2F0-1C17-06D96D3B1F5A}"/>
              </a:ext>
            </a:extLst>
          </p:cNvPr>
          <p:cNvSpPr/>
          <p:nvPr/>
        </p:nvSpPr>
        <p:spPr>
          <a:xfrm>
            <a:off x="9225280" y="2510974"/>
            <a:ext cx="2966720" cy="3525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FCT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crashes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BAYELSA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number of crashes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255BBDF-5C6B-089A-90A1-19BDC6BC466F}"/>
              </a:ext>
            </a:extLst>
          </p:cNvPr>
          <p:cNvSpPr/>
          <p:nvPr/>
        </p:nvSpPr>
        <p:spPr>
          <a:xfrm>
            <a:off x="8787838" y="350410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FE1141F-FE08-7427-CA03-5EF74F26556A}"/>
              </a:ext>
            </a:extLst>
          </p:cNvPr>
          <p:cNvSpPr/>
          <p:nvPr/>
        </p:nvSpPr>
        <p:spPr>
          <a:xfrm>
            <a:off x="8842101" y="4418544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6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BB29-6F0A-2982-9D9F-D2227ACA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Injuries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4D18-4656-7BCF-534A-20604CBE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98751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68132-8E7C-4CC2-7E03-45747A9CF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2041356"/>
            <a:ext cx="7924800" cy="47717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CC393C-73EF-7DFA-2711-C196424B80B4}"/>
              </a:ext>
            </a:extLst>
          </p:cNvPr>
          <p:cNvSpPr/>
          <p:nvPr/>
        </p:nvSpPr>
        <p:spPr>
          <a:xfrm>
            <a:off x="1079535" y="2915920"/>
            <a:ext cx="3373120" cy="2001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KADUNA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having highest number of injuries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BAYELSA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having lowest number of injuries</a:t>
            </a:r>
            <a:endParaRPr lang="en-IN" sz="2000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0393B6C-B623-2169-ADC7-0952AD40DDEA}"/>
              </a:ext>
            </a:extLst>
          </p:cNvPr>
          <p:cNvSpPr/>
          <p:nvPr/>
        </p:nvSpPr>
        <p:spPr>
          <a:xfrm>
            <a:off x="673742" y="2959369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6CD77F7-9FD7-7C7F-86F8-EFAD8A8BED6C}"/>
              </a:ext>
            </a:extLst>
          </p:cNvPr>
          <p:cNvSpPr/>
          <p:nvPr/>
        </p:nvSpPr>
        <p:spPr>
          <a:xfrm>
            <a:off x="673742" y="4136428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2ABD-92C9-5196-8162-C6CD0BA73B5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E9BE-5355-1C90-21A6-384398AE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2079057"/>
            <a:ext cx="11097929" cy="43217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crash trends over time by examining the data on a yearly basis and quarterly (seasonal) basis to identify patterns and seasonal variations.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regional trends in crashes to identify which state experiences the highest and lowest number of crashes.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severity of crashes (e.g., total injuries and total killed) and how it varies by state or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impact of vehicle involvement on crash severity.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impact of human and weather factors, including speed violations (SPV),Driving Under Alcohol/Drug Influence (DAD), poor weather (PWR), fatigue (FTQ), and other factors on crash severity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066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F30C-C9A2-9F71-9632-0E6AE94E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Death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6A16-1AD5-372E-131E-96B79EF7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3096"/>
            <a:ext cx="12192000" cy="530490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AF15-0A4C-ECE4-8B84-52A03D957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1" y="1735658"/>
            <a:ext cx="7874000" cy="50512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D3FEC-9238-E60D-D684-7800278852F3}"/>
              </a:ext>
            </a:extLst>
          </p:cNvPr>
          <p:cNvSpPr/>
          <p:nvPr/>
        </p:nvSpPr>
        <p:spPr>
          <a:xfrm>
            <a:off x="1002657" y="2733731"/>
            <a:ext cx="3084803" cy="2316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KADUNA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deaths reported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BAYELSA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number of deaths reported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BC0BD4F-4035-27CE-5536-4068955E1219}"/>
              </a:ext>
            </a:extLst>
          </p:cNvPr>
          <p:cNvSpPr/>
          <p:nvPr/>
        </p:nvSpPr>
        <p:spPr>
          <a:xfrm>
            <a:off x="604474" y="3007162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F2C4A31-001E-7497-5D9F-6B56BDDCB0FB}"/>
              </a:ext>
            </a:extLst>
          </p:cNvPr>
          <p:cNvSpPr/>
          <p:nvPr/>
        </p:nvSpPr>
        <p:spPr>
          <a:xfrm>
            <a:off x="604474" y="4118218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6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CB05-CE01-572E-0D99-CC58A5D9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Violation (SPV)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0BD8-6E8A-E170-383A-AA745E00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1999" cy="516731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BFC10-7622-301B-21B9-E7EBC6AC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1857676"/>
            <a:ext cx="8034167" cy="50003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D17843-A6A6-A628-7BCD-1FE2CD55C4A4}"/>
              </a:ext>
            </a:extLst>
          </p:cNvPr>
          <p:cNvSpPr/>
          <p:nvPr/>
        </p:nvSpPr>
        <p:spPr>
          <a:xfrm>
            <a:off x="8801171" y="2744598"/>
            <a:ext cx="3388360" cy="1960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OGUN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speed violation cases, followed by FCT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BAYELSA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number of speed violation cases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4B0FD9-2BE5-30D7-A051-D3BE53FC30F3}"/>
              </a:ext>
            </a:extLst>
          </p:cNvPr>
          <p:cNvSpPr/>
          <p:nvPr/>
        </p:nvSpPr>
        <p:spPr>
          <a:xfrm>
            <a:off x="8411122" y="2670986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A1CB67D-FC61-C608-E859-4611A0A3F0A0}"/>
              </a:ext>
            </a:extLst>
          </p:cNvPr>
          <p:cNvSpPr/>
          <p:nvPr/>
        </p:nvSpPr>
        <p:spPr>
          <a:xfrm>
            <a:off x="8411122" y="4099685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0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DA98-2D36-4183-637B-0DE64E94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41"/>
            <a:ext cx="10515600" cy="1239519"/>
          </a:xfrm>
        </p:spPr>
        <p:txBody>
          <a:bodyPr>
            <a:normAutofit/>
          </a:bodyPr>
          <a:lstStyle/>
          <a:p>
            <a:pPr algn="ctr" fontAlgn="base">
              <a:lnSpc>
                <a:spcPts val="15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Driving Under Alcohol/Drug Influence (Dad)</a:t>
            </a:r>
            <a:b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State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C362-5514-5948-7840-BFBA7176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6D1ED-9368-64BF-FBF1-683A1320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49" y="1776516"/>
            <a:ext cx="7737951" cy="50323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15C7F4-0BFA-00EE-F8A8-04C70413A29C}"/>
              </a:ext>
            </a:extLst>
          </p:cNvPr>
          <p:cNvSpPr/>
          <p:nvPr/>
        </p:nvSpPr>
        <p:spPr>
          <a:xfrm>
            <a:off x="1002657" y="3098800"/>
            <a:ext cx="3037840" cy="1432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LAGOS &amp; NASARAWA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highest number of vehicles involved in crashes due to DAD, followed by FCT and EKITI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5E82649-6A7F-3B72-7890-5B6254DCF693}"/>
              </a:ext>
            </a:extLst>
          </p:cNvPr>
          <p:cNvSpPr/>
          <p:nvPr/>
        </p:nvSpPr>
        <p:spPr>
          <a:xfrm>
            <a:off x="589105" y="3175802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7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8607-B821-EB6F-2BAD-7E2A897F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03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Weather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2FCE-14E3-48F4-A670-12FDAFCC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8001"/>
            <a:ext cx="12192000" cy="50031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0FFE4-83B9-7842-4DD2-F4D7288F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32" y="1655545"/>
            <a:ext cx="7876389" cy="3978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696CDA-02D8-9E7B-F8D4-C8C959FBCC75}"/>
              </a:ext>
            </a:extLst>
          </p:cNvPr>
          <p:cNvSpPr/>
          <p:nvPr/>
        </p:nvSpPr>
        <p:spPr>
          <a:xfrm>
            <a:off x="2127183" y="5770927"/>
            <a:ext cx="9432757" cy="870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NIGER 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highest number of vehicles involved in crashes due to poor 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194526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699E-CC33-4A6C-8FCD-CEE6FCB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Fatigue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0E50-34AD-6B34-8AC2-21E20BCB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60D12-49FC-FE04-E284-618100A8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39" y="1825624"/>
            <a:ext cx="7782561" cy="4940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DEC4DB-3322-973A-F303-5C3A5444F585}"/>
              </a:ext>
            </a:extLst>
          </p:cNvPr>
          <p:cNvSpPr/>
          <p:nvPr/>
        </p:nvSpPr>
        <p:spPr>
          <a:xfrm>
            <a:off x="955040" y="2940350"/>
            <a:ext cx="3454398" cy="218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FCT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cases reported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IMO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number of cases reported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8C50ABC-2418-5588-4A22-A026AA56C59F}"/>
              </a:ext>
            </a:extLst>
          </p:cNvPr>
          <p:cNvSpPr/>
          <p:nvPr/>
        </p:nvSpPr>
        <p:spPr>
          <a:xfrm>
            <a:off x="544845" y="316895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9635C86-7365-6462-58E3-28D7A9543A80}"/>
              </a:ext>
            </a:extLst>
          </p:cNvPr>
          <p:cNvSpPr/>
          <p:nvPr/>
        </p:nvSpPr>
        <p:spPr>
          <a:xfrm>
            <a:off x="509285" y="4254482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53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4E0F-75B8-D421-AB18-A9385A76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Factors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8736-EAB1-BCE4-4E7E-32760896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BFECB-4E4C-FAF5-63B8-499E2691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" y="1825623"/>
            <a:ext cx="7797089" cy="49282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E1978-2952-6C2A-0FD0-AF8CB87DD969}"/>
              </a:ext>
            </a:extLst>
          </p:cNvPr>
          <p:cNvSpPr/>
          <p:nvPr/>
        </p:nvSpPr>
        <p:spPr>
          <a:xfrm>
            <a:off x="9009247" y="2898022"/>
            <a:ext cx="3182754" cy="28875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FCT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cases of vehicles involved in crashes due to other factors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BAYELSA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cases of vehicles involved in crashes due to other factors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A0A4578-10FD-88B8-907E-83D546DE055B}"/>
              </a:ext>
            </a:extLst>
          </p:cNvPr>
          <p:cNvSpPr/>
          <p:nvPr/>
        </p:nvSpPr>
        <p:spPr>
          <a:xfrm>
            <a:off x="8484154" y="4466427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5D664D-EFD2-DFCB-B5B6-855EF75BEDDB}"/>
              </a:ext>
            </a:extLst>
          </p:cNvPr>
          <p:cNvSpPr/>
          <p:nvPr/>
        </p:nvSpPr>
        <p:spPr>
          <a:xfrm>
            <a:off x="8484154" y="2971366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7A43-8A65-ABE6-EA9A-BA52CCD1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Crashes Vs Injuries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6139-71DC-7A31-967E-BCDFE23F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9600"/>
            <a:ext cx="12192000" cy="49784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C9440-0DFA-0A09-2FA1-E9BA98FC1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59" y="2000982"/>
            <a:ext cx="7364216" cy="36634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21E4D0-83C7-3F31-9D60-3D77D88725B9}"/>
              </a:ext>
            </a:extLst>
          </p:cNvPr>
          <p:cNvSpPr/>
          <p:nvPr/>
        </p:nvSpPr>
        <p:spPr>
          <a:xfrm>
            <a:off x="2332559" y="5859603"/>
            <a:ext cx="7916901" cy="862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number of crashes is leading to a higher number of injuries</a:t>
            </a:r>
          </a:p>
          <a:p>
            <a:endParaRPr lang="en-IN" sz="2000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A837D29-6AA6-77E0-2500-D657AD5FDAC8}"/>
              </a:ext>
            </a:extLst>
          </p:cNvPr>
          <p:cNvSpPr/>
          <p:nvPr/>
        </p:nvSpPr>
        <p:spPr>
          <a:xfrm>
            <a:off x="1860920" y="6060556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52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FCC7-8D56-E13D-6A91-A32B7A1E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Crashes Vs 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FA54-4591-2A77-2361-57CA1518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5440"/>
            <a:ext cx="12192000" cy="524255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55DA0-6BD8-39A4-0FA2-043BA0A31701}"/>
              </a:ext>
            </a:extLst>
          </p:cNvPr>
          <p:cNvSpPr/>
          <p:nvPr/>
        </p:nvSpPr>
        <p:spPr>
          <a:xfrm>
            <a:off x="722295" y="2685448"/>
            <a:ext cx="3242912" cy="19731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crashes generally leads to higher number of fatalities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108F0-52D7-999B-8C7F-6194662AC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2" y="2194560"/>
            <a:ext cx="7504497" cy="4663438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86A84AEF-3AFD-20AB-EA7C-1D491CD92F21}"/>
              </a:ext>
            </a:extLst>
          </p:cNvPr>
          <p:cNvSpPr/>
          <p:nvPr/>
        </p:nvSpPr>
        <p:spPr>
          <a:xfrm>
            <a:off x="381643" y="3306278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9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AA21-6609-B413-33CB-82BBEF77E6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Crashes Vs Total Vehicles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AF48-D01F-8D51-891B-8BC76FE76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767AC-E191-92D9-E263-1748CA8E83B9}"/>
              </a:ext>
            </a:extLst>
          </p:cNvPr>
          <p:cNvSpPr/>
          <p:nvPr/>
        </p:nvSpPr>
        <p:spPr>
          <a:xfrm>
            <a:off x="8584264" y="2779463"/>
            <a:ext cx="3416434" cy="2011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crashes increases, number of vehicles involved also tends to increase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88219-6CFF-BDDB-0CE1-09FDD857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24" y="2233061"/>
            <a:ext cx="7384499" cy="4615312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09A545-3940-F699-EF3B-A91AF877E2B4}"/>
              </a:ext>
            </a:extLst>
          </p:cNvPr>
          <p:cNvSpPr/>
          <p:nvPr/>
        </p:nvSpPr>
        <p:spPr>
          <a:xfrm>
            <a:off x="8064047" y="342900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65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5983-9167-37EC-4D8F-09E657B2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Vehicles Involved Vs Speed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BA4A-5548-BF6A-31A5-D4E2CF3D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AC90E-D020-F02E-C3E9-B83FD2E345E6}"/>
              </a:ext>
            </a:extLst>
          </p:cNvPr>
          <p:cNvSpPr/>
          <p:nvPr/>
        </p:nvSpPr>
        <p:spPr>
          <a:xfrm>
            <a:off x="8123722" y="2509445"/>
            <a:ext cx="3826578" cy="2509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+mj-lt"/>
              </a:rPr>
              <a:t>Positive corelation suggests speed violation is a significant factor in vehicles involving crashes.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B1E1F-221B-1234-AF71-DACEBFE0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" y="2165685"/>
            <a:ext cx="7211969" cy="4692316"/>
          </a:xfrm>
          <a:prstGeom prst="rect">
            <a:avLst/>
          </a:prstGeom>
        </p:spPr>
      </p:pic>
      <p:sp>
        <p:nvSpPr>
          <p:cNvPr id="8" name="Arrow: Chevron 7">
            <a:extLst>
              <a:ext uri="{FF2B5EF4-FFF2-40B4-BE49-F238E27FC236}">
                <a16:creationId xmlns:a16="http://schemas.microsoft.com/office/drawing/2014/main" id="{50B8571D-04D1-0707-12B3-7F44A09D235C}"/>
              </a:ext>
            </a:extLst>
          </p:cNvPr>
          <p:cNvSpPr/>
          <p:nvPr/>
        </p:nvSpPr>
        <p:spPr>
          <a:xfrm>
            <a:off x="7687619" y="342900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1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2492-47E7-0AEE-CB97-88C06218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3B5A-380F-07BD-A753-6B7A7883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Loading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the dataset and loading it into the Jupyter notebook using Pandas for analysis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Dataset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Analysing dataset structure, variables and summary statistics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and addressing missing values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Analysing individual variables for identify their distribution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Analysing how two variables are related to each other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Examining how multiple variables related to each other.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09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3520-0052-1B3A-DF39-50876FA8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Total Vehicles Involved Vs Driver Under Drug/Alcohol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2A3B-062F-DCCF-DB5A-61ADE8E5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2428"/>
            <a:ext cx="12192000" cy="48655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9FF15-17F6-8357-6F52-FA0273535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2415941"/>
            <a:ext cx="6888480" cy="43602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B966FE-38B5-DBDE-E7F0-A4A475E05C7E}"/>
              </a:ext>
            </a:extLst>
          </p:cNvPr>
          <p:cNvSpPr/>
          <p:nvPr/>
        </p:nvSpPr>
        <p:spPr>
          <a:xfrm>
            <a:off x="838200" y="2387767"/>
            <a:ext cx="3964806" cy="2509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+mj-lt"/>
              </a:rPr>
              <a:t>The influence of DAD on the Total Vehicles Involved in crashes is minimal.</a:t>
            </a:r>
            <a:endParaRPr lang="en-IN" sz="2000" dirty="0">
              <a:latin typeface="+mj-lt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AAC5CB87-A764-1C26-FD79-802E22AD6637}"/>
              </a:ext>
            </a:extLst>
          </p:cNvPr>
          <p:cNvSpPr/>
          <p:nvPr/>
        </p:nvSpPr>
        <p:spPr>
          <a:xfrm>
            <a:off x="414663" y="3258519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9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E086-4547-3508-7A11-A21ED8B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Total Vehicles Involved Vs Poor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536-E662-F706-3504-B1FD447B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5309"/>
            <a:ext cx="12192000" cy="46826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373BE-DAC2-5F2B-15A4-9BCEC821437C}"/>
              </a:ext>
            </a:extLst>
          </p:cNvPr>
          <p:cNvSpPr/>
          <p:nvPr/>
        </p:nvSpPr>
        <p:spPr>
          <a:xfrm>
            <a:off x="8364754" y="2589897"/>
            <a:ext cx="3711074" cy="2509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+mj-lt"/>
              </a:rPr>
              <a:t>Poor weather does not significantly increase vehicle involvement in crashes.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9BC02A-AC26-8169-D20D-BFE8643D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" y="2424162"/>
            <a:ext cx="7275630" cy="4386765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5CCEE7B-EE9A-3E4F-E7A9-D23B61187500}"/>
              </a:ext>
            </a:extLst>
          </p:cNvPr>
          <p:cNvSpPr/>
          <p:nvPr/>
        </p:nvSpPr>
        <p:spPr>
          <a:xfrm>
            <a:off x="7919667" y="3516696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63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76A1-9225-E1FC-8660-BC86F93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Total Vehicles Involved Vs Driver Fatigue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BB1E-690E-13C2-532C-580DDE68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9505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E2462-9782-5740-544D-34672CB491FD}"/>
              </a:ext>
            </a:extLst>
          </p:cNvPr>
          <p:cNvSpPr/>
          <p:nvPr/>
        </p:nvSpPr>
        <p:spPr>
          <a:xfrm>
            <a:off x="613343" y="2407017"/>
            <a:ext cx="3711074" cy="2509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+mj-lt"/>
              </a:rPr>
              <a:t>Driver fatigue can be considered as a significant factor in vehicles involved in crashes.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CA7FE-374C-FEBC-8B10-BB8C4AA98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2225190"/>
            <a:ext cx="7254239" cy="4533899"/>
          </a:xfrm>
          <a:prstGeom prst="rect">
            <a:avLst/>
          </a:prstGeom>
        </p:spPr>
      </p:pic>
      <p:sp>
        <p:nvSpPr>
          <p:cNvPr id="9" name="Arrow: Chevron 8">
            <a:extLst>
              <a:ext uri="{FF2B5EF4-FFF2-40B4-BE49-F238E27FC236}">
                <a16:creationId xmlns:a16="http://schemas.microsoft.com/office/drawing/2014/main" id="{F972DD8F-0C4B-70B0-7EE4-3E0CD847D181}"/>
              </a:ext>
            </a:extLst>
          </p:cNvPr>
          <p:cNvSpPr/>
          <p:nvPr/>
        </p:nvSpPr>
        <p:spPr>
          <a:xfrm>
            <a:off x="216541" y="3295248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06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58EC-74FD-1B82-DC45-7D5D5062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Total Vehicles Involved Vs Other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433F-C8C9-4967-ACC4-114A7EAA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6552"/>
            <a:ext cx="12192000" cy="497144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86156-141D-3168-FE7B-06DF39E50521}"/>
              </a:ext>
            </a:extLst>
          </p:cNvPr>
          <p:cNvSpPr/>
          <p:nvPr/>
        </p:nvSpPr>
        <p:spPr>
          <a:xfrm>
            <a:off x="8364754" y="2242686"/>
            <a:ext cx="3711074" cy="2509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+mj-lt"/>
              </a:rPr>
              <a:t>Other factors significantly increase the vehicle involvement in crashes.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3DA18-CACD-A966-84EA-66E0B4FF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747" y="2242685"/>
            <a:ext cx="7384501" cy="4615313"/>
          </a:xfrm>
          <a:prstGeom prst="rect">
            <a:avLst/>
          </a:prstGeom>
        </p:spPr>
      </p:pic>
      <p:sp>
        <p:nvSpPr>
          <p:cNvPr id="9" name="Arrow: Chevron 8">
            <a:extLst>
              <a:ext uri="{FF2B5EF4-FFF2-40B4-BE49-F238E27FC236}">
                <a16:creationId xmlns:a16="http://schemas.microsoft.com/office/drawing/2014/main" id="{C673EA08-A54C-11E5-7ECE-52CE866C6FD5}"/>
              </a:ext>
            </a:extLst>
          </p:cNvPr>
          <p:cNvSpPr/>
          <p:nvPr/>
        </p:nvSpPr>
        <p:spPr>
          <a:xfrm>
            <a:off x="7919667" y="3139907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72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8424-589C-658E-F481-0096F934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840"/>
            <a:ext cx="9144000" cy="125444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Crash Trends Over Time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35139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1D0F-1378-C66A-A4C6-4B8C8384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12" y="487112"/>
            <a:ext cx="10515600" cy="992365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Trend In Crashes, Injuries And Deaths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F4AD-8A25-65D0-548B-3FBC4DBE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19218"/>
            <a:ext cx="12192000" cy="471070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AFBDD-79BD-9773-A56B-A21EA539F870}"/>
              </a:ext>
            </a:extLst>
          </p:cNvPr>
          <p:cNvSpPr/>
          <p:nvPr/>
        </p:nvSpPr>
        <p:spPr>
          <a:xfrm>
            <a:off x="102742" y="2219218"/>
            <a:ext cx="5470285" cy="43356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  <a:reflection blurRad="6350" stA="50000" endA="300" endPos="55500" dist="50800" dir="5400000" sy="-100000" algn="bl" rotWithShape="0"/>
          </a:effectLst>
          <a:scene3d>
            <a:camera prst="perspectiveRight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Total Crashes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The number of total crashes has been fluctuating over the years, with a peak in 2022 and a significant decrease in 2024.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Total Injuries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Similar to total crashes, injuries have shown a fluctuating trend, with a peak in 2022 and a decline in 2024.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Total Deaths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Deaths have also been fluctuating, with a peak in 2022 and a decrease in 2024.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Year 2022 recorded the highest crash severity, while 2024 showed a notable decrease           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</a:t>
            </a:r>
            <a:endParaRPr lang="en-IN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7E613-3B38-0FC5-CB33-4CB092697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5" y="2219218"/>
            <a:ext cx="6904113" cy="471070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149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2E05-CBAC-7CAF-E6D1-C9ACC6D2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86" y="441790"/>
            <a:ext cx="10515600" cy="1325366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 In Crashes, Injuries And Deaths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DDDEB-EF43-66DF-DC9C-2C751DC8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67846"/>
            <a:ext cx="12192000" cy="4690153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2D9408-BC5F-0506-24C1-42582D1AE213}"/>
              </a:ext>
            </a:extLst>
          </p:cNvPr>
          <p:cNvSpPr/>
          <p:nvPr/>
        </p:nvSpPr>
        <p:spPr>
          <a:xfrm>
            <a:off x="71920" y="2310063"/>
            <a:ext cx="5058346" cy="40329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Crashes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peaked in Q4, while Q3 experienced the lowest number of crashes.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Injuries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peaked in Q4 while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Q3 had the lowest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Deaths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Q1 and Q4 reported higher death rates, while Q3 had the lowest.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severity was higher in Q1 and Q4, likely due to extreme weather and the increased holiday traffic.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32928-CC66-3405-6AB9-87CCB08B4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7" y="2028416"/>
            <a:ext cx="6840354" cy="46901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27454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5928-2CF2-4DF6-4804-8D09AF50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920" y="386080"/>
            <a:ext cx="10515600" cy="1374006"/>
          </a:xfrm>
        </p:spPr>
        <p:txBody>
          <a:bodyPr>
            <a:noAutofit/>
          </a:bodyPr>
          <a:lstStyle/>
          <a:p>
            <a:pPr algn="ctr"/>
            <a:r>
              <a:rPr lang="en-IN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Crash Trends By Region 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93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B673-0586-C651-F53B-DECD7CE3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18109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Crash Impact Based On Total Crashes, Injuries And Deaths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4AD34-F9FA-49C0-09AE-4BC386D2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28" y="1630813"/>
            <a:ext cx="12117572" cy="522718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6AEA5-DB25-99EF-18E0-2D67A8E7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239"/>
            <a:ext cx="11977616" cy="408061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0A8AC-C63F-2784-8C25-C04CD5DE0192}"/>
              </a:ext>
            </a:extLst>
          </p:cNvPr>
          <p:cNvSpPr/>
          <p:nvPr/>
        </p:nvSpPr>
        <p:spPr>
          <a:xfrm>
            <a:off x="2638746" y="6038280"/>
            <a:ext cx="7666234" cy="819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highest number of total crashes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KADUNA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Highest in total injuries and death cases</a:t>
            </a:r>
          </a:p>
        </p:txBody>
      </p:sp>
    </p:spTree>
    <p:extLst>
      <p:ext uri="{BB962C8B-B14F-4D97-AF65-F5344CB8AC3E}">
        <p14:creationId xmlns:p14="http://schemas.microsoft.com/office/powerpoint/2010/main" val="2412959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D260-3E86-A465-36A8-63771495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79119"/>
            <a:ext cx="10530840" cy="10755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Contribution Of Each State To Total Crashes, Injuries And Deaths Reported In The Country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79FB-6D6B-31D4-664B-9352C3ED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2000"/>
            <a:ext cx="12192000" cy="4826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23E0A-169D-ACD0-9DE0-DF372B3FC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70" y="2227648"/>
            <a:ext cx="6907730" cy="454907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4E9CC3-7E44-2FAE-AD4E-91D7A8768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6659"/>
              </p:ext>
            </p:extLst>
          </p:nvPr>
        </p:nvGraphicFramePr>
        <p:xfrm>
          <a:off x="1" y="2502568"/>
          <a:ext cx="4995511" cy="39848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9682">
                  <a:extLst>
                    <a:ext uri="{9D8B030D-6E8A-4147-A177-3AD203B41FA5}">
                      <a16:colId xmlns:a16="http://schemas.microsoft.com/office/drawing/2014/main" val="1275744699"/>
                    </a:ext>
                  </a:extLst>
                </a:gridCol>
                <a:gridCol w="1689682">
                  <a:extLst>
                    <a:ext uri="{9D8B030D-6E8A-4147-A177-3AD203B41FA5}">
                      <a16:colId xmlns:a16="http://schemas.microsoft.com/office/drawing/2014/main" val="991384128"/>
                    </a:ext>
                  </a:extLst>
                </a:gridCol>
                <a:gridCol w="1616147">
                  <a:extLst>
                    <a:ext uri="{9D8B030D-6E8A-4147-A177-3AD203B41FA5}">
                      <a16:colId xmlns:a16="http://schemas.microsoft.com/office/drawing/2014/main" val="1225723660"/>
                    </a:ext>
                  </a:extLst>
                </a:gridCol>
              </a:tblGrid>
              <a:tr h="475184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Crash %</a:t>
                      </a:r>
                      <a:endParaRPr lang="en-IN" sz="2000" dirty="0">
                        <a:effectLst/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Injury %</a:t>
                      </a:r>
                      <a:endParaRPr lang="en-IN" sz="2000" dirty="0">
                        <a:effectLst/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Death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4036"/>
                  </a:ext>
                </a:extLst>
              </a:tr>
              <a:tr h="828823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FCT(11.2%)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Kaduna(8.8%)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Kaduna(10.6%)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18631"/>
                  </a:ext>
                </a:extLst>
              </a:tr>
              <a:tr h="50885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Ogun(8.7%)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FCT(6.9%)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Ogun(6.6%)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85830"/>
                  </a:ext>
                </a:extLst>
              </a:tr>
              <a:tr h="831573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Nasarawa(6.8%)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Ogun(6.8%)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Niger(6.4%)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34697"/>
                  </a:ext>
                </a:extLst>
              </a:tr>
              <a:tr h="831573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Kaduna(6.4%)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Nasarawa(5.8%)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Bauchi(5.4%)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48189"/>
                  </a:ext>
                </a:extLst>
              </a:tr>
              <a:tr h="50885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Oyo(4.8%)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Niger(5.6%)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j-lt"/>
                        </a:rPr>
                        <a:t>FCT(5.1%)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50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19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1F12-5309-08B3-375E-C672C21E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540C-3742-F462-1B52-CCA04314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endParaRPr lang="en-IN" sz="2000" b="1" dirty="0">
              <a:latin typeface="+mj-lt"/>
            </a:endParaRPr>
          </a:p>
          <a:p>
            <a:r>
              <a:rPr lang="en-IN" sz="2000" b="1" dirty="0">
                <a:latin typeface="+mj-lt"/>
              </a:rPr>
              <a:t>Dataset Overview</a:t>
            </a:r>
            <a:r>
              <a:rPr lang="en-IN" sz="2000" dirty="0"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Total records: 518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Total variables: 11</a:t>
            </a: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	Missing values: No missing values</a:t>
            </a:r>
          </a:p>
          <a:p>
            <a:r>
              <a:rPr lang="en-IN" sz="2000" b="1" dirty="0">
                <a:latin typeface="+mj-lt"/>
              </a:rPr>
              <a:t>Data source</a:t>
            </a:r>
            <a:r>
              <a:rPr lang="en-IN" sz="2000" dirty="0">
                <a:latin typeface="+mj-lt"/>
              </a:rPr>
              <a:t>: Kaggle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43097-DE6E-81E5-F443-625D4565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5821"/>
            <a:ext cx="4763783" cy="42126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9083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7AC3-AD62-4E40-862B-75A8F66A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731519"/>
            <a:ext cx="10515600" cy="1452881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Severity Of Crashes</a:t>
            </a:r>
            <a:br>
              <a:rPr lang="en-IN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88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3D61-E78A-A56E-124F-630C03CA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3161"/>
            <a:ext cx="10515600" cy="9811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 Severity Over Years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C6CAC-E3BB-BC6B-C01D-5CC5E4EF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82414"/>
            <a:ext cx="12192000" cy="477558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82AD5-56F2-85BC-485B-7A93D7A4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28" y="2069436"/>
            <a:ext cx="7147546" cy="460328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ACC6608-1DD7-5B76-83D8-58708E56020D}"/>
              </a:ext>
            </a:extLst>
          </p:cNvPr>
          <p:cNvSpPr/>
          <p:nvPr/>
        </p:nvSpPr>
        <p:spPr>
          <a:xfrm>
            <a:off x="102741" y="2506894"/>
            <a:ext cx="4736387" cy="30308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Injury Proportion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a relatively stable pattern from 2020 to 2022 and slight upward trend from 2022 to 2024.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Proportion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a relatively stable trend over these years and a slight increase in 2024.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1B9512D-EEEB-5DE5-DA70-9FAFA4E0A810}"/>
              </a:ext>
            </a:extLst>
          </p:cNvPr>
          <p:cNvSpPr/>
          <p:nvPr/>
        </p:nvSpPr>
        <p:spPr>
          <a:xfrm>
            <a:off x="390416" y="2614775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A4FAA23-AECB-86BE-88CD-748D876623DA}"/>
              </a:ext>
            </a:extLst>
          </p:cNvPr>
          <p:cNvSpPr/>
          <p:nvPr/>
        </p:nvSpPr>
        <p:spPr>
          <a:xfrm>
            <a:off x="390416" y="4470206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3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26DB-3A06-64DD-963E-9C6E224C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Crash Severity Across States</a:t>
            </a:r>
            <a:endParaRPr lang="en-IN" sz="4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A304B6-B2F9-2754-DB6B-695E747905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r="4701"/>
          <a:stretch>
            <a:fillRect/>
          </a:stretch>
        </p:blipFill>
        <p:spPr>
          <a:xfrm>
            <a:off x="5233832" y="364142"/>
            <a:ext cx="6666086" cy="63757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6F118-DE72-FA52-A2A1-AAE7ECDDF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998" y="2815119"/>
            <a:ext cx="4135028" cy="198548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Injury Proportion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Yobe has a high injury proportion, whereas Lagos and FCT have lower values.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 Proportion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Sokoto has a high death proportion, while FCT has lowest.</a:t>
            </a:r>
          </a:p>
          <a:p>
            <a:endParaRPr lang="en-IN" sz="20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A6B533BF-9092-9458-2118-764721CCBFC5}"/>
              </a:ext>
            </a:extLst>
          </p:cNvPr>
          <p:cNvSpPr/>
          <p:nvPr/>
        </p:nvSpPr>
        <p:spPr>
          <a:xfrm>
            <a:off x="205483" y="292685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897C761-63EC-641E-A7C7-296BEDEB0721}"/>
              </a:ext>
            </a:extLst>
          </p:cNvPr>
          <p:cNvSpPr/>
          <p:nvPr/>
        </p:nvSpPr>
        <p:spPr>
          <a:xfrm>
            <a:off x="190001" y="3859228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77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6CEA-5047-3B31-43C2-FEBD1FB2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840" y="344020"/>
            <a:ext cx="10515600" cy="1880485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Impact Of Vehicle Involvement</a:t>
            </a:r>
            <a:b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147C-8D7B-59CD-8508-86557384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4804"/>
            <a:ext cx="10515600" cy="1399124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Vehicle Involvement And Crash Severity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3D23-9B7E-07F1-B2A3-596BD9DC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22" y="2118621"/>
            <a:ext cx="12192000" cy="4895636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4AEE5-9302-E624-920E-87864145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6" y="2091536"/>
            <a:ext cx="7641342" cy="47851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FB2961-63A3-5255-CE78-1EF3E29F85D7}"/>
              </a:ext>
            </a:extLst>
          </p:cNvPr>
          <p:cNvSpPr/>
          <p:nvPr/>
        </p:nvSpPr>
        <p:spPr>
          <a:xfrm>
            <a:off x="1025182" y="2993457"/>
            <a:ext cx="3123701" cy="12994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vehicles involved increases, the likelihood of severe accidents also increases.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6FF1185-88CC-0198-34E3-C5E28AFD7972}"/>
              </a:ext>
            </a:extLst>
          </p:cNvPr>
          <p:cNvSpPr/>
          <p:nvPr/>
        </p:nvSpPr>
        <p:spPr>
          <a:xfrm>
            <a:off x="607404" y="3168874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4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5F23-98F0-26E1-0E4A-50C6F36B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1808"/>
            <a:ext cx="10515600" cy="15902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Number Of Vehicles Involved In Crashes With Total Number Of Injuries And Deaths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BD37B-6046-2772-3CEB-B5A15C99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260315"/>
            <a:ext cx="12192000" cy="459768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26866E-FE7C-56B2-7B9F-9A8F84851DC4}"/>
              </a:ext>
            </a:extLst>
          </p:cNvPr>
          <p:cNvSpPr/>
          <p:nvPr/>
        </p:nvSpPr>
        <p:spPr>
          <a:xfrm>
            <a:off x="790184" y="3239858"/>
            <a:ext cx="3530631" cy="14897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 highlights significant impact of vehicle involvement on accident severity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975B0-4A52-8FD7-5860-084464F5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54" y="2644755"/>
            <a:ext cx="7492108" cy="4169715"/>
          </a:xfrm>
          <a:prstGeom prst="rect">
            <a:avLst/>
          </a:prstGeom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FB432839-5797-2827-A537-0E8B330DEEA1}"/>
              </a:ext>
            </a:extLst>
          </p:cNvPr>
          <p:cNvSpPr/>
          <p:nvPr/>
        </p:nvSpPr>
        <p:spPr>
          <a:xfrm>
            <a:off x="461269" y="3513194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72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5CE-7211-060C-5D93-1AE8D3ECC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760" y="573723"/>
            <a:ext cx="9144000" cy="199675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Impact of Human and Weather factors</a:t>
            </a:r>
            <a:b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99256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6AD9-3DDE-EEC4-ACD7-2BEACA8A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6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Human and Weather Factors on Vehicle Involvement Across Top 10 States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A46C-3AF9-874A-1C7E-493EDAA9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DC660-555E-B1F7-D33B-5FD9400633A2}"/>
              </a:ext>
            </a:extLst>
          </p:cNvPr>
          <p:cNvSpPr/>
          <p:nvPr/>
        </p:nvSpPr>
        <p:spPr>
          <a:xfrm>
            <a:off x="672821" y="2300438"/>
            <a:ext cx="4588073" cy="1521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Contributors To Crashes: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Speed Violation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Fatigue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Other Factors</a:t>
            </a:r>
          </a:p>
          <a:p>
            <a:pPr algn="ctr"/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C35EF7-2CF2-F60C-31BF-80DC8DD9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49" y="1876926"/>
            <a:ext cx="6280296" cy="49810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916CC2-4D91-8FAF-E914-3ACCF77E5A7E}"/>
              </a:ext>
            </a:extLst>
          </p:cNvPr>
          <p:cNvSpPr/>
          <p:nvPr/>
        </p:nvSpPr>
        <p:spPr>
          <a:xfrm>
            <a:off x="0" y="3914278"/>
            <a:ext cx="1886552" cy="2671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Speed Violation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Ogun reports nearly 50% of its vehicles involved in crashes due to speed violation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C3980-0801-E439-690B-ABC6C48E693B}"/>
              </a:ext>
            </a:extLst>
          </p:cNvPr>
          <p:cNvSpPr/>
          <p:nvPr/>
        </p:nvSpPr>
        <p:spPr>
          <a:xfrm>
            <a:off x="1992430" y="3902848"/>
            <a:ext cx="1963200" cy="2671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Niger and Jigawa got above 30% vehicles involved in crashes due to fatigue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264C-13B7-8874-9DBB-57A86218F1DA}"/>
              </a:ext>
            </a:extLst>
          </p:cNvPr>
          <p:cNvSpPr/>
          <p:nvPr/>
        </p:nvSpPr>
        <p:spPr>
          <a:xfrm>
            <a:off x="4061508" y="3902848"/>
            <a:ext cx="1899841" cy="2671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Other Factors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Nasarawa repots above 50% vehicles involvement due to other factors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05757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85C0-C466-0DDB-D817-4BE28ADB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51D5-5E7C-AE0E-7B0C-17478AAE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1690688"/>
            <a:ext cx="1116584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+mj-lt"/>
              </a:rPr>
              <a:t>       </a:t>
            </a:r>
          </a:p>
          <a:p>
            <a:r>
              <a:rPr lang="en-IN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High Crash Severity in 2021-2022</a:t>
            </a:r>
            <a:r>
              <a:rPr lang="en-US" sz="2000" dirty="0">
                <a:latin typeface="+mj-lt"/>
              </a:rPr>
              <a:t>: Severity peaked in 2021-2022 but significantly reduced by 2024.</a:t>
            </a:r>
          </a:p>
          <a:p>
            <a:r>
              <a:rPr lang="en-US" sz="2000" b="1" dirty="0">
                <a:latin typeface="+mj-lt"/>
              </a:rPr>
              <a:t>Quarterly(Seasonal) Trends</a:t>
            </a:r>
            <a:r>
              <a:rPr lang="en-US" sz="2000" dirty="0">
                <a:latin typeface="+mj-lt"/>
              </a:rPr>
              <a:t>: Q4 and Q1 had higher crash severity, while Q2 and Q3 showed comparatively lower rates. </a:t>
            </a:r>
          </a:p>
          <a:p>
            <a:r>
              <a:rPr lang="en-US" sz="2000" b="1" dirty="0">
                <a:latin typeface="+mj-lt"/>
              </a:rPr>
              <a:t>FCT vs. Kaduna</a:t>
            </a:r>
            <a:r>
              <a:rPr lang="en-US" sz="2000" dirty="0">
                <a:latin typeface="+mj-lt"/>
              </a:rPr>
              <a:t>: FCT reported the highest number of crashes, but Kaduna had more injuries and fatalities due to higher speed violations, leading to increased crash severity.</a:t>
            </a:r>
          </a:p>
          <a:p>
            <a:r>
              <a:rPr lang="en-US" sz="2000" b="1" dirty="0">
                <a:latin typeface="+mj-lt"/>
              </a:rPr>
              <a:t>Regional Severity: </a:t>
            </a:r>
            <a:r>
              <a:rPr lang="en-US" sz="2000" dirty="0">
                <a:latin typeface="+mj-lt"/>
              </a:rPr>
              <a:t>Despite fewer crashes, Yobe has a higher injury proportion, likely due to higher crash severity and limited safety infrastructure. FCT has more crashes and injuries but a lower injury proportion, indicating better safety measures and emergency response systems.</a:t>
            </a:r>
          </a:p>
          <a:p>
            <a:r>
              <a:rPr lang="en-US" sz="2000" b="1" dirty="0">
                <a:latin typeface="+mj-lt"/>
              </a:rPr>
              <a:t>Vehicle Involvement</a:t>
            </a:r>
            <a:r>
              <a:rPr lang="en-US" sz="2000" dirty="0">
                <a:latin typeface="+mj-lt"/>
              </a:rPr>
              <a:t>: Higher vehicle involvement leads to increased crash severity.</a:t>
            </a:r>
          </a:p>
          <a:p>
            <a:r>
              <a:rPr lang="en-US" sz="2000" b="1" dirty="0">
                <a:latin typeface="+mj-lt"/>
              </a:rPr>
              <a:t>Major Factors</a:t>
            </a:r>
            <a:r>
              <a:rPr lang="en-US" sz="2000" dirty="0">
                <a:latin typeface="+mj-lt"/>
              </a:rPr>
              <a:t>: Speed violation, fatigue, and other factors are the key contributors to crashes.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9662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A400-1DAA-4D98-67FD-D2FE129A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2C82-AB42-1484-5A29-80728EEC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2249488"/>
            <a:ext cx="10678160" cy="516731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j-lt"/>
              </a:rPr>
              <a:t>Focus on High-Risk Quarters</a:t>
            </a:r>
            <a:r>
              <a:rPr lang="en-US" sz="2000" dirty="0">
                <a:latin typeface="+mj-lt"/>
              </a:rPr>
              <a:t>: Implement measures such as increased traffic monitoring, high penalties for traffic violation and awareness campaigns, during Q4 and Q1 to reduce crash severity.</a:t>
            </a:r>
          </a:p>
          <a:p>
            <a:r>
              <a:rPr lang="en-US" sz="2000" b="1" dirty="0">
                <a:latin typeface="+mj-lt"/>
              </a:rPr>
              <a:t>Address Speed Violations</a:t>
            </a:r>
            <a:r>
              <a:rPr lang="en-US" sz="2000" dirty="0">
                <a:latin typeface="+mj-lt"/>
              </a:rPr>
              <a:t>: Strengthen speed limit controls and implement more speed cameras especially in states like Kaduna, to reduce crash severity.</a:t>
            </a:r>
          </a:p>
          <a:p>
            <a:r>
              <a:rPr lang="en-US" sz="2000" b="1" dirty="0">
                <a:latin typeface="+mj-lt"/>
              </a:rPr>
              <a:t>State-Specific Strategies</a:t>
            </a:r>
            <a:r>
              <a:rPr lang="en-US" sz="2000" dirty="0">
                <a:latin typeface="+mj-lt"/>
              </a:rPr>
              <a:t>: Focus on safety measures in states like Yobe and Sokoto, where injury proportion and death proportion are higher despite fewer crashes. Promote safe driving practices and improve emergency response.</a:t>
            </a:r>
          </a:p>
          <a:p>
            <a:r>
              <a:rPr lang="en-US" sz="2000" b="1" dirty="0">
                <a:latin typeface="+mj-lt"/>
              </a:rPr>
              <a:t>Address Fatigue and Other Factors</a:t>
            </a:r>
            <a:r>
              <a:rPr lang="en-US" sz="2000" dirty="0">
                <a:latin typeface="+mj-lt"/>
              </a:rPr>
              <a:t>: Promote regular rest breaks for drivers and implement regulations to address the other contributing factors.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13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7F2F-2051-A04A-A6CA-EEAD0A59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Distribution Of Total Crashes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2F69-70D8-DAED-D7C5-EEAEF2A7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1999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FBAF5-4D50-2B4F-AFAE-3B49E1224872}"/>
              </a:ext>
            </a:extLst>
          </p:cNvPr>
          <p:cNvSpPr/>
          <p:nvPr/>
        </p:nvSpPr>
        <p:spPr>
          <a:xfrm>
            <a:off x="1040330" y="2637322"/>
            <a:ext cx="3724977" cy="12320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states experience moderate number of crashes in each quarter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7E046-3911-EE33-C80D-EDEBACBE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50" y="1825624"/>
            <a:ext cx="6349206" cy="4926984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FF93C7E6-03A1-3798-F3B6-93AAC1C4982C}"/>
              </a:ext>
            </a:extLst>
          </p:cNvPr>
          <p:cNvSpPr/>
          <p:nvPr/>
        </p:nvSpPr>
        <p:spPr>
          <a:xfrm>
            <a:off x="673742" y="2861544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99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63A9-381C-7733-6888-A78C2405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011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912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9266-52B5-5A00-00C3-2A5E6629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Distribution Of Injuries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1578-8FDE-6C2C-372A-73BC81CA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7" y="2021305"/>
            <a:ext cx="12124623" cy="48366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25442-8EFE-9994-9FD3-6A47F84EEB92}"/>
              </a:ext>
            </a:extLst>
          </p:cNvPr>
          <p:cNvSpPr/>
          <p:nvPr/>
        </p:nvSpPr>
        <p:spPr>
          <a:xfrm>
            <a:off x="7643260" y="2900312"/>
            <a:ext cx="4240731" cy="12320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states experience moderate number of injures per quarter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69986-493D-393A-0DA1-09D68064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" y="1976160"/>
            <a:ext cx="6400000" cy="4926984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B969F3C8-6366-8E3B-F0A0-E3C76ED72A6C}"/>
              </a:ext>
            </a:extLst>
          </p:cNvPr>
          <p:cNvSpPr/>
          <p:nvPr/>
        </p:nvSpPr>
        <p:spPr>
          <a:xfrm>
            <a:off x="7199671" y="3341670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8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CD77-3DC9-FE63-8076-8EC63F1E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Distribution Of Fatalities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7BCB-B535-97BC-14B9-10C3BE3A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48CBE-2263-FF2F-B51A-AF1401C0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72" y="1931016"/>
            <a:ext cx="6349206" cy="49269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C1A065-2A44-5A4E-9A32-9F00C88C4E9D}"/>
              </a:ext>
            </a:extLst>
          </p:cNvPr>
          <p:cNvSpPr/>
          <p:nvPr/>
        </p:nvSpPr>
        <p:spPr>
          <a:xfrm>
            <a:off x="1040330" y="2812983"/>
            <a:ext cx="3724977" cy="12320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fatalities across states are generally moderate per quarter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F74BDFB-75CD-613A-2D5C-E28CFB19E38E}"/>
              </a:ext>
            </a:extLst>
          </p:cNvPr>
          <p:cNvSpPr/>
          <p:nvPr/>
        </p:nvSpPr>
        <p:spPr>
          <a:xfrm>
            <a:off x="596740" y="3081086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9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D3AD-9A6B-CBC5-E4B3-FECC7B64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Quarter-state Relationship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D64B-8AEA-74AD-65F1-AA0BBFC6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10960-6FA9-6A77-DEDB-76774206FB68}"/>
              </a:ext>
            </a:extLst>
          </p:cNvPr>
          <p:cNvSpPr/>
          <p:nvPr/>
        </p:nvSpPr>
        <p:spPr>
          <a:xfrm>
            <a:off x="1040330" y="2502568"/>
            <a:ext cx="3724977" cy="12320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Quarter-state combination is unique in this dataset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2DD2D-5DFF-0FB4-4015-B92CAE99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99" y="1844247"/>
            <a:ext cx="6744101" cy="4725236"/>
          </a:xfrm>
          <a:prstGeom prst="rect">
            <a:avLst/>
          </a:prstGeom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A726C2D-4500-D646-BC48-74C0761768E8}"/>
              </a:ext>
            </a:extLst>
          </p:cNvPr>
          <p:cNvSpPr/>
          <p:nvPr/>
        </p:nvSpPr>
        <p:spPr>
          <a:xfrm>
            <a:off x="673742" y="2928921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6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AA3E-C8D6-291E-4A43-91C9EBE8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 In Total Crashes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36B899-2425-D2EA-0589-0205646D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9612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3AA375-2E15-AA1B-765E-C311DD1D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05" y="1989446"/>
            <a:ext cx="7268195" cy="47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69507B-9747-97E6-3D77-88E228BB10FD}"/>
              </a:ext>
            </a:extLst>
          </p:cNvPr>
          <p:cNvSpPr/>
          <p:nvPr/>
        </p:nvSpPr>
        <p:spPr>
          <a:xfrm>
            <a:off x="1524000" y="2367280"/>
            <a:ext cx="3241040" cy="2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Q4 2022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crashes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Q3 2023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number of crashes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18CF90D-FD90-4E64-86A5-47CF5DAA23AE}"/>
              </a:ext>
            </a:extLst>
          </p:cNvPr>
          <p:cNvSpPr/>
          <p:nvPr/>
        </p:nvSpPr>
        <p:spPr>
          <a:xfrm>
            <a:off x="1036320" y="3004886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E7CE327-46E8-48B5-871B-EE4FE89FE52F}"/>
              </a:ext>
            </a:extLst>
          </p:cNvPr>
          <p:cNvSpPr/>
          <p:nvPr/>
        </p:nvSpPr>
        <p:spPr>
          <a:xfrm>
            <a:off x="1036320" y="3878646"/>
            <a:ext cx="328915" cy="17465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3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1589</Words>
  <Application>Microsoft Office PowerPoint</Application>
  <PresentationFormat>Widescreen</PresentationFormat>
  <Paragraphs>280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Times New Roman</vt:lpstr>
      <vt:lpstr>Wingdings</vt:lpstr>
      <vt:lpstr>Office Theme</vt:lpstr>
      <vt:lpstr>Nigerian_Road_Traffic_Crashes_2020_2024</vt:lpstr>
      <vt:lpstr>Objectives</vt:lpstr>
      <vt:lpstr>Analytical Approach</vt:lpstr>
      <vt:lpstr>Data Summary</vt:lpstr>
      <vt:lpstr>Distribution Of Total Crashes</vt:lpstr>
      <vt:lpstr>Distribution Of Injuries</vt:lpstr>
      <vt:lpstr>Distribution Of Fatalities</vt:lpstr>
      <vt:lpstr>Quarter-state Relationship In Dataset</vt:lpstr>
      <vt:lpstr>Quarterly Trends In Total Crashes</vt:lpstr>
      <vt:lpstr>Quarterly Trends In Number of Injuries</vt:lpstr>
      <vt:lpstr>Quarterly Trends In Number of Fatalities</vt:lpstr>
      <vt:lpstr>Quarterly Trends In Vehicles Involved</vt:lpstr>
      <vt:lpstr>Quarterly Trends In Speed Violation</vt:lpstr>
      <vt:lpstr>Quarterly Trends In Driving Under Alcohol/Drug Influence</vt:lpstr>
      <vt:lpstr>Quarterly Trends In Poor Weather</vt:lpstr>
      <vt:lpstr>Quarterly Trends In Fatigue</vt:lpstr>
      <vt:lpstr>Quarterly Trends Due to Other Factors</vt:lpstr>
      <vt:lpstr>Total Crashes By State</vt:lpstr>
      <vt:lpstr>Total Injuries By State</vt:lpstr>
      <vt:lpstr>Total Death By State</vt:lpstr>
      <vt:lpstr>Speed Violation (SPV) By State</vt:lpstr>
      <vt:lpstr>Driving Under Alcohol/Drug Influence (Dad)   By State</vt:lpstr>
      <vt:lpstr>Poor Weather By State</vt:lpstr>
      <vt:lpstr>Fatigue By State</vt:lpstr>
      <vt:lpstr>Other Factors By State</vt:lpstr>
      <vt:lpstr>Total Crashes Vs Injuries</vt:lpstr>
      <vt:lpstr>Total Crashes Vs Deaths</vt:lpstr>
      <vt:lpstr>Total Crashes Vs Total Vehicles Involved</vt:lpstr>
      <vt:lpstr>Total Vehicles Involved Vs Speed Violation</vt:lpstr>
      <vt:lpstr>Total Vehicles Involved Vs Driver Under Drug/Alcohol</vt:lpstr>
      <vt:lpstr>Total Vehicles Involved Vs Poor Weather</vt:lpstr>
      <vt:lpstr>Total Vehicles Involved Vs Driver Fatigue</vt:lpstr>
      <vt:lpstr>Total Vehicles Involved Vs Other Factors</vt:lpstr>
      <vt:lpstr>Analysing Crash Trends Over Time</vt:lpstr>
      <vt:lpstr>Yearly Trend In Crashes, Injuries And Deaths</vt:lpstr>
      <vt:lpstr>Quarterly Trend In Crashes, Injuries And Deaths</vt:lpstr>
      <vt:lpstr>Analysing Crash Trends By Region </vt:lpstr>
      <vt:lpstr>Regional Crash Impact Based On Total Crashes, Injuries And Deaths</vt:lpstr>
      <vt:lpstr>Contribution Of Each State To Total Crashes, Injuries And Deaths Reported In The Country</vt:lpstr>
      <vt:lpstr>Analysing Severity Of Crashes </vt:lpstr>
      <vt:lpstr>Crash Severity Over Years</vt:lpstr>
      <vt:lpstr>Crash Severity Across States</vt:lpstr>
      <vt:lpstr>Analysing The Impact Of Vehicle Involvement </vt:lpstr>
      <vt:lpstr>Relationship Between Vehicle Involvement And Crash Severity</vt:lpstr>
      <vt:lpstr>Correlation Between Number Of Vehicles Involved In Crashes With Total Number Of Injuries And Deaths</vt:lpstr>
      <vt:lpstr>Analysing Impact of Human and Weather factors </vt:lpstr>
      <vt:lpstr>Impact of Human and Weather Factors on Vehicle Involvement Across Top 10 States</vt:lpstr>
      <vt:lpstr>Key Insights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anuissac1226@gmail.com</dc:creator>
  <cp:lastModifiedBy>Anumol Issac [Student-PECS]</cp:lastModifiedBy>
  <cp:revision>217</cp:revision>
  <dcterms:created xsi:type="dcterms:W3CDTF">2024-11-10T22:34:12Z</dcterms:created>
  <dcterms:modified xsi:type="dcterms:W3CDTF">2024-11-21T14:58:09Z</dcterms:modified>
</cp:coreProperties>
</file>