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arlow Semi Condensed Light"/>
      <p:regular r:id="rId13"/>
      <p:bold r:id="rId14"/>
      <p:italic r:id="rId15"/>
      <p:boldItalic r:id="rId16"/>
    </p:embeddedFon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font" Target="fonts/BarlowSemiCondensedLight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SemiCondensedLight-italic.fntdata"/><Relationship Id="rId14" Type="http://schemas.openxmlformats.org/officeDocument/2006/relationships/font" Target="fonts/BarlowSemiCondensedLight-bold.fntdata"/><Relationship Id="rId17" Type="http://schemas.openxmlformats.org/officeDocument/2006/relationships/font" Target="fonts/Economica-regular.fntdata"/><Relationship Id="rId16" Type="http://schemas.openxmlformats.org/officeDocument/2006/relationships/font" Target="fonts/BarlowSemiCondensed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b2887b3ea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3b2887b3ea_2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b2887b3ea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g33b2887b3ea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2887b3e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33b2887b3ea_2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2887b3e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33b2887b3ea_2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2887b3ea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33b2887b3ea_2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2887b3ea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3b2887b3ea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2887b3ea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3b2887b3ea_2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2911150" y="1444250"/>
            <a:ext cx="36039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Equal-Weighted Index Tracking</a:t>
            </a:r>
            <a:endParaRPr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solidFill>
                  <a:srgbClr val="888888"/>
                </a:solidFill>
              </a:rPr>
              <a:t>A Take-Home Assignment Presentation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Objective and Overview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 Light"/>
              <a:buChar char="●"/>
            </a:pP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Bui</a:t>
            </a:r>
            <a:r>
              <a:rPr lang="en-GB" sz="19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lt</a:t>
            </a: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an equal-weighted custom index for top 100 US stocks by market cap</a:t>
            </a:r>
            <a:endParaRPr sz="19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Semi Condensed Light"/>
              <a:buChar char="●"/>
            </a:pP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Used </a:t>
            </a:r>
            <a:r>
              <a:rPr lang="en-GB" sz="19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Duck DB</a:t>
            </a: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for SQL-based data handling</a:t>
            </a:r>
            <a:endParaRPr sz="19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Semi Condensed Light"/>
              <a:buChar char="●"/>
            </a:pP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Developed a Streamlit dashboard for visualization</a:t>
            </a:r>
            <a:endParaRPr sz="19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arlow Semi Condensed Light"/>
              <a:buChar char="●"/>
            </a:pPr>
            <a:r>
              <a:rPr lang="en-GB" sz="19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Exported performance data to Excel and PDF</a:t>
            </a:r>
            <a:endParaRPr sz="19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Data Acquisition &amp; Storage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5109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"/>
              <a:buFont typeface="Barlow Semi Condensed Light"/>
              <a:buChar char="•"/>
            </a:pPr>
            <a:r>
              <a:rPr lang="en-GB" sz="166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Fetch data using Yahoo Finance API</a:t>
            </a:r>
            <a:endParaRPr sz="166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Had availability of historical data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Covered all NASDAQ listed </a:t>
            </a: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stocks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API was readily available with no particular restrictions on requests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•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Evaluation of other sources: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Alpha Vantage: Similar coverage as yfinance  but only gave 25/requests per day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Polygon: Had restrictions to 8/requests per minute, which made the overall data acquisition process slower. Also, had historical coverage only upto past 2 years with unavailability of latest data.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IEX Cloud - Decommissioned 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33401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60"/>
              <a:buFont typeface="Barlow Semi Condensed Light"/>
              <a:buChar char="–"/>
            </a:pP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Other sources: Finazon, Twelve data, marketstack etc. either had restrictions on the number of requests or limited historical coverage.</a:t>
            </a:r>
            <a:endParaRPr sz="166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45109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60"/>
              <a:buFont typeface="Barlow Semi Condensed Light"/>
              <a:buChar char="•"/>
            </a:pPr>
            <a:r>
              <a:rPr lang="en-GB" sz="166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Stored data in DuckDB for efficient querying</a:t>
            </a:r>
            <a:endParaRPr sz="365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45109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60"/>
              <a:buFont typeface="Barlow Semi Condensed Light"/>
              <a:buChar char="•"/>
            </a:pPr>
            <a:r>
              <a:rPr lang="en-GB" sz="166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Handle</a:t>
            </a:r>
            <a:r>
              <a:rPr lang="en-GB" sz="166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 </a:t>
            </a:r>
            <a:r>
              <a:rPr lang="en-GB" sz="166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daily market cap and price data</a:t>
            </a:r>
            <a:endParaRPr sz="365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139700" lvl="0" marL="3429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166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Index Construction &amp; Rebalancing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 Light"/>
              <a:buChar char="•"/>
            </a:pPr>
            <a:r>
              <a:rPr lang="en-GB" sz="16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Selected top 100 stocks by market cap</a:t>
            </a:r>
            <a:endParaRPr sz="16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 Light"/>
              <a:buChar char="•"/>
            </a:pPr>
            <a:r>
              <a:rPr lang="en-GB" sz="16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Initialize index and notional values for each stock</a:t>
            </a:r>
            <a:endParaRPr sz="16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 Semi Condensed Light"/>
              <a:buChar char="•"/>
            </a:pPr>
            <a:r>
              <a:rPr lang="en-GB" sz="1600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Tracked composition changes and rebalance daily</a:t>
            </a:r>
            <a:endParaRPr sz="16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600"/>
              <a:buFont typeface="Barlow Semi Condensed Light"/>
              <a:buChar char="•"/>
            </a:pPr>
            <a:r>
              <a:rPr lang="en-GB" sz="1600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Update the index performance</a:t>
            </a:r>
            <a:endParaRPr sz="1600"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Dashboard &amp; Visualization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Semi Condensed Light"/>
              <a:buChar char="•"/>
            </a:pPr>
            <a:r>
              <a:rPr lang="en-GB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Streamlit dashboard for performance tracking</a:t>
            </a:r>
            <a:endParaRPr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Semi Condensed Light"/>
              <a:buChar char="•"/>
            </a:pPr>
            <a:r>
              <a:rPr lang="en-GB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Line chart for index performance</a:t>
            </a:r>
            <a:endParaRPr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Semi Condensed Light"/>
              <a:buChar char="•"/>
            </a:pPr>
            <a:r>
              <a:rPr lang="en-GB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Composition table and changes log</a:t>
            </a:r>
            <a:endParaRPr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Semi Condensed Light"/>
              <a:buChar char="•"/>
            </a:pPr>
            <a:r>
              <a:rPr lang="en-GB">
                <a:solidFill>
                  <a:schemeClr val="dk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Summary metrics: Cumulative return, daily changes</a:t>
            </a:r>
            <a:endParaRPr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2540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Font typeface="Barlow Semi Condensed Light"/>
              <a:buChar char="•"/>
            </a:pPr>
            <a:r>
              <a:rPr lang="en-GB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Automated dashboard updates by </a:t>
            </a:r>
            <a:r>
              <a:rPr lang="en-GB"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automating the pipeline </a:t>
            </a:r>
            <a:endParaRPr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dk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Scalability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Adding more data sources: social sentiment scores, news analytics,  link to search filings, add FX rates and American depository </a:t>
            </a: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receipts</a:t>
            </a: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, etc.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Risk analysis, forecasting, etc.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Real time updates: enable intra day trading, process streaming data,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A better database: distributed system, caching, sharding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Application Layer scaling: FastAPI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Incremental processing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Economica"/>
              <a:buChar char="•"/>
            </a:pPr>
            <a:r>
              <a:rPr lang="en-GB" sz="1600">
                <a:latin typeface="Economica"/>
                <a:ea typeface="Economica"/>
                <a:cs typeface="Economica"/>
                <a:sym typeface="Economica"/>
              </a:rPr>
              <a:t>Data Management: Storage, ETL, Archival</a:t>
            </a:r>
            <a:endParaRPr sz="1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</a:rPr>
              <a:t>Challenges &amp; Solutions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•"/>
            </a:pPr>
            <a:r>
              <a:rPr lang="en-GB" sz="3200">
                <a:latin typeface="Economica"/>
                <a:ea typeface="Economica"/>
                <a:cs typeface="Economica"/>
                <a:sym typeface="Economica"/>
              </a:rPr>
              <a:t>API selection and data acquisition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conomica"/>
              <a:buChar char="•"/>
            </a:pPr>
            <a:r>
              <a:rPr lang="en-GB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Managing index rebalancing efficient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Economica"/>
              <a:buChar char="•"/>
            </a:pPr>
            <a:r>
              <a:rPr lang="en-GB" sz="3200">
                <a:latin typeface="Economica"/>
                <a:ea typeface="Economica"/>
                <a:cs typeface="Economica"/>
                <a:sym typeface="Economica"/>
              </a:rPr>
              <a:t>Dealing with notional values: </a:t>
            </a:r>
            <a:endParaRPr sz="3200">
              <a:latin typeface="Economica"/>
              <a:ea typeface="Economica"/>
              <a:cs typeface="Economica"/>
              <a:sym typeface="Economica"/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