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72" r:id="rId9"/>
    <p:sldId id="290" r:id="rId10"/>
    <p:sldId id="291" r:id="rId11"/>
    <p:sldId id="263" r:id="rId12"/>
    <p:sldId id="264" r:id="rId13"/>
    <p:sldId id="294" r:id="rId14"/>
    <p:sldId id="265" r:id="rId15"/>
    <p:sldId id="281" r:id="rId16"/>
    <p:sldId id="282" r:id="rId17"/>
    <p:sldId id="295" r:id="rId18"/>
    <p:sldId id="266" r:id="rId19"/>
    <p:sldId id="267" r:id="rId20"/>
    <p:sldId id="268" r:id="rId21"/>
    <p:sldId id="269" r:id="rId22"/>
    <p:sldId id="270" r:id="rId23"/>
    <p:sldId id="284" r:id="rId24"/>
    <p:sldId id="271" r:id="rId25"/>
    <p:sldId id="283" r:id="rId26"/>
    <p:sldId id="273" r:id="rId27"/>
    <p:sldId id="274" r:id="rId28"/>
    <p:sldId id="275" r:id="rId29"/>
    <p:sldId id="276" r:id="rId30"/>
    <p:sldId id="286" r:id="rId31"/>
    <p:sldId id="285" r:id="rId32"/>
    <p:sldId id="278" r:id="rId33"/>
    <p:sldId id="279" r:id="rId34"/>
    <p:sldId id="288" r:id="rId35"/>
    <p:sldId id="296" r:id="rId36"/>
    <p:sldId id="287" r:id="rId37"/>
    <p:sldId id="280" r:id="rId38"/>
    <p:sldId id="28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90"/>
  </p:normalViewPr>
  <p:slideViewPr>
    <p:cSldViewPr snapToGrid="0" snapToObjects="1">
      <p:cViewPr varScale="1">
        <p:scale>
          <a:sx n="90" d="100"/>
          <a:sy n="90" d="100"/>
        </p:scale>
        <p:origin x="232"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8ECCE4-69D1-B045-BA3B-9C57CFA2A03B}" type="datetimeFigureOut">
              <a:rPr lang="en-US" smtClean="0"/>
              <a:t>12/14/17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72F09-AC85-CD4D-AA9A-11EEF6610C2A}" type="slidenum">
              <a:rPr lang="en-US" smtClean="0"/>
              <a:t>‹#›</a:t>
            </a:fld>
            <a:endParaRPr lang="en-US"/>
          </a:p>
        </p:txBody>
      </p:sp>
    </p:spTree>
    <p:extLst>
      <p:ext uri="{BB962C8B-B14F-4D97-AF65-F5344CB8AC3E}">
        <p14:creationId xmlns:p14="http://schemas.microsoft.com/office/powerpoint/2010/main" val="1908598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8ECCE4-69D1-B045-BA3B-9C57CFA2A03B}" type="datetimeFigureOut">
              <a:rPr lang="en-US" smtClean="0"/>
              <a:t>12/14/17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72F09-AC85-CD4D-AA9A-11EEF6610C2A}" type="slidenum">
              <a:rPr lang="en-US" smtClean="0"/>
              <a:t>‹#›</a:t>
            </a:fld>
            <a:endParaRPr lang="en-US"/>
          </a:p>
        </p:txBody>
      </p:sp>
    </p:spTree>
    <p:extLst>
      <p:ext uri="{BB962C8B-B14F-4D97-AF65-F5344CB8AC3E}">
        <p14:creationId xmlns:p14="http://schemas.microsoft.com/office/powerpoint/2010/main" val="804308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8ECCE4-69D1-B045-BA3B-9C57CFA2A03B}" type="datetimeFigureOut">
              <a:rPr lang="en-US" smtClean="0"/>
              <a:t>12/14/17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72F09-AC85-CD4D-AA9A-11EEF6610C2A}" type="slidenum">
              <a:rPr lang="en-US" smtClean="0"/>
              <a:t>‹#›</a:t>
            </a:fld>
            <a:endParaRPr lang="en-US"/>
          </a:p>
        </p:txBody>
      </p:sp>
    </p:spTree>
    <p:extLst>
      <p:ext uri="{BB962C8B-B14F-4D97-AF65-F5344CB8AC3E}">
        <p14:creationId xmlns:p14="http://schemas.microsoft.com/office/powerpoint/2010/main" val="1748918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8ECCE4-69D1-B045-BA3B-9C57CFA2A03B}" type="datetimeFigureOut">
              <a:rPr lang="en-US" smtClean="0"/>
              <a:t>12/14/17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72F09-AC85-CD4D-AA9A-11EEF6610C2A}" type="slidenum">
              <a:rPr lang="en-US" smtClean="0"/>
              <a:t>‹#›</a:t>
            </a:fld>
            <a:endParaRPr lang="en-US"/>
          </a:p>
        </p:txBody>
      </p:sp>
    </p:spTree>
    <p:extLst>
      <p:ext uri="{BB962C8B-B14F-4D97-AF65-F5344CB8AC3E}">
        <p14:creationId xmlns:p14="http://schemas.microsoft.com/office/powerpoint/2010/main" val="854157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8ECCE4-69D1-B045-BA3B-9C57CFA2A03B}" type="datetimeFigureOut">
              <a:rPr lang="en-US" smtClean="0"/>
              <a:t>12/14/17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72F09-AC85-CD4D-AA9A-11EEF6610C2A}" type="slidenum">
              <a:rPr lang="en-US" smtClean="0"/>
              <a:t>‹#›</a:t>
            </a:fld>
            <a:endParaRPr lang="en-US"/>
          </a:p>
        </p:txBody>
      </p:sp>
    </p:spTree>
    <p:extLst>
      <p:ext uri="{BB962C8B-B14F-4D97-AF65-F5344CB8AC3E}">
        <p14:creationId xmlns:p14="http://schemas.microsoft.com/office/powerpoint/2010/main" val="2047128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8ECCE4-69D1-B045-BA3B-9C57CFA2A03B}" type="datetimeFigureOut">
              <a:rPr lang="en-US" smtClean="0"/>
              <a:t>12/14/17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572F09-AC85-CD4D-AA9A-11EEF6610C2A}" type="slidenum">
              <a:rPr lang="en-US" smtClean="0"/>
              <a:t>‹#›</a:t>
            </a:fld>
            <a:endParaRPr lang="en-US"/>
          </a:p>
        </p:txBody>
      </p:sp>
    </p:spTree>
    <p:extLst>
      <p:ext uri="{BB962C8B-B14F-4D97-AF65-F5344CB8AC3E}">
        <p14:creationId xmlns:p14="http://schemas.microsoft.com/office/powerpoint/2010/main" val="1256317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8ECCE4-69D1-B045-BA3B-9C57CFA2A03B}" type="datetimeFigureOut">
              <a:rPr lang="en-US" smtClean="0"/>
              <a:t>12/14/17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572F09-AC85-CD4D-AA9A-11EEF6610C2A}" type="slidenum">
              <a:rPr lang="en-US" smtClean="0"/>
              <a:t>‹#›</a:t>
            </a:fld>
            <a:endParaRPr lang="en-US"/>
          </a:p>
        </p:txBody>
      </p:sp>
    </p:spTree>
    <p:extLst>
      <p:ext uri="{BB962C8B-B14F-4D97-AF65-F5344CB8AC3E}">
        <p14:creationId xmlns:p14="http://schemas.microsoft.com/office/powerpoint/2010/main" val="860853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8ECCE4-69D1-B045-BA3B-9C57CFA2A03B}" type="datetimeFigureOut">
              <a:rPr lang="en-US" smtClean="0"/>
              <a:t>12/14/17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572F09-AC85-CD4D-AA9A-11EEF6610C2A}" type="slidenum">
              <a:rPr lang="en-US" smtClean="0"/>
              <a:t>‹#›</a:t>
            </a:fld>
            <a:endParaRPr lang="en-US"/>
          </a:p>
        </p:txBody>
      </p:sp>
    </p:spTree>
    <p:extLst>
      <p:ext uri="{BB962C8B-B14F-4D97-AF65-F5344CB8AC3E}">
        <p14:creationId xmlns:p14="http://schemas.microsoft.com/office/powerpoint/2010/main" val="772503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8ECCE4-69D1-B045-BA3B-9C57CFA2A03B}" type="datetimeFigureOut">
              <a:rPr lang="en-US" smtClean="0"/>
              <a:t>12/14/17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572F09-AC85-CD4D-AA9A-11EEF6610C2A}" type="slidenum">
              <a:rPr lang="en-US" smtClean="0"/>
              <a:t>‹#›</a:t>
            </a:fld>
            <a:endParaRPr lang="en-US"/>
          </a:p>
        </p:txBody>
      </p:sp>
    </p:spTree>
    <p:extLst>
      <p:ext uri="{BB962C8B-B14F-4D97-AF65-F5344CB8AC3E}">
        <p14:creationId xmlns:p14="http://schemas.microsoft.com/office/powerpoint/2010/main" val="1928821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8ECCE4-69D1-B045-BA3B-9C57CFA2A03B}" type="datetimeFigureOut">
              <a:rPr lang="en-US" smtClean="0"/>
              <a:t>12/14/17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572F09-AC85-CD4D-AA9A-11EEF6610C2A}" type="slidenum">
              <a:rPr lang="en-US" smtClean="0"/>
              <a:t>‹#›</a:t>
            </a:fld>
            <a:endParaRPr lang="en-US"/>
          </a:p>
        </p:txBody>
      </p:sp>
    </p:spTree>
    <p:extLst>
      <p:ext uri="{BB962C8B-B14F-4D97-AF65-F5344CB8AC3E}">
        <p14:creationId xmlns:p14="http://schemas.microsoft.com/office/powerpoint/2010/main" val="143328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8ECCE4-69D1-B045-BA3B-9C57CFA2A03B}" type="datetimeFigureOut">
              <a:rPr lang="en-US" smtClean="0"/>
              <a:t>12/14/17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572F09-AC85-CD4D-AA9A-11EEF6610C2A}" type="slidenum">
              <a:rPr lang="en-US" smtClean="0"/>
              <a:t>‹#›</a:t>
            </a:fld>
            <a:endParaRPr lang="en-US"/>
          </a:p>
        </p:txBody>
      </p:sp>
    </p:spTree>
    <p:extLst>
      <p:ext uri="{BB962C8B-B14F-4D97-AF65-F5344CB8AC3E}">
        <p14:creationId xmlns:p14="http://schemas.microsoft.com/office/powerpoint/2010/main" val="8492283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8ECCE4-69D1-B045-BA3B-9C57CFA2A03B}" type="datetimeFigureOut">
              <a:rPr lang="en-US" smtClean="0"/>
              <a:t>12/14/17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572F09-AC85-CD4D-AA9A-11EEF6610C2A}" type="slidenum">
              <a:rPr lang="en-US" smtClean="0"/>
              <a:t>‹#›</a:t>
            </a:fld>
            <a:endParaRPr lang="en-US"/>
          </a:p>
        </p:txBody>
      </p:sp>
    </p:spTree>
    <p:extLst>
      <p:ext uri="{BB962C8B-B14F-4D97-AF65-F5344CB8AC3E}">
        <p14:creationId xmlns:p14="http://schemas.microsoft.com/office/powerpoint/2010/main" val="909730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3371" y="349477"/>
            <a:ext cx="9144000" cy="2387600"/>
          </a:xfrm>
        </p:spPr>
        <p:txBody>
          <a:bodyPr>
            <a:normAutofit fontScale="90000"/>
          </a:bodyPr>
          <a:lstStyle/>
          <a:p>
            <a:r>
              <a:rPr lang="en-US" b="1" dirty="0" smtClean="0"/>
              <a:t>Privacy Enabled Noise Free Data Collection in Vehicle Networks</a:t>
            </a:r>
            <a:endParaRPr lang="en-US" b="1" dirty="0"/>
          </a:p>
        </p:txBody>
      </p:sp>
      <p:sp>
        <p:nvSpPr>
          <p:cNvPr id="3" name="Subtitle 2"/>
          <p:cNvSpPr>
            <a:spLocks noGrp="1"/>
          </p:cNvSpPr>
          <p:nvPr>
            <p:ph type="subTitle" idx="1"/>
          </p:nvPr>
        </p:nvSpPr>
        <p:spPr>
          <a:xfrm>
            <a:off x="892628" y="3602038"/>
            <a:ext cx="10145486" cy="2864076"/>
          </a:xfrm>
        </p:spPr>
        <p:txBody>
          <a:bodyPr>
            <a:normAutofit fontScale="92500" lnSpcReduction="10000"/>
          </a:bodyPr>
          <a:lstStyle/>
          <a:p>
            <a:r>
              <a:rPr lang="en-US" b="1" dirty="0" smtClean="0"/>
              <a:t>MS Thesis Proposal</a:t>
            </a:r>
          </a:p>
          <a:p>
            <a:r>
              <a:rPr lang="en-US" b="1" dirty="0" smtClean="0"/>
              <a:t>Anuj Dimri</a:t>
            </a:r>
          </a:p>
          <a:p>
            <a:endParaRPr lang="en-US" b="1" dirty="0"/>
          </a:p>
          <a:p>
            <a:r>
              <a:rPr lang="en-US" b="1" dirty="0" smtClean="0"/>
              <a:t>Committee Members</a:t>
            </a:r>
          </a:p>
          <a:p>
            <a:r>
              <a:rPr lang="en-US" b="1" dirty="0" smtClean="0"/>
              <a:t>Prof. </a:t>
            </a:r>
            <a:r>
              <a:rPr lang="en-US" b="1" dirty="0" err="1" smtClean="0"/>
              <a:t>Sneha</a:t>
            </a:r>
            <a:r>
              <a:rPr lang="en-US" b="1" dirty="0" smtClean="0"/>
              <a:t> </a:t>
            </a:r>
            <a:r>
              <a:rPr lang="en-US" b="1" dirty="0" err="1" smtClean="0"/>
              <a:t>Kasera</a:t>
            </a:r>
            <a:r>
              <a:rPr lang="en-US" b="1" dirty="0" smtClean="0"/>
              <a:t> (Chair)</a:t>
            </a:r>
          </a:p>
          <a:p>
            <a:r>
              <a:rPr lang="en-US" b="1" dirty="0" smtClean="0"/>
              <a:t>Prof. Neal </a:t>
            </a:r>
            <a:r>
              <a:rPr lang="en-US" b="1" dirty="0" err="1" smtClean="0"/>
              <a:t>Patwari</a:t>
            </a:r>
            <a:endParaRPr lang="en-US" b="1" dirty="0" smtClean="0"/>
          </a:p>
          <a:p>
            <a:r>
              <a:rPr lang="en-US" b="1" dirty="0" smtClean="0"/>
              <a:t>Prof. Aditya </a:t>
            </a:r>
            <a:r>
              <a:rPr lang="en-US" b="1" dirty="0" err="1" smtClean="0"/>
              <a:t>Bhaskara</a:t>
            </a:r>
            <a:endParaRPr lang="en-US" b="1" dirty="0" smtClean="0"/>
          </a:p>
          <a:p>
            <a:endParaRPr lang="en-US" dirty="0" smtClean="0"/>
          </a:p>
          <a:p>
            <a:endParaRPr lang="en-US" dirty="0" smtClean="0"/>
          </a:p>
        </p:txBody>
      </p:sp>
    </p:spTree>
    <p:extLst>
      <p:ext uri="{BB962C8B-B14F-4D97-AF65-F5344CB8AC3E}">
        <p14:creationId xmlns:p14="http://schemas.microsoft.com/office/powerpoint/2010/main" val="14706539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Challenges</a:t>
            </a:r>
            <a:endParaRPr lang="en-US" b="1" dirty="0"/>
          </a:p>
        </p:txBody>
      </p:sp>
      <p:sp>
        <p:nvSpPr>
          <p:cNvPr id="3" name="Content Placeholder 2"/>
          <p:cNvSpPr>
            <a:spLocks noGrp="1"/>
          </p:cNvSpPr>
          <p:nvPr>
            <p:ph idx="1"/>
          </p:nvPr>
        </p:nvSpPr>
        <p:spPr/>
        <p:txBody>
          <a:bodyPr/>
          <a:lstStyle/>
          <a:p>
            <a:r>
              <a:rPr lang="en-US" dirty="0"/>
              <a:t>To simulate real vehicular environment and make the vehicles communicate with each other. </a:t>
            </a:r>
          </a:p>
          <a:p>
            <a:r>
              <a:rPr lang="en-US" dirty="0"/>
              <a:t>To keep track of large number of vehicles and the messages which are being transmitted. </a:t>
            </a:r>
          </a:p>
          <a:p>
            <a:r>
              <a:rPr lang="en-US" dirty="0"/>
              <a:t>Scaling issues due to broadcast nature of the protocol. </a:t>
            </a:r>
            <a:endParaRPr lang="en-US" dirty="0" smtClean="0"/>
          </a:p>
          <a:p>
            <a:r>
              <a:rPr lang="en-US" dirty="0" smtClean="0"/>
              <a:t>Deciding on the value of random delay and the indirection probability.</a:t>
            </a:r>
            <a:endParaRPr lang="en-US" dirty="0"/>
          </a:p>
          <a:p>
            <a:r>
              <a:rPr lang="en-US" dirty="0"/>
              <a:t>Changing random delay and indirection parameters from a freeway/highway environment to a downtown environment. </a:t>
            </a:r>
          </a:p>
        </p:txBody>
      </p:sp>
    </p:spTree>
    <p:extLst>
      <p:ext uri="{BB962C8B-B14F-4D97-AF65-F5344CB8AC3E}">
        <p14:creationId xmlns:p14="http://schemas.microsoft.com/office/powerpoint/2010/main" val="1061761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988" y="176665"/>
            <a:ext cx="10515600" cy="1325563"/>
          </a:xfrm>
        </p:spPr>
        <p:txBody>
          <a:bodyPr/>
          <a:lstStyle/>
          <a:p>
            <a:r>
              <a:rPr lang="en-US" b="1" dirty="0" smtClean="0"/>
              <a:t>Adversary Model</a:t>
            </a:r>
            <a:endParaRPr lang="en-US" b="1" dirty="0"/>
          </a:p>
        </p:txBody>
      </p:sp>
      <mc:AlternateContent xmlns:mc="http://schemas.openxmlformats.org/markup-compatibility/2006">
        <mc:Choice xmlns:a14="http://schemas.microsoft.com/office/drawing/2010/main" Requires="a14">
          <p:sp>
            <p:nvSpPr>
              <p:cNvPr id="5" name="TextBox 4"/>
              <p:cNvSpPr txBox="1"/>
              <p:nvPr/>
            </p:nvSpPr>
            <p:spPr>
              <a:xfrm>
                <a:off x="119743" y="1502228"/>
                <a:ext cx="11887200" cy="5232202"/>
              </a:xfrm>
              <a:prstGeom prst="rect">
                <a:avLst/>
              </a:prstGeom>
              <a:noFill/>
            </p:spPr>
            <p:txBody>
              <a:bodyPr wrap="square" rtlCol="0">
                <a:spAutoFit/>
              </a:bodyPr>
              <a:lstStyle/>
              <a:p>
                <a:pPr marL="285750" indent="-285750">
                  <a:buFont typeface="Arial" charset="0"/>
                  <a:buChar char="•"/>
                </a:pPr>
                <a:r>
                  <a:rPr lang="en-US" sz="2800" dirty="0" smtClean="0"/>
                  <a:t>We assume that the </a:t>
                </a:r>
                <a:r>
                  <a:rPr lang="en-US" sz="2800" b="1" dirty="0" smtClean="0">
                    <a:solidFill>
                      <a:srgbClr val="FF0000"/>
                    </a:solidFill>
                  </a:rPr>
                  <a:t>central coordinator/server is the adversary.</a:t>
                </a:r>
              </a:p>
              <a:p>
                <a:pPr marL="285750" indent="-285750">
                  <a:buFont typeface="Arial" charset="0"/>
                  <a:buChar char="•"/>
                </a:pPr>
                <a:r>
                  <a:rPr lang="en-US" sz="2800" dirty="0" smtClean="0"/>
                  <a:t>The server sees the following- </a:t>
                </a:r>
              </a:p>
              <a:p>
                <a:r>
                  <a:rPr lang="en-US" sz="2800" dirty="0"/>
                  <a:t>	</a:t>
                </a:r>
                <a:r>
                  <a:rPr lang="en-US" sz="2800" dirty="0" smtClean="0"/>
                  <a:t>(</a:t>
                </a:r>
                <a:r>
                  <a:rPr lang="en-US" sz="2800" b="1" dirty="0" smtClean="0">
                    <a:solidFill>
                      <a:srgbClr val="FF0000"/>
                    </a:solidFill>
                  </a:rPr>
                  <a:t>X,Y, </a:t>
                </a:r>
                <a14:m>
                  <m:oMath xmlns:m="http://schemas.openxmlformats.org/officeDocument/2006/math">
                    <m:sSub>
                      <m:sSubPr>
                        <m:ctrlPr>
                          <a:rPr lang="en-US" sz="2800" b="1" i="1" smtClean="0">
                            <a:solidFill>
                              <a:srgbClr val="FF0000"/>
                            </a:solidFill>
                            <a:latin typeface="Cambria Math" charset="0"/>
                          </a:rPr>
                        </m:ctrlPr>
                      </m:sSubPr>
                      <m:e>
                        <m:r>
                          <a:rPr lang="en-US" sz="2800" b="1" i="1" smtClean="0">
                            <a:solidFill>
                              <a:srgbClr val="FF0000"/>
                            </a:solidFill>
                            <a:latin typeface="Cambria Math" charset="0"/>
                          </a:rPr>
                          <m:t>𝒕</m:t>
                        </m:r>
                      </m:e>
                      <m:sub>
                        <m:r>
                          <a:rPr lang="en-US" sz="2800" b="1" i="1" smtClean="0">
                            <a:solidFill>
                              <a:srgbClr val="FF0000"/>
                            </a:solidFill>
                            <a:latin typeface="Cambria Math" charset="0"/>
                          </a:rPr>
                          <m:t>𝟎</m:t>
                        </m:r>
                      </m:sub>
                    </m:sSub>
                  </m:oMath>
                </a14:m>
                <a:r>
                  <a:rPr lang="en-US" sz="2800" b="1" dirty="0" smtClean="0">
                    <a:solidFill>
                      <a:srgbClr val="FF0000"/>
                    </a:solidFill>
                  </a:rPr>
                  <a:t>, </a:t>
                </a:r>
                <a14:m>
                  <m:oMath xmlns:m="http://schemas.openxmlformats.org/officeDocument/2006/math">
                    <m:sSub>
                      <m:sSubPr>
                        <m:ctrlPr>
                          <a:rPr lang="en-US" sz="2800" b="1" i="1" smtClean="0">
                            <a:solidFill>
                              <a:srgbClr val="FF0000"/>
                            </a:solidFill>
                            <a:latin typeface="Cambria Math" charset="0"/>
                          </a:rPr>
                        </m:ctrlPr>
                      </m:sSubPr>
                      <m:e>
                        <m:r>
                          <a:rPr lang="en-US" sz="2800" b="1" i="1" smtClean="0">
                            <a:solidFill>
                              <a:srgbClr val="FF0000"/>
                            </a:solidFill>
                            <a:latin typeface="Cambria Math" charset="0"/>
                          </a:rPr>
                          <m:t>𝒕</m:t>
                        </m:r>
                      </m:e>
                      <m:sub>
                        <m:r>
                          <a:rPr lang="en-US" sz="2800" b="1" i="1" smtClean="0">
                            <a:solidFill>
                              <a:srgbClr val="FF0000"/>
                            </a:solidFill>
                            <a:latin typeface="Cambria Math" charset="0"/>
                          </a:rPr>
                          <m:t>𝒔𝒆𝒓𝒗𝒆𝒓</m:t>
                        </m:r>
                      </m:sub>
                    </m:sSub>
                  </m:oMath>
                </a14:m>
                <a:r>
                  <a:rPr lang="en-US" sz="2800" b="1" dirty="0" smtClean="0">
                    <a:solidFill>
                      <a:srgbClr val="FF0000"/>
                    </a:solidFill>
                  </a:rPr>
                  <a:t>,U, </a:t>
                </a:r>
                <a:r>
                  <a:rPr lang="en-US" sz="2800" dirty="0" smtClean="0"/>
                  <a:t>some measurements</a:t>
                </a:r>
                <a:r>
                  <a:rPr lang="en-US" sz="2800" dirty="0" smtClean="0"/>
                  <a:t>).</a:t>
                </a:r>
              </a:p>
              <a:p>
                <a:pPr marL="285750" indent="-285750">
                  <a:buFont typeface="Arial" charset="0"/>
                  <a:buChar char="•"/>
                </a:pPr>
                <a:r>
                  <a:rPr lang="en-US" sz="2800" dirty="0" smtClean="0"/>
                  <a:t>X,Y </a:t>
                </a:r>
                <a:r>
                  <a:rPr lang="mr-IN" sz="2800" dirty="0" smtClean="0"/>
                  <a:t>–</a:t>
                </a:r>
                <a:r>
                  <a:rPr lang="en-US" sz="2800" dirty="0" smtClean="0"/>
                  <a:t> Latitude, longitude where data was collected.</a:t>
                </a:r>
              </a:p>
              <a:p>
                <a:pPr marL="285750" indent="-285750">
                  <a:buFont typeface="Arial" charset="0"/>
                  <a:buChar char="•"/>
                </a:pPr>
                <a14:m>
                  <m:oMath xmlns:m="http://schemas.openxmlformats.org/officeDocument/2006/math">
                    <m:sSub>
                      <m:sSubPr>
                        <m:ctrlPr>
                          <a:rPr lang="en-US" sz="2800" i="1" smtClean="0">
                            <a:latin typeface="Cambria Math" charset="0"/>
                          </a:rPr>
                        </m:ctrlPr>
                      </m:sSubPr>
                      <m:e>
                        <m:r>
                          <a:rPr lang="en-US" sz="2800" b="0" i="1" smtClean="0">
                            <a:latin typeface="Cambria Math" charset="0"/>
                          </a:rPr>
                          <m:t>𝑡</m:t>
                        </m:r>
                      </m:e>
                      <m:sub>
                        <m:r>
                          <a:rPr lang="en-US" sz="2800" b="0" i="1" smtClean="0">
                            <a:latin typeface="Cambria Math" charset="0"/>
                          </a:rPr>
                          <m:t>0</m:t>
                        </m:r>
                      </m:sub>
                    </m:sSub>
                  </m:oMath>
                </a14:m>
                <a:r>
                  <a:rPr lang="en-US" sz="2800" dirty="0" smtClean="0"/>
                  <a:t> - Time at which data was collected</a:t>
                </a:r>
              </a:p>
              <a:p>
                <a:pPr marL="285750" indent="-285750">
                  <a:buFont typeface="Arial" charset="0"/>
                  <a:buChar char="•"/>
                </a:pPr>
                <a14:m>
                  <m:oMath xmlns:m="http://schemas.openxmlformats.org/officeDocument/2006/math">
                    <m:sSub>
                      <m:sSubPr>
                        <m:ctrlPr>
                          <a:rPr lang="en-US" sz="2800" i="1" smtClean="0">
                            <a:latin typeface="Cambria Math" charset="0"/>
                          </a:rPr>
                        </m:ctrlPr>
                      </m:sSubPr>
                      <m:e>
                        <m:r>
                          <a:rPr lang="en-US" sz="2800" b="0" i="1" smtClean="0">
                            <a:latin typeface="Cambria Math" charset="0"/>
                          </a:rPr>
                          <m:t>𝑡</m:t>
                        </m:r>
                      </m:e>
                      <m:sub>
                        <m:r>
                          <a:rPr lang="en-US" sz="2800" b="0" i="1" smtClean="0">
                            <a:latin typeface="Cambria Math" charset="0"/>
                          </a:rPr>
                          <m:t>𝑠𝑒𝑟𝑣𝑒𝑟</m:t>
                        </m:r>
                      </m:sub>
                    </m:sSub>
                    <m:r>
                      <a:rPr lang="en-US" sz="2800" b="0" i="1" smtClean="0">
                        <a:latin typeface="Cambria Math" charset="0"/>
                      </a:rPr>
                      <m:t>− </m:t>
                    </m:r>
                  </m:oMath>
                </a14:m>
                <a:r>
                  <a:rPr lang="en-US" sz="2800" dirty="0" smtClean="0"/>
                  <a:t>Time at which data was uploaded to the server</a:t>
                </a:r>
              </a:p>
              <a:p>
                <a:pPr marL="285750" indent="-285750">
                  <a:buFont typeface="Arial" charset="0"/>
                  <a:buChar char="•"/>
                </a:pPr>
                <a:r>
                  <a:rPr lang="en-US" sz="2800" dirty="0" smtClean="0"/>
                  <a:t>U- Unique ID of the vehicle which uploads the data</a:t>
                </a:r>
              </a:p>
              <a:p>
                <a:pPr marL="285750" indent="-285750">
                  <a:buFont typeface="Arial" charset="0"/>
                  <a:buChar char="•"/>
                </a:pPr>
                <a:r>
                  <a:rPr lang="en-US" sz="2800" dirty="0" smtClean="0"/>
                  <a:t>Some measurements- application specific data like RSS values, speed of the vehicle, etc.</a:t>
                </a:r>
              </a:p>
              <a:p>
                <a:pPr marL="285750" indent="-285750">
                  <a:buFont typeface="Arial" charset="0"/>
                  <a:buChar char="•"/>
                </a:pPr>
                <a:endParaRPr lang="en-US" sz="2800" dirty="0" smtClean="0"/>
              </a:p>
              <a:p>
                <a:pPr marL="285750" indent="-285750">
                  <a:buFont typeface="Arial" charset="0"/>
                  <a:buChar char="•"/>
                </a:pPr>
                <a:endParaRPr lang="en-US" dirty="0" smtClean="0"/>
              </a:p>
              <a:p>
                <a:pPr marL="285750" indent="-285750">
                  <a:buFont typeface="Arial" charset="0"/>
                  <a:buChar char="•"/>
                </a:pPr>
                <a:endParaRPr lang="en-US" dirty="0" smtClean="0"/>
              </a:p>
              <a:p>
                <a:pPr marL="285750" indent="-285750">
                  <a:buFont typeface="Arial" charset="0"/>
                  <a:buChar char="•"/>
                </a:pPr>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119743" y="1502228"/>
                <a:ext cx="11887200" cy="5232202"/>
              </a:xfrm>
              <a:prstGeom prst="rect">
                <a:avLst/>
              </a:prstGeom>
              <a:blipFill rotWithShape="0">
                <a:blip r:embed="rId2"/>
                <a:stretch>
                  <a:fillRect l="-923" t="-1048"/>
                </a:stretch>
              </a:blipFill>
            </p:spPr>
            <p:txBody>
              <a:bodyPr/>
              <a:lstStyle/>
              <a:p>
                <a:r>
                  <a:rPr lang="en-US">
                    <a:noFill/>
                  </a:rPr>
                  <a:t> </a:t>
                </a:r>
              </a:p>
            </p:txBody>
          </p:sp>
        </mc:Fallback>
      </mc:AlternateContent>
    </p:spTree>
    <p:extLst>
      <p:ext uri="{BB962C8B-B14F-4D97-AF65-F5344CB8AC3E}">
        <p14:creationId xmlns:p14="http://schemas.microsoft.com/office/powerpoint/2010/main" val="136980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7" y="77866"/>
            <a:ext cx="10515600" cy="1325563"/>
          </a:xfrm>
        </p:spPr>
        <p:txBody>
          <a:bodyPr/>
          <a:lstStyle/>
          <a:p>
            <a:r>
              <a:rPr lang="en-US" b="1" dirty="0" smtClean="0"/>
              <a:t>Basic </a:t>
            </a:r>
            <a:r>
              <a:rPr lang="en-US" b="1" dirty="0"/>
              <a:t>A</a:t>
            </a:r>
            <a:r>
              <a:rPr lang="en-US" b="1" dirty="0" smtClean="0"/>
              <a:t>pproach</a:t>
            </a:r>
            <a:endParaRPr lang="en-US" b="1" dirty="0"/>
          </a:p>
        </p:txBody>
      </p:sp>
      <p:sp>
        <p:nvSpPr>
          <p:cNvPr id="4" name="Cloud 3"/>
          <p:cNvSpPr/>
          <p:nvPr/>
        </p:nvSpPr>
        <p:spPr>
          <a:xfrm>
            <a:off x="5808134" y="1393375"/>
            <a:ext cx="2791580" cy="1762654"/>
          </a:xfrm>
          <a:prstGeom prst="cloud">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6047414" y="2276989"/>
            <a:ext cx="1828800" cy="800100"/>
          </a:xfrm>
          <a:prstGeom prst="round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rPr>
              <a:t>Data </a:t>
            </a:r>
            <a:r>
              <a:rPr lang="en-US" b="1" dirty="0" smtClean="0">
                <a:solidFill>
                  <a:srgbClr val="000000"/>
                </a:solidFill>
              </a:rPr>
              <a:t>Collector</a:t>
            </a:r>
          </a:p>
          <a:p>
            <a:pPr algn="ctr"/>
            <a:r>
              <a:rPr lang="en-US" b="1" dirty="0" smtClean="0">
                <a:solidFill>
                  <a:srgbClr val="000000"/>
                </a:solidFill>
              </a:rPr>
              <a:t>(Server)</a:t>
            </a:r>
            <a:endParaRPr lang="en-US" b="1" dirty="0">
              <a:solidFill>
                <a:srgbClr val="000000"/>
              </a:solidFill>
            </a:endParaRPr>
          </a:p>
        </p:txBody>
      </p:sp>
      <p:sp>
        <p:nvSpPr>
          <p:cNvPr id="6" name="TextBox 5"/>
          <p:cNvSpPr txBox="1"/>
          <p:nvPr/>
        </p:nvSpPr>
        <p:spPr>
          <a:xfrm>
            <a:off x="7103534" y="1592559"/>
            <a:ext cx="1236236" cy="646331"/>
          </a:xfrm>
          <a:prstGeom prst="rect">
            <a:avLst/>
          </a:prstGeom>
          <a:noFill/>
        </p:spPr>
        <p:txBody>
          <a:bodyPr wrap="none" rtlCol="0">
            <a:spAutoFit/>
          </a:bodyPr>
          <a:lstStyle/>
          <a:p>
            <a:pPr algn="ctr"/>
            <a:r>
              <a:rPr lang="en-US" b="1" dirty="0" smtClean="0"/>
              <a:t>Computing</a:t>
            </a:r>
          </a:p>
          <a:p>
            <a:pPr algn="ctr"/>
            <a:r>
              <a:rPr lang="en-US" b="1" dirty="0" smtClean="0"/>
              <a:t> cloud</a:t>
            </a:r>
            <a:endParaRPr lang="en-US" b="1" dirty="0"/>
          </a:p>
        </p:txBody>
      </p:sp>
      <p:sp>
        <p:nvSpPr>
          <p:cNvPr id="7" name="Cloud 6"/>
          <p:cNvSpPr/>
          <p:nvPr/>
        </p:nvSpPr>
        <p:spPr>
          <a:xfrm>
            <a:off x="5274734" y="3345159"/>
            <a:ext cx="3200400" cy="1078468"/>
          </a:xfrm>
          <a:prstGeom prst="cloud">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rPr>
              <a:t>Communication Network</a:t>
            </a:r>
            <a:endParaRPr lang="en-US" b="1" dirty="0">
              <a:solidFill>
                <a:srgbClr val="000000"/>
              </a:solidFill>
            </a:endParaRPr>
          </a:p>
        </p:txBody>
      </p:sp>
      <p:cxnSp>
        <p:nvCxnSpPr>
          <p:cNvPr id="8" name="Straight Arrow Connector 7"/>
          <p:cNvCxnSpPr/>
          <p:nvPr/>
        </p:nvCxnSpPr>
        <p:spPr>
          <a:xfrm rot="5400000">
            <a:off x="6626600" y="3248430"/>
            <a:ext cx="344269" cy="1588"/>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7457715" y="5099273"/>
            <a:ext cx="837406" cy="782960"/>
          </a:xfrm>
          <a:prstGeom prst="ellipse">
            <a:avLst/>
          </a:prstGeom>
          <a:solidFill>
            <a:srgbClr val="FFFFFF"/>
          </a:solidFill>
          <a:ln w="28575" cmpd="sng">
            <a:solidFill>
              <a:srgbClr val="C0504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Id1</a:t>
            </a:r>
            <a:endParaRPr lang="en-US" b="1" dirty="0">
              <a:solidFill>
                <a:schemeClr val="tx1"/>
              </a:solidFill>
            </a:endParaRPr>
          </a:p>
        </p:txBody>
      </p:sp>
      <mc:AlternateContent xmlns:mc="http://schemas.openxmlformats.org/markup-compatibility/2006">
        <mc:Choice xmlns:a14="http://schemas.microsoft.com/office/drawing/2010/main" Requires="a14">
          <p:sp>
            <p:nvSpPr>
              <p:cNvPr id="14" name="TextBox 13"/>
              <p:cNvSpPr txBox="1"/>
              <p:nvPr/>
            </p:nvSpPr>
            <p:spPr>
              <a:xfrm>
                <a:off x="8230851" y="5419011"/>
                <a:ext cx="1990481" cy="400110"/>
              </a:xfrm>
              <a:prstGeom prst="rect">
                <a:avLst/>
              </a:prstGeom>
              <a:noFill/>
            </p:spPr>
            <p:txBody>
              <a:bodyPr wrap="none" rtlCol="0">
                <a:spAutoFit/>
              </a:bodyPr>
              <a:lstStyle/>
              <a:p>
                <a:r>
                  <a:rPr lang="en-US" sz="2000" b="1" dirty="0" smtClean="0"/>
                  <a:t>Data source (</a:t>
                </a:r>
                <a14:m>
                  <m:oMath xmlns:m="http://schemas.openxmlformats.org/officeDocument/2006/math">
                    <m:sSub>
                      <m:sSubPr>
                        <m:ctrlPr>
                          <a:rPr lang="en-US" sz="2000" b="1" i="1" smtClean="0">
                            <a:latin typeface="Cambria Math" charset="0"/>
                          </a:rPr>
                        </m:ctrlPr>
                      </m:sSubPr>
                      <m:e>
                        <m:r>
                          <a:rPr lang="en-US" sz="2000" b="1" i="1" smtClean="0">
                            <a:latin typeface="Cambria Math" charset="0"/>
                          </a:rPr>
                          <m:t>𝑺</m:t>
                        </m:r>
                      </m:e>
                      <m:sub>
                        <m:r>
                          <a:rPr lang="en-US" sz="2000" b="1" i="1" smtClean="0">
                            <a:latin typeface="Cambria Math" charset="0"/>
                          </a:rPr>
                          <m:t>𝟎</m:t>
                        </m:r>
                      </m:sub>
                    </m:sSub>
                  </m:oMath>
                </a14:m>
                <a:r>
                  <a:rPr lang="en-US" sz="2000" b="1" dirty="0" smtClean="0"/>
                  <a:t>)</a:t>
                </a:r>
                <a:endParaRPr lang="en-US" sz="2000" b="1" dirty="0"/>
              </a:p>
            </p:txBody>
          </p:sp>
        </mc:Choice>
        <mc:Fallback>
          <p:sp>
            <p:nvSpPr>
              <p:cNvPr id="14" name="TextBox 13"/>
              <p:cNvSpPr txBox="1">
                <a:spLocks noRot="1" noChangeAspect="1" noMove="1" noResize="1" noEditPoints="1" noAdjustHandles="1" noChangeArrowheads="1" noChangeShapeType="1" noTextEdit="1"/>
              </p:cNvSpPr>
              <p:nvPr/>
            </p:nvSpPr>
            <p:spPr>
              <a:xfrm>
                <a:off x="8230851" y="5419011"/>
                <a:ext cx="1990481" cy="400110"/>
              </a:xfrm>
              <a:prstGeom prst="rect">
                <a:avLst/>
              </a:prstGeom>
              <a:blipFill rotWithShape="0">
                <a:blip r:embed="rId2"/>
                <a:stretch>
                  <a:fillRect l="-3058" t="-9091" b="-25758"/>
                </a:stretch>
              </a:blipFill>
            </p:spPr>
            <p:txBody>
              <a:bodyPr/>
              <a:lstStyle/>
              <a:p>
                <a:r>
                  <a:rPr lang="en-US">
                    <a:noFill/>
                  </a:rPr>
                  <a:t> </a:t>
                </a:r>
              </a:p>
            </p:txBody>
          </p:sp>
        </mc:Fallback>
      </mc:AlternateContent>
      <p:sp>
        <p:nvSpPr>
          <p:cNvPr id="15" name="Arc 14"/>
          <p:cNvSpPr/>
          <p:nvPr/>
        </p:nvSpPr>
        <p:spPr>
          <a:xfrm rot="17185752">
            <a:off x="7322042" y="4903706"/>
            <a:ext cx="474236" cy="334643"/>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Arc 15"/>
          <p:cNvSpPr/>
          <p:nvPr/>
        </p:nvSpPr>
        <p:spPr>
          <a:xfrm flipH="1">
            <a:off x="7183859" y="4563756"/>
            <a:ext cx="557194" cy="523997"/>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p:cNvSpPr txBox="1"/>
          <p:nvPr/>
        </p:nvSpPr>
        <p:spPr>
          <a:xfrm>
            <a:off x="7876418" y="4833439"/>
            <a:ext cx="811565" cy="369332"/>
          </a:xfrm>
          <a:prstGeom prst="rect">
            <a:avLst/>
          </a:prstGeom>
          <a:noFill/>
        </p:spPr>
        <p:txBody>
          <a:bodyPr wrap="none" rtlCol="0">
            <a:spAutoFit/>
          </a:bodyPr>
          <a:lstStyle/>
          <a:p>
            <a:r>
              <a:rPr lang="en-US" b="1" dirty="0" smtClean="0"/>
              <a:t>(x</a:t>
            </a:r>
            <a:r>
              <a:rPr lang="en-US" b="1" baseline="-25000" dirty="0" smtClean="0"/>
              <a:t>1</a:t>
            </a:r>
            <a:r>
              <a:rPr lang="en-US" b="1" dirty="0" smtClean="0"/>
              <a:t>, y</a:t>
            </a:r>
            <a:r>
              <a:rPr lang="en-US" b="1" baseline="-25000" dirty="0" smtClean="0"/>
              <a:t>1</a:t>
            </a:r>
            <a:r>
              <a:rPr lang="en-US" b="1" dirty="0" smtClean="0"/>
              <a:t>)</a:t>
            </a:r>
            <a:endParaRPr lang="en-US" b="1" dirty="0"/>
          </a:p>
        </p:txBody>
      </p:sp>
      <mc:AlternateContent xmlns:mc="http://schemas.openxmlformats.org/markup-compatibility/2006">
        <mc:Choice xmlns:a14="http://schemas.microsoft.com/office/drawing/2010/main" Requires="a14">
          <p:sp>
            <p:nvSpPr>
              <p:cNvPr id="23" name="TextBox 22"/>
              <p:cNvSpPr txBox="1"/>
              <p:nvPr/>
            </p:nvSpPr>
            <p:spPr>
              <a:xfrm>
                <a:off x="8687983" y="1590833"/>
                <a:ext cx="3504017" cy="1754326"/>
              </a:xfrm>
              <a:prstGeom prst="rect">
                <a:avLst/>
              </a:prstGeom>
              <a:noFill/>
            </p:spPr>
            <p:txBody>
              <a:bodyPr wrap="square" rtlCol="0">
                <a:spAutoFit/>
              </a:bodyPr>
              <a:lstStyle/>
              <a:p>
                <a:pPr marL="342900" indent="-342900">
                  <a:buFont typeface="+mj-ea"/>
                  <a:buAutoNum type="circleNumDbPlain"/>
                </a:pPr>
                <a:r>
                  <a:rPr lang="en-US" b="1" dirty="0" smtClean="0"/>
                  <a:t>Measure velocity, v at time </a:t>
                </a:r>
                <a14:m>
                  <m:oMath xmlns:m="http://schemas.openxmlformats.org/officeDocument/2006/math">
                    <m:sSub>
                      <m:sSubPr>
                        <m:ctrlPr>
                          <a:rPr lang="en-US" b="1" i="1" smtClean="0">
                            <a:latin typeface="Cambria Math" charset="0"/>
                          </a:rPr>
                        </m:ctrlPr>
                      </m:sSubPr>
                      <m:e>
                        <m:r>
                          <a:rPr lang="en-US" b="1" i="1" smtClean="0">
                            <a:latin typeface="Cambria Math" charset="0"/>
                          </a:rPr>
                          <m:t>𝒕</m:t>
                        </m:r>
                      </m:e>
                      <m:sub>
                        <m:r>
                          <a:rPr lang="en-US" b="1" i="1" smtClean="0">
                            <a:latin typeface="Cambria Math" charset="0"/>
                          </a:rPr>
                          <m:t>𝟎</m:t>
                        </m:r>
                      </m:sub>
                    </m:sSub>
                  </m:oMath>
                </a14:m>
                <a:endParaRPr lang="en-US" b="1" dirty="0" smtClean="0"/>
              </a:p>
              <a:p>
                <a:pPr marL="342900" indent="-342900">
                  <a:buFont typeface="+mj-ea"/>
                  <a:buAutoNum type="circleNumDbPlain"/>
                </a:pPr>
                <a:r>
                  <a:rPr lang="en-US" b="1" dirty="0" smtClean="0"/>
                  <a:t>Transmit (x</a:t>
                </a:r>
                <a:r>
                  <a:rPr lang="en-US" b="1" baseline="-25000" dirty="0" smtClean="0"/>
                  <a:t>1</a:t>
                </a:r>
                <a:r>
                  <a:rPr lang="en-US" b="1" dirty="0" smtClean="0"/>
                  <a:t>,y</a:t>
                </a:r>
                <a:r>
                  <a:rPr lang="en-US" b="1" baseline="-25000" dirty="0" smtClean="0"/>
                  <a:t>1</a:t>
                </a:r>
                <a:r>
                  <a:rPr lang="en-US" b="1" dirty="0" smtClean="0"/>
                  <a:t>,v, </a:t>
                </a:r>
                <a14:m>
                  <m:oMath xmlns:m="http://schemas.openxmlformats.org/officeDocument/2006/math">
                    <m:sSub>
                      <m:sSubPr>
                        <m:ctrlPr>
                          <a:rPr lang="en-US" b="1" i="1" smtClean="0">
                            <a:latin typeface="Cambria Math" charset="0"/>
                          </a:rPr>
                        </m:ctrlPr>
                      </m:sSubPr>
                      <m:e>
                        <m:r>
                          <a:rPr lang="en-US" b="1" i="1" smtClean="0">
                            <a:latin typeface="Cambria Math" charset="0"/>
                          </a:rPr>
                          <m:t>𝒕</m:t>
                        </m:r>
                      </m:e>
                      <m:sub>
                        <m:r>
                          <a:rPr lang="en-US" b="1" i="1" smtClean="0">
                            <a:latin typeface="Cambria Math" charset="0"/>
                          </a:rPr>
                          <m:t>𝟎</m:t>
                        </m:r>
                      </m:sub>
                    </m:sSub>
                  </m:oMath>
                </a14:m>
                <a:r>
                  <a:rPr lang="en-US" b="1" dirty="0" smtClean="0"/>
                  <a:t>)  towards data collector</a:t>
                </a:r>
              </a:p>
              <a:p>
                <a:pPr marL="342900" indent="-342900">
                  <a:buFont typeface="+mj-ea"/>
                  <a:buAutoNum type="circleNumDbPlain"/>
                </a:pPr>
                <a:r>
                  <a:rPr lang="en-US" b="1" dirty="0" smtClean="0"/>
                  <a:t> </a:t>
                </a:r>
                <a:r>
                  <a:rPr lang="en-US" b="1" dirty="0" smtClean="0"/>
                  <a:t>Data collector obtains (x</a:t>
                </a:r>
                <a:r>
                  <a:rPr lang="en-US" b="1" baseline="-25000" dirty="0" smtClean="0"/>
                  <a:t>1</a:t>
                </a:r>
                <a:r>
                  <a:rPr lang="en-US" b="1" dirty="0" smtClean="0"/>
                  <a:t>,y</a:t>
                </a:r>
                <a:r>
                  <a:rPr lang="en-US" b="1" baseline="-25000" dirty="0" smtClean="0"/>
                  <a:t>1</a:t>
                </a:r>
                <a:r>
                  <a:rPr lang="en-US" b="1" dirty="0" smtClean="0"/>
                  <a:t>,v</a:t>
                </a:r>
                <a:r>
                  <a:rPr lang="en-US" b="1" dirty="0" smtClean="0"/>
                  <a:t>, </a:t>
                </a:r>
                <a14:m>
                  <m:oMath xmlns:m="http://schemas.openxmlformats.org/officeDocument/2006/math">
                    <m:sSub>
                      <m:sSubPr>
                        <m:ctrlPr>
                          <a:rPr lang="en-US" b="1" i="1" smtClean="0">
                            <a:latin typeface="Cambria Math" charset="0"/>
                          </a:rPr>
                        </m:ctrlPr>
                      </m:sSubPr>
                      <m:e>
                        <m:r>
                          <a:rPr lang="en-US" b="1" i="1" smtClean="0">
                            <a:latin typeface="Cambria Math" charset="0"/>
                          </a:rPr>
                          <m:t>𝒕</m:t>
                        </m:r>
                      </m:e>
                      <m:sub>
                        <m:r>
                          <a:rPr lang="en-US" b="1" i="1" smtClean="0">
                            <a:latin typeface="Cambria Math" charset="0"/>
                          </a:rPr>
                          <m:t>𝟎</m:t>
                        </m:r>
                      </m:sub>
                    </m:sSub>
                  </m:oMath>
                </a14:m>
                <a:r>
                  <a:rPr lang="en-US" b="1" dirty="0" smtClean="0"/>
                  <a:t>) at time </a:t>
                </a:r>
                <a14:m>
                  <m:oMath xmlns:m="http://schemas.openxmlformats.org/officeDocument/2006/math">
                    <m:sSub>
                      <m:sSubPr>
                        <m:ctrlPr>
                          <a:rPr lang="en-US" b="1" i="1" smtClean="0">
                            <a:latin typeface="Cambria Math" charset="0"/>
                          </a:rPr>
                        </m:ctrlPr>
                      </m:sSubPr>
                      <m:e>
                        <m:r>
                          <a:rPr lang="en-US" b="1" i="1" smtClean="0">
                            <a:latin typeface="Cambria Math" charset="0"/>
                          </a:rPr>
                          <m:t>𝒕</m:t>
                        </m:r>
                      </m:e>
                      <m:sub>
                        <m:r>
                          <a:rPr lang="en-US" b="1" i="1" smtClean="0">
                            <a:latin typeface="Cambria Math" charset="0"/>
                          </a:rPr>
                          <m:t>𝒔𝒆𝒓𝒗𝒆𝒓</m:t>
                        </m:r>
                      </m:sub>
                    </m:sSub>
                  </m:oMath>
                </a14:m>
                <a:r>
                  <a:rPr lang="en-US" b="1" dirty="0" smtClean="0"/>
                  <a:t>, </a:t>
                </a:r>
                <a:r>
                  <a:rPr lang="en-US" b="1" dirty="0" smtClean="0"/>
                  <a:t>now knows </a:t>
                </a:r>
                <a:r>
                  <a:rPr lang="en-US" b="1" dirty="0" smtClean="0"/>
                  <a:t>Id1</a:t>
                </a:r>
                <a:endParaRPr lang="en-US" b="1" dirty="0"/>
              </a:p>
            </p:txBody>
          </p:sp>
        </mc:Choice>
        <mc:Fallback>
          <p:sp>
            <p:nvSpPr>
              <p:cNvPr id="23" name="TextBox 22"/>
              <p:cNvSpPr txBox="1">
                <a:spLocks noRot="1" noChangeAspect="1" noMove="1" noResize="1" noEditPoints="1" noAdjustHandles="1" noChangeArrowheads="1" noChangeShapeType="1" noTextEdit="1"/>
              </p:cNvSpPr>
              <p:nvPr/>
            </p:nvSpPr>
            <p:spPr>
              <a:xfrm>
                <a:off x="8687983" y="1590833"/>
                <a:ext cx="3504017" cy="1754326"/>
              </a:xfrm>
              <a:prstGeom prst="rect">
                <a:avLst/>
              </a:prstGeom>
              <a:blipFill rotWithShape="0">
                <a:blip r:embed="rId3"/>
                <a:stretch>
                  <a:fillRect l="-1391" t="-2083" r="-870" b="-4514"/>
                </a:stretch>
              </a:blipFill>
            </p:spPr>
            <p:txBody>
              <a:bodyPr/>
              <a:lstStyle/>
              <a:p>
                <a:r>
                  <a:rPr lang="en-US">
                    <a:noFill/>
                  </a:rPr>
                  <a:t> </a:t>
                </a:r>
              </a:p>
            </p:txBody>
          </p:sp>
        </mc:Fallback>
      </mc:AlternateContent>
      <p:sp>
        <p:nvSpPr>
          <p:cNvPr id="28" name="Oval 27"/>
          <p:cNvSpPr/>
          <p:nvPr/>
        </p:nvSpPr>
        <p:spPr>
          <a:xfrm>
            <a:off x="7534351" y="5893891"/>
            <a:ext cx="368244" cy="315490"/>
          </a:xfrm>
          <a:prstGeom prst="ellips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00"/>
                </a:solidFill>
              </a:rPr>
              <a:t>1</a:t>
            </a:r>
          </a:p>
        </p:txBody>
      </p:sp>
      <p:sp>
        <p:nvSpPr>
          <p:cNvPr id="29" name="Oval 28"/>
          <p:cNvSpPr/>
          <p:nvPr/>
        </p:nvSpPr>
        <p:spPr>
          <a:xfrm>
            <a:off x="7042471" y="5144446"/>
            <a:ext cx="368244" cy="315490"/>
          </a:xfrm>
          <a:prstGeom prst="ellips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rPr>
              <a:t>2</a:t>
            </a:r>
            <a:endParaRPr lang="en-US" b="1" dirty="0">
              <a:solidFill>
                <a:srgbClr val="000000"/>
              </a:solidFill>
            </a:endParaRPr>
          </a:p>
        </p:txBody>
      </p:sp>
      <p:sp>
        <p:nvSpPr>
          <p:cNvPr id="31" name="Oval 30"/>
          <p:cNvSpPr/>
          <p:nvPr/>
        </p:nvSpPr>
        <p:spPr>
          <a:xfrm>
            <a:off x="5797042" y="3089312"/>
            <a:ext cx="368244" cy="315490"/>
          </a:xfrm>
          <a:prstGeom prst="ellips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rPr>
              <a:t>3</a:t>
            </a:r>
            <a:endParaRPr lang="en-US" b="1" dirty="0">
              <a:solidFill>
                <a:srgbClr val="000000"/>
              </a:solidFill>
            </a:endParaRPr>
          </a:p>
        </p:txBody>
      </p:sp>
      <p:cxnSp>
        <p:nvCxnSpPr>
          <p:cNvPr id="32" name="Curved Connector 31"/>
          <p:cNvCxnSpPr/>
          <p:nvPr/>
        </p:nvCxnSpPr>
        <p:spPr>
          <a:xfrm rot="16200000" flipV="1">
            <a:off x="6648766" y="3987484"/>
            <a:ext cx="1972973" cy="152183"/>
          </a:xfrm>
          <a:prstGeom prst="curvedConnector3">
            <a:avLst>
              <a:gd name="adj1" fmla="val 50000"/>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38" name="TextBox 37"/>
              <p:cNvSpPr txBox="1"/>
              <p:nvPr/>
            </p:nvSpPr>
            <p:spPr>
              <a:xfrm>
                <a:off x="185057" y="1403429"/>
                <a:ext cx="4942114"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Arial" charset="0"/>
                  <a:buChar char="•"/>
                </a:pPr>
                <a:r>
                  <a:rPr lang="en-US" sz="2400" dirty="0" smtClean="0"/>
                  <a:t>In this approach Data Source and Data Uploader are same.</a:t>
                </a:r>
              </a:p>
              <a:p>
                <a:pPr marL="285750" indent="-285750">
                  <a:buFont typeface="Arial" charset="0"/>
                  <a:buChar char="•"/>
                </a:pPr>
                <a:r>
                  <a:rPr lang="en-US" sz="2400" b="1" dirty="0" smtClean="0">
                    <a:solidFill>
                      <a:srgbClr val="FF0000"/>
                    </a:solidFill>
                  </a:rPr>
                  <a:t>Privacy is lost </a:t>
                </a:r>
                <a:r>
                  <a:rPr lang="en-US" sz="2400" dirty="0" smtClean="0"/>
                  <a:t>as the Server can correlate the Data uploaded </a:t>
                </a:r>
                <a:r>
                  <a:rPr lang="en-US" sz="2400" dirty="0" smtClean="0"/>
                  <a:t>(x</a:t>
                </a:r>
                <a:r>
                  <a:rPr lang="en-US" sz="2400" baseline="-25000" dirty="0" smtClean="0"/>
                  <a:t>1</a:t>
                </a:r>
                <a:r>
                  <a:rPr lang="en-US" sz="2400" dirty="0" smtClean="0"/>
                  <a:t>,y</a:t>
                </a:r>
                <a:r>
                  <a:rPr lang="en-US" sz="2400" baseline="-25000" dirty="0" smtClean="0"/>
                  <a:t>1</a:t>
                </a:r>
                <a:r>
                  <a:rPr lang="en-US" sz="2400" dirty="0" smtClean="0"/>
                  <a:t>,v,</a:t>
                </a:r>
                <a:r>
                  <a:rPr lang="en-US" sz="2400" b="1" dirty="0" smtClean="0"/>
                  <a:t> </a:t>
                </a:r>
                <a14:m>
                  <m:oMath xmlns:m="http://schemas.openxmlformats.org/officeDocument/2006/math">
                    <m:sSub>
                      <m:sSubPr>
                        <m:ctrlPr>
                          <a:rPr lang="en-US" sz="2400" i="1" smtClean="0">
                            <a:latin typeface="Cambria Math" charset="0"/>
                          </a:rPr>
                        </m:ctrlPr>
                      </m:sSubPr>
                      <m:e>
                        <m:r>
                          <a:rPr lang="en-US" sz="2400" b="0" i="1" smtClean="0">
                            <a:latin typeface="Cambria Math" charset="0"/>
                          </a:rPr>
                          <m:t>𝑡</m:t>
                        </m:r>
                      </m:e>
                      <m:sub>
                        <m:r>
                          <a:rPr lang="en-US" sz="2400" b="0" i="1" smtClean="0">
                            <a:latin typeface="Cambria Math" charset="0"/>
                          </a:rPr>
                          <m:t>0</m:t>
                        </m:r>
                      </m:sub>
                    </m:sSub>
                  </m:oMath>
                </a14:m>
                <a:r>
                  <a:rPr lang="en-US" sz="2400" dirty="0" smtClean="0"/>
                  <a:t>) with the Data Source (id1)</a:t>
                </a:r>
                <a:endParaRPr lang="en-US" sz="2400" dirty="0" smtClean="0"/>
              </a:p>
            </p:txBody>
          </p:sp>
        </mc:Choice>
        <mc:Fallback>
          <p:sp>
            <p:nvSpPr>
              <p:cNvPr id="38" name="TextBox 37"/>
              <p:cNvSpPr txBox="1">
                <a:spLocks noRot="1" noChangeAspect="1" noMove="1" noResize="1" noEditPoints="1" noAdjustHandles="1" noChangeArrowheads="1" noChangeShapeType="1" noTextEdit="1"/>
              </p:cNvSpPr>
              <p:nvPr/>
            </p:nvSpPr>
            <p:spPr>
              <a:xfrm>
                <a:off x="185057" y="1403429"/>
                <a:ext cx="4942114" cy="1938992"/>
              </a:xfrm>
              <a:prstGeom prst="rect">
                <a:avLst/>
              </a:prstGeom>
              <a:blipFill rotWithShape="0">
                <a:blip r:embed="rId4"/>
                <a:stretch>
                  <a:fillRect l="-1476" t="-2188" r="-1353" b="-5938"/>
                </a:stretch>
              </a:blipFill>
            </p:spPr>
            <p:txBody>
              <a:bodyPr/>
              <a:lstStyle/>
              <a:p>
                <a:r>
                  <a:rPr lang="en-US">
                    <a:noFill/>
                  </a:rPr>
                  <a:t> </a:t>
                </a:r>
              </a:p>
            </p:txBody>
          </p:sp>
        </mc:Fallback>
      </mc:AlternateContent>
    </p:spTree>
    <p:extLst>
      <p:ext uri="{BB962C8B-B14F-4D97-AF65-F5344CB8AC3E}">
        <p14:creationId xmlns:p14="http://schemas.microsoft.com/office/powerpoint/2010/main" val="15118367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0"/>
            <a:ext cx="10515600" cy="1325563"/>
          </a:xfrm>
        </p:spPr>
        <p:txBody>
          <a:bodyPr/>
          <a:lstStyle/>
          <a:p>
            <a:r>
              <a:rPr lang="en-US" b="1" dirty="0" smtClean="0"/>
              <a:t>Indirections</a:t>
            </a:r>
            <a:endParaRPr lang="en-US" b="1" dirty="0"/>
          </a:p>
        </p:txBody>
      </p:sp>
      <p:sp>
        <p:nvSpPr>
          <p:cNvPr id="3" name="Content Placeholder 2"/>
          <p:cNvSpPr>
            <a:spLocks noGrp="1"/>
          </p:cNvSpPr>
          <p:nvPr>
            <p:ph idx="1"/>
          </p:nvPr>
        </p:nvSpPr>
        <p:spPr>
          <a:xfrm>
            <a:off x="428625" y="1200150"/>
            <a:ext cx="10925175" cy="4976813"/>
          </a:xfrm>
        </p:spPr>
        <p:txBody>
          <a:bodyPr/>
          <a:lstStyle/>
          <a:p>
            <a:r>
              <a:rPr lang="en-US" dirty="0" smtClean="0"/>
              <a:t>Data not uploaded to the server directly.</a:t>
            </a:r>
          </a:p>
          <a:p>
            <a:r>
              <a:rPr lang="en-US" dirty="0" smtClean="0"/>
              <a:t>Each </a:t>
            </a:r>
            <a:r>
              <a:rPr lang="en-US" dirty="0"/>
              <a:t>node has an option of </a:t>
            </a:r>
            <a:r>
              <a:rPr lang="en-US" b="1" dirty="0">
                <a:solidFill>
                  <a:srgbClr val="FF0000"/>
                </a:solidFill>
              </a:rPr>
              <a:t>uploading the data to the server with some probability</a:t>
            </a:r>
            <a:r>
              <a:rPr lang="en-US" dirty="0"/>
              <a:t> or forward the data to one of its neighboring node. </a:t>
            </a:r>
            <a:endParaRPr lang="en-US" dirty="0" smtClean="0"/>
          </a:p>
          <a:p>
            <a:r>
              <a:rPr lang="en-US" dirty="0" smtClean="0"/>
              <a:t>Let </a:t>
            </a:r>
            <a:r>
              <a:rPr lang="en-US" dirty="0"/>
              <a:t>p(I) be the probability of indirections. </a:t>
            </a:r>
            <a:endParaRPr lang="en-US" dirty="0" smtClean="0"/>
          </a:p>
          <a:p>
            <a:r>
              <a:rPr lang="en-US" dirty="0" smtClean="0"/>
              <a:t>If </a:t>
            </a:r>
            <a:r>
              <a:rPr lang="en-US" dirty="0"/>
              <a:t>p(I) = 1 then the node always uploads the data to the server</a:t>
            </a:r>
            <a:r>
              <a:rPr lang="en-US" dirty="0" smtClean="0"/>
              <a:t>.</a:t>
            </a:r>
          </a:p>
          <a:p>
            <a:r>
              <a:rPr lang="en-US" dirty="0" smtClean="0"/>
              <a:t> </a:t>
            </a:r>
            <a:r>
              <a:rPr lang="en-US" dirty="0"/>
              <a:t>If p(I) = 0.2 then the node uploads the data to the server with probability 0.2 and with probability 1−p(I) it forwards the data to one of its neighbors</a:t>
            </a:r>
            <a:r>
              <a:rPr lang="en-US" dirty="0" smtClean="0"/>
              <a:t>.</a:t>
            </a:r>
          </a:p>
          <a:p>
            <a:r>
              <a:rPr lang="en-US" dirty="0" smtClean="0"/>
              <a:t> </a:t>
            </a:r>
            <a:r>
              <a:rPr lang="en-US" dirty="0"/>
              <a:t>Thus the data would reach the server after </a:t>
            </a:r>
            <a:r>
              <a:rPr lang="en-US" b="1" dirty="0">
                <a:solidFill>
                  <a:srgbClr val="FF0000"/>
                </a:solidFill>
              </a:rPr>
              <a:t>multiple hops.</a:t>
            </a:r>
            <a:r>
              <a:rPr lang="en-US" dirty="0"/>
              <a:t> </a:t>
            </a:r>
            <a:endParaRPr lang="en-US" dirty="0" smtClean="0"/>
          </a:p>
          <a:p>
            <a:endParaRPr lang="en-US" dirty="0"/>
          </a:p>
        </p:txBody>
      </p:sp>
    </p:spTree>
    <p:extLst>
      <p:ext uri="{BB962C8B-B14F-4D97-AF65-F5344CB8AC3E}">
        <p14:creationId xmlns:p14="http://schemas.microsoft.com/office/powerpoint/2010/main" val="17148185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287000" cy="1110343"/>
          </a:xfrm>
        </p:spPr>
        <p:txBody>
          <a:bodyPr/>
          <a:lstStyle/>
          <a:p>
            <a:r>
              <a:rPr lang="en-US" b="1" dirty="0" smtClean="0"/>
              <a:t>Introducing Indirections</a:t>
            </a:r>
            <a:endParaRPr lang="en-US" b="1" dirty="0"/>
          </a:p>
        </p:txBody>
      </p:sp>
      <p:sp>
        <p:nvSpPr>
          <p:cNvPr id="4" name="Cloud 3"/>
          <p:cNvSpPr/>
          <p:nvPr/>
        </p:nvSpPr>
        <p:spPr>
          <a:xfrm>
            <a:off x="5938757" y="678155"/>
            <a:ext cx="2667000" cy="1639669"/>
          </a:xfrm>
          <a:prstGeom prst="cloud">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6178037" y="1438785"/>
            <a:ext cx="1828800" cy="800100"/>
          </a:xfrm>
          <a:prstGeom prst="round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rPr>
              <a:t>Data </a:t>
            </a:r>
            <a:r>
              <a:rPr lang="en-US" b="1" dirty="0" smtClean="0">
                <a:solidFill>
                  <a:srgbClr val="000000"/>
                </a:solidFill>
              </a:rPr>
              <a:t>Collector</a:t>
            </a:r>
          </a:p>
          <a:p>
            <a:pPr algn="ctr"/>
            <a:r>
              <a:rPr lang="en-US" b="1" dirty="0" smtClean="0">
                <a:solidFill>
                  <a:srgbClr val="000000"/>
                </a:solidFill>
              </a:rPr>
              <a:t>(Server)</a:t>
            </a:r>
          </a:p>
        </p:txBody>
      </p:sp>
      <p:sp>
        <p:nvSpPr>
          <p:cNvPr id="6" name="TextBox 5"/>
          <p:cNvSpPr txBox="1"/>
          <p:nvPr/>
        </p:nvSpPr>
        <p:spPr>
          <a:xfrm>
            <a:off x="7234157" y="754355"/>
            <a:ext cx="1236236" cy="646331"/>
          </a:xfrm>
          <a:prstGeom prst="rect">
            <a:avLst/>
          </a:prstGeom>
          <a:noFill/>
        </p:spPr>
        <p:txBody>
          <a:bodyPr wrap="none" rtlCol="0">
            <a:spAutoFit/>
          </a:bodyPr>
          <a:lstStyle/>
          <a:p>
            <a:pPr algn="ctr"/>
            <a:r>
              <a:rPr lang="en-US" b="1" dirty="0" smtClean="0"/>
              <a:t>Computing</a:t>
            </a:r>
          </a:p>
          <a:p>
            <a:pPr algn="ctr"/>
            <a:r>
              <a:rPr lang="en-US" b="1" dirty="0" smtClean="0"/>
              <a:t> cloud</a:t>
            </a:r>
            <a:endParaRPr lang="en-US" b="1" dirty="0"/>
          </a:p>
        </p:txBody>
      </p:sp>
      <p:sp>
        <p:nvSpPr>
          <p:cNvPr id="7" name="Cloud 6"/>
          <p:cNvSpPr/>
          <p:nvPr/>
        </p:nvSpPr>
        <p:spPr>
          <a:xfrm>
            <a:off x="5405357" y="2506955"/>
            <a:ext cx="3200400" cy="1078468"/>
          </a:xfrm>
          <a:prstGeom prst="cloud">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rPr>
              <a:t>Communication Network</a:t>
            </a:r>
            <a:endParaRPr lang="en-US" b="1" dirty="0">
              <a:solidFill>
                <a:srgbClr val="000000"/>
              </a:solidFill>
            </a:endParaRPr>
          </a:p>
        </p:txBody>
      </p:sp>
      <p:cxnSp>
        <p:nvCxnSpPr>
          <p:cNvPr id="8" name="Straight Arrow Connector 7"/>
          <p:cNvCxnSpPr/>
          <p:nvPr/>
        </p:nvCxnSpPr>
        <p:spPr>
          <a:xfrm rot="5400000">
            <a:off x="6757223" y="2410226"/>
            <a:ext cx="344269" cy="1588"/>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4913022" y="3827638"/>
            <a:ext cx="837406" cy="782960"/>
          </a:xfrm>
          <a:prstGeom prst="ellipse">
            <a:avLst/>
          </a:prstGeom>
          <a:solidFill>
            <a:srgbClr val="FFFFFF"/>
          </a:solidFill>
          <a:ln w="28575"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rPr>
              <a:t>Id2</a:t>
            </a:r>
            <a:endParaRPr lang="en-US" b="1" dirty="0">
              <a:solidFill>
                <a:srgbClr val="000000"/>
              </a:solidFill>
            </a:endParaRPr>
          </a:p>
        </p:txBody>
      </p:sp>
      <p:sp>
        <p:nvSpPr>
          <p:cNvPr id="10" name="Oval 9"/>
          <p:cNvSpPr/>
          <p:nvPr/>
        </p:nvSpPr>
        <p:spPr>
          <a:xfrm>
            <a:off x="5994413" y="5385658"/>
            <a:ext cx="837406" cy="782960"/>
          </a:xfrm>
          <a:prstGeom prst="ellipse">
            <a:avLst/>
          </a:prstGeom>
          <a:solidFill>
            <a:srgbClr val="FFFFFF"/>
          </a:solidFill>
          <a:ln w="28575" cmpd="sng">
            <a:solidFill>
              <a:srgbClr val="C0504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rPr>
              <a:t>Id4</a:t>
            </a:r>
            <a:endParaRPr lang="en-US" b="1" dirty="0">
              <a:solidFill>
                <a:srgbClr val="000000"/>
              </a:solidFill>
            </a:endParaRPr>
          </a:p>
        </p:txBody>
      </p:sp>
      <p:sp>
        <p:nvSpPr>
          <p:cNvPr id="11" name="Oval 10"/>
          <p:cNvSpPr/>
          <p:nvPr/>
        </p:nvSpPr>
        <p:spPr>
          <a:xfrm>
            <a:off x="7030074" y="3951498"/>
            <a:ext cx="837406" cy="782960"/>
          </a:xfrm>
          <a:prstGeom prst="ellipse">
            <a:avLst/>
          </a:prstGeom>
          <a:solidFill>
            <a:srgbClr val="FFFFFF"/>
          </a:solidFill>
          <a:ln w="28575" cmpd="sng">
            <a:solidFill>
              <a:srgbClr val="C0504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rPr>
              <a:t>Id3</a:t>
            </a:r>
            <a:endParaRPr lang="en-US" b="1" dirty="0">
              <a:solidFill>
                <a:srgbClr val="000000"/>
              </a:solidFill>
            </a:endParaRPr>
          </a:p>
        </p:txBody>
      </p:sp>
      <p:sp>
        <p:nvSpPr>
          <p:cNvPr id="12" name="Oval 11"/>
          <p:cNvSpPr/>
          <p:nvPr/>
        </p:nvSpPr>
        <p:spPr>
          <a:xfrm>
            <a:off x="8187054" y="5425842"/>
            <a:ext cx="837406" cy="782960"/>
          </a:xfrm>
          <a:prstGeom prst="ellipse">
            <a:avLst/>
          </a:prstGeom>
          <a:solidFill>
            <a:srgbClr val="FFFFFF"/>
          </a:solidFill>
          <a:ln w="28575" cmpd="sng">
            <a:solidFill>
              <a:srgbClr val="C0504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Id1</a:t>
            </a:r>
            <a:endParaRPr lang="en-US" b="1" dirty="0">
              <a:solidFill>
                <a:schemeClr val="tx1"/>
              </a:solidFill>
            </a:endParaRPr>
          </a:p>
        </p:txBody>
      </p:sp>
      <p:sp>
        <p:nvSpPr>
          <p:cNvPr id="13" name="Oval 12"/>
          <p:cNvSpPr/>
          <p:nvPr/>
        </p:nvSpPr>
        <p:spPr>
          <a:xfrm>
            <a:off x="9567628" y="4561098"/>
            <a:ext cx="837406" cy="782960"/>
          </a:xfrm>
          <a:prstGeom prst="ellipse">
            <a:avLst/>
          </a:prstGeom>
          <a:solidFill>
            <a:srgbClr val="FFFFFF"/>
          </a:solidFill>
          <a:ln w="28575" cmpd="sng">
            <a:solidFill>
              <a:srgbClr val="C0504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rPr>
              <a:t>Id5</a:t>
            </a:r>
            <a:endParaRPr lang="en-US" b="1" dirty="0">
              <a:solidFill>
                <a:srgbClr val="000000"/>
              </a:solidFill>
            </a:endParaRPr>
          </a:p>
        </p:txBody>
      </p:sp>
      <mc:AlternateContent xmlns:mc="http://schemas.openxmlformats.org/markup-compatibility/2006">
        <mc:Choice xmlns:a14="http://schemas.microsoft.com/office/drawing/2010/main" Requires="a14">
          <p:sp>
            <p:nvSpPr>
              <p:cNvPr id="14" name="TextBox 13"/>
              <p:cNvSpPr txBox="1"/>
              <p:nvPr/>
            </p:nvSpPr>
            <p:spPr>
              <a:xfrm>
                <a:off x="8960190" y="5745580"/>
                <a:ext cx="1988878" cy="400110"/>
              </a:xfrm>
              <a:prstGeom prst="rect">
                <a:avLst/>
              </a:prstGeom>
              <a:noFill/>
            </p:spPr>
            <p:txBody>
              <a:bodyPr wrap="none" rtlCol="0">
                <a:spAutoFit/>
              </a:bodyPr>
              <a:lstStyle/>
              <a:p>
                <a:r>
                  <a:rPr lang="en-US" sz="2000" b="1" dirty="0" smtClean="0"/>
                  <a:t>Data </a:t>
                </a:r>
                <a:r>
                  <a:rPr lang="en-US" sz="2000" b="1" dirty="0" smtClean="0"/>
                  <a:t>source (</a:t>
                </a:r>
                <a14:m>
                  <m:oMath xmlns:m="http://schemas.openxmlformats.org/officeDocument/2006/math">
                    <m:sSub>
                      <m:sSubPr>
                        <m:ctrlPr>
                          <a:rPr lang="en-US" sz="2000" b="1" i="1" smtClean="0">
                            <a:latin typeface="Cambria Math" charset="0"/>
                          </a:rPr>
                        </m:ctrlPr>
                      </m:sSubPr>
                      <m:e>
                        <m:r>
                          <a:rPr lang="en-US" sz="2000" b="1" i="1" smtClean="0">
                            <a:latin typeface="Cambria Math" charset="0"/>
                          </a:rPr>
                          <m:t>𝑺</m:t>
                        </m:r>
                      </m:e>
                      <m:sub>
                        <m:r>
                          <a:rPr lang="en-US" sz="2000" b="1" i="1" smtClean="0">
                            <a:latin typeface="Cambria Math" charset="0"/>
                          </a:rPr>
                          <m:t>𝟎</m:t>
                        </m:r>
                      </m:sub>
                    </m:sSub>
                  </m:oMath>
                </a14:m>
                <a:r>
                  <a:rPr lang="en-US" sz="2000" b="1" dirty="0" smtClean="0"/>
                  <a:t>)</a:t>
                </a:r>
                <a:r>
                  <a:rPr lang="en-US" sz="2000" b="1" dirty="0" smtClean="0"/>
                  <a:t> </a:t>
                </a:r>
                <a:endParaRPr lang="en-US" sz="2000" b="1" dirty="0"/>
              </a:p>
            </p:txBody>
          </p:sp>
        </mc:Choice>
        <mc:Fallback>
          <p:sp>
            <p:nvSpPr>
              <p:cNvPr id="14" name="TextBox 13"/>
              <p:cNvSpPr txBox="1">
                <a:spLocks noRot="1" noChangeAspect="1" noMove="1" noResize="1" noEditPoints="1" noAdjustHandles="1" noChangeArrowheads="1" noChangeShapeType="1" noTextEdit="1"/>
              </p:cNvSpPr>
              <p:nvPr/>
            </p:nvSpPr>
            <p:spPr>
              <a:xfrm>
                <a:off x="8960190" y="5745580"/>
                <a:ext cx="1988878" cy="400110"/>
              </a:xfrm>
              <a:prstGeom prst="rect">
                <a:avLst/>
              </a:prstGeom>
              <a:blipFill rotWithShape="0">
                <a:blip r:embed="rId2"/>
                <a:stretch>
                  <a:fillRect l="-3374" t="-9231" b="-27692"/>
                </a:stretch>
              </a:blipFill>
            </p:spPr>
            <p:txBody>
              <a:bodyPr/>
              <a:lstStyle/>
              <a:p>
                <a:r>
                  <a:rPr lang="en-US">
                    <a:noFill/>
                  </a:rPr>
                  <a:t> </a:t>
                </a:r>
              </a:p>
            </p:txBody>
          </p:sp>
        </mc:Fallback>
      </mc:AlternateContent>
      <p:sp>
        <p:nvSpPr>
          <p:cNvPr id="15" name="Arc 14"/>
          <p:cNvSpPr/>
          <p:nvPr/>
        </p:nvSpPr>
        <p:spPr>
          <a:xfrm rot="17185752">
            <a:off x="8051381" y="5230275"/>
            <a:ext cx="474236" cy="334643"/>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Arc 15"/>
          <p:cNvSpPr/>
          <p:nvPr/>
        </p:nvSpPr>
        <p:spPr>
          <a:xfrm flipH="1">
            <a:off x="7913198" y="4890325"/>
            <a:ext cx="557194" cy="523997"/>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p:cNvSpPr txBox="1"/>
          <p:nvPr/>
        </p:nvSpPr>
        <p:spPr>
          <a:xfrm>
            <a:off x="8605757" y="5160008"/>
            <a:ext cx="811565" cy="369332"/>
          </a:xfrm>
          <a:prstGeom prst="rect">
            <a:avLst/>
          </a:prstGeom>
          <a:noFill/>
        </p:spPr>
        <p:txBody>
          <a:bodyPr wrap="none" rtlCol="0">
            <a:spAutoFit/>
          </a:bodyPr>
          <a:lstStyle/>
          <a:p>
            <a:r>
              <a:rPr lang="en-US" b="1" dirty="0" smtClean="0"/>
              <a:t>(x</a:t>
            </a:r>
            <a:r>
              <a:rPr lang="en-US" b="1" baseline="-25000" dirty="0" smtClean="0"/>
              <a:t>1</a:t>
            </a:r>
            <a:r>
              <a:rPr lang="en-US" b="1" dirty="0" smtClean="0"/>
              <a:t>, y</a:t>
            </a:r>
            <a:r>
              <a:rPr lang="en-US" b="1" baseline="-25000" dirty="0" smtClean="0"/>
              <a:t>1</a:t>
            </a:r>
            <a:r>
              <a:rPr lang="en-US" b="1" dirty="0" smtClean="0"/>
              <a:t>)</a:t>
            </a:r>
            <a:endParaRPr lang="en-US" b="1" dirty="0"/>
          </a:p>
        </p:txBody>
      </p:sp>
      <p:sp>
        <p:nvSpPr>
          <p:cNvPr id="18" name="TextBox 17"/>
          <p:cNvSpPr txBox="1"/>
          <p:nvPr/>
        </p:nvSpPr>
        <p:spPr>
          <a:xfrm>
            <a:off x="9015869" y="4263323"/>
            <a:ext cx="811565" cy="369332"/>
          </a:xfrm>
          <a:prstGeom prst="rect">
            <a:avLst/>
          </a:prstGeom>
          <a:noFill/>
        </p:spPr>
        <p:txBody>
          <a:bodyPr wrap="none" rtlCol="0">
            <a:spAutoFit/>
          </a:bodyPr>
          <a:lstStyle/>
          <a:p>
            <a:r>
              <a:rPr lang="en-US" b="1" dirty="0" smtClean="0"/>
              <a:t>(x</a:t>
            </a:r>
            <a:r>
              <a:rPr lang="en-US" b="1" baseline="-25000" dirty="0"/>
              <a:t>5</a:t>
            </a:r>
            <a:r>
              <a:rPr lang="en-US" b="1" dirty="0" smtClean="0"/>
              <a:t>, y</a:t>
            </a:r>
            <a:r>
              <a:rPr lang="en-US" b="1" baseline="-25000" dirty="0" smtClean="0"/>
              <a:t>5</a:t>
            </a:r>
            <a:r>
              <a:rPr lang="en-US" b="1" dirty="0" smtClean="0"/>
              <a:t>)</a:t>
            </a:r>
            <a:endParaRPr lang="en-US" b="1" dirty="0"/>
          </a:p>
        </p:txBody>
      </p:sp>
      <p:sp>
        <p:nvSpPr>
          <p:cNvPr id="19" name="TextBox 18"/>
          <p:cNvSpPr txBox="1"/>
          <p:nvPr/>
        </p:nvSpPr>
        <p:spPr>
          <a:xfrm>
            <a:off x="7806077" y="3881978"/>
            <a:ext cx="811565" cy="369332"/>
          </a:xfrm>
          <a:prstGeom prst="rect">
            <a:avLst/>
          </a:prstGeom>
          <a:noFill/>
        </p:spPr>
        <p:txBody>
          <a:bodyPr wrap="none" rtlCol="0">
            <a:spAutoFit/>
          </a:bodyPr>
          <a:lstStyle/>
          <a:p>
            <a:r>
              <a:rPr lang="en-US" b="1" dirty="0" smtClean="0"/>
              <a:t>(x</a:t>
            </a:r>
            <a:r>
              <a:rPr lang="en-US" b="1" baseline="-25000" dirty="0" smtClean="0"/>
              <a:t>3</a:t>
            </a:r>
            <a:r>
              <a:rPr lang="en-US" b="1" dirty="0" smtClean="0"/>
              <a:t>, y</a:t>
            </a:r>
            <a:r>
              <a:rPr lang="en-US" b="1" baseline="-25000" dirty="0"/>
              <a:t>3</a:t>
            </a:r>
            <a:r>
              <a:rPr lang="en-US" b="1" dirty="0" smtClean="0"/>
              <a:t>)</a:t>
            </a:r>
            <a:endParaRPr lang="en-US" b="1" dirty="0"/>
          </a:p>
        </p:txBody>
      </p:sp>
      <p:sp>
        <p:nvSpPr>
          <p:cNvPr id="20" name="TextBox 19"/>
          <p:cNvSpPr txBox="1"/>
          <p:nvPr/>
        </p:nvSpPr>
        <p:spPr>
          <a:xfrm>
            <a:off x="5313588" y="4598075"/>
            <a:ext cx="811565" cy="369332"/>
          </a:xfrm>
          <a:prstGeom prst="rect">
            <a:avLst/>
          </a:prstGeom>
          <a:noFill/>
        </p:spPr>
        <p:txBody>
          <a:bodyPr wrap="none" rtlCol="0">
            <a:spAutoFit/>
          </a:bodyPr>
          <a:lstStyle/>
          <a:p>
            <a:r>
              <a:rPr lang="en-US" b="1" dirty="0" smtClean="0"/>
              <a:t>(x</a:t>
            </a:r>
            <a:r>
              <a:rPr lang="en-US" b="1" baseline="-25000" dirty="0"/>
              <a:t>2</a:t>
            </a:r>
            <a:r>
              <a:rPr lang="en-US" b="1" dirty="0" smtClean="0"/>
              <a:t>, y</a:t>
            </a:r>
            <a:r>
              <a:rPr lang="en-US" b="1" baseline="-25000" dirty="0" smtClean="0"/>
              <a:t>2</a:t>
            </a:r>
            <a:r>
              <a:rPr lang="en-US" b="1" dirty="0" smtClean="0"/>
              <a:t>)</a:t>
            </a:r>
            <a:endParaRPr lang="en-US" b="1" dirty="0"/>
          </a:p>
        </p:txBody>
      </p:sp>
      <p:sp>
        <p:nvSpPr>
          <p:cNvPr id="21" name="TextBox 20"/>
          <p:cNvSpPr txBox="1"/>
          <p:nvPr/>
        </p:nvSpPr>
        <p:spPr>
          <a:xfrm>
            <a:off x="6178037" y="6082493"/>
            <a:ext cx="811565" cy="369332"/>
          </a:xfrm>
          <a:prstGeom prst="rect">
            <a:avLst/>
          </a:prstGeom>
          <a:noFill/>
        </p:spPr>
        <p:txBody>
          <a:bodyPr wrap="none" rtlCol="0">
            <a:spAutoFit/>
          </a:bodyPr>
          <a:lstStyle/>
          <a:p>
            <a:r>
              <a:rPr lang="en-US" b="1" dirty="0" smtClean="0"/>
              <a:t>(x</a:t>
            </a:r>
            <a:r>
              <a:rPr lang="en-US" b="1" baseline="-25000" dirty="0" smtClean="0"/>
              <a:t>4</a:t>
            </a:r>
            <a:r>
              <a:rPr lang="en-US" b="1" dirty="0" smtClean="0"/>
              <a:t>, y</a:t>
            </a:r>
            <a:r>
              <a:rPr lang="en-US" b="1" baseline="-25000" dirty="0"/>
              <a:t>4</a:t>
            </a:r>
            <a:r>
              <a:rPr lang="en-US" b="1" dirty="0" smtClean="0"/>
              <a:t>)</a:t>
            </a:r>
            <a:endParaRPr lang="en-US" b="1" dirty="0"/>
          </a:p>
        </p:txBody>
      </p:sp>
      <p:sp>
        <p:nvSpPr>
          <p:cNvPr id="22" name="Arc 21"/>
          <p:cNvSpPr/>
          <p:nvPr/>
        </p:nvSpPr>
        <p:spPr>
          <a:xfrm rot="14340362">
            <a:off x="6565469" y="4204755"/>
            <a:ext cx="474236" cy="334643"/>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Arc 22"/>
          <p:cNvSpPr/>
          <p:nvPr/>
        </p:nvSpPr>
        <p:spPr>
          <a:xfrm rot="19130868" flipH="1">
            <a:off x="6224798" y="3975235"/>
            <a:ext cx="557194" cy="523997"/>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4" name="TextBox 23"/>
              <p:cNvSpPr txBox="1"/>
              <p:nvPr/>
            </p:nvSpPr>
            <p:spPr>
              <a:xfrm>
                <a:off x="8794086" y="684320"/>
                <a:ext cx="3419097" cy="2308324"/>
              </a:xfrm>
              <a:prstGeom prst="rect">
                <a:avLst/>
              </a:prstGeom>
              <a:noFill/>
            </p:spPr>
            <p:txBody>
              <a:bodyPr wrap="square" rtlCol="0">
                <a:spAutoFit/>
              </a:bodyPr>
              <a:lstStyle/>
              <a:p>
                <a:pPr marL="342900" indent="-342900">
                  <a:buFont typeface="+mj-ea"/>
                  <a:buAutoNum type="circleNumDbPlain"/>
                </a:pPr>
                <a:r>
                  <a:rPr lang="en-US" b="1" dirty="0" smtClean="0"/>
                  <a:t>Measure velocity, v at time </a:t>
                </a:r>
                <a14:m>
                  <m:oMath xmlns:m="http://schemas.openxmlformats.org/officeDocument/2006/math">
                    <m:sSub>
                      <m:sSubPr>
                        <m:ctrlPr>
                          <a:rPr lang="en-US" b="1" i="1" smtClean="0">
                            <a:latin typeface="Cambria Math" charset="0"/>
                          </a:rPr>
                        </m:ctrlPr>
                      </m:sSubPr>
                      <m:e>
                        <m:r>
                          <a:rPr lang="en-US" b="1" i="1" smtClean="0">
                            <a:latin typeface="Cambria Math" charset="0"/>
                          </a:rPr>
                          <m:t>𝒕</m:t>
                        </m:r>
                      </m:e>
                      <m:sub>
                        <m:r>
                          <a:rPr lang="en-US" b="1" i="1" smtClean="0">
                            <a:latin typeface="Cambria Math" charset="0"/>
                          </a:rPr>
                          <m:t>𝟎</m:t>
                        </m:r>
                      </m:sub>
                    </m:sSub>
                  </m:oMath>
                </a14:m>
                <a:endParaRPr lang="en-US" b="1" dirty="0" smtClean="0"/>
              </a:p>
              <a:p>
                <a:pPr marL="342900" indent="-342900">
                  <a:buFont typeface="+mj-ea"/>
                  <a:buAutoNum type="circleNumDbPlain"/>
                </a:pPr>
                <a:r>
                  <a:rPr lang="en-US" b="1" dirty="0" smtClean="0"/>
                  <a:t>Transmit (x</a:t>
                </a:r>
                <a:r>
                  <a:rPr lang="en-US" b="1" baseline="-25000" dirty="0" smtClean="0"/>
                  <a:t>1</a:t>
                </a:r>
                <a:r>
                  <a:rPr lang="en-US" b="1" dirty="0" smtClean="0"/>
                  <a:t>,y</a:t>
                </a:r>
                <a:r>
                  <a:rPr lang="en-US" b="1" baseline="-25000" dirty="0" smtClean="0"/>
                  <a:t>1</a:t>
                </a:r>
                <a:r>
                  <a:rPr lang="en-US" b="1" dirty="0" smtClean="0"/>
                  <a:t>,v</a:t>
                </a:r>
                <a:r>
                  <a:rPr lang="en-US" b="1" dirty="0" smtClean="0"/>
                  <a:t>, </a:t>
                </a:r>
                <a14:m>
                  <m:oMath xmlns:m="http://schemas.openxmlformats.org/officeDocument/2006/math">
                    <m:sSub>
                      <m:sSubPr>
                        <m:ctrlPr>
                          <a:rPr lang="en-US" b="1" i="1" smtClean="0">
                            <a:latin typeface="Cambria Math" charset="0"/>
                          </a:rPr>
                        </m:ctrlPr>
                      </m:sSubPr>
                      <m:e>
                        <m:r>
                          <a:rPr lang="en-US" b="1" i="1" smtClean="0">
                            <a:latin typeface="Cambria Math" charset="0"/>
                          </a:rPr>
                          <m:t>𝒕</m:t>
                        </m:r>
                      </m:e>
                      <m:sub>
                        <m:r>
                          <a:rPr lang="en-US" b="1" i="1" smtClean="0">
                            <a:latin typeface="Cambria Math" charset="0"/>
                          </a:rPr>
                          <m:t>𝟎</m:t>
                        </m:r>
                      </m:sub>
                    </m:sSub>
                  </m:oMath>
                </a14:m>
                <a:r>
                  <a:rPr lang="en-US" b="1" dirty="0" smtClean="0"/>
                  <a:t>) </a:t>
                </a:r>
                <a:r>
                  <a:rPr lang="en-US" b="1" dirty="0" smtClean="0"/>
                  <a:t>to </a:t>
                </a:r>
                <a:r>
                  <a:rPr lang="en-US" b="1" dirty="0" smtClean="0"/>
                  <a:t>Id3 </a:t>
                </a:r>
              </a:p>
              <a:p>
                <a:pPr marL="342900" indent="-342900">
                  <a:buFont typeface="+mj-ea"/>
                  <a:buAutoNum type="circleNumDbPlain"/>
                </a:pPr>
                <a:r>
                  <a:rPr lang="en-US" b="1" dirty="0" smtClean="0"/>
                  <a:t>Transmit (x</a:t>
                </a:r>
                <a:r>
                  <a:rPr lang="en-US" b="1" baseline="-25000" dirty="0" smtClean="0"/>
                  <a:t>1</a:t>
                </a:r>
                <a:r>
                  <a:rPr lang="en-US" b="1" dirty="0" smtClean="0"/>
                  <a:t>,y</a:t>
                </a:r>
                <a:r>
                  <a:rPr lang="en-US" b="1" baseline="-25000" dirty="0" smtClean="0"/>
                  <a:t>1</a:t>
                </a:r>
                <a:r>
                  <a:rPr lang="en-US" b="1" dirty="0" smtClean="0"/>
                  <a:t>,v, </a:t>
                </a:r>
                <a14:m>
                  <m:oMath xmlns:m="http://schemas.openxmlformats.org/officeDocument/2006/math">
                    <m:sSub>
                      <m:sSubPr>
                        <m:ctrlPr>
                          <a:rPr lang="en-US" b="1" i="1" smtClean="0">
                            <a:latin typeface="Cambria Math" charset="0"/>
                          </a:rPr>
                        </m:ctrlPr>
                      </m:sSubPr>
                      <m:e>
                        <m:r>
                          <a:rPr lang="en-US" b="1" i="1" smtClean="0">
                            <a:latin typeface="Cambria Math" charset="0"/>
                          </a:rPr>
                          <m:t>𝒕</m:t>
                        </m:r>
                      </m:e>
                      <m:sub>
                        <m:r>
                          <a:rPr lang="en-US" b="1" i="1" smtClean="0">
                            <a:latin typeface="Cambria Math" charset="0"/>
                          </a:rPr>
                          <m:t>𝟎</m:t>
                        </m:r>
                      </m:sub>
                    </m:sSub>
                  </m:oMath>
                </a14:m>
                <a:r>
                  <a:rPr lang="en-US" b="1" dirty="0" smtClean="0"/>
                  <a:t>)  to Id2 </a:t>
                </a:r>
              </a:p>
              <a:p>
                <a:pPr marL="342900" indent="-342900">
                  <a:buFont typeface="+mj-ea"/>
                  <a:buAutoNum type="circleNumDbPlain"/>
                </a:pPr>
                <a:r>
                  <a:rPr lang="en-US" b="1" dirty="0" smtClean="0"/>
                  <a:t>Transmit </a:t>
                </a:r>
                <a:r>
                  <a:rPr lang="en-US" b="1" dirty="0" smtClean="0"/>
                  <a:t>(x</a:t>
                </a:r>
                <a:r>
                  <a:rPr lang="en-US" b="1" baseline="-25000" dirty="0" smtClean="0"/>
                  <a:t>1</a:t>
                </a:r>
                <a:r>
                  <a:rPr lang="en-US" b="1" dirty="0" smtClean="0"/>
                  <a:t>,y</a:t>
                </a:r>
                <a:r>
                  <a:rPr lang="en-US" b="1" baseline="-25000" dirty="0" smtClean="0"/>
                  <a:t>1</a:t>
                </a:r>
                <a:r>
                  <a:rPr lang="en-US" b="1" dirty="0" smtClean="0"/>
                  <a:t>,v</a:t>
                </a:r>
                <a:r>
                  <a:rPr lang="en-US" b="1" dirty="0" smtClean="0"/>
                  <a:t>, </a:t>
                </a:r>
                <a14:m>
                  <m:oMath xmlns:m="http://schemas.openxmlformats.org/officeDocument/2006/math">
                    <m:sSub>
                      <m:sSubPr>
                        <m:ctrlPr>
                          <a:rPr lang="en-US" b="1" i="1" smtClean="0">
                            <a:latin typeface="Cambria Math" charset="0"/>
                          </a:rPr>
                        </m:ctrlPr>
                      </m:sSubPr>
                      <m:e>
                        <m:r>
                          <a:rPr lang="en-US" b="1" i="1" smtClean="0">
                            <a:latin typeface="Cambria Math" charset="0"/>
                          </a:rPr>
                          <m:t>𝒕</m:t>
                        </m:r>
                      </m:e>
                      <m:sub>
                        <m:r>
                          <a:rPr lang="en-US" b="1" i="1" smtClean="0">
                            <a:latin typeface="Cambria Math" charset="0"/>
                          </a:rPr>
                          <m:t>𝟎</m:t>
                        </m:r>
                      </m:sub>
                    </m:sSub>
                  </m:oMath>
                </a14:m>
                <a:r>
                  <a:rPr lang="en-US" b="1" dirty="0" smtClean="0"/>
                  <a:t>)  </a:t>
                </a:r>
                <a:r>
                  <a:rPr lang="en-US" b="1" dirty="0" smtClean="0"/>
                  <a:t>towards data collector</a:t>
                </a:r>
              </a:p>
              <a:p>
                <a:pPr marL="342900" indent="-342900">
                  <a:buFont typeface="+mj-ea"/>
                  <a:buAutoNum type="circleNumDbPlain"/>
                </a:pPr>
                <a:r>
                  <a:rPr lang="en-US" b="1" dirty="0"/>
                  <a:t> </a:t>
                </a:r>
                <a:r>
                  <a:rPr lang="en-US" b="1" dirty="0" smtClean="0"/>
                  <a:t>Data collector obtains (x</a:t>
                </a:r>
                <a:r>
                  <a:rPr lang="en-US" b="1" baseline="-25000" dirty="0" smtClean="0"/>
                  <a:t>1</a:t>
                </a:r>
                <a:r>
                  <a:rPr lang="en-US" b="1" dirty="0" smtClean="0"/>
                  <a:t>,y</a:t>
                </a:r>
                <a:r>
                  <a:rPr lang="en-US" b="1" baseline="-25000" dirty="0" smtClean="0"/>
                  <a:t>1</a:t>
                </a:r>
                <a:r>
                  <a:rPr lang="en-US" b="1" dirty="0" smtClean="0"/>
                  <a:t>,v</a:t>
                </a:r>
                <a:r>
                  <a:rPr lang="en-US" b="1" dirty="0" smtClean="0"/>
                  <a:t>, </a:t>
                </a:r>
                <a14:m>
                  <m:oMath xmlns:m="http://schemas.openxmlformats.org/officeDocument/2006/math">
                    <m:sSub>
                      <m:sSubPr>
                        <m:ctrlPr>
                          <a:rPr lang="en-US" b="1" i="1" smtClean="0">
                            <a:latin typeface="Cambria Math" charset="0"/>
                          </a:rPr>
                        </m:ctrlPr>
                      </m:sSubPr>
                      <m:e>
                        <m:r>
                          <a:rPr lang="en-US" b="1" i="1" smtClean="0">
                            <a:latin typeface="Cambria Math" charset="0"/>
                          </a:rPr>
                          <m:t>𝒕</m:t>
                        </m:r>
                      </m:e>
                      <m:sub>
                        <m:r>
                          <a:rPr lang="en-US" b="1" i="1" smtClean="0">
                            <a:latin typeface="Cambria Math" charset="0"/>
                          </a:rPr>
                          <m:t>𝟎</m:t>
                        </m:r>
                      </m:sub>
                    </m:sSub>
                  </m:oMath>
                </a14:m>
                <a:r>
                  <a:rPr lang="en-US" b="1" dirty="0" smtClean="0"/>
                  <a:t>) at time </a:t>
                </a:r>
                <a14:m>
                  <m:oMath xmlns:m="http://schemas.openxmlformats.org/officeDocument/2006/math">
                    <m:sSub>
                      <m:sSubPr>
                        <m:ctrlPr>
                          <a:rPr lang="en-US" b="1" i="1" smtClean="0">
                            <a:latin typeface="Cambria Math" charset="0"/>
                          </a:rPr>
                        </m:ctrlPr>
                      </m:sSubPr>
                      <m:e>
                        <m:r>
                          <a:rPr lang="en-US" b="1" i="1" smtClean="0">
                            <a:latin typeface="Cambria Math" charset="0"/>
                          </a:rPr>
                          <m:t>𝒕</m:t>
                        </m:r>
                      </m:e>
                      <m:sub>
                        <m:r>
                          <a:rPr lang="en-US" b="1" i="1" smtClean="0">
                            <a:latin typeface="Cambria Math" charset="0"/>
                          </a:rPr>
                          <m:t>𝒔𝒆𝒓𝒗𝒆𝒓</m:t>
                        </m:r>
                      </m:sub>
                    </m:sSub>
                  </m:oMath>
                </a14:m>
                <a:r>
                  <a:rPr lang="en-US" b="1" dirty="0" smtClean="0"/>
                  <a:t>, </a:t>
                </a:r>
                <a:r>
                  <a:rPr lang="en-US" b="1" dirty="0" smtClean="0"/>
                  <a:t>now knows </a:t>
                </a:r>
                <a:r>
                  <a:rPr lang="en-US" b="1" dirty="0" smtClean="0"/>
                  <a:t>Id2</a:t>
                </a:r>
                <a:endParaRPr lang="en-US" b="1" dirty="0"/>
              </a:p>
            </p:txBody>
          </p:sp>
        </mc:Choice>
        <mc:Fallback>
          <p:sp>
            <p:nvSpPr>
              <p:cNvPr id="24" name="TextBox 23"/>
              <p:cNvSpPr txBox="1">
                <a:spLocks noRot="1" noChangeAspect="1" noMove="1" noResize="1" noEditPoints="1" noAdjustHandles="1" noChangeArrowheads="1" noChangeShapeType="1" noTextEdit="1"/>
              </p:cNvSpPr>
              <p:nvPr/>
            </p:nvSpPr>
            <p:spPr>
              <a:xfrm>
                <a:off x="8794086" y="684320"/>
                <a:ext cx="3419097" cy="2308324"/>
              </a:xfrm>
              <a:prstGeom prst="rect">
                <a:avLst/>
              </a:prstGeom>
              <a:blipFill rotWithShape="0">
                <a:blip r:embed="rId3"/>
                <a:stretch>
                  <a:fillRect l="-1607" t="-1319" r="-2679" b="-3166"/>
                </a:stretch>
              </a:blipFill>
            </p:spPr>
            <p:txBody>
              <a:bodyPr/>
              <a:lstStyle/>
              <a:p>
                <a:r>
                  <a:rPr lang="en-US">
                    <a:noFill/>
                  </a:rPr>
                  <a:t> </a:t>
                </a:r>
              </a:p>
            </p:txBody>
          </p:sp>
        </mc:Fallback>
      </mc:AlternateContent>
      <p:sp>
        <p:nvSpPr>
          <p:cNvPr id="25" name="Arc 24"/>
          <p:cNvSpPr/>
          <p:nvPr/>
        </p:nvSpPr>
        <p:spPr>
          <a:xfrm rot="1479028">
            <a:off x="5313725" y="3652605"/>
            <a:ext cx="474236" cy="334643"/>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Arc 25"/>
          <p:cNvSpPr/>
          <p:nvPr/>
        </p:nvSpPr>
        <p:spPr>
          <a:xfrm rot="5400000" flipH="1">
            <a:off x="5433254" y="3496705"/>
            <a:ext cx="557194" cy="523997"/>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7" name="Curved Connector 26"/>
          <p:cNvCxnSpPr>
            <a:stCxn id="13" idx="6"/>
          </p:cNvCxnSpPr>
          <p:nvPr/>
        </p:nvCxnSpPr>
        <p:spPr>
          <a:xfrm flipV="1">
            <a:off x="5750428" y="2238885"/>
            <a:ext cx="786624" cy="1980233"/>
          </a:xfrm>
          <a:prstGeom prst="curvedConnector2">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6751685" y="4457693"/>
            <a:ext cx="368244" cy="315490"/>
          </a:xfrm>
          <a:prstGeom prst="ellips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rPr>
              <a:t>3</a:t>
            </a:r>
            <a:endParaRPr lang="en-US" b="1" dirty="0">
              <a:solidFill>
                <a:srgbClr val="000000"/>
              </a:solidFill>
            </a:endParaRPr>
          </a:p>
        </p:txBody>
      </p:sp>
      <p:sp>
        <p:nvSpPr>
          <p:cNvPr id="29" name="Oval 28"/>
          <p:cNvSpPr/>
          <p:nvPr/>
        </p:nvSpPr>
        <p:spPr>
          <a:xfrm>
            <a:off x="8263690" y="6220460"/>
            <a:ext cx="368244" cy="315490"/>
          </a:xfrm>
          <a:prstGeom prst="ellips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00"/>
                </a:solidFill>
              </a:rPr>
              <a:t>1</a:t>
            </a:r>
          </a:p>
        </p:txBody>
      </p:sp>
      <p:sp>
        <p:nvSpPr>
          <p:cNvPr id="30" name="Oval 29"/>
          <p:cNvSpPr/>
          <p:nvPr/>
        </p:nvSpPr>
        <p:spPr>
          <a:xfrm>
            <a:off x="7771810" y="5471015"/>
            <a:ext cx="368244" cy="315490"/>
          </a:xfrm>
          <a:prstGeom prst="ellips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rPr>
              <a:t>2</a:t>
            </a:r>
            <a:endParaRPr lang="en-US" b="1" dirty="0">
              <a:solidFill>
                <a:srgbClr val="000000"/>
              </a:solidFill>
            </a:endParaRPr>
          </a:p>
        </p:txBody>
      </p:sp>
      <p:sp>
        <p:nvSpPr>
          <p:cNvPr id="31" name="Oval 30"/>
          <p:cNvSpPr/>
          <p:nvPr/>
        </p:nvSpPr>
        <p:spPr>
          <a:xfrm>
            <a:off x="5100101" y="3468983"/>
            <a:ext cx="368244" cy="315490"/>
          </a:xfrm>
          <a:prstGeom prst="ellips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00"/>
                </a:solidFill>
              </a:rPr>
              <a:t>4</a:t>
            </a:r>
          </a:p>
        </p:txBody>
      </p:sp>
      <p:sp>
        <p:nvSpPr>
          <p:cNvPr id="32" name="Oval 31"/>
          <p:cNvSpPr/>
          <p:nvPr/>
        </p:nvSpPr>
        <p:spPr>
          <a:xfrm>
            <a:off x="6025637" y="2185793"/>
            <a:ext cx="368244" cy="315490"/>
          </a:xfrm>
          <a:prstGeom prst="ellips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rPr>
              <a:t>5</a:t>
            </a:r>
            <a:endParaRPr lang="en-US" b="1" dirty="0">
              <a:solidFill>
                <a:srgbClr val="000000"/>
              </a:solidFill>
            </a:endParaRPr>
          </a:p>
        </p:txBody>
      </p:sp>
      <mc:AlternateContent xmlns:mc="http://schemas.openxmlformats.org/markup-compatibility/2006">
        <mc:Choice xmlns:a14="http://schemas.microsoft.com/office/drawing/2010/main" Requires="a14">
          <p:sp>
            <p:nvSpPr>
              <p:cNvPr id="33" name="TextBox 32"/>
              <p:cNvSpPr txBox="1"/>
              <p:nvPr/>
            </p:nvSpPr>
            <p:spPr>
              <a:xfrm>
                <a:off x="139929" y="1727378"/>
                <a:ext cx="4592100" cy="25853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charset="0"/>
                  <a:buChar char="•"/>
                </a:pPr>
                <a:r>
                  <a:rPr lang="en-US" sz="2400" dirty="0" smtClean="0"/>
                  <a:t>In this approach the Data Source and Data Uploader are not same.</a:t>
                </a:r>
              </a:p>
              <a:p>
                <a:pPr marL="285750" indent="-285750">
                  <a:buFont typeface="Arial" charset="0"/>
                  <a:buChar char="•"/>
                </a:pPr>
                <a:r>
                  <a:rPr lang="en-US" sz="2400" dirty="0" smtClean="0"/>
                  <a:t>Id1-&gt;Id3-&gt;Id2-&gt;Data Collector</a:t>
                </a:r>
              </a:p>
              <a:p>
                <a:pPr marL="285750" indent="-285750">
                  <a:buFont typeface="Arial" charset="0"/>
                  <a:buChar char="•"/>
                </a:pPr>
                <a:r>
                  <a:rPr lang="en-US" sz="2400" b="1" dirty="0" smtClean="0">
                    <a:solidFill>
                      <a:srgbClr val="FF0000"/>
                    </a:solidFill>
                  </a:rPr>
                  <a:t>Can the Server still correlate the </a:t>
                </a:r>
                <a:r>
                  <a:rPr lang="en-US" sz="2400" b="1" dirty="0" smtClean="0">
                    <a:solidFill>
                      <a:srgbClr val="FF0000"/>
                    </a:solidFill>
                  </a:rPr>
                  <a:t>Data uploaded (x</a:t>
                </a:r>
                <a:r>
                  <a:rPr lang="en-US" sz="2400" b="1" baseline="-25000" dirty="0" smtClean="0">
                    <a:solidFill>
                      <a:srgbClr val="FF0000"/>
                    </a:solidFill>
                  </a:rPr>
                  <a:t>1</a:t>
                </a:r>
                <a:r>
                  <a:rPr lang="en-US" sz="2400" b="1" dirty="0" smtClean="0">
                    <a:solidFill>
                      <a:srgbClr val="FF0000"/>
                    </a:solidFill>
                  </a:rPr>
                  <a:t>,y</a:t>
                </a:r>
                <a:r>
                  <a:rPr lang="en-US" sz="2400" b="1" baseline="-25000" dirty="0" smtClean="0">
                    <a:solidFill>
                      <a:srgbClr val="FF0000"/>
                    </a:solidFill>
                  </a:rPr>
                  <a:t>1</a:t>
                </a:r>
                <a:r>
                  <a:rPr lang="en-US" sz="2400" b="1" dirty="0" smtClean="0">
                    <a:solidFill>
                      <a:srgbClr val="FF0000"/>
                    </a:solidFill>
                  </a:rPr>
                  <a:t>,v, </a:t>
                </a:r>
                <a14:m>
                  <m:oMath xmlns:m="http://schemas.openxmlformats.org/officeDocument/2006/math">
                    <m:sSub>
                      <m:sSubPr>
                        <m:ctrlPr>
                          <a:rPr lang="en-US" sz="2400" b="1" i="1" smtClean="0">
                            <a:solidFill>
                              <a:srgbClr val="FF0000"/>
                            </a:solidFill>
                            <a:latin typeface="Cambria Math" charset="0"/>
                          </a:rPr>
                        </m:ctrlPr>
                      </m:sSubPr>
                      <m:e>
                        <m:r>
                          <a:rPr lang="en-US" sz="2400" b="1" i="1" smtClean="0">
                            <a:solidFill>
                              <a:srgbClr val="FF0000"/>
                            </a:solidFill>
                            <a:latin typeface="Cambria Math" charset="0"/>
                          </a:rPr>
                          <m:t>𝒕</m:t>
                        </m:r>
                      </m:e>
                      <m:sub>
                        <m:r>
                          <a:rPr lang="en-US" sz="2400" b="1" i="1" smtClean="0">
                            <a:solidFill>
                              <a:srgbClr val="FF0000"/>
                            </a:solidFill>
                            <a:latin typeface="Cambria Math" charset="0"/>
                          </a:rPr>
                          <m:t>𝟎</m:t>
                        </m:r>
                      </m:sub>
                    </m:sSub>
                  </m:oMath>
                </a14:m>
                <a:r>
                  <a:rPr lang="en-US" sz="2400" b="1" dirty="0" smtClean="0">
                    <a:solidFill>
                      <a:srgbClr val="FF0000"/>
                    </a:solidFill>
                  </a:rPr>
                  <a:t>) with the Data Source (id1) ?</a:t>
                </a:r>
                <a:endParaRPr lang="en-US" sz="2400" b="1" dirty="0" smtClean="0">
                  <a:solidFill>
                    <a:srgbClr val="FF0000"/>
                  </a:solidFill>
                </a:endParaRPr>
              </a:p>
              <a:p>
                <a:pPr marL="285750" indent="-285750">
                  <a:buFont typeface="Arial" charset="0"/>
                  <a:buChar char="•"/>
                </a:pPr>
                <a:endParaRPr lang="en-US" dirty="0"/>
              </a:p>
            </p:txBody>
          </p:sp>
        </mc:Choice>
        <mc:Fallback>
          <p:sp>
            <p:nvSpPr>
              <p:cNvPr id="33" name="TextBox 32"/>
              <p:cNvSpPr txBox="1">
                <a:spLocks noRot="1" noChangeAspect="1" noMove="1" noResize="1" noEditPoints="1" noAdjustHandles="1" noChangeArrowheads="1" noChangeShapeType="1" noTextEdit="1"/>
              </p:cNvSpPr>
              <p:nvPr/>
            </p:nvSpPr>
            <p:spPr>
              <a:xfrm>
                <a:off x="139929" y="1727378"/>
                <a:ext cx="4592100" cy="2585323"/>
              </a:xfrm>
              <a:prstGeom prst="rect">
                <a:avLst/>
              </a:prstGeom>
              <a:blipFill rotWithShape="0">
                <a:blip r:embed="rId4"/>
                <a:stretch>
                  <a:fillRect l="-1722" t="-1643" r="-2119"/>
                </a:stretch>
              </a:blipFill>
            </p:spPr>
            <p:txBody>
              <a:bodyPr/>
              <a:lstStyle/>
              <a:p>
                <a:r>
                  <a:rPr lang="en-US">
                    <a:noFill/>
                  </a:rPr>
                  <a:t> </a:t>
                </a:r>
              </a:p>
            </p:txBody>
          </p:sp>
        </mc:Fallback>
      </mc:AlternateContent>
    </p:spTree>
    <p:extLst>
      <p:ext uri="{BB962C8B-B14F-4D97-AF65-F5344CB8AC3E}">
        <p14:creationId xmlns:p14="http://schemas.microsoft.com/office/powerpoint/2010/main" val="9249437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287000" cy="1110343"/>
          </a:xfrm>
        </p:spPr>
        <p:txBody>
          <a:bodyPr/>
          <a:lstStyle/>
          <a:p>
            <a:r>
              <a:rPr lang="en-US" dirty="0" smtClean="0"/>
              <a:t>Introducing Indirections</a:t>
            </a:r>
            <a:endParaRPr lang="en-US" dirty="0"/>
          </a:p>
        </p:txBody>
      </p:sp>
      <p:sp>
        <p:nvSpPr>
          <p:cNvPr id="4" name="Cloud 3"/>
          <p:cNvSpPr/>
          <p:nvPr/>
        </p:nvSpPr>
        <p:spPr>
          <a:xfrm>
            <a:off x="5938757" y="678155"/>
            <a:ext cx="2667000" cy="1639669"/>
          </a:xfrm>
          <a:prstGeom prst="cloud">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6178037" y="1438785"/>
            <a:ext cx="1828800" cy="800100"/>
          </a:xfrm>
          <a:prstGeom prst="round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rPr>
              <a:t>Data </a:t>
            </a:r>
            <a:r>
              <a:rPr lang="en-US" b="1" dirty="0" smtClean="0">
                <a:solidFill>
                  <a:srgbClr val="000000"/>
                </a:solidFill>
              </a:rPr>
              <a:t>Collector</a:t>
            </a:r>
          </a:p>
          <a:p>
            <a:pPr algn="ctr"/>
            <a:r>
              <a:rPr lang="en-US" b="1" dirty="0" smtClean="0">
                <a:solidFill>
                  <a:srgbClr val="000000"/>
                </a:solidFill>
              </a:rPr>
              <a:t>(Server)</a:t>
            </a:r>
          </a:p>
        </p:txBody>
      </p:sp>
      <p:sp>
        <p:nvSpPr>
          <p:cNvPr id="6" name="TextBox 5"/>
          <p:cNvSpPr txBox="1"/>
          <p:nvPr/>
        </p:nvSpPr>
        <p:spPr>
          <a:xfrm>
            <a:off x="7234157" y="754355"/>
            <a:ext cx="1236236" cy="646331"/>
          </a:xfrm>
          <a:prstGeom prst="rect">
            <a:avLst/>
          </a:prstGeom>
          <a:noFill/>
        </p:spPr>
        <p:txBody>
          <a:bodyPr wrap="none" rtlCol="0">
            <a:spAutoFit/>
          </a:bodyPr>
          <a:lstStyle/>
          <a:p>
            <a:pPr algn="ctr"/>
            <a:r>
              <a:rPr lang="en-US" b="1" dirty="0" smtClean="0"/>
              <a:t>Computing</a:t>
            </a:r>
          </a:p>
          <a:p>
            <a:pPr algn="ctr"/>
            <a:r>
              <a:rPr lang="en-US" b="1" dirty="0" smtClean="0"/>
              <a:t> cloud</a:t>
            </a:r>
            <a:endParaRPr lang="en-US" b="1" dirty="0"/>
          </a:p>
        </p:txBody>
      </p:sp>
      <p:sp>
        <p:nvSpPr>
          <p:cNvPr id="7" name="Cloud 6"/>
          <p:cNvSpPr/>
          <p:nvPr/>
        </p:nvSpPr>
        <p:spPr>
          <a:xfrm>
            <a:off x="5405357" y="2506955"/>
            <a:ext cx="3200400" cy="1078468"/>
          </a:xfrm>
          <a:prstGeom prst="cloud">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rPr>
              <a:t>Communication Network</a:t>
            </a:r>
            <a:endParaRPr lang="en-US" b="1" dirty="0">
              <a:solidFill>
                <a:srgbClr val="000000"/>
              </a:solidFill>
            </a:endParaRPr>
          </a:p>
        </p:txBody>
      </p:sp>
      <p:cxnSp>
        <p:nvCxnSpPr>
          <p:cNvPr id="8" name="Straight Arrow Connector 7"/>
          <p:cNvCxnSpPr/>
          <p:nvPr/>
        </p:nvCxnSpPr>
        <p:spPr>
          <a:xfrm rot="5400000">
            <a:off x="6757223" y="2410226"/>
            <a:ext cx="344269" cy="1588"/>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4913022" y="3827638"/>
            <a:ext cx="837406" cy="782960"/>
          </a:xfrm>
          <a:prstGeom prst="ellipse">
            <a:avLst/>
          </a:prstGeom>
          <a:solidFill>
            <a:srgbClr val="FFFFFF"/>
          </a:solidFill>
          <a:ln w="28575"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rPr>
              <a:t>Id2</a:t>
            </a:r>
            <a:endParaRPr lang="en-US" b="1" dirty="0">
              <a:solidFill>
                <a:srgbClr val="000000"/>
              </a:solidFill>
            </a:endParaRPr>
          </a:p>
        </p:txBody>
      </p:sp>
      <p:sp>
        <p:nvSpPr>
          <p:cNvPr id="10" name="Oval 9"/>
          <p:cNvSpPr/>
          <p:nvPr/>
        </p:nvSpPr>
        <p:spPr>
          <a:xfrm>
            <a:off x="5994413" y="5385658"/>
            <a:ext cx="837406" cy="782960"/>
          </a:xfrm>
          <a:prstGeom prst="ellipse">
            <a:avLst/>
          </a:prstGeom>
          <a:solidFill>
            <a:srgbClr val="FFFFFF"/>
          </a:solidFill>
          <a:ln w="28575" cmpd="sng">
            <a:solidFill>
              <a:srgbClr val="C0504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rPr>
              <a:t>Id4</a:t>
            </a:r>
            <a:endParaRPr lang="en-US" b="1" dirty="0">
              <a:solidFill>
                <a:srgbClr val="000000"/>
              </a:solidFill>
            </a:endParaRPr>
          </a:p>
        </p:txBody>
      </p:sp>
      <p:sp>
        <p:nvSpPr>
          <p:cNvPr id="11" name="Oval 10"/>
          <p:cNvSpPr/>
          <p:nvPr/>
        </p:nvSpPr>
        <p:spPr>
          <a:xfrm>
            <a:off x="7030074" y="3951498"/>
            <a:ext cx="837406" cy="782960"/>
          </a:xfrm>
          <a:prstGeom prst="ellipse">
            <a:avLst/>
          </a:prstGeom>
          <a:solidFill>
            <a:srgbClr val="FFFFFF"/>
          </a:solidFill>
          <a:ln w="28575" cmpd="sng">
            <a:solidFill>
              <a:srgbClr val="C0504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rPr>
              <a:t>Id3</a:t>
            </a:r>
            <a:endParaRPr lang="en-US" b="1" dirty="0">
              <a:solidFill>
                <a:srgbClr val="000000"/>
              </a:solidFill>
            </a:endParaRPr>
          </a:p>
        </p:txBody>
      </p:sp>
      <p:sp>
        <p:nvSpPr>
          <p:cNvPr id="12" name="Oval 11"/>
          <p:cNvSpPr/>
          <p:nvPr/>
        </p:nvSpPr>
        <p:spPr>
          <a:xfrm>
            <a:off x="8187054" y="5425842"/>
            <a:ext cx="837406" cy="782960"/>
          </a:xfrm>
          <a:prstGeom prst="ellipse">
            <a:avLst/>
          </a:prstGeom>
          <a:solidFill>
            <a:srgbClr val="FFFFFF"/>
          </a:solidFill>
          <a:ln w="28575" cmpd="sng">
            <a:solidFill>
              <a:srgbClr val="C0504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Id1</a:t>
            </a:r>
            <a:endParaRPr lang="en-US" b="1" dirty="0">
              <a:solidFill>
                <a:schemeClr val="tx1"/>
              </a:solidFill>
            </a:endParaRPr>
          </a:p>
        </p:txBody>
      </p:sp>
      <p:sp>
        <p:nvSpPr>
          <p:cNvPr id="13" name="Oval 12"/>
          <p:cNvSpPr/>
          <p:nvPr/>
        </p:nvSpPr>
        <p:spPr>
          <a:xfrm>
            <a:off x="9567628" y="4561098"/>
            <a:ext cx="837406" cy="782960"/>
          </a:xfrm>
          <a:prstGeom prst="ellipse">
            <a:avLst/>
          </a:prstGeom>
          <a:solidFill>
            <a:srgbClr val="FFFFFF"/>
          </a:solidFill>
          <a:ln w="28575" cmpd="sng">
            <a:solidFill>
              <a:srgbClr val="C0504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rPr>
              <a:t>Id5</a:t>
            </a:r>
            <a:endParaRPr lang="en-US" b="1" dirty="0">
              <a:solidFill>
                <a:srgbClr val="000000"/>
              </a:solidFill>
            </a:endParaRPr>
          </a:p>
        </p:txBody>
      </p:sp>
      <mc:AlternateContent xmlns:mc="http://schemas.openxmlformats.org/markup-compatibility/2006">
        <mc:Choice xmlns:a14="http://schemas.microsoft.com/office/drawing/2010/main" Requires="a14">
          <p:sp>
            <p:nvSpPr>
              <p:cNvPr id="14" name="TextBox 13"/>
              <p:cNvSpPr txBox="1"/>
              <p:nvPr/>
            </p:nvSpPr>
            <p:spPr>
              <a:xfrm>
                <a:off x="8960190" y="5745580"/>
                <a:ext cx="1931170" cy="400110"/>
              </a:xfrm>
              <a:prstGeom prst="rect">
                <a:avLst/>
              </a:prstGeom>
              <a:noFill/>
            </p:spPr>
            <p:txBody>
              <a:bodyPr wrap="none" rtlCol="0">
                <a:spAutoFit/>
              </a:bodyPr>
              <a:lstStyle/>
              <a:p>
                <a:r>
                  <a:rPr lang="en-US" sz="2000" b="1" dirty="0" smtClean="0"/>
                  <a:t>Data </a:t>
                </a:r>
                <a:r>
                  <a:rPr lang="en-US" sz="2000" b="1" dirty="0" smtClean="0"/>
                  <a:t>source (</a:t>
                </a:r>
                <a14:m>
                  <m:oMath xmlns:m="http://schemas.openxmlformats.org/officeDocument/2006/math">
                    <m:sSub>
                      <m:sSubPr>
                        <m:ctrlPr>
                          <a:rPr lang="en-US" sz="2000" b="1" i="1" smtClean="0">
                            <a:latin typeface="Cambria Math" charset="0"/>
                          </a:rPr>
                        </m:ctrlPr>
                      </m:sSubPr>
                      <m:e>
                        <m:r>
                          <a:rPr lang="en-US" sz="2000" b="1" i="1" smtClean="0">
                            <a:latin typeface="Cambria Math" charset="0"/>
                          </a:rPr>
                          <m:t>𝑺</m:t>
                        </m:r>
                      </m:e>
                      <m:sub>
                        <m:r>
                          <a:rPr lang="en-US" sz="2000" b="1" i="1" smtClean="0">
                            <a:latin typeface="Cambria Math" charset="0"/>
                          </a:rPr>
                          <m:t>𝟎</m:t>
                        </m:r>
                      </m:sub>
                    </m:sSub>
                  </m:oMath>
                </a14:m>
                <a:r>
                  <a:rPr lang="en-US" sz="2000" b="1" dirty="0" smtClean="0"/>
                  <a:t>)</a:t>
                </a:r>
                <a:endParaRPr lang="en-US" sz="2000" b="1" dirty="0"/>
              </a:p>
            </p:txBody>
          </p:sp>
        </mc:Choice>
        <mc:Fallback>
          <p:sp>
            <p:nvSpPr>
              <p:cNvPr id="14" name="TextBox 13"/>
              <p:cNvSpPr txBox="1">
                <a:spLocks noRot="1" noChangeAspect="1" noMove="1" noResize="1" noEditPoints="1" noAdjustHandles="1" noChangeArrowheads="1" noChangeShapeType="1" noTextEdit="1"/>
              </p:cNvSpPr>
              <p:nvPr/>
            </p:nvSpPr>
            <p:spPr>
              <a:xfrm>
                <a:off x="8960190" y="5745580"/>
                <a:ext cx="1931170" cy="400110"/>
              </a:xfrm>
              <a:prstGeom prst="rect">
                <a:avLst/>
              </a:prstGeom>
              <a:blipFill rotWithShape="0">
                <a:blip r:embed="rId2"/>
                <a:stretch>
                  <a:fillRect l="-3470" t="-9231" r="-2208" b="-27692"/>
                </a:stretch>
              </a:blipFill>
            </p:spPr>
            <p:txBody>
              <a:bodyPr/>
              <a:lstStyle/>
              <a:p>
                <a:r>
                  <a:rPr lang="en-US">
                    <a:noFill/>
                  </a:rPr>
                  <a:t> </a:t>
                </a:r>
              </a:p>
            </p:txBody>
          </p:sp>
        </mc:Fallback>
      </mc:AlternateContent>
      <p:sp>
        <p:nvSpPr>
          <p:cNvPr id="15" name="Arc 14"/>
          <p:cNvSpPr/>
          <p:nvPr/>
        </p:nvSpPr>
        <p:spPr>
          <a:xfrm rot="17185752">
            <a:off x="8051381" y="5230275"/>
            <a:ext cx="474236" cy="334643"/>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Arc 15"/>
          <p:cNvSpPr/>
          <p:nvPr/>
        </p:nvSpPr>
        <p:spPr>
          <a:xfrm flipH="1">
            <a:off x="7913198" y="4890325"/>
            <a:ext cx="557194" cy="523997"/>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p:cNvSpPr txBox="1"/>
          <p:nvPr/>
        </p:nvSpPr>
        <p:spPr>
          <a:xfrm>
            <a:off x="8605757" y="5160008"/>
            <a:ext cx="811565" cy="369332"/>
          </a:xfrm>
          <a:prstGeom prst="rect">
            <a:avLst/>
          </a:prstGeom>
          <a:noFill/>
        </p:spPr>
        <p:txBody>
          <a:bodyPr wrap="none" rtlCol="0">
            <a:spAutoFit/>
          </a:bodyPr>
          <a:lstStyle/>
          <a:p>
            <a:r>
              <a:rPr lang="en-US" b="1" dirty="0" smtClean="0"/>
              <a:t>(x</a:t>
            </a:r>
            <a:r>
              <a:rPr lang="en-US" b="1" baseline="-25000" dirty="0" smtClean="0"/>
              <a:t>1</a:t>
            </a:r>
            <a:r>
              <a:rPr lang="en-US" b="1" dirty="0" smtClean="0"/>
              <a:t>, y</a:t>
            </a:r>
            <a:r>
              <a:rPr lang="en-US" b="1" baseline="-25000" dirty="0" smtClean="0"/>
              <a:t>1</a:t>
            </a:r>
            <a:r>
              <a:rPr lang="en-US" b="1" dirty="0" smtClean="0"/>
              <a:t>)</a:t>
            </a:r>
            <a:endParaRPr lang="en-US" b="1" dirty="0"/>
          </a:p>
        </p:txBody>
      </p:sp>
      <p:sp>
        <p:nvSpPr>
          <p:cNvPr id="18" name="TextBox 17"/>
          <p:cNvSpPr txBox="1"/>
          <p:nvPr/>
        </p:nvSpPr>
        <p:spPr>
          <a:xfrm>
            <a:off x="9015869" y="4263323"/>
            <a:ext cx="811565" cy="369332"/>
          </a:xfrm>
          <a:prstGeom prst="rect">
            <a:avLst/>
          </a:prstGeom>
          <a:noFill/>
        </p:spPr>
        <p:txBody>
          <a:bodyPr wrap="none" rtlCol="0">
            <a:spAutoFit/>
          </a:bodyPr>
          <a:lstStyle/>
          <a:p>
            <a:r>
              <a:rPr lang="en-US" b="1" dirty="0" smtClean="0"/>
              <a:t>(x</a:t>
            </a:r>
            <a:r>
              <a:rPr lang="en-US" b="1" baseline="-25000" dirty="0"/>
              <a:t>5</a:t>
            </a:r>
            <a:r>
              <a:rPr lang="en-US" b="1" dirty="0" smtClean="0"/>
              <a:t>, y</a:t>
            </a:r>
            <a:r>
              <a:rPr lang="en-US" b="1" baseline="-25000" dirty="0" smtClean="0"/>
              <a:t>5</a:t>
            </a:r>
            <a:r>
              <a:rPr lang="en-US" b="1" dirty="0" smtClean="0"/>
              <a:t>)</a:t>
            </a:r>
            <a:endParaRPr lang="en-US" b="1" dirty="0"/>
          </a:p>
        </p:txBody>
      </p:sp>
      <p:sp>
        <p:nvSpPr>
          <p:cNvPr id="19" name="TextBox 18"/>
          <p:cNvSpPr txBox="1"/>
          <p:nvPr/>
        </p:nvSpPr>
        <p:spPr>
          <a:xfrm>
            <a:off x="7806077" y="3881978"/>
            <a:ext cx="811565" cy="369332"/>
          </a:xfrm>
          <a:prstGeom prst="rect">
            <a:avLst/>
          </a:prstGeom>
          <a:noFill/>
        </p:spPr>
        <p:txBody>
          <a:bodyPr wrap="none" rtlCol="0">
            <a:spAutoFit/>
          </a:bodyPr>
          <a:lstStyle/>
          <a:p>
            <a:r>
              <a:rPr lang="en-US" b="1" dirty="0" smtClean="0"/>
              <a:t>(x</a:t>
            </a:r>
            <a:r>
              <a:rPr lang="en-US" b="1" baseline="-25000" dirty="0" smtClean="0"/>
              <a:t>3</a:t>
            </a:r>
            <a:r>
              <a:rPr lang="en-US" b="1" dirty="0" smtClean="0"/>
              <a:t>, y</a:t>
            </a:r>
            <a:r>
              <a:rPr lang="en-US" b="1" baseline="-25000" dirty="0"/>
              <a:t>3</a:t>
            </a:r>
            <a:r>
              <a:rPr lang="en-US" b="1" dirty="0" smtClean="0"/>
              <a:t>)</a:t>
            </a:r>
            <a:endParaRPr lang="en-US" b="1" dirty="0"/>
          </a:p>
        </p:txBody>
      </p:sp>
      <p:sp>
        <p:nvSpPr>
          <p:cNvPr id="20" name="TextBox 19"/>
          <p:cNvSpPr txBox="1"/>
          <p:nvPr/>
        </p:nvSpPr>
        <p:spPr>
          <a:xfrm>
            <a:off x="5313588" y="4598075"/>
            <a:ext cx="811565" cy="369332"/>
          </a:xfrm>
          <a:prstGeom prst="rect">
            <a:avLst/>
          </a:prstGeom>
          <a:noFill/>
        </p:spPr>
        <p:txBody>
          <a:bodyPr wrap="none" rtlCol="0">
            <a:spAutoFit/>
          </a:bodyPr>
          <a:lstStyle/>
          <a:p>
            <a:r>
              <a:rPr lang="en-US" b="1" dirty="0" smtClean="0"/>
              <a:t>(x</a:t>
            </a:r>
            <a:r>
              <a:rPr lang="en-US" b="1" baseline="-25000" dirty="0"/>
              <a:t>2</a:t>
            </a:r>
            <a:r>
              <a:rPr lang="en-US" b="1" dirty="0" smtClean="0"/>
              <a:t>, y</a:t>
            </a:r>
            <a:r>
              <a:rPr lang="en-US" b="1" baseline="-25000" dirty="0" smtClean="0"/>
              <a:t>2</a:t>
            </a:r>
            <a:r>
              <a:rPr lang="en-US" b="1" dirty="0" smtClean="0"/>
              <a:t>)</a:t>
            </a:r>
            <a:endParaRPr lang="en-US" b="1" dirty="0"/>
          </a:p>
        </p:txBody>
      </p:sp>
      <p:sp>
        <p:nvSpPr>
          <p:cNvPr id="21" name="TextBox 20"/>
          <p:cNvSpPr txBox="1"/>
          <p:nvPr/>
        </p:nvSpPr>
        <p:spPr>
          <a:xfrm>
            <a:off x="6178037" y="6082493"/>
            <a:ext cx="811565" cy="369332"/>
          </a:xfrm>
          <a:prstGeom prst="rect">
            <a:avLst/>
          </a:prstGeom>
          <a:noFill/>
        </p:spPr>
        <p:txBody>
          <a:bodyPr wrap="none" rtlCol="0">
            <a:spAutoFit/>
          </a:bodyPr>
          <a:lstStyle/>
          <a:p>
            <a:r>
              <a:rPr lang="en-US" b="1" dirty="0" smtClean="0"/>
              <a:t>(x</a:t>
            </a:r>
            <a:r>
              <a:rPr lang="en-US" b="1" baseline="-25000" dirty="0" smtClean="0"/>
              <a:t>4</a:t>
            </a:r>
            <a:r>
              <a:rPr lang="en-US" b="1" dirty="0" smtClean="0"/>
              <a:t>, y</a:t>
            </a:r>
            <a:r>
              <a:rPr lang="en-US" b="1" baseline="-25000" dirty="0"/>
              <a:t>4</a:t>
            </a:r>
            <a:r>
              <a:rPr lang="en-US" b="1" dirty="0" smtClean="0"/>
              <a:t>)</a:t>
            </a:r>
            <a:endParaRPr lang="en-US" b="1" dirty="0"/>
          </a:p>
        </p:txBody>
      </p:sp>
      <p:sp>
        <p:nvSpPr>
          <p:cNvPr id="22" name="Arc 21"/>
          <p:cNvSpPr/>
          <p:nvPr/>
        </p:nvSpPr>
        <p:spPr>
          <a:xfrm rot="14340362">
            <a:off x="6565469" y="4204755"/>
            <a:ext cx="474236" cy="334643"/>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Arc 22"/>
          <p:cNvSpPr/>
          <p:nvPr/>
        </p:nvSpPr>
        <p:spPr>
          <a:xfrm rot="19130868" flipH="1">
            <a:off x="6224798" y="3975235"/>
            <a:ext cx="557194" cy="523997"/>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4" name="TextBox 23"/>
              <p:cNvSpPr txBox="1"/>
              <p:nvPr/>
            </p:nvSpPr>
            <p:spPr>
              <a:xfrm>
                <a:off x="8758158" y="684320"/>
                <a:ext cx="3455026" cy="2308324"/>
              </a:xfrm>
              <a:prstGeom prst="rect">
                <a:avLst/>
              </a:prstGeom>
              <a:noFill/>
            </p:spPr>
            <p:txBody>
              <a:bodyPr wrap="square" rtlCol="0">
                <a:spAutoFit/>
              </a:bodyPr>
              <a:lstStyle/>
              <a:p>
                <a:pPr marL="342900" indent="-342900">
                  <a:buFont typeface="+mj-ea"/>
                  <a:buAutoNum type="circleNumDbPlain"/>
                </a:pPr>
                <a:r>
                  <a:rPr lang="en-US" b="1" dirty="0" smtClean="0"/>
                  <a:t>Measure velocity, v at time </a:t>
                </a:r>
                <a14:m>
                  <m:oMath xmlns:m="http://schemas.openxmlformats.org/officeDocument/2006/math">
                    <m:sSub>
                      <m:sSubPr>
                        <m:ctrlPr>
                          <a:rPr lang="en-US" b="1" i="1" smtClean="0">
                            <a:latin typeface="Cambria Math" charset="0"/>
                          </a:rPr>
                        </m:ctrlPr>
                      </m:sSubPr>
                      <m:e>
                        <m:r>
                          <a:rPr lang="en-US" b="1" i="1" smtClean="0">
                            <a:latin typeface="Cambria Math" charset="0"/>
                          </a:rPr>
                          <m:t>𝒕</m:t>
                        </m:r>
                      </m:e>
                      <m:sub>
                        <m:r>
                          <a:rPr lang="en-US" b="1" i="1" smtClean="0">
                            <a:latin typeface="Cambria Math" charset="0"/>
                          </a:rPr>
                          <m:t>𝟎</m:t>
                        </m:r>
                      </m:sub>
                    </m:sSub>
                  </m:oMath>
                </a14:m>
                <a:endParaRPr lang="en-US" b="1" dirty="0" smtClean="0"/>
              </a:p>
              <a:p>
                <a:pPr marL="342900" indent="-342900">
                  <a:buFont typeface="+mj-ea"/>
                  <a:buAutoNum type="circleNumDbPlain"/>
                </a:pPr>
                <a:r>
                  <a:rPr lang="en-US" b="1" dirty="0" smtClean="0"/>
                  <a:t>Transmit (x</a:t>
                </a:r>
                <a:r>
                  <a:rPr lang="en-US" b="1" baseline="-25000" dirty="0" smtClean="0"/>
                  <a:t>1</a:t>
                </a:r>
                <a:r>
                  <a:rPr lang="en-US" b="1" dirty="0" smtClean="0"/>
                  <a:t>,y</a:t>
                </a:r>
                <a:r>
                  <a:rPr lang="en-US" b="1" baseline="-25000" dirty="0" smtClean="0"/>
                  <a:t>1</a:t>
                </a:r>
                <a:r>
                  <a:rPr lang="en-US" b="1" dirty="0" smtClean="0"/>
                  <a:t>,v</a:t>
                </a:r>
                <a:r>
                  <a:rPr lang="en-US" b="1" dirty="0" smtClean="0"/>
                  <a:t>, </a:t>
                </a:r>
                <a14:m>
                  <m:oMath xmlns:m="http://schemas.openxmlformats.org/officeDocument/2006/math">
                    <m:sSub>
                      <m:sSubPr>
                        <m:ctrlPr>
                          <a:rPr lang="en-US" b="1" i="1" smtClean="0">
                            <a:latin typeface="Cambria Math" charset="0"/>
                          </a:rPr>
                        </m:ctrlPr>
                      </m:sSubPr>
                      <m:e>
                        <m:r>
                          <a:rPr lang="en-US" b="1" i="1" smtClean="0">
                            <a:latin typeface="Cambria Math" charset="0"/>
                          </a:rPr>
                          <m:t>𝒕</m:t>
                        </m:r>
                      </m:e>
                      <m:sub>
                        <m:r>
                          <a:rPr lang="en-US" b="1" i="1" smtClean="0">
                            <a:latin typeface="Cambria Math" charset="0"/>
                          </a:rPr>
                          <m:t>𝟎</m:t>
                        </m:r>
                      </m:sub>
                    </m:sSub>
                  </m:oMath>
                </a14:m>
                <a:r>
                  <a:rPr lang="en-US" b="1" dirty="0" smtClean="0"/>
                  <a:t>) </a:t>
                </a:r>
                <a:r>
                  <a:rPr lang="en-US" b="1" dirty="0" smtClean="0"/>
                  <a:t>to </a:t>
                </a:r>
                <a:r>
                  <a:rPr lang="en-US" b="1" dirty="0" smtClean="0"/>
                  <a:t>Id3 </a:t>
                </a:r>
              </a:p>
              <a:p>
                <a:pPr marL="342900" indent="-342900">
                  <a:buFont typeface="+mj-ea"/>
                  <a:buAutoNum type="circleNumDbPlain"/>
                </a:pPr>
                <a:r>
                  <a:rPr lang="en-US" b="1" dirty="0" smtClean="0"/>
                  <a:t>Transmit (x</a:t>
                </a:r>
                <a:r>
                  <a:rPr lang="en-US" b="1" baseline="-25000" dirty="0" smtClean="0"/>
                  <a:t>1</a:t>
                </a:r>
                <a:r>
                  <a:rPr lang="en-US" b="1" dirty="0" smtClean="0"/>
                  <a:t>,y</a:t>
                </a:r>
                <a:r>
                  <a:rPr lang="en-US" b="1" baseline="-25000" dirty="0" smtClean="0"/>
                  <a:t>1</a:t>
                </a:r>
                <a:r>
                  <a:rPr lang="en-US" b="1" dirty="0" smtClean="0"/>
                  <a:t>,v, </a:t>
                </a:r>
                <a14:m>
                  <m:oMath xmlns:m="http://schemas.openxmlformats.org/officeDocument/2006/math">
                    <m:sSub>
                      <m:sSubPr>
                        <m:ctrlPr>
                          <a:rPr lang="en-US" b="1" i="1" smtClean="0">
                            <a:latin typeface="Cambria Math" charset="0"/>
                          </a:rPr>
                        </m:ctrlPr>
                      </m:sSubPr>
                      <m:e>
                        <m:r>
                          <a:rPr lang="en-US" b="1" i="1" smtClean="0">
                            <a:latin typeface="Cambria Math" charset="0"/>
                          </a:rPr>
                          <m:t>𝒕</m:t>
                        </m:r>
                      </m:e>
                      <m:sub>
                        <m:r>
                          <a:rPr lang="en-US" b="1" i="1" smtClean="0">
                            <a:latin typeface="Cambria Math" charset="0"/>
                          </a:rPr>
                          <m:t>𝟎</m:t>
                        </m:r>
                      </m:sub>
                    </m:sSub>
                  </m:oMath>
                </a14:m>
                <a:r>
                  <a:rPr lang="en-US" b="1" dirty="0" smtClean="0"/>
                  <a:t>)  to Id2 </a:t>
                </a:r>
              </a:p>
              <a:p>
                <a:pPr marL="342900" indent="-342900">
                  <a:buFont typeface="+mj-ea"/>
                  <a:buAutoNum type="circleNumDbPlain"/>
                </a:pPr>
                <a:r>
                  <a:rPr lang="en-US" b="1" dirty="0" smtClean="0"/>
                  <a:t>Transmit </a:t>
                </a:r>
                <a:r>
                  <a:rPr lang="en-US" b="1" dirty="0" smtClean="0"/>
                  <a:t>(x</a:t>
                </a:r>
                <a:r>
                  <a:rPr lang="en-US" b="1" baseline="-25000" dirty="0" smtClean="0"/>
                  <a:t>1</a:t>
                </a:r>
                <a:r>
                  <a:rPr lang="en-US" b="1" dirty="0" smtClean="0"/>
                  <a:t>,y</a:t>
                </a:r>
                <a:r>
                  <a:rPr lang="en-US" b="1" baseline="-25000" dirty="0" smtClean="0"/>
                  <a:t>1</a:t>
                </a:r>
                <a:r>
                  <a:rPr lang="en-US" b="1" dirty="0" smtClean="0"/>
                  <a:t>,v</a:t>
                </a:r>
                <a:r>
                  <a:rPr lang="en-US" b="1" dirty="0" smtClean="0"/>
                  <a:t>, </a:t>
                </a:r>
                <a14:m>
                  <m:oMath xmlns:m="http://schemas.openxmlformats.org/officeDocument/2006/math">
                    <m:sSub>
                      <m:sSubPr>
                        <m:ctrlPr>
                          <a:rPr lang="en-US" b="1" i="1" smtClean="0">
                            <a:latin typeface="Cambria Math" charset="0"/>
                          </a:rPr>
                        </m:ctrlPr>
                      </m:sSubPr>
                      <m:e>
                        <m:r>
                          <a:rPr lang="en-US" b="1" i="1" smtClean="0">
                            <a:latin typeface="Cambria Math" charset="0"/>
                          </a:rPr>
                          <m:t>𝒕</m:t>
                        </m:r>
                      </m:e>
                      <m:sub>
                        <m:r>
                          <a:rPr lang="en-US" b="1" i="1" smtClean="0">
                            <a:latin typeface="Cambria Math" charset="0"/>
                          </a:rPr>
                          <m:t>𝟎</m:t>
                        </m:r>
                      </m:sub>
                    </m:sSub>
                  </m:oMath>
                </a14:m>
                <a:r>
                  <a:rPr lang="en-US" b="1" dirty="0" smtClean="0"/>
                  <a:t>)  </a:t>
                </a:r>
                <a:r>
                  <a:rPr lang="en-US" b="1" dirty="0" smtClean="0"/>
                  <a:t>towards data collector</a:t>
                </a:r>
              </a:p>
              <a:p>
                <a:pPr marL="342900" indent="-342900">
                  <a:buFont typeface="+mj-ea"/>
                  <a:buAutoNum type="circleNumDbPlain"/>
                </a:pPr>
                <a:r>
                  <a:rPr lang="en-US" b="1" dirty="0"/>
                  <a:t> </a:t>
                </a:r>
                <a:r>
                  <a:rPr lang="en-US" b="1" dirty="0" smtClean="0"/>
                  <a:t>Data collector obtains (x</a:t>
                </a:r>
                <a:r>
                  <a:rPr lang="en-US" b="1" baseline="-25000" dirty="0" smtClean="0"/>
                  <a:t>1</a:t>
                </a:r>
                <a:r>
                  <a:rPr lang="en-US" b="1" dirty="0" smtClean="0"/>
                  <a:t>,y</a:t>
                </a:r>
                <a:r>
                  <a:rPr lang="en-US" b="1" baseline="-25000" dirty="0" smtClean="0"/>
                  <a:t>1</a:t>
                </a:r>
                <a:r>
                  <a:rPr lang="en-US" b="1" dirty="0" smtClean="0"/>
                  <a:t>,v</a:t>
                </a:r>
                <a:r>
                  <a:rPr lang="en-US" b="1" dirty="0" smtClean="0"/>
                  <a:t>, </a:t>
                </a:r>
                <a14:m>
                  <m:oMath xmlns:m="http://schemas.openxmlformats.org/officeDocument/2006/math">
                    <m:sSub>
                      <m:sSubPr>
                        <m:ctrlPr>
                          <a:rPr lang="en-US" b="1" i="1" smtClean="0">
                            <a:latin typeface="Cambria Math" charset="0"/>
                          </a:rPr>
                        </m:ctrlPr>
                      </m:sSubPr>
                      <m:e>
                        <m:r>
                          <a:rPr lang="en-US" b="1" i="1" smtClean="0">
                            <a:latin typeface="Cambria Math" charset="0"/>
                          </a:rPr>
                          <m:t>𝒕</m:t>
                        </m:r>
                      </m:e>
                      <m:sub>
                        <m:r>
                          <a:rPr lang="en-US" b="1" i="1" smtClean="0">
                            <a:latin typeface="Cambria Math" charset="0"/>
                          </a:rPr>
                          <m:t>𝟎</m:t>
                        </m:r>
                      </m:sub>
                    </m:sSub>
                  </m:oMath>
                </a14:m>
                <a:r>
                  <a:rPr lang="en-US" b="1" dirty="0" smtClean="0"/>
                  <a:t>) at time </a:t>
                </a:r>
                <a14:m>
                  <m:oMath xmlns:m="http://schemas.openxmlformats.org/officeDocument/2006/math">
                    <m:sSub>
                      <m:sSubPr>
                        <m:ctrlPr>
                          <a:rPr lang="en-US" b="1" i="1" smtClean="0">
                            <a:latin typeface="Cambria Math" charset="0"/>
                          </a:rPr>
                        </m:ctrlPr>
                      </m:sSubPr>
                      <m:e>
                        <m:r>
                          <a:rPr lang="en-US" b="1" i="1" smtClean="0">
                            <a:latin typeface="Cambria Math" charset="0"/>
                          </a:rPr>
                          <m:t>𝒕</m:t>
                        </m:r>
                      </m:e>
                      <m:sub>
                        <m:r>
                          <a:rPr lang="en-US" b="1" i="1" smtClean="0">
                            <a:latin typeface="Cambria Math" charset="0"/>
                          </a:rPr>
                          <m:t>𝒔𝒆𝒓𝒗𝒆𝒓</m:t>
                        </m:r>
                      </m:sub>
                    </m:sSub>
                  </m:oMath>
                </a14:m>
                <a:r>
                  <a:rPr lang="en-US" b="1" dirty="0" smtClean="0"/>
                  <a:t>, </a:t>
                </a:r>
                <a:r>
                  <a:rPr lang="en-US" b="1" dirty="0" smtClean="0"/>
                  <a:t>now knows Id2</a:t>
                </a:r>
                <a:endParaRPr lang="en-US" b="1" dirty="0"/>
              </a:p>
            </p:txBody>
          </p:sp>
        </mc:Choice>
        <mc:Fallback>
          <p:sp>
            <p:nvSpPr>
              <p:cNvPr id="24" name="TextBox 23"/>
              <p:cNvSpPr txBox="1">
                <a:spLocks noRot="1" noChangeAspect="1" noMove="1" noResize="1" noEditPoints="1" noAdjustHandles="1" noChangeArrowheads="1" noChangeShapeType="1" noTextEdit="1"/>
              </p:cNvSpPr>
              <p:nvPr/>
            </p:nvSpPr>
            <p:spPr>
              <a:xfrm>
                <a:off x="8758158" y="684320"/>
                <a:ext cx="3455026" cy="2308324"/>
              </a:xfrm>
              <a:prstGeom prst="rect">
                <a:avLst/>
              </a:prstGeom>
              <a:blipFill rotWithShape="0">
                <a:blip r:embed="rId3"/>
                <a:stretch>
                  <a:fillRect l="-1590" t="-1319" r="-2297" b="-3166"/>
                </a:stretch>
              </a:blipFill>
            </p:spPr>
            <p:txBody>
              <a:bodyPr/>
              <a:lstStyle/>
              <a:p>
                <a:r>
                  <a:rPr lang="en-US">
                    <a:noFill/>
                  </a:rPr>
                  <a:t> </a:t>
                </a:r>
              </a:p>
            </p:txBody>
          </p:sp>
        </mc:Fallback>
      </mc:AlternateContent>
      <p:sp>
        <p:nvSpPr>
          <p:cNvPr id="25" name="Arc 24"/>
          <p:cNvSpPr/>
          <p:nvPr/>
        </p:nvSpPr>
        <p:spPr>
          <a:xfrm rot="1479028">
            <a:off x="5313725" y="3652605"/>
            <a:ext cx="474236" cy="334643"/>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Arc 25"/>
          <p:cNvSpPr/>
          <p:nvPr/>
        </p:nvSpPr>
        <p:spPr>
          <a:xfrm rot="5400000" flipH="1">
            <a:off x="5433254" y="3496705"/>
            <a:ext cx="557194" cy="523997"/>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7" name="Curved Connector 26"/>
          <p:cNvCxnSpPr>
            <a:stCxn id="13" idx="6"/>
          </p:cNvCxnSpPr>
          <p:nvPr/>
        </p:nvCxnSpPr>
        <p:spPr>
          <a:xfrm flipV="1">
            <a:off x="5750428" y="2238885"/>
            <a:ext cx="786624" cy="1980233"/>
          </a:xfrm>
          <a:prstGeom prst="curvedConnector2">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6751685" y="4457693"/>
            <a:ext cx="368244" cy="315490"/>
          </a:xfrm>
          <a:prstGeom prst="ellips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rPr>
              <a:t>3</a:t>
            </a:r>
            <a:endParaRPr lang="en-US" b="1" dirty="0">
              <a:solidFill>
                <a:srgbClr val="000000"/>
              </a:solidFill>
            </a:endParaRPr>
          </a:p>
        </p:txBody>
      </p:sp>
      <p:sp>
        <p:nvSpPr>
          <p:cNvPr id="29" name="Oval 28"/>
          <p:cNvSpPr/>
          <p:nvPr/>
        </p:nvSpPr>
        <p:spPr>
          <a:xfrm>
            <a:off x="8263690" y="6220460"/>
            <a:ext cx="368244" cy="315490"/>
          </a:xfrm>
          <a:prstGeom prst="ellips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00"/>
                </a:solidFill>
              </a:rPr>
              <a:t>1</a:t>
            </a:r>
          </a:p>
        </p:txBody>
      </p:sp>
      <p:sp>
        <p:nvSpPr>
          <p:cNvPr id="30" name="Oval 29"/>
          <p:cNvSpPr/>
          <p:nvPr/>
        </p:nvSpPr>
        <p:spPr>
          <a:xfrm>
            <a:off x="7771810" y="5471015"/>
            <a:ext cx="368244" cy="315490"/>
          </a:xfrm>
          <a:prstGeom prst="ellips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rPr>
              <a:t>2</a:t>
            </a:r>
            <a:endParaRPr lang="en-US" b="1" dirty="0">
              <a:solidFill>
                <a:srgbClr val="000000"/>
              </a:solidFill>
            </a:endParaRPr>
          </a:p>
        </p:txBody>
      </p:sp>
      <p:sp>
        <p:nvSpPr>
          <p:cNvPr id="31" name="Oval 30"/>
          <p:cNvSpPr/>
          <p:nvPr/>
        </p:nvSpPr>
        <p:spPr>
          <a:xfrm>
            <a:off x="5100101" y="3468983"/>
            <a:ext cx="368244" cy="315490"/>
          </a:xfrm>
          <a:prstGeom prst="ellips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00"/>
                </a:solidFill>
              </a:rPr>
              <a:t>4</a:t>
            </a:r>
          </a:p>
        </p:txBody>
      </p:sp>
      <p:sp>
        <p:nvSpPr>
          <p:cNvPr id="32" name="Oval 31"/>
          <p:cNvSpPr/>
          <p:nvPr/>
        </p:nvSpPr>
        <p:spPr>
          <a:xfrm>
            <a:off x="6025637" y="2185793"/>
            <a:ext cx="368244" cy="315490"/>
          </a:xfrm>
          <a:prstGeom prst="ellips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rPr>
              <a:t>5</a:t>
            </a:r>
            <a:endParaRPr lang="en-US" b="1" dirty="0">
              <a:solidFill>
                <a:srgbClr val="000000"/>
              </a:solidFill>
            </a:endParaRPr>
          </a:p>
        </p:txBody>
      </p:sp>
      <p:sp>
        <p:nvSpPr>
          <p:cNvPr id="33" name="TextBox 32"/>
          <p:cNvSpPr txBox="1"/>
          <p:nvPr/>
        </p:nvSpPr>
        <p:spPr>
          <a:xfrm>
            <a:off x="222930" y="1077520"/>
            <a:ext cx="4623094" cy="38164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charset="0"/>
              <a:buChar char="•"/>
            </a:pPr>
            <a:r>
              <a:rPr lang="en-US" sz="4400" b="1" dirty="0" smtClean="0">
                <a:solidFill>
                  <a:srgbClr val="FF0000"/>
                </a:solidFill>
              </a:rPr>
              <a:t>YES</a:t>
            </a:r>
          </a:p>
          <a:p>
            <a:pPr marL="285750" indent="-285750">
              <a:buFont typeface="Arial" charset="0"/>
              <a:buChar char="•"/>
            </a:pPr>
            <a:r>
              <a:rPr lang="en-US" sz="2000" dirty="0" smtClean="0"/>
              <a:t>The time taken to transmit the data from one node to other is only 100 </a:t>
            </a:r>
            <a:r>
              <a:rPr lang="en-US" sz="2000" dirty="0" err="1" smtClean="0"/>
              <a:t>ms</a:t>
            </a:r>
            <a:endParaRPr lang="en-US" sz="2000" dirty="0" smtClean="0"/>
          </a:p>
          <a:p>
            <a:pPr marL="285750" indent="-285750">
              <a:buFont typeface="Arial" charset="0"/>
              <a:buChar char="•"/>
            </a:pPr>
            <a:r>
              <a:rPr lang="en-US" sz="2000" dirty="0" smtClean="0"/>
              <a:t>The total delay after which data is uploaded is 300 </a:t>
            </a:r>
            <a:r>
              <a:rPr lang="en-US" sz="2000" dirty="0" err="1" smtClean="0"/>
              <a:t>ms</a:t>
            </a:r>
            <a:r>
              <a:rPr lang="en-US" sz="2000" dirty="0" smtClean="0"/>
              <a:t> </a:t>
            </a:r>
          </a:p>
          <a:p>
            <a:pPr marL="285750" indent="-285750">
              <a:buFont typeface="Arial" charset="0"/>
              <a:buChar char="•"/>
            </a:pPr>
            <a:r>
              <a:rPr lang="en-US" sz="2000" dirty="0" smtClean="0"/>
              <a:t>In 300 </a:t>
            </a:r>
            <a:r>
              <a:rPr lang="en-US" sz="2000" dirty="0" err="1" smtClean="0"/>
              <a:t>ms</a:t>
            </a:r>
            <a:r>
              <a:rPr lang="en-US" sz="2000" dirty="0" smtClean="0"/>
              <a:t> the distance traveled by Id1 is very less  (5.36 meters if traveling at 40 mph)</a:t>
            </a:r>
          </a:p>
          <a:p>
            <a:pPr marL="285750" indent="-285750">
              <a:buFont typeface="Arial" charset="0"/>
              <a:buChar char="•"/>
            </a:pPr>
            <a:r>
              <a:rPr lang="en-US" sz="2000" dirty="0" smtClean="0"/>
              <a:t> Thus the server  has an idea of new location of the Data Source.</a:t>
            </a:r>
          </a:p>
          <a:p>
            <a:pPr marL="285750" indent="-285750">
              <a:buFont typeface="Arial" charset="0"/>
              <a:buChar char="•"/>
            </a:pPr>
            <a:endParaRPr lang="en-US" dirty="0"/>
          </a:p>
        </p:txBody>
      </p:sp>
    </p:spTree>
    <p:extLst>
      <p:ext uri="{BB962C8B-B14F-4D97-AF65-F5344CB8AC3E}">
        <p14:creationId xmlns:p14="http://schemas.microsoft.com/office/powerpoint/2010/main" val="11649055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4695" y="2306185"/>
            <a:ext cx="6857995" cy="1325563"/>
          </a:xfrm>
        </p:spPr>
        <p:txBody>
          <a:bodyPr/>
          <a:lstStyle/>
          <a:p>
            <a:r>
              <a:rPr lang="en-US" b="1" dirty="0" smtClean="0">
                <a:solidFill>
                  <a:srgbClr val="FF0000"/>
                </a:solidFill>
              </a:rPr>
              <a:t>Can we do better ?</a:t>
            </a:r>
            <a:endParaRPr lang="en-US" b="1" dirty="0">
              <a:solidFill>
                <a:srgbClr val="FF0000"/>
              </a:solidFill>
            </a:endParaRPr>
          </a:p>
        </p:txBody>
      </p:sp>
    </p:spTree>
    <p:extLst>
      <p:ext uri="{BB962C8B-B14F-4D97-AF65-F5344CB8AC3E}">
        <p14:creationId xmlns:p14="http://schemas.microsoft.com/office/powerpoint/2010/main" val="3797188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988" y="122238"/>
            <a:ext cx="10515600" cy="992187"/>
          </a:xfrm>
        </p:spPr>
        <p:txBody>
          <a:bodyPr/>
          <a:lstStyle/>
          <a:p>
            <a:r>
              <a:rPr lang="en-US" b="1" dirty="0" smtClean="0">
                <a:solidFill>
                  <a:srgbClr val="FF0000"/>
                </a:solidFill>
              </a:rPr>
              <a:t>Random Delays</a:t>
            </a:r>
            <a:endParaRPr lang="en-US" b="1" dirty="0">
              <a:solidFill>
                <a:srgbClr val="FF0000"/>
              </a:solidFill>
            </a:endParaRPr>
          </a:p>
        </p:txBody>
      </p:sp>
      <p:sp>
        <p:nvSpPr>
          <p:cNvPr id="3" name="Content Placeholder 2"/>
          <p:cNvSpPr>
            <a:spLocks noGrp="1"/>
          </p:cNvSpPr>
          <p:nvPr>
            <p:ph idx="1"/>
          </p:nvPr>
        </p:nvSpPr>
        <p:spPr>
          <a:xfrm>
            <a:off x="523875" y="1225549"/>
            <a:ext cx="11120438" cy="5275263"/>
          </a:xfrm>
        </p:spPr>
        <p:txBody>
          <a:bodyPr/>
          <a:lstStyle/>
          <a:p>
            <a:r>
              <a:rPr lang="en-US" dirty="0"/>
              <a:t>Random Delays are used to introduce temporal variations. </a:t>
            </a:r>
            <a:endParaRPr lang="en-US" dirty="0" smtClean="0"/>
          </a:p>
          <a:p>
            <a:r>
              <a:rPr lang="en-US" dirty="0"/>
              <a:t>N</a:t>
            </a:r>
            <a:r>
              <a:rPr lang="en-US" dirty="0" smtClean="0"/>
              <a:t>ot </a:t>
            </a:r>
            <a:r>
              <a:rPr lang="en-US" dirty="0"/>
              <a:t>to send the data directly to the other node rather </a:t>
            </a:r>
            <a:r>
              <a:rPr lang="en-US" b="1" dirty="0">
                <a:solidFill>
                  <a:srgbClr val="FF0000"/>
                </a:solidFill>
              </a:rPr>
              <a:t>introduce some delay before sending</a:t>
            </a:r>
            <a:r>
              <a:rPr lang="en-US" dirty="0"/>
              <a:t>. </a:t>
            </a:r>
            <a:endParaRPr lang="en-US" dirty="0" smtClean="0"/>
          </a:p>
          <a:p>
            <a:r>
              <a:rPr lang="en-US" dirty="0" smtClean="0"/>
              <a:t>For </a:t>
            </a:r>
            <a:r>
              <a:rPr lang="en-US" dirty="0"/>
              <a:t>each message hop this delay would be chosen between 1 to ‘x’ seconds. </a:t>
            </a:r>
            <a:endParaRPr lang="en-US" dirty="0" smtClean="0"/>
          </a:p>
          <a:p>
            <a:r>
              <a:rPr lang="en-US" dirty="0" smtClean="0"/>
              <a:t>When the </a:t>
            </a:r>
            <a:r>
              <a:rPr lang="en-US" dirty="0"/>
              <a:t>data reaches the server after some time say ‘t’, the original </a:t>
            </a:r>
            <a:r>
              <a:rPr lang="en-US" b="1" dirty="0">
                <a:solidFill>
                  <a:srgbClr val="FF0000"/>
                </a:solidFill>
              </a:rPr>
              <a:t>data collector could have traveled away from its original position</a:t>
            </a:r>
            <a:r>
              <a:rPr lang="en-US" dirty="0"/>
              <a:t> in any direction and the data would be uploaded by some other node. </a:t>
            </a:r>
            <a:endParaRPr lang="en-US" dirty="0" smtClean="0"/>
          </a:p>
          <a:p>
            <a:r>
              <a:rPr lang="en-US" dirty="0" smtClean="0"/>
              <a:t>Thus </a:t>
            </a:r>
            <a:r>
              <a:rPr lang="en-US" dirty="0"/>
              <a:t>the adversary has </a:t>
            </a:r>
            <a:r>
              <a:rPr lang="en-US" b="1" dirty="0">
                <a:solidFill>
                  <a:srgbClr val="FF0000"/>
                </a:solidFill>
              </a:rPr>
              <a:t>no idea who the original data collector </a:t>
            </a:r>
            <a:r>
              <a:rPr lang="en-US" dirty="0"/>
              <a:t>is. </a:t>
            </a:r>
          </a:p>
        </p:txBody>
      </p:sp>
    </p:spTree>
    <p:extLst>
      <p:ext uri="{BB962C8B-B14F-4D97-AF65-F5344CB8AC3E}">
        <p14:creationId xmlns:p14="http://schemas.microsoft.com/office/powerpoint/2010/main" val="4519979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24" y="16275"/>
            <a:ext cx="10212982" cy="859699"/>
          </a:xfrm>
        </p:spPr>
        <p:txBody>
          <a:bodyPr>
            <a:normAutofit/>
          </a:bodyPr>
          <a:lstStyle/>
          <a:p>
            <a:r>
              <a:rPr lang="en-US" b="1" dirty="0" smtClean="0"/>
              <a:t>Introducing Random </a:t>
            </a:r>
            <a:r>
              <a:rPr lang="en-US" b="1" dirty="0"/>
              <a:t>D</a:t>
            </a:r>
            <a:r>
              <a:rPr lang="en-US" b="1" dirty="0" smtClean="0"/>
              <a:t>elays</a:t>
            </a:r>
            <a:endParaRPr lang="en-US" b="1" dirty="0"/>
          </a:p>
        </p:txBody>
      </p:sp>
      <p:sp>
        <p:nvSpPr>
          <p:cNvPr id="4" name="Cloud 3"/>
          <p:cNvSpPr/>
          <p:nvPr/>
        </p:nvSpPr>
        <p:spPr>
          <a:xfrm>
            <a:off x="5808129" y="754359"/>
            <a:ext cx="2667000" cy="1639669"/>
          </a:xfrm>
          <a:prstGeom prst="cloud">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6047409" y="1514989"/>
            <a:ext cx="1828800" cy="800100"/>
          </a:xfrm>
          <a:prstGeom prst="round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rPr>
              <a:t>Data </a:t>
            </a:r>
            <a:r>
              <a:rPr lang="en-US" b="1" dirty="0" smtClean="0">
                <a:solidFill>
                  <a:srgbClr val="000000"/>
                </a:solidFill>
              </a:rPr>
              <a:t>Collector</a:t>
            </a:r>
          </a:p>
          <a:p>
            <a:pPr algn="ctr"/>
            <a:r>
              <a:rPr lang="en-US" b="1" dirty="0" smtClean="0">
                <a:solidFill>
                  <a:srgbClr val="000000"/>
                </a:solidFill>
              </a:rPr>
              <a:t>(Server)</a:t>
            </a:r>
          </a:p>
        </p:txBody>
      </p:sp>
      <p:sp>
        <p:nvSpPr>
          <p:cNvPr id="6" name="TextBox 5"/>
          <p:cNvSpPr txBox="1"/>
          <p:nvPr/>
        </p:nvSpPr>
        <p:spPr>
          <a:xfrm>
            <a:off x="7103529" y="830559"/>
            <a:ext cx="1236236" cy="646331"/>
          </a:xfrm>
          <a:prstGeom prst="rect">
            <a:avLst/>
          </a:prstGeom>
          <a:noFill/>
        </p:spPr>
        <p:txBody>
          <a:bodyPr wrap="none" rtlCol="0">
            <a:spAutoFit/>
          </a:bodyPr>
          <a:lstStyle/>
          <a:p>
            <a:pPr algn="ctr"/>
            <a:r>
              <a:rPr lang="en-US" b="1" dirty="0" smtClean="0"/>
              <a:t>Computing</a:t>
            </a:r>
          </a:p>
          <a:p>
            <a:pPr algn="ctr"/>
            <a:r>
              <a:rPr lang="en-US" b="1" dirty="0" smtClean="0"/>
              <a:t> cloud</a:t>
            </a:r>
            <a:endParaRPr lang="en-US" b="1" dirty="0"/>
          </a:p>
        </p:txBody>
      </p:sp>
      <p:sp>
        <p:nvSpPr>
          <p:cNvPr id="7" name="Cloud 6"/>
          <p:cNvSpPr/>
          <p:nvPr/>
        </p:nvSpPr>
        <p:spPr>
          <a:xfrm>
            <a:off x="5274729" y="2583159"/>
            <a:ext cx="3200400" cy="1078468"/>
          </a:xfrm>
          <a:prstGeom prst="cloud">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rPr>
              <a:t>Communication Network</a:t>
            </a:r>
            <a:endParaRPr lang="en-US" b="1" dirty="0">
              <a:solidFill>
                <a:srgbClr val="000000"/>
              </a:solidFill>
            </a:endParaRPr>
          </a:p>
        </p:txBody>
      </p:sp>
      <p:cxnSp>
        <p:nvCxnSpPr>
          <p:cNvPr id="8" name="Straight Arrow Connector 7"/>
          <p:cNvCxnSpPr/>
          <p:nvPr/>
        </p:nvCxnSpPr>
        <p:spPr>
          <a:xfrm rot="5400000">
            <a:off x="6626595" y="2486430"/>
            <a:ext cx="344269" cy="1588"/>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4782394" y="3903842"/>
            <a:ext cx="837406" cy="782960"/>
          </a:xfrm>
          <a:prstGeom prst="ellipse">
            <a:avLst/>
          </a:prstGeom>
          <a:solidFill>
            <a:srgbClr val="FFFFFF"/>
          </a:solidFill>
          <a:ln w="28575"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rPr>
              <a:t>Id2</a:t>
            </a:r>
            <a:endParaRPr lang="en-US" b="1" dirty="0">
              <a:solidFill>
                <a:srgbClr val="000000"/>
              </a:solidFill>
            </a:endParaRPr>
          </a:p>
        </p:txBody>
      </p:sp>
      <p:sp>
        <p:nvSpPr>
          <p:cNvPr id="10" name="Oval 9"/>
          <p:cNvSpPr/>
          <p:nvPr/>
        </p:nvSpPr>
        <p:spPr>
          <a:xfrm>
            <a:off x="5863785" y="5461862"/>
            <a:ext cx="837406" cy="782960"/>
          </a:xfrm>
          <a:prstGeom prst="ellipse">
            <a:avLst/>
          </a:prstGeom>
          <a:solidFill>
            <a:srgbClr val="FFFFFF"/>
          </a:solidFill>
          <a:ln w="28575" cmpd="sng">
            <a:solidFill>
              <a:srgbClr val="C0504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rPr>
              <a:t>Id4</a:t>
            </a:r>
            <a:endParaRPr lang="en-US" b="1" dirty="0">
              <a:solidFill>
                <a:srgbClr val="000000"/>
              </a:solidFill>
            </a:endParaRPr>
          </a:p>
        </p:txBody>
      </p:sp>
      <p:sp>
        <p:nvSpPr>
          <p:cNvPr id="11" name="Oval 10"/>
          <p:cNvSpPr/>
          <p:nvPr/>
        </p:nvSpPr>
        <p:spPr>
          <a:xfrm>
            <a:off x="6899446" y="4027702"/>
            <a:ext cx="837406" cy="782960"/>
          </a:xfrm>
          <a:prstGeom prst="ellipse">
            <a:avLst/>
          </a:prstGeom>
          <a:solidFill>
            <a:srgbClr val="FFFFFF"/>
          </a:solidFill>
          <a:ln w="28575" cmpd="sng">
            <a:solidFill>
              <a:srgbClr val="C0504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rPr>
              <a:t>Id3</a:t>
            </a:r>
            <a:endParaRPr lang="en-US" b="1" dirty="0">
              <a:solidFill>
                <a:srgbClr val="000000"/>
              </a:solidFill>
            </a:endParaRPr>
          </a:p>
        </p:txBody>
      </p:sp>
      <p:sp>
        <p:nvSpPr>
          <p:cNvPr id="12" name="Oval 11"/>
          <p:cNvSpPr/>
          <p:nvPr/>
        </p:nvSpPr>
        <p:spPr>
          <a:xfrm>
            <a:off x="8056426" y="5502046"/>
            <a:ext cx="837406" cy="782960"/>
          </a:xfrm>
          <a:prstGeom prst="ellipse">
            <a:avLst/>
          </a:prstGeom>
          <a:solidFill>
            <a:srgbClr val="FFFFFF"/>
          </a:solidFill>
          <a:ln w="28575" cmpd="sng">
            <a:solidFill>
              <a:srgbClr val="C0504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Id1</a:t>
            </a:r>
            <a:endParaRPr lang="en-US" b="1" dirty="0">
              <a:solidFill>
                <a:schemeClr val="tx1"/>
              </a:solidFill>
            </a:endParaRPr>
          </a:p>
        </p:txBody>
      </p:sp>
      <p:sp>
        <p:nvSpPr>
          <p:cNvPr id="13" name="Oval 12"/>
          <p:cNvSpPr/>
          <p:nvPr/>
        </p:nvSpPr>
        <p:spPr>
          <a:xfrm>
            <a:off x="9437000" y="4637302"/>
            <a:ext cx="837406" cy="782960"/>
          </a:xfrm>
          <a:prstGeom prst="ellipse">
            <a:avLst/>
          </a:prstGeom>
          <a:solidFill>
            <a:srgbClr val="FFFFFF"/>
          </a:solidFill>
          <a:ln w="28575" cmpd="sng">
            <a:solidFill>
              <a:srgbClr val="C0504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rPr>
              <a:t>Id5</a:t>
            </a:r>
            <a:endParaRPr lang="en-US" b="1" dirty="0">
              <a:solidFill>
                <a:srgbClr val="000000"/>
              </a:solidFill>
            </a:endParaRPr>
          </a:p>
        </p:txBody>
      </p:sp>
      <mc:AlternateContent xmlns:mc="http://schemas.openxmlformats.org/markup-compatibility/2006">
        <mc:Choice xmlns:a14="http://schemas.microsoft.com/office/drawing/2010/main" Requires="a14">
          <p:sp>
            <p:nvSpPr>
              <p:cNvPr id="14" name="TextBox 13"/>
              <p:cNvSpPr txBox="1"/>
              <p:nvPr/>
            </p:nvSpPr>
            <p:spPr>
              <a:xfrm>
                <a:off x="8829562" y="5821784"/>
                <a:ext cx="1931170" cy="400110"/>
              </a:xfrm>
              <a:prstGeom prst="rect">
                <a:avLst/>
              </a:prstGeom>
              <a:noFill/>
            </p:spPr>
            <p:txBody>
              <a:bodyPr wrap="none" rtlCol="0">
                <a:spAutoFit/>
              </a:bodyPr>
              <a:lstStyle/>
              <a:p>
                <a:r>
                  <a:rPr lang="en-US" sz="2000" b="1" dirty="0" smtClean="0"/>
                  <a:t>Data </a:t>
                </a:r>
                <a:r>
                  <a:rPr lang="en-US" sz="2000" b="1" dirty="0" smtClean="0"/>
                  <a:t>source (</a:t>
                </a:r>
                <a14:m>
                  <m:oMath xmlns:m="http://schemas.openxmlformats.org/officeDocument/2006/math">
                    <m:sSub>
                      <m:sSubPr>
                        <m:ctrlPr>
                          <a:rPr lang="en-US" sz="2000" b="1" i="1" smtClean="0">
                            <a:latin typeface="Cambria Math" charset="0"/>
                          </a:rPr>
                        </m:ctrlPr>
                      </m:sSubPr>
                      <m:e>
                        <m:r>
                          <a:rPr lang="en-US" sz="2000" b="1" i="1" smtClean="0">
                            <a:latin typeface="Cambria Math" charset="0"/>
                          </a:rPr>
                          <m:t>𝑺</m:t>
                        </m:r>
                      </m:e>
                      <m:sub>
                        <m:r>
                          <a:rPr lang="en-US" sz="2000" b="1" i="1" smtClean="0">
                            <a:latin typeface="Cambria Math" charset="0"/>
                          </a:rPr>
                          <m:t>𝟎</m:t>
                        </m:r>
                      </m:sub>
                    </m:sSub>
                  </m:oMath>
                </a14:m>
                <a:r>
                  <a:rPr lang="en-US" sz="2000" b="1" dirty="0" smtClean="0"/>
                  <a:t>)</a:t>
                </a:r>
                <a:endParaRPr lang="en-US" sz="2000" b="1" dirty="0"/>
              </a:p>
            </p:txBody>
          </p:sp>
        </mc:Choice>
        <mc:Fallback>
          <p:sp>
            <p:nvSpPr>
              <p:cNvPr id="14" name="TextBox 13"/>
              <p:cNvSpPr txBox="1">
                <a:spLocks noRot="1" noChangeAspect="1" noMove="1" noResize="1" noEditPoints="1" noAdjustHandles="1" noChangeArrowheads="1" noChangeShapeType="1" noTextEdit="1"/>
              </p:cNvSpPr>
              <p:nvPr/>
            </p:nvSpPr>
            <p:spPr>
              <a:xfrm>
                <a:off x="8829562" y="5821784"/>
                <a:ext cx="1931170" cy="400110"/>
              </a:xfrm>
              <a:prstGeom prst="rect">
                <a:avLst/>
              </a:prstGeom>
              <a:blipFill rotWithShape="0">
                <a:blip r:embed="rId2"/>
                <a:stretch>
                  <a:fillRect l="-3155" t="-7576" r="-2524" b="-25758"/>
                </a:stretch>
              </a:blipFill>
            </p:spPr>
            <p:txBody>
              <a:bodyPr/>
              <a:lstStyle/>
              <a:p>
                <a:r>
                  <a:rPr lang="en-US">
                    <a:noFill/>
                  </a:rPr>
                  <a:t> </a:t>
                </a:r>
              </a:p>
            </p:txBody>
          </p:sp>
        </mc:Fallback>
      </mc:AlternateContent>
      <p:sp>
        <p:nvSpPr>
          <p:cNvPr id="15" name="Arc 14"/>
          <p:cNvSpPr/>
          <p:nvPr/>
        </p:nvSpPr>
        <p:spPr>
          <a:xfrm rot="17185752">
            <a:off x="7920753" y="5306479"/>
            <a:ext cx="474236" cy="334643"/>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Arc 15"/>
          <p:cNvSpPr/>
          <p:nvPr/>
        </p:nvSpPr>
        <p:spPr>
          <a:xfrm flipH="1">
            <a:off x="7782570" y="4966529"/>
            <a:ext cx="557194" cy="523997"/>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p:cNvSpPr txBox="1"/>
          <p:nvPr/>
        </p:nvSpPr>
        <p:spPr>
          <a:xfrm>
            <a:off x="8475129" y="5236212"/>
            <a:ext cx="811565" cy="369332"/>
          </a:xfrm>
          <a:prstGeom prst="rect">
            <a:avLst/>
          </a:prstGeom>
          <a:noFill/>
        </p:spPr>
        <p:txBody>
          <a:bodyPr wrap="none" rtlCol="0">
            <a:spAutoFit/>
          </a:bodyPr>
          <a:lstStyle/>
          <a:p>
            <a:r>
              <a:rPr lang="en-US" b="1" dirty="0" smtClean="0"/>
              <a:t>(x</a:t>
            </a:r>
            <a:r>
              <a:rPr lang="en-US" b="1" baseline="-25000" dirty="0" smtClean="0"/>
              <a:t>1</a:t>
            </a:r>
            <a:r>
              <a:rPr lang="en-US" b="1" dirty="0" smtClean="0"/>
              <a:t>, y</a:t>
            </a:r>
            <a:r>
              <a:rPr lang="en-US" b="1" baseline="-25000" dirty="0" smtClean="0"/>
              <a:t>1</a:t>
            </a:r>
            <a:r>
              <a:rPr lang="en-US" b="1" dirty="0" smtClean="0"/>
              <a:t>)</a:t>
            </a:r>
            <a:endParaRPr lang="en-US" b="1" dirty="0"/>
          </a:p>
        </p:txBody>
      </p:sp>
      <p:sp>
        <p:nvSpPr>
          <p:cNvPr id="18" name="TextBox 17"/>
          <p:cNvSpPr txBox="1"/>
          <p:nvPr/>
        </p:nvSpPr>
        <p:spPr>
          <a:xfrm>
            <a:off x="8885241" y="4339527"/>
            <a:ext cx="811565" cy="369332"/>
          </a:xfrm>
          <a:prstGeom prst="rect">
            <a:avLst/>
          </a:prstGeom>
          <a:noFill/>
        </p:spPr>
        <p:txBody>
          <a:bodyPr wrap="none" rtlCol="0">
            <a:spAutoFit/>
          </a:bodyPr>
          <a:lstStyle/>
          <a:p>
            <a:r>
              <a:rPr lang="en-US" b="1" dirty="0" smtClean="0"/>
              <a:t>(x</a:t>
            </a:r>
            <a:r>
              <a:rPr lang="en-US" b="1" baseline="-25000" dirty="0"/>
              <a:t>5</a:t>
            </a:r>
            <a:r>
              <a:rPr lang="en-US" b="1" dirty="0" smtClean="0"/>
              <a:t>, y</a:t>
            </a:r>
            <a:r>
              <a:rPr lang="en-US" b="1" baseline="-25000" dirty="0" smtClean="0"/>
              <a:t>5</a:t>
            </a:r>
            <a:r>
              <a:rPr lang="en-US" b="1" dirty="0" smtClean="0"/>
              <a:t>)</a:t>
            </a:r>
            <a:endParaRPr lang="en-US" b="1" dirty="0"/>
          </a:p>
        </p:txBody>
      </p:sp>
      <p:sp>
        <p:nvSpPr>
          <p:cNvPr id="19" name="TextBox 18"/>
          <p:cNvSpPr txBox="1"/>
          <p:nvPr/>
        </p:nvSpPr>
        <p:spPr>
          <a:xfrm>
            <a:off x="7675449" y="3958182"/>
            <a:ext cx="811565" cy="369332"/>
          </a:xfrm>
          <a:prstGeom prst="rect">
            <a:avLst/>
          </a:prstGeom>
          <a:noFill/>
        </p:spPr>
        <p:txBody>
          <a:bodyPr wrap="none" rtlCol="0">
            <a:spAutoFit/>
          </a:bodyPr>
          <a:lstStyle/>
          <a:p>
            <a:r>
              <a:rPr lang="en-US" b="1" dirty="0" smtClean="0"/>
              <a:t>(x</a:t>
            </a:r>
            <a:r>
              <a:rPr lang="en-US" b="1" baseline="-25000" dirty="0" smtClean="0"/>
              <a:t>3</a:t>
            </a:r>
            <a:r>
              <a:rPr lang="en-US" b="1" dirty="0" smtClean="0"/>
              <a:t>, y</a:t>
            </a:r>
            <a:r>
              <a:rPr lang="en-US" b="1" baseline="-25000" dirty="0"/>
              <a:t>3</a:t>
            </a:r>
            <a:r>
              <a:rPr lang="en-US" b="1" dirty="0" smtClean="0"/>
              <a:t>)</a:t>
            </a:r>
            <a:endParaRPr lang="en-US" b="1" dirty="0"/>
          </a:p>
        </p:txBody>
      </p:sp>
      <p:sp>
        <p:nvSpPr>
          <p:cNvPr id="20" name="TextBox 19"/>
          <p:cNvSpPr txBox="1"/>
          <p:nvPr/>
        </p:nvSpPr>
        <p:spPr>
          <a:xfrm>
            <a:off x="5156311" y="4729904"/>
            <a:ext cx="811565" cy="369332"/>
          </a:xfrm>
          <a:prstGeom prst="rect">
            <a:avLst/>
          </a:prstGeom>
          <a:noFill/>
        </p:spPr>
        <p:txBody>
          <a:bodyPr wrap="none" rtlCol="0">
            <a:spAutoFit/>
          </a:bodyPr>
          <a:lstStyle/>
          <a:p>
            <a:r>
              <a:rPr lang="en-US" b="1" dirty="0" smtClean="0"/>
              <a:t>(x</a:t>
            </a:r>
            <a:r>
              <a:rPr lang="en-US" b="1" baseline="-25000" dirty="0"/>
              <a:t>2</a:t>
            </a:r>
            <a:r>
              <a:rPr lang="en-US" b="1" dirty="0" smtClean="0"/>
              <a:t>, y</a:t>
            </a:r>
            <a:r>
              <a:rPr lang="en-US" b="1" baseline="-25000" dirty="0" smtClean="0"/>
              <a:t>2</a:t>
            </a:r>
            <a:r>
              <a:rPr lang="en-US" b="1" dirty="0" smtClean="0"/>
              <a:t>)</a:t>
            </a:r>
            <a:endParaRPr lang="en-US" b="1" dirty="0"/>
          </a:p>
        </p:txBody>
      </p:sp>
      <p:sp>
        <p:nvSpPr>
          <p:cNvPr id="21" name="TextBox 20"/>
          <p:cNvSpPr txBox="1"/>
          <p:nvPr/>
        </p:nvSpPr>
        <p:spPr>
          <a:xfrm>
            <a:off x="6047409" y="6158697"/>
            <a:ext cx="811565" cy="369332"/>
          </a:xfrm>
          <a:prstGeom prst="rect">
            <a:avLst/>
          </a:prstGeom>
          <a:noFill/>
        </p:spPr>
        <p:txBody>
          <a:bodyPr wrap="none" rtlCol="0">
            <a:spAutoFit/>
          </a:bodyPr>
          <a:lstStyle/>
          <a:p>
            <a:r>
              <a:rPr lang="en-US" b="1" dirty="0" smtClean="0"/>
              <a:t>(x</a:t>
            </a:r>
            <a:r>
              <a:rPr lang="en-US" b="1" baseline="-25000" dirty="0" smtClean="0"/>
              <a:t>4</a:t>
            </a:r>
            <a:r>
              <a:rPr lang="en-US" b="1" dirty="0" smtClean="0"/>
              <a:t>, y</a:t>
            </a:r>
            <a:r>
              <a:rPr lang="en-US" b="1" baseline="-25000" dirty="0"/>
              <a:t>4</a:t>
            </a:r>
            <a:r>
              <a:rPr lang="en-US" b="1" dirty="0" smtClean="0"/>
              <a:t>)</a:t>
            </a:r>
            <a:endParaRPr lang="en-US" b="1" dirty="0"/>
          </a:p>
        </p:txBody>
      </p:sp>
      <p:sp>
        <p:nvSpPr>
          <p:cNvPr id="22" name="Arc 21"/>
          <p:cNvSpPr/>
          <p:nvPr/>
        </p:nvSpPr>
        <p:spPr>
          <a:xfrm rot="14340362">
            <a:off x="6434841" y="4280959"/>
            <a:ext cx="474236" cy="334643"/>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Arc 22"/>
          <p:cNvSpPr/>
          <p:nvPr/>
        </p:nvSpPr>
        <p:spPr>
          <a:xfrm rot="19130868" flipH="1">
            <a:off x="6094170" y="4051439"/>
            <a:ext cx="557194" cy="523997"/>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4" name="TextBox 23"/>
              <p:cNvSpPr txBox="1"/>
              <p:nvPr/>
            </p:nvSpPr>
            <p:spPr>
              <a:xfrm>
                <a:off x="8750860" y="760524"/>
                <a:ext cx="3331695" cy="2862322"/>
              </a:xfrm>
              <a:prstGeom prst="rect">
                <a:avLst/>
              </a:prstGeom>
              <a:noFill/>
            </p:spPr>
            <p:txBody>
              <a:bodyPr wrap="square" rtlCol="0">
                <a:spAutoFit/>
              </a:bodyPr>
              <a:lstStyle/>
              <a:p>
                <a:pPr marL="342900" indent="-342900">
                  <a:buFont typeface="+mj-ea"/>
                  <a:buAutoNum type="circleNumDbPlain"/>
                </a:pPr>
                <a:r>
                  <a:rPr lang="en-US" b="1" dirty="0" smtClean="0"/>
                  <a:t>Measure velocity, v at time t</a:t>
                </a:r>
              </a:p>
              <a:p>
                <a:pPr marL="342900" indent="-342900">
                  <a:buFont typeface="+mj-ea"/>
                  <a:buAutoNum type="circleNumDbPlain"/>
                </a:pPr>
                <a:r>
                  <a:rPr lang="en-US" b="1" dirty="0" smtClean="0"/>
                  <a:t>Transmit (x</a:t>
                </a:r>
                <a:r>
                  <a:rPr lang="en-US" b="1" baseline="-25000" dirty="0" smtClean="0"/>
                  <a:t>1</a:t>
                </a:r>
                <a:r>
                  <a:rPr lang="en-US" b="1" dirty="0" smtClean="0"/>
                  <a:t>,y</a:t>
                </a:r>
                <a:r>
                  <a:rPr lang="en-US" b="1" baseline="-25000" dirty="0" smtClean="0"/>
                  <a:t>1</a:t>
                </a:r>
                <a:r>
                  <a:rPr lang="en-US" b="1" dirty="0" smtClean="0"/>
                  <a:t>,v,t) to </a:t>
                </a:r>
                <a:r>
                  <a:rPr lang="en-US" b="1" dirty="0" smtClean="0"/>
                  <a:t>Id3 </a:t>
                </a:r>
                <a:r>
                  <a:rPr lang="en-US" b="1" dirty="0" smtClean="0"/>
                  <a:t>after a random delay</a:t>
                </a:r>
              </a:p>
              <a:p>
                <a:pPr marL="342900" indent="-342900">
                  <a:buFont typeface="+mj-ea"/>
                  <a:buAutoNum type="circleNumDbPlain"/>
                </a:pPr>
                <a:r>
                  <a:rPr lang="en-US" b="1" dirty="0" smtClean="0"/>
                  <a:t>Transmit (x</a:t>
                </a:r>
                <a:r>
                  <a:rPr lang="en-US" b="1" baseline="-25000" dirty="0" smtClean="0"/>
                  <a:t>1</a:t>
                </a:r>
                <a:r>
                  <a:rPr lang="en-US" b="1" dirty="0" smtClean="0"/>
                  <a:t>,y</a:t>
                </a:r>
                <a:r>
                  <a:rPr lang="en-US" b="1" baseline="-25000" dirty="0" smtClean="0"/>
                  <a:t>1</a:t>
                </a:r>
                <a:r>
                  <a:rPr lang="en-US" b="1" dirty="0" smtClean="0"/>
                  <a:t>,v,t)  to </a:t>
                </a:r>
                <a:r>
                  <a:rPr lang="en-US" b="1" dirty="0" smtClean="0"/>
                  <a:t>Id2 </a:t>
                </a:r>
                <a:r>
                  <a:rPr lang="en-US" b="1" dirty="0" smtClean="0"/>
                  <a:t>after a random delay</a:t>
                </a:r>
              </a:p>
              <a:p>
                <a:pPr marL="342900" indent="-342900">
                  <a:buFont typeface="+mj-ea"/>
                  <a:buAutoNum type="circleNumDbPlain"/>
                </a:pPr>
                <a:r>
                  <a:rPr lang="en-US" b="1" dirty="0" smtClean="0"/>
                  <a:t>Transmit (x</a:t>
                </a:r>
                <a:r>
                  <a:rPr lang="en-US" b="1" baseline="-25000" dirty="0" smtClean="0"/>
                  <a:t>1</a:t>
                </a:r>
                <a:r>
                  <a:rPr lang="en-US" b="1" dirty="0" smtClean="0"/>
                  <a:t>,y</a:t>
                </a:r>
                <a:r>
                  <a:rPr lang="en-US" b="1" baseline="-25000" dirty="0" smtClean="0"/>
                  <a:t>1</a:t>
                </a:r>
                <a:r>
                  <a:rPr lang="en-US" b="1" dirty="0" smtClean="0"/>
                  <a:t>,v,t)  towards data collector</a:t>
                </a:r>
              </a:p>
              <a:p>
                <a:pPr marL="342900" indent="-342900">
                  <a:buFont typeface="+mj-ea"/>
                  <a:buAutoNum type="circleNumDbPlain"/>
                </a:pPr>
                <a:r>
                  <a:rPr lang="en-US" b="1" dirty="0"/>
                  <a:t> </a:t>
                </a:r>
                <a:r>
                  <a:rPr lang="en-US" b="1" dirty="0" smtClean="0"/>
                  <a:t>Data collector obtains (x</a:t>
                </a:r>
                <a:r>
                  <a:rPr lang="en-US" b="1" baseline="-25000" dirty="0" smtClean="0"/>
                  <a:t>1</a:t>
                </a:r>
                <a:r>
                  <a:rPr lang="en-US" b="1" dirty="0" smtClean="0"/>
                  <a:t>,y</a:t>
                </a:r>
                <a:r>
                  <a:rPr lang="en-US" b="1" baseline="-25000" dirty="0" smtClean="0"/>
                  <a:t>1</a:t>
                </a:r>
                <a:r>
                  <a:rPr lang="en-US" b="1" dirty="0" smtClean="0"/>
                  <a:t>,v,t</a:t>
                </a:r>
                <a:r>
                  <a:rPr lang="en-US" b="1" dirty="0" smtClean="0"/>
                  <a:t>) at time </a:t>
                </a:r>
                <a14:m>
                  <m:oMath xmlns:m="http://schemas.openxmlformats.org/officeDocument/2006/math">
                    <m:sSub>
                      <m:sSubPr>
                        <m:ctrlPr>
                          <a:rPr lang="en-US" b="1" i="1" smtClean="0">
                            <a:latin typeface="Cambria Math" charset="0"/>
                          </a:rPr>
                        </m:ctrlPr>
                      </m:sSubPr>
                      <m:e>
                        <m:r>
                          <a:rPr lang="en-US" b="1" i="1" smtClean="0">
                            <a:latin typeface="Cambria Math" charset="0"/>
                          </a:rPr>
                          <m:t>𝒕</m:t>
                        </m:r>
                      </m:e>
                      <m:sub>
                        <m:r>
                          <a:rPr lang="en-US" b="1" i="1" smtClean="0">
                            <a:latin typeface="Cambria Math" charset="0"/>
                          </a:rPr>
                          <m:t>𝒔𝒆𝒓𝒗𝒆𝒓</m:t>
                        </m:r>
                      </m:sub>
                    </m:sSub>
                  </m:oMath>
                </a14:m>
                <a:r>
                  <a:rPr lang="en-US" b="1" dirty="0" smtClean="0"/>
                  <a:t>, </a:t>
                </a:r>
                <a:r>
                  <a:rPr lang="en-US" b="1" dirty="0" smtClean="0"/>
                  <a:t>now knows Id2</a:t>
                </a:r>
                <a:endParaRPr lang="en-US" b="1" dirty="0"/>
              </a:p>
            </p:txBody>
          </p:sp>
        </mc:Choice>
        <mc:Fallback>
          <p:sp>
            <p:nvSpPr>
              <p:cNvPr id="24" name="TextBox 23"/>
              <p:cNvSpPr txBox="1">
                <a:spLocks noRot="1" noChangeAspect="1" noMove="1" noResize="1" noEditPoints="1" noAdjustHandles="1" noChangeArrowheads="1" noChangeShapeType="1" noTextEdit="1"/>
              </p:cNvSpPr>
              <p:nvPr/>
            </p:nvSpPr>
            <p:spPr>
              <a:xfrm>
                <a:off x="8750860" y="760524"/>
                <a:ext cx="3331695" cy="2862322"/>
              </a:xfrm>
              <a:prstGeom prst="rect">
                <a:avLst/>
              </a:prstGeom>
              <a:blipFill rotWithShape="0">
                <a:blip r:embed="rId3"/>
                <a:stretch>
                  <a:fillRect l="-1648" t="-1279" b="-2559"/>
                </a:stretch>
              </a:blipFill>
            </p:spPr>
            <p:txBody>
              <a:bodyPr/>
              <a:lstStyle/>
              <a:p>
                <a:r>
                  <a:rPr lang="en-US">
                    <a:noFill/>
                  </a:rPr>
                  <a:t> </a:t>
                </a:r>
              </a:p>
            </p:txBody>
          </p:sp>
        </mc:Fallback>
      </mc:AlternateContent>
      <p:sp>
        <p:nvSpPr>
          <p:cNvPr id="25" name="Arc 24"/>
          <p:cNvSpPr/>
          <p:nvPr/>
        </p:nvSpPr>
        <p:spPr>
          <a:xfrm rot="1479028">
            <a:off x="5183097" y="3728809"/>
            <a:ext cx="474236" cy="334643"/>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Arc 25"/>
          <p:cNvSpPr/>
          <p:nvPr/>
        </p:nvSpPr>
        <p:spPr>
          <a:xfrm rot="5400000" flipH="1">
            <a:off x="5302626" y="3572909"/>
            <a:ext cx="557194" cy="523997"/>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7" name="Curved Connector 26"/>
          <p:cNvCxnSpPr>
            <a:stCxn id="13" idx="6"/>
          </p:cNvCxnSpPr>
          <p:nvPr/>
        </p:nvCxnSpPr>
        <p:spPr>
          <a:xfrm flipV="1">
            <a:off x="5619800" y="2315089"/>
            <a:ext cx="786624" cy="1980233"/>
          </a:xfrm>
          <a:prstGeom prst="curvedConnector2">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6621057" y="4533897"/>
            <a:ext cx="368244" cy="315490"/>
          </a:xfrm>
          <a:prstGeom prst="ellips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rPr>
              <a:t>3</a:t>
            </a:r>
            <a:endParaRPr lang="en-US" b="1" dirty="0">
              <a:solidFill>
                <a:srgbClr val="000000"/>
              </a:solidFill>
            </a:endParaRPr>
          </a:p>
        </p:txBody>
      </p:sp>
      <p:sp>
        <p:nvSpPr>
          <p:cNvPr id="29" name="Oval 28"/>
          <p:cNvSpPr/>
          <p:nvPr/>
        </p:nvSpPr>
        <p:spPr>
          <a:xfrm>
            <a:off x="8133062" y="6296664"/>
            <a:ext cx="368244" cy="315490"/>
          </a:xfrm>
          <a:prstGeom prst="ellips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00"/>
                </a:solidFill>
              </a:rPr>
              <a:t>1</a:t>
            </a:r>
          </a:p>
        </p:txBody>
      </p:sp>
      <p:sp>
        <p:nvSpPr>
          <p:cNvPr id="30" name="Oval 29"/>
          <p:cNvSpPr/>
          <p:nvPr/>
        </p:nvSpPr>
        <p:spPr>
          <a:xfrm>
            <a:off x="7641182" y="5547219"/>
            <a:ext cx="368244" cy="315490"/>
          </a:xfrm>
          <a:prstGeom prst="ellips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rPr>
              <a:t>2</a:t>
            </a:r>
            <a:endParaRPr lang="en-US" b="1" dirty="0">
              <a:solidFill>
                <a:srgbClr val="000000"/>
              </a:solidFill>
            </a:endParaRPr>
          </a:p>
        </p:txBody>
      </p:sp>
      <p:sp>
        <p:nvSpPr>
          <p:cNvPr id="31" name="Oval 30"/>
          <p:cNvSpPr/>
          <p:nvPr/>
        </p:nvSpPr>
        <p:spPr>
          <a:xfrm>
            <a:off x="4969473" y="3545187"/>
            <a:ext cx="368244" cy="315490"/>
          </a:xfrm>
          <a:prstGeom prst="ellips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00"/>
                </a:solidFill>
              </a:rPr>
              <a:t>4</a:t>
            </a:r>
          </a:p>
        </p:txBody>
      </p:sp>
      <p:sp>
        <p:nvSpPr>
          <p:cNvPr id="32" name="Oval 31"/>
          <p:cNvSpPr/>
          <p:nvPr/>
        </p:nvSpPr>
        <p:spPr>
          <a:xfrm>
            <a:off x="5895009" y="2261997"/>
            <a:ext cx="368244" cy="315490"/>
          </a:xfrm>
          <a:prstGeom prst="ellips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rPr>
              <a:t>5</a:t>
            </a:r>
            <a:endParaRPr lang="en-US" b="1" dirty="0">
              <a:solidFill>
                <a:srgbClr val="000000"/>
              </a:solidFill>
            </a:endParaRPr>
          </a:p>
        </p:txBody>
      </p:sp>
      <p:sp>
        <p:nvSpPr>
          <p:cNvPr id="37" name="TextBox 36"/>
          <p:cNvSpPr txBox="1"/>
          <p:nvPr/>
        </p:nvSpPr>
        <p:spPr>
          <a:xfrm>
            <a:off x="100826" y="875973"/>
            <a:ext cx="4591864" cy="60016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charset="0"/>
              <a:buChar char="•"/>
            </a:pPr>
            <a:r>
              <a:rPr lang="en-US" sz="1900" dirty="0" smtClean="0"/>
              <a:t>In this approach the Data Source and Data Uploader are not same.</a:t>
            </a:r>
          </a:p>
          <a:p>
            <a:pPr marL="285750" indent="-285750">
              <a:buFont typeface="Arial" charset="0"/>
              <a:buChar char="•"/>
            </a:pPr>
            <a:r>
              <a:rPr lang="en-US" sz="1900" dirty="0" smtClean="0"/>
              <a:t>Id1-&gt;Id3-&gt;Id2-&gt;Data Collector</a:t>
            </a:r>
          </a:p>
          <a:p>
            <a:pPr marL="285750" indent="-285750">
              <a:buFont typeface="Arial" charset="0"/>
              <a:buChar char="•"/>
            </a:pPr>
            <a:r>
              <a:rPr lang="en-US" sz="1900" dirty="0" smtClean="0"/>
              <a:t>Before each transmission a Random Delay is being added</a:t>
            </a:r>
          </a:p>
          <a:p>
            <a:pPr marL="285750" indent="-285750">
              <a:buFont typeface="Arial" charset="0"/>
              <a:buChar char="•"/>
            </a:pPr>
            <a:r>
              <a:rPr lang="en-US" sz="1900" b="1" dirty="0" smtClean="0">
                <a:solidFill>
                  <a:srgbClr val="FF0000"/>
                </a:solidFill>
              </a:rPr>
              <a:t>Can the Server still correlate the </a:t>
            </a:r>
            <a:r>
              <a:rPr lang="en-US" sz="1900" b="1" dirty="0" smtClean="0">
                <a:solidFill>
                  <a:srgbClr val="FF0000"/>
                </a:solidFill>
              </a:rPr>
              <a:t>Data uploaded (x</a:t>
            </a:r>
            <a:r>
              <a:rPr lang="en-US" sz="1900" b="1" baseline="-25000" dirty="0" smtClean="0">
                <a:solidFill>
                  <a:srgbClr val="FF0000"/>
                </a:solidFill>
              </a:rPr>
              <a:t>1</a:t>
            </a:r>
            <a:r>
              <a:rPr lang="en-US" sz="1900" b="1" dirty="0" smtClean="0">
                <a:solidFill>
                  <a:srgbClr val="FF0000"/>
                </a:solidFill>
              </a:rPr>
              <a:t>,y</a:t>
            </a:r>
            <a:r>
              <a:rPr lang="en-US" sz="1900" b="1" baseline="-25000" dirty="0" smtClean="0">
                <a:solidFill>
                  <a:srgbClr val="FF0000"/>
                </a:solidFill>
              </a:rPr>
              <a:t>1</a:t>
            </a:r>
            <a:r>
              <a:rPr lang="en-US" sz="1900" b="1" dirty="0" smtClean="0">
                <a:solidFill>
                  <a:srgbClr val="FF0000"/>
                </a:solidFill>
              </a:rPr>
              <a:t>,v,t) with the Data Source (id1) ?</a:t>
            </a:r>
          </a:p>
          <a:p>
            <a:pPr marL="285750" indent="-285750">
              <a:buFont typeface="Arial" charset="0"/>
              <a:buChar char="•"/>
            </a:pPr>
            <a:r>
              <a:rPr lang="en-US" sz="2400" b="1" dirty="0" smtClean="0">
                <a:solidFill>
                  <a:srgbClr val="FF0000"/>
                </a:solidFill>
              </a:rPr>
              <a:t>NO</a:t>
            </a:r>
          </a:p>
          <a:p>
            <a:pPr marL="285750" indent="-285750">
              <a:buFont typeface="Arial" charset="0"/>
              <a:buChar char="•"/>
            </a:pPr>
            <a:r>
              <a:rPr lang="en-US" sz="1900" dirty="0" smtClean="0"/>
              <a:t>The time taken to transmit the data from one node to other is only 100 </a:t>
            </a:r>
            <a:r>
              <a:rPr lang="en-US" sz="1900" dirty="0" err="1" smtClean="0"/>
              <a:t>ms</a:t>
            </a:r>
            <a:endParaRPr lang="en-US" sz="1900" dirty="0" smtClean="0"/>
          </a:p>
          <a:p>
            <a:pPr marL="285750" indent="-285750">
              <a:buFont typeface="Arial" charset="0"/>
              <a:buChar char="•"/>
            </a:pPr>
            <a:r>
              <a:rPr lang="en-US" sz="1900" dirty="0" smtClean="0"/>
              <a:t>The total delay after which data is uploaded is 300 </a:t>
            </a:r>
            <a:r>
              <a:rPr lang="en-US" sz="1900" dirty="0" err="1" smtClean="0"/>
              <a:t>ms</a:t>
            </a:r>
            <a:r>
              <a:rPr lang="en-US" sz="1900" dirty="0" smtClean="0"/>
              <a:t>  + Random Delays </a:t>
            </a:r>
          </a:p>
          <a:p>
            <a:pPr marL="285750" indent="-285750">
              <a:buFont typeface="Arial" charset="0"/>
              <a:buChar char="•"/>
            </a:pPr>
            <a:r>
              <a:rPr lang="en-US" sz="1900" dirty="0"/>
              <a:t>T</a:t>
            </a:r>
            <a:r>
              <a:rPr lang="en-US" sz="1900" dirty="0" smtClean="0"/>
              <a:t>he distance traveled by Id1 would be large.</a:t>
            </a:r>
          </a:p>
          <a:p>
            <a:pPr marL="285750" indent="-285750">
              <a:buFont typeface="Arial" charset="0"/>
              <a:buChar char="•"/>
            </a:pPr>
            <a:r>
              <a:rPr lang="en-US" sz="1900" b="1" dirty="0" smtClean="0">
                <a:solidFill>
                  <a:srgbClr val="FF0000"/>
                </a:solidFill>
              </a:rPr>
              <a:t>The greater the delay the more would be the distance traveled by Id1</a:t>
            </a:r>
          </a:p>
          <a:p>
            <a:pPr marL="285750" indent="-285750">
              <a:buFont typeface="Arial" charset="0"/>
              <a:buChar char="•"/>
            </a:pPr>
            <a:r>
              <a:rPr lang="en-US" sz="1900" dirty="0" smtClean="0"/>
              <a:t>Thus the server has no idea of new location of the Data Source.</a:t>
            </a:r>
          </a:p>
          <a:p>
            <a:pPr marL="285750" indent="-285750">
              <a:buFont typeface="Arial" charset="0"/>
              <a:buChar char="•"/>
            </a:pPr>
            <a:endParaRPr lang="en-US" dirty="0"/>
          </a:p>
        </p:txBody>
      </p:sp>
    </p:spTree>
    <p:extLst>
      <p:ext uri="{BB962C8B-B14F-4D97-AF65-F5344CB8AC3E}">
        <p14:creationId xmlns:p14="http://schemas.microsoft.com/office/powerpoint/2010/main" val="11542310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71" y="1"/>
            <a:ext cx="11685058" cy="1077686"/>
          </a:xfrm>
        </p:spPr>
        <p:txBody>
          <a:bodyPr/>
          <a:lstStyle/>
          <a:p>
            <a:r>
              <a:rPr lang="en-US" b="1" dirty="0" smtClean="0"/>
              <a:t>Can the adversary localize the Data Uploader?</a:t>
            </a:r>
            <a:endParaRPr lang="en-US" b="1" dirty="0"/>
          </a:p>
        </p:txBody>
      </p:sp>
      <mc:AlternateContent xmlns:mc="http://schemas.openxmlformats.org/markup-compatibility/2006">
        <mc:Choice xmlns:a14="http://schemas.microsoft.com/office/drawing/2010/main" Requires="a14">
          <p:sp>
            <p:nvSpPr>
              <p:cNvPr id="4" name="Content Placeholder 2"/>
              <p:cNvSpPr>
                <a:spLocks noGrp="1"/>
              </p:cNvSpPr>
              <p:nvPr>
                <p:ph idx="1"/>
              </p:nvPr>
            </p:nvSpPr>
            <p:spPr>
              <a:xfrm>
                <a:off x="180371" y="1053159"/>
                <a:ext cx="11826572" cy="5467385"/>
              </a:xfrm>
            </p:spPr>
            <p:style>
              <a:lnRef idx="2">
                <a:schemeClr val="dk1"/>
              </a:lnRef>
              <a:fillRef idx="1">
                <a:schemeClr val="lt1"/>
              </a:fillRef>
              <a:effectRef idx="0">
                <a:schemeClr val="dk1"/>
              </a:effectRef>
              <a:fontRef idx="minor">
                <a:schemeClr val="dk1"/>
              </a:fontRef>
            </p:style>
            <p:txBody>
              <a:bodyPr>
                <a:normAutofit/>
              </a:bodyPr>
              <a:lstStyle/>
              <a:p>
                <a:r>
                  <a:rPr lang="en-US" b="1" dirty="0" smtClean="0"/>
                  <a:t>Let the data </a:t>
                </a:r>
                <a:r>
                  <a:rPr lang="en-US" b="1" dirty="0" smtClean="0"/>
                  <a:t>uploader</a:t>
                </a:r>
                <a:r>
                  <a:rPr lang="en-US" dirty="0" smtClean="0"/>
                  <a:t> </a:t>
                </a:r>
                <a:r>
                  <a:rPr lang="en-US" dirty="0" smtClean="0"/>
                  <a:t>be </a:t>
                </a:r>
                <a:r>
                  <a:rPr lang="en-US" b="1" dirty="0" smtClean="0">
                    <a:solidFill>
                      <a:srgbClr val="FF0000"/>
                    </a:solidFill>
                  </a:rPr>
                  <a:t>U</a:t>
                </a:r>
                <a:r>
                  <a:rPr lang="en-US" b="1" dirty="0" smtClean="0">
                    <a:solidFill>
                      <a:srgbClr val="FF0000"/>
                    </a:solidFill>
                  </a:rPr>
                  <a:t>.</a:t>
                </a:r>
              </a:p>
              <a:p>
                <a:r>
                  <a:rPr lang="en-US" dirty="0" smtClean="0"/>
                  <a:t>Server calculates the time difference  </a:t>
                </a:r>
                <a:r>
                  <a:rPr lang="en-US" dirty="0" smtClean="0">
                    <a:solidFill>
                      <a:srgbClr val="FF0000"/>
                    </a:solidFill>
                  </a:rPr>
                  <a:t>(</a:t>
                </a:r>
                <a14:m>
                  <m:oMath xmlns:m="http://schemas.openxmlformats.org/officeDocument/2006/math">
                    <m:sSub>
                      <m:sSubPr>
                        <m:ctrlPr>
                          <a:rPr lang="en-US" b="1" i="1" smtClean="0">
                            <a:solidFill>
                              <a:srgbClr val="FF0000"/>
                            </a:solidFill>
                            <a:latin typeface="Cambria Math" charset="0"/>
                          </a:rPr>
                        </m:ctrlPr>
                      </m:sSubPr>
                      <m:e>
                        <m:r>
                          <a:rPr lang="en-US" b="1" i="1" smtClean="0">
                            <a:solidFill>
                              <a:srgbClr val="FF0000"/>
                            </a:solidFill>
                            <a:latin typeface="Cambria Math" charset="0"/>
                          </a:rPr>
                          <m:t>𝒕</m:t>
                        </m:r>
                      </m:e>
                      <m:sub>
                        <m:r>
                          <a:rPr lang="en-US" b="1" i="1" smtClean="0">
                            <a:solidFill>
                              <a:srgbClr val="FF0000"/>
                            </a:solidFill>
                            <a:latin typeface="Cambria Math" charset="0"/>
                          </a:rPr>
                          <m:t>𝒔𝒆𝒓𝒗𝒆𝒓</m:t>
                        </m:r>
                      </m:sub>
                    </m:sSub>
                    <m:r>
                      <a:rPr lang="en-US" b="1" i="1" smtClean="0">
                        <a:solidFill>
                          <a:srgbClr val="FF0000"/>
                        </a:solidFill>
                        <a:latin typeface="Cambria Math" charset="0"/>
                      </a:rPr>
                      <m:t>−</m:t>
                    </m:r>
                    <m:sSub>
                      <m:sSubPr>
                        <m:ctrlPr>
                          <a:rPr lang="en-US" b="1" i="1" smtClean="0">
                            <a:solidFill>
                              <a:srgbClr val="FF0000"/>
                            </a:solidFill>
                            <a:latin typeface="Cambria Math" charset="0"/>
                          </a:rPr>
                        </m:ctrlPr>
                      </m:sSubPr>
                      <m:e>
                        <m:r>
                          <a:rPr lang="en-US" b="1" i="1" smtClean="0">
                            <a:solidFill>
                              <a:srgbClr val="FF0000"/>
                            </a:solidFill>
                            <a:latin typeface="Cambria Math" charset="0"/>
                          </a:rPr>
                          <m:t>𝒕</m:t>
                        </m:r>
                      </m:e>
                      <m:sub>
                        <m:r>
                          <a:rPr lang="en-US" b="1" i="1" smtClean="0">
                            <a:solidFill>
                              <a:srgbClr val="FF0000"/>
                            </a:solidFill>
                            <a:latin typeface="Cambria Math" charset="0"/>
                          </a:rPr>
                          <m:t>𝟎</m:t>
                        </m:r>
                      </m:sub>
                    </m:sSub>
                    <m:r>
                      <a:rPr lang="en-US" b="1" i="1" smtClean="0">
                        <a:solidFill>
                          <a:srgbClr val="FF0000"/>
                        </a:solidFill>
                        <a:latin typeface="Cambria Math" charset="0"/>
                      </a:rPr>
                      <m:t>)</m:t>
                    </m:r>
                  </m:oMath>
                </a14:m>
                <a:r>
                  <a:rPr lang="en-US" b="1" dirty="0" smtClean="0"/>
                  <a:t>. </a:t>
                </a:r>
                <a:r>
                  <a:rPr lang="en-US" dirty="0" smtClean="0"/>
                  <a:t>This is the delay after which the data collected by </a:t>
                </a:r>
                <a14:m>
                  <m:oMath xmlns:m="http://schemas.openxmlformats.org/officeDocument/2006/math">
                    <m:sSub>
                      <m:sSubPr>
                        <m:ctrlPr>
                          <a:rPr lang="en-US" b="1" i="1" smtClean="0">
                            <a:solidFill>
                              <a:srgbClr val="FF0000"/>
                            </a:solidFill>
                            <a:latin typeface="Cambria Math" charset="0"/>
                          </a:rPr>
                        </m:ctrlPr>
                      </m:sSubPr>
                      <m:e>
                        <m:r>
                          <a:rPr lang="en-US" b="1" i="1" smtClean="0">
                            <a:solidFill>
                              <a:srgbClr val="FF0000"/>
                            </a:solidFill>
                            <a:latin typeface="Cambria Math" charset="0"/>
                          </a:rPr>
                          <m:t>𝑺</m:t>
                        </m:r>
                      </m:e>
                      <m:sub>
                        <m:r>
                          <a:rPr lang="en-US" b="1" i="1" smtClean="0">
                            <a:solidFill>
                              <a:srgbClr val="FF0000"/>
                            </a:solidFill>
                            <a:latin typeface="Cambria Math" charset="0"/>
                          </a:rPr>
                          <m:t>𝟎</m:t>
                        </m:r>
                      </m:sub>
                    </m:sSub>
                  </m:oMath>
                </a14:m>
                <a:r>
                  <a:rPr lang="en-US" b="1" dirty="0" smtClean="0"/>
                  <a:t> </a:t>
                </a:r>
                <a:r>
                  <a:rPr lang="en-US" dirty="0" smtClean="0"/>
                  <a:t>at time</a:t>
                </a:r>
                <a:r>
                  <a:rPr lang="en-US" b="1" dirty="0" smtClean="0"/>
                  <a:t> </a:t>
                </a:r>
                <a14:m>
                  <m:oMath xmlns:m="http://schemas.openxmlformats.org/officeDocument/2006/math">
                    <m:sSub>
                      <m:sSubPr>
                        <m:ctrlPr>
                          <a:rPr lang="en-US" b="1" i="1" smtClean="0">
                            <a:solidFill>
                              <a:srgbClr val="FF0000"/>
                            </a:solidFill>
                            <a:latin typeface="Cambria Math" charset="0"/>
                          </a:rPr>
                        </m:ctrlPr>
                      </m:sSubPr>
                      <m:e>
                        <m:r>
                          <a:rPr lang="en-US" b="1" i="1" smtClean="0">
                            <a:solidFill>
                              <a:srgbClr val="FF0000"/>
                            </a:solidFill>
                            <a:latin typeface="Cambria Math" charset="0"/>
                          </a:rPr>
                          <m:t>𝒕</m:t>
                        </m:r>
                      </m:e>
                      <m:sub>
                        <m:r>
                          <a:rPr lang="en-US" b="1" i="1" smtClean="0">
                            <a:solidFill>
                              <a:srgbClr val="FF0000"/>
                            </a:solidFill>
                            <a:latin typeface="Cambria Math" charset="0"/>
                          </a:rPr>
                          <m:t>𝟎</m:t>
                        </m:r>
                      </m:sub>
                    </m:sSub>
                  </m:oMath>
                </a14:m>
                <a:r>
                  <a:rPr lang="en-US" b="1" dirty="0" smtClean="0"/>
                  <a:t> </a:t>
                </a:r>
                <a:r>
                  <a:rPr lang="en-US" dirty="0" smtClean="0"/>
                  <a:t>reaches the server.</a:t>
                </a:r>
              </a:p>
              <a:p>
                <a:r>
                  <a:rPr lang="en-US" dirty="0" smtClean="0"/>
                  <a:t>It then calculates the distance that can be traveled in the above time difference at </a:t>
                </a:r>
                <a:r>
                  <a:rPr lang="en-US" b="1" dirty="0" smtClean="0">
                    <a:solidFill>
                      <a:srgbClr val="FF0000"/>
                    </a:solidFill>
                  </a:rPr>
                  <a:t>v</a:t>
                </a:r>
                <a:r>
                  <a:rPr lang="en-US" dirty="0" smtClean="0"/>
                  <a:t> mph.</a:t>
                </a:r>
              </a:p>
              <a:p>
                <a:r>
                  <a:rPr lang="en-US" dirty="0" smtClean="0"/>
                  <a:t>Distance traveled </a:t>
                </a:r>
                <a:r>
                  <a:rPr lang="en-US" dirty="0" smtClean="0">
                    <a:solidFill>
                      <a:srgbClr val="FF0000"/>
                    </a:solidFill>
                  </a:rPr>
                  <a:t>(</a:t>
                </a:r>
                <a14:m>
                  <m:oMath xmlns:m="http://schemas.openxmlformats.org/officeDocument/2006/math">
                    <m:sSub>
                      <m:sSubPr>
                        <m:ctrlPr>
                          <a:rPr lang="en-US" i="1" smtClean="0">
                            <a:solidFill>
                              <a:srgbClr val="FF0000"/>
                            </a:solidFill>
                            <a:latin typeface="Cambria Math" charset="0"/>
                          </a:rPr>
                        </m:ctrlPr>
                      </m:sSubPr>
                      <m:e>
                        <m:r>
                          <a:rPr lang="en-US" b="0" i="1" smtClean="0">
                            <a:solidFill>
                              <a:srgbClr val="FF0000"/>
                            </a:solidFill>
                            <a:latin typeface="Cambria Math" charset="0"/>
                          </a:rPr>
                          <m:t>𝑟</m:t>
                        </m:r>
                      </m:e>
                      <m:sub>
                        <m:r>
                          <a:rPr lang="en-US" b="0" i="1" smtClean="0">
                            <a:solidFill>
                              <a:srgbClr val="FF0000"/>
                            </a:solidFill>
                            <a:latin typeface="Cambria Math" charset="0"/>
                          </a:rPr>
                          <m:t>0</m:t>
                        </m:r>
                      </m:sub>
                    </m:sSub>
                  </m:oMath>
                </a14:m>
                <a:r>
                  <a:rPr lang="en-US" dirty="0" smtClean="0">
                    <a:solidFill>
                      <a:srgbClr val="FF0000"/>
                    </a:solidFill>
                  </a:rPr>
                  <a:t>)= </a:t>
                </a:r>
                <a:r>
                  <a:rPr lang="en-US" b="1" dirty="0" smtClean="0">
                    <a:solidFill>
                      <a:srgbClr val="FF0000"/>
                    </a:solidFill>
                  </a:rPr>
                  <a:t>v</a:t>
                </a:r>
                <a:r>
                  <a:rPr lang="en-US" dirty="0" smtClean="0">
                    <a:solidFill>
                      <a:srgbClr val="FF0000"/>
                    </a:solidFill>
                  </a:rPr>
                  <a:t>* (</a:t>
                </a:r>
                <a14:m>
                  <m:oMath xmlns:m="http://schemas.openxmlformats.org/officeDocument/2006/math">
                    <m:sSub>
                      <m:sSubPr>
                        <m:ctrlPr>
                          <a:rPr lang="en-US" b="1" i="1" smtClean="0">
                            <a:solidFill>
                              <a:srgbClr val="FF0000"/>
                            </a:solidFill>
                            <a:latin typeface="Cambria Math" charset="0"/>
                          </a:rPr>
                        </m:ctrlPr>
                      </m:sSubPr>
                      <m:e>
                        <m:r>
                          <a:rPr lang="en-US" b="1" i="1" smtClean="0">
                            <a:solidFill>
                              <a:srgbClr val="FF0000"/>
                            </a:solidFill>
                            <a:latin typeface="Cambria Math" charset="0"/>
                          </a:rPr>
                          <m:t>𝒕</m:t>
                        </m:r>
                      </m:e>
                      <m:sub>
                        <m:r>
                          <a:rPr lang="en-US" b="1" i="1" smtClean="0">
                            <a:solidFill>
                              <a:srgbClr val="FF0000"/>
                            </a:solidFill>
                            <a:latin typeface="Cambria Math" charset="0"/>
                          </a:rPr>
                          <m:t>𝒔𝒆𝒓𝒗𝒆𝒓</m:t>
                        </m:r>
                      </m:sub>
                    </m:sSub>
                    <m:r>
                      <a:rPr lang="en-US" b="1" i="1" smtClean="0">
                        <a:solidFill>
                          <a:srgbClr val="FF0000"/>
                        </a:solidFill>
                        <a:latin typeface="Cambria Math" charset="0"/>
                      </a:rPr>
                      <m:t>−</m:t>
                    </m:r>
                    <m:sSub>
                      <m:sSubPr>
                        <m:ctrlPr>
                          <a:rPr lang="en-US" b="1" i="1" smtClean="0">
                            <a:solidFill>
                              <a:srgbClr val="FF0000"/>
                            </a:solidFill>
                            <a:latin typeface="Cambria Math" charset="0"/>
                          </a:rPr>
                        </m:ctrlPr>
                      </m:sSubPr>
                      <m:e>
                        <m:r>
                          <a:rPr lang="en-US" b="1" i="1" smtClean="0">
                            <a:solidFill>
                              <a:srgbClr val="FF0000"/>
                            </a:solidFill>
                            <a:latin typeface="Cambria Math" charset="0"/>
                          </a:rPr>
                          <m:t>𝒕</m:t>
                        </m:r>
                      </m:e>
                      <m:sub>
                        <m:r>
                          <a:rPr lang="en-US" b="1" i="1" smtClean="0">
                            <a:solidFill>
                              <a:srgbClr val="FF0000"/>
                            </a:solidFill>
                            <a:latin typeface="Cambria Math" charset="0"/>
                          </a:rPr>
                          <m:t>𝟎</m:t>
                        </m:r>
                      </m:sub>
                    </m:sSub>
                    <m:r>
                      <a:rPr lang="en-US" b="1" i="1" smtClean="0">
                        <a:solidFill>
                          <a:srgbClr val="FF0000"/>
                        </a:solidFill>
                        <a:latin typeface="Cambria Math" charset="0"/>
                      </a:rPr>
                      <m:t>)</m:t>
                    </m:r>
                  </m:oMath>
                </a14:m>
                <a:r>
                  <a:rPr lang="en-US" dirty="0" smtClean="0">
                    <a:solidFill>
                      <a:srgbClr val="FF0000"/>
                    </a:solidFill>
                  </a:rPr>
                  <a:t>. </a:t>
                </a:r>
                <a:r>
                  <a:rPr lang="en-US" dirty="0" smtClean="0"/>
                  <a:t>This is the maximum distance that can be traveled by a vehicle at </a:t>
                </a:r>
                <a:r>
                  <a:rPr lang="en-US" b="1" dirty="0" smtClean="0">
                    <a:solidFill>
                      <a:srgbClr val="FF0000"/>
                    </a:solidFill>
                  </a:rPr>
                  <a:t>v</a:t>
                </a:r>
                <a:r>
                  <a:rPr lang="en-US" dirty="0" smtClean="0"/>
                  <a:t> mph in the time difference</a:t>
                </a:r>
                <a:r>
                  <a:rPr lang="en-US" dirty="0" smtClean="0"/>
                  <a:t>.</a:t>
                </a:r>
              </a:p>
              <a:p>
                <a:r>
                  <a:rPr lang="en-US" dirty="0" smtClean="0"/>
                  <a:t>Let </a:t>
                </a:r>
                <a:r>
                  <a:rPr lang="en-US" dirty="0" smtClean="0">
                    <a:solidFill>
                      <a:srgbClr val="FF0000"/>
                    </a:solidFill>
                  </a:rPr>
                  <a:t>r </a:t>
                </a:r>
                <a:r>
                  <a:rPr lang="en-US" dirty="0" smtClean="0">
                    <a:solidFill>
                      <a:schemeClr val="tx1"/>
                    </a:solidFill>
                  </a:rPr>
                  <a:t>be the distance traveled by the message packet </a:t>
                </a:r>
                <a:r>
                  <a:rPr lang="en-US" dirty="0"/>
                  <a:t>a</a:t>
                </a:r>
                <a:r>
                  <a:rPr lang="en-US" dirty="0" smtClean="0"/>
                  <a:t>fter taking into consideration range of DSRC, random walk and </a:t>
                </a:r>
                <a14:m>
                  <m:oMath xmlns:m="http://schemas.openxmlformats.org/officeDocument/2006/math">
                    <m:sSub>
                      <m:sSubPr>
                        <m:ctrlPr>
                          <a:rPr lang="en-US" i="1" smtClean="0">
                            <a:latin typeface="Cambria Math" charset="0"/>
                          </a:rPr>
                        </m:ctrlPr>
                      </m:sSubPr>
                      <m:e>
                        <m:r>
                          <a:rPr lang="en-US" b="0" i="1" smtClean="0">
                            <a:latin typeface="Cambria Math" charset="0"/>
                          </a:rPr>
                          <m:t>𝑟</m:t>
                        </m:r>
                      </m:e>
                      <m:sub>
                        <m:r>
                          <a:rPr lang="en-US" b="0" i="1" smtClean="0">
                            <a:latin typeface="Cambria Math" charset="0"/>
                          </a:rPr>
                          <m:t>0</m:t>
                        </m:r>
                      </m:sub>
                    </m:sSub>
                    <m:r>
                      <a:rPr lang="en-US" b="0" i="1" smtClean="0">
                        <a:latin typeface="Cambria Math" charset="0"/>
                      </a:rPr>
                      <m:t>.</m:t>
                    </m:r>
                  </m:oMath>
                </a14:m>
                <a:endParaRPr lang="en-US" dirty="0" smtClean="0"/>
              </a:p>
              <a:p>
                <a:r>
                  <a:rPr lang="en-US" dirty="0" smtClean="0"/>
                  <a:t>At time </a:t>
                </a:r>
                <a14:m>
                  <m:oMath xmlns:m="http://schemas.openxmlformats.org/officeDocument/2006/math">
                    <m:sSub>
                      <m:sSubPr>
                        <m:ctrlPr>
                          <a:rPr lang="en-US" b="1" i="1">
                            <a:solidFill>
                              <a:srgbClr val="FF0000"/>
                            </a:solidFill>
                            <a:latin typeface="Cambria Math" charset="0"/>
                          </a:rPr>
                        </m:ctrlPr>
                      </m:sSubPr>
                      <m:e>
                        <m:r>
                          <a:rPr lang="en-US" b="1" i="1">
                            <a:solidFill>
                              <a:srgbClr val="FF0000"/>
                            </a:solidFill>
                            <a:latin typeface="Cambria Math" charset="0"/>
                          </a:rPr>
                          <m:t>𝒕</m:t>
                        </m:r>
                      </m:e>
                      <m:sub>
                        <m:r>
                          <a:rPr lang="en-US" b="1" i="1">
                            <a:solidFill>
                              <a:srgbClr val="FF0000"/>
                            </a:solidFill>
                            <a:latin typeface="Cambria Math" charset="0"/>
                          </a:rPr>
                          <m:t>𝒔𝒆𝒓𝒗𝒆𝒓</m:t>
                        </m:r>
                      </m:sub>
                    </m:sSub>
                  </m:oMath>
                </a14:m>
                <a:r>
                  <a:rPr lang="en-US" dirty="0" smtClean="0"/>
                  <a:t> the</a:t>
                </a:r>
                <a:r>
                  <a:rPr lang="en-US" dirty="0" smtClean="0">
                    <a:solidFill>
                      <a:srgbClr val="FF0000"/>
                    </a:solidFill>
                  </a:rPr>
                  <a:t> </a:t>
                </a:r>
                <a:r>
                  <a:rPr lang="en-US" dirty="0" smtClean="0"/>
                  <a:t>data uploader </a:t>
                </a:r>
                <a:r>
                  <a:rPr lang="en-US" b="1" dirty="0" smtClean="0">
                    <a:solidFill>
                      <a:srgbClr val="FF0000"/>
                    </a:solidFill>
                  </a:rPr>
                  <a:t>U </a:t>
                </a:r>
                <a:r>
                  <a:rPr lang="en-US" dirty="0" smtClean="0"/>
                  <a:t>can be anywhere in a circle of radius</a:t>
                </a:r>
                <a:r>
                  <a:rPr lang="en-US" b="1" dirty="0" smtClean="0">
                    <a:solidFill>
                      <a:srgbClr val="FF0000"/>
                    </a:solidFill>
                  </a:rPr>
                  <a:t> r </a:t>
                </a:r>
                <a:r>
                  <a:rPr lang="en-US" dirty="0" smtClean="0"/>
                  <a:t>centered at </a:t>
                </a:r>
                <a:r>
                  <a:rPr lang="en-US" b="1" dirty="0" smtClean="0">
                    <a:solidFill>
                      <a:srgbClr val="FF0000"/>
                    </a:solidFill>
                  </a:rPr>
                  <a:t>(X,Y).</a:t>
                </a:r>
              </a:p>
              <a:p>
                <a:r>
                  <a:rPr lang="en-US" b="1" dirty="0" smtClean="0">
                    <a:solidFill>
                      <a:srgbClr val="FF0000"/>
                    </a:solidFill>
                  </a:rPr>
                  <a:t>Privacy is lost if the server can localize U.</a:t>
                </a:r>
                <a:endParaRPr lang="en-US" dirty="0"/>
              </a:p>
            </p:txBody>
          </p:sp>
        </mc:Choice>
        <mc:Fallback>
          <p:sp>
            <p:nvSpPr>
              <p:cNvPr id="4" name="Content Placeholder 2"/>
              <p:cNvSpPr>
                <a:spLocks noGrp="1" noRot="1" noChangeAspect="1" noMove="1" noResize="1" noEditPoints="1" noAdjustHandles="1" noChangeArrowheads="1" noChangeShapeType="1" noTextEdit="1"/>
              </p:cNvSpPr>
              <p:nvPr>
                <p:ph idx="1"/>
              </p:nvPr>
            </p:nvSpPr>
            <p:spPr>
              <a:xfrm>
                <a:off x="180371" y="1053159"/>
                <a:ext cx="11826572" cy="5467385"/>
              </a:xfrm>
              <a:blipFill rotWithShape="0">
                <a:blip r:embed="rId2"/>
                <a:stretch>
                  <a:fillRect l="-875" t="-1780" b="-3003"/>
                </a:stretch>
              </a:blipFill>
            </p:spPr>
            <p:txBody>
              <a:bodyPr/>
              <a:lstStyle/>
              <a:p>
                <a:r>
                  <a:rPr lang="en-US">
                    <a:noFill/>
                  </a:rPr>
                  <a:t> </a:t>
                </a:r>
              </a:p>
            </p:txBody>
          </p:sp>
        </mc:Fallback>
      </mc:AlternateContent>
    </p:spTree>
    <p:extLst>
      <p:ext uri="{BB962C8B-B14F-4D97-AF65-F5344CB8AC3E}">
        <p14:creationId xmlns:p14="http://schemas.microsoft.com/office/powerpoint/2010/main" val="14768570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Ease of Collecting Location </a:t>
            </a:r>
            <a:r>
              <a:rPr lang="en-US" b="1" dirty="0"/>
              <a:t>D</a:t>
            </a:r>
            <a:r>
              <a:rPr lang="en-US" b="1" dirty="0" smtClean="0"/>
              <a:t>ata</a:t>
            </a:r>
            <a:endParaRPr lang="en-US" b="1" dirty="0"/>
          </a:p>
        </p:txBody>
      </p:sp>
      <p:sp>
        <p:nvSpPr>
          <p:cNvPr id="3" name="Content Placeholder 2"/>
          <p:cNvSpPr>
            <a:spLocks noGrp="1"/>
          </p:cNvSpPr>
          <p:nvPr>
            <p:ph idx="1"/>
          </p:nvPr>
        </p:nvSpPr>
        <p:spPr/>
        <p:txBody>
          <a:bodyPr/>
          <a:lstStyle/>
          <a:p>
            <a:r>
              <a:rPr lang="en-US" dirty="0" smtClean="0"/>
              <a:t>Networked </a:t>
            </a:r>
            <a:r>
              <a:rPr lang="en-US" dirty="0"/>
              <a:t>users and devices are interested in participating in distributed sensing and data </a:t>
            </a:r>
            <a:r>
              <a:rPr lang="en-US" dirty="0" smtClean="0"/>
              <a:t>collection </a:t>
            </a:r>
            <a:r>
              <a:rPr lang="en-US" dirty="0"/>
              <a:t>for the purpose of betterment of human society or for earning some monetary rewards. </a:t>
            </a:r>
            <a:endParaRPr lang="en-US" dirty="0" smtClean="0"/>
          </a:p>
          <a:p>
            <a:r>
              <a:rPr lang="en-US" dirty="0" smtClean="0"/>
              <a:t>Mobile devices, sensors and now even vehicles serve as a reliable source of collecting large amounts of location data.</a:t>
            </a:r>
          </a:p>
          <a:p>
            <a:r>
              <a:rPr lang="en-US" dirty="0" smtClean="0"/>
              <a:t>Location data can be collected effectively with the help of these devices and can be used for societal good.</a:t>
            </a:r>
            <a:endParaRPr lang="en-US" dirty="0"/>
          </a:p>
        </p:txBody>
      </p:sp>
    </p:spTree>
    <p:extLst>
      <p:ext uri="{BB962C8B-B14F-4D97-AF65-F5344CB8AC3E}">
        <p14:creationId xmlns:p14="http://schemas.microsoft.com/office/powerpoint/2010/main" val="5897538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172" y="0"/>
            <a:ext cx="10515600" cy="892629"/>
          </a:xfrm>
        </p:spPr>
        <p:txBody>
          <a:bodyPr/>
          <a:lstStyle/>
          <a:p>
            <a:r>
              <a:rPr lang="en-US" b="1" dirty="0" smtClean="0"/>
              <a:t>Scenario at time T1</a:t>
            </a:r>
            <a:endParaRPr lang="en-US" b="1" dirty="0"/>
          </a:p>
        </p:txBody>
      </p:sp>
      <p:sp>
        <p:nvSpPr>
          <p:cNvPr id="3" name="Content Placeholder 2"/>
          <p:cNvSpPr>
            <a:spLocks noGrp="1"/>
          </p:cNvSpPr>
          <p:nvPr>
            <p:ph idx="1"/>
          </p:nvPr>
        </p:nvSpPr>
        <p:spPr>
          <a:xfrm>
            <a:off x="174172" y="1020082"/>
            <a:ext cx="11647714" cy="5467804"/>
          </a:xfrm>
        </p:spPr>
        <p:txBody>
          <a:bodyPr/>
          <a:lstStyle/>
          <a:p>
            <a:r>
              <a:rPr lang="en-US" dirty="0" smtClean="0"/>
              <a:t>When </a:t>
            </a:r>
            <a:r>
              <a:rPr lang="en-US" b="1" dirty="0" smtClean="0">
                <a:solidFill>
                  <a:srgbClr val="FF0000"/>
                </a:solidFill>
              </a:rPr>
              <a:t>U </a:t>
            </a:r>
            <a:r>
              <a:rPr lang="en-US" dirty="0" smtClean="0"/>
              <a:t>uploads the data first time the server draws a circle of some radius r (using the strategy told in the previous slides). Let the center of this circle be z1 and let us name this circle </a:t>
            </a:r>
            <a:r>
              <a:rPr lang="en-US" b="1" dirty="0" smtClean="0">
                <a:solidFill>
                  <a:srgbClr val="FF0000"/>
                </a:solidFill>
              </a:rPr>
              <a:t>C1</a:t>
            </a:r>
            <a:r>
              <a:rPr lang="en-US" dirty="0" smtClean="0"/>
              <a:t>. This happens at some time say </a:t>
            </a:r>
            <a:r>
              <a:rPr lang="en-US" b="1" dirty="0" smtClean="0">
                <a:solidFill>
                  <a:srgbClr val="FF0000"/>
                </a:solidFill>
              </a:rPr>
              <a:t>T1.</a:t>
            </a:r>
          </a:p>
          <a:p>
            <a:endParaRPr lang="en-US" dirty="0"/>
          </a:p>
        </p:txBody>
      </p:sp>
      <p:sp>
        <p:nvSpPr>
          <p:cNvPr id="4" name="Oval 3"/>
          <p:cNvSpPr/>
          <p:nvPr/>
        </p:nvSpPr>
        <p:spPr>
          <a:xfrm>
            <a:off x="3643268" y="2712289"/>
            <a:ext cx="2801074" cy="2750144"/>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5" name="Straight Connector 4"/>
          <p:cNvCxnSpPr/>
          <p:nvPr/>
        </p:nvCxnSpPr>
        <p:spPr>
          <a:xfrm flipV="1">
            <a:off x="5056345" y="4028853"/>
            <a:ext cx="1387997" cy="13956"/>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693189" y="4011022"/>
            <a:ext cx="567159" cy="406265"/>
          </a:xfrm>
          <a:prstGeom prst="rect">
            <a:avLst/>
          </a:prstGeom>
          <a:noFill/>
        </p:spPr>
        <p:txBody>
          <a:bodyPr wrap="square" rtlCol="0">
            <a:spAutoFit/>
          </a:bodyPr>
          <a:lstStyle/>
          <a:p>
            <a:r>
              <a:rPr lang="en-US" dirty="0" smtClean="0"/>
              <a:t>z1</a:t>
            </a:r>
            <a:endParaRPr lang="en-US" dirty="0"/>
          </a:p>
        </p:txBody>
      </p:sp>
      <p:sp>
        <p:nvSpPr>
          <p:cNvPr id="7" name="TextBox 6"/>
          <p:cNvSpPr txBox="1"/>
          <p:nvPr/>
        </p:nvSpPr>
        <p:spPr>
          <a:xfrm>
            <a:off x="5464352" y="3641747"/>
            <a:ext cx="358815" cy="406205"/>
          </a:xfrm>
          <a:prstGeom prst="rect">
            <a:avLst/>
          </a:prstGeom>
          <a:noFill/>
        </p:spPr>
        <p:txBody>
          <a:bodyPr wrap="square" rtlCol="0">
            <a:spAutoFit/>
          </a:bodyPr>
          <a:lstStyle/>
          <a:p>
            <a:r>
              <a:rPr lang="en-US" dirty="0" smtClean="0"/>
              <a:t>r</a:t>
            </a:r>
            <a:endParaRPr lang="en-US" dirty="0"/>
          </a:p>
        </p:txBody>
      </p:sp>
      <p:sp>
        <p:nvSpPr>
          <p:cNvPr id="8" name="TextBox 7"/>
          <p:cNvSpPr txBox="1"/>
          <p:nvPr/>
        </p:nvSpPr>
        <p:spPr>
          <a:xfrm>
            <a:off x="4693189" y="5493695"/>
            <a:ext cx="771163" cy="406265"/>
          </a:xfrm>
          <a:prstGeom prst="rect">
            <a:avLst/>
          </a:prstGeom>
          <a:noFill/>
        </p:spPr>
        <p:txBody>
          <a:bodyPr wrap="square" rtlCol="0">
            <a:spAutoFit/>
          </a:bodyPr>
          <a:lstStyle/>
          <a:p>
            <a:r>
              <a:rPr lang="en-US" dirty="0" smtClean="0"/>
              <a:t>C1</a:t>
            </a:r>
            <a:endParaRPr lang="en-US" dirty="0"/>
          </a:p>
        </p:txBody>
      </p:sp>
      <p:sp>
        <p:nvSpPr>
          <p:cNvPr id="9" name="TextBox 8"/>
          <p:cNvSpPr txBox="1"/>
          <p:nvPr/>
        </p:nvSpPr>
        <p:spPr>
          <a:xfrm>
            <a:off x="7316302" y="3216958"/>
            <a:ext cx="274320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z1 is the point where data is collected by the source. (Same as </a:t>
            </a:r>
            <a:r>
              <a:rPr lang="en-US" b="1" dirty="0" smtClean="0">
                <a:solidFill>
                  <a:srgbClr val="FF0000"/>
                </a:solidFill>
              </a:rPr>
              <a:t>X,Y</a:t>
            </a:r>
            <a:r>
              <a:rPr lang="en-US" dirty="0" smtClean="0"/>
              <a:t> in previous slide)</a:t>
            </a:r>
            <a:endParaRPr lang="en-US" dirty="0"/>
          </a:p>
        </p:txBody>
      </p:sp>
    </p:spTree>
    <p:extLst>
      <p:ext uri="{BB962C8B-B14F-4D97-AF65-F5344CB8AC3E}">
        <p14:creationId xmlns:p14="http://schemas.microsoft.com/office/powerpoint/2010/main" val="13408650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44" y="54542"/>
            <a:ext cx="10515600" cy="1099457"/>
          </a:xfrm>
        </p:spPr>
        <p:txBody>
          <a:bodyPr/>
          <a:lstStyle/>
          <a:p>
            <a:r>
              <a:rPr lang="en-US" b="1" dirty="0" smtClean="0"/>
              <a:t>After multiple uploads by the same </a:t>
            </a:r>
            <a:r>
              <a:rPr lang="en-US" b="1" dirty="0" smtClean="0">
                <a:solidFill>
                  <a:srgbClr val="FF0000"/>
                </a:solidFill>
              </a:rPr>
              <a:t>U</a:t>
            </a:r>
            <a:endParaRPr lang="en-US" b="1" dirty="0">
              <a:solidFill>
                <a:srgbClr val="FF0000"/>
              </a:solidFill>
            </a:endParaRPr>
          </a:p>
        </p:txBody>
      </p:sp>
      <p:sp>
        <p:nvSpPr>
          <p:cNvPr id="4" name="Oval 3"/>
          <p:cNvSpPr/>
          <p:nvPr/>
        </p:nvSpPr>
        <p:spPr>
          <a:xfrm>
            <a:off x="991564" y="1953340"/>
            <a:ext cx="2801074" cy="2750144"/>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5" name="Straight Connector 4"/>
          <p:cNvCxnSpPr/>
          <p:nvPr/>
        </p:nvCxnSpPr>
        <p:spPr>
          <a:xfrm flipV="1">
            <a:off x="2404641" y="3269904"/>
            <a:ext cx="1387997" cy="13956"/>
          </a:xfrm>
          <a:prstGeom prst="line">
            <a:avLst/>
          </a:prstGeom>
          <a:ln w="28575"/>
        </p:spPr>
        <p:style>
          <a:lnRef idx="3">
            <a:schemeClr val="accent6"/>
          </a:lnRef>
          <a:fillRef idx="0">
            <a:schemeClr val="accent6"/>
          </a:fillRef>
          <a:effectRef idx="2">
            <a:schemeClr val="accent6"/>
          </a:effectRef>
          <a:fontRef idx="minor">
            <a:schemeClr val="tx1"/>
          </a:fontRef>
        </p:style>
      </p:cxnSp>
      <p:sp>
        <p:nvSpPr>
          <p:cNvPr id="6" name="TextBox 5"/>
          <p:cNvSpPr txBox="1"/>
          <p:nvPr/>
        </p:nvSpPr>
        <p:spPr>
          <a:xfrm>
            <a:off x="2041485" y="3252073"/>
            <a:ext cx="567159" cy="369332"/>
          </a:xfrm>
          <a:prstGeom prst="rect">
            <a:avLst/>
          </a:prstGeom>
          <a:noFill/>
        </p:spPr>
        <p:txBody>
          <a:bodyPr wrap="square" rtlCol="0">
            <a:spAutoFit/>
          </a:bodyPr>
          <a:lstStyle/>
          <a:p>
            <a:r>
              <a:rPr lang="en-US" dirty="0" smtClean="0">
                <a:solidFill>
                  <a:schemeClr val="accent6"/>
                </a:solidFill>
              </a:rPr>
              <a:t>z1</a:t>
            </a:r>
            <a:endParaRPr lang="en-US" dirty="0">
              <a:solidFill>
                <a:schemeClr val="accent6"/>
              </a:solidFill>
            </a:endParaRPr>
          </a:p>
        </p:txBody>
      </p:sp>
      <p:sp>
        <p:nvSpPr>
          <p:cNvPr id="7" name="TextBox 6"/>
          <p:cNvSpPr txBox="1"/>
          <p:nvPr/>
        </p:nvSpPr>
        <p:spPr>
          <a:xfrm>
            <a:off x="2826936" y="2882798"/>
            <a:ext cx="358815" cy="369332"/>
          </a:xfrm>
          <a:prstGeom prst="rect">
            <a:avLst/>
          </a:prstGeom>
          <a:noFill/>
        </p:spPr>
        <p:txBody>
          <a:bodyPr wrap="square" rtlCol="0">
            <a:spAutoFit/>
          </a:bodyPr>
          <a:lstStyle/>
          <a:p>
            <a:r>
              <a:rPr lang="en-US" dirty="0" smtClean="0">
                <a:solidFill>
                  <a:schemeClr val="accent6"/>
                </a:solidFill>
              </a:rPr>
              <a:t>r</a:t>
            </a:r>
            <a:endParaRPr lang="en-US" dirty="0">
              <a:solidFill>
                <a:schemeClr val="accent6"/>
              </a:solidFill>
            </a:endParaRPr>
          </a:p>
        </p:txBody>
      </p:sp>
      <p:sp>
        <p:nvSpPr>
          <p:cNvPr id="8" name="TextBox 7"/>
          <p:cNvSpPr txBox="1"/>
          <p:nvPr/>
        </p:nvSpPr>
        <p:spPr>
          <a:xfrm>
            <a:off x="2041485" y="4734746"/>
            <a:ext cx="771163" cy="369332"/>
          </a:xfrm>
          <a:prstGeom prst="rect">
            <a:avLst/>
          </a:prstGeom>
          <a:noFill/>
        </p:spPr>
        <p:txBody>
          <a:bodyPr wrap="square" rtlCol="0">
            <a:spAutoFit/>
          </a:bodyPr>
          <a:lstStyle/>
          <a:p>
            <a:r>
              <a:rPr lang="en-US" dirty="0" smtClean="0">
                <a:solidFill>
                  <a:schemeClr val="accent6"/>
                </a:solidFill>
              </a:rPr>
              <a:t>C1</a:t>
            </a:r>
            <a:endParaRPr lang="en-US" dirty="0">
              <a:solidFill>
                <a:schemeClr val="accent6"/>
              </a:solidFill>
            </a:endParaRPr>
          </a:p>
        </p:txBody>
      </p:sp>
      <p:sp>
        <p:nvSpPr>
          <p:cNvPr id="9" name="Oval 8"/>
          <p:cNvSpPr/>
          <p:nvPr/>
        </p:nvSpPr>
        <p:spPr>
          <a:xfrm>
            <a:off x="2162350" y="1991853"/>
            <a:ext cx="2801074" cy="2750144"/>
          </a:xfrm>
          <a:prstGeom prst="ellipse">
            <a:avLst/>
          </a:prstGeom>
          <a:noFill/>
          <a:ln w="28575"/>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10" name="Straight Connector 9"/>
          <p:cNvCxnSpPr/>
          <p:nvPr/>
        </p:nvCxnSpPr>
        <p:spPr>
          <a:xfrm flipV="1">
            <a:off x="3575611" y="3306557"/>
            <a:ext cx="1387997" cy="13956"/>
          </a:xfrm>
          <a:prstGeom prst="line">
            <a:avLst/>
          </a:prstGeom>
          <a:ln w="28575">
            <a:solidFill>
              <a:schemeClr val="accent2">
                <a:lumMod val="50000"/>
              </a:schemeClr>
            </a:solidFill>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3212455" y="3288726"/>
            <a:ext cx="567159" cy="369332"/>
          </a:xfrm>
          <a:prstGeom prst="rect">
            <a:avLst/>
          </a:prstGeom>
          <a:noFill/>
        </p:spPr>
        <p:txBody>
          <a:bodyPr wrap="square" rtlCol="0">
            <a:spAutoFit/>
          </a:bodyPr>
          <a:lstStyle/>
          <a:p>
            <a:r>
              <a:rPr lang="en-US" dirty="0" smtClean="0">
                <a:solidFill>
                  <a:schemeClr val="accent2">
                    <a:lumMod val="50000"/>
                  </a:schemeClr>
                </a:solidFill>
              </a:rPr>
              <a:t>z2</a:t>
            </a:r>
            <a:endParaRPr lang="en-US" dirty="0">
              <a:solidFill>
                <a:schemeClr val="accent2">
                  <a:lumMod val="50000"/>
                </a:schemeClr>
              </a:solidFill>
            </a:endParaRPr>
          </a:p>
        </p:txBody>
      </p:sp>
      <p:sp>
        <p:nvSpPr>
          <p:cNvPr id="12" name="TextBox 11"/>
          <p:cNvSpPr txBox="1"/>
          <p:nvPr/>
        </p:nvSpPr>
        <p:spPr>
          <a:xfrm>
            <a:off x="3983618" y="2919451"/>
            <a:ext cx="358815" cy="369332"/>
          </a:xfrm>
          <a:prstGeom prst="rect">
            <a:avLst/>
          </a:prstGeom>
          <a:noFill/>
        </p:spPr>
        <p:txBody>
          <a:bodyPr wrap="square" rtlCol="0">
            <a:spAutoFit/>
          </a:bodyPr>
          <a:lstStyle/>
          <a:p>
            <a:r>
              <a:rPr lang="en-US" dirty="0" smtClean="0">
                <a:ln w="0"/>
                <a:solidFill>
                  <a:schemeClr val="accent2">
                    <a:lumMod val="50000"/>
                  </a:schemeClr>
                </a:solidFill>
                <a:effectLst>
                  <a:outerShdw blurRad="38100" dist="25400" dir="5400000" algn="ctr" rotWithShape="0">
                    <a:srgbClr val="6E747A">
                      <a:alpha val="43000"/>
                    </a:srgbClr>
                  </a:outerShdw>
                </a:effectLst>
              </a:rPr>
              <a:t>r</a:t>
            </a:r>
            <a:endParaRPr lang="en-US" dirty="0">
              <a:ln w="0"/>
              <a:solidFill>
                <a:schemeClr val="accent2">
                  <a:lumMod val="50000"/>
                </a:schemeClr>
              </a:solidFill>
              <a:effectLst>
                <a:outerShdw blurRad="38100" dist="25400" dir="5400000" algn="ctr" rotWithShape="0">
                  <a:srgbClr val="6E747A">
                    <a:alpha val="43000"/>
                  </a:srgbClr>
                </a:outerShdw>
              </a:effectLst>
            </a:endParaRPr>
          </a:p>
        </p:txBody>
      </p:sp>
      <p:sp>
        <p:nvSpPr>
          <p:cNvPr id="13" name="TextBox 12"/>
          <p:cNvSpPr txBox="1"/>
          <p:nvPr/>
        </p:nvSpPr>
        <p:spPr>
          <a:xfrm>
            <a:off x="3212455" y="4771399"/>
            <a:ext cx="771163" cy="369332"/>
          </a:xfrm>
          <a:prstGeom prst="rect">
            <a:avLst/>
          </a:prstGeom>
          <a:noFill/>
        </p:spPr>
        <p:txBody>
          <a:bodyPr wrap="square" rtlCol="0">
            <a:spAutoFit/>
          </a:bodyPr>
          <a:lstStyle/>
          <a:p>
            <a:r>
              <a:rPr lang="en-US" dirty="0" smtClean="0">
                <a:solidFill>
                  <a:schemeClr val="accent2">
                    <a:lumMod val="50000"/>
                  </a:schemeClr>
                </a:solidFill>
              </a:rPr>
              <a:t>C2</a:t>
            </a:r>
            <a:endParaRPr lang="en-US" dirty="0">
              <a:solidFill>
                <a:schemeClr val="accent2">
                  <a:lumMod val="50000"/>
                </a:schemeClr>
              </a:solidFill>
            </a:endParaRPr>
          </a:p>
        </p:txBody>
      </p:sp>
      <p:sp>
        <p:nvSpPr>
          <p:cNvPr id="14" name="Oval 13"/>
          <p:cNvSpPr/>
          <p:nvPr/>
        </p:nvSpPr>
        <p:spPr>
          <a:xfrm>
            <a:off x="3873659" y="1295512"/>
            <a:ext cx="2801074" cy="2750144"/>
          </a:xfrm>
          <a:prstGeom prst="ellipse">
            <a:avLst/>
          </a:prstGeom>
          <a:noFill/>
          <a:ln w="28575">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15" name="Straight Connector 14"/>
          <p:cNvCxnSpPr/>
          <p:nvPr/>
        </p:nvCxnSpPr>
        <p:spPr>
          <a:xfrm flipV="1">
            <a:off x="5286736" y="2641583"/>
            <a:ext cx="1387997" cy="13956"/>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923580" y="2594245"/>
            <a:ext cx="567159" cy="369332"/>
          </a:xfrm>
          <a:prstGeom prst="rect">
            <a:avLst/>
          </a:prstGeom>
          <a:noFill/>
        </p:spPr>
        <p:txBody>
          <a:bodyPr wrap="square" rtlCol="0">
            <a:spAutoFit/>
          </a:bodyPr>
          <a:lstStyle/>
          <a:p>
            <a:r>
              <a:rPr lang="en-US" dirty="0" smtClean="0">
                <a:solidFill>
                  <a:schemeClr val="accent5"/>
                </a:solidFill>
              </a:rPr>
              <a:t>z3</a:t>
            </a:r>
            <a:endParaRPr lang="en-US" dirty="0">
              <a:solidFill>
                <a:schemeClr val="accent5"/>
              </a:solidFill>
            </a:endParaRPr>
          </a:p>
        </p:txBody>
      </p:sp>
      <p:sp>
        <p:nvSpPr>
          <p:cNvPr id="17" name="TextBox 16"/>
          <p:cNvSpPr txBox="1"/>
          <p:nvPr/>
        </p:nvSpPr>
        <p:spPr>
          <a:xfrm>
            <a:off x="5694743" y="2224970"/>
            <a:ext cx="358815" cy="369332"/>
          </a:xfrm>
          <a:prstGeom prst="rect">
            <a:avLst/>
          </a:prstGeom>
          <a:noFill/>
        </p:spPr>
        <p:txBody>
          <a:bodyPr wrap="square" rtlCol="0">
            <a:spAutoFit/>
          </a:bodyPr>
          <a:lstStyle/>
          <a:p>
            <a:r>
              <a:rPr lang="en-US" dirty="0" smtClean="0">
                <a:solidFill>
                  <a:schemeClr val="accent5"/>
                </a:solidFill>
              </a:rPr>
              <a:t>r</a:t>
            </a:r>
            <a:endParaRPr lang="en-US" dirty="0">
              <a:solidFill>
                <a:schemeClr val="accent5"/>
              </a:solidFill>
            </a:endParaRPr>
          </a:p>
        </p:txBody>
      </p:sp>
      <p:sp>
        <p:nvSpPr>
          <p:cNvPr id="18" name="TextBox 17"/>
          <p:cNvSpPr txBox="1"/>
          <p:nvPr/>
        </p:nvSpPr>
        <p:spPr>
          <a:xfrm>
            <a:off x="4923580" y="4076918"/>
            <a:ext cx="771163" cy="369332"/>
          </a:xfrm>
          <a:prstGeom prst="rect">
            <a:avLst/>
          </a:prstGeom>
          <a:noFill/>
        </p:spPr>
        <p:txBody>
          <a:bodyPr wrap="square" rtlCol="0">
            <a:spAutoFit/>
          </a:bodyPr>
          <a:lstStyle/>
          <a:p>
            <a:r>
              <a:rPr lang="en-US" dirty="0" smtClean="0">
                <a:solidFill>
                  <a:schemeClr val="accent5"/>
                </a:solidFill>
              </a:rPr>
              <a:t>C3</a:t>
            </a:r>
            <a:endParaRPr lang="en-US" dirty="0">
              <a:solidFill>
                <a:schemeClr val="accent5"/>
              </a:solidFill>
            </a:endParaRPr>
          </a:p>
        </p:txBody>
      </p:sp>
      <p:sp>
        <p:nvSpPr>
          <p:cNvPr id="19" name="Oval 18"/>
          <p:cNvSpPr/>
          <p:nvPr/>
        </p:nvSpPr>
        <p:spPr>
          <a:xfrm>
            <a:off x="4962401" y="2510289"/>
            <a:ext cx="2801074" cy="2750144"/>
          </a:xfrm>
          <a:prstGeom prst="ellipse">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20" name="Straight Connector 19"/>
          <p:cNvCxnSpPr/>
          <p:nvPr/>
        </p:nvCxnSpPr>
        <p:spPr>
          <a:xfrm flipV="1">
            <a:off x="6375479" y="3795591"/>
            <a:ext cx="1387997" cy="1395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140914" y="3777760"/>
            <a:ext cx="567159" cy="369332"/>
          </a:xfrm>
          <a:prstGeom prst="rect">
            <a:avLst/>
          </a:prstGeom>
          <a:noFill/>
        </p:spPr>
        <p:txBody>
          <a:bodyPr wrap="square" rtlCol="0">
            <a:spAutoFit/>
          </a:bodyPr>
          <a:lstStyle/>
          <a:p>
            <a:r>
              <a:rPr lang="en-US" dirty="0" smtClean="0">
                <a:solidFill>
                  <a:srgbClr val="FF0000"/>
                </a:solidFill>
              </a:rPr>
              <a:t>z4</a:t>
            </a:r>
            <a:endParaRPr lang="en-US" dirty="0">
              <a:solidFill>
                <a:srgbClr val="FF0000"/>
              </a:solidFill>
            </a:endParaRPr>
          </a:p>
        </p:txBody>
      </p:sp>
      <p:sp>
        <p:nvSpPr>
          <p:cNvPr id="22" name="TextBox 21"/>
          <p:cNvSpPr txBox="1"/>
          <p:nvPr/>
        </p:nvSpPr>
        <p:spPr>
          <a:xfrm>
            <a:off x="6912077" y="3436739"/>
            <a:ext cx="358815" cy="369332"/>
          </a:xfrm>
          <a:prstGeom prst="rect">
            <a:avLst/>
          </a:prstGeom>
          <a:noFill/>
        </p:spPr>
        <p:txBody>
          <a:bodyPr wrap="square" rtlCol="0">
            <a:spAutoFit/>
          </a:bodyPr>
          <a:lstStyle/>
          <a:p>
            <a:r>
              <a:rPr lang="en-US" dirty="0" smtClean="0">
                <a:solidFill>
                  <a:srgbClr val="FF0000"/>
                </a:solidFill>
              </a:rPr>
              <a:t>r</a:t>
            </a:r>
            <a:endParaRPr lang="en-US" dirty="0">
              <a:solidFill>
                <a:srgbClr val="FF0000"/>
              </a:solidFill>
            </a:endParaRPr>
          </a:p>
        </p:txBody>
      </p:sp>
      <p:sp>
        <p:nvSpPr>
          <p:cNvPr id="23" name="TextBox 22"/>
          <p:cNvSpPr txBox="1"/>
          <p:nvPr/>
        </p:nvSpPr>
        <p:spPr>
          <a:xfrm>
            <a:off x="6140914" y="5260433"/>
            <a:ext cx="771163" cy="369332"/>
          </a:xfrm>
          <a:prstGeom prst="rect">
            <a:avLst/>
          </a:prstGeom>
          <a:noFill/>
        </p:spPr>
        <p:txBody>
          <a:bodyPr wrap="square" rtlCol="0">
            <a:spAutoFit/>
          </a:bodyPr>
          <a:lstStyle/>
          <a:p>
            <a:r>
              <a:rPr lang="en-US" dirty="0" smtClean="0">
                <a:solidFill>
                  <a:srgbClr val="FF0000"/>
                </a:solidFill>
              </a:rPr>
              <a:t>C4</a:t>
            </a:r>
            <a:endParaRPr lang="en-US" dirty="0">
              <a:solidFill>
                <a:srgbClr val="FF0000"/>
              </a:solidFill>
            </a:endParaRPr>
          </a:p>
        </p:txBody>
      </p:sp>
      <p:sp>
        <p:nvSpPr>
          <p:cNvPr id="24" name="Oval 23"/>
          <p:cNvSpPr/>
          <p:nvPr/>
        </p:nvSpPr>
        <p:spPr>
          <a:xfrm>
            <a:off x="6409422" y="3189020"/>
            <a:ext cx="2801074" cy="2750144"/>
          </a:xfrm>
          <a:prstGeom prst="ellipse">
            <a:avLst/>
          </a:prstGeom>
          <a:noFill/>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7808211" y="4505584"/>
            <a:ext cx="1387997" cy="1395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445055" y="4487753"/>
            <a:ext cx="567159" cy="369332"/>
          </a:xfrm>
          <a:prstGeom prst="rect">
            <a:avLst/>
          </a:prstGeom>
          <a:noFill/>
        </p:spPr>
        <p:txBody>
          <a:bodyPr wrap="square" rtlCol="0">
            <a:spAutoFit/>
          </a:bodyPr>
          <a:lstStyle/>
          <a:p>
            <a:r>
              <a:rPr lang="en-US" dirty="0" smtClean="0">
                <a:solidFill>
                  <a:schemeClr val="accent4"/>
                </a:solidFill>
              </a:rPr>
              <a:t>z5</a:t>
            </a:r>
            <a:endParaRPr lang="en-US" dirty="0">
              <a:solidFill>
                <a:schemeClr val="accent4"/>
              </a:solidFill>
            </a:endParaRPr>
          </a:p>
        </p:txBody>
      </p:sp>
      <p:sp>
        <p:nvSpPr>
          <p:cNvPr id="27" name="TextBox 26"/>
          <p:cNvSpPr txBox="1"/>
          <p:nvPr/>
        </p:nvSpPr>
        <p:spPr>
          <a:xfrm>
            <a:off x="8216218" y="4118478"/>
            <a:ext cx="358815" cy="369332"/>
          </a:xfrm>
          <a:prstGeom prst="rect">
            <a:avLst/>
          </a:prstGeom>
          <a:noFill/>
        </p:spPr>
        <p:txBody>
          <a:bodyPr wrap="square" rtlCol="0">
            <a:spAutoFit/>
          </a:bodyPr>
          <a:lstStyle/>
          <a:p>
            <a:r>
              <a:rPr lang="en-US" dirty="0">
                <a:solidFill>
                  <a:schemeClr val="accent4"/>
                </a:solidFill>
              </a:rPr>
              <a:t>r</a:t>
            </a:r>
          </a:p>
        </p:txBody>
      </p:sp>
      <p:sp>
        <p:nvSpPr>
          <p:cNvPr id="28" name="TextBox 27"/>
          <p:cNvSpPr txBox="1"/>
          <p:nvPr/>
        </p:nvSpPr>
        <p:spPr>
          <a:xfrm>
            <a:off x="7445055" y="5970426"/>
            <a:ext cx="771163" cy="369332"/>
          </a:xfrm>
          <a:prstGeom prst="rect">
            <a:avLst/>
          </a:prstGeom>
          <a:noFill/>
        </p:spPr>
        <p:txBody>
          <a:bodyPr wrap="square" rtlCol="0">
            <a:spAutoFit/>
          </a:bodyPr>
          <a:lstStyle/>
          <a:p>
            <a:r>
              <a:rPr lang="en-US" dirty="0" smtClean="0">
                <a:solidFill>
                  <a:schemeClr val="accent4"/>
                </a:solidFill>
              </a:rPr>
              <a:t>C5</a:t>
            </a:r>
            <a:endParaRPr lang="en-US" dirty="0">
              <a:solidFill>
                <a:schemeClr val="accent4"/>
              </a:solidFill>
            </a:endParaRPr>
          </a:p>
        </p:txBody>
      </p:sp>
      <p:sp>
        <p:nvSpPr>
          <p:cNvPr id="29" name="Oval 28"/>
          <p:cNvSpPr/>
          <p:nvPr/>
        </p:nvSpPr>
        <p:spPr>
          <a:xfrm>
            <a:off x="7530328" y="2819811"/>
            <a:ext cx="2801074" cy="2750144"/>
          </a:xfrm>
          <a:prstGeom prst="ellipse">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30" name="Straight Connector 29"/>
          <p:cNvCxnSpPr/>
          <p:nvPr/>
        </p:nvCxnSpPr>
        <p:spPr>
          <a:xfrm flipV="1">
            <a:off x="8899044" y="4105113"/>
            <a:ext cx="1387997" cy="139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535888" y="4087282"/>
            <a:ext cx="567159" cy="369332"/>
          </a:xfrm>
          <a:prstGeom prst="rect">
            <a:avLst/>
          </a:prstGeom>
          <a:noFill/>
        </p:spPr>
        <p:txBody>
          <a:bodyPr wrap="square" rtlCol="0">
            <a:spAutoFit/>
          </a:bodyPr>
          <a:lstStyle/>
          <a:p>
            <a:r>
              <a:rPr lang="en-US" dirty="0" smtClean="0"/>
              <a:t>z6</a:t>
            </a:r>
            <a:endParaRPr lang="en-US" dirty="0"/>
          </a:p>
        </p:txBody>
      </p:sp>
      <p:sp>
        <p:nvSpPr>
          <p:cNvPr id="32" name="TextBox 31"/>
          <p:cNvSpPr txBox="1"/>
          <p:nvPr/>
        </p:nvSpPr>
        <p:spPr>
          <a:xfrm>
            <a:off x="9307051" y="3718007"/>
            <a:ext cx="358815" cy="406205"/>
          </a:xfrm>
          <a:prstGeom prst="rect">
            <a:avLst/>
          </a:prstGeom>
          <a:noFill/>
        </p:spPr>
        <p:txBody>
          <a:bodyPr wrap="square" rtlCol="0">
            <a:spAutoFit/>
          </a:bodyPr>
          <a:lstStyle/>
          <a:p>
            <a:r>
              <a:rPr lang="en-US" dirty="0" smtClean="0"/>
              <a:t>r</a:t>
            </a:r>
            <a:endParaRPr lang="en-US" dirty="0"/>
          </a:p>
        </p:txBody>
      </p:sp>
      <p:sp>
        <p:nvSpPr>
          <p:cNvPr id="33" name="TextBox 32"/>
          <p:cNvSpPr txBox="1"/>
          <p:nvPr/>
        </p:nvSpPr>
        <p:spPr>
          <a:xfrm>
            <a:off x="8535888" y="5569955"/>
            <a:ext cx="771163" cy="369332"/>
          </a:xfrm>
          <a:prstGeom prst="rect">
            <a:avLst/>
          </a:prstGeom>
          <a:noFill/>
        </p:spPr>
        <p:txBody>
          <a:bodyPr wrap="square" rtlCol="0">
            <a:spAutoFit/>
          </a:bodyPr>
          <a:lstStyle/>
          <a:p>
            <a:r>
              <a:rPr lang="en-US" dirty="0" smtClean="0"/>
              <a:t>C6</a:t>
            </a:r>
            <a:endParaRPr lang="en-US" dirty="0"/>
          </a:p>
        </p:txBody>
      </p:sp>
      <p:cxnSp>
        <p:nvCxnSpPr>
          <p:cNvPr id="34" name="Straight Arrow Connector 33"/>
          <p:cNvCxnSpPr/>
          <p:nvPr/>
        </p:nvCxnSpPr>
        <p:spPr>
          <a:xfrm flipV="1">
            <a:off x="991564" y="6263076"/>
            <a:ext cx="10141671" cy="5064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445412" y="6412180"/>
            <a:ext cx="6169832" cy="369332"/>
          </a:xfrm>
          <a:prstGeom prst="rect">
            <a:avLst/>
          </a:prstGeom>
          <a:noFill/>
        </p:spPr>
        <p:txBody>
          <a:bodyPr wrap="square" rtlCol="0">
            <a:spAutoFit/>
          </a:bodyPr>
          <a:lstStyle/>
          <a:p>
            <a:r>
              <a:rPr lang="en-US" dirty="0" smtClean="0"/>
              <a:t>6 second scenario of a particular uploader </a:t>
            </a:r>
            <a:r>
              <a:rPr lang="en-US" b="1" dirty="0" smtClean="0">
                <a:solidFill>
                  <a:srgbClr val="FF0000"/>
                </a:solidFill>
              </a:rPr>
              <a:t>U</a:t>
            </a:r>
            <a:endParaRPr lang="en-US" b="1" dirty="0">
              <a:solidFill>
                <a:srgbClr val="FF0000"/>
              </a:solidFill>
            </a:endParaRPr>
          </a:p>
        </p:txBody>
      </p:sp>
    </p:spTree>
    <p:extLst>
      <p:ext uri="{BB962C8B-B14F-4D97-AF65-F5344CB8AC3E}">
        <p14:creationId xmlns:p14="http://schemas.microsoft.com/office/powerpoint/2010/main" val="2739090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41513" y="141514"/>
                <a:ext cx="11767457" cy="6346372"/>
              </a:xfrm>
            </p:spPr>
            <p:txBody>
              <a:bodyPr/>
              <a:lstStyle/>
              <a:p>
                <a:r>
                  <a:rPr lang="en-US" dirty="0" smtClean="0"/>
                  <a:t>We are trying to find the location of an uploader </a:t>
                </a:r>
                <a:r>
                  <a:rPr lang="en-US" b="1" dirty="0" smtClean="0">
                    <a:solidFill>
                      <a:srgbClr val="FF0000"/>
                    </a:solidFill>
                  </a:rPr>
                  <a:t>U.</a:t>
                </a:r>
                <a:endParaRPr lang="en-US" b="1" dirty="0" smtClean="0"/>
              </a:p>
              <a:p>
                <a:r>
                  <a:rPr lang="en-US" dirty="0" smtClean="0"/>
                  <a:t> Based on the speed of </a:t>
                </a:r>
                <a:r>
                  <a:rPr lang="en-US" b="1" dirty="0" smtClean="0">
                    <a:solidFill>
                      <a:srgbClr val="FF0000"/>
                    </a:solidFill>
                  </a:rPr>
                  <a:t>U</a:t>
                </a:r>
                <a:r>
                  <a:rPr lang="en-US" dirty="0" smtClean="0"/>
                  <a:t> and time = </a:t>
                </a:r>
                <a:r>
                  <a:rPr lang="en-US" b="1" dirty="0" smtClean="0"/>
                  <a:t>t</a:t>
                </a:r>
                <a:r>
                  <a:rPr lang="en-US" dirty="0" smtClean="0"/>
                  <a:t> seconds (6 in previous slide) the server can calculate the distance traveled by U in t seconds</a:t>
                </a:r>
                <a:r>
                  <a:rPr lang="en-US" b="1" dirty="0" smtClean="0"/>
                  <a:t> </a:t>
                </a:r>
                <a:r>
                  <a:rPr lang="en-US" b="1" dirty="0" smtClean="0">
                    <a:solidFill>
                      <a:srgbClr val="FF0000"/>
                    </a:solidFill>
                  </a:rPr>
                  <a:t>(</a:t>
                </a:r>
                <a14:m>
                  <m:oMath xmlns:m="http://schemas.openxmlformats.org/officeDocument/2006/math">
                    <m:sSubSup>
                      <m:sSubSupPr>
                        <m:ctrlPr>
                          <a:rPr lang="en-US" b="1" i="1" smtClean="0">
                            <a:solidFill>
                              <a:srgbClr val="FF0000"/>
                            </a:solidFill>
                            <a:latin typeface="Cambria Math" charset="0"/>
                          </a:rPr>
                        </m:ctrlPr>
                      </m:sSubSupPr>
                      <m:e>
                        <m:r>
                          <a:rPr lang="en-US" b="1" i="1" smtClean="0">
                            <a:solidFill>
                              <a:srgbClr val="FF0000"/>
                            </a:solidFill>
                            <a:latin typeface="Cambria Math" charset="0"/>
                          </a:rPr>
                          <m:t>𝑫</m:t>
                        </m:r>
                      </m:e>
                      <m:sub>
                        <m:r>
                          <a:rPr lang="en-US" b="1" i="1" smtClean="0">
                            <a:solidFill>
                              <a:srgbClr val="FF0000"/>
                            </a:solidFill>
                            <a:latin typeface="Cambria Math" charset="0"/>
                          </a:rPr>
                          <m:t>𝑼</m:t>
                        </m:r>
                      </m:sub>
                      <m:sup>
                        <m:r>
                          <a:rPr lang="en-US" b="1" i="1" smtClean="0">
                            <a:solidFill>
                              <a:srgbClr val="FF0000"/>
                            </a:solidFill>
                            <a:latin typeface="Cambria Math" charset="0"/>
                          </a:rPr>
                          <m:t>𝒕</m:t>
                        </m:r>
                      </m:sup>
                    </m:sSubSup>
                  </m:oMath>
                </a14:m>
                <a:r>
                  <a:rPr lang="en-US" b="1" dirty="0" smtClean="0">
                    <a:solidFill>
                      <a:srgbClr val="FF0000"/>
                    </a:solidFill>
                  </a:rPr>
                  <a:t>).</a:t>
                </a:r>
              </a:p>
              <a:p>
                <a:r>
                  <a:rPr lang="en-US" dirty="0" smtClean="0"/>
                  <a:t>At</a:t>
                </a:r>
                <a:r>
                  <a:rPr lang="en-US" b="1" dirty="0" smtClean="0">
                    <a:solidFill>
                      <a:srgbClr val="FF0000"/>
                    </a:solidFill>
                  </a:rPr>
                  <a:t> </a:t>
                </a:r>
                <a14:m>
                  <m:oMath xmlns:m="http://schemas.openxmlformats.org/officeDocument/2006/math">
                    <m:sSup>
                      <m:sSupPr>
                        <m:ctrlPr>
                          <a:rPr lang="en-US" b="1" i="1" smtClean="0">
                            <a:solidFill>
                              <a:srgbClr val="FF0000"/>
                            </a:solidFill>
                            <a:latin typeface="Cambria Math" charset="0"/>
                          </a:rPr>
                        </m:ctrlPr>
                      </m:sSupPr>
                      <m:e>
                        <m:r>
                          <a:rPr lang="en-US" b="1" i="1" smtClean="0">
                            <a:solidFill>
                              <a:srgbClr val="FF0000"/>
                            </a:solidFill>
                            <a:latin typeface="Cambria Math" charset="0"/>
                          </a:rPr>
                          <m:t>𝒕</m:t>
                        </m:r>
                      </m:e>
                      <m:sup>
                        <m:r>
                          <a:rPr lang="en-US" b="1" i="1" smtClean="0">
                            <a:solidFill>
                              <a:srgbClr val="FF0000"/>
                            </a:solidFill>
                            <a:latin typeface="Cambria Math" charset="0"/>
                          </a:rPr>
                          <m:t>𝒕𝒉</m:t>
                        </m:r>
                      </m:sup>
                    </m:sSup>
                  </m:oMath>
                </a14:m>
                <a:r>
                  <a:rPr lang="en-US" b="1" dirty="0" smtClean="0"/>
                  <a:t> </a:t>
                </a:r>
                <a:r>
                  <a:rPr lang="en-US" dirty="0" smtClean="0"/>
                  <a:t>second, circle </a:t>
                </a:r>
                <a14:m>
                  <m:oMath xmlns:m="http://schemas.openxmlformats.org/officeDocument/2006/math">
                    <m:sSub>
                      <m:sSubPr>
                        <m:ctrlPr>
                          <a:rPr lang="en-US" i="1" smtClean="0">
                            <a:latin typeface="Cambria Math" charset="0"/>
                          </a:rPr>
                        </m:ctrlPr>
                      </m:sSubPr>
                      <m:e>
                        <m:r>
                          <a:rPr lang="en-US" b="0" i="1" smtClean="0">
                            <a:latin typeface="Cambria Math" charset="0"/>
                          </a:rPr>
                          <m:t>𝐶</m:t>
                        </m:r>
                      </m:e>
                      <m:sub>
                        <m:r>
                          <a:rPr lang="en-US" b="0" i="1" smtClean="0">
                            <a:latin typeface="Cambria Math" charset="0"/>
                          </a:rPr>
                          <m:t>𝑡</m:t>
                        </m:r>
                      </m:sub>
                    </m:sSub>
                  </m:oMath>
                </a14:m>
                <a:r>
                  <a:rPr lang="en-US" dirty="0" smtClean="0"/>
                  <a:t> would be formed. </a:t>
                </a:r>
              </a:p>
              <a:p>
                <a:r>
                  <a:rPr lang="en-US" dirty="0" smtClean="0">
                    <a:solidFill>
                      <a:schemeClr val="tx1"/>
                    </a:solidFill>
                  </a:rPr>
                  <a:t>So </a:t>
                </a:r>
                <a:r>
                  <a:rPr lang="en-US" b="1" dirty="0" smtClean="0">
                    <a:solidFill>
                      <a:srgbClr val="FF0000"/>
                    </a:solidFill>
                  </a:rPr>
                  <a:t>U</a:t>
                </a:r>
                <a:r>
                  <a:rPr lang="en-US" dirty="0" smtClean="0">
                    <a:solidFill>
                      <a:schemeClr val="tx1"/>
                    </a:solidFill>
                  </a:rPr>
                  <a:t> could have traveled only </a:t>
                </a:r>
                <a14:m>
                  <m:oMath xmlns:m="http://schemas.openxmlformats.org/officeDocument/2006/math">
                    <m:sSubSup>
                      <m:sSubSupPr>
                        <m:ctrlPr>
                          <a:rPr lang="en-US" b="1" i="1" smtClean="0">
                            <a:solidFill>
                              <a:srgbClr val="FF0000"/>
                            </a:solidFill>
                            <a:latin typeface="Cambria Math" charset="0"/>
                          </a:rPr>
                        </m:ctrlPr>
                      </m:sSubSupPr>
                      <m:e>
                        <m:r>
                          <a:rPr lang="en-US" b="1" i="1" smtClean="0">
                            <a:solidFill>
                              <a:srgbClr val="FF0000"/>
                            </a:solidFill>
                            <a:latin typeface="Cambria Math" charset="0"/>
                          </a:rPr>
                          <m:t>𝑫</m:t>
                        </m:r>
                      </m:e>
                      <m:sub>
                        <m:r>
                          <a:rPr lang="en-US" b="1" i="1" smtClean="0">
                            <a:solidFill>
                              <a:srgbClr val="FF0000"/>
                            </a:solidFill>
                            <a:latin typeface="Cambria Math" charset="0"/>
                          </a:rPr>
                          <m:t>𝑼</m:t>
                        </m:r>
                      </m:sub>
                      <m:sup>
                        <m:r>
                          <a:rPr lang="en-US" b="1" i="1" smtClean="0">
                            <a:solidFill>
                              <a:srgbClr val="FF0000"/>
                            </a:solidFill>
                            <a:latin typeface="Cambria Math" charset="0"/>
                          </a:rPr>
                          <m:t>𝒕</m:t>
                        </m:r>
                      </m:sup>
                    </m:sSubSup>
                  </m:oMath>
                </a14:m>
                <a:r>
                  <a:rPr lang="en-US" dirty="0" smtClean="0">
                    <a:solidFill>
                      <a:schemeClr val="tx1"/>
                    </a:solidFill>
                  </a:rPr>
                  <a:t> distance from </a:t>
                </a:r>
                <a:r>
                  <a:rPr lang="en-US" dirty="0" smtClean="0"/>
                  <a:t>circle </a:t>
                </a:r>
                <a14:m>
                  <m:oMath xmlns:m="http://schemas.openxmlformats.org/officeDocument/2006/math">
                    <m:sSub>
                      <m:sSubPr>
                        <m:ctrlPr>
                          <a:rPr lang="en-US" b="1" i="1" smtClean="0">
                            <a:solidFill>
                              <a:srgbClr val="FF0000"/>
                            </a:solidFill>
                            <a:latin typeface="Cambria Math" charset="0"/>
                          </a:rPr>
                        </m:ctrlPr>
                      </m:sSubPr>
                      <m:e>
                        <m:r>
                          <a:rPr lang="en-US" b="1" i="1" smtClean="0">
                            <a:solidFill>
                              <a:srgbClr val="FF0000"/>
                            </a:solidFill>
                            <a:latin typeface="Cambria Math" charset="0"/>
                          </a:rPr>
                          <m:t>𝑪</m:t>
                        </m:r>
                      </m:e>
                      <m:sub>
                        <m:r>
                          <a:rPr lang="en-US" b="1" i="1" smtClean="0">
                            <a:solidFill>
                              <a:srgbClr val="FF0000"/>
                            </a:solidFill>
                            <a:latin typeface="Cambria Math" charset="0"/>
                          </a:rPr>
                          <m:t>𝒕</m:t>
                        </m:r>
                      </m:sub>
                    </m:sSub>
                  </m:oMath>
                </a14:m>
                <a:r>
                  <a:rPr lang="en-US" b="1" dirty="0" smtClean="0">
                    <a:solidFill>
                      <a:srgbClr val="FF0000"/>
                    </a:solidFill>
                  </a:rPr>
                  <a:t> to </a:t>
                </a:r>
                <a14:m>
                  <m:oMath xmlns:m="http://schemas.openxmlformats.org/officeDocument/2006/math">
                    <m:sSub>
                      <m:sSubPr>
                        <m:ctrlPr>
                          <a:rPr lang="en-US" b="1" i="1" smtClean="0">
                            <a:solidFill>
                              <a:srgbClr val="FF0000"/>
                            </a:solidFill>
                            <a:latin typeface="Cambria Math" charset="0"/>
                          </a:rPr>
                        </m:ctrlPr>
                      </m:sSubPr>
                      <m:e>
                        <m:r>
                          <a:rPr lang="en-US" b="1" i="1" smtClean="0">
                            <a:solidFill>
                              <a:srgbClr val="FF0000"/>
                            </a:solidFill>
                            <a:latin typeface="Cambria Math" charset="0"/>
                          </a:rPr>
                          <m:t>𝑪</m:t>
                        </m:r>
                      </m:e>
                      <m:sub>
                        <m:r>
                          <a:rPr lang="en-US" b="1" i="1" smtClean="0">
                            <a:solidFill>
                              <a:srgbClr val="FF0000"/>
                            </a:solidFill>
                            <a:latin typeface="Cambria Math" charset="0"/>
                          </a:rPr>
                          <m:t>𝟏</m:t>
                        </m:r>
                      </m:sub>
                    </m:sSub>
                  </m:oMath>
                </a14:m>
                <a:r>
                  <a:rPr lang="en-US" b="1" dirty="0" smtClean="0">
                    <a:solidFill>
                      <a:srgbClr val="FF0000"/>
                    </a:solidFill>
                  </a:rPr>
                  <a:t>.</a:t>
                </a:r>
              </a:p>
              <a:p>
                <a:endParaRPr lang="en-US" b="1" dirty="0" smtClean="0">
                  <a:solidFill>
                    <a:srgbClr val="FF0000"/>
                  </a:solidFill>
                </a:endParaRP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41513" y="141514"/>
                <a:ext cx="11767457" cy="6346372"/>
              </a:xfrm>
              <a:blipFill rotWithShape="0">
                <a:blip r:embed="rId2"/>
                <a:stretch>
                  <a:fillRect l="-932" t="-1537"/>
                </a:stretch>
              </a:blipFill>
            </p:spPr>
            <p:txBody>
              <a:bodyPr/>
              <a:lstStyle/>
              <a:p>
                <a:r>
                  <a:rPr lang="en-US">
                    <a:noFill/>
                  </a:rPr>
                  <a:t> </a:t>
                </a:r>
              </a:p>
            </p:txBody>
          </p:sp>
        </mc:Fallback>
      </mc:AlternateContent>
      <p:sp>
        <p:nvSpPr>
          <p:cNvPr id="37" name="Oval 36"/>
          <p:cNvSpPr/>
          <p:nvPr/>
        </p:nvSpPr>
        <p:spPr>
          <a:xfrm>
            <a:off x="1077116" y="2894592"/>
            <a:ext cx="2801074" cy="2750144"/>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38" name="Straight Connector 37"/>
          <p:cNvCxnSpPr/>
          <p:nvPr/>
        </p:nvCxnSpPr>
        <p:spPr>
          <a:xfrm flipV="1">
            <a:off x="2071236" y="4211156"/>
            <a:ext cx="1806954" cy="33718"/>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127037" y="4193325"/>
            <a:ext cx="567159" cy="406265"/>
          </a:xfrm>
          <a:prstGeom prst="rect">
            <a:avLst/>
          </a:prstGeom>
          <a:noFill/>
        </p:spPr>
        <p:txBody>
          <a:bodyPr wrap="square" rtlCol="0">
            <a:spAutoFit/>
          </a:bodyPr>
          <a:lstStyle/>
          <a:p>
            <a:r>
              <a:rPr lang="en-US" dirty="0" smtClean="0"/>
              <a:t>z1</a:t>
            </a:r>
            <a:endParaRPr lang="en-US" dirty="0"/>
          </a:p>
        </p:txBody>
      </p:sp>
      <p:sp>
        <p:nvSpPr>
          <p:cNvPr id="40" name="TextBox 39"/>
          <p:cNvSpPr txBox="1"/>
          <p:nvPr/>
        </p:nvSpPr>
        <p:spPr>
          <a:xfrm>
            <a:off x="2898200" y="3824050"/>
            <a:ext cx="358815" cy="406205"/>
          </a:xfrm>
          <a:prstGeom prst="rect">
            <a:avLst/>
          </a:prstGeom>
          <a:noFill/>
        </p:spPr>
        <p:txBody>
          <a:bodyPr wrap="square" rtlCol="0">
            <a:spAutoFit/>
          </a:bodyPr>
          <a:lstStyle/>
          <a:p>
            <a:r>
              <a:rPr lang="en-US" dirty="0" smtClean="0"/>
              <a:t>r</a:t>
            </a:r>
            <a:endParaRPr lang="en-US" dirty="0"/>
          </a:p>
        </p:txBody>
      </p:sp>
      <p:sp>
        <p:nvSpPr>
          <p:cNvPr id="41" name="TextBox 40"/>
          <p:cNvSpPr txBox="1"/>
          <p:nvPr/>
        </p:nvSpPr>
        <p:spPr>
          <a:xfrm>
            <a:off x="2127037" y="5675998"/>
            <a:ext cx="771163" cy="406265"/>
          </a:xfrm>
          <a:prstGeom prst="rect">
            <a:avLst/>
          </a:prstGeom>
          <a:noFill/>
        </p:spPr>
        <p:txBody>
          <a:bodyPr wrap="square" rtlCol="0">
            <a:spAutoFit/>
          </a:bodyPr>
          <a:lstStyle/>
          <a:p>
            <a:r>
              <a:rPr lang="en-US" dirty="0" smtClean="0"/>
              <a:t>C1</a:t>
            </a:r>
            <a:endParaRPr lang="en-US" dirty="0"/>
          </a:p>
        </p:txBody>
      </p:sp>
      <p:sp>
        <p:nvSpPr>
          <p:cNvPr id="42" name="Oval 41"/>
          <p:cNvSpPr/>
          <p:nvPr/>
        </p:nvSpPr>
        <p:spPr>
          <a:xfrm>
            <a:off x="7688492" y="2894592"/>
            <a:ext cx="2801074" cy="2750144"/>
          </a:xfrm>
          <a:prstGeom prst="ellipse">
            <a:avLst/>
          </a:prstGeom>
          <a:noFill/>
          <a:ln w="28575"/>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43" name="Straight Connector 42"/>
          <p:cNvCxnSpPr/>
          <p:nvPr/>
        </p:nvCxnSpPr>
        <p:spPr>
          <a:xfrm flipV="1">
            <a:off x="9101569" y="4244874"/>
            <a:ext cx="1387997" cy="13956"/>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8738413" y="4227043"/>
            <a:ext cx="567159" cy="369332"/>
          </a:xfrm>
          <a:prstGeom prst="rect">
            <a:avLst/>
          </a:prstGeom>
          <a:noFill/>
        </p:spPr>
        <p:txBody>
          <a:bodyPr wrap="square" rtlCol="0">
            <a:spAutoFit/>
          </a:bodyPr>
          <a:lstStyle/>
          <a:p>
            <a:r>
              <a:rPr lang="en-US" dirty="0" err="1" smtClean="0"/>
              <a:t>zt</a:t>
            </a:r>
            <a:endParaRPr lang="en-US" dirty="0"/>
          </a:p>
        </p:txBody>
      </p:sp>
      <p:sp>
        <p:nvSpPr>
          <p:cNvPr id="45" name="TextBox 44"/>
          <p:cNvSpPr txBox="1"/>
          <p:nvPr/>
        </p:nvSpPr>
        <p:spPr>
          <a:xfrm>
            <a:off x="9509576" y="3857768"/>
            <a:ext cx="358815" cy="406205"/>
          </a:xfrm>
          <a:prstGeom prst="rect">
            <a:avLst/>
          </a:prstGeom>
          <a:noFill/>
        </p:spPr>
        <p:txBody>
          <a:bodyPr wrap="square" rtlCol="0">
            <a:spAutoFit/>
          </a:bodyPr>
          <a:lstStyle/>
          <a:p>
            <a:r>
              <a:rPr lang="en-US" dirty="0" smtClean="0"/>
              <a:t>r</a:t>
            </a:r>
            <a:endParaRPr lang="en-US" dirty="0"/>
          </a:p>
        </p:txBody>
      </p:sp>
      <p:sp>
        <p:nvSpPr>
          <p:cNvPr id="46" name="TextBox 45"/>
          <p:cNvSpPr txBox="1"/>
          <p:nvPr/>
        </p:nvSpPr>
        <p:spPr>
          <a:xfrm>
            <a:off x="8738413" y="5687378"/>
            <a:ext cx="771163" cy="369332"/>
          </a:xfrm>
          <a:prstGeom prst="rect">
            <a:avLst/>
          </a:prstGeom>
          <a:noFill/>
        </p:spPr>
        <p:txBody>
          <a:bodyPr wrap="square" rtlCol="0">
            <a:spAutoFit/>
          </a:bodyPr>
          <a:lstStyle/>
          <a:p>
            <a:r>
              <a:rPr lang="en-US" dirty="0" smtClean="0"/>
              <a:t>Ct</a:t>
            </a:r>
            <a:endParaRPr lang="en-US" dirty="0"/>
          </a:p>
        </p:txBody>
      </p:sp>
      <p:cxnSp>
        <p:nvCxnSpPr>
          <p:cNvPr id="47" name="Straight Connector 46"/>
          <p:cNvCxnSpPr/>
          <p:nvPr/>
        </p:nvCxnSpPr>
        <p:spPr>
          <a:xfrm flipH="1" flipV="1">
            <a:off x="2797103" y="2894593"/>
            <a:ext cx="6134793" cy="2750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7" idx="0"/>
            <a:endCxn id="39" idx="4"/>
          </p:cNvCxnSpPr>
          <p:nvPr/>
        </p:nvCxnSpPr>
        <p:spPr>
          <a:xfrm flipH="1">
            <a:off x="2477653" y="2894592"/>
            <a:ext cx="6611376" cy="2750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9" idx="0"/>
          </p:cNvCxnSpPr>
          <p:nvPr/>
        </p:nvCxnSpPr>
        <p:spPr>
          <a:xfrm flipH="1" flipV="1">
            <a:off x="3527574" y="4225112"/>
            <a:ext cx="5494419" cy="1931"/>
          </a:xfrm>
          <a:prstGeom prst="line">
            <a:avLst/>
          </a:prstGeom>
        </p:spPr>
        <p:style>
          <a:lnRef idx="1">
            <a:schemeClr val="accent1"/>
          </a:lnRef>
          <a:fillRef idx="0">
            <a:schemeClr val="accent1"/>
          </a:fillRef>
          <a:effectRef idx="0">
            <a:schemeClr val="accent1"/>
          </a:effectRef>
          <a:fontRef idx="minor">
            <a:schemeClr val="tx1"/>
          </a:fontRef>
        </p:style>
      </p:cxnSp>
      <p:sp>
        <p:nvSpPr>
          <p:cNvPr id="50" name="Arc 49"/>
          <p:cNvSpPr/>
          <p:nvPr/>
        </p:nvSpPr>
        <p:spPr>
          <a:xfrm rot="10800000">
            <a:off x="2071237" y="2894591"/>
            <a:ext cx="832476" cy="2743062"/>
          </a:xfrm>
          <a:prstGeom prst="arc">
            <a:avLst>
              <a:gd name="adj1" fmla="val 15859553"/>
              <a:gd name="adj2" fmla="val 541380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1" name="Straight Connector 50"/>
          <p:cNvCxnSpPr/>
          <p:nvPr/>
        </p:nvCxnSpPr>
        <p:spPr>
          <a:xfrm flipH="1" flipV="1">
            <a:off x="2311328" y="3121901"/>
            <a:ext cx="6427085" cy="21002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2311328" y="3293351"/>
            <a:ext cx="6620568" cy="1828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2311328" y="3693401"/>
            <a:ext cx="6427085" cy="102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2127037" y="3550526"/>
            <a:ext cx="6413641" cy="121790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5" name="TextBox 54"/>
              <p:cNvSpPr txBox="1"/>
              <p:nvPr/>
            </p:nvSpPr>
            <p:spPr>
              <a:xfrm>
                <a:off x="3677433" y="5000737"/>
                <a:ext cx="3868904" cy="17620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charset="0"/>
                  <a:buChar char="•"/>
                </a:pPr>
                <a:r>
                  <a:rPr lang="en-US" dirty="0" smtClean="0"/>
                  <a:t>All lines are of distance </a:t>
                </a:r>
                <a14:m>
                  <m:oMath xmlns:m="http://schemas.openxmlformats.org/officeDocument/2006/math">
                    <m:sSubSup>
                      <m:sSubSupPr>
                        <m:ctrlPr>
                          <a:rPr lang="en-US" b="1" i="1" smtClean="0">
                            <a:solidFill>
                              <a:srgbClr val="FF0000"/>
                            </a:solidFill>
                            <a:latin typeface="Cambria Math" charset="0"/>
                          </a:rPr>
                        </m:ctrlPr>
                      </m:sSubSupPr>
                      <m:e>
                        <m:r>
                          <a:rPr lang="en-US" b="1" i="1" smtClean="0">
                            <a:solidFill>
                              <a:srgbClr val="FF0000"/>
                            </a:solidFill>
                            <a:latin typeface="Cambria Math" charset="0"/>
                          </a:rPr>
                          <m:t>𝑫</m:t>
                        </m:r>
                      </m:e>
                      <m:sub>
                        <m:r>
                          <a:rPr lang="en-US" b="1" i="1" smtClean="0">
                            <a:solidFill>
                              <a:srgbClr val="FF0000"/>
                            </a:solidFill>
                            <a:latin typeface="Cambria Math" charset="0"/>
                          </a:rPr>
                          <m:t>𝑼</m:t>
                        </m:r>
                      </m:sub>
                      <m:sup>
                        <m:r>
                          <a:rPr lang="en-US" b="1" i="1" smtClean="0">
                            <a:solidFill>
                              <a:srgbClr val="FF0000"/>
                            </a:solidFill>
                            <a:latin typeface="Cambria Math" charset="0"/>
                          </a:rPr>
                          <m:t>𝒕</m:t>
                        </m:r>
                      </m:sup>
                    </m:sSubSup>
                  </m:oMath>
                </a14:m>
                <a:endParaRPr lang="en-US" dirty="0" smtClean="0"/>
              </a:p>
              <a:p>
                <a:pPr marL="285750" indent="-285750">
                  <a:buFont typeface="Arial" charset="0"/>
                  <a:buChar char="•"/>
                </a:pPr>
                <a:r>
                  <a:rPr lang="en-US" dirty="0" smtClean="0"/>
                  <a:t>These lines need not be straight and would vary on intermediate circles and road segments also. </a:t>
                </a:r>
              </a:p>
              <a:p>
                <a:pPr marL="285750" indent="-285750">
                  <a:buFont typeface="Arial" charset="0"/>
                  <a:buChar char="•"/>
                </a:pPr>
                <a:r>
                  <a:rPr lang="en-US" dirty="0" smtClean="0"/>
                  <a:t>The </a:t>
                </a:r>
                <a:r>
                  <a:rPr lang="en-US" dirty="0" smtClean="0">
                    <a:solidFill>
                      <a:srgbClr val="FF0000"/>
                    </a:solidFill>
                  </a:rPr>
                  <a:t>lines should pass through </a:t>
                </a:r>
                <a:r>
                  <a:rPr lang="en-US" dirty="0" smtClean="0"/>
                  <a:t>all the intermediate circles (C2, C3,</a:t>
                </a:r>
                <a:r>
                  <a:rPr lang="mr-IN" dirty="0" smtClean="0"/>
                  <a:t>…</a:t>
                </a:r>
                <a:r>
                  <a:rPr lang="en-US" dirty="0" smtClean="0"/>
                  <a:t>Ct-1)</a:t>
                </a:r>
                <a:endParaRPr lang="en-US" dirty="0"/>
              </a:p>
            </p:txBody>
          </p:sp>
        </mc:Choice>
        <mc:Fallback>
          <p:sp>
            <p:nvSpPr>
              <p:cNvPr id="55" name="TextBox 54"/>
              <p:cNvSpPr txBox="1">
                <a:spLocks noRot="1" noChangeAspect="1" noMove="1" noResize="1" noEditPoints="1" noAdjustHandles="1" noChangeArrowheads="1" noChangeShapeType="1" noTextEdit="1"/>
              </p:cNvSpPr>
              <p:nvPr/>
            </p:nvSpPr>
            <p:spPr>
              <a:xfrm>
                <a:off x="3677433" y="5000737"/>
                <a:ext cx="3868904" cy="1762021"/>
              </a:xfrm>
              <a:prstGeom prst="rect">
                <a:avLst/>
              </a:prstGeom>
              <a:blipFill rotWithShape="0">
                <a:blip r:embed="rId3"/>
                <a:stretch>
                  <a:fillRect l="-785" t="-687" r="-2198" b="-4124"/>
                </a:stretch>
              </a:blipFill>
            </p:spPr>
            <p:txBody>
              <a:bodyPr/>
              <a:lstStyle/>
              <a:p>
                <a:r>
                  <a:rPr lang="en-US">
                    <a:noFill/>
                  </a:rPr>
                  <a:t> </a:t>
                </a:r>
              </a:p>
            </p:txBody>
          </p:sp>
        </mc:Fallback>
      </mc:AlternateContent>
      <p:cxnSp>
        <p:nvCxnSpPr>
          <p:cNvPr id="56" name="Straight Connector 55"/>
          <p:cNvCxnSpPr/>
          <p:nvPr/>
        </p:nvCxnSpPr>
        <p:spPr>
          <a:xfrm flipH="1">
            <a:off x="3140003" y="3550526"/>
            <a:ext cx="6728388" cy="871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flipV="1">
            <a:off x="3425753" y="3993439"/>
            <a:ext cx="6335145" cy="9858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40380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When does loss of privacy occurs?</a:t>
            </a:r>
            <a:endParaRPr lang="en-US" b="1" dirty="0"/>
          </a:p>
        </p:txBody>
      </p:sp>
      <p:sp>
        <p:nvSpPr>
          <p:cNvPr id="3" name="Content Placeholder 2"/>
          <p:cNvSpPr>
            <a:spLocks noGrp="1"/>
          </p:cNvSpPr>
          <p:nvPr>
            <p:ph idx="1"/>
          </p:nvPr>
        </p:nvSpPr>
        <p:spPr/>
        <p:txBody>
          <a:bodyPr/>
          <a:lstStyle/>
          <a:p>
            <a:r>
              <a:rPr lang="en-US" dirty="0"/>
              <a:t>T</a:t>
            </a:r>
            <a:r>
              <a:rPr lang="en-US" dirty="0" smtClean="0"/>
              <a:t>he general idea is that if the same U uploads more and more data (more circles will be formed), the number of possible points to reach a previous circle (say C1) keeps on decreasing.</a:t>
            </a:r>
          </a:p>
          <a:p>
            <a:r>
              <a:rPr lang="en-US" b="1" dirty="0" smtClean="0">
                <a:solidFill>
                  <a:srgbClr val="FF0000"/>
                </a:solidFill>
              </a:rPr>
              <a:t>Privacy is said to be lost if the adversary comes to know at which point the uploader U was in the past</a:t>
            </a:r>
            <a:r>
              <a:rPr lang="en-US" dirty="0" smtClean="0"/>
              <a:t>. </a:t>
            </a:r>
          </a:p>
          <a:p>
            <a:r>
              <a:rPr lang="en-US" dirty="0" smtClean="0"/>
              <a:t>The adversary can then correlate the data collected from that point with U.</a:t>
            </a:r>
            <a:endParaRPr lang="en-US" dirty="0"/>
          </a:p>
        </p:txBody>
      </p:sp>
    </p:spTree>
    <p:extLst>
      <p:ext uri="{BB962C8B-B14F-4D97-AF65-F5344CB8AC3E}">
        <p14:creationId xmlns:p14="http://schemas.microsoft.com/office/powerpoint/2010/main" val="972052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p:nvPr>
        </p:nvSpPr>
        <p:spPr>
          <a:xfrm>
            <a:off x="295274" y="165100"/>
            <a:ext cx="10748963" cy="520699"/>
          </a:xfrm>
        </p:spPr>
        <p:txBody>
          <a:bodyPr>
            <a:normAutofit fontScale="90000"/>
          </a:bodyPr>
          <a:lstStyle/>
          <a:p>
            <a:r>
              <a:rPr lang="en-US" b="1" dirty="0" smtClean="0"/>
              <a:t>Example </a:t>
            </a:r>
            <a:endParaRPr lang="en-US" b="1" dirty="0"/>
          </a:p>
        </p:txBody>
      </p:sp>
      <mc:AlternateContent xmlns:mc="http://schemas.openxmlformats.org/markup-compatibility/2006">
        <mc:Choice xmlns:a14="http://schemas.microsoft.com/office/drawing/2010/main" Requires="a14">
          <p:sp>
            <p:nvSpPr>
              <p:cNvPr id="40" name="Content Placeholder 2"/>
              <p:cNvSpPr>
                <a:spLocks noGrp="1"/>
              </p:cNvSpPr>
              <p:nvPr>
                <p:ph idx="1"/>
              </p:nvPr>
            </p:nvSpPr>
            <p:spPr>
              <a:xfrm>
                <a:off x="295274" y="685799"/>
                <a:ext cx="10515600" cy="4351338"/>
              </a:xfrm>
            </p:spPr>
            <p:txBody>
              <a:bodyPr/>
              <a:lstStyle/>
              <a:p>
                <a:r>
                  <a:rPr lang="en-US" dirty="0" smtClean="0"/>
                  <a:t>Let us assume a vehicle is traveling at 40 mph. </a:t>
                </a:r>
              </a:p>
              <a:p>
                <a:r>
                  <a:rPr lang="en-US" dirty="0" smtClean="0"/>
                  <a:t>The data is reached to the server after 10 seconds. </a:t>
                </a:r>
                <a:r>
                  <a:rPr lang="en-US" dirty="0" smtClean="0">
                    <a:solidFill>
                      <a:srgbClr val="FF0000"/>
                    </a:solidFill>
                  </a:rPr>
                  <a:t>(</a:t>
                </a:r>
                <a14:m>
                  <m:oMath xmlns:m="http://schemas.openxmlformats.org/officeDocument/2006/math">
                    <m:sSub>
                      <m:sSubPr>
                        <m:ctrlPr>
                          <a:rPr lang="en-US" b="1" i="1" smtClean="0">
                            <a:solidFill>
                              <a:srgbClr val="FF0000"/>
                            </a:solidFill>
                            <a:latin typeface="Cambria Math" charset="0"/>
                          </a:rPr>
                        </m:ctrlPr>
                      </m:sSubPr>
                      <m:e>
                        <m:r>
                          <a:rPr lang="en-US" b="1" i="1" smtClean="0">
                            <a:solidFill>
                              <a:srgbClr val="FF0000"/>
                            </a:solidFill>
                            <a:latin typeface="Cambria Math" charset="0"/>
                          </a:rPr>
                          <m:t>𝒕</m:t>
                        </m:r>
                      </m:e>
                      <m:sub>
                        <m:r>
                          <a:rPr lang="en-US" b="1" i="1" smtClean="0">
                            <a:solidFill>
                              <a:srgbClr val="FF0000"/>
                            </a:solidFill>
                            <a:latin typeface="Cambria Math" charset="0"/>
                          </a:rPr>
                          <m:t>𝒔𝒆𝒓𝒗𝒆𝒓</m:t>
                        </m:r>
                      </m:sub>
                    </m:sSub>
                    <m:r>
                      <a:rPr lang="en-US" b="1" i="1" smtClean="0">
                        <a:solidFill>
                          <a:srgbClr val="FF0000"/>
                        </a:solidFill>
                        <a:latin typeface="Cambria Math" charset="0"/>
                      </a:rPr>
                      <m:t>−</m:t>
                    </m:r>
                    <m:sSub>
                      <m:sSubPr>
                        <m:ctrlPr>
                          <a:rPr lang="en-US" b="1" i="1" smtClean="0">
                            <a:solidFill>
                              <a:srgbClr val="FF0000"/>
                            </a:solidFill>
                            <a:latin typeface="Cambria Math" charset="0"/>
                          </a:rPr>
                        </m:ctrlPr>
                      </m:sSubPr>
                      <m:e>
                        <m:r>
                          <a:rPr lang="en-US" b="1" i="1" smtClean="0">
                            <a:solidFill>
                              <a:srgbClr val="FF0000"/>
                            </a:solidFill>
                            <a:latin typeface="Cambria Math" charset="0"/>
                          </a:rPr>
                          <m:t>𝒕</m:t>
                        </m:r>
                      </m:e>
                      <m:sub>
                        <m:r>
                          <a:rPr lang="en-US" b="1" i="1" smtClean="0">
                            <a:solidFill>
                              <a:srgbClr val="FF0000"/>
                            </a:solidFill>
                            <a:latin typeface="Cambria Math" charset="0"/>
                          </a:rPr>
                          <m:t>𝟎</m:t>
                        </m:r>
                      </m:sub>
                    </m:sSub>
                    <m:r>
                      <a:rPr lang="en-US" b="1" i="1" smtClean="0">
                        <a:solidFill>
                          <a:srgbClr val="FF0000"/>
                        </a:solidFill>
                        <a:latin typeface="Cambria Math" charset="0"/>
                      </a:rPr>
                      <m:t>)</m:t>
                    </m:r>
                  </m:oMath>
                </a14:m>
                <a:r>
                  <a:rPr lang="en-US" dirty="0" smtClean="0">
                    <a:solidFill>
                      <a:srgbClr val="FF0000"/>
                    </a:solidFill>
                  </a:rPr>
                  <a:t>=10</a:t>
                </a:r>
              </a:p>
              <a:p>
                <a:r>
                  <a:rPr lang="en-US" dirty="0">
                    <a:solidFill>
                      <a:srgbClr val="FF0000"/>
                    </a:solidFill>
                  </a:rPr>
                  <a:t> </a:t>
                </a:r>
                <a:r>
                  <a:rPr lang="en-US" dirty="0" smtClean="0">
                    <a:solidFill>
                      <a:srgbClr val="FF0000"/>
                    </a:solidFill>
                  </a:rPr>
                  <a:t>r=180 m</a:t>
                </a:r>
                <a:r>
                  <a:rPr lang="en-US" dirty="0" smtClean="0"/>
                  <a:t> </a:t>
                </a:r>
                <a:endParaRPr lang="en-US" dirty="0"/>
              </a:p>
            </p:txBody>
          </p:sp>
        </mc:Choice>
        <mc:Fallback>
          <p:sp>
            <p:nvSpPr>
              <p:cNvPr id="40" name="Content Placeholder 2"/>
              <p:cNvSpPr>
                <a:spLocks noGrp="1" noRot="1" noChangeAspect="1" noMove="1" noResize="1" noEditPoints="1" noAdjustHandles="1" noChangeArrowheads="1" noChangeShapeType="1" noTextEdit="1"/>
              </p:cNvSpPr>
              <p:nvPr>
                <p:ph idx="1"/>
              </p:nvPr>
            </p:nvSpPr>
            <p:spPr>
              <a:xfrm>
                <a:off x="295274" y="685799"/>
                <a:ext cx="10515600" cy="4351338"/>
              </a:xfrm>
              <a:blipFill rotWithShape="0">
                <a:blip r:embed="rId2"/>
                <a:stretch>
                  <a:fillRect l="-1043" t="-2241"/>
                </a:stretch>
              </a:blipFill>
            </p:spPr>
            <p:txBody>
              <a:bodyPr/>
              <a:lstStyle/>
              <a:p>
                <a:r>
                  <a:rPr lang="en-US">
                    <a:noFill/>
                  </a:rPr>
                  <a:t> </a:t>
                </a:r>
              </a:p>
            </p:txBody>
          </p:sp>
        </mc:Fallback>
      </mc:AlternateContent>
      <p:sp>
        <p:nvSpPr>
          <p:cNvPr id="41" name="Oval 40"/>
          <p:cNvSpPr/>
          <p:nvPr/>
        </p:nvSpPr>
        <p:spPr>
          <a:xfrm>
            <a:off x="991564" y="2567708"/>
            <a:ext cx="2801074" cy="2750144"/>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42" name="Straight Connector 41"/>
          <p:cNvCxnSpPr/>
          <p:nvPr/>
        </p:nvCxnSpPr>
        <p:spPr>
          <a:xfrm flipV="1">
            <a:off x="2377140" y="3824986"/>
            <a:ext cx="1387997" cy="13956"/>
          </a:xfrm>
          <a:prstGeom prst="line">
            <a:avLst/>
          </a:prstGeom>
          <a:ln w="28575"/>
        </p:spPr>
        <p:style>
          <a:lnRef idx="3">
            <a:schemeClr val="accent6"/>
          </a:lnRef>
          <a:fillRef idx="0">
            <a:schemeClr val="accent6"/>
          </a:fillRef>
          <a:effectRef idx="2">
            <a:schemeClr val="accent6"/>
          </a:effectRef>
          <a:fontRef idx="minor">
            <a:schemeClr val="tx1"/>
          </a:fontRef>
        </p:style>
      </p:cxnSp>
      <p:sp>
        <p:nvSpPr>
          <p:cNvPr id="43" name="TextBox 42"/>
          <p:cNvSpPr txBox="1"/>
          <p:nvPr/>
        </p:nvSpPr>
        <p:spPr>
          <a:xfrm>
            <a:off x="1412827" y="3895017"/>
            <a:ext cx="567159" cy="369332"/>
          </a:xfrm>
          <a:prstGeom prst="rect">
            <a:avLst/>
          </a:prstGeom>
          <a:noFill/>
        </p:spPr>
        <p:txBody>
          <a:bodyPr wrap="square" rtlCol="0">
            <a:spAutoFit/>
          </a:bodyPr>
          <a:lstStyle/>
          <a:p>
            <a:r>
              <a:rPr lang="en-US" dirty="0" smtClean="0">
                <a:solidFill>
                  <a:schemeClr val="accent6"/>
                </a:solidFill>
              </a:rPr>
              <a:t>z1</a:t>
            </a:r>
            <a:endParaRPr lang="en-US" dirty="0">
              <a:solidFill>
                <a:schemeClr val="accent6"/>
              </a:solidFill>
            </a:endParaRPr>
          </a:p>
        </p:txBody>
      </p:sp>
      <p:sp>
        <p:nvSpPr>
          <p:cNvPr id="44" name="TextBox 43"/>
          <p:cNvSpPr txBox="1"/>
          <p:nvPr/>
        </p:nvSpPr>
        <p:spPr>
          <a:xfrm>
            <a:off x="2198278" y="3525742"/>
            <a:ext cx="358815" cy="369332"/>
          </a:xfrm>
          <a:prstGeom prst="rect">
            <a:avLst/>
          </a:prstGeom>
          <a:noFill/>
        </p:spPr>
        <p:txBody>
          <a:bodyPr wrap="square" rtlCol="0">
            <a:spAutoFit/>
          </a:bodyPr>
          <a:lstStyle/>
          <a:p>
            <a:r>
              <a:rPr lang="en-US" dirty="0" smtClean="0">
                <a:solidFill>
                  <a:schemeClr val="accent6"/>
                </a:solidFill>
              </a:rPr>
              <a:t>r</a:t>
            </a:r>
            <a:endParaRPr lang="en-US" dirty="0">
              <a:solidFill>
                <a:schemeClr val="accent6"/>
              </a:solidFill>
            </a:endParaRPr>
          </a:p>
        </p:txBody>
      </p:sp>
      <p:sp>
        <p:nvSpPr>
          <p:cNvPr id="45" name="TextBox 44"/>
          <p:cNvSpPr txBox="1"/>
          <p:nvPr/>
        </p:nvSpPr>
        <p:spPr>
          <a:xfrm>
            <a:off x="1412827" y="5377690"/>
            <a:ext cx="771163" cy="369332"/>
          </a:xfrm>
          <a:prstGeom prst="rect">
            <a:avLst/>
          </a:prstGeom>
          <a:noFill/>
        </p:spPr>
        <p:txBody>
          <a:bodyPr wrap="square" rtlCol="0">
            <a:spAutoFit/>
          </a:bodyPr>
          <a:lstStyle/>
          <a:p>
            <a:r>
              <a:rPr lang="en-US" dirty="0" smtClean="0">
                <a:solidFill>
                  <a:schemeClr val="accent6"/>
                </a:solidFill>
              </a:rPr>
              <a:t>C1</a:t>
            </a:r>
            <a:endParaRPr lang="en-US" dirty="0">
              <a:solidFill>
                <a:schemeClr val="accent6"/>
              </a:solidFill>
            </a:endParaRPr>
          </a:p>
        </p:txBody>
      </p:sp>
      <p:sp>
        <p:nvSpPr>
          <p:cNvPr id="46" name="Oval 45"/>
          <p:cNvSpPr/>
          <p:nvPr/>
        </p:nvSpPr>
        <p:spPr>
          <a:xfrm>
            <a:off x="1533692" y="2634797"/>
            <a:ext cx="2801074" cy="2750144"/>
          </a:xfrm>
          <a:prstGeom prst="ellipse">
            <a:avLst/>
          </a:prstGeom>
          <a:noFill/>
          <a:ln w="28575"/>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47" name="Straight Connector 46"/>
          <p:cNvCxnSpPr/>
          <p:nvPr/>
        </p:nvCxnSpPr>
        <p:spPr>
          <a:xfrm flipV="1">
            <a:off x="2946953" y="3949501"/>
            <a:ext cx="1387997" cy="13956"/>
          </a:xfrm>
          <a:prstGeom prst="line">
            <a:avLst/>
          </a:prstGeom>
          <a:ln w="28575">
            <a:solidFill>
              <a:schemeClr val="accent2">
                <a:lumMod val="50000"/>
              </a:schemeClr>
            </a:solidFill>
          </a:ln>
        </p:spPr>
        <p:style>
          <a:lnRef idx="2">
            <a:schemeClr val="dk1"/>
          </a:lnRef>
          <a:fillRef idx="0">
            <a:schemeClr val="dk1"/>
          </a:fillRef>
          <a:effectRef idx="1">
            <a:schemeClr val="dk1"/>
          </a:effectRef>
          <a:fontRef idx="minor">
            <a:schemeClr val="tx1"/>
          </a:fontRef>
        </p:style>
      </p:cxnSp>
      <p:sp>
        <p:nvSpPr>
          <p:cNvPr id="48" name="TextBox 47"/>
          <p:cNvSpPr txBox="1"/>
          <p:nvPr/>
        </p:nvSpPr>
        <p:spPr>
          <a:xfrm>
            <a:off x="2667894" y="4030546"/>
            <a:ext cx="567159" cy="369332"/>
          </a:xfrm>
          <a:prstGeom prst="rect">
            <a:avLst/>
          </a:prstGeom>
          <a:noFill/>
        </p:spPr>
        <p:txBody>
          <a:bodyPr wrap="square" rtlCol="0">
            <a:spAutoFit/>
          </a:bodyPr>
          <a:lstStyle/>
          <a:p>
            <a:r>
              <a:rPr lang="en-US" dirty="0" smtClean="0">
                <a:solidFill>
                  <a:schemeClr val="accent2">
                    <a:lumMod val="50000"/>
                  </a:schemeClr>
                </a:solidFill>
              </a:rPr>
              <a:t>z2</a:t>
            </a:r>
            <a:endParaRPr lang="en-US" dirty="0">
              <a:solidFill>
                <a:schemeClr val="accent2">
                  <a:lumMod val="50000"/>
                </a:schemeClr>
              </a:solidFill>
            </a:endParaRPr>
          </a:p>
        </p:txBody>
      </p:sp>
      <p:sp>
        <p:nvSpPr>
          <p:cNvPr id="49" name="TextBox 48"/>
          <p:cNvSpPr txBox="1"/>
          <p:nvPr/>
        </p:nvSpPr>
        <p:spPr>
          <a:xfrm>
            <a:off x="2469127" y="3619546"/>
            <a:ext cx="358815" cy="369332"/>
          </a:xfrm>
          <a:prstGeom prst="rect">
            <a:avLst/>
          </a:prstGeom>
          <a:noFill/>
        </p:spPr>
        <p:txBody>
          <a:bodyPr wrap="square" rtlCol="0">
            <a:spAutoFit/>
          </a:bodyPr>
          <a:lstStyle/>
          <a:p>
            <a:r>
              <a:rPr lang="en-US" dirty="0" smtClean="0">
                <a:ln w="0"/>
                <a:solidFill>
                  <a:schemeClr val="accent2">
                    <a:lumMod val="50000"/>
                  </a:schemeClr>
                </a:solidFill>
                <a:effectLst>
                  <a:outerShdw blurRad="38100" dist="25400" dir="5400000" algn="ctr" rotWithShape="0">
                    <a:srgbClr val="6E747A">
                      <a:alpha val="43000"/>
                    </a:srgbClr>
                  </a:outerShdw>
                </a:effectLst>
              </a:rPr>
              <a:t>r</a:t>
            </a:r>
            <a:endParaRPr lang="en-US" dirty="0">
              <a:ln w="0"/>
              <a:solidFill>
                <a:schemeClr val="accent2">
                  <a:lumMod val="50000"/>
                </a:schemeClr>
              </a:solidFill>
              <a:effectLst>
                <a:outerShdw blurRad="38100" dist="25400" dir="5400000" algn="ctr" rotWithShape="0">
                  <a:srgbClr val="6E747A">
                    <a:alpha val="43000"/>
                  </a:srgbClr>
                </a:outerShdw>
              </a:effectLst>
            </a:endParaRPr>
          </a:p>
        </p:txBody>
      </p:sp>
      <p:sp>
        <p:nvSpPr>
          <p:cNvPr id="50" name="TextBox 49"/>
          <p:cNvSpPr txBox="1"/>
          <p:nvPr/>
        </p:nvSpPr>
        <p:spPr>
          <a:xfrm>
            <a:off x="2583797" y="5414343"/>
            <a:ext cx="771163" cy="369332"/>
          </a:xfrm>
          <a:prstGeom prst="rect">
            <a:avLst/>
          </a:prstGeom>
          <a:noFill/>
        </p:spPr>
        <p:txBody>
          <a:bodyPr wrap="square" rtlCol="0">
            <a:spAutoFit/>
          </a:bodyPr>
          <a:lstStyle/>
          <a:p>
            <a:r>
              <a:rPr lang="en-US" dirty="0" smtClean="0">
                <a:solidFill>
                  <a:schemeClr val="accent2">
                    <a:lumMod val="50000"/>
                  </a:schemeClr>
                </a:solidFill>
              </a:rPr>
              <a:t>C2</a:t>
            </a:r>
            <a:endParaRPr lang="en-US" dirty="0">
              <a:solidFill>
                <a:schemeClr val="accent2">
                  <a:lumMod val="50000"/>
                </a:schemeClr>
              </a:solidFill>
            </a:endParaRPr>
          </a:p>
        </p:txBody>
      </p:sp>
      <p:sp>
        <p:nvSpPr>
          <p:cNvPr id="51" name="Oval 50"/>
          <p:cNvSpPr/>
          <p:nvPr/>
        </p:nvSpPr>
        <p:spPr>
          <a:xfrm>
            <a:off x="2359168" y="1995607"/>
            <a:ext cx="2801074" cy="2750144"/>
          </a:xfrm>
          <a:prstGeom prst="ellipse">
            <a:avLst/>
          </a:prstGeom>
          <a:noFill/>
          <a:ln w="28575">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52" name="Straight Connector 51"/>
          <p:cNvCxnSpPr/>
          <p:nvPr/>
        </p:nvCxnSpPr>
        <p:spPr>
          <a:xfrm flipV="1">
            <a:off x="3761632" y="3092742"/>
            <a:ext cx="1387997" cy="13956"/>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942003" y="3138680"/>
            <a:ext cx="567159" cy="369332"/>
          </a:xfrm>
          <a:prstGeom prst="rect">
            <a:avLst/>
          </a:prstGeom>
          <a:noFill/>
        </p:spPr>
        <p:txBody>
          <a:bodyPr wrap="square" rtlCol="0">
            <a:spAutoFit/>
          </a:bodyPr>
          <a:lstStyle/>
          <a:p>
            <a:r>
              <a:rPr lang="en-US" dirty="0" smtClean="0">
                <a:solidFill>
                  <a:schemeClr val="accent5"/>
                </a:solidFill>
              </a:rPr>
              <a:t>z3</a:t>
            </a:r>
            <a:endParaRPr lang="en-US" dirty="0">
              <a:solidFill>
                <a:schemeClr val="accent5"/>
              </a:solidFill>
            </a:endParaRPr>
          </a:p>
        </p:txBody>
      </p:sp>
      <p:sp>
        <p:nvSpPr>
          <p:cNvPr id="54" name="TextBox 53"/>
          <p:cNvSpPr txBox="1"/>
          <p:nvPr/>
        </p:nvSpPr>
        <p:spPr>
          <a:xfrm>
            <a:off x="3713166" y="2769405"/>
            <a:ext cx="358815" cy="369332"/>
          </a:xfrm>
          <a:prstGeom prst="rect">
            <a:avLst/>
          </a:prstGeom>
          <a:noFill/>
        </p:spPr>
        <p:txBody>
          <a:bodyPr wrap="square" rtlCol="0">
            <a:spAutoFit/>
          </a:bodyPr>
          <a:lstStyle/>
          <a:p>
            <a:r>
              <a:rPr lang="en-US" dirty="0" smtClean="0">
                <a:solidFill>
                  <a:schemeClr val="accent5"/>
                </a:solidFill>
              </a:rPr>
              <a:t>r</a:t>
            </a:r>
            <a:endParaRPr lang="en-US" dirty="0">
              <a:solidFill>
                <a:schemeClr val="accent5"/>
              </a:solidFill>
            </a:endParaRPr>
          </a:p>
        </p:txBody>
      </p:sp>
      <p:sp>
        <p:nvSpPr>
          <p:cNvPr id="55" name="TextBox 54"/>
          <p:cNvSpPr txBox="1"/>
          <p:nvPr/>
        </p:nvSpPr>
        <p:spPr>
          <a:xfrm>
            <a:off x="2942003" y="4621353"/>
            <a:ext cx="771163" cy="369332"/>
          </a:xfrm>
          <a:prstGeom prst="rect">
            <a:avLst/>
          </a:prstGeom>
          <a:noFill/>
        </p:spPr>
        <p:txBody>
          <a:bodyPr wrap="square" rtlCol="0">
            <a:spAutoFit/>
          </a:bodyPr>
          <a:lstStyle/>
          <a:p>
            <a:r>
              <a:rPr lang="en-US" dirty="0" smtClean="0">
                <a:solidFill>
                  <a:schemeClr val="accent5"/>
                </a:solidFill>
              </a:rPr>
              <a:t>C3</a:t>
            </a:r>
            <a:endParaRPr lang="en-US" dirty="0">
              <a:solidFill>
                <a:schemeClr val="accent5"/>
              </a:solidFill>
            </a:endParaRPr>
          </a:p>
        </p:txBody>
      </p:sp>
      <p:sp>
        <p:nvSpPr>
          <p:cNvPr id="56" name="Oval 55"/>
          <p:cNvSpPr/>
          <p:nvPr/>
        </p:nvSpPr>
        <p:spPr>
          <a:xfrm>
            <a:off x="2980824" y="3054724"/>
            <a:ext cx="2801074" cy="2750144"/>
          </a:xfrm>
          <a:prstGeom prst="ellipse">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57" name="Straight Connector 56"/>
          <p:cNvCxnSpPr/>
          <p:nvPr/>
        </p:nvCxnSpPr>
        <p:spPr>
          <a:xfrm flipV="1">
            <a:off x="4336751" y="4054273"/>
            <a:ext cx="1387997" cy="1395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516394" y="4036442"/>
            <a:ext cx="567159" cy="369332"/>
          </a:xfrm>
          <a:prstGeom prst="rect">
            <a:avLst/>
          </a:prstGeom>
          <a:noFill/>
        </p:spPr>
        <p:txBody>
          <a:bodyPr wrap="square" rtlCol="0">
            <a:spAutoFit/>
          </a:bodyPr>
          <a:lstStyle/>
          <a:p>
            <a:r>
              <a:rPr lang="en-US" dirty="0" smtClean="0">
                <a:solidFill>
                  <a:srgbClr val="FF0000"/>
                </a:solidFill>
              </a:rPr>
              <a:t>z4</a:t>
            </a:r>
            <a:endParaRPr lang="en-US" dirty="0">
              <a:solidFill>
                <a:srgbClr val="FF0000"/>
              </a:solidFill>
            </a:endParaRPr>
          </a:p>
        </p:txBody>
      </p:sp>
      <p:sp>
        <p:nvSpPr>
          <p:cNvPr id="59" name="TextBox 58"/>
          <p:cNvSpPr txBox="1"/>
          <p:nvPr/>
        </p:nvSpPr>
        <p:spPr>
          <a:xfrm>
            <a:off x="4287557" y="3695421"/>
            <a:ext cx="358815" cy="369332"/>
          </a:xfrm>
          <a:prstGeom prst="rect">
            <a:avLst/>
          </a:prstGeom>
          <a:noFill/>
        </p:spPr>
        <p:txBody>
          <a:bodyPr wrap="square" rtlCol="0">
            <a:spAutoFit/>
          </a:bodyPr>
          <a:lstStyle/>
          <a:p>
            <a:r>
              <a:rPr lang="en-US" dirty="0" smtClean="0">
                <a:solidFill>
                  <a:srgbClr val="FF0000"/>
                </a:solidFill>
              </a:rPr>
              <a:t>r</a:t>
            </a:r>
            <a:endParaRPr lang="en-US" dirty="0">
              <a:solidFill>
                <a:srgbClr val="FF0000"/>
              </a:solidFill>
            </a:endParaRPr>
          </a:p>
        </p:txBody>
      </p:sp>
      <p:sp>
        <p:nvSpPr>
          <p:cNvPr id="60" name="TextBox 59"/>
          <p:cNvSpPr txBox="1"/>
          <p:nvPr/>
        </p:nvSpPr>
        <p:spPr>
          <a:xfrm>
            <a:off x="3516394" y="5519115"/>
            <a:ext cx="771163" cy="369332"/>
          </a:xfrm>
          <a:prstGeom prst="rect">
            <a:avLst/>
          </a:prstGeom>
          <a:noFill/>
        </p:spPr>
        <p:txBody>
          <a:bodyPr wrap="square" rtlCol="0">
            <a:spAutoFit/>
          </a:bodyPr>
          <a:lstStyle/>
          <a:p>
            <a:r>
              <a:rPr lang="en-US" dirty="0" smtClean="0">
                <a:solidFill>
                  <a:srgbClr val="FF0000"/>
                </a:solidFill>
              </a:rPr>
              <a:t>C4</a:t>
            </a:r>
            <a:endParaRPr lang="en-US" dirty="0">
              <a:solidFill>
                <a:srgbClr val="FF0000"/>
              </a:solidFill>
            </a:endParaRPr>
          </a:p>
        </p:txBody>
      </p:sp>
      <p:sp>
        <p:nvSpPr>
          <p:cNvPr id="61" name="Oval 60"/>
          <p:cNvSpPr/>
          <p:nvPr/>
        </p:nvSpPr>
        <p:spPr>
          <a:xfrm>
            <a:off x="3784902" y="3447702"/>
            <a:ext cx="2801074" cy="2750144"/>
          </a:xfrm>
          <a:prstGeom prst="ellipse">
            <a:avLst/>
          </a:prstGeom>
          <a:noFill/>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62" name="Straight Connector 61"/>
          <p:cNvCxnSpPr/>
          <p:nvPr/>
        </p:nvCxnSpPr>
        <p:spPr>
          <a:xfrm flipV="1">
            <a:off x="5126540" y="4621387"/>
            <a:ext cx="1387997" cy="1395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4406190" y="4603556"/>
            <a:ext cx="567159" cy="369332"/>
          </a:xfrm>
          <a:prstGeom prst="rect">
            <a:avLst/>
          </a:prstGeom>
          <a:noFill/>
        </p:spPr>
        <p:txBody>
          <a:bodyPr wrap="square" rtlCol="0">
            <a:spAutoFit/>
          </a:bodyPr>
          <a:lstStyle/>
          <a:p>
            <a:r>
              <a:rPr lang="en-US" dirty="0" smtClean="0">
                <a:solidFill>
                  <a:schemeClr val="accent4"/>
                </a:solidFill>
              </a:rPr>
              <a:t>z5</a:t>
            </a:r>
            <a:endParaRPr lang="en-US" dirty="0">
              <a:solidFill>
                <a:schemeClr val="accent4"/>
              </a:solidFill>
            </a:endParaRPr>
          </a:p>
        </p:txBody>
      </p:sp>
      <p:sp>
        <p:nvSpPr>
          <p:cNvPr id="64" name="TextBox 63"/>
          <p:cNvSpPr txBox="1"/>
          <p:nvPr/>
        </p:nvSpPr>
        <p:spPr>
          <a:xfrm>
            <a:off x="5177353" y="4234281"/>
            <a:ext cx="358815" cy="369332"/>
          </a:xfrm>
          <a:prstGeom prst="rect">
            <a:avLst/>
          </a:prstGeom>
          <a:noFill/>
        </p:spPr>
        <p:txBody>
          <a:bodyPr wrap="square" rtlCol="0">
            <a:spAutoFit/>
          </a:bodyPr>
          <a:lstStyle/>
          <a:p>
            <a:r>
              <a:rPr lang="en-US" dirty="0">
                <a:solidFill>
                  <a:schemeClr val="accent4"/>
                </a:solidFill>
              </a:rPr>
              <a:t>r</a:t>
            </a:r>
          </a:p>
        </p:txBody>
      </p:sp>
      <p:sp>
        <p:nvSpPr>
          <p:cNvPr id="65" name="TextBox 64"/>
          <p:cNvSpPr txBox="1"/>
          <p:nvPr/>
        </p:nvSpPr>
        <p:spPr>
          <a:xfrm>
            <a:off x="4773276" y="6227601"/>
            <a:ext cx="771163" cy="369332"/>
          </a:xfrm>
          <a:prstGeom prst="rect">
            <a:avLst/>
          </a:prstGeom>
          <a:noFill/>
        </p:spPr>
        <p:txBody>
          <a:bodyPr wrap="square" rtlCol="0">
            <a:spAutoFit/>
          </a:bodyPr>
          <a:lstStyle/>
          <a:p>
            <a:r>
              <a:rPr lang="en-US" dirty="0" smtClean="0">
                <a:solidFill>
                  <a:schemeClr val="accent4"/>
                </a:solidFill>
              </a:rPr>
              <a:t>C5</a:t>
            </a:r>
            <a:endParaRPr lang="en-US" dirty="0">
              <a:solidFill>
                <a:schemeClr val="accent4"/>
              </a:solidFill>
            </a:endParaRPr>
          </a:p>
        </p:txBody>
      </p:sp>
      <p:sp>
        <p:nvSpPr>
          <p:cNvPr id="66" name="Oval 65"/>
          <p:cNvSpPr/>
          <p:nvPr/>
        </p:nvSpPr>
        <p:spPr>
          <a:xfrm>
            <a:off x="4491463" y="2935614"/>
            <a:ext cx="2801074" cy="2750144"/>
          </a:xfrm>
          <a:prstGeom prst="ellipse">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67" name="Straight Connector 66"/>
          <p:cNvCxnSpPr/>
          <p:nvPr/>
        </p:nvCxnSpPr>
        <p:spPr>
          <a:xfrm flipV="1">
            <a:off x="5860179" y="4220916"/>
            <a:ext cx="1387997" cy="139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5497023" y="4203085"/>
            <a:ext cx="567159" cy="369332"/>
          </a:xfrm>
          <a:prstGeom prst="rect">
            <a:avLst/>
          </a:prstGeom>
          <a:noFill/>
        </p:spPr>
        <p:txBody>
          <a:bodyPr wrap="square" rtlCol="0">
            <a:spAutoFit/>
          </a:bodyPr>
          <a:lstStyle/>
          <a:p>
            <a:r>
              <a:rPr lang="en-US" dirty="0" smtClean="0"/>
              <a:t>z6</a:t>
            </a:r>
            <a:endParaRPr lang="en-US" dirty="0"/>
          </a:p>
        </p:txBody>
      </p:sp>
      <p:sp>
        <p:nvSpPr>
          <p:cNvPr id="69" name="TextBox 68"/>
          <p:cNvSpPr txBox="1"/>
          <p:nvPr/>
        </p:nvSpPr>
        <p:spPr>
          <a:xfrm>
            <a:off x="6268186" y="3833810"/>
            <a:ext cx="358815" cy="406205"/>
          </a:xfrm>
          <a:prstGeom prst="rect">
            <a:avLst/>
          </a:prstGeom>
          <a:noFill/>
        </p:spPr>
        <p:txBody>
          <a:bodyPr wrap="square" rtlCol="0">
            <a:spAutoFit/>
          </a:bodyPr>
          <a:lstStyle/>
          <a:p>
            <a:r>
              <a:rPr lang="en-US" dirty="0" smtClean="0"/>
              <a:t>r</a:t>
            </a:r>
            <a:endParaRPr lang="en-US" dirty="0"/>
          </a:p>
        </p:txBody>
      </p:sp>
      <p:sp>
        <p:nvSpPr>
          <p:cNvPr id="70" name="TextBox 69"/>
          <p:cNvSpPr txBox="1"/>
          <p:nvPr/>
        </p:nvSpPr>
        <p:spPr>
          <a:xfrm>
            <a:off x="5497023" y="5685758"/>
            <a:ext cx="771163" cy="369332"/>
          </a:xfrm>
          <a:prstGeom prst="rect">
            <a:avLst/>
          </a:prstGeom>
          <a:noFill/>
        </p:spPr>
        <p:txBody>
          <a:bodyPr wrap="square" rtlCol="0">
            <a:spAutoFit/>
          </a:bodyPr>
          <a:lstStyle/>
          <a:p>
            <a:r>
              <a:rPr lang="en-US" dirty="0" smtClean="0"/>
              <a:t>C6</a:t>
            </a:r>
            <a:endParaRPr lang="en-US" dirty="0"/>
          </a:p>
        </p:txBody>
      </p:sp>
      <p:cxnSp>
        <p:nvCxnSpPr>
          <p:cNvPr id="71" name="Straight Arrow Connector 70"/>
          <p:cNvCxnSpPr/>
          <p:nvPr/>
        </p:nvCxnSpPr>
        <p:spPr>
          <a:xfrm flipV="1">
            <a:off x="585788" y="6537069"/>
            <a:ext cx="6215062" cy="35395"/>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12930" y="6061578"/>
            <a:ext cx="2667894" cy="369332"/>
          </a:xfrm>
          <a:prstGeom prst="rect">
            <a:avLst/>
          </a:prstGeom>
          <a:noFill/>
        </p:spPr>
        <p:txBody>
          <a:bodyPr wrap="square" rtlCol="0">
            <a:spAutoFit/>
          </a:bodyPr>
          <a:lstStyle/>
          <a:p>
            <a:r>
              <a:rPr lang="en-US" dirty="0" smtClean="0"/>
              <a:t>6 </a:t>
            </a:r>
            <a:r>
              <a:rPr lang="en-US" smtClean="0"/>
              <a:t>second scenario</a:t>
            </a:r>
            <a:endParaRPr lang="en-US"/>
          </a:p>
        </p:txBody>
      </p:sp>
    </p:spTree>
    <p:extLst>
      <p:ext uri="{BB962C8B-B14F-4D97-AF65-F5344CB8AC3E}">
        <p14:creationId xmlns:p14="http://schemas.microsoft.com/office/powerpoint/2010/main" val="4805294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95274" y="165100"/>
            <a:ext cx="10748963" cy="520699"/>
          </a:xfrm>
        </p:spPr>
        <p:txBody>
          <a:bodyPr>
            <a:normAutofit fontScale="90000"/>
          </a:bodyPr>
          <a:lstStyle/>
          <a:p>
            <a:r>
              <a:rPr lang="en-US" b="1" dirty="0" smtClean="0"/>
              <a:t>Example </a:t>
            </a:r>
            <a:endParaRPr lang="en-US" b="1" dirty="0"/>
          </a:p>
        </p:txBody>
      </p:sp>
      <mc:AlternateContent xmlns:mc="http://schemas.openxmlformats.org/markup-compatibility/2006">
        <mc:Choice xmlns:a14="http://schemas.microsoft.com/office/drawing/2010/main" Requires="a14">
          <p:sp>
            <p:nvSpPr>
              <p:cNvPr id="5" name="Content Placeholder 2"/>
              <p:cNvSpPr>
                <a:spLocks noGrp="1"/>
              </p:cNvSpPr>
              <p:nvPr>
                <p:ph idx="1"/>
              </p:nvPr>
            </p:nvSpPr>
            <p:spPr>
              <a:xfrm>
                <a:off x="295274" y="685799"/>
                <a:ext cx="10515600" cy="4351338"/>
              </a:xfrm>
            </p:spPr>
            <p:txBody>
              <a:bodyPr/>
              <a:lstStyle/>
              <a:p>
                <a:r>
                  <a:rPr lang="en-US" dirty="0" smtClean="0"/>
                  <a:t>Let us assume a vehicle is traveling at 40 mph. </a:t>
                </a:r>
              </a:p>
              <a:p>
                <a:r>
                  <a:rPr lang="en-US" dirty="0" smtClean="0"/>
                  <a:t>The data is reached to the server after 10 seconds. </a:t>
                </a:r>
                <a:r>
                  <a:rPr lang="en-US" dirty="0" smtClean="0">
                    <a:solidFill>
                      <a:srgbClr val="FF0000"/>
                    </a:solidFill>
                  </a:rPr>
                  <a:t>(</a:t>
                </a:r>
                <a14:m>
                  <m:oMath xmlns:m="http://schemas.openxmlformats.org/officeDocument/2006/math">
                    <m:sSub>
                      <m:sSubPr>
                        <m:ctrlPr>
                          <a:rPr lang="en-US" b="1" i="1" smtClean="0">
                            <a:solidFill>
                              <a:srgbClr val="FF0000"/>
                            </a:solidFill>
                            <a:latin typeface="Cambria Math" charset="0"/>
                          </a:rPr>
                        </m:ctrlPr>
                      </m:sSubPr>
                      <m:e>
                        <m:r>
                          <a:rPr lang="en-US" b="1" i="1" smtClean="0">
                            <a:solidFill>
                              <a:srgbClr val="FF0000"/>
                            </a:solidFill>
                            <a:latin typeface="Cambria Math" charset="0"/>
                          </a:rPr>
                          <m:t>𝒕</m:t>
                        </m:r>
                      </m:e>
                      <m:sub>
                        <m:r>
                          <a:rPr lang="en-US" b="1" i="1" smtClean="0">
                            <a:solidFill>
                              <a:srgbClr val="FF0000"/>
                            </a:solidFill>
                            <a:latin typeface="Cambria Math" charset="0"/>
                          </a:rPr>
                          <m:t>𝒔𝒆𝒓𝒗𝒆𝒓</m:t>
                        </m:r>
                      </m:sub>
                    </m:sSub>
                    <m:r>
                      <a:rPr lang="en-US" b="1" i="1" smtClean="0">
                        <a:solidFill>
                          <a:srgbClr val="FF0000"/>
                        </a:solidFill>
                        <a:latin typeface="Cambria Math" charset="0"/>
                      </a:rPr>
                      <m:t>−</m:t>
                    </m:r>
                    <m:sSub>
                      <m:sSubPr>
                        <m:ctrlPr>
                          <a:rPr lang="en-US" b="1" i="1" smtClean="0">
                            <a:solidFill>
                              <a:srgbClr val="FF0000"/>
                            </a:solidFill>
                            <a:latin typeface="Cambria Math" charset="0"/>
                          </a:rPr>
                        </m:ctrlPr>
                      </m:sSubPr>
                      <m:e>
                        <m:r>
                          <a:rPr lang="en-US" b="1" i="1" smtClean="0">
                            <a:solidFill>
                              <a:srgbClr val="FF0000"/>
                            </a:solidFill>
                            <a:latin typeface="Cambria Math" charset="0"/>
                          </a:rPr>
                          <m:t>𝒕</m:t>
                        </m:r>
                      </m:e>
                      <m:sub>
                        <m:r>
                          <a:rPr lang="en-US" b="1" i="1" smtClean="0">
                            <a:solidFill>
                              <a:srgbClr val="FF0000"/>
                            </a:solidFill>
                            <a:latin typeface="Cambria Math" charset="0"/>
                          </a:rPr>
                          <m:t>𝟎</m:t>
                        </m:r>
                      </m:sub>
                    </m:sSub>
                    <m:r>
                      <a:rPr lang="en-US" b="1" i="1" smtClean="0">
                        <a:solidFill>
                          <a:srgbClr val="FF0000"/>
                        </a:solidFill>
                        <a:latin typeface="Cambria Math" charset="0"/>
                      </a:rPr>
                      <m:t>)</m:t>
                    </m:r>
                  </m:oMath>
                </a14:m>
                <a:r>
                  <a:rPr lang="en-US" dirty="0" smtClean="0">
                    <a:solidFill>
                      <a:srgbClr val="FF0000"/>
                    </a:solidFill>
                  </a:rPr>
                  <a:t>=10</a:t>
                </a:r>
              </a:p>
              <a:p>
                <a:r>
                  <a:rPr lang="en-US" dirty="0">
                    <a:solidFill>
                      <a:srgbClr val="FF0000"/>
                    </a:solidFill>
                  </a:rPr>
                  <a:t> </a:t>
                </a:r>
                <a:r>
                  <a:rPr lang="en-US" dirty="0" smtClean="0">
                    <a:solidFill>
                      <a:srgbClr val="FF0000"/>
                    </a:solidFill>
                  </a:rPr>
                  <a:t>r=180 m</a:t>
                </a:r>
                <a:r>
                  <a:rPr lang="en-US" dirty="0" smtClean="0"/>
                  <a:t> </a:t>
                </a:r>
                <a:endParaRPr lang="en-US" dirty="0"/>
              </a:p>
            </p:txBody>
          </p:sp>
        </mc:Choice>
        <mc:Fallback>
          <p:sp>
            <p:nvSpPr>
              <p:cNvPr id="5" name="Content Placeholder 2"/>
              <p:cNvSpPr>
                <a:spLocks noGrp="1" noRot="1" noChangeAspect="1" noMove="1" noResize="1" noEditPoints="1" noAdjustHandles="1" noChangeArrowheads="1" noChangeShapeType="1" noTextEdit="1"/>
              </p:cNvSpPr>
              <p:nvPr>
                <p:ph idx="1"/>
              </p:nvPr>
            </p:nvSpPr>
            <p:spPr>
              <a:xfrm>
                <a:off x="295274" y="685799"/>
                <a:ext cx="10515600" cy="4351338"/>
              </a:xfrm>
              <a:blipFill rotWithShape="0">
                <a:blip r:embed="rId2"/>
                <a:stretch>
                  <a:fillRect l="-1043" t="-2241"/>
                </a:stretch>
              </a:blipFill>
            </p:spPr>
            <p:txBody>
              <a:bodyPr/>
              <a:lstStyle/>
              <a:p>
                <a:r>
                  <a:rPr lang="en-US">
                    <a:noFill/>
                  </a:rPr>
                  <a:t> </a:t>
                </a:r>
              </a:p>
            </p:txBody>
          </p:sp>
        </mc:Fallback>
      </mc:AlternateContent>
      <p:sp>
        <p:nvSpPr>
          <p:cNvPr id="6" name="Oval 5"/>
          <p:cNvSpPr/>
          <p:nvPr/>
        </p:nvSpPr>
        <p:spPr>
          <a:xfrm>
            <a:off x="991564" y="2567708"/>
            <a:ext cx="2801074" cy="2750144"/>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7" name="Straight Connector 6"/>
          <p:cNvCxnSpPr/>
          <p:nvPr/>
        </p:nvCxnSpPr>
        <p:spPr>
          <a:xfrm flipV="1">
            <a:off x="2377140" y="3824986"/>
            <a:ext cx="1387997" cy="13956"/>
          </a:xfrm>
          <a:prstGeom prst="line">
            <a:avLst/>
          </a:prstGeom>
          <a:ln w="28575"/>
        </p:spPr>
        <p:style>
          <a:lnRef idx="3">
            <a:schemeClr val="accent6"/>
          </a:lnRef>
          <a:fillRef idx="0">
            <a:schemeClr val="accent6"/>
          </a:fillRef>
          <a:effectRef idx="2">
            <a:schemeClr val="accent6"/>
          </a:effectRef>
          <a:fontRef idx="minor">
            <a:schemeClr val="tx1"/>
          </a:fontRef>
        </p:style>
      </p:cxnSp>
      <p:sp>
        <p:nvSpPr>
          <p:cNvPr id="8" name="TextBox 7"/>
          <p:cNvSpPr txBox="1"/>
          <p:nvPr/>
        </p:nvSpPr>
        <p:spPr>
          <a:xfrm>
            <a:off x="1412827" y="3895017"/>
            <a:ext cx="567159" cy="369332"/>
          </a:xfrm>
          <a:prstGeom prst="rect">
            <a:avLst/>
          </a:prstGeom>
          <a:noFill/>
        </p:spPr>
        <p:txBody>
          <a:bodyPr wrap="square" rtlCol="0">
            <a:spAutoFit/>
          </a:bodyPr>
          <a:lstStyle/>
          <a:p>
            <a:r>
              <a:rPr lang="en-US" dirty="0" smtClean="0">
                <a:solidFill>
                  <a:schemeClr val="accent6"/>
                </a:solidFill>
              </a:rPr>
              <a:t>z1</a:t>
            </a:r>
            <a:endParaRPr lang="en-US" dirty="0">
              <a:solidFill>
                <a:schemeClr val="accent6"/>
              </a:solidFill>
            </a:endParaRPr>
          </a:p>
        </p:txBody>
      </p:sp>
      <p:sp>
        <p:nvSpPr>
          <p:cNvPr id="9" name="TextBox 8"/>
          <p:cNvSpPr txBox="1"/>
          <p:nvPr/>
        </p:nvSpPr>
        <p:spPr>
          <a:xfrm>
            <a:off x="2198278" y="3525742"/>
            <a:ext cx="358815" cy="369332"/>
          </a:xfrm>
          <a:prstGeom prst="rect">
            <a:avLst/>
          </a:prstGeom>
          <a:noFill/>
        </p:spPr>
        <p:txBody>
          <a:bodyPr wrap="square" rtlCol="0">
            <a:spAutoFit/>
          </a:bodyPr>
          <a:lstStyle/>
          <a:p>
            <a:r>
              <a:rPr lang="en-US" dirty="0" smtClean="0">
                <a:solidFill>
                  <a:schemeClr val="accent6"/>
                </a:solidFill>
              </a:rPr>
              <a:t>r</a:t>
            </a:r>
            <a:endParaRPr lang="en-US" dirty="0">
              <a:solidFill>
                <a:schemeClr val="accent6"/>
              </a:solidFill>
            </a:endParaRPr>
          </a:p>
        </p:txBody>
      </p:sp>
      <p:sp>
        <p:nvSpPr>
          <p:cNvPr id="10" name="TextBox 9"/>
          <p:cNvSpPr txBox="1"/>
          <p:nvPr/>
        </p:nvSpPr>
        <p:spPr>
          <a:xfrm>
            <a:off x="1412827" y="5377690"/>
            <a:ext cx="771163" cy="369332"/>
          </a:xfrm>
          <a:prstGeom prst="rect">
            <a:avLst/>
          </a:prstGeom>
          <a:noFill/>
        </p:spPr>
        <p:txBody>
          <a:bodyPr wrap="square" rtlCol="0">
            <a:spAutoFit/>
          </a:bodyPr>
          <a:lstStyle/>
          <a:p>
            <a:r>
              <a:rPr lang="en-US" dirty="0" smtClean="0">
                <a:solidFill>
                  <a:schemeClr val="accent6"/>
                </a:solidFill>
              </a:rPr>
              <a:t>C1</a:t>
            </a:r>
            <a:endParaRPr lang="en-US" dirty="0">
              <a:solidFill>
                <a:schemeClr val="accent6"/>
              </a:solidFill>
            </a:endParaRPr>
          </a:p>
        </p:txBody>
      </p:sp>
      <p:sp>
        <p:nvSpPr>
          <p:cNvPr id="11" name="Oval 10"/>
          <p:cNvSpPr/>
          <p:nvPr/>
        </p:nvSpPr>
        <p:spPr>
          <a:xfrm>
            <a:off x="1533692" y="2634797"/>
            <a:ext cx="2801074" cy="2750144"/>
          </a:xfrm>
          <a:prstGeom prst="ellipse">
            <a:avLst/>
          </a:prstGeom>
          <a:noFill/>
          <a:ln w="28575"/>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flipV="1">
            <a:off x="2946953" y="3949501"/>
            <a:ext cx="1387997" cy="13956"/>
          </a:xfrm>
          <a:prstGeom prst="line">
            <a:avLst/>
          </a:prstGeom>
          <a:ln w="28575">
            <a:solidFill>
              <a:schemeClr val="accent2">
                <a:lumMod val="50000"/>
              </a:schemeClr>
            </a:solidFill>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2667894" y="4030546"/>
            <a:ext cx="567159" cy="369332"/>
          </a:xfrm>
          <a:prstGeom prst="rect">
            <a:avLst/>
          </a:prstGeom>
          <a:noFill/>
        </p:spPr>
        <p:txBody>
          <a:bodyPr wrap="square" rtlCol="0">
            <a:spAutoFit/>
          </a:bodyPr>
          <a:lstStyle/>
          <a:p>
            <a:r>
              <a:rPr lang="en-US" dirty="0" smtClean="0">
                <a:solidFill>
                  <a:schemeClr val="accent2">
                    <a:lumMod val="50000"/>
                  </a:schemeClr>
                </a:solidFill>
              </a:rPr>
              <a:t>z2</a:t>
            </a:r>
            <a:endParaRPr lang="en-US" dirty="0">
              <a:solidFill>
                <a:schemeClr val="accent2">
                  <a:lumMod val="50000"/>
                </a:schemeClr>
              </a:solidFill>
            </a:endParaRPr>
          </a:p>
        </p:txBody>
      </p:sp>
      <p:sp>
        <p:nvSpPr>
          <p:cNvPr id="14" name="TextBox 13"/>
          <p:cNvSpPr txBox="1"/>
          <p:nvPr/>
        </p:nvSpPr>
        <p:spPr>
          <a:xfrm>
            <a:off x="2469127" y="3619546"/>
            <a:ext cx="358815" cy="369332"/>
          </a:xfrm>
          <a:prstGeom prst="rect">
            <a:avLst/>
          </a:prstGeom>
          <a:noFill/>
        </p:spPr>
        <p:txBody>
          <a:bodyPr wrap="square" rtlCol="0">
            <a:spAutoFit/>
          </a:bodyPr>
          <a:lstStyle/>
          <a:p>
            <a:r>
              <a:rPr lang="en-US" dirty="0" smtClean="0">
                <a:ln w="0"/>
                <a:solidFill>
                  <a:schemeClr val="accent2">
                    <a:lumMod val="50000"/>
                  </a:schemeClr>
                </a:solidFill>
                <a:effectLst>
                  <a:outerShdw blurRad="38100" dist="25400" dir="5400000" algn="ctr" rotWithShape="0">
                    <a:srgbClr val="6E747A">
                      <a:alpha val="43000"/>
                    </a:srgbClr>
                  </a:outerShdw>
                </a:effectLst>
              </a:rPr>
              <a:t>r</a:t>
            </a:r>
            <a:endParaRPr lang="en-US" dirty="0">
              <a:ln w="0"/>
              <a:solidFill>
                <a:schemeClr val="accent2">
                  <a:lumMod val="50000"/>
                </a:schemeClr>
              </a:solidFill>
              <a:effectLst>
                <a:outerShdw blurRad="38100" dist="25400" dir="5400000" algn="ctr" rotWithShape="0">
                  <a:srgbClr val="6E747A">
                    <a:alpha val="43000"/>
                  </a:srgbClr>
                </a:outerShdw>
              </a:effectLst>
            </a:endParaRPr>
          </a:p>
        </p:txBody>
      </p:sp>
      <p:sp>
        <p:nvSpPr>
          <p:cNvPr id="15" name="TextBox 14"/>
          <p:cNvSpPr txBox="1"/>
          <p:nvPr/>
        </p:nvSpPr>
        <p:spPr>
          <a:xfrm>
            <a:off x="2583797" y="5414343"/>
            <a:ext cx="771163" cy="369332"/>
          </a:xfrm>
          <a:prstGeom prst="rect">
            <a:avLst/>
          </a:prstGeom>
          <a:noFill/>
        </p:spPr>
        <p:txBody>
          <a:bodyPr wrap="square" rtlCol="0">
            <a:spAutoFit/>
          </a:bodyPr>
          <a:lstStyle/>
          <a:p>
            <a:r>
              <a:rPr lang="en-US" dirty="0" smtClean="0">
                <a:solidFill>
                  <a:schemeClr val="accent2">
                    <a:lumMod val="50000"/>
                  </a:schemeClr>
                </a:solidFill>
              </a:rPr>
              <a:t>C2</a:t>
            </a:r>
            <a:endParaRPr lang="en-US" dirty="0">
              <a:solidFill>
                <a:schemeClr val="accent2">
                  <a:lumMod val="50000"/>
                </a:schemeClr>
              </a:solidFill>
            </a:endParaRPr>
          </a:p>
        </p:txBody>
      </p:sp>
      <p:sp>
        <p:nvSpPr>
          <p:cNvPr id="16" name="Oval 15"/>
          <p:cNvSpPr/>
          <p:nvPr/>
        </p:nvSpPr>
        <p:spPr>
          <a:xfrm>
            <a:off x="2359168" y="1995607"/>
            <a:ext cx="2801074" cy="2750144"/>
          </a:xfrm>
          <a:prstGeom prst="ellipse">
            <a:avLst/>
          </a:prstGeom>
          <a:noFill/>
          <a:ln w="28575">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17" name="Straight Connector 16"/>
          <p:cNvCxnSpPr/>
          <p:nvPr/>
        </p:nvCxnSpPr>
        <p:spPr>
          <a:xfrm flipV="1">
            <a:off x="3761632" y="3092742"/>
            <a:ext cx="1387997" cy="13956"/>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942003" y="3138680"/>
            <a:ext cx="567159" cy="369332"/>
          </a:xfrm>
          <a:prstGeom prst="rect">
            <a:avLst/>
          </a:prstGeom>
          <a:noFill/>
        </p:spPr>
        <p:txBody>
          <a:bodyPr wrap="square" rtlCol="0">
            <a:spAutoFit/>
          </a:bodyPr>
          <a:lstStyle/>
          <a:p>
            <a:r>
              <a:rPr lang="en-US" dirty="0" smtClean="0">
                <a:solidFill>
                  <a:schemeClr val="accent5"/>
                </a:solidFill>
              </a:rPr>
              <a:t>z3</a:t>
            </a:r>
            <a:endParaRPr lang="en-US" dirty="0">
              <a:solidFill>
                <a:schemeClr val="accent5"/>
              </a:solidFill>
            </a:endParaRPr>
          </a:p>
        </p:txBody>
      </p:sp>
      <p:sp>
        <p:nvSpPr>
          <p:cNvPr id="19" name="TextBox 18"/>
          <p:cNvSpPr txBox="1"/>
          <p:nvPr/>
        </p:nvSpPr>
        <p:spPr>
          <a:xfrm>
            <a:off x="3713166" y="2769405"/>
            <a:ext cx="358815" cy="369332"/>
          </a:xfrm>
          <a:prstGeom prst="rect">
            <a:avLst/>
          </a:prstGeom>
          <a:noFill/>
        </p:spPr>
        <p:txBody>
          <a:bodyPr wrap="square" rtlCol="0">
            <a:spAutoFit/>
          </a:bodyPr>
          <a:lstStyle/>
          <a:p>
            <a:r>
              <a:rPr lang="en-US" dirty="0" smtClean="0">
                <a:solidFill>
                  <a:schemeClr val="accent5"/>
                </a:solidFill>
              </a:rPr>
              <a:t>r</a:t>
            </a:r>
            <a:endParaRPr lang="en-US" dirty="0">
              <a:solidFill>
                <a:schemeClr val="accent5"/>
              </a:solidFill>
            </a:endParaRPr>
          </a:p>
        </p:txBody>
      </p:sp>
      <p:sp>
        <p:nvSpPr>
          <p:cNvPr id="20" name="TextBox 19"/>
          <p:cNvSpPr txBox="1"/>
          <p:nvPr/>
        </p:nvSpPr>
        <p:spPr>
          <a:xfrm>
            <a:off x="2942003" y="4621353"/>
            <a:ext cx="771163" cy="369332"/>
          </a:xfrm>
          <a:prstGeom prst="rect">
            <a:avLst/>
          </a:prstGeom>
          <a:noFill/>
        </p:spPr>
        <p:txBody>
          <a:bodyPr wrap="square" rtlCol="0">
            <a:spAutoFit/>
          </a:bodyPr>
          <a:lstStyle/>
          <a:p>
            <a:r>
              <a:rPr lang="en-US" dirty="0" smtClean="0">
                <a:solidFill>
                  <a:schemeClr val="accent5"/>
                </a:solidFill>
              </a:rPr>
              <a:t>C3</a:t>
            </a:r>
            <a:endParaRPr lang="en-US" dirty="0">
              <a:solidFill>
                <a:schemeClr val="accent5"/>
              </a:solidFill>
            </a:endParaRPr>
          </a:p>
        </p:txBody>
      </p:sp>
      <p:sp>
        <p:nvSpPr>
          <p:cNvPr id="21" name="Oval 20"/>
          <p:cNvSpPr/>
          <p:nvPr/>
        </p:nvSpPr>
        <p:spPr>
          <a:xfrm>
            <a:off x="2980824" y="3054724"/>
            <a:ext cx="2801074" cy="2750144"/>
          </a:xfrm>
          <a:prstGeom prst="ellipse">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22" name="Straight Connector 21"/>
          <p:cNvCxnSpPr/>
          <p:nvPr/>
        </p:nvCxnSpPr>
        <p:spPr>
          <a:xfrm flipV="1">
            <a:off x="4336751" y="4054273"/>
            <a:ext cx="1387997" cy="1395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516394" y="4036442"/>
            <a:ext cx="567159" cy="369332"/>
          </a:xfrm>
          <a:prstGeom prst="rect">
            <a:avLst/>
          </a:prstGeom>
          <a:noFill/>
        </p:spPr>
        <p:txBody>
          <a:bodyPr wrap="square" rtlCol="0">
            <a:spAutoFit/>
          </a:bodyPr>
          <a:lstStyle/>
          <a:p>
            <a:r>
              <a:rPr lang="en-US" dirty="0" smtClean="0">
                <a:solidFill>
                  <a:srgbClr val="FF0000"/>
                </a:solidFill>
              </a:rPr>
              <a:t>z4</a:t>
            </a:r>
            <a:endParaRPr lang="en-US" dirty="0">
              <a:solidFill>
                <a:srgbClr val="FF0000"/>
              </a:solidFill>
            </a:endParaRPr>
          </a:p>
        </p:txBody>
      </p:sp>
      <p:sp>
        <p:nvSpPr>
          <p:cNvPr id="24" name="TextBox 23"/>
          <p:cNvSpPr txBox="1"/>
          <p:nvPr/>
        </p:nvSpPr>
        <p:spPr>
          <a:xfrm>
            <a:off x="4287557" y="3695421"/>
            <a:ext cx="358815" cy="369332"/>
          </a:xfrm>
          <a:prstGeom prst="rect">
            <a:avLst/>
          </a:prstGeom>
          <a:noFill/>
        </p:spPr>
        <p:txBody>
          <a:bodyPr wrap="square" rtlCol="0">
            <a:spAutoFit/>
          </a:bodyPr>
          <a:lstStyle/>
          <a:p>
            <a:r>
              <a:rPr lang="en-US" dirty="0" smtClean="0">
                <a:solidFill>
                  <a:srgbClr val="FF0000"/>
                </a:solidFill>
              </a:rPr>
              <a:t>r</a:t>
            </a:r>
            <a:endParaRPr lang="en-US" dirty="0">
              <a:solidFill>
                <a:srgbClr val="FF0000"/>
              </a:solidFill>
            </a:endParaRPr>
          </a:p>
        </p:txBody>
      </p:sp>
      <p:sp>
        <p:nvSpPr>
          <p:cNvPr id="25" name="TextBox 24"/>
          <p:cNvSpPr txBox="1"/>
          <p:nvPr/>
        </p:nvSpPr>
        <p:spPr>
          <a:xfrm>
            <a:off x="3516394" y="5519115"/>
            <a:ext cx="771163" cy="369332"/>
          </a:xfrm>
          <a:prstGeom prst="rect">
            <a:avLst/>
          </a:prstGeom>
          <a:noFill/>
        </p:spPr>
        <p:txBody>
          <a:bodyPr wrap="square" rtlCol="0">
            <a:spAutoFit/>
          </a:bodyPr>
          <a:lstStyle/>
          <a:p>
            <a:r>
              <a:rPr lang="en-US" dirty="0" smtClean="0">
                <a:solidFill>
                  <a:srgbClr val="FF0000"/>
                </a:solidFill>
              </a:rPr>
              <a:t>C4</a:t>
            </a:r>
            <a:endParaRPr lang="en-US" dirty="0">
              <a:solidFill>
                <a:srgbClr val="FF0000"/>
              </a:solidFill>
            </a:endParaRPr>
          </a:p>
        </p:txBody>
      </p:sp>
      <p:sp>
        <p:nvSpPr>
          <p:cNvPr id="26" name="Oval 25"/>
          <p:cNvSpPr/>
          <p:nvPr/>
        </p:nvSpPr>
        <p:spPr>
          <a:xfrm>
            <a:off x="3784902" y="3447702"/>
            <a:ext cx="2801074" cy="2750144"/>
          </a:xfrm>
          <a:prstGeom prst="ellipse">
            <a:avLst/>
          </a:prstGeom>
          <a:noFill/>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27" name="Straight Connector 26"/>
          <p:cNvCxnSpPr/>
          <p:nvPr/>
        </p:nvCxnSpPr>
        <p:spPr>
          <a:xfrm flipV="1">
            <a:off x="5126540" y="4621387"/>
            <a:ext cx="1387997" cy="1395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406190" y="4603556"/>
            <a:ext cx="567159" cy="369332"/>
          </a:xfrm>
          <a:prstGeom prst="rect">
            <a:avLst/>
          </a:prstGeom>
          <a:noFill/>
        </p:spPr>
        <p:txBody>
          <a:bodyPr wrap="square" rtlCol="0">
            <a:spAutoFit/>
          </a:bodyPr>
          <a:lstStyle/>
          <a:p>
            <a:r>
              <a:rPr lang="en-US" dirty="0" smtClean="0">
                <a:solidFill>
                  <a:schemeClr val="accent4"/>
                </a:solidFill>
              </a:rPr>
              <a:t>z5</a:t>
            </a:r>
            <a:endParaRPr lang="en-US" dirty="0">
              <a:solidFill>
                <a:schemeClr val="accent4"/>
              </a:solidFill>
            </a:endParaRPr>
          </a:p>
        </p:txBody>
      </p:sp>
      <p:sp>
        <p:nvSpPr>
          <p:cNvPr id="29" name="TextBox 28"/>
          <p:cNvSpPr txBox="1"/>
          <p:nvPr/>
        </p:nvSpPr>
        <p:spPr>
          <a:xfrm>
            <a:off x="5177353" y="4234281"/>
            <a:ext cx="358815" cy="369332"/>
          </a:xfrm>
          <a:prstGeom prst="rect">
            <a:avLst/>
          </a:prstGeom>
          <a:noFill/>
        </p:spPr>
        <p:txBody>
          <a:bodyPr wrap="square" rtlCol="0">
            <a:spAutoFit/>
          </a:bodyPr>
          <a:lstStyle/>
          <a:p>
            <a:r>
              <a:rPr lang="en-US" dirty="0">
                <a:solidFill>
                  <a:schemeClr val="accent4"/>
                </a:solidFill>
              </a:rPr>
              <a:t>r</a:t>
            </a:r>
          </a:p>
        </p:txBody>
      </p:sp>
      <p:sp>
        <p:nvSpPr>
          <p:cNvPr id="30" name="TextBox 29"/>
          <p:cNvSpPr txBox="1"/>
          <p:nvPr/>
        </p:nvSpPr>
        <p:spPr>
          <a:xfrm>
            <a:off x="4773276" y="6227601"/>
            <a:ext cx="771163" cy="369332"/>
          </a:xfrm>
          <a:prstGeom prst="rect">
            <a:avLst/>
          </a:prstGeom>
          <a:noFill/>
        </p:spPr>
        <p:txBody>
          <a:bodyPr wrap="square" rtlCol="0">
            <a:spAutoFit/>
          </a:bodyPr>
          <a:lstStyle/>
          <a:p>
            <a:r>
              <a:rPr lang="en-US" dirty="0" smtClean="0">
                <a:solidFill>
                  <a:schemeClr val="accent4"/>
                </a:solidFill>
              </a:rPr>
              <a:t>C5</a:t>
            </a:r>
            <a:endParaRPr lang="en-US" dirty="0">
              <a:solidFill>
                <a:schemeClr val="accent4"/>
              </a:solidFill>
            </a:endParaRPr>
          </a:p>
        </p:txBody>
      </p:sp>
      <p:sp>
        <p:nvSpPr>
          <p:cNvPr id="31" name="Oval 30"/>
          <p:cNvSpPr/>
          <p:nvPr/>
        </p:nvSpPr>
        <p:spPr>
          <a:xfrm>
            <a:off x="4491463" y="2935614"/>
            <a:ext cx="2801074" cy="2750144"/>
          </a:xfrm>
          <a:prstGeom prst="ellipse">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32" name="Straight Connector 31"/>
          <p:cNvCxnSpPr/>
          <p:nvPr/>
        </p:nvCxnSpPr>
        <p:spPr>
          <a:xfrm flipV="1">
            <a:off x="5860179" y="4220916"/>
            <a:ext cx="1387997" cy="139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497023" y="4203085"/>
            <a:ext cx="567159" cy="369332"/>
          </a:xfrm>
          <a:prstGeom prst="rect">
            <a:avLst/>
          </a:prstGeom>
          <a:noFill/>
        </p:spPr>
        <p:txBody>
          <a:bodyPr wrap="square" rtlCol="0">
            <a:spAutoFit/>
          </a:bodyPr>
          <a:lstStyle/>
          <a:p>
            <a:r>
              <a:rPr lang="en-US" dirty="0" smtClean="0"/>
              <a:t>z6</a:t>
            </a:r>
            <a:endParaRPr lang="en-US" dirty="0"/>
          </a:p>
        </p:txBody>
      </p:sp>
      <p:sp>
        <p:nvSpPr>
          <p:cNvPr id="34" name="TextBox 33"/>
          <p:cNvSpPr txBox="1"/>
          <p:nvPr/>
        </p:nvSpPr>
        <p:spPr>
          <a:xfrm>
            <a:off x="6268186" y="3833810"/>
            <a:ext cx="358815" cy="406205"/>
          </a:xfrm>
          <a:prstGeom prst="rect">
            <a:avLst/>
          </a:prstGeom>
          <a:noFill/>
        </p:spPr>
        <p:txBody>
          <a:bodyPr wrap="square" rtlCol="0">
            <a:spAutoFit/>
          </a:bodyPr>
          <a:lstStyle/>
          <a:p>
            <a:r>
              <a:rPr lang="en-US" dirty="0" smtClean="0"/>
              <a:t>r</a:t>
            </a:r>
            <a:endParaRPr lang="en-US" dirty="0"/>
          </a:p>
        </p:txBody>
      </p:sp>
      <p:sp>
        <p:nvSpPr>
          <p:cNvPr id="35" name="TextBox 34"/>
          <p:cNvSpPr txBox="1"/>
          <p:nvPr/>
        </p:nvSpPr>
        <p:spPr>
          <a:xfrm>
            <a:off x="5497023" y="5685758"/>
            <a:ext cx="771163" cy="369332"/>
          </a:xfrm>
          <a:prstGeom prst="rect">
            <a:avLst/>
          </a:prstGeom>
          <a:noFill/>
        </p:spPr>
        <p:txBody>
          <a:bodyPr wrap="square" rtlCol="0">
            <a:spAutoFit/>
          </a:bodyPr>
          <a:lstStyle/>
          <a:p>
            <a:r>
              <a:rPr lang="en-US" dirty="0" smtClean="0"/>
              <a:t>C6</a:t>
            </a:r>
            <a:endParaRPr lang="en-US" dirty="0"/>
          </a:p>
        </p:txBody>
      </p:sp>
      <p:cxnSp>
        <p:nvCxnSpPr>
          <p:cNvPr id="36" name="Straight Arrow Connector 35"/>
          <p:cNvCxnSpPr/>
          <p:nvPr/>
        </p:nvCxnSpPr>
        <p:spPr>
          <a:xfrm flipV="1">
            <a:off x="585788" y="6537069"/>
            <a:ext cx="6215062" cy="35395"/>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12930" y="6061578"/>
            <a:ext cx="2667894" cy="369332"/>
          </a:xfrm>
          <a:prstGeom prst="rect">
            <a:avLst/>
          </a:prstGeom>
          <a:noFill/>
        </p:spPr>
        <p:txBody>
          <a:bodyPr wrap="square" rtlCol="0">
            <a:spAutoFit/>
          </a:bodyPr>
          <a:lstStyle/>
          <a:p>
            <a:r>
              <a:rPr lang="en-US" dirty="0" smtClean="0"/>
              <a:t>6 </a:t>
            </a:r>
            <a:r>
              <a:rPr lang="en-US" smtClean="0"/>
              <a:t>second scenario</a:t>
            </a:r>
            <a:endParaRPr lang="en-US"/>
          </a:p>
        </p:txBody>
      </p:sp>
      <mc:AlternateContent xmlns:mc="http://schemas.openxmlformats.org/markup-compatibility/2006">
        <mc:Choice xmlns:a14="http://schemas.microsoft.com/office/drawing/2010/main" Requires="a14">
          <p:sp>
            <p:nvSpPr>
              <p:cNvPr id="38" name="TextBox 37"/>
              <p:cNvSpPr txBox="1"/>
              <p:nvPr/>
            </p:nvSpPr>
            <p:spPr>
              <a:xfrm>
                <a:off x="7422541" y="1871662"/>
                <a:ext cx="4636109" cy="4673011"/>
              </a:xfrm>
              <a:prstGeom prst="rect">
                <a:avLst/>
              </a:prstGeom>
              <a:noFill/>
              <a:ln>
                <a:solidFill>
                  <a:schemeClr val="tx1"/>
                </a:solidFill>
              </a:ln>
            </p:spPr>
            <p:txBody>
              <a:bodyPr wrap="square" rtlCol="0">
                <a:spAutoFit/>
              </a:bodyPr>
              <a:lstStyle/>
              <a:p>
                <a:pPr marL="285750" indent="-285750">
                  <a:buFont typeface="Arial" charset="0"/>
                  <a:buChar char="•"/>
                </a:pPr>
                <a:r>
                  <a:rPr lang="en-US" sz="2400" dirty="0" smtClean="0"/>
                  <a:t>In 6 seconds U could have traveled 108 m</a:t>
                </a:r>
              </a:p>
              <a:p>
                <a:pPr marL="285750" indent="-285750">
                  <a:buFont typeface="Arial" charset="0"/>
                  <a:buChar char="•"/>
                </a:pPr>
                <a14:m>
                  <m:oMath xmlns:m="http://schemas.openxmlformats.org/officeDocument/2006/math">
                    <m:sSubSup>
                      <m:sSubSupPr>
                        <m:ctrlPr>
                          <a:rPr lang="en-US" sz="2400" b="1" i="1" smtClean="0">
                            <a:solidFill>
                              <a:srgbClr val="FF0000"/>
                            </a:solidFill>
                            <a:latin typeface="Cambria Math" charset="0"/>
                          </a:rPr>
                        </m:ctrlPr>
                      </m:sSubSupPr>
                      <m:e>
                        <m:r>
                          <a:rPr lang="en-US" sz="2400" b="1" i="1" smtClean="0">
                            <a:solidFill>
                              <a:srgbClr val="FF0000"/>
                            </a:solidFill>
                            <a:latin typeface="Cambria Math" charset="0"/>
                          </a:rPr>
                          <m:t>𝑫</m:t>
                        </m:r>
                      </m:e>
                      <m:sub>
                        <m:r>
                          <a:rPr lang="en-US" sz="2400" b="1" i="1" smtClean="0">
                            <a:solidFill>
                              <a:srgbClr val="FF0000"/>
                            </a:solidFill>
                            <a:latin typeface="Cambria Math" charset="0"/>
                          </a:rPr>
                          <m:t>𝑼</m:t>
                        </m:r>
                      </m:sub>
                      <m:sup>
                        <m:r>
                          <a:rPr lang="en-US" sz="2400" b="1" i="1" smtClean="0">
                            <a:solidFill>
                              <a:srgbClr val="FF0000"/>
                            </a:solidFill>
                            <a:latin typeface="Cambria Math" charset="0"/>
                          </a:rPr>
                          <m:t>𝟔</m:t>
                        </m:r>
                      </m:sup>
                    </m:sSubSup>
                    <m:r>
                      <a:rPr lang="en-US" sz="2400" b="1" i="1" smtClean="0">
                        <a:solidFill>
                          <a:srgbClr val="FF0000"/>
                        </a:solidFill>
                        <a:latin typeface="Cambria Math" charset="0"/>
                      </a:rPr>
                      <m:t>=</m:t>
                    </m:r>
                    <m:r>
                      <a:rPr lang="en-US" sz="2400" b="1" i="1" smtClean="0">
                        <a:solidFill>
                          <a:srgbClr val="FF0000"/>
                        </a:solidFill>
                        <a:latin typeface="Cambria Math" charset="0"/>
                      </a:rPr>
                      <m:t>𝟏𝟎𝟖</m:t>
                    </m:r>
                  </m:oMath>
                </a14:m>
                <a:endParaRPr lang="en-US" sz="2400" dirty="0" smtClean="0"/>
              </a:p>
              <a:p>
                <a:pPr marL="285750" indent="-285750">
                  <a:buFont typeface="Arial" charset="0"/>
                  <a:buChar char="•"/>
                </a:pPr>
                <a:r>
                  <a:rPr lang="en-US" sz="2400" dirty="0" smtClean="0"/>
                  <a:t>From C6 draw 108 m lines to C1</a:t>
                </a:r>
                <a:r>
                  <a:rPr lang="en-US" sz="2400" dirty="0" smtClean="0"/>
                  <a:t>.</a:t>
                </a:r>
                <a:endParaRPr lang="en-US" sz="2400" dirty="0" smtClean="0"/>
              </a:p>
              <a:p>
                <a:pPr marL="285750" indent="-285750">
                  <a:buFont typeface="Arial" charset="0"/>
                  <a:buChar char="•"/>
                </a:pPr>
                <a:r>
                  <a:rPr lang="en-US" sz="2400" dirty="0" smtClean="0"/>
                  <a:t>These are the potential points </a:t>
                </a:r>
                <a:r>
                  <a:rPr lang="en-US" sz="2400" b="1" dirty="0" smtClean="0">
                    <a:solidFill>
                      <a:srgbClr val="FF0000"/>
                    </a:solidFill>
                  </a:rPr>
                  <a:t>U</a:t>
                </a:r>
                <a:r>
                  <a:rPr lang="en-US" sz="2400" dirty="0" smtClean="0"/>
                  <a:t> could have been in C1.</a:t>
                </a:r>
              </a:p>
              <a:p>
                <a:pPr marL="285750" indent="-285750">
                  <a:buFont typeface="Arial" charset="0"/>
                  <a:buChar char="•"/>
                </a:pPr>
                <a:r>
                  <a:rPr lang="en-US" sz="2400" dirty="0" smtClean="0"/>
                  <a:t>As time increases the </a:t>
                </a:r>
                <a:r>
                  <a:rPr lang="en-US" sz="2400" dirty="0" smtClean="0"/>
                  <a:t>set of potential points </a:t>
                </a:r>
                <a:r>
                  <a:rPr lang="en-US" sz="2400" dirty="0" smtClean="0"/>
                  <a:t>would keep decreasing </a:t>
                </a:r>
                <a:r>
                  <a:rPr lang="en-US" sz="2400" dirty="0" smtClean="0"/>
                  <a:t>in C1.</a:t>
                </a:r>
              </a:p>
              <a:p>
                <a:pPr marL="285750" indent="-285750">
                  <a:buFont typeface="Arial" charset="0"/>
                  <a:buChar char="•"/>
                </a:pPr>
                <a:r>
                  <a:rPr lang="en-US" sz="2400" dirty="0" smtClean="0"/>
                  <a:t>At some time </a:t>
                </a:r>
                <a:r>
                  <a:rPr lang="en-US" sz="3200" b="1" dirty="0" smtClean="0">
                    <a:solidFill>
                      <a:srgbClr val="FF0000"/>
                    </a:solidFill>
                  </a:rPr>
                  <a:t>(</a:t>
                </a:r>
                <a:r>
                  <a:rPr lang="en-US" sz="3200" b="1" dirty="0" err="1" smtClean="0">
                    <a:solidFill>
                      <a:srgbClr val="FF0000"/>
                    </a:solidFill>
                  </a:rPr>
                  <a:t>t+m</a:t>
                </a:r>
                <a:r>
                  <a:rPr lang="en-US" sz="3200" b="1" dirty="0" smtClean="0">
                    <a:solidFill>
                      <a:srgbClr val="FF0000"/>
                    </a:solidFill>
                  </a:rPr>
                  <a:t>) </a:t>
                </a:r>
                <a:r>
                  <a:rPr lang="en-US" sz="2400" dirty="0" smtClean="0"/>
                  <a:t>the </a:t>
                </a:r>
                <a:r>
                  <a:rPr lang="en-US" sz="2400" dirty="0" smtClean="0"/>
                  <a:t>set of potential points will be very </a:t>
                </a:r>
                <a:r>
                  <a:rPr lang="en-US" sz="2400" dirty="0" smtClean="0"/>
                  <a:t>small. </a:t>
                </a:r>
                <a:r>
                  <a:rPr lang="en-US" sz="2400" b="1" dirty="0" smtClean="0">
                    <a:solidFill>
                      <a:schemeClr val="accent6">
                        <a:lumMod val="75000"/>
                      </a:schemeClr>
                    </a:solidFill>
                  </a:rPr>
                  <a:t>[Privacy Loss]</a:t>
                </a:r>
                <a:endParaRPr lang="en-US" sz="2400" b="1" dirty="0">
                  <a:solidFill>
                    <a:schemeClr val="accent6">
                      <a:lumMod val="75000"/>
                    </a:schemeClr>
                  </a:solidFill>
                </a:endParaRPr>
              </a:p>
            </p:txBody>
          </p:sp>
        </mc:Choice>
        <mc:Fallback>
          <p:sp>
            <p:nvSpPr>
              <p:cNvPr id="38" name="TextBox 37"/>
              <p:cNvSpPr txBox="1">
                <a:spLocks noRot="1" noChangeAspect="1" noMove="1" noResize="1" noEditPoints="1" noAdjustHandles="1" noChangeArrowheads="1" noChangeShapeType="1" noTextEdit="1"/>
              </p:cNvSpPr>
              <p:nvPr/>
            </p:nvSpPr>
            <p:spPr>
              <a:xfrm>
                <a:off x="7422541" y="1871662"/>
                <a:ext cx="4636109" cy="4673011"/>
              </a:xfrm>
              <a:prstGeom prst="rect">
                <a:avLst/>
              </a:prstGeom>
              <a:blipFill rotWithShape="0">
                <a:blip r:embed="rId3"/>
                <a:stretch>
                  <a:fillRect l="-1706" t="-910" b="-1821"/>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504852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Privacy evaluation metrics</a:t>
            </a:r>
            <a:endParaRPr lang="en-US"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b="1" dirty="0" smtClean="0"/>
                  <a:t>K-anonymity</a:t>
                </a:r>
                <a:r>
                  <a:rPr lang="en-US" dirty="0" smtClean="0"/>
                  <a:t> (one of k values) - Larger the value of k, greater is the privacy guarantee.</a:t>
                </a:r>
              </a:p>
              <a:p>
                <a:r>
                  <a:rPr lang="en-US" b="1" dirty="0" smtClean="0"/>
                  <a:t>Area of region of interest</a:t>
                </a:r>
                <a:endParaRPr lang="en-US" dirty="0"/>
              </a:p>
              <a:p>
                <a:r>
                  <a:rPr lang="en-US" b="1" dirty="0" smtClean="0"/>
                  <a:t>User defined privacy level (</a:t>
                </a:r>
                <a14:m>
                  <m:oMath xmlns:m="http://schemas.openxmlformats.org/officeDocument/2006/math">
                    <m:r>
                      <a:rPr lang="en-US" b="1" i="1" smtClean="0">
                        <a:latin typeface="Cambria Math" charset="0"/>
                        <a:ea typeface="Cambria Math" charset="0"/>
                        <a:cs typeface="Cambria Math" charset="0"/>
                      </a:rPr>
                      <m:t>𝝐</m:t>
                    </m:r>
                  </m:oMath>
                </a14:m>
                <a:r>
                  <a:rPr lang="en-US" b="1" dirty="0" smtClean="0"/>
                  <a:t>) </a:t>
                </a:r>
                <a:r>
                  <a:rPr lang="en-US" dirty="0" smtClean="0"/>
                  <a:t>- Lower the value of </a:t>
                </a:r>
                <a14:m>
                  <m:oMath xmlns:m="http://schemas.openxmlformats.org/officeDocument/2006/math">
                    <m:r>
                      <a:rPr lang="en-US" i="1" smtClean="0">
                        <a:latin typeface="Cambria Math" charset="0"/>
                        <a:ea typeface="Cambria Math" charset="0"/>
                        <a:cs typeface="Cambria Math" charset="0"/>
                      </a:rPr>
                      <m:t>𝜖</m:t>
                    </m:r>
                  </m:oMath>
                </a14:m>
                <a:r>
                  <a:rPr lang="en-US" dirty="0" smtClean="0"/>
                  <a:t> greater is the privacy guarantee. Based on the value of </a:t>
                </a:r>
                <a14:m>
                  <m:oMath xmlns:m="http://schemas.openxmlformats.org/officeDocument/2006/math">
                    <m:r>
                      <a:rPr lang="en-US" i="1" smtClean="0">
                        <a:latin typeface="Cambria Math" charset="0"/>
                        <a:ea typeface="Cambria Math" charset="0"/>
                        <a:cs typeface="Cambria Math" charset="0"/>
                      </a:rPr>
                      <m:t>𝜖</m:t>
                    </m:r>
                    <m:r>
                      <a:rPr lang="en-US" b="0" i="0" smtClean="0">
                        <a:latin typeface="Cambria Math" charset="0"/>
                        <a:ea typeface="Cambria Math" charset="0"/>
                        <a:cs typeface="Cambria Math" charset="0"/>
                      </a:rPr>
                      <m:t>, </m:t>
                    </m:r>
                  </m:oMath>
                </a14:m>
                <a:r>
                  <a:rPr lang="en-US" dirty="0" smtClean="0"/>
                  <a:t>the threshold values of k in k-anonymity and area of region of interest also changes.</a:t>
                </a: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318699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172" y="119742"/>
            <a:ext cx="10515600" cy="1325563"/>
          </a:xfrm>
        </p:spPr>
        <p:txBody>
          <a:bodyPr/>
          <a:lstStyle/>
          <a:p>
            <a:r>
              <a:rPr lang="en-US" b="1" dirty="0" smtClean="0"/>
              <a:t>Algorithm</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152124"/>
            <a:ext cx="9699171" cy="5666541"/>
          </a:xfrm>
        </p:spPr>
      </p:pic>
    </p:spTree>
    <p:extLst>
      <p:ext uri="{BB962C8B-B14F-4D97-AF65-F5344CB8AC3E}">
        <p14:creationId xmlns:p14="http://schemas.microsoft.com/office/powerpoint/2010/main" val="1318663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772" y="343354"/>
            <a:ext cx="10515600" cy="810532"/>
          </a:xfrm>
        </p:spPr>
        <p:txBody>
          <a:bodyPr/>
          <a:lstStyle/>
          <a:p>
            <a:r>
              <a:rPr lang="en-US" b="1" dirty="0" smtClean="0"/>
              <a:t>Simulations</a:t>
            </a:r>
            <a:endParaRPr lang="en-US" b="1" dirty="0"/>
          </a:p>
        </p:txBody>
      </p:sp>
      <p:sp>
        <p:nvSpPr>
          <p:cNvPr id="3" name="Content Placeholder 2"/>
          <p:cNvSpPr>
            <a:spLocks noGrp="1"/>
          </p:cNvSpPr>
          <p:nvPr>
            <p:ph idx="1"/>
          </p:nvPr>
        </p:nvSpPr>
        <p:spPr>
          <a:xfrm>
            <a:off x="272143" y="1513114"/>
            <a:ext cx="11364686" cy="4963885"/>
          </a:xfrm>
        </p:spPr>
        <p:txBody>
          <a:bodyPr/>
          <a:lstStyle/>
          <a:p>
            <a:r>
              <a:rPr lang="en-US" b="1" dirty="0" smtClean="0"/>
              <a:t>SUMO- Simulation of Urban Mobility	</a:t>
            </a:r>
          </a:p>
          <a:p>
            <a:pPr lvl="1"/>
            <a:r>
              <a:rPr lang="en-US" dirty="0" smtClean="0"/>
              <a:t>Used for Vehicle simulations</a:t>
            </a:r>
          </a:p>
          <a:p>
            <a:r>
              <a:rPr lang="en-US" b="1" dirty="0" err="1" smtClean="0"/>
              <a:t>OMNeT</a:t>
            </a:r>
            <a:r>
              <a:rPr lang="en-US" b="1" dirty="0" smtClean="0"/>
              <a:t>++</a:t>
            </a:r>
          </a:p>
          <a:p>
            <a:pPr lvl="1"/>
            <a:r>
              <a:rPr lang="en-US" dirty="0" smtClean="0"/>
              <a:t>Used for network simulations</a:t>
            </a:r>
          </a:p>
          <a:p>
            <a:r>
              <a:rPr lang="en-US" b="1" dirty="0" smtClean="0"/>
              <a:t>Veins</a:t>
            </a:r>
          </a:p>
          <a:p>
            <a:pPr lvl="1"/>
            <a:r>
              <a:rPr lang="en-US" dirty="0" smtClean="0"/>
              <a:t>It is a framework which interacts with SUMO and </a:t>
            </a:r>
            <a:r>
              <a:rPr lang="en-US" dirty="0" err="1" smtClean="0"/>
              <a:t>OMNeT</a:t>
            </a:r>
            <a:r>
              <a:rPr lang="en-US" dirty="0" smtClean="0"/>
              <a:t>++. </a:t>
            </a:r>
          </a:p>
          <a:p>
            <a:pPr lvl="1"/>
            <a:r>
              <a:rPr lang="en-US" dirty="0" smtClean="0"/>
              <a:t>As </a:t>
            </a:r>
            <a:r>
              <a:rPr lang="en-US" dirty="0"/>
              <a:t>the vehicles move in SUMO the updates of their positions are made in the </a:t>
            </a:r>
            <a:r>
              <a:rPr lang="en-US" dirty="0" err="1"/>
              <a:t>OMNet</a:t>
            </a:r>
            <a:r>
              <a:rPr lang="en-US" dirty="0"/>
              <a:t>++ simulator as movement of </a:t>
            </a:r>
            <a:r>
              <a:rPr lang="en-US" dirty="0" smtClean="0"/>
              <a:t>nodes</a:t>
            </a:r>
            <a:r>
              <a:rPr lang="en-US" dirty="0"/>
              <a:t> </a:t>
            </a:r>
            <a:r>
              <a:rPr lang="en-US" dirty="0" smtClean="0"/>
              <a:t>with the help of Veins.</a:t>
            </a:r>
          </a:p>
          <a:p>
            <a:pPr lvl="1"/>
            <a:endParaRPr lang="en-US" dirty="0"/>
          </a:p>
        </p:txBody>
      </p:sp>
    </p:spTree>
    <p:extLst>
      <p:ext uri="{BB962C8B-B14F-4D97-AF65-F5344CB8AC3E}">
        <p14:creationId xmlns:p14="http://schemas.microsoft.com/office/powerpoint/2010/main" val="485050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7" y="114753"/>
            <a:ext cx="10515600" cy="1325563"/>
          </a:xfrm>
        </p:spPr>
        <p:txBody>
          <a:bodyPr/>
          <a:lstStyle/>
          <a:p>
            <a:r>
              <a:rPr lang="en-US" b="1" dirty="0" smtClean="0"/>
              <a:t>Simulation Demo</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2714" y="1040610"/>
            <a:ext cx="8251372" cy="5854606"/>
          </a:xfrm>
        </p:spPr>
      </p:pic>
    </p:spTree>
    <p:extLst>
      <p:ext uri="{BB962C8B-B14F-4D97-AF65-F5344CB8AC3E}">
        <p14:creationId xmlns:p14="http://schemas.microsoft.com/office/powerpoint/2010/main" val="7048943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a:xfrm>
            <a:off x="3871914" y="2675159"/>
            <a:ext cx="3709984" cy="1606924"/>
          </a:xfrm>
          <a:prstGeom prst="cloud">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rgbClr val="000000"/>
                </a:solidFill>
              </a:rPr>
              <a:t>Different Applications tied to Location Data</a:t>
            </a:r>
            <a:endParaRPr lang="en-US" sz="2400" b="1" dirty="0">
              <a:solidFill>
                <a:srgbClr val="000000"/>
              </a:solidFill>
            </a:endParaRPr>
          </a:p>
        </p:txBody>
      </p:sp>
      <p:cxnSp>
        <p:nvCxnSpPr>
          <p:cNvPr id="8" name="Straight Arrow Connector 7"/>
          <p:cNvCxnSpPr/>
          <p:nvPr/>
        </p:nvCxnSpPr>
        <p:spPr>
          <a:xfrm flipH="1" flipV="1">
            <a:off x="3800474" y="1986491"/>
            <a:ext cx="1045366" cy="858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57433" y="1343016"/>
            <a:ext cx="2185988"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Dynamic Congestion map of a city</a:t>
            </a:r>
            <a:endParaRPr lang="en-US" dirty="0"/>
          </a:p>
        </p:txBody>
      </p:sp>
      <p:sp>
        <p:nvSpPr>
          <p:cNvPr id="11" name="TextBox 10"/>
          <p:cNvSpPr txBox="1"/>
          <p:nvPr/>
        </p:nvSpPr>
        <p:spPr>
          <a:xfrm>
            <a:off x="5353051" y="1401797"/>
            <a:ext cx="2152648" cy="43088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200" dirty="0" smtClean="0"/>
              <a:t>Route Planning</a:t>
            </a:r>
            <a:endParaRPr lang="en-US" sz="2200" dirty="0"/>
          </a:p>
        </p:txBody>
      </p:sp>
      <p:cxnSp>
        <p:nvCxnSpPr>
          <p:cNvPr id="13" name="Straight Arrow Connector 12"/>
          <p:cNvCxnSpPr>
            <a:stCxn id="4" idx="3"/>
          </p:cNvCxnSpPr>
          <p:nvPr/>
        </p:nvCxnSpPr>
        <p:spPr>
          <a:xfrm flipV="1">
            <a:off x="5726906" y="1855228"/>
            <a:ext cx="245270" cy="911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386766" y="1809060"/>
            <a:ext cx="2200275" cy="76944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200" dirty="0" smtClean="0"/>
              <a:t>Travel Demand Modeling</a:t>
            </a:r>
            <a:endParaRPr lang="en-US" sz="2200" dirty="0"/>
          </a:p>
        </p:txBody>
      </p:sp>
      <p:cxnSp>
        <p:nvCxnSpPr>
          <p:cNvPr id="18" name="Straight Arrow Connector 17"/>
          <p:cNvCxnSpPr/>
          <p:nvPr/>
        </p:nvCxnSpPr>
        <p:spPr>
          <a:xfrm flipV="1">
            <a:off x="7472366" y="2415962"/>
            <a:ext cx="914400" cy="702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701094" y="3929071"/>
            <a:ext cx="2671756" cy="76944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200" dirty="0" smtClean="0"/>
              <a:t>Emissions and air pollution modeling</a:t>
            </a:r>
            <a:endParaRPr lang="en-US" sz="2200" dirty="0"/>
          </a:p>
        </p:txBody>
      </p:sp>
      <p:cxnSp>
        <p:nvCxnSpPr>
          <p:cNvPr id="21" name="Straight Arrow Connector 20"/>
          <p:cNvCxnSpPr/>
          <p:nvPr/>
        </p:nvCxnSpPr>
        <p:spPr>
          <a:xfrm>
            <a:off x="7329488" y="3727459"/>
            <a:ext cx="1371606" cy="410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429375" y="5186371"/>
            <a:ext cx="2643188" cy="76944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200" dirty="0" smtClean="0"/>
              <a:t>Homeland Security Evacuation</a:t>
            </a:r>
            <a:endParaRPr lang="en-US" sz="2200" dirty="0"/>
          </a:p>
        </p:txBody>
      </p:sp>
      <p:sp>
        <p:nvSpPr>
          <p:cNvPr id="23" name="TextBox 22"/>
          <p:cNvSpPr txBox="1"/>
          <p:nvPr/>
        </p:nvSpPr>
        <p:spPr>
          <a:xfrm>
            <a:off x="3402808" y="5186371"/>
            <a:ext cx="2452685" cy="76944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200" dirty="0" smtClean="0"/>
              <a:t>City Infrastructure Modeling</a:t>
            </a:r>
            <a:endParaRPr lang="en-US" sz="2200" dirty="0"/>
          </a:p>
        </p:txBody>
      </p:sp>
      <p:cxnSp>
        <p:nvCxnSpPr>
          <p:cNvPr id="25" name="Straight Arrow Connector 24"/>
          <p:cNvCxnSpPr/>
          <p:nvPr/>
        </p:nvCxnSpPr>
        <p:spPr>
          <a:xfrm>
            <a:off x="6743700" y="4100521"/>
            <a:ext cx="585788" cy="1085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4786313" y="4233691"/>
            <a:ext cx="642937" cy="952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42975" y="4386865"/>
            <a:ext cx="2305046" cy="76944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200" dirty="0" smtClean="0"/>
              <a:t>Climatic change impact studies</a:t>
            </a:r>
            <a:endParaRPr lang="en-US" sz="2200" dirty="0"/>
          </a:p>
        </p:txBody>
      </p:sp>
      <p:cxnSp>
        <p:nvCxnSpPr>
          <p:cNvPr id="32" name="Straight Arrow Connector 31"/>
          <p:cNvCxnSpPr/>
          <p:nvPr/>
        </p:nvCxnSpPr>
        <p:spPr>
          <a:xfrm flipH="1">
            <a:off x="3248021" y="3929071"/>
            <a:ext cx="881067" cy="457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00008" y="2958018"/>
            <a:ext cx="3145632" cy="76944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200" dirty="0" smtClean="0"/>
              <a:t>Validating transportation data from other sources</a:t>
            </a:r>
            <a:endParaRPr lang="en-US" sz="2200" dirty="0"/>
          </a:p>
        </p:txBody>
      </p:sp>
      <p:cxnSp>
        <p:nvCxnSpPr>
          <p:cNvPr id="35" name="Straight Arrow Connector 34"/>
          <p:cNvCxnSpPr>
            <a:stCxn id="4" idx="2"/>
            <a:endCxn id="33" idx="3"/>
          </p:cNvCxnSpPr>
          <p:nvPr/>
        </p:nvCxnSpPr>
        <p:spPr>
          <a:xfrm flipH="1" flipV="1">
            <a:off x="3245640" y="3342739"/>
            <a:ext cx="637782" cy="135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207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8"/>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5"/>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P spid="16" grpId="0" animBg="1"/>
      <p:bldP spid="19" grpId="0" animBg="1"/>
      <p:bldP spid="22" grpId="0" animBg="1"/>
      <p:bldP spid="23" grpId="0" animBg="1"/>
      <p:bldP spid="30" grpId="0" animBg="1"/>
      <p:bldP spid="3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4429" y="2476953"/>
            <a:ext cx="8001000" cy="1325563"/>
          </a:xfrm>
        </p:spPr>
        <p:txBody>
          <a:bodyPr/>
          <a:lstStyle/>
          <a:p>
            <a:r>
              <a:rPr lang="en-US" b="1" dirty="0" smtClean="0"/>
              <a:t>Initial Results</a:t>
            </a:r>
            <a:endParaRPr lang="en-US" b="1" dirty="0"/>
          </a:p>
        </p:txBody>
      </p:sp>
    </p:spTree>
    <p:extLst>
      <p:ext uri="{BB962C8B-B14F-4D97-AF65-F5344CB8AC3E}">
        <p14:creationId xmlns:p14="http://schemas.microsoft.com/office/powerpoint/2010/main" val="2246425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14" y="147411"/>
            <a:ext cx="10515600" cy="1325563"/>
          </a:xfrm>
        </p:spPr>
        <p:txBody>
          <a:bodyPr/>
          <a:lstStyle/>
          <a:p>
            <a:r>
              <a:rPr lang="en-US" b="1" dirty="0" smtClean="0"/>
              <a:t>Sent and Received Messages</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260" y="1472974"/>
            <a:ext cx="11779250" cy="4916806"/>
          </a:xfrm>
        </p:spPr>
      </p:pic>
    </p:spTree>
    <p:extLst>
      <p:ext uri="{BB962C8B-B14F-4D97-AF65-F5344CB8AC3E}">
        <p14:creationId xmlns:p14="http://schemas.microsoft.com/office/powerpoint/2010/main" val="5430738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828" y="219868"/>
            <a:ext cx="10515600" cy="1325563"/>
          </a:xfrm>
        </p:spPr>
        <p:txBody>
          <a:bodyPr/>
          <a:lstStyle/>
          <a:p>
            <a:r>
              <a:rPr lang="en-US" b="1" dirty="0" smtClean="0"/>
              <a:t>Scenario after 1 upload</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59242" y="1981199"/>
            <a:ext cx="6263337" cy="2630941"/>
          </a:xfrm>
        </p:spPr>
      </p:pic>
      <mc:AlternateContent xmlns:mc="http://schemas.openxmlformats.org/markup-compatibility/2006">
        <mc:Choice xmlns:a14="http://schemas.microsoft.com/office/drawing/2010/main" Requires="a14">
          <p:sp>
            <p:nvSpPr>
              <p:cNvPr id="5" name="TextBox 4"/>
              <p:cNvSpPr txBox="1"/>
              <p:nvPr/>
            </p:nvSpPr>
            <p:spPr>
              <a:xfrm>
                <a:off x="206828" y="1595433"/>
                <a:ext cx="5452414" cy="489364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charset="0"/>
                  <a:buChar char="•"/>
                </a:pPr>
                <a14:m>
                  <m:oMath xmlns:m="http://schemas.openxmlformats.org/officeDocument/2006/math">
                    <m:sSub>
                      <m:sSubPr>
                        <m:ctrlPr>
                          <a:rPr lang="en-US" sz="2400" i="1" smtClean="0">
                            <a:latin typeface="Cambria Math" charset="0"/>
                          </a:rPr>
                        </m:ctrlPr>
                      </m:sSubPr>
                      <m:e>
                        <m:r>
                          <a:rPr lang="en-US" sz="2400" b="0" i="1" smtClean="0">
                            <a:latin typeface="Cambria Math" charset="0"/>
                          </a:rPr>
                          <m:t>𝑡</m:t>
                        </m:r>
                      </m:e>
                      <m:sub>
                        <m:r>
                          <a:rPr lang="en-US" sz="2400" b="0" i="1" smtClean="0">
                            <a:latin typeface="Cambria Math" charset="0"/>
                          </a:rPr>
                          <m:t>0</m:t>
                        </m:r>
                      </m:sub>
                    </m:sSub>
                  </m:oMath>
                </a14:m>
                <a:r>
                  <a:rPr lang="en-US" sz="2400" dirty="0" smtClean="0"/>
                  <a:t> = 10 seconds, </a:t>
                </a:r>
                <a14:m>
                  <m:oMath xmlns:m="http://schemas.openxmlformats.org/officeDocument/2006/math">
                    <m:sSub>
                      <m:sSubPr>
                        <m:ctrlPr>
                          <a:rPr lang="en-US" sz="2400" i="1" smtClean="0">
                            <a:latin typeface="Cambria Math" charset="0"/>
                          </a:rPr>
                        </m:ctrlPr>
                      </m:sSubPr>
                      <m:e>
                        <m:r>
                          <a:rPr lang="en-US" sz="2400" b="0" i="1" smtClean="0">
                            <a:latin typeface="Cambria Math" charset="0"/>
                          </a:rPr>
                          <m:t>𝑡</m:t>
                        </m:r>
                      </m:e>
                      <m:sub>
                        <m:r>
                          <a:rPr lang="en-US" sz="2400" b="0" i="1" smtClean="0">
                            <a:latin typeface="Cambria Math" charset="0"/>
                          </a:rPr>
                          <m:t>𝑠𝑒𝑟𝑣𝑒𝑟</m:t>
                        </m:r>
                      </m:sub>
                    </m:sSub>
                  </m:oMath>
                </a14:m>
                <a:r>
                  <a:rPr lang="en-US" sz="2400" dirty="0" smtClean="0"/>
                  <a:t> = 45 seconds</a:t>
                </a:r>
              </a:p>
              <a:p>
                <a:pPr marL="285750" indent="-285750">
                  <a:buFont typeface="Arial" charset="0"/>
                  <a:buChar char="•"/>
                </a:pPr>
                <a:r>
                  <a:rPr lang="en-US" sz="2400" dirty="0" smtClean="0"/>
                  <a:t>Total delay= 45-10 =35 seconds</a:t>
                </a:r>
              </a:p>
              <a:p>
                <a:pPr marL="285750" indent="-285750">
                  <a:buFont typeface="Arial" charset="0"/>
                  <a:buChar char="•"/>
                </a:pPr>
                <a:r>
                  <a:rPr lang="en-US" sz="2400" dirty="0" smtClean="0"/>
                  <a:t>Speed = 55 mph</a:t>
                </a:r>
              </a:p>
              <a:p>
                <a:pPr marL="285750" indent="-285750">
                  <a:buFont typeface="Arial" charset="0"/>
                  <a:buChar char="•"/>
                </a:pPr>
                <a:r>
                  <a:rPr lang="en-US" sz="2400" dirty="0" smtClean="0"/>
                  <a:t>Distance traveled (r) in 35 seconds is 875 meters.</a:t>
                </a:r>
              </a:p>
              <a:p>
                <a:pPr marL="285750" indent="-285750">
                  <a:buFont typeface="Arial" charset="0"/>
                  <a:buChar char="•"/>
                </a:pPr>
                <a:r>
                  <a:rPr lang="en-US" sz="2400" dirty="0" smtClean="0"/>
                  <a:t>Adversary will draw a circle of radius 875 meters from (X,Y).</a:t>
                </a:r>
              </a:p>
              <a:p>
                <a:pPr marL="285750" indent="-285750">
                  <a:buFont typeface="Arial" charset="0"/>
                  <a:buChar char="•"/>
                </a:pPr>
                <a:r>
                  <a:rPr lang="en-US" sz="2400" dirty="0" smtClean="0"/>
                  <a:t>Node14 will be inside this area of 875 meters.</a:t>
                </a:r>
              </a:p>
              <a:p>
                <a:pPr marL="285750" indent="-285750">
                  <a:buFont typeface="Arial" charset="0"/>
                  <a:buChar char="•"/>
                </a:pPr>
                <a:r>
                  <a:rPr lang="en-US" sz="2400" dirty="0" smtClean="0"/>
                  <a:t>Privacy evaluation metrics-</a:t>
                </a:r>
              </a:p>
              <a:p>
                <a:pPr marL="742950" lvl="1" indent="-285750">
                  <a:buFont typeface="Arial" charset="0"/>
                  <a:buChar char="•"/>
                </a:pPr>
                <a:r>
                  <a:rPr lang="en-US" sz="2400" b="1" dirty="0" smtClean="0">
                    <a:solidFill>
                      <a:srgbClr val="FF0000"/>
                    </a:solidFill>
                  </a:rPr>
                  <a:t>k=15</a:t>
                </a:r>
              </a:p>
              <a:p>
                <a:pPr marL="742950" lvl="1" indent="-285750">
                  <a:buFont typeface="Arial" charset="0"/>
                  <a:buChar char="•"/>
                </a:pPr>
                <a:r>
                  <a:rPr lang="en-US" sz="2400" b="1" dirty="0" smtClean="0">
                    <a:solidFill>
                      <a:srgbClr val="FF0000"/>
                    </a:solidFill>
                  </a:rPr>
                  <a:t>Area of region of interest=875 meters</a:t>
                </a:r>
                <a:endParaRPr lang="en-US" sz="2400" b="1" dirty="0">
                  <a:solidFill>
                    <a:srgbClr val="FF0000"/>
                  </a:solidFill>
                </a:endParaRPr>
              </a:p>
            </p:txBody>
          </p:sp>
        </mc:Choice>
        <mc:Fallback>
          <p:sp>
            <p:nvSpPr>
              <p:cNvPr id="5" name="TextBox 4"/>
              <p:cNvSpPr txBox="1">
                <a:spLocks noRot="1" noChangeAspect="1" noMove="1" noResize="1" noEditPoints="1" noAdjustHandles="1" noChangeArrowheads="1" noChangeShapeType="1" noTextEdit="1"/>
              </p:cNvSpPr>
              <p:nvPr/>
            </p:nvSpPr>
            <p:spPr>
              <a:xfrm>
                <a:off x="206828" y="1595433"/>
                <a:ext cx="5452414" cy="4893647"/>
              </a:xfrm>
              <a:prstGeom prst="rect">
                <a:avLst/>
              </a:prstGeom>
              <a:blipFill rotWithShape="0">
                <a:blip r:embed="rId3"/>
                <a:stretch>
                  <a:fillRect l="-1451" t="-871" b="-1866"/>
                </a:stretch>
              </a:blipFill>
            </p:spPr>
            <p:txBody>
              <a:bodyPr/>
              <a:lstStyle/>
              <a:p>
                <a:r>
                  <a:rPr lang="en-US">
                    <a:noFill/>
                  </a:rPr>
                  <a:t> </a:t>
                </a:r>
              </a:p>
            </p:txBody>
          </p:sp>
        </mc:Fallback>
      </mc:AlternateContent>
    </p:spTree>
    <p:extLst>
      <p:ext uri="{BB962C8B-B14F-4D97-AF65-F5344CB8AC3E}">
        <p14:creationId xmlns:p14="http://schemas.microsoft.com/office/powerpoint/2010/main" val="17603507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9429" y="609600"/>
            <a:ext cx="8403772" cy="6302830"/>
          </a:xfrm>
        </p:spPr>
      </p:pic>
    </p:spTree>
    <p:extLst>
      <p:ext uri="{BB962C8B-B14F-4D97-AF65-F5344CB8AC3E}">
        <p14:creationId xmlns:p14="http://schemas.microsoft.com/office/powerpoint/2010/main" val="4277379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 done till now</a:t>
            </a:r>
            <a:endParaRPr lang="en-US" b="1" dirty="0"/>
          </a:p>
        </p:txBody>
      </p:sp>
      <p:sp>
        <p:nvSpPr>
          <p:cNvPr id="3" name="Content Placeholder 2"/>
          <p:cNvSpPr>
            <a:spLocks noGrp="1"/>
          </p:cNvSpPr>
          <p:nvPr>
            <p:ph idx="1"/>
          </p:nvPr>
        </p:nvSpPr>
        <p:spPr/>
        <p:txBody>
          <a:bodyPr/>
          <a:lstStyle/>
          <a:p>
            <a:r>
              <a:rPr lang="en-US" dirty="0" smtClean="0"/>
              <a:t>Simulation setup complete.</a:t>
            </a:r>
          </a:p>
          <a:p>
            <a:r>
              <a:rPr lang="en-US" dirty="0" smtClean="0"/>
              <a:t>Vehicles can generate new messages and can forward old messages to other vehicles with some probability</a:t>
            </a:r>
          </a:p>
          <a:p>
            <a:r>
              <a:rPr lang="en-US" dirty="0" smtClean="0"/>
              <a:t>Random delay is added before every transmission</a:t>
            </a:r>
          </a:p>
          <a:p>
            <a:r>
              <a:rPr lang="en-US" b="1" dirty="0" smtClean="0">
                <a:solidFill>
                  <a:srgbClr val="FF0000"/>
                </a:solidFill>
              </a:rPr>
              <a:t>After one upload the adversary has a large area under consideration which has a large number of vehicles. [Privacy preserved]</a:t>
            </a:r>
          </a:p>
          <a:p>
            <a:endParaRPr lang="en-US" dirty="0" smtClean="0"/>
          </a:p>
          <a:p>
            <a:endParaRPr lang="en-US" dirty="0" smtClean="0"/>
          </a:p>
          <a:p>
            <a:endParaRPr lang="en-US" dirty="0"/>
          </a:p>
        </p:txBody>
      </p:sp>
    </p:spTree>
    <p:extLst>
      <p:ext uri="{BB962C8B-B14F-4D97-AF65-F5344CB8AC3E}">
        <p14:creationId xmlns:p14="http://schemas.microsoft.com/office/powerpoint/2010/main" val="2760720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Future Work</a:t>
            </a:r>
            <a:endParaRPr lang="en-US" b="1" dirty="0"/>
          </a:p>
        </p:txBody>
      </p:sp>
      <p:sp>
        <p:nvSpPr>
          <p:cNvPr id="3" name="Content Placeholder 2"/>
          <p:cNvSpPr>
            <a:spLocks noGrp="1"/>
          </p:cNvSpPr>
          <p:nvPr>
            <p:ph idx="1"/>
          </p:nvPr>
        </p:nvSpPr>
        <p:spPr/>
        <p:txBody>
          <a:bodyPr/>
          <a:lstStyle/>
          <a:p>
            <a:r>
              <a:rPr lang="en-US" dirty="0" smtClean="0"/>
              <a:t>Experiment with different values Random Delays</a:t>
            </a:r>
          </a:p>
          <a:p>
            <a:r>
              <a:rPr lang="en-US" dirty="0" smtClean="0"/>
              <a:t>Apply </a:t>
            </a:r>
            <a:r>
              <a:rPr lang="en-US" dirty="0"/>
              <a:t>different algorithms to choose the neighboring nodes for </a:t>
            </a:r>
            <a:r>
              <a:rPr lang="en-US" dirty="0" smtClean="0"/>
              <a:t>Indirections</a:t>
            </a:r>
            <a:r>
              <a:rPr lang="en-US" dirty="0"/>
              <a:t>. </a:t>
            </a:r>
            <a:endParaRPr lang="en-US" dirty="0" smtClean="0"/>
          </a:p>
          <a:p>
            <a:r>
              <a:rPr lang="en-US" dirty="0"/>
              <a:t>C</a:t>
            </a:r>
            <a:r>
              <a:rPr lang="en-US" dirty="0" smtClean="0"/>
              <a:t>hoose </a:t>
            </a:r>
            <a:r>
              <a:rPr lang="en-US" dirty="0"/>
              <a:t>the neighboring nodes at random, choose the node which is traveling in the opposite direction of the source node, choose the node which is at the maximum distance from the source node, etc. </a:t>
            </a:r>
            <a:endParaRPr lang="en-US" dirty="0" smtClean="0"/>
          </a:p>
          <a:p>
            <a:r>
              <a:rPr lang="en-US" dirty="0" smtClean="0"/>
              <a:t>How the parameters would change in case of freeways and downtown areas.</a:t>
            </a:r>
          </a:p>
          <a:p>
            <a:r>
              <a:rPr lang="en-US" dirty="0" smtClean="0"/>
              <a:t>After how many uploads the adversary can localize uploader</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8215432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Timeline of Future Work</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503" y="1847849"/>
            <a:ext cx="11826994" cy="3267075"/>
          </a:xfrm>
        </p:spPr>
      </p:pic>
    </p:spTree>
    <p:extLst>
      <p:ext uri="{BB962C8B-B14F-4D97-AF65-F5344CB8AC3E}">
        <p14:creationId xmlns:p14="http://schemas.microsoft.com/office/powerpoint/2010/main" val="3808000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28650" y="1690688"/>
                <a:ext cx="10725150" cy="4486275"/>
              </a:xfrm>
            </p:spPr>
            <p:txBody>
              <a:bodyPr/>
              <a:lstStyle/>
              <a:p>
                <a:r>
                  <a:rPr lang="en-US" dirty="0" smtClean="0"/>
                  <a:t>Initial results show that after introducing Random Delays and Indirections the </a:t>
                </a:r>
                <a:r>
                  <a:rPr lang="en-US" b="1" dirty="0" smtClean="0">
                    <a:solidFill>
                      <a:srgbClr val="FF0000"/>
                    </a:solidFill>
                  </a:rPr>
                  <a:t>privacy of the uploader is preserved after 1 upload.</a:t>
                </a:r>
              </a:p>
              <a:p>
                <a:r>
                  <a:rPr lang="en-US" dirty="0" smtClean="0"/>
                  <a:t>The </a:t>
                </a:r>
                <a:r>
                  <a:rPr lang="en-US" b="1" dirty="0" smtClean="0">
                    <a:solidFill>
                      <a:srgbClr val="FF0000"/>
                    </a:solidFill>
                  </a:rPr>
                  <a:t>privacy of the data source is also preserved </a:t>
                </a:r>
                <a:r>
                  <a:rPr lang="en-US" dirty="0" smtClean="0"/>
                  <a:t>as adversary has no idea of the location of the source node at time </a:t>
                </a:r>
                <a14:m>
                  <m:oMath xmlns:m="http://schemas.openxmlformats.org/officeDocument/2006/math">
                    <m:sSub>
                      <m:sSubPr>
                        <m:ctrlPr>
                          <a:rPr lang="en-US" i="1" smtClean="0">
                            <a:latin typeface="Cambria Math" charset="0"/>
                          </a:rPr>
                        </m:ctrlPr>
                      </m:sSubPr>
                      <m:e>
                        <m:r>
                          <a:rPr lang="en-US" b="0" i="1" smtClean="0">
                            <a:latin typeface="Cambria Math" charset="0"/>
                          </a:rPr>
                          <m:t>𝑡</m:t>
                        </m:r>
                      </m:e>
                      <m:sub>
                        <m:r>
                          <a:rPr lang="en-US" b="0" i="1" smtClean="0">
                            <a:latin typeface="Cambria Math" charset="0"/>
                          </a:rPr>
                          <m:t>𝑠𝑒𝑟𝑣𝑒𝑟</m:t>
                        </m:r>
                      </m:sub>
                    </m:sSub>
                  </m:oMath>
                </a14:m>
                <a:endParaRPr lang="en-US" dirty="0" smtClean="0"/>
              </a:p>
              <a:p>
                <a:r>
                  <a:rPr lang="en-US" dirty="0" smtClean="0"/>
                  <a:t>The </a:t>
                </a:r>
                <a:r>
                  <a:rPr lang="en-US" b="1" dirty="0" smtClean="0">
                    <a:solidFill>
                      <a:srgbClr val="FF0000"/>
                    </a:solidFill>
                  </a:rPr>
                  <a:t>privacy is preserved without adding any noise </a:t>
                </a:r>
                <a:r>
                  <a:rPr lang="en-US" dirty="0" smtClean="0"/>
                  <a:t>to the data sample.</a:t>
                </a:r>
              </a:p>
              <a:p>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690688"/>
                <a:ext cx="10725150" cy="4486275"/>
              </a:xfrm>
              <a:blipFill rotWithShape="0">
                <a:blip r:embed="rId2"/>
                <a:stretch>
                  <a:fillRect l="-1023" t="-2174" r="-455"/>
                </a:stretch>
              </a:blipFill>
            </p:spPr>
            <p:txBody>
              <a:bodyPr/>
              <a:lstStyle/>
              <a:p>
                <a:r>
                  <a:rPr lang="en-US">
                    <a:noFill/>
                  </a:rPr>
                  <a:t> </a:t>
                </a:r>
              </a:p>
            </p:txBody>
          </p:sp>
        </mc:Fallback>
      </mc:AlternateContent>
    </p:spTree>
    <p:extLst>
      <p:ext uri="{BB962C8B-B14F-4D97-AF65-F5344CB8AC3E}">
        <p14:creationId xmlns:p14="http://schemas.microsoft.com/office/powerpoint/2010/main" val="15176195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338" y="1371601"/>
            <a:ext cx="3300412" cy="4100511"/>
          </a:xfrm>
        </p:spPr>
        <p:txBody>
          <a:bodyPr>
            <a:normAutofit/>
          </a:bodyPr>
          <a:lstStyle/>
          <a:p>
            <a:r>
              <a:rPr lang="en-US" dirty="0" smtClean="0"/>
              <a:t>Thank you.</a:t>
            </a:r>
            <a:br>
              <a:rPr lang="en-US" dirty="0" smtClean="0"/>
            </a:br>
            <a:r>
              <a:rPr lang="en-US" dirty="0" smtClean="0"/>
              <a:t/>
            </a:r>
            <a:br>
              <a:rPr lang="en-US" dirty="0" smtClean="0"/>
            </a:br>
            <a:r>
              <a:rPr lang="en-US" dirty="0" smtClean="0"/>
              <a:t>Questions?</a:t>
            </a:r>
            <a:endParaRPr lang="en-US" dirty="0"/>
          </a:p>
        </p:txBody>
      </p:sp>
    </p:spTree>
    <p:extLst>
      <p:ext uri="{BB962C8B-B14F-4D97-AF65-F5344CB8AC3E}">
        <p14:creationId xmlns:p14="http://schemas.microsoft.com/office/powerpoint/2010/main" val="17905914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Importance of Preserving Privacy</a:t>
            </a:r>
            <a:endParaRPr lang="en-US" b="1" dirty="0"/>
          </a:p>
        </p:txBody>
      </p:sp>
      <p:sp>
        <p:nvSpPr>
          <p:cNvPr id="3" name="Content Placeholder 2"/>
          <p:cNvSpPr>
            <a:spLocks noGrp="1"/>
          </p:cNvSpPr>
          <p:nvPr>
            <p:ph idx="1"/>
          </p:nvPr>
        </p:nvSpPr>
        <p:spPr>
          <a:xfrm>
            <a:off x="838200" y="1825625"/>
            <a:ext cx="10891838" cy="4660900"/>
          </a:xfrm>
        </p:spPr>
        <p:txBody>
          <a:bodyPr/>
          <a:lstStyle/>
          <a:p>
            <a:r>
              <a:rPr lang="en-US" dirty="0" smtClean="0"/>
              <a:t>Adversary can come to know personal information about the users thereby making them uncomfortable.</a:t>
            </a:r>
            <a:endParaRPr lang="en-US" dirty="0"/>
          </a:p>
          <a:p>
            <a:r>
              <a:rPr lang="en-US" dirty="0" smtClean="0"/>
              <a:t>Adversary over the period of time can come to know the following things about a user if privacy is lost-</a:t>
            </a:r>
          </a:p>
          <a:p>
            <a:pPr lvl="1"/>
            <a:r>
              <a:rPr lang="en-US" dirty="0" smtClean="0"/>
              <a:t>Driving patterns</a:t>
            </a:r>
          </a:p>
          <a:p>
            <a:pPr lvl="1"/>
            <a:r>
              <a:rPr lang="en-US" dirty="0" smtClean="0"/>
              <a:t>Frequently visited places</a:t>
            </a:r>
          </a:p>
          <a:p>
            <a:pPr lvl="1"/>
            <a:r>
              <a:rPr lang="en-US" dirty="0" smtClean="0"/>
              <a:t>Track a user</a:t>
            </a:r>
          </a:p>
          <a:p>
            <a:pPr lvl="1"/>
            <a:r>
              <a:rPr lang="en-US" dirty="0" smtClean="0"/>
              <a:t>Religious beliefs</a:t>
            </a:r>
          </a:p>
          <a:p>
            <a:pPr lvl="1"/>
            <a:r>
              <a:rPr lang="en-US" dirty="0" smtClean="0"/>
              <a:t>Political affiliations</a:t>
            </a:r>
            <a:endParaRPr lang="en-US" dirty="0"/>
          </a:p>
          <a:p>
            <a:r>
              <a:rPr lang="en-US" b="1" dirty="0" smtClean="0">
                <a:solidFill>
                  <a:srgbClr val="FF0000"/>
                </a:solidFill>
              </a:rPr>
              <a:t>If privacy is not preserved the users would stop collecting data</a:t>
            </a:r>
            <a:r>
              <a:rPr lang="en-US" dirty="0" smtClean="0"/>
              <a:t>.</a:t>
            </a:r>
          </a:p>
        </p:txBody>
      </p:sp>
    </p:spTree>
    <p:extLst>
      <p:ext uri="{BB962C8B-B14F-4D97-AF65-F5344CB8AC3E}">
        <p14:creationId xmlns:p14="http://schemas.microsoft.com/office/powerpoint/2010/main" val="18855252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to preserve privacy</a:t>
            </a:r>
            <a:endParaRPr lang="en-US" b="1" dirty="0"/>
          </a:p>
        </p:txBody>
      </p:sp>
      <p:sp>
        <p:nvSpPr>
          <p:cNvPr id="3" name="Content Placeholder 2"/>
          <p:cNvSpPr>
            <a:spLocks noGrp="1"/>
          </p:cNvSpPr>
          <p:nvPr>
            <p:ph idx="1"/>
          </p:nvPr>
        </p:nvSpPr>
        <p:spPr>
          <a:xfrm>
            <a:off x="823911" y="1854200"/>
            <a:ext cx="11091863" cy="4832350"/>
          </a:xfrm>
        </p:spPr>
        <p:txBody>
          <a:bodyPr>
            <a:normAutofit fontScale="85000" lnSpcReduction="20000"/>
          </a:bodyPr>
          <a:lstStyle/>
          <a:p>
            <a:r>
              <a:rPr lang="en-US" dirty="0" smtClean="0"/>
              <a:t>Using pseudonyms ID’s</a:t>
            </a:r>
          </a:p>
          <a:p>
            <a:r>
              <a:rPr lang="en-US" dirty="0" smtClean="0"/>
              <a:t>Group pseudonyms</a:t>
            </a:r>
          </a:p>
          <a:p>
            <a:r>
              <a:rPr lang="en-US" dirty="0" smtClean="0"/>
              <a:t>Adding noise to data samples</a:t>
            </a:r>
          </a:p>
          <a:p>
            <a:pPr lvl="1"/>
            <a:r>
              <a:rPr lang="en-US" dirty="0" smtClean="0"/>
              <a:t>Leads to decrease in utility commonly known as utility-privacy trade-off.</a:t>
            </a:r>
          </a:p>
          <a:p>
            <a:pPr lvl="1"/>
            <a:r>
              <a:rPr lang="en-US" dirty="0" smtClean="0"/>
              <a:t>Have to compromise on accuracy because of privacy</a:t>
            </a:r>
          </a:p>
          <a:p>
            <a:pPr marL="457200" lvl="1" indent="0">
              <a:buNone/>
            </a:pPr>
            <a:endParaRPr lang="en-US" dirty="0" smtClean="0"/>
          </a:p>
          <a:p>
            <a:r>
              <a:rPr lang="en-US" sz="4400" dirty="0" smtClean="0"/>
              <a:t>Can we preserve the privacy without adding noise to the data samples?</a:t>
            </a:r>
          </a:p>
          <a:p>
            <a:endParaRPr lang="en-US" sz="2200" dirty="0" smtClean="0">
              <a:solidFill>
                <a:srgbClr val="FF0000"/>
              </a:solidFill>
            </a:endParaRPr>
          </a:p>
          <a:p>
            <a:r>
              <a:rPr lang="en-US" sz="3000" b="1" dirty="0" smtClean="0">
                <a:solidFill>
                  <a:srgbClr val="FF0000"/>
                </a:solidFill>
              </a:rPr>
              <a:t>If noise is not added to the data samples then there would be no decrease in utility. </a:t>
            </a:r>
          </a:p>
          <a:p>
            <a:pPr marL="457200" lvl="1" indent="0">
              <a:buNone/>
            </a:pPr>
            <a:r>
              <a:rPr lang="en-US" dirty="0" smtClean="0"/>
              <a:t/>
            </a:r>
            <a:br>
              <a:rPr lang="en-US" dirty="0" smtClean="0"/>
            </a:br>
            <a:endParaRPr lang="en-US" dirty="0"/>
          </a:p>
        </p:txBody>
      </p:sp>
    </p:spTree>
    <p:extLst>
      <p:ext uri="{BB962C8B-B14F-4D97-AF65-F5344CB8AC3E}">
        <p14:creationId xmlns:p14="http://schemas.microsoft.com/office/powerpoint/2010/main" val="15124492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629" y="278039"/>
            <a:ext cx="10515600" cy="1325563"/>
          </a:xfrm>
        </p:spPr>
        <p:txBody>
          <a:bodyPr/>
          <a:lstStyle/>
          <a:p>
            <a:r>
              <a:rPr lang="en-US" b="1" dirty="0" smtClean="0"/>
              <a:t>                        Focus of our work</a:t>
            </a:r>
            <a:endParaRPr lang="en-US" b="1" dirty="0"/>
          </a:p>
        </p:txBody>
      </p:sp>
      <p:sp>
        <p:nvSpPr>
          <p:cNvPr id="3" name="Content Placeholder 2"/>
          <p:cNvSpPr>
            <a:spLocks noGrp="1"/>
          </p:cNvSpPr>
          <p:nvPr>
            <p:ph idx="1"/>
          </p:nvPr>
        </p:nvSpPr>
        <p:spPr>
          <a:xfrm>
            <a:off x="768804" y="2700337"/>
            <a:ext cx="10515600" cy="1279751"/>
          </a:xfrm>
          <a:ln w="22225"/>
        </p:spPr>
        <p:style>
          <a:lnRef idx="2">
            <a:schemeClr val="dk1"/>
          </a:lnRef>
          <a:fillRef idx="1">
            <a:schemeClr val="lt1"/>
          </a:fillRef>
          <a:effectRef idx="0">
            <a:schemeClr val="dk1"/>
          </a:effectRef>
          <a:fontRef idx="minor">
            <a:schemeClr val="dk1"/>
          </a:fontRef>
        </p:style>
        <p:txBody>
          <a:bodyPr/>
          <a:lstStyle/>
          <a:p>
            <a:pPr marL="0" indent="0">
              <a:buNone/>
            </a:pPr>
            <a:r>
              <a:rPr lang="en-US" b="1" dirty="0">
                <a:solidFill>
                  <a:srgbClr val="FF0000"/>
                </a:solidFill>
              </a:rPr>
              <a:t>Privacy</a:t>
            </a:r>
            <a:r>
              <a:rPr lang="en-US" dirty="0"/>
              <a:t> Enabled </a:t>
            </a:r>
            <a:r>
              <a:rPr lang="en-US" b="1" dirty="0">
                <a:solidFill>
                  <a:srgbClr val="FF0000"/>
                </a:solidFill>
              </a:rPr>
              <a:t>Noise Free</a:t>
            </a:r>
            <a:r>
              <a:rPr lang="en-US" dirty="0"/>
              <a:t> data collection approach in </a:t>
            </a:r>
            <a:r>
              <a:rPr lang="en-US" b="1" dirty="0" smtClean="0">
                <a:solidFill>
                  <a:srgbClr val="FF0000"/>
                </a:solidFill>
              </a:rPr>
              <a:t>Vehicle</a:t>
            </a:r>
            <a:r>
              <a:rPr lang="en-US" dirty="0" smtClean="0"/>
              <a:t> </a:t>
            </a:r>
            <a:r>
              <a:rPr lang="en-US" b="1" dirty="0">
                <a:solidFill>
                  <a:srgbClr val="FF0000"/>
                </a:solidFill>
              </a:rPr>
              <a:t>Networks</a:t>
            </a:r>
            <a:r>
              <a:rPr lang="en-US" dirty="0"/>
              <a:t> by introducing temporal and spatial variations using the concept of </a:t>
            </a:r>
            <a:r>
              <a:rPr lang="en-US" b="1" dirty="0">
                <a:solidFill>
                  <a:srgbClr val="FF0000"/>
                </a:solidFill>
              </a:rPr>
              <a:t>Random Delays</a:t>
            </a:r>
            <a:r>
              <a:rPr lang="en-US" dirty="0"/>
              <a:t> and </a:t>
            </a:r>
            <a:r>
              <a:rPr lang="en-US" b="1" dirty="0" smtClean="0">
                <a:solidFill>
                  <a:srgbClr val="FF0000"/>
                </a:solidFill>
              </a:rPr>
              <a:t>Indirections</a:t>
            </a:r>
          </a:p>
        </p:txBody>
      </p:sp>
    </p:spTree>
    <p:extLst>
      <p:ext uri="{BB962C8B-B14F-4D97-AF65-F5344CB8AC3E}">
        <p14:creationId xmlns:p14="http://schemas.microsoft.com/office/powerpoint/2010/main" val="5064443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does </a:t>
            </a:r>
            <a:r>
              <a:rPr lang="en-US" b="1" dirty="0" smtClean="0">
                <a:solidFill>
                  <a:srgbClr val="FF0000"/>
                </a:solidFill>
              </a:rPr>
              <a:t>mobility</a:t>
            </a:r>
            <a:r>
              <a:rPr lang="en-US" b="1" dirty="0" smtClean="0"/>
              <a:t> helps us</a:t>
            </a:r>
            <a:endParaRPr lang="en-US" b="1" dirty="0"/>
          </a:p>
        </p:txBody>
      </p:sp>
      <p:sp>
        <p:nvSpPr>
          <p:cNvPr id="3" name="Content Placeholder 2"/>
          <p:cNvSpPr>
            <a:spLocks noGrp="1"/>
          </p:cNvSpPr>
          <p:nvPr>
            <p:ph idx="1"/>
          </p:nvPr>
        </p:nvSpPr>
        <p:spPr/>
        <p:txBody>
          <a:bodyPr/>
          <a:lstStyle/>
          <a:p>
            <a:r>
              <a:rPr lang="en-US" dirty="0"/>
              <a:t>If an adversary receives a data sample after some delay </a:t>
            </a:r>
            <a:r>
              <a:rPr lang="en-US" dirty="0" smtClean="0"/>
              <a:t>it </a:t>
            </a:r>
            <a:r>
              <a:rPr lang="en-US" dirty="0"/>
              <a:t>cannot </a:t>
            </a:r>
            <a:r>
              <a:rPr lang="en-US" dirty="0" smtClean="0"/>
              <a:t>be associated with </a:t>
            </a:r>
            <a:r>
              <a:rPr lang="en-US" dirty="0"/>
              <a:t>the vehicle which is currently at the location where the data was collected. </a:t>
            </a:r>
            <a:endParaRPr lang="en-US" dirty="0" smtClean="0"/>
          </a:p>
          <a:p>
            <a:r>
              <a:rPr lang="en-US" dirty="0" smtClean="0"/>
              <a:t>This </a:t>
            </a:r>
            <a:r>
              <a:rPr lang="en-US" dirty="0"/>
              <a:t>is because the vehicle which collected the data would have moved to a new location of which the adversary has no idea. </a:t>
            </a:r>
            <a:endParaRPr lang="en-US" dirty="0" smtClean="0"/>
          </a:p>
          <a:p>
            <a:r>
              <a:rPr lang="en-US" dirty="0"/>
              <a:t>This approach gives us a </a:t>
            </a:r>
            <a:r>
              <a:rPr lang="en-US" b="1" dirty="0">
                <a:solidFill>
                  <a:srgbClr val="FF0000"/>
                </a:solidFill>
              </a:rPr>
              <a:t>two fold benefit </a:t>
            </a:r>
            <a:r>
              <a:rPr lang="en-US" dirty="0"/>
              <a:t>of preserving the </a:t>
            </a:r>
            <a:r>
              <a:rPr lang="en-US" b="1" dirty="0">
                <a:solidFill>
                  <a:srgbClr val="FF0000"/>
                </a:solidFill>
              </a:rPr>
              <a:t>privacy</a:t>
            </a:r>
            <a:r>
              <a:rPr lang="en-US" dirty="0"/>
              <a:t> and getting the data samples in a </a:t>
            </a:r>
            <a:r>
              <a:rPr lang="en-US" b="1" dirty="0">
                <a:solidFill>
                  <a:srgbClr val="FF0000"/>
                </a:solidFill>
              </a:rPr>
              <a:t>noise free </a:t>
            </a:r>
            <a:r>
              <a:rPr lang="en-US" dirty="0"/>
              <a:t>form. </a:t>
            </a:r>
            <a:endParaRPr lang="en-US" dirty="0" smtClean="0"/>
          </a:p>
          <a:p>
            <a:endParaRPr lang="en-US" dirty="0"/>
          </a:p>
        </p:txBody>
      </p:sp>
    </p:spTree>
    <p:extLst>
      <p:ext uri="{BB962C8B-B14F-4D97-AF65-F5344CB8AC3E}">
        <p14:creationId xmlns:p14="http://schemas.microsoft.com/office/powerpoint/2010/main" val="9573237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Protocol for vehicle communication</a:t>
            </a:r>
            <a:endParaRPr lang="en-US" b="1" dirty="0"/>
          </a:p>
        </p:txBody>
      </p:sp>
      <p:sp>
        <p:nvSpPr>
          <p:cNvPr id="3" name="Content Placeholder 2"/>
          <p:cNvSpPr>
            <a:spLocks noGrp="1"/>
          </p:cNvSpPr>
          <p:nvPr>
            <p:ph idx="1"/>
          </p:nvPr>
        </p:nvSpPr>
        <p:spPr/>
        <p:txBody>
          <a:bodyPr/>
          <a:lstStyle/>
          <a:p>
            <a:r>
              <a:rPr lang="en-US" dirty="0" smtClean="0"/>
              <a:t>Dedicated Short Range Communication (DSRC)</a:t>
            </a:r>
          </a:p>
          <a:p>
            <a:r>
              <a:rPr lang="en-US" dirty="0" smtClean="0"/>
              <a:t>Broadcasting protocol</a:t>
            </a:r>
          </a:p>
          <a:p>
            <a:r>
              <a:rPr lang="en-US" dirty="0" smtClean="0"/>
              <a:t>Operates in 5.9 GHz band</a:t>
            </a:r>
          </a:p>
          <a:p>
            <a:r>
              <a:rPr lang="en-US" dirty="0" smtClean="0"/>
              <a:t>Maximum range is 1000 meters</a:t>
            </a:r>
          </a:p>
          <a:p>
            <a:r>
              <a:rPr lang="en-US" dirty="0" smtClean="0"/>
              <a:t>Typical range used is </a:t>
            </a:r>
            <a:r>
              <a:rPr lang="en-US" b="1" dirty="0" smtClean="0">
                <a:solidFill>
                  <a:srgbClr val="FF0000"/>
                </a:solidFill>
              </a:rPr>
              <a:t>100-300 meters </a:t>
            </a:r>
            <a:r>
              <a:rPr lang="en-US" dirty="0" smtClean="0"/>
              <a:t>based on application type.</a:t>
            </a:r>
          </a:p>
          <a:p>
            <a:endParaRPr lang="en-US" dirty="0"/>
          </a:p>
        </p:txBody>
      </p:sp>
    </p:spTree>
    <p:extLst>
      <p:ext uri="{BB962C8B-B14F-4D97-AF65-F5344CB8AC3E}">
        <p14:creationId xmlns:p14="http://schemas.microsoft.com/office/powerpoint/2010/main" val="18526694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Our Contributions</a:t>
            </a:r>
            <a:endParaRPr lang="en-US" b="1" dirty="0"/>
          </a:p>
        </p:txBody>
      </p:sp>
      <p:sp>
        <p:nvSpPr>
          <p:cNvPr id="3" name="Content Placeholder 2"/>
          <p:cNvSpPr>
            <a:spLocks noGrp="1"/>
          </p:cNvSpPr>
          <p:nvPr>
            <p:ph idx="1"/>
          </p:nvPr>
        </p:nvSpPr>
        <p:spPr/>
        <p:txBody>
          <a:bodyPr/>
          <a:lstStyle/>
          <a:p>
            <a:r>
              <a:rPr lang="en-US" dirty="0"/>
              <a:t>Introduce Random Delays and Indirections in the data collection process. </a:t>
            </a:r>
          </a:p>
          <a:p>
            <a:r>
              <a:rPr lang="en-US" dirty="0"/>
              <a:t>Implement different ways to cause Indirections and experiment with different Random Delays. </a:t>
            </a:r>
          </a:p>
          <a:p>
            <a:r>
              <a:rPr lang="en-US" dirty="0"/>
              <a:t>Run simulations based on above techniques to get vehicle traces. </a:t>
            </a:r>
          </a:p>
          <a:p>
            <a:r>
              <a:rPr lang="en-US" dirty="0"/>
              <a:t>Based on application type explore the trade-off between privacy and total delay which is acceptable for the message to be delivered. </a:t>
            </a:r>
          </a:p>
          <a:p>
            <a:r>
              <a:rPr lang="en-US" dirty="0"/>
              <a:t>Evaluate our methods based on user defined privacy levels. </a:t>
            </a:r>
          </a:p>
        </p:txBody>
      </p:sp>
    </p:spTree>
    <p:extLst>
      <p:ext uri="{BB962C8B-B14F-4D97-AF65-F5344CB8AC3E}">
        <p14:creationId xmlns:p14="http://schemas.microsoft.com/office/powerpoint/2010/main" val="9845853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683</TotalTime>
  <Words>2530</Words>
  <Application>Microsoft Macintosh PowerPoint</Application>
  <PresentationFormat>Widescreen</PresentationFormat>
  <Paragraphs>355</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Calibri</vt:lpstr>
      <vt:lpstr>Calibri Light</vt:lpstr>
      <vt:lpstr>Cambria Math</vt:lpstr>
      <vt:lpstr>Mangal</vt:lpstr>
      <vt:lpstr>Arial</vt:lpstr>
      <vt:lpstr>Office Theme</vt:lpstr>
      <vt:lpstr>Privacy Enabled Noise Free Data Collection in Vehicle Networks</vt:lpstr>
      <vt:lpstr>Ease of Collecting Location Data</vt:lpstr>
      <vt:lpstr>PowerPoint Presentation</vt:lpstr>
      <vt:lpstr>Importance of Preserving Privacy</vt:lpstr>
      <vt:lpstr>How to preserve privacy</vt:lpstr>
      <vt:lpstr>                        Focus of our work</vt:lpstr>
      <vt:lpstr>How does mobility helps us</vt:lpstr>
      <vt:lpstr>Protocol for vehicle communication</vt:lpstr>
      <vt:lpstr>Our Contributions</vt:lpstr>
      <vt:lpstr>Challenges</vt:lpstr>
      <vt:lpstr>Adversary Model</vt:lpstr>
      <vt:lpstr>Basic Approach</vt:lpstr>
      <vt:lpstr>Indirections</vt:lpstr>
      <vt:lpstr>Introducing Indirections</vt:lpstr>
      <vt:lpstr>Introducing Indirections</vt:lpstr>
      <vt:lpstr>Can we do better ?</vt:lpstr>
      <vt:lpstr>Random Delays</vt:lpstr>
      <vt:lpstr>Introducing Random Delays</vt:lpstr>
      <vt:lpstr>Can the adversary localize the Data Uploader?</vt:lpstr>
      <vt:lpstr>Scenario at time T1</vt:lpstr>
      <vt:lpstr>After multiple uploads by the same U</vt:lpstr>
      <vt:lpstr>PowerPoint Presentation</vt:lpstr>
      <vt:lpstr>When does loss of privacy occurs?</vt:lpstr>
      <vt:lpstr>Example </vt:lpstr>
      <vt:lpstr>Example </vt:lpstr>
      <vt:lpstr>Privacy evaluation metrics</vt:lpstr>
      <vt:lpstr>Algorithm</vt:lpstr>
      <vt:lpstr>Simulations</vt:lpstr>
      <vt:lpstr>Simulation Demo</vt:lpstr>
      <vt:lpstr>Initial Results</vt:lpstr>
      <vt:lpstr>Sent and Received Messages</vt:lpstr>
      <vt:lpstr>Scenario after 1 upload</vt:lpstr>
      <vt:lpstr>PowerPoint Presentation</vt:lpstr>
      <vt:lpstr>Work done till now</vt:lpstr>
      <vt:lpstr>Future Work</vt:lpstr>
      <vt:lpstr>Timeline of Future Work</vt:lpstr>
      <vt:lpstr>Conclusion</vt:lpstr>
      <vt:lpstr>Thank you.  Questions?</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 Enabled Noise Free Data Collection in Vehicle Networks</dc:title>
  <dc:creator>anuj dimri</dc:creator>
  <cp:lastModifiedBy>anuj dimri</cp:lastModifiedBy>
  <cp:revision>48</cp:revision>
  <dcterms:created xsi:type="dcterms:W3CDTF">2017-12-14T18:41:42Z</dcterms:created>
  <dcterms:modified xsi:type="dcterms:W3CDTF">2017-12-15T06:05:17Z</dcterms:modified>
</cp:coreProperties>
</file>