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0" r:id="rId4"/>
    <p:sldId id="297" r:id="rId5"/>
    <p:sldId id="258" r:id="rId6"/>
    <p:sldId id="259" r:id="rId7"/>
    <p:sldId id="301" r:id="rId8"/>
    <p:sldId id="305" r:id="rId9"/>
    <p:sldId id="298" r:id="rId10"/>
    <p:sldId id="261" r:id="rId11"/>
    <p:sldId id="262" r:id="rId12"/>
    <p:sldId id="304" r:id="rId13"/>
    <p:sldId id="290" r:id="rId14"/>
    <p:sldId id="306" r:id="rId15"/>
    <p:sldId id="302" r:id="rId16"/>
    <p:sldId id="264" r:id="rId17"/>
    <p:sldId id="294" r:id="rId18"/>
    <p:sldId id="265" r:id="rId19"/>
    <p:sldId id="282" r:id="rId20"/>
    <p:sldId id="295" r:id="rId21"/>
    <p:sldId id="266" r:id="rId22"/>
    <p:sldId id="299" r:id="rId23"/>
    <p:sldId id="267" r:id="rId24"/>
    <p:sldId id="268" r:id="rId25"/>
    <p:sldId id="269" r:id="rId26"/>
    <p:sldId id="270" r:id="rId27"/>
    <p:sldId id="284" r:id="rId28"/>
    <p:sldId id="283" r:id="rId29"/>
    <p:sldId id="273" r:id="rId30"/>
    <p:sldId id="274" r:id="rId31"/>
    <p:sldId id="275" r:id="rId32"/>
    <p:sldId id="276" r:id="rId33"/>
    <p:sldId id="286" r:id="rId34"/>
    <p:sldId id="285" r:id="rId35"/>
    <p:sldId id="278" r:id="rId36"/>
    <p:sldId id="279" r:id="rId37"/>
    <p:sldId id="291" r:id="rId38"/>
    <p:sldId id="296" r:id="rId39"/>
    <p:sldId id="287" r:id="rId40"/>
    <p:sldId id="280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90"/>
  </p:normalViewPr>
  <p:slideViewPr>
    <p:cSldViewPr snapToGrid="0" snapToObjects="1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CCE4-69D1-B045-BA3B-9C57CFA2A03B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3494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Privacy Enabled Noise Free Data Collection in Vehicle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628" y="3602038"/>
            <a:ext cx="10145486" cy="28640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MS Thesis Proposal</a:t>
            </a:r>
          </a:p>
          <a:p>
            <a:r>
              <a:rPr lang="en-US" b="1" dirty="0" smtClean="0"/>
              <a:t>Anuj Dimri</a:t>
            </a:r>
          </a:p>
          <a:p>
            <a:endParaRPr lang="en-US" b="1" dirty="0"/>
          </a:p>
          <a:p>
            <a:r>
              <a:rPr lang="en-US" b="1" dirty="0" smtClean="0"/>
              <a:t>Committee Members</a:t>
            </a:r>
          </a:p>
          <a:p>
            <a:r>
              <a:rPr lang="en-US" b="1" dirty="0" smtClean="0"/>
              <a:t>Prof. </a:t>
            </a:r>
            <a:r>
              <a:rPr lang="en-US" b="1" dirty="0" err="1" smtClean="0"/>
              <a:t>Sneha</a:t>
            </a:r>
            <a:r>
              <a:rPr lang="en-US" b="1" dirty="0" smtClean="0"/>
              <a:t> </a:t>
            </a:r>
            <a:r>
              <a:rPr lang="en-US" b="1" dirty="0" err="1" smtClean="0"/>
              <a:t>Kasera</a:t>
            </a:r>
            <a:r>
              <a:rPr lang="en-US" b="1" dirty="0" smtClean="0"/>
              <a:t> (Chair)</a:t>
            </a:r>
          </a:p>
          <a:p>
            <a:r>
              <a:rPr lang="en-US" b="1" dirty="0" smtClean="0"/>
              <a:t>Prof. Neal </a:t>
            </a:r>
            <a:r>
              <a:rPr lang="en-US" b="1" dirty="0" err="1" smtClean="0"/>
              <a:t>Patwari</a:t>
            </a:r>
            <a:endParaRPr lang="en-US" b="1" dirty="0" smtClean="0"/>
          </a:p>
          <a:p>
            <a:r>
              <a:rPr lang="en-US" b="1" dirty="0" smtClean="0"/>
              <a:t>Prof. Aditya </a:t>
            </a:r>
            <a:r>
              <a:rPr lang="en-US" b="1" dirty="0" err="1" smtClean="0"/>
              <a:t>Bhaskara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6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278039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   Focus of our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04" y="2700337"/>
            <a:ext cx="10515600" cy="1279751"/>
          </a:xfr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Privacy</a:t>
            </a:r>
            <a:r>
              <a:rPr lang="en-US" dirty="0"/>
              <a:t> Enabled </a:t>
            </a:r>
            <a:r>
              <a:rPr lang="en-US" b="1" dirty="0">
                <a:solidFill>
                  <a:srgbClr val="FF0000"/>
                </a:solidFill>
              </a:rPr>
              <a:t>Noise Free</a:t>
            </a:r>
            <a:r>
              <a:rPr lang="en-US" dirty="0"/>
              <a:t> data collection approach in </a:t>
            </a:r>
            <a:r>
              <a:rPr lang="en-US" b="1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Networks</a:t>
            </a:r>
            <a:r>
              <a:rPr lang="en-US" dirty="0"/>
              <a:t> by introducing temporal and spatial variations using the concept of </a:t>
            </a:r>
            <a:r>
              <a:rPr lang="en-US" b="1" dirty="0">
                <a:solidFill>
                  <a:srgbClr val="FF0000"/>
                </a:solidFill>
              </a:rPr>
              <a:t>Random Delays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Indirections</a:t>
            </a:r>
          </a:p>
        </p:txBody>
      </p:sp>
    </p:spTree>
    <p:extLst>
      <p:ext uri="{BB962C8B-B14F-4D97-AF65-F5344CB8AC3E}">
        <p14:creationId xmlns:p14="http://schemas.microsoft.com/office/powerpoint/2010/main" val="506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smtClean="0">
                <a:solidFill>
                  <a:srgbClr val="FF0000"/>
                </a:solidFill>
              </a:rPr>
              <a:t>mobility</a:t>
            </a:r>
            <a:r>
              <a:rPr lang="en-US" b="1" dirty="0" smtClean="0"/>
              <a:t> helps 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Within </a:t>
            </a:r>
            <a:r>
              <a:rPr lang="en-US" dirty="0" smtClean="0"/>
              <a:t>short </a:t>
            </a:r>
            <a:r>
              <a:rPr lang="en-US" dirty="0" smtClean="0"/>
              <a:t>time large distance can be covered by vehicles.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Protocol for vehicle communication already exists. (DSRC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wo </a:t>
            </a:r>
            <a:r>
              <a:rPr lang="en-US" b="1" dirty="0">
                <a:solidFill>
                  <a:srgbClr val="FF0000"/>
                </a:solidFill>
              </a:rPr>
              <a:t>fold benefit </a:t>
            </a:r>
            <a:r>
              <a:rPr lang="en-US" dirty="0"/>
              <a:t>of preserving </a:t>
            </a:r>
            <a:r>
              <a:rPr lang="en-US" b="1" dirty="0" smtClean="0">
                <a:solidFill>
                  <a:srgbClr val="FF0000"/>
                </a:solidFill>
              </a:rPr>
              <a:t>privacy</a:t>
            </a:r>
            <a:r>
              <a:rPr lang="en-US" dirty="0" smtClean="0"/>
              <a:t> </a:t>
            </a:r>
            <a:r>
              <a:rPr lang="en-US" dirty="0"/>
              <a:t>and getting </a:t>
            </a:r>
            <a:r>
              <a:rPr lang="en-US" dirty="0" smtClean="0"/>
              <a:t>data </a:t>
            </a:r>
            <a:r>
              <a:rPr lang="en-US" dirty="0"/>
              <a:t>samples in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noise free </a:t>
            </a:r>
            <a:r>
              <a:rPr lang="en-US" dirty="0"/>
              <a:t>form.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3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50" y="307975"/>
            <a:ext cx="2247900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Our Contributions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Adversary Model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Methodology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Privacy Evaluation Metrics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Initial Simulation 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Challenges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Future Work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Contributions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Introduce Random Delays </a:t>
            </a:r>
            <a:r>
              <a:rPr lang="en-US" dirty="0" smtClean="0"/>
              <a:t>&amp; </a:t>
            </a:r>
            <a:r>
              <a:rPr lang="en-US" dirty="0" smtClean="0"/>
              <a:t>Indirections </a:t>
            </a:r>
            <a:r>
              <a:rPr lang="en-US" dirty="0"/>
              <a:t>in </a:t>
            </a:r>
            <a:r>
              <a:rPr lang="en-US" dirty="0" smtClean="0"/>
              <a:t>data </a:t>
            </a:r>
            <a:r>
              <a:rPr lang="en-US" dirty="0"/>
              <a:t>collection process.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Implement different ways to cause Indirections </a:t>
            </a:r>
            <a:r>
              <a:rPr lang="en-US" dirty="0" smtClean="0"/>
              <a:t>&amp; experiment </a:t>
            </a:r>
            <a:r>
              <a:rPr lang="en-US" dirty="0"/>
              <a:t>with different Random Delays.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Run simulations based on above techniques to get vehicle traces.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Based on application type explore </a:t>
            </a:r>
            <a:r>
              <a:rPr lang="en-US" dirty="0" smtClean="0"/>
              <a:t>trade-off </a:t>
            </a:r>
            <a:r>
              <a:rPr lang="en-US" dirty="0"/>
              <a:t>between privacy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total delay which is acceptable for the message to be delivered.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Evaluate our methods based on user defined privacy levels. </a:t>
            </a:r>
          </a:p>
        </p:txBody>
      </p:sp>
    </p:spTree>
    <p:extLst>
      <p:ext uri="{BB962C8B-B14F-4D97-AF65-F5344CB8AC3E}">
        <p14:creationId xmlns:p14="http://schemas.microsoft.com/office/powerpoint/2010/main" val="9845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99" y="176665"/>
            <a:ext cx="4662487" cy="1325563"/>
          </a:xfrm>
        </p:spPr>
        <p:txBody>
          <a:bodyPr/>
          <a:lstStyle/>
          <a:p>
            <a:r>
              <a:rPr lang="en-US" b="1" dirty="0" smtClean="0"/>
              <a:t>Adversary Model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 smtClean="0"/>
                  <a:t>We assume that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central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coordinator/server is the adversary.</a:t>
                </a:r>
              </a:p>
              <a:p>
                <a:pPr marL="457200" indent="-457200">
                  <a:buFont typeface="Wingdings" charset="2"/>
                  <a:buChar char="Ø"/>
                </a:pPr>
                <a:r>
                  <a:rPr lang="en-US" sz="2800" dirty="0"/>
                  <a:t>S</a:t>
                </a:r>
                <a:r>
                  <a:rPr lang="en-US" sz="2800" dirty="0" smtClean="0"/>
                  <a:t>erver </a:t>
                </a:r>
                <a:r>
                  <a:rPr lang="en-US" sz="2800" dirty="0" smtClean="0"/>
                  <a:t>sees the following- 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		(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X,Y,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,U, </a:t>
                </a:r>
                <a:r>
                  <a:rPr lang="en-US" sz="2800" dirty="0" smtClean="0"/>
                  <a:t>some measurements).</a:t>
                </a:r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" y="1502228"/>
                <a:ext cx="11887200" cy="2646878"/>
              </a:xfrm>
              <a:prstGeom prst="rect">
                <a:avLst/>
              </a:prstGeom>
              <a:blipFill rotWithShape="0">
                <a:blip r:embed="rId2"/>
                <a:stretch>
                  <a:fillRect l="-923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endCxn id="19" idx="0"/>
          </p:cNvCxnSpPr>
          <p:nvPr/>
        </p:nvCxnSpPr>
        <p:spPr>
          <a:xfrm>
            <a:off x="3732099" y="3200400"/>
            <a:ext cx="319478" cy="227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56024" y="3200400"/>
            <a:ext cx="1407318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28568" y="3200400"/>
            <a:ext cx="801002" cy="4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45405" y="3200400"/>
            <a:ext cx="2541620" cy="18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57376" y="3200400"/>
            <a:ext cx="1378743" cy="152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081" y="4729163"/>
            <a:ext cx="26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Latitude, longitude where data was collected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8311" y="5474669"/>
            <a:ext cx="19065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collected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5810" y="5104273"/>
            <a:ext cx="25860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Time at which data was uploaded to the 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9570" y="3687441"/>
            <a:ext cx="22714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Unique ID of the vehicle which uploads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8238" y="5052328"/>
            <a:ext cx="32487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</a:t>
            </a:r>
            <a:r>
              <a:rPr lang="en-US" dirty="0" smtClean="0"/>
              <a:t>data </a:t>
            </a:r>
            <a:r>
              <a:rPr lang="en-US" dirty="0"/>
              <a:t>RSS values, speed of the </a:t>
            </a:r>
            <a:r>
              <a:rPr lang="en-US" dirty="0" err="1" smtClean="0"/>
              <a:t>vehicle,etc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612" y="2493962"/>
            <a:ext cx="3905251" cy="1325563"/>
          </a:xfrm>
        </p:spPr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81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8" y="54947"/>
            <a:ext cx="10515600" cy="1325563"/>
          </a:xfrm>
        </p:spPr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/>
              <a:t>A</a:t>
            </a:r>
            <a:r>
              <a:rPr lang="en-US" b="1" dirty="0" smtClean="0"/>
              <a:t>pproach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808134" y="1393375"/>
            <a:ext cx="2791580" cy="1762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7414" y="2276989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274734" y="3345159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626600" y="3248430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57715" y="5099273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7322042" y="4903706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183859" y="4563756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76418" y="4833439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 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Id1</a:t>
                </a:r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391" t="-2083" r="-87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534351" y="5893891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042471" y="5144446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7042" y="3089312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6648766" y="3987484"/>
            <a:ext cx="1972973" cy="152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9298" y="3109425"/>
            <a:ext cx="497398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directly.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Privacy is lost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18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2" grpId="0" animBg="1"/>
      <p:bldP spid="14" grpId="0"/>
      <p:bldP spid="15" grpId="0" animBg="1"/>
      <p:bldP spid="16" grpId="0" animBg="1"/>
      <p:bldP spid="17" grpId="0"/>
      <p:bldP spid="28" grpId="0" animBg="1"/>
      <p:bldP spid="29" grpId="0" animBg="1"/>
      <p:bldP spid="3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530" y="142876"/>
            <a:ext cx="3281363" cy="1325563"/>
          </a:xfrm>
        </p:spPr>
        <p:txBody>
          <a:bodyPr/>
          <a:lstStyle/>
          <a:p>
            <a:r>
              <a:rPr lang="en-US" b="1" dirty="0" smtClean="0"/>
              <a:t>Indirections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00150"/>
            <a:ext cx="10925175" cy="497681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Data not uploaded to </a:t>
            </a:r>
            <a:r>
              <a:rPr lang="en-US" sz="3200" dirty="0" smtClean="0"/>
              <a:t>server </a:t>
            </a:r>
            <a:r>
              <a:rPr lang="en-US" sz="3200" dirty="0" smtClean="0"/>
              <a:t>directly.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Each </a:t>
            </a:r>
            <a:r>
              <a:rPr lang="en-US" sz="3200" dirty="0"/>
              <a:t>node has an option of </a:t>
            </a:r>
            <a:r>
              <a:rPr lang="en-US" sz="3200" b="1" dirty="0">
                <a:solidFill>
                  <a:srgbClr val="FF0000"/>
                </a:solidFill>
              </a:rPr>
              <a:t>uploading </a:t>
            </a:r>
            <a:r>
              <a:rPr lang="en-US" sz="3200" b="1" dirty="0" smtClean="0">
                <a:solidFill>
                  <a:srgbClr val="FF0000"/>
                </a:solidFill>
              </a:rPr>
              <a:t>data </a:t>
            </a:r>
            <a:r>
              <a:rPr lang="en-US" sz="3200" b="1" dirty="0">
                <a:solidFill>
                  <a:srgbClr val="FF0000"/>
                </a:solidFill>
              </a:rPr>
              <a:t>to </a:t>
            </a:r>
            <a:r>
              <a:rPr lang="en-US" sz="3200" b="1" dirty="0" smtClean="0">
                <a:solidFill>
                  <a:srgbClr val="FF0000"/>
                </a:solidFill>
              </a:rPr>
              <a:t>server </a:t>
            </a:r>
            <a:r>
              <a:rPr lang="en-US" sz="3200" b="1" dirty="0">
                <a:solidFill>
                  <a:srgbClr val="FF0000"/>
                </a:solidFill>
              </a:rPr>
              <a:t>with some probability</a:t>
            </a:r>
            <a:r>
              <a:rPr lang="en-US" sz="3200" dirty="0"/>
              <a:t> or forward </a:t>
            </a:r>
            <a:r>
              <a:rPr lang="en-US" sz="3200" dirty="0" smtClean="0"/>
              <a:t>data </a:t>
            </a:r>
            <a:r>
              <a:rPr lang="en-US" sz="3200" dirty="0"/>
              <a:t>to one of its neighboring node.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48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34" y="69536"/>
            <a:ext cx="10287000" cy="1110343"/>
          </a:xfrm>
        </p:spPr>
        <p:txBody>
          <a:bodyPr/>
          <a:lstStyle/>
          <a:p>
            <a:r>
              <a:rPr lang="en-US" b="1" dirty="0" smtClean="0"/>
              <a:t>Introducing Indirections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938757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8037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157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405357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757223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3022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94413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0074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7054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7628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37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8051381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913198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05757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15869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06077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3588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8037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565469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224798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07" t="-1319" r="-267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313725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433254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750428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51685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63690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771810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0101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025637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157" y="1157245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is </a:t>
            </a:r>
            <a:r>
              <a:rPr lang="en-US" sz="3200" b="1" dirty="0" smtClean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310" y="4652177"/>
            <a:ext cx="456008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delay after which data is uploaded is 300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In 300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distance </a:t>
            </a:r>
            <a:r>
              <a:rPr lang="en-US" dirty="0"/>
              <a:t>traveled by Id1 is very less  (5.36 meters if traveling at 40 mph)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95" y="2306185"/>
            <a:ext cx="6857995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Can we do better 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9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975" y="2651124"/>
            <a:ext cx="7748588" cy="1325563"/>
          </a:xfrm>
        </p:spPr>
        <p:txBody>
          <a:bodyPr/>
          <a:lstStyle/>
          <a:p>
            <a:r>
              <a:rPr lang="en-US" b="1" dirty="0" smtClean="0"/>
              <a:t>Ease of Collecting Location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9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588" y="233362"/>
            <a:ext cx="3719512" cy="992187"/>
          </a:xfrm>
        </p:spPr>
        <p:txBody>
          <a:bodyPr/>
          <a:lstStyle/>
          <a:p>
            <a:r>
              <a:rPr lang="en-US" b="1" dirty="0" smtClean="0"/>
              <a:t>Random Delays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25549"/>
            <a:ext cx="11120438" cy="5275263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Not </a:t>
            </a:r>
            <a:r>
              <a:rPr lang="en-US" dirty="0"/>
              <a:t>to send </a:t>
            </a:r>
            <a:r>
              <a:rPr lang="en-US" dirty="0" smtClean="0"/>
              <a:t>data </a:t>
            </a:r>
            <a:r>
              <a:rPr lang="en-US" dirty="0"/>
              <a:t>directly to </a:t>
            </a:r>
            <a:r>
              <a:rPr lang="en-US" dirty="0" smtClean="0"/>
              <a:t>other </a:t>
            </a:r>
            <a:r>
              <a:rPr lang="en-US" dirty="0"/>
              <a:t>node rather </a:t>
            </a:r>
            <a:r>
              <a:rPr lang="en-US" b="1" dirty="0">
                <a:solidFill>
                  <a:srgbClr val="FF0000"/>
                </a:solidFill>
              </a:rPr>
              <a:t>introduce some delay before sending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This gives data source </a:t>
            </a:r>
            <a:r>
              <a:rPr lang="en-US" dirty="0" smtClean="0"/>
              <a:t>time </a:t>
            </a:r>
            <a:r>
              <a:rPr lang="en-US" dirty="0" smtClean="0"/>
              <a:t>window to travel away from its original position.</a:t>
            </a:r>
          </a:p>
        </p:txBody>
      </p:sp>
    </p:spTree>
    <p:extLst>
      <p:ext uri="{BB962C8B-B14F-4D97-AF65-F5344CB8AC3E}">
        <p14:creationId xmlns:p14="http://schemas.microsoft.com/office/powerpoint/2010/main" val="4519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4" y="30788"/>
            <a:ext cx="10212982" cy="8596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Random Delays + Indirections</a:t>
            </a:r>
            <a:endParaRPr lang="en-US" sz="4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1429" y="4857396"/>
            <a:ext cx="4591864" cy="153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900" b="1" dirty="0">
                <a:solidFill>
                  <a:srgbClr val="FF0000"/>
                </a:solidFill>
              </a:rPr>
              <a:t>G</a:t>
            </a:r>
            <a:r>
              <a:rPr lang="en-US" sz="1900" b="1" dirty="0" smtClean="0">
                <a:solidFill>
                  <a:srgbClr val="FF0000"/>
                </a:solidFill>
              </a:rPr>
              <a:t>reater delay more </a:t>
            </a:r>
            <a:r>
              <a:rPr lang="en-US" sz="1900" b="1" dirty="0" smtClean="0">
                <a:solidFill>
                  <a:srgbClr val="FF0000"/>
                </a:solidFill>
              </a:rPr>
              <a:t>would </a:t>
            </a:r>
            <a:r>
              <a:rPr lang="en-US" sz="1900" b="1" dirty="0" smtClean="0">
                <a:solidFill>
                  <a:srgbClr val="FF0000"/>
                </a:solidFill>
              </a:rPr>
              <a:t>be </a:t>
            </a:r>
            <a:r>
              <a:rPr lang="en-US" sz="1900" b="1" dirty="0" smtClean="0">
                <a:solidFill>
                  <a:srgbClr val="FF0000"/>
                </a:solidFill>
              </a:rPr>
              <a:t>distance traveled by Id1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1900" dirty="0"/>
              <a:t>S</a:t>
            </a:r>
            <a:r>
              <a:rPr lang="en-US" sz="1900" dirty="0" smtClean="0"/>
              <a:t>erver </a:t>
            </a:r>
            <a:r>
              <a:rPr lang="en-US" sz="1900" dirty="0" smtClean="0"/>
              <a:t>has no idea of new location </a:t>
            </a:r>
            <a:r>
              <a:rPr lang="en-US" sz="1900" dirty="0" smtClean="0"/>
              <a:t>of Data </a:t>
            </a:r>
            <a:r>
              <a:rPr lang="en-US" sz="1900" dirty="0" smtClean="0"/>
              <a:t>Source.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5856869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96149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2269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36" name="Cloud 35"/>
          <p:cNvSpPr/>
          <p:nvPr/>
        </p:nvSpPr>
        <p:spPr>
          <a:xfrm>
            <a:off x="5323469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675335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31134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12525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48186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05166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485740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302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231" r="-214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17185752">
            <a:off x="7969493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flipH="1">
            <a:off x="7831310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523869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3981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24189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31700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149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Arc 51"/>
          <p:cNvSpPr/>
          <p:nvPr/>
        </p:nvSpPr>
        <p:spPr>
          <a:xfrm rot="14340362">
            <a:off x="6483581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9130868" flipH="1">
            <a:off x="6142910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to Id3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now knows Id2</a:t>
                </a:r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98" y="684320"/>
                <a:ext cx="3419097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426" t="-971" r="-2674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479028">
            <a:off x="5231837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5400000" flipH="1">
            <a:off x="5351366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7" idx="6"/>
          </p:cNvCxnSpPr>
          <p:nvPr/>
        </p:nvCxnSpPr>
        <p:spPr>
          <a:xfrm flipV="1">
            <a:off x="5668540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669797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181802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7689922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018213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" name="Oval 61"/>
          <p:cNvSpPr/>
          <p:nvPr/>
        </p:nvSpPr>
        <p:spPr>
          <a:xfrm>
            <a:off x="5943749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327" y="1044533"/>
            <a:ext cx="44728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Data uploaded after multiple hops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3200" b="1" dirty="0">
                <a:solidFill>
                  <a:srgbClr val="FF0000"/>
                </a:solidFill>
              </a:rPr>
              <a:t>Privacy </a:t>
            </a:r>
            <a:r>
              <a:rPr lang="en-US" sz="3200" b="1" dirty="0" smtClean="0">
                <a:solidFill>
                  <a:srgbClr val="FF0000"/>
                </a:solidFill>
              </a:rPr>
              <a:t>is preserved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58944"/>
            <a:ext cx="1281258" cy="1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34" grpId="0" animBg="1"/>
      <p:bldP spid="35" grpId="0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22537"/>
            <a:ext cx="10515600" cy="1325563"/>
          </a:xfrm>
        </p:spPr>
        <p:txBody>
          <a:bodyPr/>
          <a:lstStyle/>
          <a:p>
            <a:r>
              <a:rPr lang="en-US" b="1" dirty="0"/>
              <a:t>Can </a:t>
            </a:r>
            <a:r>
              <a:rPr lang="en-US" b="1" dirty="0" smtClean="0"/>
              <a:t>adversary </a:t>
            </a:r>
            <a:r>
              <a:rPr lang="en-US" b="1" dirty="0"/>
              <a:t>localize the Data Uploader?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Let the data uploader</a:t>
                </a:r>
                <a:r>
                  <a:rPr lang="en-US" dirty="0" smtClean="0"/>
                  <a:t> be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Server calculates the time difference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This is the delay after which the data collected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at time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reaches the server.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It then calculates the distance that can be traveled in the above time difference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Distance traveled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dirty="0" smtClean="0"/>
                  <a:t>This is the maximum distance that can be traveled by a vehicle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 in the time difference.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distance traveled by the message packet </a:t>
                </a:r>
                <a:r>
                  <a:rPr lang="en-US" dirty="0"/>
                  <a:t>a</a:t>
                </a:r>
                <a:r>
                  <a:rPr lang="en-US" dirty="0" smtClean="0"/>
                  <a:t>fter taking into consideration range of DSRC, random walk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dirty="0" smtClean="0"/>
                  <a:t> the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data 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 smtClean="0"/>
                  <a:t>can be anywhere in a circle of radius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r </a:t>
                </a:r>
                <a:r>
                  <a:rPr lang="en-US" dirty="0" smtClean="0"/>
                  <a:t>centered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(X,Y).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Privacy is lost if the server can localize U.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7" y="400051"/>
                <a:ext cx="11764055" cy="6120494"/>
              </a:xfrm>
              <a:blipFill rotWithShape="0">
                <a:blip r:embed="rId2"/>
                <a:stretch>
                  <a:fillRect l="-880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10515600" cy="892629"/>
          </a:xfrm>
        </p:spPr>
        <p:txBody>
          <a:bodyPr/>
          <a:lstStyle/>
          <a:p>
            <a:r>
              <a:rPr lang="en-US" b="1" dirty="0" smtClean="0"/>
              <a:t>Scenario at time T1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020082"/>
            <a:ext cx="11647714" cy="546780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uploads </a:t>
            </a:r>
            <a:r>
              <a:rPr lang="en-US" dirty="0" smtClean="0"/>
              <a:t>data </a:t>
            </a:r>
            <a:r>
              <a:rPr lang="en-US" dirty="0" smtClean="0"/>
              <a:t>first time </a:t>
            </a:r>
            <a:r>
              <a:rPr lang="en-US" dirty="0" smtClean="0"/>
              <a:t>server draws </a:t>
            </a:r>
            <a:r>
              <a:rPr lang="en-US" dirty="0" smtClean="0"/>
              <a:t>circle of some radius </a:t>
            </a:r>
            <a:r>
              <a:rPr lang="en-US" dirty="0" smtClean="0"/>
              <a:t>r. 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enter </a:t>
            </a:r>
            <a:r>
              <a:rPr lang="en-US" dirty="0" smtClean="0"/>
              <a:t>of this circle be </a:t>
            </a:r>
            <a:r>
              <a:rPr lang="en-US" dirty="0" smtClean="0"/>
              <a:t>z1, let </a:t>
            </a:r>
            <a:r>
              <a:rPr lang="en-US" dirty="0" smtClean="0"/>
              <a:t>us name this circle </a:t>
            </a:r>
            <a:r>
              <a:rPr lang="en-US" b="1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268" y="2712289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56345" y="4028853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189" y="4011022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352" y="364174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3189" y="5493695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6302" y="3216958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z1 is </a:t>
            </a:r>
            <a:r>
              <a:rPr lang="en-US" dirty="0" smtClean="0"/>
              <a:t>point </a:t>
            </a:r>
            <a:r>
              <a:rPr lang="en-US" dirty="0" smtClean="0"/>
              <a:t>where data is collected by </a:t>
            </a:r>
            <a:r>
              <a:rPr lang="en-US" dirty="0" smtClean="0"/>
              <a:t>source</a:t>
            </a:r>
            <a:r>
              <a:rPr lang="en-US" dirty="0" smtClean="0"/>
              <a:t>. (Same as </a:t>
            </a:r>
            <a:r>
              <a:rPr lang="en-US" b="1" dirty="0" smtClean="0">
                <a:solidFill>
                  <a:srgbClr val="FF0000"/>
                </a:solidFill>
              </a:rPr>
              <a:t>X,Y</a:t>
            </a:r>
            <a:r>
              <a:rPr lang="en-US" dirty="0" smtClean="0"/>
              <a:t>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4" y="54542"/>
            <a:ext cx="10515600" cy="1099457"/>
          </a:xfrm>
        </p:spPr>
        <p:txBody>
          <a:bodyPr/>
          <a:lstStyle/>
          <a:p>
            <a:r>
              <a:rPr lang="en-US" b="1" dirty="0" smtClean="0"/>
              <a:t>After multiple uploads by the same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1564" y="1953340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4641" y="3269904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1485" y="325207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6936" y="288279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485" y="473474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2350" y="1991853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5611" y="3306557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2455" y="328872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618" y="291945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455" y="4771399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3659" y="1295512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86736" y="2641583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3580" y="259424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4743" y="222497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580" y="407691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62401" y="2510289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75479" y="3795591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0914" y="377776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077" y="34367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0914" y="526043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422" y="3189020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14744" y="4529036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5055" y="448775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18" y="411847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055" y="597042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30328" y="2819811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899044" y="4105113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35888" y="408728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07051" y="371800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35888" y="556995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91564" y="6263076"/>
            <a:ext cx="10141671" cy="50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5412" y="6412180"/>
            <a:ext cx="61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second scenario of a particular uploader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/>
      <p:bldP spid="19" grpId="0" animBg="1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29" grpId="0" animBg="1"/>
      <p:bldP spid="31" grpId="0"/>
      <p:bldP spid="32" grpId="0"/>
      <p:bldP spid="33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Based on </a:t>
                </a:r>
                <a:r>
                  <a:rPr lang="en-US" dirty="0" smtClean="0"/>
                  <a:t>speed </a:t>
                </a:r>
                <a:r>
                  <a:rPr lang="en-US" dirty="0" smtClean="0"/>
                  <a:t>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/>
                  <a:t> </a:t>
                </a:r>
                <a:r>
                  <a:rPr lang="en-US" dirty="0" smtClean="0"/>
                  <a:t>&amp; </a:t>
                </a:r>
                <a:r>
                  <a:rPr lang="en-US" dirty="0" smtClean="0"/>
                  <a:t>time </a:t>
                </a:r>
                <a:r>
                  <a:rPr lang="en-US" dirty="0" smtClean="0"/>
                  <a:t>=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seconds (6 in previous slide</a:t>
                </a:r>
                <a:r>
                  <a:rPr lang="en-US" dirty="0" smtClean="0"/>
                  <a:t>), server </a:t>
                </a:r>
                <a:r>
                  <a:rPr lang="en-US" dirty="0" smtClean="0"/>
                  <a:t>can </a:t>
                </a:r>
                <a:r>
                  <a:rPr lang="en-US" dirty="0" smtClean="0"/>
                  <a:t>calculates distance </a:t>
                </a:r>
                <a:r>
                  <a:rPr lang="en-US" dirty="0" smtClean="0"/>
                  <a:t>traveled by U in t seconds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second,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would be formed.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could have traveled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distance from </a:t>
                </a:r>
                <a:r>
                  <a:rPr lang="en-US" dirty="0" smtClean="0"/>
                  <a:t>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3" y="141514"/>
                <a:ext cx="10858583" cy="2229517"/>
              </a:xfrm>
              <a:blipFill rotWithShape="0">
                <a:blip r:embed="rId2"/>
                <a:stretch>
                  <a:fillRect l="-955" t="-4372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077116" y="2894592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071236" y="4211156"/>
            <a:ext cx="1806954" cy="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7037" y="4193325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8200" y="382405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4741" y="5698778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88492" y="2894592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101569" y="4244874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38413" y="422704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09576" y="3857768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38413" y="568737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797103" y="2894593"/>
            <a:ext cx="6134793" cy="275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7" idx="0"/>
            <a:endCxn id="39" idx="4"/>
          </p:cNvCxnSpPr>
          <p:nvPr/>
        </p:nvCxnSpPr>
        <p:spPr>
          <a:xfrm flipH="1">
            <a:off x="2477653" y="2894592"/>
            <a:ext cx="6611376" cy="275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9" idx="0"/>
          </p:cNvCxnSpPr>
          <p:nvPr/>
        </p:nvCxnSpPr>
        <p:spPr>
          <a:xfrm flipH="1" flipV="1">
            <a:off x="3527574" y="4225112"/>
            <a:ext cx="5494419" cy="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0800000">
            <a:off x="2071237" y="2894591"/>
            <a:ext cx="832476" cy="2743062"/>
          </a:xfrm>
          <a:prstGeom prst="arc">
            <a:avLst>
              <a:gd name="adj1" fmla="val 15859553"/>
              <a:gd name="adj2" fmla="val 5413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2311328" y="3121901"/>
            <a:ext cx="6427085" cy="210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311328" y="3293351"/>
            <a:ext cx="6620568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11328" y="3693401"/>
            <a:ext cx="642708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27037" y="3550526"/>
            <a:ext cx="6413641" cy="121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All lines are of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These lines need not be straight and would vary on intermediate circles and road segments also.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should pass through </a:t>
                </a:r>
                <a:r>
                  <a:rPr lang="en-US" dirty="0" smtClean="0"/>
                  <a:t>all intermediate </a:t>
                </a:r>
                <a:r>
                  <a:rPr lang="en-US" dirty="0" smtClean="0"/>
                  <a:t>circles (C2, C3,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Ct-1)</a:t>
                </a:r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  <a:blipFill rotWithShape="0">
                <a:blip r:embed="rId3"/>
                <a:stretch>
                  <a:fillRect l="-785" t="-687" r="-17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H="1">
            <a:off x="3140003" y="3550526"/>
            <a:ext cx="6728388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425753" y="3993439"/>
            <a:ext cx="6335145" cy="9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/>
      <p:bldP spid="44" grpId="1"/>
      <p:bldP spid="45" grpId="0"/>
      <p:bldP spid="45" grpId="1"/>
      <p:bldP spid="46" grpId="0"/>
      <p:bldP spid="46" grpId="1"/>
      <p:bldP spid="50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does loss of privacy occurs?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 smtClean="0"/>
              <a:t>idea </a:t>
            </a:r>
            <a:r>
              <a:rPr lang="en-US" dirty="0" smtClean="0"/>
              <a:t>is, if same </a:t>
            </a:r>
            <a:r>
              <a:rPr lang="en-US" dirty="0" smtClean="0"/>
              <a:t>U uploads more and more data (more circles will be formed), </a:t>
            </a:r>
            <a:r>
              <a:rPr lang="en-US" dirty="0" smtClean="0"/>
              <a:t>number </a:t>
            </a:r>
            <a:r>
              <a:rPr lang="en-US" dirty="0" smtClean="0"/>
              <a:t>of possible points to reach </a:t>
            </a:r>
            <a:r>
              <a:rPr lang="en-US" dirty="0" smtClean="0"/>
              <a:t>previous </a:t>
            </a:r>
            <a:r>
              <a:rPr lang="en-US" dirty="0" smtClean="0"/>
              <a:t>circle (say C1) keeps on decreasing.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Privacy is said to be lost if </a:t>
            </a:r>
            <a:r>
              <a:rPr lang="en-US" b="1" dirty="0" smtClean="0">
                <a:solidFill>
                  <a:srgbClr val="FF0000"/>
                </a:solidFill>
              </a:rPr>
              <a:t>adversary </a:t>
            </a:r>
            <a:r>
              <a:rPr lang="en-US" b="1" dirty="0" smtClean="0">
                <a:solidFill>
                  <a:srgbClr val="FF0000"/>
                </a:solidFill>
              </a:rPr>
              <a:t>comes to know at which point </a:t>
            </a:r>
            <a:r>
              <a:rPr lang="en-US" b="1" dirty="0" smtClean="0">
                <a:solidFill>
                  <a:srgbClr val="FF0000"/>
                </a:solidFill>
              </a:rPr>
              <a:t>uploader </a:t>
            </a:r>
            <a:r>
              <a:rPr lang="en-US" b="1" dirty="0" smtClean="0">
                <a:solidFill>
                  <a:srgbClr val="FF0000"/>
                </a:solidFill>
              </a:rPr>
              <a:t>U was in the past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dversary </a:t>
            </a:r>
            <a:r>
              <a:rPr lang="en-US" dirty="0" smtClean="0"/>
              <a:t>can then correlate </a:t>
            </a:r>
            <a:r>
              <a:rPr lang="en-US" dirty="0" smtClean="0"/>
              <a:t>data </a:t>
            </a:r>
            <a:r>
              <a:rPr lang="en-US" dirty="0" smtClean="0"/>
              <a:t>collected from that point with 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274" y="165100"/>
            <a:ext cx="10748963" cy="52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Let us </a:t>
                </a:r>
                <a:r>
                  <a:rPr lang="en-US" dirty="0" smtClean="0"/>
                  <a:t>assume </a:t>
                </a:r>
                <a:r>
                  <a:rPr lang="en-US" dirty="0" smtClean="0"/>
                  <a:t>vehicle is traveling at 40 mph.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ata </a:t>
                </a:r>
                <a:r>
                  <a:rPr lang="en-US" dirty="0" smtClean="0"/>
                  <a:t>is reached to the server after 10 seconds.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=10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r=180 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  <a:blipFill rotWithShape="0"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91564" y="2567708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77140" y="3824986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2827" y="389501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278" y="352574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27" y="5377690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3692" y="2634797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46953" y="3949501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894" y="403054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127" y="3619546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97" y="541434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59168" y="1995607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61632" y="3092742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003" y="313868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3166" y="2769405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003" y="462135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80824" y="3054724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36751" y="4054273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6394" y="403644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7557" y="369542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6394" y="551911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84902" y="3447702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26540" y="4621387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6190" y="460355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7353" y="423428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276" y="6227601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91463" y="2935614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60179" y="4220916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7023" y="420308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68186" y="383381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97023" y="568575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5788" y="6537069"/>
            <a:ext cx="6215062" cy="353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930" y="6061578"/>
            <a:ext cx="26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smtClean="0"/>
              <a:t>second scenario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In 6 seconds U could have traveled 108 m</a:t>
                </a:r>
              </a:p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𝟔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𝟏𝟎𝟖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From C6 draw 108 m lines to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These are </a:t>
                </a:r>
                <a:r>
                  <a:rPr lang="en-US" sz="2400" dirty="0" smtClean="0"/>
                  <a:t>potential </a:t>
                </a:r>
                <a:r>
                  <a:rPr lang="en-US" sz="2400" dirty="0" smtClean="0"/>
                  <a:t>points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sz="2400" dirty="0" smtClean="0"/>
                  <a:t> could have been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As time increases </a:t>
                </a:r>
                <a:r>
                  <a:rPr lang="en-US" sz="2400" dirty="0" smtClean="0"/>
                  <a:t>set </a:t>
                </a:r>
                <a:r>
                  <a:rPr lang="en-US" sz="2400" dirty="0" smtClean="0"/>
                  <a:t>of potential points would keep decreasing in C1.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At some time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t+m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 smtClean="0"/>
                  <a:t>set </a:t>
                </a:r>
                <a:r>
                  <a:rPr lang="en-US" sz="2400" dirty="0" smtClean="0"/>
                  <a:t>of potential points will be very small.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[Privacy Loss]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41" y="1871662"/>
                <a:ext cx="4636109" cy="4673011"/>
              </a:xfrm>
              <a:prstGeom prst="rect">
                <a:avLst/>
              </a:prstGeom>
              <a:blipFill rotWithShape="0">
                <a:blip r:embed="rId3"/>
                <a:stretch>
                  <a:fillRect l="-1706" t="-910" r="-3018" b="-1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Privacy evaluation metrics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K-anonymity</a:t>
                </a:r>
                <a:r>
                  <a:rPr lang="en-US" dirty="0" smtClean="0"/>
                  <a:t> (one of k values) - Larger the value of k, greater is the privacy guarantee.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Area of region of interest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b="1" dirty="0" smtClean="0"/>
                  <a:t>User defined privacy level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- Lower </a:t>
                </a:r>
                <a:r>
                  <a:rPr lang="en-US" dirty="0" smtClean="0"/>
                  <a:t>value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greater is </a:t>
                </a:r>
                <a:r>
                  <a:rPr lang="en-US" dirty="0" smtClean="0"/>
                  <a:t>privacy </a:t>
                </a:r>
                <a:r>
                  <a:rPr lang="en-US" dirty="0" smtClean="0"/>
                  <a:t>guarantee. Based </a:t>
                </a:r>
                <a:r>
                  <a:rPr lang="en-US" dirty="0" smtClean="0"/>
                  <a:t>on </a:t>
                </a:r>
                <a:r>
                  <a:rPr lang="en-US" dirty="0" smtClean="0"/>
                  <a:t>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threshold </a:t>
                </a:r>
                <a:r>
                  <a:rPr lang="en-US" dirty="0" smtClean="0"/>
                  <a:t>values of k in k-anonymity and area of region of interest also changes.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949295" y="1393374"/>
            <a:ext cx="3650419" cy="23356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83583" y="2276989"/>
            <a:ext cx="2392631" cy="1114036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7205" y="162837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" y="1429261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26" y="4367743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77" y="5441587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3" y="5529389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87" y="2448436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2173" y="2373941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067" y="5756935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86" y="39141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0" name="Arc 19"/>
          <p:cNvSpPr/>
          <p:nvPr/>
        </p:nvSpPr>
        <p:spPr>
          <a:xfrm flipH="1">
            <a:off x="10115551" y="507102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7185752">
            <a:off x="10230376" y="5314854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135256" flipH="1">
            <a:off x="9210669" y="5680629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219918">
            <a:off x="9139755" y="562441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5400000" flipH="1">
            <a:off x="8159454" y="4933544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35818">
            <a:off x="8020552" y="5091013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81" y="382207"/>
            <a:ext cx="2183971" cy="1639412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54" y="4534431"/>
            <a:ext cx="1108351" cy="186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05" y="5608275"/>
            <a:ext cx="256554" cy="51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6" y="124737"/>
            <a:ext cx="636270" cy="1524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3773458">
            <a:off x="5085598" y="907038"/>
            <a:ext cx="511967" cy="88958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1005496">
            <a:off x="4138963" y="2205888"/>
            <a:ext cx="511967" cy="8895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7303625">
            <a:off x="5142533" y="3482179"/>
            <a:ext cx="511967" cy="8895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3702040">
            <a:off x="8514676" y="2945281"/>
            <a:ext cx="511967" cy="8895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574766">
            <a:off x="8807587" y="1527107"/>
            <a:ext cx="511967" cy="8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2" y="119742"/>
            <a:ext cx="10515600" cy="1325563"/>
          </a:xfrm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2124"/>
            <a:ext cx="9699171" cy="5666541"/>
          </a:xfrm>
        </p:spPr>
      </p:pic>
    </p:spTree>
    <p:extLst>
      <p:ext uri="{BB962C8B-B14F-4D97-AF65-F5344CB8AC3E}">
        <p14:creationId xmlns:p14="http://schemas.microsoft.com/office/powerpoint/2010/main" val="131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343354"/>
            <a:ext cx="10515600" cy="810532"/>
          </a:xfrm>
        </p:spPr>
        <p:txBody>
          <a:bodyPr/>
          <a:lstStyle/>
          <a:p>
            <a:r>
              <a:rPr lang="en-US" b="1" dirty="0" smtClean="0"/>
              <a:t>Simulations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513114"/>
            <a:ext cx="11364686" cy="496388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SUMO- Simulation of Urban Mobility	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Vehicle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OMNeT</a:t>
            </a:r>
            <a:r>
              <a:rPr lang="en-US" b="1" dirty="0" smtClean="0"/>
              <a:t>++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Used for network simulations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Veins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 smtClean="0"/>
              <a:t>which interacts with SUMO and </a:t>
            </a:r>
            <a:r>
              <a:rPr lang="en-US" dirty="0" err="1" smtClean="0"/>
              <a:t>OMNeT</a:t>
            </a:r>
            <a:r>
              <a:rPr lang="en-US" dirty="0" smtClean="0"/>
              <a:t>++.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 </a:t>
            </a:r>
            <a:r>
              <a:rPr lang="en-US" dirty="0" smtClean="0"/>
              <a:t>vehicles </a:t>
            </a:r>
            <a:r>
              <a:rPr lang="en-US" dirty="0"/>
              <a:t>move in </a:t>
            </a:r>
            <a:r>
              <a:rPr lang="en-US" dirty="0" smtClean="0"/>
              <a:t>SUMO, </a:t>
            </a:r>
            <a:r>
              <a:rPr lang="en-US" dirty="0"/>
              <a:t>updates of their positions are made </a:t>
            </a:r>
            <a:r>
              <a:rPr lang="en-US" dirty="0" smtClean="0"/>
              <a:t>in </a:t>
            </a:r>
            <a:r>
              <a:rPr lang="en-US" dirty="0" err="1"/>
              <a:t>OMNet</a:t>
            </a:r>
            <a:r>
              <a:rPr lang="en-US" dirty="0"/>
              <a:t>++ simulator as movement of </a:t>
            </a:r>
            <a:r>
              <a:rPr lang="en-US" dirty="0" smtClean="0"/>
              <a:t>nodes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smtClean="0"/>
              <a:t>help </a:t>
            </a:r>
            <a:r>
              <a:rPr lang="en-US" dirty="0" smtClean="0"/>
              <a:t>of Veins.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14753"/>
            <a:ext cx="10515600" cy="1325563"/>
          </a:xfrm>
        </p:spPr>
        <p:txBody>
          <a:bodyPr/>
          <a:lstStyle/>
          <a:p>
            <a:r>
              <a:rPr lang="en-US" b="1" dirty="0" smtClean="0"/>
              <a:t>Simulation Demo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040610"/>
            <a:ext cx="8251372" cy="5854606"/>
          </a:xfrm>
        </p:spPr>
      </p:pic>
    </p:spTree>
    <p:extLst>
      <p:ext uri="{BB962C8B-B14F-4D97-AF65-F5344CB8AC3E}">
        <p14:creationId xmlns:p14="http://schemas.microsoft.com/office/powerpoint/2010/main" val="704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429" y="2476953"/>
            <a:ext cx="80010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Initial Results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46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7411"/>
            <a:ext cx="10515600" cy="1325563"/>
          </a:xfrm>
        </p:spPr>
        <p:txBody>
          <a:bodyPr/>
          <a:lstStyle/>
          <a:p>
            <a:r>
              <a:rPr lang="en-US" b="1" dirty="0" smtClean="0"/>
              <a:t>Sent and Received Messages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" y="1673000"/>
            <a:ext cx="11779250" cy="4916806"/>
          </a:xfrm>
        </p:spPr>
      </p:pic>
      <p:sp>
        <p:nvSpPr>
          <p:cNvPr id="5" name="Oval 4"/>
          <p:cNvSpPr/>
          <p:nvPr/>
        </p:nvSpPr>
        <p:spPr>
          <a:xfrm>
            <a:off x="5686425" y="2043113"/>
            <a:ext cx="5129213" cy="3357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8439" y="810192"/>
            <a:ext cx="3476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Received messages greater than sent messages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01138" y="1472974"/>
            <a:ext cx="442912" cy="57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219868"/>
            <a:ext cx="10515600" cy="1325563"/>
          </a:xfrm>
        </p:spPr>
        <p:txBody>
          <a:bodyPr/>
          <a:lstStyle/>
          <a:p>
            <a:r>
              <a:rPr lang="en-US" b="1" dirty="0" smtClean="0"/>
              <a:t>Scenario after 1 upload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42" y="1981199"/>
            <a:ext cx="6263337" cy="26309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= 10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r>
                  <a:rPr lang="en-US" sz="2400" dirty="0" smtClean="0"/>
                  <a:t> = 45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Total delay= 45-10 =35 seconds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Speed = 55 mph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Distance traveled (r) in 35 seconds is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Node14 will be inside this area of 875 meters.</a:t>
                </a:r>
              </a:p>
              <a:p>
                <a:pPr marL="342900" indent="-342900">
                  <a:buFont typeface="Wingdings" charset="2"/>
                  <a:buChar char="Ø"/>
                </a:pPr>
                <a:r>
                  <a:rPr lang="en-US" sz="2400" dirty="0" smtClean="0"/>
                  <a:t>Privacy evaluation metrics-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k=15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Area of region of interest=875 meters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1595433"/>
                <a:ext cx="5452414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451" t="-1025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29" y="423862"/>
            <a:ext cx="8403772" cy="6302830"/>
          </a:xfrm>
        </p:spPr>
      </p:pic>
      <p:sp>
        <p:nvSpPr>
          <p:cNvPr id="3" name="Oval 2"/>
          <p:cNvSpPr/>
          <p:nvPr/>
        </p:nvSpPr>
        <p:spPr>
          <a:xfrm>
            <a:off x="2148649" y="94296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1800985" y="2538412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48617" y="5043495"/>
            <a:ext cx="368244" cy="44947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7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To simulate real vehicular environment </a:t>
            </a:r>
            <a:r>
              <a:rPr lang="en-US" dirty="0" smtClean="0"/>
              <a:t>&amp; </a:t>
            </a:r>
            <a:r>
              <a:rPr lang="en-US" dirty="0" smtClean="0"/>
              <a:t>make vehicles </a:t>
            </a:r>
            <a:r>
              <a:rPr lang="en-US" dirty="0"/>
              <a:t>communicate with each other.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track of large number of vehicles </a:t>
            </a:r>
            <a:r>
              <a:rPr lang="en-US" dirty="0" smtClean="0"/>
              <a:t>&amp; messages </a:t>
            </a:r>
            <a:r>
              <a:rPr lang="en-US" dirty="0"/>
              <a:t>which are being transmitted.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Scaling issues due to broadcast nature of </a:t>
            </a:r>
            <a:r>
              <a:rPr lang="en-US" dirty="0" smtClean="0"/>
              <a:t>protocol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Deciding on </a:t>
            </a:r>
            <a:r>
              <a:rPr lang="en-US" dirty="0" smtClean="0"/>
              <a:t>value </a:t>
            </a:r>
            <a:r>
              <a:rPr lang="en-US" dirty="0" smtClean="0"/>
              <a:t>of random delay </a:t>
            </a:r>
            <a:r>
              <a:rPr lang="en-US" dirty="0"/>
              <a:t>&amp;</a:t>
            </a:r>
            <a:r>
              <a:rPr lang="en-US" dirty="0" smtClean="0"/>
              <a:t> indirection </a:t>
            </a:r>
            <a:r>
              <a:rPr lang="en-US" dirty="0" smtClean="0"/>
              <a:t>probability.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Changing random delay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indirection parameters from </a:t>
            </a:r>
            <a:r>
              <a:rPr lang="en-US" dirty="0" smtClean="0"/>
              <a:t> </a:t>
            </a:r>
            <a:r>
              <a:rPr lang="en-US" dirty="0"/>
              <a:t>freeway/highway environment </a:t>
            </a:r>
            <a:r>
              <a:rPr lang="en-US" dirty="0" smtClean="0"/>
              <a:t>to </a:t>
            </a:r>
            <a:r>
              <a:rPr lang="en-US" dirty="0"/>
              <a:t>downtown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061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Experiment with different values Random Delays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Apply </a:t>
                </a:r>
                <a:r>
                  <a:rPr lang="en-US" dirty="0"/>
                  <a:t>different algorithms to choose </a:t>
                </a:r>
                <a:r>
                  <a:rPr lang="en-US" dirty="0" smtClean="0"/>
                  <a:t>neighboring </a:t>
                </a:r>
                <a:r>
                  <a:rPr lang="en-US" dirty="0"/>
                  <a:t>nodes for </a:t>
                </a:r>
                <a:r>
                  <a:rPr lang="en-US" dirty="0" smtClean="0"/>
                  <a:t>Indirections</a:t>
                </a:r>
                <a:r>
                  <a:rPr lang="en-US" dirty="0"/>
                  <a:t>. </a:t>
                </a:r>
                <a:r>
                  <a:rPr lang="en-US" dirty="0" smtClean="0"/>
                  <a:t>(random</a:t>
                </a:r>
                <a:r>
                  <a:rPr lang="en-US" dirty="0"/>
                  <a:t>, traveling in </a:t>
                </a:r>
                <a:r>
                  <a:rPr lang="en-US" dirty="0" smtClean="0"/>
                  <a:t>opposite </a:t>
                </a:r>
                <a:r>
                  <a:rPr lang="en-US" dirty="0" smtClean="0"/>
                  <a:t>direction, farthest)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How </a:t>
                </a:r>
                <a:r>
                  <a:rPr lang="en-US" dirty="0" smtClean="0"/>
                  <a:t>parameters </a:t>
                </a:r>
                <a:r>
                  <a:rPr lang="en-US" dirty="0" smtClean="0"/>
                  <a:t>would change in case of freeways </a:t>
                </a:r>
                <a:r>
                  <a:rPr lang="en-US" dirty="0" smtClean="0"/>
                  <a:t>&amp; </a:t>
                </a:r>
                <a:r>
                  <a:rPr lang="en-US" dirty="0" smtClean="0"/>
                  <a:t>downtown </a:t>
                </a:r>
                <a:r>
                  <a:rPr lang="en-US" dirty="0" smtClean="0"/>
                  <a:t>areas.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Effect of user defined privacy level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 of Future 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3" y="1847849"/>
            <a:ext cx="11826994" cy="3267075"/>
          </a:xfrm>
        </p:spPr>
      </p:pic>
    </p:spTree>
    <p:extLst>
      <p:ext uri="{BB962C8B-B14F-4D97-AF65-F5344CB8AC3E}">
        <p14:creationId xmlns:p14="http://schemas.microsoft.com/office/powerpoint/2010/main" val="380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44" y="2412289"/>
            <a:ext cx="8341910" cy="1325563"/>
          </a:xfrm>
        </p:spPr>
        <p:txBody>
          <a:bodyPr/>
          <a:lstStyle/>
          <a:p>
            <a:r>
              <a:rPr lang="en-US" b="1" dirty="0" smtClean="0"/>
              <a:t>Need for collecting Location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3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</p:spPr>
            <p:txBody>
              <a:bodyPr/>
              <a:lstStyle/>
              <a:p>
                <a:pPr>
                  <a:buFont typeface="Wingdings" charset="2"/>
                  <a:buChar char="Ø"/>
                </a:pPr>
                <a:r>
                  <a:rPr lang="en-US" dirty="0" smtClean="0"/>
                  <a:t>Initial results show that after introducing Random </a:t>
                </a:r>
                <a:r>
                  <a:rPr lang="en-US" dirty="0" smtClean="0"/>
                  <a:t>Delays &amp; Indirections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privacy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is preserved after 1 upload.</a:t>
                </a:r>
              </a:p>
              <a:p>
                <a:pPr>
                  <a:buFont typeface="Wingdings" charset="2"/>
                  <a:buChar char="Ø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data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source is also preserved </a:t>
                </a:r>
                <a:r>
                  <a:rPr lang="en-US" dirty="0" smtClean="0"/>
                  <a:t>as adversary has no idea of </a:t>
                </a:r>
                <a:r>
                  <a:rPr lang="en-US" dirty="0" smtClean="0"/>
                  <a:t>location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source </a:t>
                </a:r>
                <a:r>
                  <a:rPr lang="en-US" dirty="0" smtClean="0"/>
                  <a:t>node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rivacy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is preserved without adding any noise </a:t>
                </a:r>
                <a:r>
                  <a:rPr lang="en-US" dirty="0" smtClean="0"/>
                  <a:t>to </a:t>
                </a:r>
                <a:r>
                  <a:rPr lang="en-US" dirty="0" smtClean="0"/>
                  <a:t>data </a:t>
                </a:r>
                <a:r>
                  <a:rPr lang="en-US" dirty="0" smtClean="0"/>
                  <a:t>sample.</a:t>
                </a:r>
              </a:p>
              <a:p>
                <a:pPr>
                  <a:buFont typeface="Wingdings" charset="2"/>
                  <a:buChar char="Ø"/>
                </a:pPr>
                <a:endParaRPr lang="en-US" dirty="0" smtClean="0"/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10725150" cy="4486275"/>
              </a:xfrm>
              <a:blipFill rotWithShape="0">
                <a:blip r:embed="rId2"/>
                <a:stretch>
                  <a:fillRect l="-96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1371601"/>
            <a:ext cx="3300412" cy="4100511"/>
          </a:xfrm>
        </p:spPr>
        <p:txBody>
          <a:bodyPr>
            <a:normAutofit/>
          </a:bodyPr>
          <a:lstStyle/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871914" y="2675159"/>
            <a:ext cx="3709984" cy="1606924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Different Applications tied to Location Data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00474" y="1986491"/>
            <a:ext cx="1045366" cy="8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7433" y="1343016"/>
            <a:ext cx="21859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Congestion map of a 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3051" y="1401797"/>
            <a:ext cx="215264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Route Planning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5726906" y="1855228"/>
            <a:ext cx="245270" cy="9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6766" y="1809060"/>
            <a:ext cx="220027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Travel Demand Modeling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72366" y="2415962"/>
            <a:ext cx="914400" cy="7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01094" y="3929071"/>
            <a:ext cx="26717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Emissions and air pollution modeling</a:t>
            </a:r>
            <a:endParaRPr lang="en-US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29488" y="3727459"/>
            <a:ext cx="1371606" cy="41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9375" y="5186371"/>
            <a:ext cx="264318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Homeland Security Evacuation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2808" y="5186371"/>
            <a:ext cx="245268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City Infrastructure Modeling</a:t>
            </a:r>
            <a:endParaRPr lang="en-US" sz="2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43700" y="4100521"/>
            <a:ext cx="585788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86313" y="4233691"/>
            <a:ext cx="642937" cy="9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2975" y="4386865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Climatic change impact studies</a:t>
            </a:r>
            <a:endParaRPr lang="en-US" sz="2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48021" y="3929071"/>
            <a:ext cx="881067" cy="45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008" y="2958018"/>
            <a:ext cx="3145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Validating transportation data from other sources</a:t>
            </a:r>
            <a:endParaRPr lang="en-US" sz="2200" dirty="0"/>
          </a:p>
        </p:txBody>
      </p:sp>
      <p:cxnSp>
        <p:nvCxnSpPr>
          <p:cNvPr id="35" name="Straight Arrow Connector 34"/>
          <p:cNvCxnSpPr>
            <a:stCxn id="4" idx="2"/>
            <a:endCxn id="33" idx="3"/>
          </p:cNvCxnSpPr>
          <p:nvPr/>
        </p:nvCxnSpPr>
        <p:spPr>
          <a:xfrm flipH="1" flipV="1">
            <a:off x="3245640" y="3342739"/>
            <a:ext cx="637782" cy="1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6" grpId="0" animBg="1"/>
      <p:bldP spid="19" grpId="0" animBg="1"/>
      <p:bldP spid="22" grpId="0" animBg="1"/>
      <p:bldP spid="23" grpId="0" animBg="1"/>
      <p:bldP spid="3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 Data is tied with</a:t>
            </a:r>
            <a:r>
              <a:rPr lang="en-US" b="1" dirty="0" smtClean="0">
                <a:solidFill>
                  <a:srgbClr val="FF0000"/>
                </a:solidFill>
              </a:rPr>
              <a:t> Privacy Issues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838" cy="46609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Adversary can come to know personal information about </a:t>
            </a:r>
            <a:r>
              <a:rPr lang="en-US" dirty="0" smtClean="0"/>
              <a:t>users </a:t>
            </a:r>
            <a:r>
              <a:rPr lang="en-US" dirty="0" smtClean="0"/>
              <a:t>thereby making them uncomfortable.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Adversary over </a:t>
            </a:r>
            <a:r>
              <a:rPr lang="en-US" dirty="0" smtClean="0"/>
              <a:t>period </a:t>
            </a:r>
            <a:r>
              <a:rPr lang="en-US" dirty="0" smtClean="0"/>
              <a:t>of time can come to know </a:t>
            </a:r>
            <a:r>
              <a:rPr lang="en-US" dirty="0" smtClean="0"/>
              <a:t>following </a:t>
            </a:r>
            <a:r>
              <a:rPr lang="en-US" dirty="0" smtClean="0"/>
              <a:t>things about </a:t>
            </a:r>
            <a:r>
              <a:rPr lang="en-US" dirty="0" smtClean="0"/>
              <a:t>users </a:t>
            </a:r>
            <a:r>
              <a:rPr lang="en-US" dirty="0" smtClean="0"/>
              <a:t>if privacy is lost-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Driving patterns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Frequently visited places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Track a user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Religious beliefs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Political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123" y="309958"/>
            <a:ext cx="7979296" cy="1216369"/>
          </a:xfrm>
        </p:spPr>
        <p:txBody>
          <a:bodyPr>
            <a:noAutofit/>
          </a:bodyPr>
          <a:lstStyle/>
          <a:p>
            <a:r>
              <a:rPr lang="en-US" b="1" dirty="0" smtClean="0"/>
              <a:t>Would you still collect the data if privacy is not preserved??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" y="4667788"/>
            <a:ext cx="1200150" cy="202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8" y="5741631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5"/>
          <p:cNvSpPr/>
          <p:nvPr/>
        </p:nvSpPr>
        <p:spPr>
          <a:xfrm>
            <a:off x="1097199" y="3319948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1188" y="477202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7891" y="465296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4274" y="3573414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http://1.bp.blogspot.com/-WdsTdP0ezmA/TPhVPaM9JrI/AAAAAAAAACg/hPETFSYBrwE/s1600/Bus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41" y="3643838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50" y="4663013"/>
            <a:ext cx="275524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0336" y="4588518"/>
            <a:ext cx="274109" cy="5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loud 13"/>
          <p:cNvSpPr/>
          <p:nvPr/>
        </p:nvSpPr>
        <p:spPr>
          <a:xfrm>
            <a:off x="9268395" y="1960104"/>
            <a:ext cx="2823601" cy="162128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30399" y="3667123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97102" y="3548058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99896" y="249044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58" y="5543677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02" y="5771223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21" y="3928411"/>
            <a:ext cx="1781497" cy="894024"/>
          </a:xfrm>
          <a:prstGeom prst="rect">
            <a:avLst/>
          </a:prstGeom>
          <a:gradFill>
            <a:gsLst>
              <a:gs pos="45000">
                <a:schemeClr val="accent1">
                  <a:lumMod val="45000"/>
                  <a:lumOff val="55000"/>
                  <a:alpha val="66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2998">
                <a:srgbClr val="CAD7EE"/>
              </a:gs>
              <a:gs pos="9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</p:pic>
      <p:sp>
        <p:nvSpPr>
          <p:cNvPr id="22" name="Arc 21"/>
          <p:cNvSpPr/>
          <p:nvPr/>
        </p:nvSpPr>
        <p:spPr>
          <a:xfrm flipH="1">
            <a:off x="6186486" y="5085315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7185752">
            <a:off x="6301311" y="5329142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9135256" flipH="1">
            <a:off x="5281604" y="5694917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5219918">
            <a:off x="5210690" y="5638707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4230389" y="4947832"/>
            <a:ext cx="579497" cy="5042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035818">
            <a:off x="4091487" y="5105301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>
            <a:off x="5959269" y="2183933"/>
            <a:ext cx="2279877" cy="141396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2771" y="378141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39474" y="366234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15857" y="2582797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34" name="Picture 33" descr="&lt;strong&gt;Smartphone&lt;/strong&gt; Excitement by erlandh - A spiky hair cartoon looking at a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87" y="2485940"/>
            <a:ext cx="636270" cy="1524000"/>
          </a:xfrm>
          <a:prstGeom prst="rect">
            <a:avLst/>
          </a:prstGeom>
        </p:spPr>
      </p:pic>
      <p:sp>
        <p:nvSpPr>
          <p:cNvPr id="35" name="Cloud 34"/>
          <p:cNvSpPr/>
          <p:nvPr/>
        </p:nvSpPr>
        <p:spPr>
          <a:xfrm>
            <a:off x="2173070" y="1583866"/>
            <a:ext cx="1797884" cy="118907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51156" y="2361221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4725" y="2558856"/>
            <a:ext cx="194701" cy="142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08603" y="1839075"/>
            <a:ext cx="1196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4" grpId="0" animBg="1"/>
      <p:bldP spid="15" grpId="0" animBg="1"/>
      <p:bldP spid="16" grpId="0" animBg="1"/>
      <p:bldP spid="17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/>
      <p:bldP spid="35" grpId="0" animBg="1"/>
      <p:bldP spid="36" grpId="0" animBg="1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4" y="2665412"/>
            <a:ext cx="6934201" cy="1325563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P</a:t>
            </a:r>
            <a:r>
              <a:rPr lang="en-US" b="1" dirty="0" smtClean="0"/>
              <a:t>reserve Privacy?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4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27311" y="2071974"/>
            <a:ext cx="4148106" cy="2217801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Privacy Preserving Techniques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685" y="665008"/>
            <a:ext cx="2353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of pseudonym 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4275" y="665009"/>
            <a:ext cx="21859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Group Pseudonym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07475" y="1034340"/>
            <a:ext cx="1010819" cy="11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438030" y="1034341"/>
            <a:ext cx="939239" cy="131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337" y="1821373"/>
            <a:ext cx="23050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Adding noise to </a:t>
            </a:r>
            <a:r>
              <a:rPr lang="en-US" sz="2200" smtClean="0"/>
              <a:t>data samples</a:t>
            </a:r>
            <a:endParaRPr lang="en-US" sz="2200" dirty="0"/>
          </a:p>
        </p:txBody>
      </p:sp>
      <p:cxnSp>
        <p:nvCxnSpPr>
          <p:cNvPr id="13" name="Straight Arrow Connector 12"/>
          <p:cNvCxnSpPr>
            <a:endCxn id="12" idx="3"/>
          </p:cNvCxnSpPr>
          <p:nvPr/>
        </p:nvCxnSpPr>
        <p:spPr>
          <a:xfrm flipH="1" flipV="1">
            <a:off x="2764383" y="2206094"/>
            <a:ext cx="1135964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006" y="3315832"/>
            <a:ext cx="310475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Compromise on accuracy because of privacy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4" y="4810291"/>
            <a:ext cx="3271896" cy="195496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611860" y="2590814"/>
            <a:ext cx="5825" cy="72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6538" y="4069203"/>
            <a:ext cx="927845" cy="70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38985" y="5104263"/>
            <a:ext cx="1575890" cy="1200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5684" y="2282850"/>
            <a:ext cx="292005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Preserve privacy without adding noise to </a:t>
            </a:r>
            <a:r>
              <a:rPr lang="en-US" sz="2200" smtClean="0">
                <a:solidFill>
                  <a:srgbClr val="FF0000"/>
                </a:solidFill>
              </a:rPr>
              <a:t>data samples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0449" y="4347685"/>
            <a:ext cx="31047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No decrease in utility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663136" y="2907708"/>
            <a:ext cx="1007313" cy="17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044113" y="3390846"/>
            <a:ext cx="14287" cy="9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52558" y="1632872"/>
            <a:ext cx="3879967" cy="3939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9732" y="5858168"/>
            <a:ext cx="3879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OUR WORK!!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6" idx="6"/>
          </p:cNvCxnSpPr>
          <p:nvPr/>
        </p:nvCxnSpPr>
        <p:spPr>
          <a:xfrm flipV="1">
            <a:off x="4714875" y="5686425"/>
            <a:ext cx="800100" cy="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3547" y="5386388"/>
            <a:ext cx="16407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Utility </a:t>
            </a:r>
            <a:r>
              <a:rPr lang="en-US" smtClean="0"/>
              <a:t>privacy trade-off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33" grpId="0" animBg="1"/>
      <p:bldP spid="33" grpId="1" animBg="1"/>
      <p:bldP spid="34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1795</Words>
  <Application>Microsoft Macintosh PowerPoint</Application>
  <PresentationFormat>Widescreen</PresentationFormat>
  <Paragraphs>308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Privacy Enabled Noise Free Data Collection in Vehicle Networks</vt:lpstr>
      <vt:lpstr>Ease of Collecting Location Data</vt:lpstr>
      <vt:lpstr>PowerPoint Presentation</vt:lpstr>
      <vt:lpstr>Need for collecting Location Data</vt:lpstr>
      <vt:lpstr>PowerPoint Presentation</vt:lpstr>
      <vt:lpstr>Location Data is tied with Privacy Issues</vt:lpstr>
      <vt:lpstr>Would you still collect the data if privacy is not preserved??</vt:lpstr>
      <vt:lpstr>How To Preserve Privacy?</vt:lpstr>
      <vt:lpstr>PowerPoint Presentation</vt:lpstr>
      <vt:lpstr>                        Focus of our work</vt:lpstr>
      <vt:lpstr>How does mobility helps us</vt:lpstr>
      <vt:lpstr>Outline</vt:lpstr>
      <vt:lpstr>Our Contributions</vt:lpstr>
      <vt:lpstr>Adversary Model</vt:lpstr>
      <vt:lpstr>Methodology</vt:lpstr>
      <vt:lpstr>Basic Approach</vt:lpstr>
      <vt:lpstr>Indirections</vt:lpstr>
      <vt:lpstr>Introducing Indirections</vt:lpstr>
      <vt:lpstr>Can we do better ?</vt:lpstr>
      <vt:lpstr>Random Delays</vt:lpstr>
      <vt:lpstr>Random Delays + Indirections</vt:lpstr>
      <vt:lpstr>Can adversary localize the Data Uploader?</vt:lpstr>
      <vt:lpstr>PowerPoint Presentation</vt:lpstr>
      <vt:lpstr>Scenario at time T1</vt:lpstr>
      <vt:lpstr>After multiple uploads by the same U</vt:lpstr>
      <vt:lpstr>PowerPoint Presentation</vt:lpstr>
      <vt:lpstr>When does loss of privacy occurs?</vt:lpstr>
      <vt:lpstr>Example </vt:lpstr>
      <vt:lpstr>Privacy evaluation metrics</vt:lpstr>
      <vt:lpstr>Algorithm</vt:lpstr>
      <vt:lpstr>Simulations</vt:lpstr>
      <vt:lpstr>Simulation Demo</vt:lpstr>
      <vt:lpstr>Initial Results</vt:lpstr>
      <vt:lpstr>Sent and Received Messages</vt:lpstr>
      <vt:lpstr>Scenario after 1 upload</vt:lpstr>
      <vt:lpstr>PowerPoint Presentation</vt:lpstr>
      <vt:lpstr>Challenges</vt:lpstr>
      <vt:lpstr>Future Work</vt:lpstr>
      <vt:lpstr>Timeline of Future Work</vt:lpstr>
      <vt:lpstr>Conclusion</vt:lpstr>
      <vt:lpstr>Thank you.  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Enabled Noise Free Data Collection in Vehicle Networks</dc:title>
  <dc:creator>anuj dimri</dc:creator>
  <cp:lastModifiedBy>anuj dimri</cp:lastModifiedBy>
  <cp:revision>80</cp:revision>
  <dcterms:created xsi:type="dcterms:W3CDTF">2017-12-14T18:41:42Z</dcterms:created>
  <dcterms:modified xsi:type="dcterms:W3CDTF">2017-12-16T06:41:31Z</dcterms:modified>
</cp:coreProperties>
</file>