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81" r:id="rId13"/>
    <p:sldId id="282" r:id="rId14"/>
    <p:sldId id="266" r:id="rId15"/>
    <p:sldId id="267" r:id="rId16"/>
    <p:sldId id="268" r:id="rId17"/>
    <p:sldId id="269" r:id="rId18"/>
    <p:sldId id="270" r:id="rId19"/>
    <p:sldId id="284" r:id="rId20"/>
    <p:sldId id="271" r:id="rId21"/>
    <p:sldId id="283" r:id="rId22"/>
    <p:sldId id="273" r:id="rId23"/>
    <p:sldId id="274" r:id="rId24"/>
    <p:sldId id="275" r:id="rId25"/>
    <p:sldId id="276" r:id="rId26"/>
    <p:sldId id="286" r:id="rId27"/>
    <p:sldId id="285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CCE4-69D1-B045-BA3B-9C57CFA2A03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F09-AC85-CD4D-AA9A-11EEF661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1" y="3494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Privacy Enabled Noise Free Data Collection in Vehicle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145486" cy="28640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MS Thesis Proposal</a:t>
            </a:r>
          </a:p>
          <a:p>
            <a:r>
              <a:rPr lang="en-US" dirty="0" smtClean="0"/>
              <a:t>Anuj Dimri</a:t>
            </a:r>
          </a:p>
          <a:p>
            <a:endParaRPr lang="en-US" dirty="0"/>
          </a:p>
          <a:p>
            <a:r>
              <a:rPr lang="en-US" dirty="0" smtClean="0"/>
              <a:t>Committee Members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Kasera</a:t>
            </a:r>
            <a:r>
              <a:rPr lang="en-US" dirty="0" smtClean="0"/>
              <a:t> (Chair)</a:t>
            </a:r>
          </a:p>
          <a:p>
            <a:r>
              <a:rPr lang="en-US" dirty="0" smtClean="0"/>
              <a:t>Prof. Neal </a:t>
            </a:r>
            <a:r>
              <a:rPr lang="en-US" dirty="0" err="1" smtClean="0"/>
              <a:t>Patwari</a:t>
            </a:r>
            <a:endParaRPr lang="en-US" dirty="0" smtClean="0"/>
          </a:p>
          <a:p>
            <a:r>
              <a:rPr lang="en-US" dirty="0" smtClean="0"/>
              <a:t>Prof. Aditya </a:t>
            </a:r>
            <a:r>
              <a:rPr lang="en-US" dirty="0" err="1" smtClean="0"/>
              <a:t>Bhaskara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6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77866"/>
            <a:ext cx="10515600" cy="1325563"/>
          </a:xfrm>
        </p:spPr>
        <p:txBody>
          <a:bodyPr/>
          <a:lstStyle/>
          <a:p>
            <a:r>
              <a:rPr lang="en-US"/>
              <a:t>D</a:t>
            </a:r>
            <a:r>
              <a:rPr lang="en-US" smtClean="0"/>
              <a:t>irect </a:t>
            </a:r>
            <a:r>
              <a:rPr lang="en-US" dirty="0"/>
              <a:t>A</a:t>
            </a:r>
            <a:r>
              <a:rPr lang="en-US" smtClean="0"/>
              <a:t>pproach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808134" y="1393375"/>
            <a:ext cx="2791580" cy="17626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7414" y="2276989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</a:t>
            </a:r>
            <a:r>
              <a:rPr lang="en-US" b="1" dirty="0" smtClean="0">
                <a:solidFill>
                  <a:srgbClr val="000000"/>
                </a:solidFill>
              </a:rPr>
              <a:t>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3534" y="159255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274734" y="3345159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626600" y="3248430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57715" y="5099273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51" y="5419011"/>
                <a:ext cx="199048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58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7322042" y="4903706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183859" y="4563756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76418" y="4833439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n-US" b="1" dirty="0" smtClean="0"/>
                  <a:t>now knows </a:t>
                </a:r>
                <a:r>
                  <a:rPr lang="en-US" b="1" dirty="0" smtClean="0"/>
                  <a:t>Id1</a:t>
                </a:r>
                <a:endParaRPr 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83" y="1590833"/>
                <a:ext cx="3504017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391" t="-2083" r="-870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534351" y="5893891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7042471" y="5144446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97042" y="3089312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16200000" flipV="1">
            <a:off x="6648766" y="3987484"/>
            <a:ext cx="1972973" cy="1521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85057" y="1403429"/>
                <a:ext cx="494211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dirty="0" smtClean="0"/>
                  <a:t>In this approach Data Source and Data Uploader are same.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Privacy is lost as the Server can correlate the Data uploaded </a:t>
                </a:r>
                <a:r>
                  <a:rPr lang="en-US" dirty="0" smtClean="0"/>
                  <a:t>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with the Data Source (id1)</a:t>
                </a:r>
                <a:endParaRPr lang="en-US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" y="1403429"/>
                <a:ext cx="4942114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615" t="-1633" r="-861" b="-4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1110343"/>
          </a:xfrm>
        </p:spPr>
        <p:txBody>
          <a:bodyPr/>
          <a:lstStyle/>
          <a:p>
            <a:r>
              <a:rPr lang="en-US" dirty="0" smtClean="0"/>
              <a:t>Introducing Indirections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938757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8037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</a:t>
            </a:r>
            <a:r>
              <a:rPr lang="en-US" b="1" dirty="0" smtClean="0">
                <a:solidFill>
                  <a:srgbClr val="000000"/>
                </a:solidFill>
              </a:rPr>
              <a:t>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157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405357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757223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3022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94413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0074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7054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7628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</a:t>
                </a:r>
                <a:r>
                  <a:rPr lang="en-US" sz="2000" b="1" dirty="0" smtClean="0"/>
                  <a:t>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90" y="5745580"/>
                <a:ext cx="19888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37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8051381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913198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05757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15869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06077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3588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8037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565469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224798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b="1" dirty="0" smtClean="0"/>
                  <a:t>to </a:t>
                </a:r>
                <a:r>
                  <a:rPr lang="en-US" b="1" dirty="0" smtClean="0"/>
                  <a:t>Id3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</a:t>
                </a:r>
                <a:r>
                  <a:rPr lang="en-US" b="1" dirty="0" smtClean="0"/>
                  <a:t>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</a:t>
                </a:r>
                <a:r>
                  <a:rPr lang="en-US" b="1" dirty="0" smtClean="0"/>
                  <a:t>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n-US" b="1" dirty="0" smtClean="0"/>
                  <a:t>now knows </a:t>
                </a:r>
                <a:r>
                  <a:rPr lang="en-US" b="1" dirty="0" smtClean="0"/>
                  <a:t>Id2</a:t>
                </a:r>
                <a:endParaRPr 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086" y="684320"/>
                <a:ext cx="341909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07" t="-1319" r="-267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313725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433254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750428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51685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63690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771810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0101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025637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39929" y="1727378"/>
                <a:ext cx="4592100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 this approach the Data Source and Data Uploader are not same.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Id1-&gt;Id3-&gt;Id2-&gt;Data Collector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Can the Server still correlate the </a:t>
                </a:r>
                <a:r>
                  <a:rPr lang="en-US" dirty="0" smtClean="0"/>
                  <a:t>Data uploaded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with the Data Source (id1) ?</a:t>
                </a: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9" y="1727378"/>
                <a:ext cx="45921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795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9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1110343"/>
          </a:xfrm>
        </p:spPr>
        <p:txBody>
          <a:bodyPr/>
          <a:lstStyle/>
          <a:p>
            <a:r>
              <a:rPr lang="en-US" dirty="0" smtClean="0"/>
              <a:t>Introducing Indirections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938757" y="678155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78037" y="1438785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</a:t>
            </a:r>
            <a:r>
              <a:rPr lang="en-US" b="1" dirty="0" smtClean="0">
                <a:solidFill>
                  <a:srgbClr val="000000"/>
                </a:solidFill>
              </a:rPr>
              <a:t>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4157" y="754355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405357" y="2506955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757223" y="2410226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913022" y="382763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94413" y="538565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30074" y="39514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7054" y="5425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67628" y="4561098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960190" y="5745580"/>
                <a:ext cx="19311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</a:t>
                </a:r>
                <a:r>
                  <a:rPr lang="en-US" sz="2000" b="1" dirty="0" smtClean="0"/>
                  <a:t>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190" y="5745580"/>
                <a:ext cx="193117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470" t="-9231" r="-220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8051381" y="523027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913198" y="489032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05757" y="516000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015869" y="426332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06077" y="3881978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13588" y="4598075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8037" y="6082493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565469" y="420475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224798" y="397523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758158" y="684320"/>
                <a:ext cx="34550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</a:t>
                </a:r>
                <a:r>
                  <a:rPr lang="en-US" b="1" dirty="0" smtClean="0"/>
                  <a:t>to </a:t>
                </a:r>
                <a:r>
                  <a:rPr lang="en-US" b="1" dirty="0" smtClean="0"/>
                  <a:t>Id3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to Id2 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</a:t>
                </a:r>
                <a:r>
                  <a:rPr lang="en-US" b="1" dirty="0" smtClean="0"/>
                  <a:t>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 </a:t>
                </a:r>
                <a:r>
                  <a:rPr lang="en-US" b="1" dirty="0" smtClean="0"/>
                  <a:t>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n-US" b="1" dirty="0" smtClean="0"/>
                  <a:t>now knows Id2</a:t>
                </a:r>
                <a:endParaRPr 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158" y="684320"/>
                <a:ext cx="3455026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590" t="-1319" r="-2297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313725" y="3652605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433254" y="3496705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750428" y="2238885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51685" y="44576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263690" y="6220460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771810" y="5471015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00101" y="346898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025637" y="2185793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22930" y="1077520"/>
                <a:ext cx="4623094" cy="480131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 this approach the Data Source and Data Uploader are not same.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Id1-&gt;Id3-&gt;Id2-&gt;Data Collector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Can the Server still correlate the </a:t>
                </a:r>
                <a:r>
                  <a:rPr lang="en-US" dirty="0" smtClean="0"/>
                  <a:t>Data uploaded (x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,y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,v,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with the Data Source (id1) ?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YES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 time taken to transmit the data from one node to other is only 100 </a:t>
                </a:r>
                <a:r>
                  <a:rPr lang="en-US" dirty="0" err="1" smtClean="0"/>
                  <a:t>ms</a:t>
                </a: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 total delay after which data is uploaded is 300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In 300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 the distance traveled by Id1 is very less  (5.36 meters if traveling at 40 mph)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 Thus the server  has an idea of new location of the Data Source.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0" y="1077520"/>
                <a:ext cx="4623094" cy="4801314"/>
              </a:xfrm>
              <a:prstGeom prst="rect">
                <a:avLst/>
              </a:prstGeom>
              <a:blipFill rotWithShape="0">
                <a:blip r:embed="rId4"/>
                <a:stretch>
                  <a:fillRect l="-789" t="-634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57" y="2291897"/>
            <a:ext cx="10515600" cy="1325563"/>
          </a:xfrm>
        </p:spPr>
        <p:txBody>
          <a:bodyPr/>
          <a:lstStyle/>
          <a:p>
            <a:r>
              <a:rPr lang="en-US" dirty="0" smtClean="0"/>
              <a:t>Can we do better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4" y="16275"/>
            <a:ext cx="10212982" cy="859699"/>
          </a:xfrm>
        </p:spPr>
        <p:txBody>
          <a:bodyPr>
            <a:normAutofit/>
          </a:bodyPr>
          <a:lstStyle/>
          <a:p>
            <a:r>
              <a:rPr lang="en-US" dirty="0" smtClean="0"/>
              <a:t>Introducing Random </a:t>
            </a:r>
            <a:r>
              <a:rPr lang="en-US" dirty="0"/>
              <a:t>D</a:t>
            </a:r>
            <a:r>
              <a:rPr lang="en-US" dirty="0" smtClean="0"/>
              <a:t>elays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5808129" y="754359"/>
            <a:ext cx="2667000" cy="163966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47409" y="1514989"/>
            <a:ext cx="1828800" cy="80010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</a:t>
            </a:r>
            <a:r>
              <a:rPr lang="en-US" b="1" dirty="0" smtClean="0">
                <a:solidFill>
                  <a:srgbClr val="000000"/>
                </a:solidFill>
              </a:rPr>
              <a:t>Collector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(Server)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3529" y="83055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Computing</a:t>
            </a:r>
          </a:p>
          <a:p>
            <a:pPr algn="ctr"/>
            <a:r>
              <a:rPr lang="en-US" b="1" dirty="0" smtClean="0"/>
              <a:t> cloud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5274729" y="2583159"/>
            <a:ext cx="3200400" cy="1078468"/>
          </a:xfrm>
          <a:prstGeom prst="clou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Communication Network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6626595" y="2486430"/>
            <a:ext cx="344269" cy="158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82394" y="390384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63785" y="546186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99446" y="402770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056426" y="5502046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437000" y="4637302"/>
            <a:ext cx="837406" cy="782960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Id5</a:t>
            </a:r>
            <a:endParaRPr lang="en-US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829562" y="5821784"/>
                <a:ext cx="19311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Data </a:t>
                </a:r>
                <a:r>
                  <a:rPr lang="en-US" sz="2000" b="1" dirty="0" smtClean="0"/>
                  <a:t>source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562" y="5821784"/>
                <a:ext cx="193117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155" t="-7576" r="-25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17185752">
            <a:off x="7920753" y="530647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7782570" y="4966529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75129" y="5236212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1</a:t>
            </a:r>
            <a:r>
              <a:rPr lang="en-US" b="1" dirty="0" smtClean="0"/>
              <a:t>, y</a:t>
            </a:r>
            <a:r>
              <a:rPr lang="en-US" b="1" baseline="-25000" dirty="0" smtClean="0"/>
              <a:t>1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85241" y="4339527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5</a:t>
            </a:r>
            <a:r>
              <a:rPr lang="en-US" b="1" dirty="0" smtClean="0"/>
              <a:t>, y</a:t>
            </a:r>
            <a:r>
              <a:rPr lang="en-US" b="1" baseline="-25000" dirty="0" smtClean="0"/>
              <a:t>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75449" y="3958182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3</a:t>
            </a:r>
            <a:r>
              <a:rPr lang="en-US" b="1" dirty="0" smtClean="0"/>
              <a:t>, y</a:t>
            </a:r>
            <a:r>
              <a:rPr lang="en-US" b="1" baseline="-25000" dirty="0"/>
              <a:t>3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56311" y="4729904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/>
              <a:t>2</a:t>
            </a:r>
            <a:r>
              <a:rPr lang="en-US" b="1" dirty="0" smtClean="0"/>
              <a:t>, y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47409" y="6158697"/>
            <a:ext cx="8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(x</a:t>
            </a:r>
            <a:r>
              <a:rPr lang="en-US" b="1" baseline="-25000" dirty="0" smtClean="0"/>
              <a:t>4</a:t>
            </a:r>
            <a:r>
              <a:rPr lang="en-US" b="1" dirty="0" smtClean="0"/>
              <a:t>, y</a:t>
            </a:r>
            <a:r>
              <a:rPr lang="en-US" b="1" baseline="-25000" dirty="0"/>
              <a:t>4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2" name="Arc 21"/>
          <p:cNvSpPr/>
          <p:nvPr/>
        </p:nvSpPr>
        <p:spPr>
          <a:xfrm rot="14340362">
            <a:off x="6434841" y="428095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9130868" flipH="1">
            <a:off x="6094170" y="4051439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750860" y="760524"/>
                <a:ext cx="333169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Measure velocity, v at time t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,v,t) to </a:t>
                </a:r>
                <a:r>
                  <a:rPr lang="en-US" b="1" dirty="0" smtClean="0"/>
                  <a:t>Id3 </a:t>
                </a:r>
                <a:r>
                  <a:rPr lang="en-US" b="1" dirty="0" smtClean="0"/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,v,t)  to </a:t>
                </a:r>
                <a:r>
                  <a:rPr lang="en-US" b="1" dirty="0" smtClean="0"/>
                  <a:t>Id2 </a:t>
                </a:r>
                <a:r>
                  <a:rPr lang="en-US" b="1" dirty="0" smtClean="0"/>
                  <a:t>after a random delay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 smtClean="0"/>
                  <a:t>Transmit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,v,t)  towards data collector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b="1" dirty="0"/>
                  <a:t> </a:t>
                </a:r>
                <a:r>
                  <a:rPr lang="en-US" b="1" dirty="0" smtClean="0"/>
                  <a:t>Data collector obtains (x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,y</a:t>
                </a:r>
                <a:r>
                  <a:rPr lang="en-US" b="1" baseline="-25000" dirty="0" smtClean="0"/>
                  <a:t>1</a:t>
                </a:r>
                <a:r>
                  <a:rPr lang="en-US" b="1" dirty="0" smtClean="0"/>
                  <a:t>,v,t</a:t>
                </a:r>
                <a:r>
                  <a:rPr lang="en-US" b="1" dirty="0" smtClean="0"/>
                  <a:t>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/>
                  <a:t>, </a:t>
                </a:r>
                <a:r>
                  <a:rPr lang="en-US" b="1" dirty="0" smtClean="0"/>
                  <a:t>now knows Id2</a:t>
                </a:r>
                <a:endParaRPr lang="en-US" b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860" y="760524"/>
                <a:ext cx="3331695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1648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479028">
            <a:off x="5183097" y="3728809"/>
            <a:ext cx="474236" cy="33464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5400000" flipH="1">
            <a:off x="5302626" y="3572909"/>
            <a:ext cx="557194" cy="52399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3" idx="6"/>
          </p:cNvCxnSpPr>
          <p:nvPr/>
        </p:nvCxnSpPr>
        <p:spPr>
          <a:xfrm flipV="1">
            <a:off x="5619800" y="2315089"/>
            <a:ext cx="786624" cy="19802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1057" y="4533897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33062" y="6296664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7641182" y="5547219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69473" y="3545187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5895009" y="2261997"/>
            <a:ext cx="368244" cy="31549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5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826" y="875973"/>
            <a:ext cx="4591864" cy="5546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this approach the Data Source and Data Uploader are not same.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Id1-&gt;Id3-&gt;Id2-&gt;Data Collector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Before each transmission a Random Delay is being added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 the Server still correlate the </a:t>
            </a:r>
            <a:r>
              <a:rPr lang="en-US" dirty="0" smtClean="0"/>
              <a:t>Data uploaded 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,v,t) with the Data Source (id1) 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time taken to transmit the data from one node to other is only 100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total delay after which data is uploaded is 300 </a:t>
            </a:r>
            <a:r>
              <a:rPr lang="en-US" dirty="0" err="1" smtClean="0"/>
              <a:t>ms</a:t>
            </a:r>
            <a:r>
              <a:rPr lang="en-US" dirty="0" smtClean="0"/>
              <a:t>  + Random Delays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distance traveled by Id1 would be large.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greater the delay the more would be the distance traveled by Id1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 the server has no idea of new location of the Data Source.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71" y="1"/>
            <a:ext cx="11685058" cy="1077686"/>
          </a:xfrm>
        </p:spPr>
        <p:txBody>
          <a:bodyPr/>
          <a:lstStyle/>
          <a:p>
            <a:r>
              <a:rPr lang="en-US" dirty="0" smtClean="0"/>
              <a:t>Can the adversary localize the Data Uploader?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371" y="1053159"/>
                <a:ext cx="11826572" cy="546738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b="1" dirty="0" smtClean="0"/>
                  <a:t>Let the data </a:t>
                </a:r>
                <a:r>
                  <a:rPr lang="en-US" b="1" dirty="0" smtClean="0"/>
                  <a:t>uploader</a:t>
                </a:r>
                <a:r>
                  <a:rPr lang="en-US" dirty="0" smtClean="0"/>
                  <a:t> </a:t>
                </a:r>
                <a:r>
                  <a:rPr lang="en-US" dirty="0" smtClean="0"/>
                  <a:t>be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 smtClean="0"/>
                  <a:t>Server calculates the time difference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This is the delay after which the data collected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at time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reaches the server.</a:t>
                </a:r>
              </a:p>
              <a:p>
                <a:r>
                  <a:rPr lang="en-US" dirty="0" smtClean="0"/>
                  <a:t>It then calculates the distance that can be traveled in the above time difference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mph.</a:t>
                </a:r>
              </a:p>
              <a:p>
                <a:r>
                  <a:rPr lang="en-US" dirty="0" smtClean="0"/>
                  <a:t>Distance traveled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dirty="0" smtClean="0"/>
                  <a:t>This is the maximum distance that can be traveled by a vehicle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</a:t>
                </a:r>
                <a:r>
                  <a:rPr lang="en-US" dirty="0" smtClean="0"/>
                  <a:t> mph in the time difference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 the distance traveled by the message packet </a:t>
                </a:r>
                <a:r>
                  <a:rPr lang="en-US" dirty="0"/>
                  <a:t>a</a:t>
                </a:r>
                <a:r>
                  <a:rPr lang="en-US" dirty="0" smtClean="0"/>
                  <a:t>fter taking into consideration range of DSRC, random walk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dirty="0" smtClean="0"/>
                  <a:t> the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data 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 smtClean="0"/>
                  <a:t>can be anywhere in a circle of radius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r </a:t>
                </a:r>
                <a:r>
                  <a:rPr lang="en-US" dirty="0" smtClean="0"/>
                  <a:t>centered at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(X,Y).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Privacy is lost if the server can localize U.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371" y="1053159"/>
                <a:ext cx="11826572" cy="5467385"/>
              </a:xfrm>
              <a:blipFill rotWithShape="0">
                <a:blip r:embed="rId2"/>
                <a:stretch>
                  <a:fillRect l="-875" t="-1780" b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2" y="0"/>
            <a:ext cx="10515600" cy="892629"/>
          </a:xfrm>
        </p:spPr>
        <p:txBody>
          <a:bodyPr/>
          <a:lstStyle/>
          <a:p>
            <a:r>
              <a:rPr lang="en-US" dirty="0" smtClean="0"/>
              <a:t>Scenario at time 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020082"/>
            <a:ext cx="11647714" cy="5467804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uploads the data first time the server draws a circle of some radius r (using the strategy told in the previous slides). Let the center of this circle be z1 and let us name this circle </a:t>
            </a:r>
            <a:r>
              <a:rPr lang="en-US" b="1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. This happens at some time say </a:t>
            </a:r>
            <a:r>
              <a:rPr lang="en-US" b="1" dirty="0" smtClean="0">
                <a:solidFill>
                  <a:srgbClr val="FF0000"/>
                </a:solidFill>
              </a:rPr>
              <a:t>T1.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43268" y="2712289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56345" y="4028853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189" y="4011022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352" y="364174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3189" y="5493695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6302" y="3216958"/>
            <a:ext cx="2743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z1 is the point where data is collected by the source. (Same as </a:t>
            </a:r>
            <a:r>
              <a:rPr lang="en-US" b="1" dirty="0" smtClean="0">
                <a:solidFill>
                  <a:srgbClr val="FF0000"/>
                </a:solidFill>
              </a:rPr>
              <a:t>X,Y</a:t>
            </a:r>
            <a:r>
              <a:rPr lang="en-US" dirty="0" smtClean="0"/>
              <a:t>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4" y="54542"/>
            <a:ext cx="10515600" cy="1099457"/>
          </a:xfrm>
        </p:spPr>
        <p:txBody>
          <a:bodyPr/>
          <a:lstStyle/>
          <a:p>
            <a:r>
              <a:rPr lang="en-US" dirty="0" smtClean="0"/>
              <a:t>After multiple uploads by the same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1564" y="1953340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04641" y="3269904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1485" y="325207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6936" y="288279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485" y="473474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62350" y="1991853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75611" y="3306557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12455" y="328872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618" y="291945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455" y="4771399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73659" y="1295512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86736" y="2641583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3580" y="259424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94743" y="222497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580" y="407691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62401" y="2510289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75479" y="3795591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0914" y="377776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2077" y="34367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0914" y="526043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9422" y="3189020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808211" y="4505584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45055" y="448775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18" y="411847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5055" y="5970426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30328" y="2819811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8899044" y="4105113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35888" y="408728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307051" y="3718007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35888" y="556995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91564" y="6263076"/>
            <a:ext cx="10141671" cy="50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5412" y="6412180"/>
            <a:ext cx="61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second scenario of a particular uploader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513" y="141514"/>
                <a:ext cx="11767457" cy="6346372"/>
              </a:xfrm>
            </p:spPr>
            <p:txBody>
              <a:bodyPr/>
              <a:lstStyle/>
              <a:p>
                <a:r>
                  <a:rPr lang="en-US" dirty="0" smtClean="0"/>
                  <a:t>We are trying to find the location of an uploader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U.</a:t>
                </a:r>
                <a:endParaRPr lang="en-US" b="1" dirty="0" smtClean="0"/>
              </a:p>
              <a:p>
                <a:r>
                  <a:rPr lang="en-US" dirty="0" smtClean="0"/>
                  <a:t> Based on the speed of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/>
                  <a:t> and time =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 seconds (6 in previous slide) the server can calculate the distance traveled by U in t seconds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r>
                  <a:rPr lang="en-US" dirty="0" smtClean="0"/>
                  <a:t>At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second, 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would be formed.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So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could have traveled only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distance from </a:t>
                </a:r>
                <a:r>
                  <a:rPr lang="en-US" dirty="0" smtClean="0"/>
                  <a:t>circle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513" y="141514"/>
                <a:ext cx="11767457" cy="6346372"/>
              </a:xfrm>
              <a:blipFill rotWithShape="0">
                <a:blip r:embed="rId2"/>
                <a:stretch>
                  <a:fillRect l="-932" t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1077116" y="2894592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071236" y="4211156"/>
            <a:ext cx="1806954" cy="3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7037" y="4193325"/>
            <a:ext cx="5671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98200" y="382405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7037" y="5675998"/>
            <a:ext cx="77116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88492" y="2894592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101569" y="4244874"/>
            <a:ext cx="1387997" cy="13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738413" y="4227043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509576" y="3857768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738413" y="568737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2797103" y="2894593"/>
            <a:ext cx="6134793" cy="275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7" idx="0"/>
            <a:endCxn id="39" idx="4"/>
          </p:cNvCxnSpPr>
          <p:nvPr/>
        </p:nvCxnSpPr>
        <p:spPr>
          <a:xfrm flipH="1">
            <a:off x="2477653" y="2894592"/>
            <a:ext cx="6611376" cy="275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9" idx="0"/>
          </p:cNvCxnSpPr>
          <p:nvPr/>
        </p:nvCxnSpPr>
        <p:spPr>
          <a:xfrm flipH="1" flipV="1">
            <a:off x="3527574" y="4225112"/>
            <a:ext cx="5494419" cy="1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10800000">
            <a:off x="2071237" y="2894591"/>
            <a:ext cx="832476" cy="2743062"/>
          </a:xfrm>
          <a:prstGeom prst="arc">
            <a:avLst>
              <a:gd name="adj1" fmla="val 15859553"/>
              <a:gd name="adj2" fmla="val 5413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2311328" y="3121901"/>
            <a:ext cx="6427085" cy="210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311328" y="3293351"/>
            <a:ext cx="6620568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311328" y="3693401"/>
            <a:ext cx="642708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127037" y="3550526"/>
            <a:ext cx="6413641" cy="121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All lines are of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These lines need not be straight and would vary on intermediate circles and road segments also.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lines should pass through </a:t>
                </a:r>
                <a:r>
                  <a:rPr lang="en-US" dirty="0" smtClean="0"/>
                  <a:t>all the intermediate circles (C2, C3,</a:t>
                </a:r>
                <a:r>
                  <a:rPr lang="mr-IN" dirty="0" smtClean="0"/>
                  <a:t>…</a:t>
                </a:r>
                <a:r>
                  <a:rPr lang="en-US" dirty="0" smtClean="0"/>
                  <a:t>Ct-1)</a:t>
                </a:r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33" y="5000737"/>
                <a:ext cx="3868904" cy="1762021"/>
              </a:xfrm>
              <a:prstGeom prst="rect">
                <a:avLst/>
              </a:prstGeom>
              <a:blipFill rotWithShape="0">
                <a:blip r:embed="rId3"/>
                <a:stretch>
                  <a:fillRect l="-785" t="-687" r="-2198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 flipH="1">
            <a:off x="3140003" y="3550526"/>
            <a:ext cx="6728388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3425753" y="3993439"/>
            <a:ext cx="6335145" cy="98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3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privacy loss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general idea is that if the same U uploads more and more data (more circles will be formed), the number of possible points to reach a previous circle (say C1) keeps on decreasing.</a:t>
            </a:r>
          </a:p>
          <a:p>
            <a:r>
              <a:rPr lang="en-US" dirty="0" smtClean="0"/>
              <a:t>Privacy is said to be lost if the adversary comes to know at which point the uploader U was in the past. </a:t>
            </a:r>
          </a:p>
          <a:p>
            <a:r>
              <a:rPr lang="en-US" dirty="0" smtClean="0"/>
              <a:t>The adversary can then correlate the data collected from that point with 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5274" y="165100"/>
            <a:ext cx="10748963" cy="52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Let us assume a vehicle is traveling at 40 mph. </a:t>
                </a:r>
              </a:p>
              <a:p>
                <a:r>
                  <a:rPr lang="en-US" dirty="0" smtClean="0"/>
                  <a:t>The data is reached to the server after 10 seconds.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=10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r=180 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991564" y="2567708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377140" y="3824986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12827" y="389501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8278" y="352574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12827" y="5377690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33692" y="2634797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946953" y="3949501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67894" y="403054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69127" y="3619546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3797" y="541434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359168" y="1995607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761632" y="3092742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42003" y="313868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13166" y="2769405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42003" y="462135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980824" y="3054724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336751" y="4054273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16394" y="403644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87557" y="369542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16394" y="551911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84902" y="3447702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126540" y="4621387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06190" y="460355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77353" y="423428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73276" y="6227601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491463" y="2935614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860179" y="4220916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97023" y="420308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268186" y="383381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97023" y="568575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85788" y="6537069"/>
            <a:ext cx="6215062" cy="353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930" y="6061578"/>
            <a:ext cx="26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smtClean="0"/>
              <a:t>second scenario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274" y="165100"/>
            <a:ext cx="10748963" cy="52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Let us assume a vehicle is traveling at 40 mph. </a:t>
                </a:r>
              </a:p>
              <a:p>
                <a:r>
                  <a:rPr lang="en-US" dirty="0" smtClean="0"/>
                  <a:t>The data is reached to the server after 10 seconds.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=10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r=180 m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4" y="685799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91564" y="2567708"/>
            <a:ext cx="2801074" cy="275014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77140" y="3824986"/>
            <a:ext cx="1387997" cy="13956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2827" y="3895017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z1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8278" y="3525742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2827" y="5377690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33692" y="2634797"/>
            <a:ext cx="2801074" cy="2750144"/>
          </a:xfrm>
          <a:prstGeom prst="ellipse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46953" y="3949501"/>
            <a:ext cx="1387997" cy="1395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894" y="403054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z2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9127" y="3619546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3797" y="541434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359168" y="1995607"/>
            <a:ext cx="2801074" cy="275014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761632" y="3092742"/>
            <a:ext cx="1387997" cy="139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42003" y="3138680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z3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3166" y="2769405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42003" y="4621353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80824" y="3054724"/>
            <a:ext cx="2801074" cy="2750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36751" y="4054273"/>
            <a:ext cx="1387997" cy="13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6394" y="4036442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7557" y="369542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16394" y="5519115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84902" y="3447702"/>
            <a:ext cx="2801074" cy="275014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126540" y="4621387"/>
            <a:ext cx="1387997" cy="139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6190" y="4603556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z5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7353" y="4234281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3276" y="6227601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91463" y="2935614"/>
            <a:ext cx="2801074" cy="27501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860179" y="4220916"/>
            <a:ext cx="1387997" cy="13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97023" y="4203085"/>
            <a:ext cx="56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z6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68186" y="3833810"/>
            <a:ext cx="358815" cy="40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97023" y="5685758"/>
            <a:ext cx="77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5788" y="6537069"/>
            <a:ext cx="6215062" cy="353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930" y="6061578"/>
            <a:ext cx="266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</a:t>
            </a:r>
            <a:r>
              <a:rPr lang="en-US" smtClean="0"/>
              <a:t>second scenario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422541" y="1871662"/>
                <a:ext cx="4636109" cy="454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In 6 seconds U could have traveled 108 m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𝑼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𝟔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𝟏𝟎𝟖</m:t>
                    </m:r>
                  </m:oMath>
                </a14:m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From C6 draw 108 m lines to C1</a:t>
                </a:r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These are the potential points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sz="2400" dirty="0" smtClean="0"/>
                  <a:t> could have been in C1.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As time increases the </a:t>
                </a:r>
                <a:r>
                  <a:rPr lang="en-US" sz="2400" dirty="0" smtClean="0"/>
                  <a:t>set of potential points </a:t>
                </a:r>
                <a:r>
                  <a:rPr lang="en-US" sz="2400" dirty="0" smtClean="0"/>
                  <a:t>would keep decreasing </a:t>
                </a:r>
                <a:r>
                  <a:rPr lang="en-US" sz="2400" dirty="0" smtClean="0"/>
                  <a:t>in C1.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/>
                  <a:t>At some time (</a:t>
                </a:r>
                <a:r>
                  <a:rPr lang="en-US" sz="2400" dirty="0" err="1" smtClean="0"/>
                  <a:t>t+m</a:t>
                </a:r>
                <a:r>
                  <a:rPr lang="en-US" sz="2400" dirty="0" smtClean="0"/>
                  <a:t>) the </a:t>
                </a:r>
                <a:r>
                  <a:rPr lang="en-US" sz="2400" dirty="0" smtClean="0"/>
                  <a:t>set of potential points will be very </a:t>
                </a:r>
                <a:r>
                  <a:rPr lang="en-US" sz="2400" dirty="0" smtClean="0"/>
                  <a:t>small. </a:t>
                </a:r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[Privacy Loss]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41" y="1871662"/>
                <a:ext cx="4636109" cy="4549900"/>
              </a:xfrm>
              <a:prstGeom prst="rect">
                <a:avLst/>
              </a:prstGeom>
              <a:blipFill rotWithShape="0">
                <a:blip r:embed="rId3"/>
                <a:stretch>
                  <a:fillRect l="-1706" t="-936" b="-20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evaluation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K-anonymity (one of k values) - Larger the value of k, greater is the privacy guarantee.</a:t>
                </a:r>
              </a:p>
              <a:p>
                <a:r>
                  <a:rPr lang="en-US" dirty="0" smtClean="0"/>
                  <a:t>Area of region of interest</a:t>
                </a:r>
              </a:p>
              <a:p>
                <a:endParaRPr lang="en-US" dirty="0"/>
              </a:p>
              <a:p>
                <a:r>
                  <a:rPr lang="en-US" dirty="0" smtClean="0"/>
                  <a:t>User defined privacy level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) - Lower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greater is the privacy guarantee. Based on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</m:oMath>
                </a14:m>
                <a:r>
                  <a:rPr lang="en-US" dirty="0" smtClean="0"/>
                  <a:t>the threshold values of k in k-anonymity and area of region of interest also changes.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172" y="119742"/>
            <a:ext cx="10515600" cy="1325563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2124"/>
            <a:ext cx="9699171" cy="5666541"/>
          </a:xfrm>
        </p:spPr>
      </p:pic>
    </p:spTree>
    <p:extLst>
      <p:ext uri="{BB962C8B-B14F-4D97-AF65-F5344CB8AC3E}">
        <p14:creationId xmlns:p14="http://schemas.microsoft.com/office/powerpoint/2010/main" val="1318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92983"/>
            <a:ext cx="10515600" cy="810532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903514"/>
            <a:ext cx="11364686" cy="5573485"/>
          </a:xfrm>
        </p:spPr>
        <p:txBody>
          <a:bodyPr/>
          <a:lstStyle/>
          <a:p>
            <a:r>
              <a:rPr lang="en-US" dirty="0" smtClean="0"/>
              <a:t>SUMO- Simulation of Urban Mobility	</a:t>
            </a:r>
          </a:p>
          <a:p>
            <a:pPr lvl="1"/>
            <a:r>
              <a:rPr lang="en-US" dirty="0" smtClean="0"/>
              <a:t>Used for Vehicle simulations</a:t>
            </a:r>
          </a:p>
          <a:p>
            <a:r>
              <a:rPr lang="en-US" dirty="0" err="1" smtClean="0"/>
              <a:t>OMNeT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Used for network simulations</a:t>
            </a:r>
          </a:p>
          <a:p>
            <a:r>
              <a:rPr lang="en-US" dirty="0" smtClean="0"/>
              <a:t>Veins</a:t>
            </a:r>
          </a:p>
          <a:p>
            <a:pPr lvl="1"/>
            <a:r>
              <a:rPr lang="en-US" dirty="0" smtClean="0"/>
              <a:t>It is a framework which interacts with SUMO and </a:t>
            </a:r>
            <a:r>
              <a:rPr lang="en-US" dirty="0" err="1" smtClean="0"/>
              <a:t>OMNeT</a:t>
            </a:r>
            <a:r>
              <a:rPr lang="en-US" dirty="0" smtClean="0"/>
              <a:t>++.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vehicles move in SUMO the updates of their positions are made in the </a:t>
            </a:r>
            <a:r>
              <a:rPr lang="en-US" dirty="0" err="1"/>
              <a:t>OMNet</a:t>
            </a:r>
            <a:r>
              <a:rPr lang="en-US" dirty="0"/>
              <a:t>++ simulator as movement of </a:t>
            </a:r>
            <a:r>
              <a:rPr lang="en-US" dirty="0" smtClean="0"/>
              <a:t>nodes</a:t>
            </a:r>
            <a:r>
              <a:rPr lang="en-US" dirty="0"/>
              <a:t> </a:t>
            </a:r>
            <a:r>
              <a:rPr lang="en-US" dirty="0" smtClean="0"/>
              <a:t>with the help of Veins.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14753"/>
            <a:ext cx="10515600" cy="1325563"/>
          </a:xfrm>
        </p:spPr>
        <p:txBody>
          <a:bodyPr/>
          <a:lstStyle/>
          <a:p>
            <a:r>
              <a:rPr lang="en-US" dirty="0" smtClean="0"/>
              <a:t>Simulation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040610"/>
            <a:ext cx="8251372" cy="5854606"/>
          </a:xfrm>
        </p:spPr>
      </p:pic>
    </p:spTree>
    <p:extLst>
      <p:ext uri="{BB962C8B-B14F-4D97-AF65-F5344CB8AC3E}">
        <p14:creationId xmlns:p14="http://schemas.microsoft.com/office/powerpoint/2010/main" val="704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429" y="2476953"/>
            <a:ext cx="8001000" cy="1325563"/>
          </a:xfrm>
        </p:spPr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7411"/>
            <a:ext cx="10515600" cy="1325563"/>
          </a:xfrm>
        </p:spPr>
        <p:txBody>
          <a:bodyPr/>
          <a:lstStyle/>
          <a:p>
            <a:r>
              <a:rPr lang="en-US" dirty="0" smtClean="0"/>
              <a:t>Sent and Received Messages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0" y="1472974"/>
            <a:ext cx="11779250" cy="4916806"/>
          </a:xfrm>
        </p:spPr>
      </p:pic>
    </p:spTree>
    <p:extLst>
      <p:ext uri="{BB962C8B-B14F-4D97-AF65-F5344CB8AC3E}">
        <p14:creationId xmlns:p14="http://schemas.microsoft.com/office/powerpoint/2010/main" val="543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219868"/>
            <a:ext cx="10515600" cy="1325563"/>
          </a:xfrm>
        </p:spPr>
        <p:txBody>
          <a:bodyPr/>
          <a:lstStyle/>
          <a:p>
            <a:r>
              <a:rPr lang="en-US" dirty="0" smtClean="0"/>
              <a:t>Scenario after 1 upload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42" y="1981199"/>
            <a:ext cx="6263337" cy="26309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6828" y="1981199"/>
                <a:ext cx="5452414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10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</m:oMath>
                </a14:m>
                <a:r>
                  <a:rPr lang="en-US" dirty="0" smtClean="0"/>
                  <a:t> = 45 seconds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Total delay= 45-10 =35 seconds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= 55 mph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Distance traveled (r) in 35 seconds is 875 meters.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Adversary will draw a circle of radius 875 meters from (X,Y).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Node14 will be inside this area of 875 meters.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Privacy evaluation metrics-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k=15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Area of region of interest=875 meters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1981199"/>
                <a:ext cx="5452414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670" t="-847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609600"/>
            <a:ext cx="8403772" cy="6302830"/>
          </a:xfrm>
        </p:spPr>
      </p:pic>
    </p:spTree>
    <p:extLst>
      <p:ext uri="{BB962C8B-B14F-4D97-AF65-F5344CB8AC3E}">
        <p14:creationId xmlns:p14="http://schemas.microsoft.com/office/powerpoint/2010/main" val="4277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Privacy is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preserve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mobility helps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protocol- some 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897"/>
            <a:ext cx="10515600" cy="1325563"/>
          </a:xfrm>
        </p:spPr>
        <p:txBody>
          <a:bodyPr/>
          <a:lstStyle/>
          <a:p>
            <a:r>
              <a:rPr lang="en-US" dirty="0" smtClean="0"/>
              <a:t>Adversary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9743" y="1502228"/>
                <a:ext cx="11887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We assume that the central coordinator/server is the adversary.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The server sees the following-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X,Y,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𝒔𝒆𝒓𝒗𝒆𝒓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,U, </a:t>
                </a:r>
                <a:r>
                  <a:rPr lang="en-US" dirty="0" smtClean="0"/>
                  <a:t>some measurements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X,Y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Latitude, longitude where data was collected.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 Time at which data was collected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𝑠𝑒𝑟𝑣𝑒𝑟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 </m:t>
                    </m:r>
                  </m:oMath>
                </a14:m>
                <a:r>
                  <a:rPr lang="en-US" dirty="0" smtClean="0"/>
                  <a:t>Time at which data was uploaded to the server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U- Unique ID of the vehicle which uploads the data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Some measurements- application specific data like RSS values, speed of the vehicle, etc.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3" y="1502228"/>
                <a:ext cx="1188720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35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1676</Words>
  <Application>Microsoft Macintosh PowerPoint</Application>
  <PresentationFormat>Widescreen</PresentationFormat>
  <Paragraphs>277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Mangal</vt:lpstr>
      <vt:lpstr>Arial</vt:lpstr>
      <vt:lpstr>Office Theme</vt:lpstr>
      <vt:lpstr>Privacy Enabled Noise Free Data Collection in Vehicle Networks</vt:lpstr>
      <vt:lpstr>Importance of data</vt:lpstr>
      <vt:lpstr>Different applications</vt:lpstr>
      <vt:lpstr>What if Privacy is lost</vt:lpstr>
      <vt:lpstr>How to preserve privacy</vt:lpstr>
      <vt:lpstr>Focus of our work</vt:lpstr>
      <vt:lpstr>How does mobility helps us</vt:lpstr>
      <vt:lpstr>Vehicle protocol- some quick facts</vt:lpstr>
      <vt:lpstr>Adversary Model</vt:lpstr>
      <vt:lpstr>Direct Approach</vt:lpstr>
      <vt:lpstr>Introducing Indirections</vt:lpstr>
      <vt:lpstr>Introducing Indirections</vt:lpstr>
      <vt:lpstr>Can we do better ?</vt:lpstr>
      <vt:lpstr>Introducing Random Delays</vt:lpstr>
      <vt:lpstr>Can the adversary localize the Data Uploader?</vt:lpstr>
      <vt:lpstr>Scenario at time T1</vt:lpstr>
      <vt:lpstr>After multiple uploads by the same U</vt:lpstr>
      <vt:lpstr>PowerPoint Presentation</vt:lpstr>
      <vt:lpstr>When does privacy loss occurs?</vt:lpstr>
      <vt:lpstr>Example </vt:lpstr>
      <vt:lpstr>Example </vt:lpstr>
      <vt:lpstr>Privacy evaluation metrics</vt:lpstr>
      <vt:lpstr>Algorithm</vt:lpstr>
      <vt:lpstr>Simulations</vt:lpstr>
      <vt:lpstr>Simulation Demo</vt:lpstr>
      <vt:lpstr>Initial Results</vt:lpstr>
      <vt:lpstr>Sent and Received Messages</vt:lpstr>
      <vt:lpstr>Scenario after 1 upload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Enabled Noise Free Data Collection in Vehicle Networks</dc:title>
  <dc:creator>anuj dimri</dc:creator>
  <cp:lastModifiedBy>anuj dimri</cp:lastModifiedBy>
  <cp:revision>26</cp:revision>
  <dcterms:created xsi:type="dcterms:W3CDTF">2017-12-14T18:41:42Z</dcterms:created>
  <dcterms:modified xsi:type="dcterms:W3CDTF">2017-12-15T01:28:41Z</dcterms:modified>
</cp:coreProperties>
</file>