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fa97b509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fa97b509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fc25d603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fc25d603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fc25d6031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fc25d6031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fa97b5094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fa97b5094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fa97b5094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fa97b5094_1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fa97b5094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fa97b5094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fa97b5094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fa97b5094_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fa97b5094_1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fa97b5094_1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a97b5094_1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fa97b5094_1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fc25d60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fc25d60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fa97b5094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fa97b5094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fa97b5094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fa97b5094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fc25d6031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fc25d6031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fc25d6031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fc25d6031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fc25d6031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fc25d6031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fc25d6031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fc25d6031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fc25d6031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fc25d6031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fa97b5094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fa97b5094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fa97b5094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fa97b5094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fc25d6031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fc25d6031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fc25d6031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fc25d6031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a97b5094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a97b5094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fa97b5094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fa97b5094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fa97b5094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fa97b5094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a97b509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fa97b509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fc25d6031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fc25d6031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fa97b5094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fa97b5094_1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fa97b5094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fa97b5094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1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.kingcounty.gov/assessor/esales/Glossary.aspx?type=r#g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log.minitab.com/blog/understanding-statistics/handling-multicollinearity-in-regression-analysis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arlfoxem/housesalespredic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Multivariate Data Analysis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Regression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390525" y="3429000"/>
            <a:ext cx="26757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Anuj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Kapil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12678708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4294967295"/>
          </p:nvPr>
        </p:nvSpPr>
        <p:spPr>
          <a:xfrm>
            <a:off x="361050" y="8622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case of only one variable, the best-fit line is the mean of the dependent variable.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this case total Sum of Squares SSt = SSm =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Sum of Squares of Residuals/Errors = 2914582130408200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the next steps, we will try to achieve a best-fit line that will reduce the SSm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7225" y="1663050"/>
            <a:ext cx="714375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3371950" y="1631475"/>
            <a:ext cx="1559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$540,296.6</a:t>
            </a:r>
            <a:endParaRPr sz="1250" i="1">
              <a:solidFill>
                <a:srgbClr val="4A86E8"/>
              </a:solidFill>
              <a:highlight>
                <a:srgbClr val="1E1E1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1950" y="2181475"/>
            <a:ext cx="169545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Add an independent variable and perform linear regression</a:t>
            </a:r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0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simple linear regression, we try to fit a line that is described as: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In the previous case, since the slope of line was 0, b1 = 0, the y-hat was equal to b0 (y-intercept) which was the mean of the ‘price’ dependent variable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Let us look at the impact of adding 1 independent variable on the dependent variable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Before that let’s try to visualize the relationship between the independent and dependent variable</a:t>
            </a:r>
            <a:endParaRPr sz="1600"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175" y="2444775"/>
            <a:ext cx="38583" cy="4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2725" y="2444775"/>
            <a:ext cx="4468071" cy="4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Plot: Living Area vs Price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209" y="771450"/>
            <a:ext cx="7763583" cy="42196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Plot: Grade vs Price</a:t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209" y="771450"/>
            <a:ext cx="7763583" cy="42196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Plot: Area Above vs Price</a:t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209" y="771450"/>
            <a:ext cx="7763583" cy="42196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Independent Variables: Area Above vs Living Area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209" y="771450"/>
            <a:ext cx="7763583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Independent Variables: Area Above vs Grade</a:t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209" y="771450"/>
            <a:ext cx="7763583" cy="42196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Independent Variables: Living Area vs Grade</a:t>
            </a:r>
            <a:endParaRPr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209" y="771450"/>
            <a:ext cx="7763583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Coefficient of Determination &amp; Analysis of Variance</a:t>
            </a:r>
            <a:endParaRPr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50" y="972025"/>
            <a:ext cx="882967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/>
          <p:nvPr/>
        </p:nvSpPr>
        <p:spPr>
          <a:xfrm>
            <a:off x="157150" y="3468125"/>
            <a:ext cx="69837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x1 = Sq. Ft. Living 	x2 = Grade		x3 = Sq. Ft. Above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Sq. Ft Living: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	y = 280.863 x - 43988.892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Grade: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		y = 209158 x - 1061416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Sq. Ft Above: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	y = 268.668 x + 59757.111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Add 2 Independent Variables and perform multiple linear regression</a:t>
            </a: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3" y="918650"/>
            <a:ext cx="8839195" cy="3799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Problem Overview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Dataset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Solution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Result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Q/A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Coefficient of Determination &amp; Analysis of Variance</a:t>
            </a:r>
            <a:endParaRPr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50" y="972025"/>
            <a:ext cx="882967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163" y="890588"/>
            <a:ext cx="882967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the multiple linear regression equation </a:t>
            </a:r>
            <a:endParaRPr/>
          </a:p>
        </p:txBody>
      </p:sp>
      <p:sp>
        <p:nvSpPr>
          <p:cNvPr id="215" name="Google Shape;215;p34"/>
          <p:cNvSpPr txBox="1"/>
          <p:nvPr/>
        </p:nvSpPr>
        <p:spPr>
          <a:xfrm>
            <a:off x="620775" y="1226750"/>
            <a:ext cx="67323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Sq. Ft Living + Grade :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    	 y = 184.121 x1 + 99251.094 x2 - 602791.788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Sq. Ft Living + Sq. Ft Above: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y = 295.726 x1 -18.810 x2 - 41266.657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Grade + Sq. Ft Above: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		 y = 153695.00 x1 + 103.97 x2 - 822646.15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Add 3 Independent Variables and perform multiple linear regression</a:t>
            </a:r>
            <a:endParaRPr/>
          </a:p>
        </p:txBody>
      </p:sp>
      <p:pic>
        <p:nvPicPr>
          <p:cNvPr id="221" name="Google Shape;2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3" y="918650"/>
            <a:ext cx="8839195" cy="3799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Coefficient of Determination &amp; Analysis of Variance</a:t>
            </a:r>
            <a:endParaRPr/>
          </a:p>
        </p:txBody>
      </p:sp>
      <p:pic>
        <p:nvPicPr>
          <p:cNvPr id="227" name="Google Shape;2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829675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6"/>
          <p:cNvSpPr/>
          <p:nvPr/>
        </p:nvSpPr>
        <p:spPr>
          <a:xfrm>
            <a:off x="162575" y="2823025"/>
            <a:ext cx="8808900" cy="428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the multiple linear regression equation </a:t>
            </a:r>
            <a:endParaRPr/>
          </a:p>
        </p:txBody>
      </p:sp>
      <p:sp>
        <p:nvSpPr>
          <p:cNvPr id="234" name="Google Shape;234;p37"/>
          <p:cNvSpPr txBox="1"/>
          <p:nvPr/>
        </p:nvSpPr>
        <p:spPr>
          <a:xfrm>
            <a:off x="620775" y="1226750"/>
            <a:ext cx="79812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Sq. Ft Living + Sq. Ft Above + Grade: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  y = 234.590 x1 + 110785.608 x2 - 78.096 x3 - 656430.921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240" name="Google Shape;240;p3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Prices are linearly dependent on the living area, grade and the living area of the above (excluding basement)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Best linear regression model is explained by the relationship of price with the living area and grade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The model is chosen based on the best coefficient of determination after considering the effects of overfitting and multicollinearity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6" name="Google Shape;246;p3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AU" sz="1100" dirty="0">
                <a:solidFill>
                  <a:srgbClr val="323232"/>
                </a:solidFill>
                <a:highlight>
                  <a:srgbClr val="FFFFFF"/>
                </a:highlight>
                <a:latin typeface="Arial"/>
                <a:cs typeface="Arial"/>
                <a:sym typeface="Arial"/>
              </a:rPr>
              <a:t>King County, WA 2019</a:t>
            </a:r>
            <a:r>
              <a:rPr lang="en" sz="1100" dirty="0">
                <a:solidFill>
                  <a:srgbClr val="32323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viewed 20 August 2019,&lt;</a:t>
            </a:r>
            <a:r>
              <a:rPr lang="en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https://info.kingcounty.gov/assessor/esales/Glossary.aspx?type=r#g</a:t>
            </a:r>
            <a:r>
              <a:rPr lang="en" dirty="0"/>
              <a:t>&gt;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32323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Minitab Blog Editor, 2013, 'Enough Is Enough! Handling Multicollinearity in Regression Analysis', </a:t>
            </a:r>
            <a:r>
              <a:rPr lang="en" sz="1100" i="1" dirty="0">
                <a:solidFill>
                  <a:srgbClr val="32323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Minitab Blog</a:t>
            </a:r>
            <a:r>
              <a:rPr lang="en" sz="1100" dirty="0">
                <a:solidFill>
                  <a:srgbClr val="32323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 dirty="0" err="1">
                <a:solidFill>
                  <a:srgbClr val="32323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Minitab.com</a:t>
            </a:r>
            <a:r>
              <a:rPr lang="en" sz="1100" dirty="0">
                <a:solidFill>
                  <a:srgbClr val="32323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16 April, viewed 20 August 2019, &lt;</a:t>
            </a:r>
            <a:r>
              <a:rPr lang="en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https://blog.minitab.com/blog/understanding-statistics/handling-multicollinearity-in-regression-analysis</a:t>
            </a:r>
            <a:r>
              <a:rPr lang="en" dirty="0"/>
              <a:t>&gt;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Q/A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the property price is a complex task. The value of a property is an important piece of information and is often required by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Banks, for lending money against a property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Insurance providers, for quoting home insurance premiums and servicing claims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estate market, for listing a property for sale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The dataset is about properties in King County which were sold between May 2014 to May 2015.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It consists of hedonic characteristics of properties like bed, bath, living area etc and includes the last sold price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The data consists of 21 features and 21597 property observations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Looking at the summary statistics, there are no null or missing values in the dataset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578550" y="4629275"/>
            <a:ext cx="80088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https://www.kaggle.com/harlfoxem/housesalesprediction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We will choose 3 independent variables from that dataset to predict one dependent variable (price)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We will take the stepwise approach for choosing a best model for predicting the property price.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We will start with 0 independent variables and start adding independent variables to perform simple linear regression and multiple regression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Multicollinearity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256" y="771450"/>
            <a:ext cx="4645488" cy="42196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6" name="Google Shape;106;p19"/>
          <p:cNvSpPr/>
          <p:nvPr/>
        </p:nvSpPr>
        <p:spPr>
          <a:xfrm>
            <a:off x="3195200" y="4312225"/>
            <a:ext cx="190500" cy="1992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4416300" y="4312225"/>
            <a:ext cx="190500" cy="1992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6054425" y="4312225"/>
            <a:ext cx="190500" cy="1992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4624813" y="4312225"/>
            <a:ext cx="190500" cy="1992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3004700" y="4312225"/>
            <a:ext cx="190500" cy="1992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2554425" y="4346875"/>
            <a:ext cx="190500" cy="19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2415875" y="4351875"/>
            <a:ext cx="8700" cy="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2485125" y="4371025"/>
            <a:ext cx="259800" cy="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price</a:t>
            </a:r>
            <a:endParaRPr sz="7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4416300" y="3702625"/>
            <a:ext cx="190500" cy="199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4624825" y="2472150"/>
            <a:ext cx="190500" cy="199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4624825" y="3702625"/>
            <a:ext cx="190500" cy="199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Dependent Variable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Price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Independent Variables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Square Feet Living (square footage of the home)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Grade (overall grade given to the housing unit, based on King County grading system. 1 poor ,13 excellent.)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Square Feet Above (square footage of house apart from basement)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What if we just have data about property prices?</a:t>
            </a:r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best model in this case is the mean or the average of all the property prices.</a:t>
            </a:r>
            <a:r>
              <a:rPr lang="en">
                <a:solidFill>
                  <a:srgbClr val="FF0000"/>
                </a:solidFill>
              </a:rPr>
              <a:t>*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0" y="4623075"/>
            <a:ext cx="9144000" cy="52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* In case of large datasets having outliers, median is better than mean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209" y="771450"/>
            <a:ext cx="7763583" cy="42196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664</Words>
  <Application>Microsoft Macintosh PowerPoint</Application>
  <PresentationFormat>On-screen Show (16:9)</PresentationFormat>
  <Paragraphs>84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Roboto</vt:lpstr>
      <vt:lpstr>Calibri</vt:lpstr>
      <vt:lpstr>Arial</vt:lpstr>
      <vt:lpstr>Material</vt:lpstr>
      <vt:lpstr>Multivariate Data Analysis</vt:lpstr>
      <vt:lpstr>Agenda</vt:lpstr>
      <vt:lpstr>Problem Statement</vt:lpstr>
      <vt:lpstr>Dataset</vt:lpstr>
      <vt:lpstr>Solution</vt:lpstr>
      <vt:lpstr>Multicollinearity</vt:lpstr>
      <vt:lpstr>Variables</vt:lpstr>
      <vt:lpstr>Step 1: What if we just have data about property prices?</vt:lpstr>
      <vt:lpstr>Univariate</vt:lpstr>
      <vt:lpstr>Univariate</vt:lpstr>
      <vt:lpstr>Step 2: Add an independent variable and perform linear regression</vt:lpstr>
      <vt:lpstr>Scatter Plot: Living Area vs Price</vt:lpstr>
      <vt:lpstr>Scatter Plot: Grade vs Price</vt:lpstr>
      <vt:lpstr>Scatter Plot: Area Above vs Price</vt:lpstr>
      <vt:lpstr>Independent Variables: Area Above vs Living Area</vt:lpstr>
      <vt:lpstr>Independent Variables: Area Above vs Grade</vt:lpstr>
      <vt:lpstr>Independent Variables: Living Area vs Grade</vt:lpstr>
      <vt:lpstr>Coefficient of Determination &amp; Analysis of Variance</vt:lpstr>
      <vt:lpstr>Step 3: Add 2 Independent Variables and perform multiple linear regression</vt:lpstr>
      <vt:lpstr>Coefficient of Determination &amp; Analysis of Variance</vt:lpstr>
      <vt:lpstr>Interpreting the multiple linear regression equation </vt:lpstr>
      <vt:lpstr>Step 3: Add 3 Independent Variables and perform multiple linear regression</vt:lpstr>
      <vt:lpstr>Coefficient of Determination &amp; Analysis of Variance</vt:lpstr>
      <vt:lpstr>Interpreting the multiple linear regression equation </vt:lpstr>
      <vt:lpstr>Result</vt:lpstr>
      <vt:lpstr>References</vt:lpstr>
      <vt:lpstr>Q/A</vt:lpstr>
      <vt:lpstr>Thank You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Multivariate Data Analysis</dc:title>
  <cp:lastModifiedBy>Anuj Kapil</cp:lastModifiedBy>
  <cp:revision>2</cp:revision>
  <dcterms:modified xsi:type="dcterms:W3CDTF">2019-08-23T09:13:10Z</dcterms:modified>
</cp:coreProperties>
</file>