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48B7D-06DC-542C-5CBE-EBC656702F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E0716-A407-5D45-2A99-A2AA0F0941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Airbnb Seattle Analysis</a:t>
            </a:r>
          </a:p>
          <a:p>
            <a:r>
              <a:rPr lang="en-US" sz="1800" b="1" dirty="0"/>
              <a:t>Anuj Mangukiya | 63198824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BCB70-3E29-D85A-583E-2A49E9ED9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5759475"/>
            <a:ext cx="934720" cy="100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19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59A0558-0A4C-FFAE-3B10-2BBDE22C6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A79EF5A-0C90-D6A9-EA9D-E2CE4251FE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4960" y="2392818"/>
            <a:ext cx="4257040" cy="207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💬 Listings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to mid-level prices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reviews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Very expensive listings receive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fewer reviews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possibly due to lower booking volume.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Review volume decreases significantly above the $300–$400 range.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1091CE-5F3A-C01E-F568-3C241986F0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4680" y="1633565"/>
            <a:ext cx="7320280" cy="4546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A9D6A2-2409-3E42-CE5E-A1BEE1760ECF}"/>
              </a:ext>
            </a:extLst>
          </p:cNvPr>
          <p:cNvSpPr txBox="1"/>
          <p:nvPr/>
        </p:nvSpPr>
        <p:spPr>
          <a:xfrm>
            <a:off x="614680" y="111760"/>
            <a:ext cx="10957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How does the number of reviews relate to price?</a:t>
            </a:r>
          </a:p>
        </p:txBody>
      </p:sp>
    </p:spTree>
    <p:extLst>
      <p:ext uri="{BB962C8B-B14F-4D97-AF65-F5344CB8AC3E}">
        <p14:creationId xmlns:p14="http://schemas.microsoft.com/office/powerpoint/2010/main" val="279437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9708E2B-0DC5-4665-11D9-EFECE3AA7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36599CF-DE23-E390-A4F8-40D89A007C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4960" y="2515929"/>
            <a:ext cx="4257040" cy="182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🔝 A few listings dominate with 5+ reviews per month — these are highly active.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🌟 Popular listings often have competitive pricing and high ratings.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🧲 Suggests a sweet spot in pricing leads to better customer engagement.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D1E6AC-B3B1-85AA-48D8-364A4B576E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4680" y="1625872"/>
            <a:ext cx="7320280" cy="4561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CBF19F-E465-F73F-1345-7FE306F5DA7B}"/>
              </a:ext>
            </a:extLst>
          </p:cNvPr>
          <p:cNvSpPr txBox="1"/>
          <p:nvPr/>
        </p:nvSpPr>
        <p:spPr>
          <a:xfrm>
            <a:off x="614680" y="111760"/>
            <a:ext cx="10957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Which listings are most popular based on reviews per month?</a:t>
            </a:r>
          </a:p>
        </p:txBody>
      </p:sp>
    </p:spTree>
    <p:extLst>
      <p:ext uri="{BB962C8B-B14F-4D97-AF65-F5344CB8AC3E}">
        <p14:creationId xmlns:p14="http://schemas.microsoft.com/office/powerpoint/2010/main" val="126077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D21F9-0A7D-EC97-15A8-1E54F609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6513154-6B75-24D5-EED0-63800A846F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4960" y="2269708"/>
            <a:ext cx="4257040" cy="231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🏙️ Neighborhoods like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Capitol Hill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 Anne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Downtown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the highest average prices.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Less popular areas like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Beacon Hill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Rainier Valley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affordable.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Prices are highly localized and vary sharply within Seattle.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628CD5-A6B7-99C8-64D8-A4DA218E7B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726076" y="1625872"/>
            <a:ext cx="7097488" cy="4561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7D6AD9-B448-3E9D-E7E1-B6E3CBDF899D}"/>
              </a:ext>
            </a:extLst>
          </p:cNvPr>
          <p:cNvSpPr txBox="1"/>
          <p:nvPr/>
        </p:nvSpPr>
        <p:spPr>
          <a:xfrm>
            <a:off x="614680" y="111760"/>
            <a:ext cx="10957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What’s the correlation between key numeric variables?</a:t>
            </a:r>
          </a:p>
        </p:txBody>
      </p:sp>
    </p:spTree>
    <p:extLst>
      <p:ext uri="{BB962C8B-B14F-4D97-AF65-F5344CB8AC3E}">
        <p14:creationId xmlns:p14="http://schemas.microsoft.com/office/powerpoint/2010/main" val="3746678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37983-98FE-6FE3-7175-E4D5BB45D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5C53810-545B-D3B7-0E33-38307A752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4960" y="2269708"/>
            <a:ext cx="4257040" cy="231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🏙️ Neighborhoods like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Capitol Hill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 Anne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Downtown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the highest average prices.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Less popular areas like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Beacon Hill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Rainier Valley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affordable.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Prices are highly localized and vary sharply within Seattle.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140694-FAEA-FB1B-786F-75E582F1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4680" y="1615440"/>
            <a:ext cx="7320280" cy="4561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CFBF1-5A42-D29C-044A-A12C93A3095A}"/>
              </a:ext>
            </a:extLst>
          </p:cNvPr>
          <p:cNvSpPr txBox="1"/>
          <p:nvPr/>
        </p:nvSpPr>
        <p:spPr>
          <a:xfrm>
            <a:off x="614680" y="111760"/>
            <a:ext cx="10957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 Visualization: Word Cloud of Listing Descriptions</a:t>
            </a:r>
          </a:p>
        </p:txBody>
      </p:sp>
    </p:spTree>
    <p:extLst>
      <p:ext uri="{BB962C8B-B14F-4D97-AF65-F5344CB8AC3E}">
        <p14:creationId xmlns:p14="http://schemas.microsoft.com/office/powerpoint/2010/main" val="24849019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148D49-645B-8C14-A814-1A1923F8C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267CE-B28C-2516-01F9-8A966680B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88" y="219304"/>
            <a:ext cx="10936224" cy="914908"/>
          </a:xfrm>
        </p:spPr>
        <p:txBody>
          <a:bodyPr/>
          <a:lstStyle/>
          <a:p>
            <a:r>
              <a:rPr lang="en-US" dirty="0"/>
              <a:t>Stram lit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E1BED8-D689-9DB8-F8E9-C4D49BD99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9359"/>
            <a:ext cx="12192000" cy="5628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03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5F3644A-588A-73AB-F69F-E03F2F6FD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B492A-5557-9989-1017-C235FED12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9882"/>
            <a:ext cx="12192000" cy="61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830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38721CD-25AC-7855-3AAA-E42729F1D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60E23D-62D8-0AF0-EBF9-AE5D47D3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557304"/>
            <a:ext cx="12192000" cy="574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231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78C7902-1373-0458-AECD-CCB4CC0E5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C7DE1E8-ED4D-C0E3-FF9F-BA3ED7B6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573188"/>
            <a:ext cx="12192000" cy="571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628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9C91DA9-7C82-495C-2E5D-69AFA2A2E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CCDCA7-8B83-9166-792E-F94BE062BD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932" y="369882"/>
            <a:ext cx="12154135" cy="61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37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1D91D77-75D2-C110-C5CE-743B94B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8E31089-697D-B13F-1728-767BAE0CDD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325" y="369882"/>
            <a:ext cx="12179350" cy="61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09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0DF7-63D3-D62B-1786-29783071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16" y="747624"/>
            <a:ext cx="10936224" cy="914908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A2CC89-EBAD-817A-9D4B-89D18A4C31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9760" y="1662532"/>
            <a:ext cx="1093622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Rows: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~3,800 listings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Row 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One Airbnb property listing in Seattle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 listings, pricing, availability, and host behavior for travelers, researchers, and business decisions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row represents an individual property listed on Airbnb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Entire home, private room, or shared room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Location Data: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Latitude &amp; longitude for mapping and spatial analysis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 Info: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Includes host ID, name, tenure,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superhost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status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minimum_nights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maximum_nights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availability_365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Multiple review sub-scores (e.g., communication, cleanliness) + overall average rating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Timeline: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host_since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field indicates when the host joined Airbnb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Amenities &amp; Description: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Rich metadata on amenities, detailed text descriptions for each property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84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7E4D45A-BE9F-C433-BA58-ADFC80FEA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642999-FD26-7BF7-BBF4-65D22198B2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5217" y="369882"/>
            <a:ext cx="12141565" cy="611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926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6792C5A-3854-988D-4702-F9AA98CCC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0B20-D25F-EE25-F5C8-AD1A0A9A02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9FD1D5-BB79-2493-1DFC-F25FA8F1B1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b="1" dirty="0"/>
              <a:t>Airbnb Seattle Analysis</a:t>
            </a:r>
          </a:p>
          <a:p>
            <a:r>
              <a:rPr lang="en-US" sz="1800" b="1" dirty="0"/>
              <a:t>Anuj Mangukiya | 63198824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83560F-87B4-0D9B-1B09-C439C7196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5200" y="5759475"/>
            <a:ext cx="934720" cy="100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93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AD3FFEA-5D76-1F33-4EA1-F157D72DE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5EBD2D5-647F-D56D-741C-E7E24AF214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4960" y="2269708"/>
            <a:ext cx="4257040" cy="231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🏙️ Neighborhoods like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Capitol Hill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Queen Anne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Downtown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the highest average prices.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Less popular areas like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Beacon Hill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Rainier Valley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more affordable.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Prices are highly localized and vary sharply within Seattle.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C4F8B-64E3-A7A4-7F13-19A63D510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80" y="1625872"/>
            <a:ext cx="7320280" cy="4561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2BA2C1-F35F-CAC4-5721-D5918407A99F}"/>
              </a:ext>
            </a:extLst>
          </p:cNvPr>
          <p:cNvSpPr txBox="1"/>
          <p:nvPr/>
        </p:nvSpPr>
        <p:spPr>
          <a:xfrm>
            <a:off x="614680" y="111760"/>
            <a:ext cx="10957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What are the most expensive neighborhoods on average?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0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F095D5A-FDCD-BAE2-2549-139FDE9CB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BAC24DA-20CB-952C-76C4-FAEBF1D294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4960" y="1944579"/>
            <a:ext cx="4257040" cy="3924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🏡 Entire home/apartment is the most dominant property type, showing that most hosts offer full spaces for rent rather than shared ones.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🛏️ Private rooms are the second most common, providing more affordable options while still offering privacy.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🧱 Other types like Condominiums, Townhouses, and Lofts are also popular, reflecting Seattle's urban housing diversity.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🌿 Unconventional listings such as Treehouses and Tiny houses highlight Airbnb's unique experiences and niche appeal in the city.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5A5F8D-5C8D-8D17-C08F-97CCA7C223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4680" y="1625872"/>
            <a:ext cx="7320280" cy="4561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09C257-2B24-DD7A-9AEE-4DBBE02DAB55}"/>
              </a:ext>
            </a:extLst>
          </p:cNvPr>
          <p:cNvSpPr txBox="1"/>
          <p:nvPr/>
        </p:nvSpPr>
        <p:spPr>
          <a:xfrm>
            <a:off x="614680" y="116562"/>
            <a:ext cx="10957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What types of properties are most common?</a:t>
            </a:r>
          </a:p>
        </p:txBody>
      </p:sp>
    </p:spTree>
    <p:extLst>
      <p:ext uri="{BB962C8B-B14F-4D97-AF65-F5344CB8AC3E}">
        <p14:creationId xmlns:p14="http://schemas.microsoft.com/office/powerpoint/2010/main" val="289666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9FAAE-581C-2B77-F436-4ACC3AC1E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4282193-DB3D-9B76-E930-DBF8C43194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4960" y="2099226"/>
            <a:ext cx="4257040" cy="3431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Entire home/apartment listings have the highest average prices and the widest price range.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🚪 Private rooms are significantly more affordable and more consistent in pricing, with fewer extreme outliers.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Shared rooms are the cheapest, but very few listings fall into this category, indicating low supply and demand.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The chart clearly shows that room type is a major driver of pricing, with full-space rentals demanding a premium.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F675B7-FE81-5F92-95BE-5C26FE34B9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4680" y="1636442"/>
            <a:ext cx="7320280" cy="4540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0C280B-5D51-CE16-DC53-2E431B773587}"/>
              </a:ext>
            </a:extLst>
          </p:cNvPr>
          <p:cNvSpPr txBox="1"/>
          <p:nvPr/>
        </p:nvSpPr>
        <p:spPr>
          <a:xfrm>
            <a:off x="614680" y="127132"/>
            <a:ext cx="10957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How does room type affect price?</a:t>
            </a:r>
          </a:p>
        </p:txBody>
      </p:sp>
    </p:spTree>
    <p:extLst>
      <p:ext uri="{BB962C8B-B14F-4D97-AF65-F5344CB8AC3E}">
        <p14:creationId xmlns:p14="http://schemas.microsoft.com/office/powerpoint/2010/main" val="17683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47D628-14D2-63C9-7CB6-55A3A3F31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7E8A441-F7CF-511F-C2CE-0FB397E8E7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4960" y="2515929"/>
            <a:ext cx="4257040" cy="182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⭐ No clear relationship between higher price and better reviews.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Many moderately priced listings (~$100–$200) have top reviews.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High-end listings don’t guarantee better ratings — experience matters more than cost.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FD5AFA-22F9-2B25-08DE-D4B9CDF0CA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4680" y="1633565"/>
            <a:ext cx="7320280" cy="45461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EBA051-6CE4-85FD-CE70-9EBA9DE71F75}"/>
              </a:ext>
            </a:extLst>
          </p:cNvPr>
          <p:cNvSpPr txBox="1"/>
          <p:nvPr/>
        </p:nvSpPr>
        <p:spPr>
          <a:xfrm>
            <a:off x="614680" y="111760"/>
            <a:ext cx="10957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Is there a relationship between review scores and price?</a:t>
            </a:r>
          </a:p>
        </p:txBody>
      </p:sp>
    </p:spTree>
    <p:extLst>
      <p:ext uri="{BB962C8B-B14F-4D97-AF65-F5344CB8AC3E}">
        <p14:creationId xmlns:p14="http://schemas.microsoft.com/office/powerpoint/2010/main" val="3736289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09BF5DA-B8CD-9C93-FEBE-68F70F910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519FB92-C519-CBA1-7AA2-482CD6163E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4960" y="2515929"/>
            <a:ext cx="4257040" cy="182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👤 A few hosts manage a large number of listings — possibly commercial operators.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🏡 Majority of hosts have only 1 or 2 properties.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Suggests Airbnb is a mix of individuals and businesses.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880CA-CC50-EAED-BEE3-5B2A3DDC3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4680" y="1625872"/>
            <a:ext cx="7320280" cy="4561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A615F6-2741-ECAF-CFD9-7E1E8780917C}"/>
              </a:ext>
            </a:extLst>
          </p:cNvPr>
          <p:cNvSpPr txBox="1"/>
          <p:nvPr/>
        </p:nvSpPr>
        <p:spPr>
          <a:xfrm>
            <a:off x="614680" y="111760"/>
            <a:ext cx="10957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Which hosts have the most listings?</a:t>
            </a:r>
          </a:p>
        </p:txBody>
      </p:sp>
    </p:spTree>
    <p:extLst>
      <p:ext uri="{BB962C8B-B14F-4D97-AF65-F5344CB8AC3E}">
        <p14:creationId xmlns:p14="http://schemas.microsoft.com/office/powerpoint/2010/main" val="2778442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4275B2A-499D-924F-E89A-FCC5282EC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4084321-18FB-E1A7-71C0-2B6C814AE3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4960" y="2703160"/>
            <a:ext cx="4257040" cy="1451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📆 Downtown, Capitol Hill, and Queen Anne have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average availability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🗓️ Suburbs or residential zones tend to have listings available only part-time (seasonal hosting).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75E1E1-998D-AF0C-A558-A2429F85B0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4680" y="1625600"/>
            <a:ext cx="7320280" cy="45415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9AAFA5-A25E-9FD4-8FF5-2243731F0C39}"/>
              </a:ext>
            </a:extLst>
          </p:cNvPr>
          <p:cNvSpPr txBox="1"/>
          <p:nvPr/>
        </p:nvSpPr>
        <p:spPr>
          <a:xfrm>
            <a:off x="614680" y="111760"/>
            <a:ext cx="10957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What is the availability of listings across neighborhoods?</a:t>
            </a:r>
          </a:p>
        </p:txBody>
      </p:sp>
    </p:spTree>
    <p:extLst>
      <p:ext uri="{BB962C8B-B14F-4D97-AF65-F5344CB8AC3E}">
        <p14:creationId xmlns:p14="http://schemas.microsoft.com/office/powerpoint/2010/main" val="4244883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CB42D38-F1FE-79BB-0F3C-49F16FF09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B13A3AA-6B9A-9F7B-AFF9-20CE1159FA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4960" y="2515929"/>
            <a:ext cx="4257040" cy="1826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💰 Listings with strict policies show a wider and higher price distribution.</a:t>
            </a:r>
          </a:p>
          <a:p>
            <a:r>
              <a:rPr lang="en-US" sz="1600" dirty="0"/>
              <a:t>✅ Moderate and flexible policies are more commonly associated with mid-range prices.</a:t>
            </a:r>
          </a:p>
          <a:p>
            <a:r>
              <a:rPr lang="en-US" sz="1600" dirty="0"/>
              <a:t>⚖️ Suggests guests are willing to pay extra for riskier but premium experiences.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FAAF7C-4C97-76B3-A97E-E252A2E4ED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14680" y="1636442"/>
            <a:ext cx="7320280" cy="4540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5DD012-D1C7-AF0E-53B8-B78C6B3661C7}"/>
              </a:ext>
            </a:extLst>
          </p:cNvPr>
          <p:cNvSpPr txBox="1"/>
          <p:nvPr/>
        </p:nvSpPr>
        <p:spPr>
          <a:xfrm>
            <a:off x="614680" y="111760"/>
            <a:ext cx="109575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How does cancellation policy affect pricing?</a:t>
            </a:r>
          </a:p>
        </p:txBody>
      </p:sp>
    </p:spTree>
    <p:extLst>
      <p:ext uri="{BB962C8B-B14F-4D97-AF65-F5344CB8AC3E}">
        <p14:creationId xmlns:p14="http://schemas.microsoft.com/office/powerpoint/2010/main" val="31271989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{BBA75B51-70F1-4CEE-AEC6-E7701C59E297}TFfb9a325e-b4a8-473d-b025-df086f5ae4937a5f077a-90802770140c</Template>
  <TotalTime>206</TotalTime>
  <Words>795</Words>
  <Application>Microsoft Office PowerPoint</Application>
  <PresentationFormat>Widescreen</PresentationFormat>
  <Paragraphs>65</Paragraphs>
  <Slides>21</Slides>
  <Notes>0</Notes>
  <HiddenSlides>18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Unicode MS</vt:lpstr>
      <vt:lpstr>Gill Sans MT</vt:lpstr>
      <vt:lpstr>Times New Roman</vt:lpstr>
      <vt:lpstr>Parcel</vt:lpstr>
      <vt:lpstr>Data visualization</vt:lpstr>
      <vt:lpstr>Dataset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Stram lit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anuj mangukiya</dc:creator>
  <cp:lastModifiedBy>anuj mangukiya</cp:lastModifiedBy>
  <cp:revision>2</cp:revision>
  <dcterms:created xsi:type="dcterms:W3CDTF">2025-07-13T10:58:21Z</dcterms:created>
  <dcterms:modified xsi:type="dcterms:W3CDTF">2025-07-13T20:03:23Z</dcterms:modified>
</cp:coreProperties>
</file>