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1"/>
  </p:notesMasterIdLst>
  <p:sldIdLst>
    <p:sldId id="323" r:id="rId6"/>
    <p:sldId id="346" r:id="rId7"/>
    <p:sldId id="354" r:id="rId8"/>
    <p:sldId id="356" r:id="rId9"/>
    <p:sldId id="347" r:id="rId10"/>
    <p:sldId id="329" r:id="rId11"/>
    <p:sldId id="327" r:id="rId12"/>
    <p:sldId id="365" r:id="rId13"/>
    <p:sldId id="366" r:id="rId14"/>
    <p:sldId id="357" r:id="rId15"/>
    <p:sldId id="368" r:id="rId16"/>
    <p:sldId id="348" r:id="rId17"/>
    <p:sldId id="367" r:id="rId18"/>
    <p:sldId id="339" r:id="rId19"/>
    <p:sldId id="34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MONEY" initials="NM" lastIdx="5" clrIdx="0">
    <p:extLst>
      <p:ext uri="{19B8F6BF-5375-455C-9EA6-DF929625EA0E}">
        <p15:presenceInfo xmlns:p15="http://schemas.microsoft.com/office/powerpoint/2012/main" userId="c81e4bb8776f574d" providerId="Windows Live"/>
      </p:ext>
    </p:extLst>
  </p:cmAuthor>
  <p:cmAuthor id="2" name="Aronson, Morgan" initials="AM" lastIdx="6" clrIdx="1">
    <p:extLst>
      <p:ext uri="{19B8F6BF-5375-455C-9EA6-DF929625EA0E}">
        <p15:presenceInfo xmlns:p15="http://schemas.microsoft.com/office/powerpoint/2012/main" userId="S-1-5-21-1308705437-1779958508-1182739305-2940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66F"/>
    <a:srgbClr val="F1EEE3"/>
    <a:srgbClr val="343741"/>
    <a:srgbClr val="FF7C80"/>
    <a:srgbClr val="B3ADDF"/>
    <a:srgbClr val="1A1446"/>
    <a:srgbClr val="B0B0B0"/>
    <a:srgbClr val="FFFFFF"/>
    <a:srgbClr val="06748C"/>
    <a:srgbClr val="78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1" autoAdjust="0"/>
  </p:normalViewPr>
  <p:slideViewPr>
    <p:cSldViewPr snapToGrid="0">
      <p:cViewPr>
        <p:scale>
          <a:sx n="111" d="100"/>
          <a:sy n="111" d="100"/>
        </p:scale>
        <p:origin x="1512" y="96"/>
      </p:cViewPr>
      <p:guideLst>
        <p:guide orient="horz" pos="413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0" Type="http://schemas.openxmlformats.org/officeDocument/2006/relationships/slide" Target="slides/slide15.xml"/><Relationship Id="rId1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785A-9EFB-49CD-9B41-642062DFD9C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4D0-2C69-4527-83D1-E8DFDFF7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actually just finished a project in partnership with Yang Wei Neo on BIAV and three URAD Go For Coders where we actually used this process to better understand the interaction points between our </a:t>
            </a:r>
            <a:r>
              <a:rPr lang="en-US" dirty="0"/>
              <a:t>Hi Chelsea,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Thanks! Sounds good. Does the Monday after next work for everyone? It looks like it catches us right between travel and FTO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Best, </a:t>
            </a:r>
          </a:p>
          <a:p>
            <a:r>
              <a:rPr lang="en-US"/>
              <a:t>Maggie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1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actually just finished a project in partnership with Yang Wei Neo on BIAV and three URAD Go For Coders where we actually used this process to better understand the interaction points between our </a:t>
            </a:r>
            <a:r>
              <a:rPr lang="en-US" dirty="0"/>
              <a:t>Hi Chelsea,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Thanks! Sounds good. Does the Monday after next work for everyone? It looks like it catches us right between travel and FTO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Best, </a:t>
            </a:r>
          </a:p>
          <a:p>
            <a:r>
              <a:rPr lang="en-US"/>
              <a:t>Maggie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4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Design thinking encourages organizations to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focus on the people </a:t>
            </a:r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they're creating for.</a:t>
            </a:r>
          </a:p>
          <a:p>
            <a:endParaRPr lang="en-US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It’s about simple mindset shifts or ways of asking questions differently –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new way to look at problems.</a:t>
            </a:r>
            <a:endParaRPr lang="en-US" dirty="0">
              <a:solidFill>
                <a:srgbClr val="B3ADD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actually just finished a project in partnership with Yang Wei Neo on BIAV and three URAD Go For Coders where we actually used this process to better understand the interaction points between our </a:t>
            </a:r>
            <a:r>
              <a:rPr lang="en-US" dirty="0"/>
              <a:t>Hi Chelsea,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Thanks! Sounds good. Does the Monday after next work for everyone? It looks like it catches us right between travel and FTO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Best, </a:t>
            </a:r>
          </a:p>
          <a:p>
            <a:r>
              <a:rPr lang="en-US"/>
              <a:t>Maggie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Design thinking encourages organizations to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focus on the people </a:t>
            </a:r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they're creating for.</a:t>
            </a:r>
          </a:p>
          <a:p>
            <a:endParaRPr lang="en-US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It’s about simple mindset shifts or ways of asking questions differently –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new way to look at problems.</a:t>
            </a:r>
            <a:endParaRPr lang="en-US" dirty="0">
              <a:solidFill>
                <a:srgbClr val="B3ADD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actually just finished a project in partnership with Yang Wei Neo on BIAV and three URAD Go For Coders where we actually used this process to better understand the interaction points between our </a:t>
            </a:r>
            <a:r>
              <a:rPr lang="en-US" dirty="0"/>
              <a:t>Hi Chelsea,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Thanks! Sounds good. Does the Monday after next work for everyone? It looks like it catches us right between travel and FTO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Best, </a:t>
            </a:r>
          </a:p>
          <a:p>
            <a:r>
              <a:rPr lang="en-US"/>
              <a:t>Maggie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>
              <a:defRPr/>
            </a:pPr>
            <a:r>
              <a:rPr lang="en-US" dirty="0"/>
              <a:t>The core of design thinking is getting actionable and knowing your questions. It’s about simple mindset shifts or ways of asking questions differently—a new way to look at problems.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2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Design thinking encourages organizations to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focus on the people </a:t>
            </a:r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they're creating for.</a:t>
            </a:r>
          </a:p>
          <a:p>
            <a:endParaRPr lang="en-US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It’s about simple mindset shifts or ways of asking questions differently –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new way to look at problems.</a:t>
            </a:r>
            <a:endParaRPr lang="en-US" dirty="0">
              <a:solidFill>
                <a:srgbClr val="B3ADD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Design thinking encourages organizations to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focus on the people </a:t>
            </a:r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they're creating for.</a:t>
            </a:r>
          </a:p>
          <a:p>
            <a:endParaRPr lang="en-US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It’s about simple mindset shifts or ways of asking questions differently –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new way to look at problems.</a:t>
            </a:r>
            <a:endParaRPr lang="en-US" dirty="0">
              <a:solidFill>
                <a:srgbClr val="B3ADD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2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Design thinking encourages organizations to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focus on the people </a:t>
            </a:r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they're creating for.</a:t>
            </a:r>
          </a:p>
          <a:p>
            <a:endParaRPr lang="en-US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It’s about simple mindset shifts or ways of asking questions differently –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new way to look at problems.</a:t>
            </a:r>
            <a:endParaRPr lang="en-US" dirty="0">
              <a:solidFill>
                <a:srgbClr val="B3ADD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Design thinking encourages organizations to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focus on the people </a:t>
            </a:r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they're creating for.</a:t>
            </a:r>
          </a:p>
          <a:p>
            <a:endParaRPr lang="en-US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It’s about simple mindset shifts or ways of asking questions differently – </a:t>
            </a: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new way to look at problems.</a:t>
            </a:r>
            <a:endParaRPr lang="en-US" dirty="0">
              <a:solidFill>
                <a:srgbClr val="B3ADD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826B-8199-4ED0-8427-5A5011F850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41" y="6272430"/>
            <a:ext cx="8551926" cy="467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05908" y="1722474"/>
            <a:ext cx="8277743" cy="1594883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05909" y="3405450"/>
            <a:ext cx="8277743" cy="397661"/>
          </a:xfrm>
        </p:spPr>
        <p:txBody>
          <a:bodyPr anchor="t">
            <a:noAutofit/>
          </a:bodyPr>
          <a:lstStyle>
            <a:lvl1pPr marL="0" indent="0" algn="l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0"/>
          </p:nvPr>
        </p:nvSpPr>
        <p:spPr>
          <a:xfrm>
            <a:off x="405908" y="3927379"/>
            <a:ext cx="8277743" cy="409408"/>
          </a:xfrm>
        </p:spPr>
        <p:txBody>
          <a:bodyPr anchor="ctr">
            <a:noAutofit/>
          </a:bodyPr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 txBox="1">
            <a:spLocks/>
          </p:cNvSpPr>
          <p:nvPr userDrawn="1"/>
        </p:nvSpPr>
        <p:spPr>
          <a:xfrm>
            <a:off x="135166" y="6314206"/>
            <a:ext cx="2996996" cy="3854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indent="-1920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896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69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dirty="0">
                <a:solidFill>
                  <a:srgbClr val="1A1446"/>
                </a:solidFill>
              </a:rPr>
              <a:t>GRM Product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C5812-C15A-428F-AB7A-9E4F62924C10}"/>
              </a:ext>
            </a:extLst>
          </p:cNvPr>
          <p:cNvGrpSpPr/>
          <p:nvPr userDrawn="1"/>
        </p:nvGrpSpPr>
        <p:grpSpPr>
          <a:xfrm>
            <a:off x="8696712" y="6272480"/>
            <a:ext cx="346330" cy="469521"/>
            <a:chOff x="11613545" y="6272479"/>
            <a:chExt cx="461773" cy="46952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86B8CD5-A813-403D-B3CF-D48D9D599C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DD94C4-96CC-42B8-B318-6685880B8FA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 bwMode="gray">
          <a:xfrm>
            <a:off x="317979" y="436000"/>
            <a:ext cx="2100370" cy="728507"/>
            <a:chOff x="3387726" y="2736850"/>
            <a:chExt cx="5411788" cy="1384300"/>
          </a:xfrm>
        </p:grpSpPr>
        <p:sp>
          <p:nvSpPr>
            <p:cNvPr id="15" name="Freeform 55"/>
            <p:cNvSpPr>
              <a:spLocks/>
            </p:cNvSpPr>
            <p:nvPr/>
          </p:nvSpPr>
          <p:spPr bwMode="gray">
            <a:xfrm>
              <a:off x="4462463" y="3157538"/>
              <a:ext cx="331788" cy="419100"/>
            </a:xfrm>
            <a:custGeom>
              <a:avLst/>
              <a:gdLst>
                <a:gd name="T0" fmla="*/ 39 w 88"/>
                <a:gd name="T1" fmla="*/ 92 h 111"/>
                <a:gd name="T2" fmla="*/ 56 w 88"/>
                <a:gd name="T3" fmla="*/ 104 h 111"/>
                <a:gd name="T4" fmla="*/ 85 w 88"/>
                <a:gd name="T5" fmla="*/ 82 h 111"/>
                <a:gd name="T6" fmla="*/ 88 w 88"/>
                <a:gd name="T7" fmla="*/ 82 h 111"/>
                <a:gd name="T8" fmla="*/ 85 w 88"/>
                <a:gd name="T9" fmla="*/ 111 h 111"/>
                <a:gd name="T10" fmla="*/ 0 w 88"/>
                <a:gd name="T11" fmla="*/ 111 h 111"/>
                <a:gd name="T12" fmla="*/ 0 w 88"/>
                <a:gd name="T13" fmla="*/ 107 h 111"/>
                <a:gd name="T14" fmla="*/ 14 w 88"/>
                <a:gd name="T15" fmla="*/ 89 h 111"/>
                <a:gd name="T16" fmla="*/ 14 w 88"/>
                <a:gd name="T17" fmla="*/ 18 h 111"/>
                <a:gd name="T18" fmla="*/ 0 w 88"/>
                <a:gd name="T19" fmla="*/ 3 h 111"/>
                <a:gd name="T20" fmla="*/ 0 w 88"/>
                <a:gd name="T21" fmla="*/ 0 h 111"/>
                <a:gd name="T22" fmla="*/ 53 w 88"/>
                <a:gd name="T23" fmla="*/ 0 h 111"/>
                <a:gd name="T24" fmla="*/ 53 w 88"/>
                <a:gd name="T25" fmla="*/ 3 h 111"/>
                <a:gd name="T26" fmla="*/ 39 w 88"/>
                <a:gd name="T27" fmla="*/ 18 h 111"/>
                <a:gd name="T28" fmla="*/ 39 w 88"/>
                <a:gd name="T29" fmla="*/ 9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11">
                  <a:moveTo>
                    <a:pt x="39" y="92"/>
                  </a:moveTo>
                  <a:cubicBezTo>
                    <a:pt x="39" y="102"/>
                    <a:pt x="43" y="104"/>
                    <a:pt x="56" y="104"/>
                  </a:cubicBezTo>
                  <a:cubicBezTo>
                    <a:pt x="70" y="104"/>
                    <a:pt x="76" y="100"/>
                    <a:pt x="85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3" y="104"/>
                    <a:pt x="14" y="101"/>
                    <a:pt x="14" y="8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9"/>
                    <a:pt x="12" y="6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2" y="6"/>
                    <a:pt x="39" y="8"/>
                    <a:pt x="39" y="18"/>
                  </a:cubicBezTo>
                  <a:lnTo>
                    <a:pt x="39" y="9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56"/>
            <p:cNvSpPr>
              <a:spLocks noEditPoints="1"/>
            </p:cNvSpPr>
            <p:nvPr/>
          </p:nvSpPr>
          <p:spPr bwMode="gray">
            <a:xfrm>
              <a:off x="4800601" y="3125788"/>
              <a:ext cx="173038" cy="450850"/>
            </a:xfrm>
            <a:custGeom>
              <a:avLst/>
              <a:gdLst>
                <a:gd name="T0" fmla="*/ 34 w 46"/>
                <a:gd name="T1" fmla="*/ 103 h 119"/>
                <a:gd name="T2" fmla="*/ 46 w 46"/>
                <a:gd name="T3" fmla="*/ 115 h 119"/>
                <a:gd name="T4" fmla="*/ 46 w 46"/>
                <a:gd name="T5" fmla="*/ 119 h 119"/>
                <a:gd name="T6" fmla="*/ 1 w 46"/>
                <a:gd name="T7" fmla="*/ 119 h 119"/>
                <a:gd name="T8" fmla="*/ 1 w 46"/>
                <a:gd name="T9" fmla="*/ 115 h 119"/>
                <a:gd name="T10" fmla="*/ 13 w 46"/>
                <a:gd name="T11" fmla="*/ 102 h 119"/>
                <a:gd name="T12" fmla="*/ 13 w 46"/>
                <a:gd name="T13" fmla="*/ 64 h 119"/>
                <a:gd name="T14" fmla="*/ 0 w 46"/>
                <a:gd name="T15" fmla="*/ 50 h 119"/>
                <a:gd name="T16" fmla="*/ 0 w 46"/>
                <a:gd name="T17" fmla="*/ 47 h 119"/>
                <a:gd name="T18" fmla="*/ 31 w 46"/>
                <a:gd name="T19" fmla="*/ 44 h 119"/>
                <a:gd name="T20" fmla="*/ 34 w 46"/>
                <a:gd name="T21" fmla="*/ 44 h 119"/>
                <a:gd name="T22" fmla="*/ 34 w 46"/>
                <a:gd name="T23" fmla="*/ 103 h 119"/>
                <a:gd name="T24" fmla="*/ 23 w 46"/>
                <a:gd name="T25" fmla="*/ 0 h 119"/>
                <a:gd name="T26" fmla="*/ 36 w 46"/>
                <a:gd name="T27" fmla="*/ 12 h 119"/>
                <a:gd name="T28" fmla="*/ 23 w 46"/>
                <a:gd name="T29" fmla="*/ 25 h 119"/>
                <a:gd name="T30" fmla="*/ 11 w 46"/>
                <a:gd name="T31" fmla="*/ 12 h 119"/>
                <a:gd name="T32" fmla="*/ 23 w 46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19">
                  <a:moveTo>
                    <a:pt x="34" y="103"/>
                  </a:moveTo>
                  <a:cubicBezTo>
                    <a:pt x="34" y="110"/>
                    <a:pt x="38" y="114"/>
                    <a:pt x="46" y="115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0" y="114"/>
                    <a:pt x="13" y="111"/>
                    <a:pt x="13" y="10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55"/>
                    <a:pt x="10" y="52"/>
                    <a:pt x="0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4" y="44"/>
                    <a:pt x="34" y="44"/>
                    <a:pt x="34" y="44"/>
                  </a:cubicBezTo>
                  <a:lnTo>
                    <a:pt x="34" y="103"/>
                  </a:lnTo>
                  <a:close/>
                  <a:moveTo>
                    <a:pt x="23" y="0"/>
                  </a:moveTo>
                  <a:cubicBezTo>
                    <a:pt x="30" y="0"/>
                    <a:pt x="36" y="5"/>
                    <a:pt x="36" y="12"/>
                  </a:cubicBezTo>
                  <a:cubicBezTo>
                    <a:pt x="36" y="19"/>
                    <a:pt x="30" y="25"/>
                    <a:pt x="23" y="25"/>
                  </a:cubicBezTo>
                  <a:cubicBezTo>
                    <a:pt x="17" y="25"/>
                    <a:pt x="11" y="19"/>
                    <a:pt x="11" y="12"/>
                  </a:cubicBezTo>
                  <a:cubicBezTo>
                    <a:pt x="11" y="5"/>
                    <a:pt x="17" y="0"/>
                    <a:pt x="23" y="0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57"/>
            <p:cNvSpPr>
              <a:spLocks noEditPoints="1"/>
            </p:cNvSpPr>
            <p:nvPr/>
          </p:nvSpPr>
          <p:spPr bwMode="gray">
            <a:xfrm>
              <a:off x="4984751" y="3125788"/>
              <a:ext cx="354013" cy="458788"/>
            </a:xfrm>
            <a:custGeom>
              <a:avLst/>
              <a:gdLst>
                <a:gd name="T0" fmla="*/ 32 w 94"/>
                <a:gd name="T1" fmla="*/ 62 h 121"/>
                <a:gd name="T2" fmla="*/ 49 w 94"/>
                <a:gd name="T3" fmla="*/ 54 h 121"/>
                <a:gd name="T4" fmla="*/ 70 w 94"/>
                <a:gd name="T5" fmla="*/ 84 h 121"/>
                <a:gd name="T6" fmla="*/ 43 w 94"/>
                <a:gd name="T7" fmla="*/ 116 h 121"/>
                <a:gd name="T8" fmla="*/ 32 w 94"/>
                <a:gd name="T9" fmla="*/ 104 h 121"/>
                <a:gd name="T10" fmla="*/ 32 w 94"/>
                <a:gd name="T11" fmla="*/ 62 h 121"/>
                <a:gd name="T12" fmla="*/ 32 w 94"/>
                <a:gd name="T13" fmla="*/ 0 h 121"/>
                <a:gd name="T14" fmla="*/ 29 w 94"/>
                <a:gd name="T15" fmla="*/ 0 h 121"/>
                <a:gd name="T16" fmla="*/ 0 w 94"/>
                <a:gd name="T17" fmla="*/ 2 h 121"/>
                <a:gd name="T18" fmla="*/ 0 w 94"/>
                <a:gd name="T19" fmla="*/ 5 h 121"/>
                <a:gd name="T20" fmla="*/ 10 w 94"/>
                <a:gd name="T21" fmla="*/ 16 h 121"/>
                <a:gd name="T22" fmla="*/ 10 w 94"/>
                <a:gd name="T23" fmla="*/ 119 h 121"/>
                <a:gd name="T24" fmla="*/ 45 w 94"/>
                <a:gd name="T25" fmla="*/ 121 h 121"/>
                <a:gd name="T26" fmla="*/ 94 w 94"/>
                <a:gd name="T27" fmla="*/ 81 h 121"/>
                <a:gd name="T28" fmla="*/ 59 w 94"/>
                <a:gd name="T29" fmla="*/ 44 h 121"/>
                <a:gd name="T30" fmla="*/ 32 w 94"/>
                <a:gd name="T31" fmla="*/ 57 h 121"/>
                <a:gd name="T32" fmla="*/ 32 w 94"/>
                <a:gd name="T3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121">
                  <a:moveTo>
                    <a:pt x="32" y="62"/>
                  </a:moveTo>
                  <a:cubicBezTo>
                    <a:pt x="39" y="56"/>
                    <a:pt x="43" y="54"/>
                    <a:pt x="49" y="54"/>
                  </a:cubicBezTo>
                  <a:cubicBezTo>
                    <a:pt x="61" y="54"/>
                    <a:pt x="70" y="66"/>
                    <a:pt x="70" y="84"/>
                  </a:cubicBezTo>
                  <a:cubicBezTo>
                    <a:pt x="70" y="107"/>
                    <a:pt x="59" y="116"/>
                    <a:pt x="43" y="116"/>
                  </a:cubicBezTo>
                  <a:cubicBezTo>
                    <a:pt x="35" y="116"/>
                    <a:pt x="32" y="113"/>
                    <a:pt x="32" y="104"/>
                  </a:cubicBezTo>
                  <a:lnTo>
                    <a:pt x="32" y="62"/>
                  </a:lnTo>
                  <a:close/>
                  <a:moveTo>
                    <a:pt x="3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6"/>
                    <a:pt x="10" y="10"/>
                    <a:pt x="10" y="16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21" y="121"/>
                    <a:pt x="32" y="121"/>
                    <a:pt x="45" y="121"/>
                  </a:cubicBezTo>
                  <a:cubicBezTo>
                    <a:pt x="80" y="121"/>
                    <a:pt x="94" y="103"/>
                    <a:pt x="94" y="81"/>
                  </a:cubicBezTo>
                  <a:cubicBezTo>
                    <a:pt x="94" y="60"/>
                    <a:pt x="79" y="44"/>
                    <a:pt x="59" y="44"/>
                  </a:cubicBezTo>
                  <a:cubicBezTo>
                    <a:pt x="49" y="44"/>
                    <a:pt x="40" y="48"/>
                    <a:pt x="32" y="57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58"/>
            <p:cNvSpPr>
              <a:spLocks noEditPoints="1"/>
            </p:cNvSpPr>
            <p:nvPr/>
          </p:nvSpPr>
          <p:spPr bwMode="gray">
            <a:xfrm>
              <a:off x="5368926" y="3292475"/>
              <a:ext cx="288925" cy="292100"/>
            </a:xfrm>
            <a:custGeom>
              <a:avLst/>
              <a:gdLst>
                <a:gd name="T0" fmla="*/ 23 w 77"/>
                <a:gd name="T1" fmla="*/ 28 h 77"/>
                <a:gd name="T2" fmla="*/ 38 w 77"/>
                <a:gd name="T3" fmla="*/ 5 h 77"/>
                <a:gd name="T4" fmla="*/ 54 w 77"/>
                <a:gd name="T5" fmla="*/ 28 h 77"/>
                <a:gd name="T6" fmla="*/ 23 w 77"/>
                <a:gd name="T7" fmla="*/ 28 h 77"/>
                <a:gd name="T8" fmla="*/ 77 w 77"/>
                <a:gd name="T9" fmla="*/ 33 h 77"/>
                <a:gd name="T10" fmla="*/ 40 w 77"/>
                <a:gd name="T11" fmla="*/ 0 h 77"/>
                <a:gd name="T12" fmla="*/ 0 w 77"/>
                <a:gd name="T13" fmla="*/ 39 h 77"/>
                <a:gd name="T14" fmla="*/ 39 w 77"/>
                <a:gd name="T15" fmla="*/ 77 h 77"/>
                <a:gd name="T16" fmla="*/ 77 w 77"/>
                <a:gd name="T17" fmla="*/ 53 h 77"/>
                <a:gd name="T18" fmla="*/ 74 w 77"/>
                <a:gd name="T19" fmla="*/ 53 h 77"/>
                <a:gd name="T20" fmla="*/ 48 w 77"/>
                <a:gd name="T21" fmla="*/ 68 h 77"/>
                <a:gd name="T22" fmla="*/ 23 w 77"/>
                <a:gd name="T23" fmla="*/ 33 h 77"/>
                <a:gd name="T24" fmla="*/ 77 w 77"/>
                <a:gd name="T25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23" y="28"/>
                  </a:moveTo>
                  <a:cubicBezTo>
                    <a:pt x="24" y="14"/>
                    <a:pt x="29" y="5"/>
                    <a:pt x="38" y="5"/>
                  </a:cubicBezTo>
                  <a:cubicBezTo>
                    <a:pt x="47" y="5"/>
                    <a:pt x="53" y="15"/>
                    <a:pt x="54" y="28"/>
                  </a:cubicBezTo>
                  <a:lnTo>
                    <a:pt x="23" y="28"/>
                  </a:lnTo>
                  <a:close/>
                  <a:moveTo>
                    <a:pt x="77" y="33"/>
                  </a:moveTo>
                  <a:cubicBezTo>
                    <a:pt x="75" y="13"/>
                    <a:pt x="60" y="0"/>
                    <a:pt x="40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7"/>
                    <a:pt x="39" y="77"/>
                  </a:cubicBezTo>
                  <a:cubicBezTo>
                    <a:pt x="56" y="77"/>
                    <a:pt x="71" y="68"/>
                    <a:pt x="77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67" y="63"/>
                    <a:pt x="59" y="68"/>
                    <a:pt x="48" y="68"/>
                  </a:cubicBezTo>
                  <a:cubicBezTo>
                    <a:pt x="35" y="68"/>
                    <a:pt x="22" y="56"/>
                    <a:pt x="23" y="33"/>
                  </a:cubicBezTo>
                  <a:lnTo>
                    <a:pt x="77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59"/>
            <p:cNvSpPr>
              <a:spLocks/>
            </p:cNvSpPr>
            <p:nvPr/>
          </p:nvSpPr>
          <p:spPr bwMode="gray">
            <a:xfrm>
              <a:off x="5665788" y="3292475"/>
              <a:ext cx="269875" cy="284163"/>
            </a:xfrm>
            <a:custGeom>
              <a:avLst/>
              <a:gdLst>
                <a:gd name="T0" fmla="*/ 67 w 72"/>
                <a:gd name="T1" fmla="*/ 28 h 75"/>
                <a:gd name="T2" fmla="*/ 51 w 72"/>
                <a:gd name="T3" fmla="*/ 19 h 75"/>
                <a:gd name="T4" fmla="*/ 35 w 72"/>
                <a:gd name="T5" fmla="*/ 29 h 75"/>
                <a:gd name="T6" fmla="*/ 35 w 72"/>
                <a:gd name="T7" fmla="*/ 58 h 75"/>
                <a:gd name="T8" fmla="*/ 47 w 72"/>
                <a:gd name="T9" fmla="*/ 71 h 75"/>
                <a:gd name="T10" fmla="*/ 47 w 72"/>
                <a:gd name="T11" fmla="*/ 75 h 75"/>
                <a:gd name="T12" fmla="*/ 2 w 72"/>
                <a:gd name="T13" fmla="*/ 75 h 75"/>
                <a:gd name="T14" fmla="*/ 2 w 72"/>
                <a:gd name="T15" fmla="*/ 71 h 75"/>
                <a:gd name="T16" fmla="*/ 14 w 72"/>
                <a:gd name="T17" fmla="*/ 58 h 75"/>
                <a:gd name="T18" fmla="*/ 14 w 72"/>
                <a:gd name="T19" fmla="*/ 20 h 75"/>
                <a:gd name="T20" fmla="*/ 0 w 72"/>
                <a:gd name="T21" fmla="*/ 6 h 75"/>
                <a:gd name="T22" fmla="*/ 0 w 72"/>
                <a:gd name="T23" fmla="*/ 3 h 75"/>
                <a:gd name="T24" fmla="*/ 32 w 72"/>
                <a:gd name="T25" fmla="*/ 0 h 75"/>
                <a:gd name="T26" fmla="*/ 35 w 72"/>
                <a:gd name="T27" fmla="*/ 0 h 75"/>
                <a:gd name="T28" fmla="*/ 35 w 72"/>
                <a:gd name="T29" fmla="*/ 23 h 75"/>
                <a:gd name="T30" fmla="*/ 35 w 72"/>
                <a:gd name="T31" fmla="*/ 23 h 75"/>
                <a:gd name="T32" fmla="*/ 59 w 72"/>
                <a:gd name="T33" fmla="*/ 0 h 75"/>
                <a:gd name="T34" fmla="*/ 72 w 72"/>
                <a:gd name="T35" fmla="*/ 6 h 75"/>
                <a:gd name="T36" fmla="*/ 67 w 72"/>
                <a:gd name="T37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5">
                  <a:moveTo>
                    <a:pt x="67" y="28"/>
                  </a:moveTo>
                  <a:cubicBezTo>
                    <a:pt x="61" y="22"/>
                    <a:pt x="56" y="19"/>
                    <a:pt x="51" y="19"/>
                  </a:cubicBezTo>
                  <a:cubicBezTo>
                    <a:pt x="44" y="19"/>
                    <a:pt x="40" y="21"/>
                    <a:pt x="35" y="2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67"/>
                    <a:pt x="37" y="69"/>
                    <a:pt x="47" y="71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1" y="69"/>
                    <a:pt x="14" y="66"/>
                    <a:pt x="14" y="5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1"/>
                    <a:pt x="10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2" y="7"/>
                    <a:pt x="50" y="0"/>
                    <a:pt x="59" y="0"/>
                  </a:cubicBezTo>
                  <a:cubicBezTo>
                    <a:pt x="64" y="0"/>
                    <a:pt x="68" y="2"/>
                    <a:pt x="72" y="6"/>
                  </a:cubicBezTo>
                  <a:lnTo>
                    <a:pt x="67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60"/>
            <p:cNvSpPr>
              <a:spLocks/>
            </p:cNvSpPr>
            <p:nvPr/>
          </p:nvSpPr>
          <p:spPr bwMode="gray">
            <a:xfrm>
              <a:off x="5943601" y="3198813"/>
              <a:ext cx="541338" cy="588963"/>
            </a:xfrm>
            <a:custGeom>
              <a:avLst/>
              <a:gdLst>
                <a:gd name="T0" fmla="*/ 114 w 144"/>
                <a:gd name="T1" fmla="*/ 28 h 156"/>
                <a:gd name="T2" fmla="*/ 114 w 144"/>
                <a:gd name="T3" fmla="*/ 31 h 156"/>
                <a:gd name="T4" fmla="*/ 119 w 144"/>
                <a:gd name="T5" fmla="*/ 54 h 156"/>
                <a:gd name="T6" fmla="*/ 109 w 144"/>
                <a:gd name="T7" fmla="*/ 77 h 156"/>
                <a:gd name="T8" fmla="*/ 94 w 144"/>
                <a:gd name="T9" fmla="*/ 46 h 156"/>
                <a:gd name="T10" fmla="*/ 97 w 144"/>
                <a:gd name="T11" fmla="*/ 31 h 156"/>
                <a:gd name="T12" fmla="*/ 97 w 144"/>
                <a:gd name="T13" fmla="*/ 28 h 156"/>
                <a:gd name="T14" fmla="*/ 56 w 144"/>
                <a:gd name="T15" fmla="*/ 28 h 156"/>
                <a:gd name="T16" fmla="*/ 55 w 144"/>
                <a:gd name="T17" fmla="*/ 28 h 156"/>
                <a:gd name="T18" fmla="*/ 34 w 144"/>
                <a:gd name="T19" fmla="*/ 28 h 156"/>
                <a:gd name="T20" fmla="*/ 34 w 144"/>
                <a:gd name="T21" fmla="*/ 0 h 156"/>
                <a:gd name="T22" fmla="*/ 30 w 144"/>
                <a:gd name="T23" fmla="*/ 0 h 156"/>
                <a:gd name="T24" fmla="*/ 0 w 144"/>
                <a:gd name="T25" fmla="*/ 30 h 156"/>
                <a:gd name="T26" fmla="*/ 0 w 144"/>
                <a:gd name="T27" fmla="*/ 34 h 156"/>
                <a:gd name="T28" fmla="*/ 13 w 144"/>
                <a:gd name="T29" fmla="*/ 34 h 156"/>
                <a:gd name="T30" fmla="*/ 13 w 144"/>
                <a:gd name="T31" fmla="*/ 80 h 156"/>
                <a:gd name="T32" fmla="*/ 37 w 144"/>
                <a:gd name="T33" fmla="*/ 102 h 156"/>
                <a:gd name="T34" fmla="*/ 60 w 144"/>
                <a:gd name="T35" fmla="*/ 90 h 156"/>
                <a:gd name="T36" fmla="*/ 58 w 144"/>
                <a:gd name="T37" fmla="*/ 88 h 156"/>
                <a:gd name="T38" fmla="*/ 47 w 144"/>
                <a:gd name="T39" fmla="*/ 93 h 156"/>
                <a:gd name="T40" fmla="*/ 34 w 144"/>
                <a:gd name="T41" fmla="*/ 75 h 156"/>
                <a:gd name="T42" fmla="*/ 34 w 144"/>
                <a:gd name="T43" fmla="*/ 34 h 156"/>
                <a:gd name="T44" fmla="*/ 53 w 144"/>
                <a:gd name="T45" fmla="*/ 34 h 156"/>
                <a:gd name="T46" fmla="*/ 71 w 144"/>
                <a:gd name="T47" fmla="*/ 47 h 156"/>
                <a:gd name="T48" fmla="*/ 97 w 144"/>
                <a:gd name="T49" fmla="*/ 102 h 156"/>
                <a:gd name="T50" fmla="*/ 68 w 144"/>
                <a:gd name="T51" fmla="*/ 136 h 156"/>
                <a:gd name="T52" fmla="*/ 58 w 144"/>
                <a:gd name="T53" fmla="*/ 134 h 156"/>
                <a:gd name="T54" fmla="*/ 54 w 144"/>
                <a:gd name="T55" fmla="*/ 155 h 156"/>
                <a:gd name="T56" fmla="*/ 60 w 144"/>
                <a:gd name="T57" fmla="*/ 156 h 156"/>
                <a:gd name="T58" fmla="*/ 90 w 144"/>
                <a:gd name="T59" fmla="*/ 132 h 156"/>
                <a:gd name="T60" fmla="*/ 127 w 144"/>
                <a:gd name="T61" fmla="*/ 50 h 156"/>
                <a:gd name="T62" fmla="*/ 144 w 144"/>
                <a:gd name="T63" fmla="*/ 31 h 156"/>
                <a:gd name="T64" fmla="*/ 144 w 144"/>
                <a:gd name="T65" fmla="*/ 28 h 156"/>
                <a:gd name="T66" fmla="*/ 114 w 144"/>
                <a:gd name="T67" fmla="*/ 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6">
                  <a:moveTo>
                    <a:pt x="114" y="28"/>
                  </a:moveTo>
                  <a:cubicBezTo>
                    <a:pt x="114" y="31"/>
                    <a:pt x="114" y="31"/>
                    <a:pt x="114" y="31"/>
                  </a:cubicBezTo>
                  <a:cubicBezTo>
                    <a:pt x="123" y="33"/>
                    <a:pt x="125" y="39"/>
                    <a:pt x="119" y="54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89" y="37"/>
                    <a:pt x="89" y="32"/>
                    <a:pt x="97" y="31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13"/>
                    <a:pt x="9" y="25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96"/>
                    <a:pt x="23" y="102"/>
                    <a:pt x="37" y="102"/>
                  </a:cubicBezTo>
                  <a:cubicBezTo>
                    <a:pt x="48" y="102"/>
                    <a:pt x="55" y="99"/>
                    <a:pt x="60" y="90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4" y="92"/>
                    <a:pt x="51" y="93"/>
                    <a:pt x="47" y="93"/>
                  </a:cubicBezTo>
                  <a:cubicBezTo>
                    <a:pt x="37" y="93"/>
                    <a:pt x="34" y="87"/>
                    <a:pt x="34" y="7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4" y="34"/>
                    <a:pt x="67" y="38"/>
                    <a:pt x="71" y="47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89" y="126"/>
                    <a:pt x="81" y="136"/>
                    <a:pt x="68" y="136"/>
                  </a:cubicBezTo>
                  <a:cubicBezTo>
                    <a:pt x="65" y="136"/>
                    <a:pt x="63" y="135"/>
                    <a:pt x="58" y="134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6" y="156"/>
                    <a:pt x="58" y="156"/>
                    <a:pt x="60" y="156"/>
                  </a:cubicBezTo>
                  <a:cubicBezTo>
                    <a:pt x="75" y="156"/>
                    <a:pt x="83" y="150"/>
                    <a:pt x="90" y="132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32" y="36"/>
                    <a:pt x="135" y="34"/>
                    <a:pt x="144" y="31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114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61"/>
            <p:cNvSpPr>
              <a:spLocks/>
            </p:cNvSpPr>
            <p:nvPr/>
          </p:nvSpPr>
          <p:spPr bwMode="gray">
            <a:xfrm>
              <a:off x="6594476" y="3157538"/>
              <a:ext cx="619125" cy="419100"/>
            </a:xfrm>
            <a:custGeom>
              <a:avLst/>
              <a:gdLst>
                <a:gd name="T0" fmla="*/ 148 w 165"/>
                <a:gd name="T1" fmla="*/ 91 h 111"/>
                <a:gd name="T2" fmla="*/ 165 w 165"/>
                <a:gd name="T3" fmla="*/ 108 h 111"/>
                <a:gd name="T4" fmla="*/ 165 w 165"/>
                <a:gd name="T5" fmla="*/ 111 h 111"/>
                <a:gd name="T6" fmla="*/ 110 w 165"/>
                <a:gd name="T7" fmla="*/ 111 h 111"/>
                <a:gd name="T8" fmla="*/ 110 w 165"/>
                <a:gd name="T9" fmla="*/ 108 h 111"/>
                <a:gd name="T10" fmla="*/ 122 w 165"/>
                <a:gd name="T11" fmla="*/ 84 h 111"/>
                <a:gd name="T12" fmla="*/ 113 w 165"/>
                <a:gd name="T13" fmla="*/ 20 h 111"/>
                <a:gd name="T14" fmla="*/ 113 w 165"/>
                <a:gd name="T15" fmla="*/ 20 h 111"/>
                <a:gd name="T16" fmla="*/ 77 w 165"/>
                <a:gd name="T17" fmla="*/ 111 h 111"/>
                <a:gd name="T18" fmla="*/ 73 w 165"/>
                <a:gd name="T19" fmla="*/ 111 h 111"/>
                <a:gd name="T20" fmla="*/ 37 w 165"/>
                <a:gd name="T21" fmla="*/ 20 h 111"/>
                <a:gd name="T22" fmla="*/ 37 w 165"/>
                <a:gd name="T23" fmla="*/ 20 h 111"/>
                <a:gd name="T24" fmla="*/ 27 w 165"/>
                <a:gd name="T25" fmla="*/ 85 h 111"/>
                <a:gd name="T26" fmla="*/ 40 w 165"/>
                <a:gd name="T27" fmla="*/ 108 h 111"/>
                <a:gd name="T28" fmla="*/ 40 w 165"/>
                <a:gd name="T29" fmla="*/ 111 h 111"/>
                <a:gd name="T30" fmla="*/ 0 w 165"/>
                <a:gd name="T31" fmla="*/ 111 h 111"/>
                <a:gd name="T32" fmla="*/ 0 w 165"/>
                <a:gd name="T33" fmla="*/ 108 h 111"/>
                <a:gd name="T34" fmla="*/ 20 w 165"/>
                <a:gd name="T35" fmla="*/ 84 h 111"/>
                <a:gd name="T36" fmla="*/ 31 w 165"/>
                <a:gd name="T37" fmla="*/ 11 h 111"/>
                <a:gd name="T38" fmla="*/ 15 w 165"/>
                <a:gd name="T39" fmla="*/ 3 h 111"/>
                <a:gd name="T40" fmla="*/ 15 w 165"/>
                <a:gd name="T41" fmla="*/ 0 h 111"/>
                <a:gd name="T42" fmla="*/ 55 w 165"/>
                <a:gd name="T43" fmla="*/ 0 h 111"/>
                <a:gd name="T44" fmla="*/ 84 w 165"/>
                <a:gd name="T45" fmla="*/ 74 h 111"/>
                <a:gd name="T46" fmla="*/ 113 w 165"/>
                <a:gd name="T47" fmla="*/ 0 h 111"/>
                <a:gd name="T48" fmla="*/ 151 w 165"/>
                <a:gd name="T49" fmla="*/ 0 h 111"/>
                <a:gd name="T50" fmla="*/ 151 w 165"/>
                <a:gd name="T51" fmla="*/ 3 h 111"/>
                <a:gd name="T52" fmla="*/ 138 w 165"/>
                <a:gd name="T53" fmla="*/ 22 h 111"/>
                <a:gd name="T54" fmla="*/ 148 w 165"/>
                <a:gd name="T55" fmla="*/ 9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111">
                  <a:moveTo>
                    <a:pt x="148" y="91"/>
                  </a:moveTo>
                  <a:cubicBezTo>
                    <a:pt x="150" y="100"/>
                    <a:pt x="154" y="106"/>
                    <a:pt x="165" y="108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10" y="111"/>
                    <a:pt x="110" y="111"/>
                    <a:pt x="110" y="111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22" y="105"/>
                    <a:pt x="124" y="98"/>
                    <a:pt x="122" y="84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98"/>
                    <a:pt x="28" y="107"/>
                    <a:pt x="40" y="108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2" y="108"/>
                    <a:pt x="17" y="101"/>
                    <a:pt x="20" y="84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6" y="7"/>
                    <a:pt x="20" y="4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39" y="6"/>
                    <a:pt x="137" y="11"/>
                    <a:pt x="138" y="22"/>
                  </a:cubicBezTo>
                  <a:lnTo>
                    <a:pt x="148" y="9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62"/>
            <p:cNvSpPr>
              <a:spLocks/>
            </p:cNvSpPr>
            <p:nvPr/>
          </p:nvSpPr>
          <p:spPr bwMode="gray">
            <a:xfrm>
              <a:off x="7207251" y="3297238"/>
              <a:ext cx="360363" cy="290513"/>
            </a:xfrm>
            <a:custGeom>
              <a:avLst/>
              <a:gdLst>
                <a:gd name="T0" fmla="*/ 11 w 96"/>
                <a:gd name="T1" fmla="*/ 18 h 77"/>
                <a:gd name="T2" fmla="*/ 0 w 96"/>
                <a:gd name="T3" fmla="*/ 6 h 77"/>
                <a:gd name="T4" fmla="*/ 0 w 96"/>
                <a:gd name="T5" fmla="*/ 3 h 77"/>
                <a:gd name="T6" fmla="*/ 29 w 96"/>
                <a:gd name="T7" fmla="*/ 0 h 77"/>
                <a:gd name="T8" fmla="*/ 32 w 96"/>
                <a:gd name="T9" fmla="*/ 0 h 77"/>
                <a:gd name="T10" fmla="*/ 32 w 96"/>
                <a:gd name="T11" fmla="*/ 53 h 77"/>
                <a:gd name="T12" fmla="*/ 46 w 96"/>
                <a:gd name="T13" fmla="*/ 65 h 77"/>
                <a:gd name="T14" fmla="*/ 63 w 96"/>
                <a:gd name="T15" fmla="*/ 52 h 77"/>
                <a:gd name="T16" fmla="*/ 63 w 96"/>
                <a:gd name="T17" fmla="*/ 17 h 77"/>
                <a:gd name="T18" fmla="*/ 52 w 96"/>
                <a:gd name="T19" fmla="*/ 6 h 77"/>
                <a:gd name="T20" fmla="*/ 52 w 96"/>
                <a:gd name="T21" fmla="*/ 3 h 77"/>
                <a:gd name="T22" fmla="*/ 82 w 96"/>
                <a:gd name="T23" fmla="*/ 0 h 77"/>
                <a:gd name="T24" fmla="*/ 85 w 96"/>
                <a:gd name="T25" fmla="*/ 0 h 77"/>
                <a:gd name="T26" fmla="*/ 85 w 96"/>
                <a:gd name="T27" fmla="*/ 57 h 77"/>
                <a:gd name="T28" fmla="*/ 96 w 96"/>
                <a:gd name="T29" fmla="*/ 71 h 77"/>
                <a:gd name="T30" fmla="*/ 96 w 96"/>
                <a:gd name="T31" fmla="*/ 74 h 77"/>
                <a:gd name="T32" fmla="*/ 63 w 96"/>
                <a:gd name="T33" fmla="*/ 77 h 77"/>
                <a:gd name="T34" fmla="*/ 63 w 96"/>
                <a:gd name="T35" fmla="*/ 60 h 77"/>
                <a:gd name="T36" fmla="*/ 63 w 96"/>
                <a:gd name="T37" fmla="*/ 60 h 77"/>
                <a:gd name="T38" fmla="*/ 35 w 96"/>
                <a:gd name="T39" fmla="*/ 77 h 77"/>
                <a:gd name="T40" fmla="*/ 11 w 96"/>
                <a:gd name="T41" fmla="*/ 55 h 77"/>
                <a:gd name="T42" fmla="*/ 11 w 96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77">
                  <a:moveTo>
                    <a:pt x="11" y="18"/>
                  </a:moveTo>
                  <a:cubicBezTo>
                    <a:pt x="11" y="10"/>
                    <a:pt x="8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61"/>
                    <a:pt x="38" y="65"/>
                    <a:pt x="46" y="65"/>
                  </a:cubicBezTo>
                  <a:cubicBezTo>
                    <a:pt x="53" y="65"/>
                    <a:pt x="57" y="62"/>
                    <a:pt x="63" y="52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1"/>
                    <a:pt x="60" y="7"/>
                    <a:pt x="52" y="6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6"/>
                    <a:pt x="87" y="69"/>
                    <a:pt x="96" y="71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5" y="72"/>
                    <a:pt x="46" y="77"/>
                    <a:pt x="35" y="77"/>
                  </a:cubicBezTo>
                  <a:cubicBezTo>
                    <a:pt x="20" y="77"/>
                    <a:pt x="11" y="69"/>
                    <a:pt x="11" y="55"/>
                  </a:cubicBezTo>
                  <a:lnTo>
                    <a:pt x="11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63"/>
            <p:cNvSpPr>
              <a:spLocks/>
            </p:cNvSpPr>
            <p:nvPr/>
          </p:nvSpPr>
          <p:spPr bwMode="gray">
            <a:xfrm>
              <a:off x="7581901" y="3201988"/>
              <a:ext cx="225425" cy="385763"/>
            </a:xfrm>
            <a:custGeom>
              <a:avLst/>
              <a:gdLst>
                <a:gd name="T0" fmla="*/ 13 w 60"/>
                <a:gd name="T1" fmla="*/ 33 h 102"/>
                <a:gd name="T2" fmla="*/ 0 w 60"/>
                <a:gd name="T3" fmla="*/ 33 h 102"/>
                <a:gd name="T4" fmla="*/ 0 w 60"/>
                <a:gd name="T5" fmla="*/ 30 h 102"/>
                <a:gd name="T6" fmla="*/ 31 w 60"/>
                <a:gd name="T7" fmla="*/ 0 h 102"/>
                <a:gd name="T8" fmla="*/ 34 w 60"/>
                <a:gd name="T9" fmla="*/ 0 h 102"/>
                <a:gd name="T10" fmla="*/ 34 w 60"/>
                <a:gd name="T11" fmla="*/ 28 h 102"/>
                <a:gd name="T12" fmla="*/ 58 w 60"/>
                <a:gd name="T13" fmla="*/ 28 h 102"/>
                <a:gd name="T14" fmla="*/ 58 w 60"/>
                <a:gd name="T15" fmla="*/ 33 h 102"/>
                <a:gd name="T16" fmla="*/ 34 w 60"/>
                <a:gd name="T17" fmla="*/ 33 h 102"/>
                <a:gd name="T18" fmla="*/ 34 w 60"/>
                <a:gd name="T19" fmla="*/ 75 h 102"/>
                <a:gd name="T20" fmla="*/ 47 w 60"/>
                <a:gd name="T21" fmla="*/ 93 h 102"/>
                <a:gd name="T22" fmla="*/ 58 w 60"/>
                <a:gd name="T23" fmla="*/ 87 h 102"/>
                <a:gd name="T24" fmla="*/ 60 w 60"/>
                <a:gd name="T25" fmla="*/ 89 h 102"/>
                <a:gd name="T26" fmla="*/ 37 w 60"/>
                <a:gd name="T27" fmla="*/ 102 h 102"/>
                <a:gd name="T28" fmla="*/ 13 w 60"/>
                <a:gd name="T29" fmla="*/ 79 h 102"/>
                <a:gd name="T30" fmla="*/ 13 w 60"/>
                <a:gd name="T3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02">
                  <a:moveTo>
                    <a:pt x="1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24"/>
                    <a:pt x="21" y="13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86"/>
                    <a:pt x="37" y="93"/>
                    <a:pt x="47" y="93"/>
                  </a:cubicBezTo>
                  <a:cubicBezTo>
                    <a:pt x="51" y="93"/>
                    <a:pt x="54" y="91"/>
                    <a:pt x="58" y="87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55" y="98"/>
                    <a:pt x="48" y="102"/>
                    <a:pt x="37" y="102"/>
                  </a:cubicBezTo>
                  <a:cubicBezTo>
                    <a:pt x="24" y="102"/>
                    <a:pt x="13" y="96"/>
                    <a:pt x="13" y="79"/>
                  </a:cubicBezTo>
                  <a:lnTo>
                    <a:pt x="13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64"/>
            <p:cNvSpPr>
              <a:spLocks/>
            </p:cNvSpPr>
            <p:nvPr/>
          </p:nvSpPr>
          <p:spPr bwMode="gray">
            <a:xfrm>
              <a:off x="7807326" y="3297238"/>
              <a:ext cx="365125" cy="290513"/>
            </a:xfrm>
            <a:custGeom>
              <a:avLst/>
              <a:gdLst>
                <a:gd name="T0" fmla="*/ 12 w 97"/>
                <a:gd name="T1" fmla="*/ 18 h 77"/>
                <a:gd name="T2" fmla="*/ 0 w 97"/>
                <a:gd name="T3" fmla="*/ 6 h 77"/>
                <a:gd name="T4" fmla="*/ 0 w 97"/>
                <a:gd name="T5" fmla="*/ 3 h 77"/>
                <a:gd name="T6" fmla="*/ 30 w 97"/>
                <a:gd name="T7" fmla="*/ 0 h 77"/>
                <a:gd name="T8" fmla="*/ 33 w 97"/>
                <a:gd name="T9" fmla="*/ 0 h 77"/>
                <a:gd name="T10" fmla="*/ 33 w 97"/>
                <a:gd name="T11" fmla="*/ 53 h 77"/>
                <a:gd name="T12" fmla="*/ 46 w 97"/>
                <a:gd name="T13" fmla="*/ 65 h 77"/>
                <a:gd name="T14" fmla="*/ 64 w 97"/>
                <a:gd name="T15" fmla="*/ 52 h 77"/>
                <a:gd name="T16" fmla="*/ 64 w 97"/>
                <a:gd name="T17" fmla="*/ 17 h 77"/>
                <a:gd name="T18" fmla="*/ 53 w 97"/>
                <a:gd name="T19" fmla="*/ 6 h 77"/>
                <a:gd name="T20" fmla="*/ 53 w 97"/>
                <a:gd name="T21" fmla="*/ 3 h 77"/>
                <a:gd name="T22" fmla="*/ 82 w 97"/>
                <a:gd name="T23" fmla="*/ 0 h 77"/>
                <a:gd name="T24" fmla="*/ 86 w 97"/>
                <a:gd name="T25" fmla="*/ 0 h 77"/>
                <a:gd name="T26" fmla="*/ 86 w 97"/>
                <a:gd name="T27" fmla="*/ 57 h 77"/>
                <a:gd name="T28" fmla="*/ 97 w 97"/>
                <a:gd name="T29" fmla="*/ 71 h 77"/>
                <a:gd name="T30" fmla="*/ 97 w 97"/>
                <a:gd name="T31" fmla="*/ 74 h 77"/>
                <a:gd name="T32" fmla="*/ 64 w 97"/>
                <a:gd name="T33" fmla="*/ 77 h 77"/>
                <a:gd name="T34" fmla="*/ 64 w 97"/>
                <a:gd name="T35" fmla="*/ 60 h 77"/>
                <a:gd name="T36" fmla="*/ 64 w 97"/>
                <a:gd name="T37" fmla="*/ 60 h 77"/>
                <a:gd name="T38" fmla="*/ 35 w 97"/>
                <a:gd name="T39" fmla="*/ 77 h 77"/>
                <a:gd name="T40" fmla="*/ 12 w 97"/>
                <a:gd name="T41" fmla="*/ 55 h 77"/>
                <a:gd name="T42" fmla="*/ 12 w 97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77">
                  <a:moveTo>
                    <a:pt x="12" y="18"/>
                  </a:moveTo>
                  <a:cubicBezTo>
                    <a:pt x="12" y="10"/>
                    <a:pt x="9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61"/>
                    <a:pt x="39" y="65"/>
                    <a:pt x="46" y="65"/>
                  </a:cubicBezTo>
                  <a:cubicBezTo>
                    <a:pt x="54" y="65"/>
                    <a:pt x="58" y="62"/>
                    <a:pt x="64" y="5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1"/>
                    <a:pt x="60" y="7"/>
                    <a:pt x="53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6"/>
                    <a:pt x="88" y="69"/>
                    <a:pt x="97" y="71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56" y="72"/>
                    <a:pt x="47" y="77"/>
                    <a:pt x="35" y="77"/>
                  </a:cubicBezTo>
                  <a:cubicBezTo>
                    <a:pt x="21" y="77"/>
                    <a:pt x="12" y="69"/>
                    <a:pt x="12" y="55"/>
                  </a:cubicBezTo>
                  <a:lnTo>
                    <a:pt x="12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65"/>
            <p:cNvSpPr>
              <a:spLocks noEditPoints="1"/>
            </p:cNvSpPr>
            <p:nvPr/>
          </p:nvSpPr>
          <p:spPr bwMode="gray">
            <a:xfrm>
              <a:off x="8183563" y="3297238"/>
              <a:ext cx="304800" cy="290513"/>
            </a:xfrm>
            <a:custGeom>
              <a:avLst/>
              <a:gdLst>
                <a:gd name="T0" fmla="*/ 46 w 81"/>
                <a:gd name="T1" fmla="*/ 62 h 77"/>
                <a:gd name="T2" fmla="*/ 33 w 81"/>
                <a:gd name="T3" fmla="*/ 69 h 77"/>
                <a:gd name="T4" fmla="*/ 23 w 81"/>
                <a:gd name="T5" fmla="*/ 56 h 77"/>
                <a:gd name="T6" fmla="*/ 46 w 81"/>
                <a:gd name="T7" fmla="*/ 35 h 77"/>
                <a:gd name="T8" fmla="*/ 46 w 81"/>
                <a:gd name="T9" fmla="*/ 62 h 77"/>
                <a:gd name="T10" fmla="*/ 68 w 81"/>
                <a:gd name="T11" fmla="*/ 27 h 77"/>
                <a:gd name="T12" fmla="*/ 36 w 81"/>
                <a:gd name="T13" fmla="*/ 0 h 77"/>
                <a:gd name="T14" fmla="*/ 4 w 81"/>
                <a:gd name="T15" fmla="*/ 24 h 77"/>
                <a:gd name="T16" fmla="*/ 7 w 81"/>
                <a:gd name="T17" fmla="*/ 24 h 77"/>
                <a:gd name="T18" fmla="*/ 28 w 81"/>
                <a:gd name="T19" fmla="*/ 12 h 77"/>
                <a:gd name="T20" fmla="*/ 46 w 81"/>
                <a:gd name="T21" fmla="*/ 31 h 77"/>
                <a:gd name="T22" fmla="*/ 0 w 81"/>
                <a:gd name="T23" fmla="*/ 58 h 77"/>
                <a:gd name="T24" fmla="*/ 22 w 81"/>
                <a:gd name="T25" fmla="*/ 77 h 77"/>
                <a:gd name="T26" fmla="*/ 44 w 81"/>
                <a:gd name="T27" fmla="*/ 69 h 77"/>
                <a:gd name="T28" fmla="*/ 46 w 81"/>
                <a:gd name="T29" fmla="*/ 67 h 77"/>
                <a:gd name="T30" fmla="*/ 63 w 81"/>
                <a:gd name="T31" fmla="*/ 77 h 77"/>
                <a:gd name="T32" fmla="*/ 81 w 81"/>
                <a:gd name="T33" fmla="*/ 63 h 77"/>
                <a:gd name="T34" fmla="*/ 78 w 81"/>
                <a:gd name="T35" fmla="*/ 63 h 77"/>
                <a:gd name="T36" fmla="*/ 72 w 81"/>
                <a:gd name="T37" fmla="*/ 70 h 77"/>
                <a:gd name="T38" fmla="*/ 68 w 81"/>
                <a:gd name="T39" fmla="*/ 60 h 77"/>
                <a:gd name="T40" fmla="*/ 68 w 81"/>
                <a:gd name="T41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77">
                  <a:moveTo>
                    <a:pt x="46" y="62"/>
                  </a:moveTo>
                  <a:cubicBezTo>
                    <a:pt x="41" y="67"/>
                    <a:pt x="37" y="69"/>
                    <a:pt x="33" y="69"/>
                  </a:cubicBezTo>
                  <a:cubicBezTo>
                    <a:pt x="27" y="69"/>
                    <a:pt x="23" y="64"/>
                    <a:pt x="23" y="56"/>
                  </a:cubicBezTo>
                  <a:cubicBezTo>
                    <a:pt x="23" y="47"/>
                    <a:pt x="28" y="42"/>
                    <a:pt x="46" y="35"/>
                  </a:cubicBezTo>
                  <a:lnTo>
                    <a:pt x="46" y="62"/>
                  </a:lnTo>
                  <a:close/>
                  <a:moveTo>
                    <a:pt x="68" y="27"/>
                  </a:moveTo>
                  <a:cubicBezTo>
                    <a:pt x="68" y="7"/>
                    <a:pt x="52" y="0"/>
                    <a:pt x="36" y="0"/>
                  </a:cubicBezTo>
                  <a:cubicBezTo>
                    <a:pt x="19" y="0"/>
                    <a:pt x="8" y="9"/>
                    <a:pt x="4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2" y="16"/>
                    <a:pt x="19" y="12"/>
                    <a:pt x="28" y="12"/>
                  </a:cubicBezTo>
                  <a:cubicBezTo>
                    <a:pt x="41" y="12"/>
                    <a:pt x="46" y="18"/>
                    <a:pt x="46" y="31"/>
                  </a:cubicBezTo>
                  <a:cubicBezTo>
                    <a:pt x="29" y="37"/>
                    <a:pt x="0" y="39"/>
                    <a:pt x="0" y="58"/>
                  </a:cubicBezTo>
                  <a:cubicBezTo>
                    <a:pt x="0" y="69"/>
                    <a:pt x="10" y="77"/>
                    <a:pt x="22" y="77"/>
                  </a:cubicBezTo>
                  <a:cubicBezTo>
                    <a:pt x="31" y="77"/>
                    <a:pt x="37" y="75"/>
                    <a:pt x="44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50" y="74"/>
                    <a:pt x="55" y="77"/>
                    <a:pt x="63" y="77"/>
                  </a:cubicBezTo>
                  <a:cubicBezTo>
                    <a:pt x="74" y="77"/>
                    <a:pt x="80" y="72"/>
                    <a:pt x="81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7" y="68"/>
                    <a:pt x="75" y="70"/>
                    <a:pt x="72" y="70"/>
                  </a:cubicBezTo>
                  <a:cubicBezTo>
                    <a:pt x="69" y="70"/>
                    <a:pt x="68" y="67"/>
                    <a:pt x="68" y="60"/>
                  </a:cubicBezTo>
                  <a:lnTo>
                    <a:pt x="68" y="27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66"/>
            <p:cNvSpPr>
              <a:spLocks/>
            </p:cNvSpPr>
            <p:nvPr/>
          </p:nvSpPr>
          <p:spPr bwMode="gray">
            <a:xfrm>
              <a:off x="8491538" y="3125788"/>
              <a:ext cx="180975" cy="450850"/>
            </a:xfrm>
            <a:custGeom>
              <a:avLst/>
              <a:gdLst>
                <a:gd name="T0" fmla="*/ 14 w 48"/>
                <a:gd name="T1" fmla="*/ 20 h 119"/>
                <a:gd name="T2" fmla="*/ 0 w 48"/>
                <a:gd name="T3" fmla="*/ 6 h 119"/>
                <a:gd name="T4" fmla="*/ 0 w 48"/>
                <a:gd name="T5" fmla="*/ 3 h 119"/>
                <a:gd name="T6" fmla="*/ 32 w 48"/>
                <a:gd name="T7" fmla="*/ 0 h 119"/>
                <a:gd name="T8" fmla="*/ 35 w 48"/>
                <a:gd name="T9" fmla="*/ 0 h 119"/>
                <a:gd name="T10" fmla="*/ 35 w 48"/>
                <a:gd name="T11" fmla="*/ 102 h 119"/>
                <a:gd name="T12" fmla="*/ 48 w 48"/>
                <a:gd name="T13" fmla="*/ 116 h 119"/>
                <a:gd name="T14" fmla="*/ 48 w 48"/>
                <a:gd name="T15" fmla="*/ 119 h 119"/>
                <a:gd name="T16" fmla="*/ 0 w 48"/>
                <a:gd name="T17" fmla="*/ 119 h 119"/>
                <a:gd name="T18" fmla="*/ 0 w 48"/>
                <a:gd name="T19" fmla="*/ 116 h 119"/>
                <a:gd name="T20" fmla="*/ 14 w 48"/>
                <a:gd name="T21" fmla="*/ 102 h 119"/>
                <a:gd name="T22" fmla="*/ 14 w 48"/>
                <a:gd name="T23" fmla="*/ 2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19">
                  <a:moveTo>
                    <a:pt x="14" y="20"/>
                  </a:moveTo>
                  <a:cubicBezTo>
                    <a:pt x="14" y="10"/>
                    <a:pt x="1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5" y="111"/>
                    <a:pt x="37" y="114"/>
                    <a:pt x="48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1" y="114"/>
                    <a:pt x="14" y="111"/>
                    <a:pt x="14" y="102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67"/>
            <p:cNvSpPr>
              <a:spLocks/>
            </p:cNvSpPr>
            <p:nvPr/>
          </p:nvSpPr>
          <p:spPr bwMode="gray">
            <a:xfrm>
              <a:off x="3387726" y="2736850"/>
              <a:ext cx="981075" cy="1308100"/>
            </a:xfrm>
            <a:custGeom>
              <a:avLst/>
              <a:gdLst>
                <a:gd name="T0" fmla="*/ 258 w 261"/>
                <a:gd name="T1" fmla="*/ 146 h 346"/>
                <a:gd name="T2" fmla="*/ 215 w 261"/>
                <a:gd name="T3" fmla="*/ 141 h 346"/>
                <a:gd name="T4" fmla="*/ 226 w 261"/>
                <a:gd name="T5" fmla="*/ 107 h 346"/>
                <a:gd name="T6" fmla="*/ 203 w 261"/>
                <a:gd name="T7" fmla="*/ 125 h 346"/>
                <a:gd name="T8" fmla="*/ 164 w 261"/>
                <a:gd name="T9" fmla="*/ 101 h 346"/>
                <a:gd name="T10" fmla="*/ 156 w 261"/>
                <a:gd name="T11" fmla="*/ 75 h 346"/>
                <a:gd name="T12" fmla="*/ 150 w 261"/>
                <a:gd name="T13" fmla="*/ 98 h 346"/>
                <a:gd name="T14" fmla="*/ 98 w 261"/>
                <a:gd name="T15" fmla="*/ 105 h 346"/>
                <a:gd name="T16" fmla="*/ 82 w 261"/>
                <a:gd name="T17" fmla="*/ 115 h 346"/>
                <a:gd name="T18" fmla="*/ 82 w 261"/>
                <a:gd name="T19" fmla="*/ 79 h 346"/>
                <a:gd name="T20" fmla="*/ 78 w 261"/>
                <a:gd name="T21" fmla="*/ 53 h 346"/>
                <a:gd name="T22" fmla="*/ 76 w 261"/>
                <a:gd name="T23" fmla="*/ 45 h 346"/>
                <a:gd name="T24" fmla="*/ 71 w 261"/>
                <a:gd name="T25" fmla="*/ 42 h 346"/>
                <a:gd name="T26" fmla="*/ 98 w 261"/>
                <a:gd name="T27" fmla="*/ 16 h 346"/>
                <a:gd name="T28" fmla="*/ 83 w 261"/>
                <a:gd name="T29" fmla="*/ 9 h 346"/>
                <a:gd name="T30" fmla="*/ 68 w 261"/>
                <a:gd name="T31" fmla="*/ 0 h 346"/>
                <a:gd name="T32" fmla="*/ 40 w 261"/>
                <a:gd name="T33" fmla="*/ 3 h 346"/>
                <a:gd name="T34" fmla="*/ 19 w 261"/>
                <a:gd name="T35" fmla="*/ 40 h 346"/>
                <a:gd name="T36" fmla="*/ 6 w 261"/>
                <a:gd name="T37" fmla="*/ 45 h 346"/>
                <a:gd name="T38" fmla="*/ 1 w 261"/>
                <a:gd name="T39" fmla="*/ 69 h 346"/>
                <a:gd name="T40" fmla="*/ 13 w 261"/>
                <a:gd name="T41" fmla="*/ 99 h 346"/>
                <a:gd name="T42" fmla="*/ 16 w 261"/>
                <a:gd name="T43" fmla="*/ 108 h 346"/>
                <a:gd name="T44" fmla="*/ 24 w 261"/>
                <a:gd name="T45" fmla="*/ 124 h 346"/>
                <a:gd name="T46" fmla="*/ 28 w 261"/>
                <a:gd name="T47" fmla="*/ 137 h 346"/>
                <a:gd name="T48" fmla="*/ 34 w 261"/>
                <a:gd name="T49" fmla="*/ 146 h 346"/>
                <a:gd name="T50" fmla="*/ 47 w 261"/>
                <a:gd name="T51" fmla="*/ 148 h 346"/>
                <a:gd name="T52" fmla="*/ 37 w 261"/>
                <a:gd name="T53" fmla="*/ 229 h 346"/>
                <a:gd name="T54" fmla="*/ 73 w 261"/>
                <a:gd name="T55" fmla="*/ 333 h 346"/>
                <a:gd name="T56" fmla="*/ 96 w 261"/>
                <a:gd name="T57" fmla="*/ 311 h 346"/>
                <a:gd name="T58" fmla="*/ 121 w 261"/>
                <a:gd name="T59" fmla="*/ 288 h 346"/>
                <a:gd name="T60" fmla="*/ 123 w 261"/>
                <a:gd name="T61" fmla="*/ 296 h 346"/>
                <a:gd name="T62" fmla="*/ 94 w 261"/>
                <a:gd name="T63" fmla="*/ 346 h 346"/>
                <a:gd name="T64" fmla="*/ 235 w 261"/>
                <a:gd name="T65" fmla="*/ 259 h 346"/>
                <a:gd name="T66" fmla="*/ 231 w 261"/>
                <a:gd name="T67" fmla="*/ 181 h 346"/>
                <a:gd name="T68" fmla="*/ 261 w 261"/>
                <a:gd name="T69" fmla="*/ 1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346">
                  <a:moveTo>
                    <a:pt x="261" y="146"/>
                  </a:moveTo>
                  <a:cubicBezTo>
                    <a:pt x="260" y="145"/>
                    <a:pt x="258" y="146"/>
                    <a:pt x="258" y="146"/>
                  </a:cubicBezTo>
                  <a:cubicBezTo>
                    <a:pt x="224" y="158"/>
                    <a:pt x="224" y="158"/>
                    <a:pt x="224" y="158"/>
                  </a:cubicBezTo>
                  <a:cubicBezTo>
                    <a:pt x="222" y="152"/>
                    <a:pt x="219" y="146"/>
                    <a:pt x="215" y="141"/>
                  </a:cubicBezTo>
                  <a:cubicBezTo>
                    <a:pt x="226" y="111"/>
                    <a:pt x="226" y="111"/>
                    <a:pt x="226" y="111"/>
                  </a:cubicBezTo>
                  <a:cubicBezTo>
                    <a:pt x="226" y="111"/>
                    <a:pt x="227" y="108"/>
                    <a:pt x="226" y="107"/>
                  </a:cubicBezTo>
                  <a:cubicBezTo>
                    <a:pt x="225" y="107"/>
                    <a:pt x="223" y="109"/>
                    <a:pt x="223" y="109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196" y="117"/>
                    <a:pt x="187" y="110"/>
                    <a:pt x="176" y="105"/>
                  </a:cubicBezTo>
                  <a:cubicBezTo>
                    <a:pt x="173" y="104"/>
                    <a:pt x="169" y="102"/>
                    <a:pt x="164" y="10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5"/>
                    <a:pt x="156" y="75"/>
                  </a:cubicBezTo>
                  <a:cubicBezTo>
                    <a:pt x="155" y="75"/>
                    <a:pt x="154" y="77"/>
                    <a:pt x="154" y="77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6" y="98"/>
                    <a:pt x="142" y="97"/>
                    <a:pt x="137" y="97"/>
                  </a:cubicBezTo>
                  <a:cubicBezTo>
                    <a:pt x="122" y="97"/>
                    <a:pt x="109" y="100"/>
                    <a:pt x="98" y="105"/>
                  </a:cubicBezTo>
                  <a:cubicBezTo>
                    <a:pt x="93" y="107"/>
                    <a:pt x="89" y="110"/>
                    <a:pt x="84" y="113"/>
                  </a:cubicBezTo>
                  <a:cubicBezTo>
                    <a:pt x="84" y="113"/>
                    <a:pt x="83" y="114"/>
                    <a:pt x="82" y="115"/>
                  </a:cubicBezTo>
                  <a:cubicBezTo>
                    <a:pt x="78" y="104"/>
                    <a:pt x="75" y="96"/>
                    <a:pt x="74" y="93"/>
                  </a:cubicBezTo>
                  <a:cubicBezTo>
                    <a:pt x="77" y="91"/>
                    <a:pt x="81" y="84"/>
                    <a:pt x="82" y="79"/>
                  </a:cubicBezTo>
                  <a:cubicBezTo>
                    <a:pt x="84" y="72"/>
                    <a:pt x="84" y="68"/>
                    <a:pt x="82" y="63"/>
                  </a:cubicBezTo>
                  <a:cubicBezTo>
                    <a:pt x="81" y="59"/>
                    <a:pt x="78" y="55"/>
                    <a:pt x="78" y="53"/>
                  </a:cubicBezTo>
                  <a:cubicBezTo>
                    <a:pt x="79" y="51"/>
                    <a:pt x="79" y="50"/>
                    <a:pt x="80" y="49"/>
                  </a:cubicBezTo>
                  <a:cubicBezTo>
                    <a:pt x="80" y="46"/>
                    <a:pt x="78" y="45"/>
                    <a:pt x="76" y="45"/>
                  </a:cubicBezTo>
                  <a:cubicBezTo>
                    <a:pt x="74" y="45"/>
                    <a:pt x="73" y="45"/>
                    <a:pt x="71" y="45"/>
                  </a:cubicBezTo>
                  <a:cubicBezTo>
                    <a:pt x="71" y="45"/>
                    <a:pt x="70" y="45"/>
                    <a:pt x="71" y="42"/>
                  </a:cubicBezTo>
                  <a:cubicBezTo>
                    <a:pt x="72" y="38"/>
                    <a:pt x="79" y="36"/>
                    <a:pt x="86" y="34"/>
                  </a:cubicBezTo>
                  <a:cubicBezTo>
                    <a:pt x="94" y="31"/>
                    <a:pt x="98" y="25"/>
                    <a:pt x="98" y="16"/>
                  </a:cubicBezTo>
                  <a:cubicBezTo>
                    <a:pt x="99" y="9"/>
                    <a:pt x="95" y="4"/>
                    <a:pt x="90" y="2"/>
                  </a:cubicBezTo>
                  <a:cubicBezTo>
                    <a:pt x="89" y="4"/>
                    <a:pt x="85" y="8"/>
                    <a:pt x="83" y="9"/>
                  </a:cubicBezTo>
                  <a:cubicBezTo>
                    <a:pt x="80" y="11"/>
                    <a:pt x="76" y="11"/>
                    <a:pt x="74" y="11"/>
                  </a:cubicBezTo>
                  <a:cubicBezTo>
                    <a:pt x="74" y="6"/>
                    <a:pt x="72" y="2"/>
                    <a:pt x="68" y="0"/>
                  </a:cubicBezTo>
                  <a:cubicBezTo>
                    <a:pt x="67" y="2"/>
                    <a:pt x="63" y="5"/>
                    <a:pt x="56" y="5"/>
                  </a:cubicBezTo>
                  <a:cubicBezTo>
                    <a:pt x="50" y="5"/>
                    <a:pt x="49" y="3"/>
                    <a:pt x="40" y="3"/>
                  </a:cubicBezTo>
                  <a:cubicBezTo>
                    <a:pt x="27" y="3"/>
                    <a:pt x="16" y="11"/>
                    <a:pt x="15" y="23"/>
                  </a:cubicBezTo>
                  <a:cubicBezTo>
                    <a:pt x="14" y="30"/>
                    <a:pt x="17" y="36"/>
                    <a:pt x="19" y="40"/>
                  </a:cubicBezTo>
                  <a:cubicBezTo>
                    <a:pt x="17" y="41"/>
                    <a:pt x="14" y="45"/>
                    <a:pt x="13" y="46"/>
                  </a:cubicBezTo>
                  <a:cubicBezTo>
                    <a:pt x="12" y="45"/>
                    <a:pt x="9" y="43"/>
                    <a:pt x="6" y="45"/>
                  </a:cubicBezTo>
                  <a:cubicBezTo>
                    <a:pt x="7" y="47"/>
                    <a:pt x="7" y="49"/>
                    <a:pt x="7" y="51"/>
                  </a:cubicBezTo>
                  <a:cubicBezTo>
                    <a:pt x="6" y="53"/>
                    <a:pt x="1" y="62"/>
                    <a:pt x="1" y="69"/>
                  </a:cubicBezTo>
                  <a:cubicBezTo>
                    <a:pt x="0" y="82"/>
                    <a:pt x="7" y="91"/>
                    <a:pt x="13" y="93"/>
                  </a:cubicBezTo>
                  <a:cubicBezTo>
                    <a:pt x="12" y="95"/>
                    <a:pt x="12" y="97"/>
                    <a:pt x="13" y="99"/>
                  </a:cubicBezTo>
                  <a:cubicBezTo>
                    <a:pt x="13" y="100"/>
                    <a:pt x="14" y="101"/>
                    <a:pt x="17" y="101"/>
                  </a:cubicBezTo>
                  <a:cubicBezTo>
                    <a:pt x="16" y="103"/>
                    <a:pt x="15" y="105"/>
                    <a:pt x="16" y="108"/>
                  </a:cubicBezTo>
                  <a:cubicBezTo>
                    <a:pt x="17" y="111"/>
                    <a:pt x="20" y="115"/>
                    <a:pt x="23" y="115"/>
                  </a:cubicBezTo>
                  <a:cubicBezTo>
                    <a:pt x="23" y="117"/>
                    <a:pt x="24" y="122"/>
                    <a:pt x="24" y="124"/>
                  </a:cubicBezTo>
                  <a:cubicBezTo>
                    <a:pt x="23" y="126"/>
                    <a:pt x="22" y="128"/>
                    <a:pt x="23" y="131"/>
                  </a:cubicBezTo>
                  <a:cubicBezTo>
                    <a:pt x="23" y="134"/>
                    <a:pt x="25" y="137"/>
                    <a:pt x="28" y="137"/>
                  </a:cubicBezTo>
                  <a:cubicBezTo>
                    <a:pt x="28" y="139"/>
                    <a:pt x="29" y="141"/>
                    <a:pt x="30" y="142"/>
                  </a:cubicBezTo>
                  <a:cubicBezTo>
                    <a:pt x="31" y="143"/>
                    <a:pt x="32" y="144"/>
                    <a:pt x="34" y="146"/>
                  </a:cubicBezTo>
                  <a:cubicBezTo>
                    <a:pt x="36" y="147"/>
                    <a:pt x="38" y="148"/>
                    <a:pt x="41" y="148"/>
                  </a:cubicBezTo>
                  <a:cubicBezTo>
                    <a:pt x="43" y="148"/>
                    <a:pt x="46" y="148"/>
                    <a:pt x="47" y="148"/>
                  </a:cubicBezTo>
                  <a:cubicBezTo>
                    <a:pt x="47" y="149"/>
                    <a:pt x="47" y="156"/>
                    <a:pt x="48" y="164"/>
                  </a:cubicBezTo>
                  <a:cubicBezTo>
                    <a:pt x="41" y="183"/>
                    <a:pt x="37" y="205"/>
                    <a:pt x="37" y="229"/>
                  </a:cubicBezTo>
                  <a:cubicBezTo>
                    <a:pt x="37" y="229"/>
                    <a:pt x="37" y="229"/>
                    <a:pt x="37" y="229"/>
                  </a:cubicBezTo>
                  <a:cubicBezTo>
                    <a:pt x="37" y="271"/>
                    <a:pt x="50" y="309"/>
                    <a:pt x="73" y="333"/>
                  </a:cubicBezTo>
                  <a:cubicBezTo>
                    <a:pt x="73" y="333"/>
                    <a:pt x="74" y="335"/>
                    <a:pt x="78" y="338"/>
                  </a:cubicBezTo>
                  <a:cubicBezTo>
                    <a:pt x="78" y="338"/>
                    <a:pt x="85" y="325"/>
                    <a:pt x="96" y="311"/>
                  </a:cubicBezTo>
                  <a:cubicBezTo>
                    <a:pt x="99" y="308"/>
                    <a:pt x="102" y="304"/>
                    <a:pt x="105" y="301"/>
                  </a:cubicBezTo>
                  <a:cubicBezTo>
                    <a:pt x="111" y="296"/>
                    <a:pt x="116" y="292"/>
                    <a:pt x="121" y="288"/>
                  </a:cubicBezTo>
                  <a:cubicBezTo>
                    <a:pt x="135" y="278"/>
                    <a:pt x="152" y="271"/>
                    <a:pt x="167" y="268"/>
                  </a:cubicBezTo>
                  <a:cubicBezTo>
                    <a:pt x="150" y="277"/>
                    <a:pt x="140" y="282"/>
                    <a:pt x="123" y="296"/>
                  </a:cubicBezTo>
                  <a:cubicBezTo>
                    <a:pt x="113" y="305"/>
                    <a:pt x="96" y="320"/>
                    <a:pt x="85" y="342"/>
                  </a:cubicBezTo>
                  <a:cubicBezTo>
                    <a:pt x="87" y="344"/>
                    <a:pt x="91" y="346"/>
                    <a:pt x="94" y="346"/>
                  </a:cubicBezTo>
                  <a:cubicBezTo>
                    <a:pt x="97" y="343"/>
                    <a:pt x="109" y="321"/>
                    <a:pt x="128" y="303"/>
                  </a:cubicBezTo>
                  <a:cubicBezTo>
                    <a:pt x="166" y="267"/>
                    <a:pt x="211" y="259"/>
                    <a:pt x="235" y="259"/>
                  </a:cubicBezTo>
                  <a:cubicBezTo>
                    <a:pt x="236" y="249"/>
                    <a:pt x="237" y="239"/>
                    <a:pt x="237" y="229"/>
                  </a:cubicBezTo>
                  <a:cubicBezTo>
                    <a:pt x="237" y="212"/>
                    <a:pt x="235" y="195"/>
                    <a:pt x="231" y="181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9" y="149"/>
                    <a:pt x="261" y="147"/>
                    <a:pt x="261" y="146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68"/>
            <p:cNvSpPr>
              <a:spLocks/>
            </p:cNvSpPr>
            <p:nvPr/>
          </p:nvSpPr>
          <p:spPr bwMode="gray">
            <a:xfrm>
              <a:off x="3505201" y="3119438"/>
              <a:ext cx="82550" cy="117475"/>
            </a:xfrm>
            <a:custGeom>
              <a:avLst/>
              <a:gdLst>
                <a:gd name="T0" fmla="*/ 20 w 22"/>
                <a:gd name="T1" fmla="*/ 31 h 31"/>
                <a:gd name="T2" fmla="*/ 11 w 22"/>
                <a:gd name="T3" fmla="*/ 28 h 31"/>
                <a:gd name="T4" fmla="*/ 1 w 22"/>
                <a:gd name="T5" fmla="*/ 31 h 31"/>
                <a:gd name="T6" fmla="*/ 0 w 22"/>
                <a:gd name="T7" fmla="*/ 26 h 31"/>
                <a:gd name="T8" fmla="*/ 2 w 22"/>
                <a:gd name="T9" fmla="*/ 24 h 31"/>
                <a:gd name="T10" fmla="*/ 1 w 22"/>
                <a:gd name="T11" fmla="*/ 6 h 31"/>
                <a:gd name="T12" fmla="*/ 8 w 22"/>
                <a:gd name="T13" fmla="*/ 2 h 31"/>
                <a:gd name="T14" fmla="*/ 10 w 22"/>
                <a:gd name="T15" fmla="*/ 0 h 31"/>
                <a:gd name="T16" fmla="*/ 17 w 22"/>
                <a:gd name="T17" fmla="*/ 7 h 31"/>
                <a:gd name="T18" fmla="*/ 19 w 22"/>
                <a:gd name="T19" fmla="*/ 15 h 31"/>
                <a:gd name="T20" fmla="*/ 19 w 22"/>
                <a:gd name="T21" fmla="*/ 25 h 31"/>
                <a:gd name="T22" fmla="*/ 21 w 22"/>
                <a:gd name="T23" fmla="*/ 28 h 31"/>
                <a:gd name="T24" fmla="*/ 20 w 22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1">
                  <a:moveTo>
                    <a:pt x="20" y="31"/>
                  </a:moveTo>
                  <a:cubicBezTo>
                    <a:pt x="19" y="30"/>
                    <a:pt x="14" y="28"/>
                    <a:pt x="11" y="28"/>
                  </a:cubicBezTo>
                  <a:cubicBezTo>
                    <a:pt x="7" y="28"/>
                    <a:pt x="4" y="29"/>
                    <a:pt x="1" y="31"/>
                  </a:cubicBezTo>
                  <a:cubicBezTo>
                    <a:pt x="0" y="30"/>
                    <a:pt x="0" y="28"/>
                    <a:pt x="0" y="26"/>
                  </a:cubicBezTo>
                  <a:cubicBezTo>
                    <a:pt x="1" y="25"/>
                    <a:pt x="2" y="24"/>
                    <a:pt x="2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6" y="3"/>
                    <a:pt x="8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2" y="1"/>
                    <a:pt x="15" y="4"/>
                    <a:pt x="17" y="7"/>
                  </a:cubicBezTo>
                  <a:cubicBezTo>
                    <a:pt x="18" y="9"/>
                    <a:pt x="19" y="12"/>
                    <a:pt x="19" y="15"/>
                  </a:cubicBezTo>
                  <a:cubicBezTo>
                    <a:pt x="20" y="18"/>
                    <a:pt x="20" y="21"/>
                    <a:pt x="19" y="25"/>
                  </a:cubicBezTo>
                  <a:cubicBezTo>
                    <a:pt x="20" y="25"/>
                    <a:pt x="21" y="26"/>
                    <a:pt x="21" y="28"/>
                  </a:cubicBezTo>
                  <a:cubicBezTo>
                    <a:pt x="22" y="29"/>
                    <a:pt x="21" y="30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69"/>
            <p:cNvSpPr>
              <a:spLocks/>
            </p:cNvSpPr>
            <p:nvPr/>
          </p:nvSpPr>
          <p:spPr bwMode="gray">
            <a:xfrm>
              <a:off x="4165601" y="3319463"/>
              <a:ext cx="161925" cy="128588"/>
            </a:xfrm>
            <a:custGeom>
              <a:avLst/>
              <a:gdLst>
                <a:gd name="T0" fmla="*/ 7 w 43"/>
                <a:gd name="T1" fmla="*/ 34 h 34"/>
                <a:gd name="T2" fmla="*/ 0 w 43"/>
                <a:gd name="T3" fmla="*/ 19 h 34"/>
                <a:gd name="T4" fmla="*/ 43 w 43"/>
                <a:gd name="T5" fmla="*/ 0 h 34"/>
                <a:gd name="T6" fmla="*/ 7 w 43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4">
                  <a:moveTo>
                    <a:pt x="7" y="34"/>
                  </a:moveTo>
                  <a:cubicBezTo>
                    <a:pt x="7" y="30"/>
                    <a:pt x="3" y="21"/>
                    <a:pt x="0" y="19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70"/>
            <p:cNvSpPr>
              <a:spLocks/>
            </p:cNvSpPr>
            <p:nvPr/>
          </p:nvSpPr>
          <p:spPr bwMode="gray">
            <a:xfrm>
              <a:off x="3756026" y="3179763"/>
              <a:ext cx="136525" cy="166688"/>
            </a:xfrm>
            <a:custGeom>
              <a:avLst/>
              <a:gdLst>
                <a:gd name="T0" fmla="*/ 0 w 36"/>
                <a:gd name="T1" fmla="*/ 0 h 44"/>
                <a:gd name="T2" fmla="*/ 36 w 36"/>
                <a:gd name="T3" fmla="*/ 33 h 44"/>
                <a:gd name="T4" fmla="*/ 26 w 36"/>
                <a:gd name="T5" fmla="*/ 44 h 44"/>
                <a:gd name="T6" fmla="*/ 0 w 3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35"/>
                    <a:pt x="27" y="40"/>
                    <a:pt x="26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71"/>
            <p:cNvSpPr>
              <a:spLocks/>
            </p:cNvSpPr>
            <p:nvPr/>
          </p:nvSpPr>
          <p:spPr bwMode="gray">
            <a:xfrm>
              <a:off x="3783013" y="3398838"/>
              <a:ext cx="52388" cy="68263"/>
            </a:xfrm>
            <a:custGeom>
              <a:avLst/>
              <a:gdLst>
                <a:gd name="T0" fmla="*/ 14 w 14"/>
                <a:gd name="T1" fmla="*/ 7 h 18"/>
                <a:gd name="T2" fmla="*/ 12 w 14"/>
                <a:gd name="T3" fmla="*/ 12 h 18"/>
                <a:gd name="T4" fmla="*/ 12 w 14"/>
                <a:gd name="T5" fmla="*/ 18 h 18"/>
                <a:gd name="T6" fmla="*/ 1 w 14"/>
                <a:gd name="T7" fmla="*/ 10 h 18"/>
                <a:gd name="T8" fmla="*/ 0 w 14"/>
                <a:gd name="T9" fmla="*/ 1 h 18"/>
                <a:gd name="T10" fmla="*/ 0 w 14"/>
                <a:gd name="T11" fmla="*/ 0 h 18"/>
                <a:gd name="T12" fmla="*/ 14 w 14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14" y="7"/>
                  </a:moveTo>
                  <a:cubicBezTo>
                    <a:pt x="13" y="9"/>
                    <a:pt x="12" y="10"/>
                    <a:pt x="12" y="12"/>
                  </a:cubicBezTo>
                  <a:cubicBezTo>
                    <a:pt x="11" y="15"/>
                    <a:pt x="12" y="16"/>
                    <a:pt x="12" y="1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0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72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19 w 66"/>
                <a:gd name="T1" fmla="*/ 106 h 159"/>
                <a:gd name="T2" fmla="*/ 15 w 66"/>
                <a:gd name="T3" fmla="*/ 36 h 159"/>
                <a:gd name="T4" fmla="*/ 19 w 66"/>
                <a:gd name="T5" fmla="*/ 34 h 159"/>
                <a:gd name="T6" fmla="*/ 19 w 66"/>
                <a:gd name="T7" fmla="*/ 33 h 159"/>
                <a:gd name="T8" fmla="*/ 12 w 66"/>
                <a:gd name="T9" fmla="*/ 30 h 159"/>
                <a:gd name="T10" fmla="*/ 11 w 66"/>
                <a:gd name="T11" fmla="*/ 10 h 159"/>
                <a:gd name="T12" fmla="*/ 3 w 66"/>
                <a:gd name="T13" fmla="*/ 7 h 159"/>
                <a:gd name="T14" fmla="*/ 2 w 66"/>
                <a:gd name="T15" fmla="*/ 0 h 159"/>
                <a:gd name="T16" fmla="*/ 13 w 66"/>
                <a:gd name="T17" fmla="*/ 3 h 159"/>
                <a:gd name="T18" fmla="*/ 17 w 66"/>
                <a:gd name="T19" fmla="*/ 5 h 159"/>
                <a:gd name="T20" fmla="*/ 22 w 66"/>
                <a:gd name="T21" fmla="*/ 7 h 159"/>
                <a:gd name="T22" fmla="*/ 23 w 66"/>
                <a:gd name="T23" fmla="*/ 11 h 159"/>
                <a:gd name="T24" fmla="*/ 57 w 66"/>
                <a:gd name="T25" fmla="*/ 98 h 159"/>
                <a:gd name="T26" fmla="*/ 60 w 66"/>
                <a:gd name="T27" fmla="*/ 114 h 159"/>
                <a:gd name="T28" fmla="*/ 66 w 66"/>
                <a:gd name="T29" fmla="*/ 128 h 159"/>
                <a:gd name="T30" fmla="*/ 48 w 66"/>
                <a:gd name="T31" fmla="*/ 136 h 159"/>
                <a:gd name="T32" fmla="*/ 36 w 66"/>
                <a:gd name="T33" fmla="*/ 159 h 159"/>
                <a:gd name="T34" fmla="*/ 19 w 66"/>
                <a:gd name="T35" fmla="*/ 10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19" y="106"/>
                  </a:moveTo>
                  <a:cubicBezTo>
                    <a:pt x="19" y="105"/>
                    <a:pt x="15" y="39"/>
                    <a:pt x="15" y="36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6" y="33"/>
                    <a:pt x="13" y="32"/>
                    <a:pt x="12" y="3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0"/>
                    <a:pt x="4" y="9"/>
                    <a:pt x="3" y="7"/>
                  </a:cubicBezTo>
                  <a:cubicBezTo>
                    <a:pt x="1" y="6"/>
                    <a:pt x="0" y="4"/>
                    <a:pt x="2" y="0"/>
                  </a:cubicBezTo>
                  <a:cubicBezTo>
                    <a:pt x="3" y="1"/>
                    <a:pt x="9" y="3"/>
                    <a:pt x="13" y="3"/>
                  </a:cubicBezTo>
                  <a:cubicBezTo>
                    <a:pt x="14" y="3"/>
                    <a:pt x="16" y="5"/>
                    <a:pt x="17" y="5"/>
                  </a:cubicBezTo>
                  <a:cubicBezTo>
                    <a:pt x="18" y="6"/>
                    <a:pt x="21" y="7"/>
                    <a:pt x="22" y="7"/>
                  </a:cubicBezTo>
                  <a:cubicBezTo>
                    <a:pt x="23" y="8"/>
                    <a:pt x="23" y="10"/>
                    <a:pt x="23" y="11"/>
                  </a:cubicBezTo>
                  <a:cubicBezTo>
                    <a:pt x="24" y="12"/>
                    <a:pt x="57" y="97"/>
                    <a:pt x="57" y="98"/>
                  </a:cubicBezTo>
                  <a:cubicBezTo>
                    <a:pt x="58" y="99"/>
                    <a:pt x="60" y="113"/>
                    <a:pt x="60" y="114"/>
                  </a:cubicBezTo>
                  <a:cubicBezTo>
                    <a:pt x="60" y="115"/>
                    <a:pt x="65" y="127"/>
                    <a:pt x="66" y="128"/>
                  </a:cubicBezTo>
                  <a:cubicBezTo>
                    <a:pt x="61" y="128"/>
                    <a:pt x="54" y="130"/>
                    <a:pt x="48" y="136"/>
                  </a:cubicBezTo>
                  <a:cubicBezTo>
                    <a:pt x="43" y="141"/>
                    <a:pt x="38" y="154"/>
                    <a:pt x="36" y="159"/>
                  </a:cubicBezTo>
                  <a:cubicBezTo>
                    <a:pt x="36" y="156"/>
                    <a:pt x="20" y="107"/>
                    <a:pt x="19" y="1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73"/>
            <p:cNvSpPr>
              <a:spLocks/>
            </p:cNvSpPr>
            <p:nvPr/>
          </p:nvSpPr>
          <p:spPr bwMode="gray">
            <a:xfrm>
              <a:off x="3673476" y="3535363"/>
              <a:ext cx="206375" cy="407988"/>
            </a:xfrm>
            <a:custGeom>
              <a:avLst/>
              <a:gdLst>
                <a:gd name="T0" fmla="*/ 24 w 55"/>
                <a:gd name="T1" fmla="*/ 55 h 108"/>
                <a:gd name="T2" fmla="*/ 14 w 55"/>
                <a:gd name="T3" fmla="*/ 88 h 108"/>
                <a:gd name="T4" fmla="*/ 0 w 55"/>
                <a:gd name="T5" fmla="*/ 108 h 108"/>
                <a:gd name="T6" fmla="*/ 5 w 55"/>
                <a:gd name="T7" fmla="*/ 73 h 108"/>
                <a:gd name="T8" fmla="*/ 5 w 55"/>
                <a:gd name="T9" fmla="*/ 36 h 108"/>
                <a:gd name="T10" fmla="*/ 19 w 55"/>
                <a:gd name="T11" fmla="*/ 9 h 108"/>
                <a:gd name="T12" fmla="*/ 44 w 55"/>
                <a:gd name="T13" fmla="*/ 3 h 108"/>
                <a:gd name="T14" fmla="*/ 55 w 55"/>
                <a:gd name="T15" fmla="*/ 22 h 108"/>
                <a:gd name="T16" fmla="*/ 37 w 55"/>
                <a:gd name="T17" fmla="*/ 26 h 108"/>
                <a:gd name="T18" fmla="*/ 24 w 55"/>
                <a:gd name="T19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08">
                  <a:moveTo>
                    <a:pt x="24" y="55"/>
                  </a:moveTo>
                  <a:cubicBezTo>
                    <a:pt x="22" y="68"/>
                    <a:pt x="19" y="80"/>
                    <a:pt x="14" y="88"/>
                  </a:cubicBezTo>
                  <a:cubicBezTo>
                    <a:pt x="11" y="93"/>
                    <a:pt x="3" y="104"/>
                    <a:pt x="0" y="108"/>
                  </a:cubicBezTo>
                  <a:cubicBezTo>
                    <a:pt x="3" y="101"/>
                    <a:pt x="6" y="85"/>
                    <a:pt x="5" y="73"/>
                  </a:cubicBezTo>
                  <a:cubicBezTo>
                    <a:pt x="5" y="65"/>
                    <a:pt x="3" y="48"/>
                    <a:pt x="5" y="36"/>
                  </a:cubicBezTo>
                  <a:cubicBezTo>
                    <a:pt x="7" y="24"/>
                    <a:pt x="11" y="17"/>
                    <a:pt x="19" y="9"/>
                  </a:cubicBezTo>
                  <a:cubicBezTo>
                    <a:pt x="23" y="5"/>
                    <a:pt x="32" y="0"/>
                    <a:pt x="44" y="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49" y="21"/>
                    <a:pt x="42" y="22"/>
                    <a:pt x="37" y="26"/>
                  </a:cubicBezTo>
                  <a:cubicBezTo>
                    <a:pt x="28" y="33"/>
                    <a:pt x="25" y="42"/>
                    <a:pt x="24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74"/>
            <p:cNvSpPr>
              <a:spLocks/>
            </p:cNvSpPr>
            <p:nvPr/>
          </p:nvSpPr>
          <p:spPr bwMode="gray">
            <a:xfrm>
              <a:off x="3767138" y="3640138"/>
              <a:ext cx="180975" cy="201613"/>
            </a:xfrm>
            <a:custGeom>
              <a:avLst/>
              <a:gdLst>
                <a:gd name="T0" fmla="*/ 0 w 48"/>
                <a:gd name="T1" fmla="*/ 53 h 53"/>
                <a:gd name="T2" fmla="*/ 6 w 48"/>
                <a:gd name="T3" fmla="*/ 27 h 53"/>
                <a:gd name="T4" fmla="*/ 17 w 48"/>
                <a:gd name="T5" fmla="*/ 3 h 53"/>
                <a:gd name="T6" fmla="*/ 30 w 48"/>
                <a:gd name="T7" fmla="*/ 0 h 53"/>
                <a:gd name="T8" fmla="*/ 41 w 48"/>
                <a:gd name="T9" fmla="*/ 24 h 53"/>
                <a:gd name="T10" fmla="*/ 48 w 48"/>
                <a:gd name="T11" fmla="*/ 27 h 53"/>
                <a:gd name="T12" fmla="*/ 0 w 4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3">
                  <a:moveTo>
                    <a:pt x="0" y="53"/>
                  </a:moveTo>
                  <a:cubicBezTo>
                    <a:pt x="2" y="48"/>
                    <a:pt x="6" y="32"/>
                    <a:pt x="6" y="27"/>
                  </a:cubicBezTo>
                  <a:cubicBezTo>
                    <a:pt x="8" y="20"/>
                    <a:pt x="9" y="10"/>
                    <a:pt x="17" y="3"/>
                  </a:cubicBezTo>
                  <a:cubicBezTo>
                    <a:pt x="21" y="0"/>
                    <a:pt x="27" y="0"/>
                    <a:pt x="30" y="0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6"/>
                    <a:pt x="45" y="27"/>
                    <a:pt x="48" y="27"/>
                  </a:cubicBezTo>
                  <a:cubicBezTo>
                    <a:pt x="37" y="30"/>
                    <a:pt x="10" y="43"/>
                    <a:pt x="0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75"/>
            <p:cNvSpPr>
              <a:spLocks/>
            </p:cNvSpPr>
            <p:nvPr/>
          </p:nvSpPr>
          <p:spPr bwMode="gray">
            <a:xfrm>
              <a:off x="4124326" y="3530600"/>
              <a:ext cx="95250" cy="152400"/>
            </a:xfrm>
            <a:custGeom>
              <a:avLst/>
              <a:gdLst>
                <a:gd name="T0" fmla="*/ 2 w 25"/>
                <a:gd name="T1" fmla="*/ 8 h 40"/>
                <a:gd name="T2" fmla="*/ 2 w 25"/>
                <a:gd name="T3" fmla="*/ 16 h 40"/>
                <a:gd name="T4" fmla="*/ 9 w 25"/>
                <a:gd name="T5" fmla="*/ 29 h 40"/>
                <a:gd name="T6" fmla="*/ 14 w 25"/>
                <a:gd name="T7" fmla="*/ 40 h 40"/>
                <a:gd name="T8" fmla="*/ 25 w 25"/>
                <a:gd name="T9" fmla="*/ 40 h 40"/>
                <a:gd name="T10" fmla="*/ 11 w 25"/>
                <a:gd name="T11" fmla="*/ 14 h 40"/>
                <a:gd name="T12" fmla="*/ 11 w 25"/>
                <a:gd name="T13" fmla="*/ 0 h 40"/>
                <a:gd name="T14" fmla="*/ 2 w 25"/>
                <a:gd name="T1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2" y="8"/>
                  </a:moveTo>
                  <a:cubicBezTo>
                    <a:pt x="0" y="11"/>
                    <a:pt x="1" y="14"/>
                    <a:pt x="2" y="16"/>
                  </a:cubicBezTo>
                  <a:cubicBezTo>
                    <a:pt x="3" y="18"/>
                    <a:pt x="9" y="29"/>
                    <a:pt x="9" y="29"/>
                  </a:cubicBezTo>
                  <a:cubicBezTo>
                    <a:pt x="11" y="34"/>
                    <a:pt x="12" y="36"/>
                    <a:pt x="14" y="40"/>
                  </a:cubicBezTo>
                  <a:cubicBezTo>
                    <a:pt x="17" y="40"/>
                    <a:pt x="21" y="40"/>
                    <a:pt x="25" y="40"/>
                  </a:cubicBezTo>
                  <a:cubicBezTo>
                    <a:pt x="21" y="31"/>
                    <a:pt x="11" y="14"/>
                    <a:pt x="11" y="1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5"/>
                    <a:pt x="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76"/>
            <p:cNvSpPr>
              <a:spLocks/>
            </p:cNvSpPr>
            <p:nvPr/>
          </p:nvSpPr>
          <p:spPr bwMode="gray">
            <a:xfrm>
              <a:off x="3948113" y="3065463"/>
              <a:ext cx="68263" cy="223838"/>
            </a:xfrm>
            <a:custGeom>
              <a:avLst/>
              <a:gdLst>
                <a:gd name="T0" fmla="*/ 0 w 18"/>
                <a:gd name="T1" fmla="*/ 57 h 59"/>
                <a:gd name="T2" fmla="*/ 18 w 18"/>
                <a:gd name="T3" fmla="*/ 59 h 59"/>
                <a:gd name="T4" fmla="*/ 8 w 18"/>
                <a:gd name="T5" fmla="*/ 0 h 59"/>
                <a:gd name="T6" fmla="*/ 0 w 18"/>
                <a:gd name="T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9">
                  <a:moveTo>
                    <a:pt x="0" y="57"/>
                  </a:moveTo>
                  <a:cubicBezTo>
                    <a:pt x="5" y="56"/>
                    <a:pt x="15" y="57"/>
                    <a:pt x="18" y="59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77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23 w 66"/>
                <a:gd name="T1" fmla="*/ 11 h 159"/>
                <a:gd name="T2" fmla="*/ 22 w 66"/>
                <a:gd name="T3" fmla="*/ 7 h 159"/>
                <a:gd name="T4" fmla="*/ 17 w 66"/>
                <a:gd name="T5" fmla="*/ 5 h 159"/>
                <a:gd name="T6" fmla="*/ 13 w 66"/>
                <a:gd name="T7" fmla="*/ 3 h 159"/>
                <a:gd name="T8" fmla="*/ 2 w 66"/>
                <a:gd name="T9" fmla="*/ 0 h 159"/>
                <a:gd name="T10" fmla="*/ 3 w 66"/>
                <a:gd name="T11" fmla="*/ 7 h 159"/>
                <a:gd name="T12" fmla="*/ 11 w 66"/>
                <a:gd name="T13" fmla="*/ 10 h 159"/>
                <a:gd name="T14" fmla="*/ 12 w 66"/>
                <a:gd name="T15" fmla="*/ 30 h 159"/>
                <a:gd name="T16" fmla="*/ 19 w 66"/>
                <a:gd name="T17" fmla="*/ 33 h 159"/>
                <a:gd name="T18" fmla="*/ 19 w 66"/>
                <a:gd name="T19" fmla="*/ 34 h 159"/>
                <a:gd name="T20" fmla="*/ 15 w 66"/>
                <a:gd name="T21" fmla="*/ 36 h 159"/>
                <a:gd name="T22" fmla="*/ 19 w 66"/>
                <a:gd name="T23" fmla="*/ 106 h 159"/>
                <a:gd name="T24" fmla="*/ 36 w 66"/>
                <a:gd name="T25" fmla="*/ 159 h 159"/>
                <a:gd name="T26" fmla="*/ 48 w 66"/>
                <a:gd name="T27" fmla="*/ 136 h 159"/>
                <a:gd name="T28" fmla="*/ 66 w 66"/>
                <a:gd name="T29" fmla="*/ 128 h 159"/>
                <a:gd name="T30" fmla="*/ 60 w 66"/>
                <a:gd name="T31" fmla="*/ 114 h 159"/>
                <a:gd name="T32" fmla="*/ 57 w 66"/>
                <a:gd name="T33" fmla="*/ 98 h 159"/>
                <a:gd name="T34" fmla="*/ 23 w 66"/>
                <a:gd name="T3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23" y="11"/>
                  </a:moveTo>
                  <a:cubicBezTo>
                    <a:pt x="23" y="10"/>
                    <a:pt x="23" y="8"/>
                    <a:pt x="22" y="7"/>
                  </a:cubicBezTo>
                  <a:cubicBezTo>
                    <a:pt x="21" y="7"/>
                    <a:pt x="18" y="6"/>
                    <a:pt x="17" y="5"/>
                  </a:cubicBezTo>
                  <a:cubicBezTo>
                    <a:pt x="16" y="5"/>
                    <a:pt x="14" y="3"/>
                    <a:pt x="13" y="3"/>
                  </a:cubicBezTo>
                  <a:cubicBezTo>
                    <a:pt x="9" y="3"/>
                    <a:pt x="3" y="1"/>
                    <a:pt x="2" y="0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4" y="9"/>
                    <a:pt x="8" y="10"/>
                    <a:pt x="11" y="1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2"/>
                    <a:pt x="16" y="33"/>
                    <a:pt x="19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9" y="105"/>
                    <a:pt x="19" y="106"/>
                  </a:cubicBezTo>
                  <a:cubicBezTo>
                    <a:pt x="20" y="107"/>
                    <a:pt x="36" y="156"/>
                    <a:pt x="36" y="159"/>
                  </a:cubicBezTo>
                  <a:cubicBezTo>
                    <a:pt x="38" y="154"/>
                    <a:pt x="43" y="141"/>
                    <a:pt x="48" y="136"/>
                  </a:cubicBezTo>
                  <a:cubicBezTo>
                    <a:pt x="54" y="130"/>
                    <a:pt x="61" y="128"/>
                    <a:pt x="66" y="128"/>
                  </a:cubicBezTo>
                  <a:cubicBezTo>
                    <a:pt x="65" y="127"/>
                    <a:pt x="60" y="115"/>
                    <a:pt x="60" y="114"/>
                  </a:cubicBezTo>
                  <a:cubicBezTo>
                    <a:pt x="60" y="113"/>
                    <a:pt x="58" y="99"/>
                    <a:pt x="57" y="98"/>
                  </a:cubicBezTo>
                  <a:cubicBezTo>
                    <a:pt x="57" y="97"/>
                    <a:pt x="24" y="12"/>
                    <a:pt x="23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78"/>
            <p:cNvSpPr>
              <a:spLocks/>
            </p:cNvSpPr>
            <p:nvPr/>
          </p:nvSpPr>
          <p:spPr bwMode="gray">
            <a:xfrm>
              <a:off x="3489326" y="2994025"/>
              <a:ext cx="117475" cy="46038"/>
            </a:xfrm>
            <a:custGeom>
              <a:avLst/>
              <a:gdLst>
                <a:gd name="T0" fmla="*/ 15 w 31"/>
                <a:gd name="T1" fmla="*/ 6 h 12"/>
                <a:gd name="T2" fmla="*/ 30 w 31"/>
                <a:gd name="T3" fmla="*/ 12 h 12"/>
                <a:gd name="T4" fmla="*/ 27 w 31"/>
                <a:gd name="T5" fmla="*/ 3 h 12"/>
                <a:gd name="T6" fmla="*/ 14 w 31"/>
                <a:gd name="T7" fmla="*/ 0 h 12"/>
                <a:gd name="T8" fmla="*/ 3 w 31"/>
                <a:gd name="T9" fmla="*/ 3 h 12"/>
                <a:gd name="T10" fmla="*/ 0 w 31"/>
                <a:gd name="T11" fmla="*/ 11 h 12"/>
                <a:gd name="T12" fmla="*/ 15 w 31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15" y="6"/>
                  </a:moveTo>
                  <a:cubicBezTo>
                    <a:pt x="24" y="6"/>
                    <a:pt x="28" y="10"/>
                    <a:pt x="30" y="12"/>
                  </a:cubicBezTo>
                  <a:cubicBezTo>
                    <a:pt x="31" y="8"/>
                    <a:pt x="30" y="6"/>
                    <a:pt x="27" y="3"/>
                  </a:cubicBezTo>
                  <a:cubicBezTo>
                    <a:pt x="25" y="1"/>
                    <a:pt x="21" y="0"/>
                    <a:pt x="14" y="0"/>
                  </a:cubicBezTo>
                  <a:cubicBezTo>
                    <a:pt x="10" y="0"/>
                    <a:pt x="5" y="1"/>
                    <a:pt x="3" y="3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1" y="9"/>
                    <a:pt x="7" y="6"/>
                    <a:pt x="1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79"/>
            <p:cNvSpPr>
              <a:spLocks/>
            </p:cNvSpPr>
            <p:nvPr/>
          </p:nvSpPr>
          <p:spPr bwMode="gray">
            <a:xfrm>
              <a:off x="3482976" y="2778125"/>
              <a:ext cx="242888" cy="106363"/>
            </a:xfrm>
            <a:custGeom>
              <a:avLst/>
              <a:gdLst>
                <a:gd name="T0" fmla="*/ 0 w 65"/>
                <a:gd name="T1" fmla="*/ 14 h 28"/>
                <a:gd name="T2" fmla="*/ 2 w 65"/>
                <a:gd name="T3" fmla="*/ 24 h 28"/>
                <a:gd name="T4" fmla="*/ 7 w 65"/>
                <a:gd name="T5" fmla="*/ 27 h 28"/>
                <a:gd name="T6" fmla="*/ 17 w 65"/>
                <a:gd name="T7" fmla="*/ 23 h 28"/>
                <a:gd name="T8" fmla="*/ 26 w 65"/>
                <a:gd name="T9" fmla="*/ 28 h 28"/>
                <a:gd name="T10" fmla="*/ 32 w 65"/>
                <a:gd name="T11" fmla="*/ 26 h 28"/>
                <a:gd name="T12" fmla="*/ 36 w 65"/>
                <a:gd name="T13" fmla="*/ 28 h 28"/>
                <a:gd name="T14" fmla="*/ 41 w 65"/>
                <a:gd name="T15" fmla="*/ 22 h 28"/>
                <a:gd name="T16" fmla="*/ 62 w 65"/>
                <a:gd name="T17" fmla="*/ 12 h 28"/>
                <a:gd name="T18" fmla="*/ 65 w 65"/>
                <a:gd name="T19" fmla="*/ 2 h 28"/>
                <a:gd name="T20" fmla="*/ 52 w 65"/>
                <a:gd name="T21" fmla="*/ 8 h 28"/>
                <a:gd name="T22" fmla="*/ 40 w 65"/>
                <a:gd name="T23" fmla="*/ 6 h 28"/>
                <a:gd name="T24" fmla="*/ 41 w 65"/>
                <a:gd name="T25" fmla="*/ 0 h 28"/>
                <a:gd name="T26" fmla="*/ 28 w 65"/>
                <a:gd name="T27" fmla="*/ 2 h 28"/>
                <a:gd name="T28" fmla="*/ 15 w 65"/>
                <a:gd name="T29" fmla="*/ 1 h 28"/>
                <a:gd name="T30" fmla="*/ 0 w 65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8">
                  <a:moveTo>
                    <a:pt x="0" y="14"/>
                  </a:moveTo>
                  <a:cubicBezTo>
                    <a:pt x="0" y="18"/>
                    <a:pt x="1" y="21"/>
                    <a:pt x="2" y="24"/>
                  </a:cubicBezTo>
                  <a:cubicBezTo>
                    <a:pt x="3" y="25"/>
                    <a:pt x="5" y="27"/>
                    <a:pt x="7" y="27"/>
                  </a:cubicBezTo>
                  <a:cubicBezTo>
                    <a:pt x="9" y="27"/>
                    <a:pt x="12" y="22"/>
                    <a:pt x="17" y="23"/>
                  </a:cubicBezTo>
                  <a:cubicBezTo>
                    <a:pt x="21" y="23"/>
                    <a:pt x="23" y="28"/>
                    <a:pt x="26" y="28"/>
                  </a:cubicBezTo>
                  <a:cubicBezTo>
                    <a:pt x="28" y="28"/>
                    <a:pt x="29" y="26"/>
                    <a:pt x="32" y="26"/>
                  </a:cubicBezTo>
                  <a:cubicBezTo>
                    <a:pt x="34" y="25"/>
                    <a:pt x="34" y="26"/>
                    <a:pt x="36" y="28"/>
                  </a:cubicBezTo>
                  <a:cubicBezTo>
                    <a:pt x="36" y="26"/>
                    <a:pt x="38" y="24"/>
                    <a:pt x="41" y="22"/>
                  </a:cubicBezTo>
                  <a:cubicBezTo>
                    <a:pt x="44" y="19"/>
                    <a:pt x="57" y="17"/>
                    <a:pt x="62" y="12"/>
                  </a:cubicBezTo>
                  <a:cubicBezTo>
                    <a:pt x="65" y="10"/>
                    <a:pt x="65" y="5"/>
                    <a:pt x="65" y="2"/>
                  </a:cubicBezTo>
                  <a:cubicBezTo>
                    <a:pt x="63" y="5"/>
                    <a:pt x="57" y="8"/>
                    <a:pt x="52" y="8"/>
                  </a:cubicBezTo>
                  <a:cubicBezTo>
                    <a:pt x="49" y="9"/>
                    <a:pt x="42" y="7"/>
                    <a:pt x="40" y="6"/>
                  </a:cubicBezTo>
                  <a:cubicBezTo>
                    <a:pt x="41" y="4"/>
                    <a:pt x="42" y="2"/>
                    <a:pt x="41" y="0"/>
                  </a:cubicBezTo>
                  <a:cubicBezTo>
                    <a:pt x="39" y="1"/>
                    <a:pt x="31" y="2"/>
                    <a:pt x="28" y="2"/>
                  </a:cubicBezTo>
                  <a:cubicBezTo>
                    <a:pt x="25" y="2"/>
                    <a:pt x="19" y="1"/>
                    <a:pt x="15" y="1"/>
                  </a:cubicBezTo>
                  <a:cubicBezTo>
                    <a:pt x="5" y="1"/>
                    <a:pt x="0" y="8"/>
                    <a:pt x="0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80"/>
            <p:cNvSpPr>
              <a:spLocks/>
            </p:cNvSpPr>
            <p:nvPr/>
          </p:nvSpPr>
          <p:spPr bwMode="gray">
            <a:xfrm>
              <a:off x="3422651" y="2895600"/>
              <a:ext cx="247650" cy="125413"/>
            </a:xfrm>
            <a:custGeom>
              <a:avLst/>
              <a:gdLst>
                <a:gd name="T0" fmla="*/ 33 w 66"/>
                <a:gd name="T1" fmla="*/ 14 h 33"/>
                <a:gd name="T2" fmla="*/ 65 w 66"/>
                <a:gd name="T3" fmla="*/ 32 h 33"/>
                <a:gd name="T4" fmla="*/ 65 w 66"/>
                <a:gd name="T5" fmla="*/ 25 h 33"/>
                <a:gd name="T6" fmla="*/ 62 w 66"/>
                <a:gd name="T7" fmla="*/ 15 h 33"/>
                <a:gd name="T8" fmla="*/ 63 w 66"/>
                <a:gd name="T9" fmla="*/ 9 h 33"/>
                <a:gd name="T10" fmla="*/ 55 w 66"/>
                <a:gd name="T11" fmla="*/ 10 h 33"/>
                <a:gd name="T12" fmla="*/ 51 w 66"/>
                <a:gd name="T13" fmla="*/ 3 h 33"/>
                <a:gd name="T14" fmla="*/ 41 w 66"/>
                <a:gd name="T15" fmla="*/ 5 h 33"/>
                <a:gd name="T16" fmla="*/ 33 w 66"/>
                <a:gd name="T17" fmla="*/ 0 h 33"/>
                <a:gd name="T18" fmla="*/ 24 w 66"/>
                <a:gd name="T19" fmla="*/ 5 h 33"/>
                <a:gd name="T20" fmla="*/ 16 w 66"/>
                <a:gd name="T21" fmla="*/ 4 h 33"/>
                <a:gd name="T22" fmla="*/ 13 w 66"/>
                <a:gd name="T23" fmla="*/ 7 h 33"/>
                <a:gd name="T24" fmla="*/ 9 w 66"/>
                <a:gd name="T25" fmla="*/ 10 h 33"/>
                <a:gd name="T26" fmla="*/ 4 w 66"/>
                <a:gd name="T27" fmla="*/ 9 h 33"/>
                <a:gd name="T28" fmla="*/ 4 w 66"/>
                <a:gd name="T29" fmla="*/ 16 h 33"/>
                <a:gd name="T30" fmla="*/ 0 w 66"/>
                <a:gd name="T31" fmla="*/ 26 h 33"/>
                <a:gd name="T32" fmla="*/ 2 w 66"/>
                <a:gd name="T33" fmla="*/ 33 h 33"/>
                <a:gd name="T34" fmla="*/ 33 w 66"/>
                <a:gd name="T3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33">
                  <a:moveTo>
                    <a:pt x="33" y="14"/>
                  </a:moveTo>
                  <a:cubicBezTo>
                    <a:pt x="55" y="14"/>
                    <a:pt x="64" y="24"/>
                    <a:pt x="65" y="32"/>
                  </a:cubicBezTo>
                  <a:cubicBezTo>
                    <a:pt x="66" y="30"/>
                    <a:pt x="66" y="28"/>
                    <a:pt x="65" y="25"/>
                  </a:cubicBezTo>
                  <a:cubicBezTo>
                    <a:pt x="65" y="23"/>
                    <a:pt x="62" y="17"/>
                    <a:pt x="62" y="15"/>
                  </a:cubicBezTo>
                  <a:cubicBezTo>
                    <a:pt x="62" y="13"/>
                    <a:pt x="62" y="11"/>
                    <a:pt x="63" y="9"/>
                  </a:cubicBezTo>
                  <a:cubicBezTo>
                    <a:pt x="61" y="10"/>
                    <a:pt x="57" y="12"/>
                    <a:pt x="55" y="10"/>
                  </a:cubicBezTo>
                  <a:cubicBezTo>
                    <a:pt x="52" y="8"/>
                    <a:pt x="54" y="4"/>
                    <a:pt x="51" y="3"/>
                  </a:cubicBezTo>
                  <a:cubicBezTo>
                    <a:pt x="48" y="2"/>
                    <a:pt x="44" y="5"/>
                    <a:pt x="41" y="5"/>
                  </a:cubicBezTo>
                  <a:cubicBezTo>
                    <a:pt x="38" y="4"/>
                    <a:pt x="35" y="0"/>
                    <a:pt x="33" y="0"/>
                  </a:cubicBezTo>
                  <a:cubicBezTo>
                    <a:pt x="29" y="0"/>
                    <a:pt x="28" y="4"/>
                    <a:pt x="24" y="5"/>
                  </a:cubicBezTo>
                  <a:cubicBezTo>
                    <a:pt x="21" y="5"/>
                    <a:pt x="18" y="4"/>
                    <a:pt x="16" y="4"/>
                  </a:cubicBezTo>
                  <a:cubicBezTo>
                    <a:pt x="15" y="4"/>
                    <a:pt x="13" y="5"/>
                    <a:pt x="13" y="7"/>
                  </a:cubicBezTo>
                  <a:cubicBezTo>
                    <a:pt x="12" y="9"/>
                    <a:pt x="11" y="10"/>
                    <a:pt x="9" y="10"/>
                  </a:cubicBezTo>
                  <a:cubicBezTo>
                    <a:pt x="7" y="11"/>
                    <a:pt x="5" y="9"/>
                    <a:pt x="4" y="9"/>
                  </a:cubicBezTo>
                  <a:cubicBezTo>
                    <a:pt x="4" y="10"/>
                    <a:pt x="5" y="14"/>
                    <a:pt x="4" y="16"/>
                  </a:cubicBezTo>
                  <a:cubicBezTo>
                    <a:pt x="3" y="19"/>
                    <a:pt x="1" y="22"/>
                    <a:pt x="0" y="26"/>
                  </a:cubicBezTo>
                  <a:cubicBezTo>
                    <a:pt x="0" y="29"/>
                    <a:pt x="1" y="30"/>
                    <a:pt x="2" y="33"/>
                  </a:cubicBezTo>
                  <a:cubicBezTo>
                    <a:pt x="1" y="21"/>
                    <a:pt x="14" y="14"/>
                    <a:pt x="33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81"/>
            <p:cNvSpPr>
              <a:spLocks/>
            </p:cNvSpPr>
            <p:nvPr/>
          </p:nvSpPr>
          <p:spPr bwMode="gray">
            <a:xfrm>
              <a:off x="3463926" y="3046413"/>
              <a:ext cx="71438" cy="103188"/>
            </a:xfrm>
            <a:custGeom>
              <a:avLst/>
              <a:gdLst>
                <a:gd name="T0" fmla="*/ 9 w 19"/>
                <a:gd name="T1" fmla="*/ 15 h 27"/>
                <a:gd name="T2" fmla="*/ 2 w 19"/>
                <a:gd name="T3" fmla="*/ 20 h 27"/>
                <a:gd name="T4" fmla="*/ 6 w 19"/>
                <a:gd name="T5" fmla="*/ 27 h 27"/>
                <a:gd name="T6" fmla="*/ 10 w 19"/>
                <a:gd name="T7" fmla="*/ 22 h 27"/>
                <a:gd name="T8" fmla="*/ 13 w 19"/>
                <a:gd name="T9" fmla="*/ 19 h 27"/>
                <a:gd name="T10" fmla="*/ 15 w 19"/>
                <a:gd name="T11" fmla="*/ 17 h 27"/>
                <a:gd name="T12" fmla="*/ 14 w 19"/>
                <a:gd name="T13" fmla="*/ 14 h 27"/>
                <a:gd name="T14" fmla="*/ 18 w 19"/>
                <a:gd name="T15" fmla="*/ 13 h 27"/>
                <a:gd name="T16" fmla="*/ 19 w 19"/>
                <a:gd name="T17" fmla="*/ 10 h 27"/>
                <a:gd name="T18" fmla="*/ 17 w 19"/>
                <a:gd name="T19" fmla="*/ 8 h 27"/>
                <a:gd name="T20" fmla="*/ 11 w 19"/>
                <a:gd name="T21" fmla="*/ 8 h 27"/>
                <a:gd name="T22" fmla="*/ 14 w 19"/>
                <a:gd name="T23" fmla="*/ 6 h 27"/>
                <a:gd name="T24" fmla="*/ 16 w 19"/>
                <a:gd name="T25" fmla="*/ 4 h 27"/>
                <a:gd name="T26" fmla="*/ 15 w 19"/>
                <a:gd name="T27" fmla="*/ 0 h 27"/>
                <a:gd name="T28" fmla="*/ 2 w 19"/>
                <a:gd name="T29" fmla="*/ 6 h 27"/>
                <a:gd name="T30" fmla="*/ 4 w 19"/>
                <a:gd name="T31" fmla="*/ 9 h 27"/>
                <a:gd name="T32" fmla="*/ 1 w 19"/>
                <a:gd name="T33" fmla="*/ 9 h 27"/>
                <a:gd name="T34" fmla="*/ 1 w 19"/>
                <a:gd name="T35" fmla="*/ 16 h 27"/>
                <a:gd name="T36" fmla="*/ 9 w 19"/>
                <a:gd name="T37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7">
                  <a:moveTo>
                    <a:pt x="9" y="15"/>
                  </a:moveTo>
                  <a:cubicBezTo>
                    <a:pt x="7" y="16"/>
                    <a:pt x="4" y="18"/>
                    <a:pt x="2" y="20"/>
                  </a:cubicBezTo>
                  <a:cubicBezTo>
                    <a:pt x="3" y="22"/>
                    <a:pt x="5" y="26"/>
                    <a:pt x="6" y="27"/>
                  </a:cubicBezTo>
                  <a:cubicBezTo>
                    <a:pt x="7" y="25"/>
                    <a:pt x="9" y="22"/>
                    <a:pt x="10" y="22"/>
                  </a:cubicBezTo>
                  <a:cubicBezTo>
                    <a:pt x="11" y="21"/>
                    <a:pt x="12" y="20"/>
                    <a:pt x="13" y="19"/>
                  </a:cubicBezTo>
                  <a:cubicBezTo>
                    <a:pt x="15" y="19"/>
                    <a:pt x="15" y="18"/>
                    <a:pt x="15" y="17"/>
                  </a:cubicBezTo>
                  <a:cubicBezTo>
                    <a:pt x="15" y="16"/>
                    <a:pt x="15" y="15"/>
                    <a:pt x="14" y="14"/>
                  </a:cubicBezTo>
                  <a:cubicBezTo>
                    <a:pt x="15" y="14"/>
                    <a:pt x="17" y="14"/>
                    <a:pt x="18" y="13"/>
                  </a:cubicBezTo>
                  <a:cubicBezTo>
                    <a:pt x="19" y="12"/>
                    <a:pt x="19" y="11"/>
                    <a:pt x="19" y="10"/>
                  </a:cubicBezTo>
                  <a:cubicBezTo>
                    <a:pt x="19" y="9"/>
                    <a:pt x="18" y="8"/>
                    <a:pt x="17" y="8"/>
                  </a:cubicBezTo>
                  <a:cubicBezTo>
                    <a:pt x="16" y="8"/>
                    <a:pt x="12" y="8"/>
                    <a:pt x="11" y="8"/>
                  </a:cubicBezTo>
                  <a:cubicBezTo>
                    <a:pt x="11" y="8"/>
                    <a:pt x="13" y="7"/>
                    <a:pt x="14" y="6"/>
                  </a:cubicBezTo>
                  <a:cubicBezTo>
                    <a:pt x="15" y="6"/>
                    <a:pt x="15" y="5"/>
                    <a:pt x="16" y="4"/>
                  </a:cubicBezTo>
                  <a:cubicBezTo>
                    <a:pt x="16" y="4"/>
                    <a:pt x="16" y="2"/>
                    <a:pt x="15" y="0"/>
                  </a:cubicBezTo>
                  <a:cubicBezTo>
                    <a:pt x="11" y="0"/>
                    <a:pt x="4" y="4"/>
                    <a:pt x="2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4" y="15"/>
                    <a:pt x="7" y="15"/>
                    <a:pt x="9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gray">
            <a:xfrm>
              <a:off x="3846513" y="3303588"/>
              <a:ext cx="312738" cy="431800"/>
            </a:xfrm>
            <a:custGeom>
              <a:avLst/>
              <a:gdLst>
                <a:gd name="T0" fmla="*/ 64 w 83"/>
                <a:gd name="T1" fmla="*/ 13 h 114"/>
                <a:gd name="T2" fmla="*/ 5 w 83"/>
                <a:gd name="T3" fmla="*/ 19 h 114"/>
                <a:gd name="T4" fmla="*/ 1 w 83"/>
                <a:gd name="T5" fmla="*/ 37 h 114"/>
                <a:gd name="T6" fmla="*/ 6 w 83"/>
                <a:gd name="T7" fmla="*/ 36 h 114"/>
                <a:gd name="T8" fmla="*/ 13 w 83"/>
                <a:gd name="T9" fmla="*/ 36 h 114"/>
                <a:gd name="T10" fmla="*/ 8 w 83"/>
                <a:gd name="T11" fmla="*/ 50 h 114"/>
                <a:gd name="T12" fmla="*/ 15 w 83"/>
                <a:gd name="T13" fmla="*/ 48 h 114"/>
                <a:gd name="T14" fmla="*/ 16 w 83"/>
                <a:gd name="T15" fmla="*/ 62 h 114"/>
                <a:gd name="T16" fmla="*/ 16 w 83"/>
                <a:gd name="T17" fmla="*/ 70 h 114"/>
                <a:gd name="T18" fmla="*/ 20 w 83"/>
                <a:gd name="T19" fmla="*/ 71 h 114"/>
                <a:gd name="T20" fmla="*/ 27 w 83"/>
                <a:gd name="T21" fmla="*/ 75 h 114"/>
                <a:gd name="T22" fmla="*/ 16 w 83"/>
                <a:gd name="T23" fmla="*/ 75 h 114"/>
                <a:gd name="T24" fmla="*/ 22 w 83"/>
                <a:gd name="T25" fmla="*/ 77 h 114"/>
                <a:gd name="T26" fmla="*/ 24 w 83"/>
                <a:gd name="T27" fmla="*/ 80 h 114"/>
                <a:gd name="T28" fmla="*/ 19 w 83"/>
                <a:gd name="T29" fmla="*/ 83 h 114"/>
                <a:gd name="T30" fmla="*/ 26 w 83"/>
                <a:gd name="T31" fmla="*/ 91 h 114"/>
                <a:gd name="T32" fmla="*/ 30 w 83"/>
                <a:gd name="T33" fmla="*/ 100 h 114"/>
                <a:gd name="T34" fmla="*/ 78 w 83"/>
                <a:gd name="T35" fmla="*/ 102 h 114"/>
                <a:gd name="T36" fmla="*/ 63 w 83"/>
                <a:gd name="T37" fmla="*/ 68 h 114"/>
                <a:gd name="T38" fmla="*/ 72 w 83"/>
                <a:gd name="T39" fmla="*/ 61 h 114"/>
                <a:gd name="T40" fmla="*/ 74 w 83"/>
                <a:gd name="T41" fmla="*/ 55 h 114"/>
                <a:gd name="T42" fmla="*/ 70 w 83"/>
                <a:gd name="T43" fmla="*/ 51 h 114"/>
                <a:gd name="T44" fmla="*/ 59 w 83"/>
                <a:gd name="T45" fmla="*/ 50 h 114"/>
                <a:gd name="T46" fmla="*/ 23 w 83"/>
                <a:gd name="T47" fmla="*/ 33 h 114"/>
                <a:gd name="T48" fmla="*/ 12 w 83"/>
                <a:gd name="T49" fmla="*/ 28 h 114"/>
                <a:gd name="T50" fmla="*/ 17 w 83"/>
                <a:gd name="T51" fmla="*/ 29 h 114"/>
                <a:gd name="T52" fmla="*/ 53 w 83"/>
                <a:gd name="T53" fmla="*/ 32 h 114"/>
                <a:gd name="T54" fmla="*/ 78 w 83"/>
                <a:gd name="T55" fmla="*/ 42 h 114"/>
                <a:gd name="T56" fmla="*/ 73 w 83"/>
                <a:gd name="T57" fmla="*/ 26 h 114"/>
                <a:gd name="T58" fmla="*/ 83 w 83"/>
                <a:gd name="T59" fmla="*/ 32 h 114"/>
                <a:gd name="T60" fmla="*/ 29 w 83"/>
                <a:gd name="T61" fmla="*/ 40 h 114"/>
                <a:gd name="T62" fmla="*/ 46 w 83"/>
                <a:gd name="T63" fmla="*/ 47 h 114"/>
                <a:gd name="T64" fmla="*/ 32 w 83"/>
                <a:gd name="T65" fmla="*/ 47 h 114"/>
                <a:gd name="T66" fmla="*/ 29 w 83"/>
                <a:gd name="T67" fmla="*/ 51 h 114"/>
                <a:gd name="T68" fmla="*/ 20 w 83"/>
                <a:gd name="T69" fmla="*/ 47 h 114"/>
                <a:gd name="T70" fmla="*/ 9 w 83"/>
                <a:gd name="T71" fmla="*/ 27 h 114"/>
                <a:gd name="T72" fmla="*/ 18 w 83"/>
                <a:gd name="T73" fmla="*/ 20 h 114"/>
                <a:gd name="T74" fmla="*/ 42 w 83"/>
                <a:gd name="T75" fmla="*/ 20 h 114"/>
                <a:gd name="T76" fmla="*/ 20 w 83"/>
                <a:gd name="T77" fmla="*/ 10 h 114"/>
                <a:gd name="T78" fmla="*/ 43 w 83"/>
                <a:gd name="T79" fmla="*/ 9 h 114"/>
                <a:gd name="T80" fmla="*/ 63 w 83"/>
                <a:gd name="T81" fmla="*/ 30 h 114"/>
                <a:gd name="T82" fmla="*/ 51 w 83"/>
                <a:gd name="T83" fmla="*/ 12 h 114"/>
                <a:gd name="T84" fmla="*/ 63 w 83"/>
                <a:gd name="T85" fmla="*/ 3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4">
                  <a:moveTo>
                    <a:pt x="83" y="32"/>
                  </a:moveTo>
                  <a:cubicBezTo>
                    <a:pt x="82" y="30"/>
                    <a:pt x="75" y="22"/>
                    <a:pt x="64" y="13"/>
                  </a:cubicBezTo>
                  <a:cubicBezTo>
                    <a:pt x="55" y="7"/>
                    <a:pt x="42" y="0"/>
                    <a:pt x="32" y="0"/>
                  </a:cubicBezTo>
                  <a:cubicBezTo>
                    <a:pt x="14" y="0"/>
                    <a:pt x="6" y="13"/>
                    <a:pt x="5" y="19"/>
                  </a:cubicBezTo>
                  <a:cubicBezTo>
                    <a:pt x="4" y="23"/>
                    <a:pt x="4" y="27"/>
                    <a:pt x="5" y="29"/>
                  </a:cubicBezTo>
                  <a:cubicBezTo>
                    <a:pt x="2" y="32"/>
                    <a:pt x="1" y="34"/>
                    <a:pt x="1" y="37"/>
                  </a:cubicBezTo>
                  <a:cubicBezTo>
                    <a:pt x="0" y="39"/>
                    <a:pt x="1" y="42"/>
                    <a:pt x="3" y="43"/>
                  </a:cubicBezTo>
                  <a:cubicBezTo>
                    <a:pt x="2" y="41"/>
                    <a:pt x="4" y="38"/>
                    <a:pt x="6" y="36"/>
                  </a:cubicBezTo>
                  <a:cubicBezTo>
                    <a:pt x="7" y="33"/>
                    <a:pt x="10" y="32"/>
                    <a:pt x="12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7"/>
                    <a:pt x="8" y="40"/>
                    <a:pt x="7" y="4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7" y="71"/>
                    <a:pt x="20" y="71"/>
                  </a:cubicBezTo>
                  <a:cubicBezTo>
                    <a:pt x="22" y="71"/>
                    <a:pt x="27" y="73"/>
                    <a:pt x="27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7" y="77"/>
                    <a:pt x="18" y="78"/>
                  </a:cubicBezTo>
                  <a:cubicBezTo>
                    <a:pt x="19" y="77"/>
                    <a:pt x="21" y="77"/>
                    <a:pt x="22" y="77"/>
                  </a:cubicBezTo>
                  <a:cubicBezTo>
                    <a:pt x="22" y="77"/>
                    <a:pt x="24" y="77"/>
                    <a:pt x="26" y="77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3" y="81"/>
                    <a:pt x="21" y="80"/>
                  </a:cubicBezTo>
                  <a:cubicBezTo>
                    <a:pt x="20" y="80"/>
                    <a:pt x="19" y="81"/>
                    <a:pt x="19" y="83"/>
                  </a:cubicBezTo>
                  <a:cubicBezTo>
                    <a:pt x="19" y="84"/>
                    <a:pt x="20" y="87"/>
                    <a:pt x="20" y="87"/>
                  </a:cubicBezTo>
                  <a:cubicBezTo>
                    <a:pt x="21" y="92"/>
                    <a:pt x="26" y="91"/>
                    <a:pt x="26" y="91"/>
                  </a:cubicBezTo>
                  <a:cubicBezTo>
                    <a:pt x="29" y="90"/>
                    <a:pt x="39" y="87"/>
                    <a:pt x="39" y="87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40" y="111"/>
                    <a:pt x="58" y="105"/>
                    <a:pt x="78" y="102"/>
                  </a:cubicBezTo>
                  <a:cubicBezTo>
                    <a:pt x="76" y="98"/>
                    <a:pt x="76" y="96"/>
                    <a:pt x="73" y="91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6" y="65"/>
                    <a:pt x="70" y="63"/>
                    <a:pt x="72" y="61"/>
                  </a:cubicBezTo>
                  <a:cubicBezTo>
                    <a:pt x="74" y="60"/>
                    <a:pt x="77" y="56"/>
                    <a:pt x="78" y="54"/>
                  </a:cubicBezTo>
                  <a:cubicBezTo>
                    <a:pt x="77" y="54"/>
                    <a:pt x="75" y="54"/>
                    <a:pt x="74" y="55"/>
                  </a:cubicBezTo>
                  <a:cubicBezTo>
                    <a:pt x="73" y="55"/>
                    <a:pt x="72" y="57"/>
                    <a:pt x="70" y="56"/>
                  </a:cubicBezTo>
                  <a:cubicBezTo>
                    <a:pt x="68" y="55"/>
                    <a:pt x="69" y="53"/>
                    <a:pt x="70" y="51"/>
                  </a:cubicBezTo>
                  <a:cubicBezTo>
                    <a:pt x="70" y="50"/>
                    <a:pt x="67" y="50"/>
                    <a:pt x="66" y="51"/>
                  </a:cubicBezTo>
                  <a:cubicBezTo>
                    <a:pt x="64" y="52"/>
                    <a:pt x="61" y="52"/>
                    <a:pt x="59" y="50"/>
                  </a:cubicBezTo>
                  <a:cubicBezTo>
                    <a:pt x="56" y="47"/>
                    <a:pt x="45" y="38"/>
                    <a:pt x="42" y="36"/>
                  </a:cubicBezTo>
                  <a:cubicBezTo>
                    <a:pt x="36" y="33"/>
                    <a:pt x="28" y="32"/>
                    <a:pt x="23" y="33"/>
                  </a:cubicBezTo>
                  <a:cubicBezTo>
                    <a:pt x="20" y="34"/>
                    <a:pt x="17" y="35"/>
                    <a:pt x="16" y="35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30"/>
                    <a:pt x="17" y="29"/>
                  </a:cubicBezTo>
                  <a:cubicBezTo>
                    <a:pt x="19" y="28"/>
                    <a:pt x="25" y="27"/>
                    <a:pt x="31" y="27"/>
                  </a:cubicBezTo>
                  <a:cubicBezTo>
                    <a:pt x="39" y="27"/>
                    <a:pt x="49" y="30"/>
                    <a:pt x="53" y="32"/>
                  </a:cubicBezTo>
                  <a:cubicBezTo>
                    <a:pt x="53" y="37"/>
                    <a:pt x="64" y="44"/>
                    <a:pt x="69" y="44"/>
                  </a:cubicBezTo>
                  <a:cubicBezTo>
                    <a:pt x="73" y="45"/>
                    <a:pt x="75" y="44"/>
                    <a:pt x="78" y="42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6"/>
                    <a:pt x="82" y="35"/>
                    <a:pt x="83" y="36"/>
                  </a:cubicBezTo>
                  <a:cubicBezTo>
                    <a:pt x="83" y="35"/>
                    <a:pt x="83" y="34"/>
                    <a:pt x="83" y="32"/>
                  </a:cubicBezTo>
                  <a:moveTo>
                    <a:pt x="20" y="43"/>
                  </a:moveTo>
                  <a:cubicBezTo>
                    <a:pt x="20" y="43"/>
                    <a:pt x="24" y="41"/>
                    <a:pt x="29" y="40"/>
                  </a:cubicBezTo>
                  <a:cubicBezTo>
                    <a:pt x="35" y="38"/>
                    <a:pt x="42" y="42"/>
                    <a:pt x="47" y="46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8"/>
                    <a:pt x="35" y="47"/>
                    <a:pt x="32" y="47"/>
                  </a:cubicBezTo>
                  <a:cubicBezTo>
                    <a:pt x="29" y="47"/>
                    <a:pt x="27" y="48"/>
                    <a:pt x="27" y="48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4" y="50"/>
                    <a:pt x="22" y="47"/>
                    <a:pt x="20" y="47"/>
                  </a:cubicBezTo>
                  <a:lnTo>
                    <a:pt x="20" y="43"/>
                  </a:lnTo>
                  <a:close/>
                  <a:moveTo>
                    <a:pt x="9" y="27"/>
                  </a:moveTo>
                  <a:cubicBezTo>
                    <a:pt x="7" y="21"/>
                    <a:pt x="12" y="15"/>
                    <a:pt x="15" y="12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5" y="22"/>
                    <a:pt x="11" y="25"/>
                    <a:pt x="9" y="27"/>
                  </a:cubicBezTo>
                  <a:moveTo>
                    <a:pt x="42" y="20"/>
                  </a:moveTo>
                  <a:cubicBezTo>
                    <a:pt x="38" y="18"/>
                    <a:pt x="27" y="18"/>
                    <a:pt x="23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8"/>
                    <a:pt x="27" y="7"/>
                    <a:pt x="31" y="7"/>
                  </a:cubicBezTo>
                  <a:cubicBezTo>
                    <a:pt x="35" y="7"/>
                    <a:pt x="40" y="8"/>
                    <a:pt x="43" y="9"/>
                  </a:cubicBezTo>
                  <a:lnTo>
                    <a:pt x="42" y="20"/>
                  </a:lnTo>
                  <a:close/>
                  <a:moveTo>
                    <a:pt x="63" y="30"/>
                  </a:moveTo>
                  <a:cubicBezTo>
                    <a:pt x="58" y="27"/>
                    <a:pt x="50" y="22"/>
                    <a:pt x="47" y="2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4" y="13"/>
                    <a:pt x="66" y="21"/>
                    <a:pt x="68" y="22"/>
                  </a:cubicBezTo>
                  <a:lnTo>
                    <a:pt x="6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83"/>
            <p:cNvSpPr>
              <a:spLocks/>
            </p:cNvSpPr>
            <p:nvPr/>
          </p:nvSpPr>
          <p:spPr bwMode="gray">
            <a:xfrm>
              <a:off x="4076701" y="3179763"/>
              <a:ext cx="138113" cy="173038"/>
            </a:xfrm>
            <a:custGeom>
              <a:avLst/>
              <a:gdLst>
                <a:gd name="T0" fmla="*/ 0 w 37"/>
                <a:gd name="T1" fmla="*/ 36 h 46"/>
                <a:gd name="T2" fmla="*/ 15 w 37"/>
                <a:gd name="T3" fmla="*/ 46 h 46"/>
                <a:gd name="T4" fmla="*/ 37 w 37"/>
                <a:gd name="T5" fmla="*/ 0 h 46"/>
                <a:gd name="T6" fmla="*/ 0 w 37"/>
                <a:gd name="T7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6">
                  <a:moveTo>
                    <a:pt x="0" y="36"/>
                  </a:moveTo>
                  <a:cubicBezTo>
                    <a:pt x="4" y="38"/>
                    <a:pt x="13" y="45"/>
                    <a:pt x="15" y="46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84"/>
            <p:cNvSpPr>
              <a:spLocks noEditPoints="1"/>
            </p:cNvSpPr>
            <p:nvPr/>
          </p:nvSpPr>
          <p:spPr bwMode="gray">
            <a:xfrm>
              <a:off x="8705851" y="3481388"/>
              <a:ext cx="93663" cy="98425"/>
            </a:xfrm>
            <a:custGeom>
              <a:avLst/>
              <a:gdLst>
                <a:gd name="T0" fmla="*/ 12 w 25"/>
                <a:gd name="T1" fmla="*/ 0 h 26"/>
                <a:gd name="T2" fmla="*/ 25 w 25"/>
                <a:gd name="T3" fmla="*/ 13 h 26"/>
                <a:gd name="T4" fmla="*/ 12 w 25"/>
                <a:gd name="T5" fmla="*/ 26 h 26"/>
                <a:gd name="T6" fmla="*/ 0 w 25"/>
                <a:gd name="T7" fmla="*/ 13 h 26"/>
                <a:gd name="T8" fmla="*/ 12 w 25"/>
                <a:gd name="T9" fmla="*/ 0 h 26"/>
                <a:gd name="T10" fmla="*/ 12 w 25"/>
                <a:gd name="T11" fmla="*/ 23 h 26"/>
                <a:gd name="T12" fmla="*/ 22 w 25"/>
                <a:gd name="T13" fmla="*/ 13 h 26"/>
                <a:gd name="T14" fmla="*/ 12 w 25"/>
                <a:gd name="T15" fmla="*/ 3 h 26"/>
                <a:gd name="T16" fmla="*/ 3 w 25"/>
                <a:gd name="T17" fmla="*/ 13 h 26"/>
                <a:gd name="T18" fmla="*/ 12 w 25"/>
                <a:gd name="T19" fmla="*/ 23 h 26"/>
                <a:gd name="T20" fmla="*/ 8 w 25"/>
                <a:gd name="T21" fmla="*/ 6 h 26"/>
                <a:gd name="T22" fmla="*/ 13 w 25"/>
                <a:gd name="T23" fmla="*/ 6 h 26"/>
                <a:gd name="T24" fmla="*/ 18 w 25"/>
                <a:gd name="T25" fmla="*/ 10 h 26"/>
                <a:gd name="T26" fmla="*/ 15 w 25"/>
                <a:gd name="T27" fmla="*/ 14 h 26"/>
                <a:gd name="T28" fmla="*/ 18 w 25"/>
                <a:gd name="T29" fmla="*/ 20 h 26"/>
                <a:gd name="T30" fmla="*/ 16 w 25"/>
                <a:gd name="T31" fmla="*/ 20 h 26"/>
                <a:gd name="T32" fmla="*/ 12 w 25"/>
                <a:gd name="T33" fmla="*/ 14 h 26"/>
                <a:gd name="T34" fmla="*/ 10 w 25"/>
                <a:gd name="T35" fmla="*/ 14 h 26"/>
                <a:gd name="T36" fmla="*/ 10 w 25"/>
                <a:gd name="T37" fmla="*/ 20 h 26"/>
                <a:gd name="T38" fmla="*/ 8 w 25"/>
                <a:gd name="T39" fmla="*/ 20 h 26"/>
                <a:gd name="T40" fmla="*/ 8 w 25"/>
                <a:gd name="T41" fmla="*/ 6 h 26"/>
                <a:gd name="T42" fmla="*/ 10 w 25"/>
                <a:gd name="T43" fmla="*/ 12 h 26"/>
                <a:gd name="T44" fmla="*/ 13 w 25"/>
                <a:gd name="T45" fmla="*/ 12 h 26"/>
                <a:gd name="T46" fmla="*/ 16 w 25"/>
                <a:gd name="T47" fmla="*/ 10 h 26"/>
                <a:gd name="T48" fmla="*/ 13 w 25"/>
                <a:gd name="T49" fmla="*/ 8 h 26"/>
                <a:gd name="T50" fmla="*/ 10 w 25"/>
                <a:gd name="T51" fmla="*/ 8 h 26"/>
                <a:gd name="T52" fmla="*/ 10 w 25"/>
                <a:gd name="T5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9" y="0"/>
                    <a:pt x="25" y="5"/>
                    <a:pt x="25" y="13"/>
                  </a:cubicBezTo>
                  <a:cubicBezTo>
                    <a:pt x="25" y="20"/>
                    <a:pt x="19" y="26"/>
                    <a:pt x="12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2" y="0"/>
                  </a:cubicBezTo>
                  <a:moveTo>
                    <a:pt x="12" y="23"/>
                  </a:moveTo>
                  <a:cubicBezTo>
                    <a:pt x="18" y="23"/>
                    <a:pt x="22" y="19"/>
                    <a:pt x="22" y="13"/>
                  </a:cubicBezTo>
                  <a:cubicBezTo>
                    <a:pt x="22" y="7"/>
                    <a:pt x="18" y="3"/>
                    <a:pt x="12" y="3"/>
                  </a:cubicBezTo>
                  <a:cubicBezTo>
                    <a:pt x="7" y="3"/>
                    <a:pt x="3" y="7"/>
                    <a:pt x="3" y="13"/>
                  </a:cubicBezTo>
                  <a:cubicBezTo>
                    <a:pt x="3" y="19"/>
                    <a:pt x="7" y="23"/>
                    <a:pt x="12" y="23"/>
                  </a:cubicBezTo>
                  <a:moveTo>
                    <a:pt x="8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6" y="6"/>
                    <a:pt x="18" y="7"/>
                    <a:pt x="18" y="10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8" y="6"/>
                  </a:lnTo>
                  <a:close/>
                  <a:moveTo>
                    <a:pt x="10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6" y="12"/>
                    <a:pt x="16" y="10"/>
                  </a:cubicBezTo>
                  <a:cubicBezTo>
                    <a:pt x="16" y="8"/>
                    <a:pt x="14" y="8"/>
                    <a:pt x="13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Rectangle 85"/>
            <p:cNvSpPr>
              <a:spLocks noChangeArrowheads="1"/>
            </p:cNvSpPr>
            <p:nvPr/>
          </p:nvSpPr>
          <p:spPr bwMode="gray">
            <a:xfrm>
              <a:off x="4470401" y="3727450"/>
              <a:ext cx="1631950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Rectangle 86"/>
            <p:cNvSpPr>
              <a:spLocks noChangeArrowheads="1"/>
            </p:cNvSpPr>
            <p:nvPr/>
          </p:nvSpPr>
          <p:spPr bwMode="gray">
            <a:xfrm>
              <a:off x="6327776" y="3727450"/>
              <a:ext cx="2352675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Rectangle 87"/>
            <p:cNvSpPr>
              <a:spLocks noChangeArrowheads="1"/>
            </p:cNvSpPr>
            <p:nvPr/>
          </p:nvSpPr>
          <p:spPr bwMode="gray">
            <a:xfrm>
              <a:off x="5410201" y="3886200"/>
              <a:ext cx="44450" cy="2317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88"/>
            <p:cNvSpPr>
              <a:spLocks/>
            </p:cNvSpPr>
            <p:nvPr/>
          </p:nvSpPr>
          <p:spPr bwMode="gray">
            <a:xfrm>
              <a:off x="5580063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5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5 w 108"/>
                <a:gd name="T15" fmla="*/ 146 h 146"/>
                <a:gd name="T16" fmla="*/ 26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5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5" y="146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89"/>
            <p:cNvSpPr>
              <a:spLocks/>
            </p:cNvSpPr>
            <p:nvPr/>
          </p:nvSpPr>
          <p:spPr bwMode="gray">
            <a:xfrm>
              <a:off x="5849938" y="3883025"/>
              <a:ext cx="198438" cy="238125"/>
            </a:xfrm>
            <a:custGeom>
              <a:avLst/>
              <a:gdLst>
                <a:gd name="T0" fmla="*/ 10 w 53"/>
                <a:gd name="T1" fmla="*/ 43 h 63"/>
                <a:gd name="T2" fmla="*/ 28 w 53"/>
                <a:gd name="T3" fmla="*/ 53 h 63"/>
                <a:gd name="T4" fmla="*/ 41 w 53"/>
                <a:gd name="T5" fmla="*/ 45 h 63"/>
                <a:gd name="T6" fmla="*/ 28 w 53"/>
                <a:gd name="T7" fmla="*/ 37 h 63"/>
                <a:gd name="T8" fmla="*/ 22 w 53"/>
                <a:gd name="T9" fmla="*/ 35 h 63"/>
                <a:gd name="T10" fmla="*/ 3 w 53"/>
                <a:gd name="T11" fmla="*/ 18 h 63"/>
                <a:gd name="T12" fmla="*/ 27 w 53"/>
                <a:gd name="T13" fmla="*/ 0 h 63"/>
                <a:gd name="T14" fmla="*/ 52 w 53"/>
                <a:gd name="T15" fmla="*/ 12 h 63"/>
                <a:gd name="T16" fmla="*/ 43 w 53"/>
                <a:gd name="T17" fmla="*/ 19 h 63"/>
                <a:gd name="T18" fmla="*/ 27 w 53"/>
                <a:gd name="T19" fmla="*/ 10 h 63"/>
                <a:gd name="T20" fmla="*/ 15 w 53"/>
                <a:gd name="T21" fmla="*/ 17 h 63"/>
                <a:gd name="T22" fmla="*/ 28 w 53"/>
                <a:gd name="T23" fmla="*/ 25 h 63"/>
                <a:gd name="T24" fmla="*/ 35 w 53"/>
                <a:gd name="T25" fmla="*/ 26 h 63"/>
                <a:gd name="T26" fmla="*/ 53 w 53"/>
                <a:gd name="T27" fmla="*/ 43 h 63"/>
                <a:gd name="T28" fmla="*/ 26 w 53"/>
                <a:gd name="T29" fmla="*/ 63 h 63"/>
                <a:gd name="T30" fmla="*/ 0 w 53"/>
                <a:gd name="T31" fmla="*/ 50 h 63"/>
                <a:gd name="T32" fmla="*/ 10 w 53"/>
                <a:gd name="T33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10" y="43"/>
                  </a:moveTo>
                  <a:cubicBezTo>
                    <a:pt x="14" y="50"/>
                    <a:pt x="21" y="53"/>
                    <a:pt x="28" y="53"/>
                  </a:cubicBezTo>
                  <a:cubicBezTo>
                    <a:pt x="33" y="53"/>
                    <a:pt x="41" y="51"/>
                    <a:pt x="41" y="45"/>
                  </a:cubicBezTo>
                  <a:cubicBezTo>
                    <a:pt x="41" y="40"/>
                    <a:pt x="36" y="39"/>
                    <a:pt x="28" y="37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2" y="33"/>
                    <a:pt x="3" y="30"/>
                    <a:pt x="3" y="18"/>
                  </a:cubicBezTo>
                  <a:cubicBezTo>
                    <a:pt x="3" y="6"/>
                    <a:pt x="16" y="0"/>
                    <a:pt x="27" y="0"/>
                  </a:cubicBezTo>
                  <a:cubicBezTo>
                    <a:pt x="37" y="0"/>
                    <a:pt x="46" y="3"/>
                    <a:pt x="52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3"/>
                    <a:pt x="34" y="10"/>
                    <a:pt x="27" y="10"/>
                  </a:cubicBezTo>
                  <a:cubicBezTo>
                    <a:pt x="20" y="10"/>
                    <a:pt x="15" y="13"/>
                    <a:pt x="15" y="17"/>
                  </a:cubicBezTo>
                  <a:cubicBezTo>
                    <a:pt x="15" y="22"/>
                    <a:pt x="21" y="23"/>
                    <a:pt x="28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44" y="28"/>
                    <a:pt x="53" y="32"/>
                    <a:pt x="53" y="43"/>
                  </a:cubicBezTo>
                  <a:cubicBezTo>
                    <a:pt x="53" y="58"/>
                    <a:pt x="39" y="63"/>
                    <a:pt x="26" y="63"/>
                  </a:cubicBezTo>
                  <a:cubicBezTo>
                    <a:pt x="16" y="63"/>
                    <a:pt x="6" y="59"/>
                    <a:pt x="0" y="50"/>
                  </a:cubicBezTo>
                  <a:lnTo>
                    <a:pt x="10" y="4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90"/>
            <p:cNvSpPr>
              <a:spLocks/>
            </p:cNvSpPr>
            <p:nvPr/>
          </p:nvSpPr>
          <p:spPr bwMode="gray">
            <a:xfrm>
              <a:off x="6157913" y="3886200"/>
              <a:ext cx="184150" cy="234950"/>
            </a:xfrm>
            <a:custGeom>
              <a:avLst/>
              <a:gdLst>
                <a:gd name="T0" fmla="*/ 49 w 49"/>
                <a:gd name="T1" fmla="*/ 42 h 62"/>
                <a:gd name="T2" fmla="*/ 24 w 49"/>
                <a:gd name="T3" fmla="*/ 62 h 62"/>
                <a:gd name="T4" fmla="*/ 0 w 49"/>
                <a:gd name="T5" fmla="*/ 42 h 62"/>
                <a:gd name="T6" fmla="*/ 0 w 49"/>
                <a:gd name="T7" fmla="*/ 0 h 62"/>
                <a:gd name="T8" fmla="*/ 11 w 49"/>
                <a:gd name="T9" fmla="*/ 0 h 62"/>
                <a:gd name="T10" fmla="*/ 11 w 49"/>
                <a:gd name="T11" fmla="*/ 39 h 62"/>
                <a:gd name="T12" fmla="*/ 24 w 49"/>
                <a:gd name="T13" fmla="*/ 51 h 62"/>
                <a:gd name="T14" fmla="*/ 37 w 49"/>
                <a:gd name="T15" fmla="*/ 39 h 62"/>
                <a:gd name="T16" fmla="*/ 37 w 49"/>
                <a:gd name="T17" fmla="*/ 0 h 62"/>
                <a:gd name="T18" fmla="*/ 49 w 49"/>
                <a:gd name="T19" fmla="*/ 0 h 62"/>
                <a:gd name="T20" fmla="*/ 49 w 49"/>
                <a:gd name="T2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62">
                  <a:moveTo>
                    <a:pt x="49" y="42"/>
                  </a:moveTo>
                  <a:cubicBezTo>
                    <a:pt x="49" y="54"/>
                    <a:pt x="39" y="62"/>
                    <a:pt x="24" y="62"/>
                  </a:cubicBezTo>
                  <a:cubicBezTo>
                    <a:pt x="10" y="62"/>
                    <a:pt x="0" y="54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6"/>
                    <a:pt x="14" y="51"/>
                    <a:pt x="24" y="51"/>
                  </a:cubicBezTo>
                  <a:cubicBezTo>
                    <a:pt x="34" y="51"/>
                    <a:pt x="37" y="46"/>
                    <a:pt x="37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4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91"/>
            <p:cNvSpPr>
              <a:spLocks noEditPoints="1"/>
            </p:cNvSpPr>
            <p:nvPr/>
          </p:nvSpPr>
          <p:spPr bwMode="gray">
            <a:xfrm>
              <a:off x="6462713" y="3886200"/>
              <a:ext cx="176213" cy="231775"/>
            </a:xfrm>
            <a:custGeom>
              <a:avLst/>
              <a:gdLst>
                <a:gd name="T0" fmla="*/ 0 w 47"/>
                <a:gd name="T1" fmla="*/ 0 h 61"/>
                <a:gd name="T2" fmla="*/ 25 w 47"/>
                <a:gd name="T3" fmla="*/ 0 h 61"/>
                <a:gd name="T4" fmla="*/ 46 w 47"/>
                <a:gd name="T5" fmla="*/ 18 h 61"/>
                <a:gd name="T6" fmla="*/ 34 w 47"/>
                <a:gd name="T7" fmla="*/ 36 h 61"/>
                <a:gd name="T8" fmla="*/ 47 w 47"/>
                <a:gd name="T9" fmla="*/ 61 h 61"/>
                <a:gd name="T10" fmla="*/ 34 w 47"/>
                <a:gd name="T11" fmla="*/ 61 h 61"/>
                <a:gd name="T12" fmla="*/ 22 w 47"/>
                <a:gd name="T13" fmla="*/ 38 h 61"/>
                <a:gd name="T14" fmla="*/ 11 w 47"/>
                <a:gd name="T15" fmla="*/ 38 h 61"/>
                <a:gd name="T16" fmla="*/ 11 w 47"/>
                <a:gd name="T17" fmla="*/ 61 h 61"/>
                <a:gd name="T18" fmla="*/ 0 w 47"/>
                <a:gd name="T19" fmla="*/ 61 h 61"/>
                <a:gd name="T20" fmla="*/ 0 w 47"/>
                <a:gd name="T21" fmla="*/ 0 h 61"/>
                <a:gd name="T22" fmla="*/ 11 w 47"/>
                <a:gd name="T23" fmla="*/ 28 h 61"/>
                <a:gd name="T24" fmla="*/ 24 w 47"/>
                <a:gd name="T25" fmla="*/ 28 h 61"/>
                <a:gd name="T26" fmla="*/ 34 w 47"/>
                <a:gd name="T27" fmla="*/ 19 h 61"/>
                <a:gd name="T28" fmla="*/ 22 w 47"/>
                <a:gd name="T29" fmla="*/ 10 h 61"/>
                <a:gd name="T30" fmla="*/ 11 w 47"/>
                <a:gd name="T31" fmla="*/ 10 h 61"/>
                <a:gd name="T32" fmla="*/ 11 w 47"/>
                <a:gd name="T33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1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6" y="8"/>
                    <a:pt x="46" y="18"/>
                  </a:cubicBezTo>
                  <a:cubicBezTo>
                    <a:pt x="46" y="32"/>
                    <a:pt x="37" y="35"/>
                    <a:pt x="34" y="36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  <a:moveTo>
                    <a:pt x="11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30" y="28"/>
                    <a:pt x="34" y="25"/>
                    <a:pt x="34" y="19"/>
                  </a:cubicBezTo>
                  <a:cubicBezTo>
                    <a:pt x="34" y="14"/>
                    <a:pt x="30" y="10"/>
                    <a:pt x="22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92"/>
            <p:cNvSpPr>
              <a:spLocks noEditPoints="1"/>
            </p:cNvSpPr>
            <p:nvPr/>
          </p:nvSpPr>
          <p:spPr bwMode="gray">
            <a:xfrm>
              <a:off x="6721476" y="3886200"/>
              <a:ext cx="203200" cy="231775"/>
            </a:xfrm>
            <a:custGeom>
              <a:avLst/>
              <a:gdLst>
                <a:gd name="T0" fmla="*/ 50 w 128"/>
                <a:gd name="T1" fmla="*/ 0 h 146"/>
                <a:gd name="T2" fmla="*/ 81 w 128"/>
                <a:gd name="T3" fmla="*/ 0 h 146"/>
                <a:gd name="T4" fmla="*/ 128 w 128"/>
                <a:gd name="T5" fmla="*/ 146 h 146"/>
                <a:gd name="T6" fmla="*/ 100 w 128"/>
                <a:gd name="T7" fmla="*/ 146 h 146"/>
                <a:gd name="T8" fmla="*/ 93 w 128"/>
                <a:gd name="T9" fmla="*/ 117 h 146"/>
                <a:gd name="T10" fmla="*/ 38 w 128"/>
                <a:gd name="T11" fmla="*/ 117 h 146"/>
                <a:gd name="T12" fmla="*/ 29 w 128"/>
                <a:gd name="T13" fmla="*/ 146 h 146"/>
                <a:gd name="T14" fmla="*/ 0 w 128"/>
                <a:gd name="T15" fmla="*/ 146 h 146"/>
                <a:gd name="T16" fmla="*/ 50 w 128"/>
                <a:gd name="T17" fmla="*/ 0 h 146"/>
                <a:gd name="T18" fmla="*/ 64 w 128"/>
                <a:gd name="T19" fmla="*/ 26 h 146"/>
                <a:gd name="T20" fmla="*/ 64 w 128"/>
                <a:gd name="T21" fmla="*/ 26 h 146"/>
                <a:gd name="T22" fmla="*/ 45 w 128"/>
                <a:gd name="T23" fmla="*/ 93 h 146"/>
                <a:gd name="T24" fmla="*/ 85 w 128"/>
                <a:gd name="T25" fmla="*/ 93 h 146"/>
                <a:gd name="T26" fmla="*/ 64 w 128"/>
                <a:gd name="T27" fmla="*/ 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46">
                  <a:moveTo>
                    <a:pt x="50" y="0"/>
                  </a:moveTo>
                  <a:lnTo>
                    <a:pt x="81" y="0"/>
                  </a:lnTo>
                  <a:lnTo>
                    <a:pt x="128" y="146"/>
                  </a:lnTo>
                  <a:lnTo>
                    <a:pt x="100" y="146"/>
                  </a:lnTo>
                  <a:lnTo>
                    <a:pt x="93" y="117"/>
                  </a:lnTo>
                  <a:lnTo>
                    <a:pt x="38" y="117"/>
                  </a:lnTo>
                  <a:lnTo>
                    <a:pt x="29" y="146"/>
                  </a:lnTo>
                  <a:lnTo>
                    <a:pt x="0" y="146"/>
                  </a:lnTo>
                  <a:lnTo>
                    <a:pt x="50" y="0"/>
                  </a:lnTo>
                  <a:close/>
                  <a:moveTo>
                    <a:pt x="64" y="26"/>
                  </a:moveTo>
                  <a:lnTo>
                    <a:pt x="64" y="26"/>
                  </a:lnTo>
                  <a:lnTo>
                    <a:pt x="45" y="93"/>
                  </a:lnTo>
                  <a:lnTo>
                    <a:pt x="85" y="93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93"/>
            <p:cNvSpPr>
              <a:spLocks/>
            </p:cNvSpPr>
            <p:nvPr/>
          </p:nvSpPr>
          <p:spPr bwMode="gray">
            <a:xfrm>
              <a:off x="7023101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2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2 w 108"/>
                <a:gd name="T15" fmla="*/ 146 h 146"/>
                <a:gd name="T16" fmla="*/ 23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2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2" y="146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94"/>
            <p:cNvSpPr>
              <a:spLocks/>
            </p:cNvSpPr>
            <p:nvPr/>
          </p:nvSpPr>
          <p:spPr bwMode="gray">
            <a:xfrm>
              <a:off x="7304088" y="3883025"/>
              <a:ext cx="203200" cy="238125"/>
            </a:xfrm>
            <a:custGeom>
              <a:avLst/>
              <a:gdLst>
                <a:gd name="T0" fmla="*/ 42 w 54"/>
                <a:gd name="T1" fmla="*/ 21 h 63"/>
                <a:gd name="T2" fmla="*/ 29 w 54"/>
                <a:gd name="T3" fmla="*/ 10 h 63"/>
                <a:gd name="T4" fmla="*/ 12 w 54"/>
                <a:gd name="T5" fmla="*/ 31 h 63"/>
                <a:gd name="T6" fmla="*/ 29 w 54"/>
                <a:gd name="T7" fmla="*/ 53 h 63"/>
                <a:gd name="T8" fmla="*/ 43 w 54"/>
                <a:gd name="T9" fmla="*/ 40 h 63"/>
                <a:gd name="T10" fmla="*/ 54 w 54"/>
                <a:gd name="T11" fmla="*/ 45 h 63"/>
                <a:gd name="T12" fmla="*/ 29 w 54"/>
                <a:gd name="T13" fmla="*/ 63 h 63"/>
                <a:gd name="T14" fmla="*/ 0 w 54"/>
                <a:gd name="T15" fmla="*/ 31 h 63"/>
                <a:gd name="T16" fmla="*/ 29 w 54"/>
                <a:gd name="T17" fmla="*/ 0 h 63"/>
                <a:gd name="T18" fmla="*/ 53 w 54"/>
                <a:gd name="T19" fmla="*/ 19 h 63"/>
                <a:gd name="T20" fmla="*/ 42 w 54"/>
                <a:gd name="T21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63">
                  <a:moveTo>
                    <a:pt x="42" y="21"/>
                  </a:moveTo>
                  <a:cubicBezTo>
                    <a:pt x="41" y="15"/>
                    <a:pt x="36" y="10"/>
                    <a:pt x="29" y="10"/>
                  </a:cubicBezTo>
                  <a:cubicBezTo>
                    <a:pt x="17" y="10"/>
                    <a:pt x="12" y="21"/>
                    <a:pt x="12" y="31"/>
                  </a:cubicBezTo>
                  <a:cubicBezTo>
                    <a:pt x="12" y="42"/>
                    <a:pt x="17" y="53"/>
                    <a:pt x="29" y="53"/>
                  </a:cubicBezTo>
                  <a:cubicBezTo>
                    <a:pt x="37" y="53"/>
                    <a:pt x="41" y="47"/>
                    <a:pt x="43" y="4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9" y="57"/>
                    <a:pt x="41" y="63"/>
                    <a:pt x="29" y="63"/>
                  </a:cubicBezTo>
                  <a:cubicBezTo>
                    <a:pt x="9" y="63"/>
                    <a:pt x="0" y="48"/>
                    <a:pt x="0" y="31"/>
                  </a:cubicBezTo>
                  <a:cubicBezTo>
                    <a:pt x="0" y="14"/>
                    <a:pt x="11" y="0"/>
                    <a:pt x="29" y="0"/>
                  </a:cubicBezTo>
                  <a:cubicBezTo>
                    <a:pt x="41" y="0"/>
                    <a:pt x="50" y="6"/>
                    <a:pt x="53" y="19"/>
                  </a:cubicBezTo>
                  <a:lnTo>
                    <a:pt x="42" y="2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95"/>
            <p:cNvSpPr>
              <a:spLocks/>
            </p:cNvSpPr>
            <p:nvPr/>
          </p:nvSpPr>
          <p:spPr bwMode="gray">
            <a:xfrm>
              <a:off x="7597776" y="3886200"/>
              <a:ext cx="168275" cy="231775"/>
            </a:xfrm>
            <a:custGeom>
              <a:avLst/>
              <a:gdLst>
                <a:gd name="T0" fmla="*/ 0 w 106"/>
                <a:gd name="T1" fmla="*/ 0 h 146"/>
                <a:gd name="T2" fmla="*/ 102 w 106"/>
                <a:gd name="T3" fmla="*/ 0 h 146"/>
                <a:gd name="T4" fmla="*/ 102 w 106"/>
                <a:gd name="T5" fmla="*/ 26 h 146"/>
                <a:gd name="T6" fmla="*/ 28 w 106"/>
                <a:gd name="T7" fmla="*/ 26 h 146"/>
                <a:gd name="T8" fmla="*/ 28 w 106"/>
                <a:gd name="T9" fmla="*/ 57 h 146"/>
                <a:gd name="T10" fmla="*/ 95 w 106"/>
                <a:gd name="T11" fmla="*/ 57 h 146"/>
                <a:gd name="T12" fmla="*/ 95 w 106"/>
                <a:gd name="T13" fmla="*/ 81 h 146"/>
                <a:gd name="T14" fmla="*/ 28 w 106"/>
                <a:gd name="T15" fmla="*/ 81 h 146"/>
                <a:gd name="T16" fmla="*/ 28 w 106"/>
                <a:gd name="T17" fmla="*/ 119 h 146"/>
                <a:gd name="T18" fmla="*/ 106 w 106"/>
                <a:gd name="T19" fmla="*/ 119 h 146"/>
                <a:gd name="T20" fmla="*/ 106 w 106"/>
                <a:gd name="T21" fmla="*/ 146 h 146"/>
                <a:gd name="T22" fmla="*/ 0 w 106"/>
                <a:gd name="T23" fmla="*/ 146 h 146"/>
                <a:gd name="T24" fmla="*/ 0 w 106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46">
                  <a:moveTo>
                    <a:pt x="0" y="0"/>
                  </a:moveTo>
                  <a:lnTo>
                    <a:pt x="102" y="0"/>
                  </a:lnTo>
                  <a:lnTo>
                    <a:pt x="102" y="26"/>
                  </a:lnTo>
                  <a:lnTo>
                    <a:pt x="28" y="26"/>
                  </a:lnTo>
                  <a:lnTo>
                    <a:pt x="28" y="57"/>
                  </a:lnTo>
                  <a:lnTo>
                    <a:pt x="95" y="57"/>
                  </a:lnTo>
                  <a:lnTo>
                    <a:pt x="95" y="81"/>
                  </a:lnTo>
                  <a:lnTo>
                    <a:pt x="28" y="81"/>
                  </a:lnTo>
                  <a:lnTo>
                    <a:pt x="28" y="119"/>
                  </a:lnTo>
                  <a:lnTo>
                    <a:pt x="106" y="119"/>
                  </a:lnTo>
                  <a:lnTo>
                    <a:pt x="106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0563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ual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7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376518"/>
            <a:ext cx="8798092" cy="5681734"/>
          </a:xfrm>
        </p:spPr>
        <p:txBody>
          <a:bodyPr>
            <a:normAutofit/>
          </a:bodyPr>
          <a:lstStyle>
            <a:lvl1pPr>
              <a:defRPr sz="4050">
                <a:solidFill>
                  <a:srgbClr val="1A14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8696712" y="6272480"/>
            <a:ext cx="346330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815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" y="1443038"/>
            <a:ext cx="8801100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1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6" y="1443038"/>
            <a:ext cx="4229660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34D4D-039D-4270-8CBC-8D0ACEF79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3394" y="1460500"/>
            <a:ext cx="4231386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4" y="1443038"/>
            <a:ext cx="5486400" cy="4706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AC987B-0659-4BC7-B0F8-0F7209F60B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9189" y="1443037"/>
            <a:ext cx="3086100" cy="411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To add a picture, click on the icon in the center of this box.</a:t>
            </a:r>
          </a:p>
        </p:txBody>
      </p:sp>
    </p:spTree>
    <p:extLst>
      <p:ext uri="{BB962C8B-B14F-4D97-AF65-F5344CB8AC3E}">
        <p14:creationId xmlns:p14="http://schemas.microsoft.com/office/powerpoint/2010/main" val="20373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868B6-943B-4427-804E-4CF28F0B3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5B7CF-50D1-4142-8E91-4D0439169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or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81603C-7D7B-4CD9-977F-C50E141D2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F73B0-7EC3-4F4E-8FA0-70EB0178A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 userDrawn="1"/>
        </p:nvGrpSpPr>
        <p:grpSpPr bwMode="gray">
          <a:xfrm>
            <a:off x="1973772" y="2743200"/>
            <a:ext cx="5196458" cy="1491738"/>
            <a:chOff x="3387726" y="2736850"/>
            <a:chExt cx="5411788" cy="1384300"/>
          </a:xfrm>
        </p:grpSpPr>
        <p:sp>
          <p:nvSpPr>
            <p:cNvPr id="47" name="Freeform 55"/>
            <p:cNvSpPr>
              <a:spLocks/>
            </p:cNvSpPr>
            <p:nvPr/>
          </p:nvSpPr>
          <p:spPr bwMode="gray">
            <a:xfrm>
              <a:off x="4462463" y="3157538"/>
              <a:ext cx="331788" cy="419100"/>
            </a:xfrm>
            <a:custGeom>
              <a:avLst/>
              <a:gdLst>
                <a:gd name="T0" fmla="*/ 39 w 88"/>
                <a:gd name="T1" fmla="*/ 92 h 111"/>
                <a:gd name="T2" fmla="*/ 56 w 88"/>
                <a:gd name="T3" fmla="*/ 104 h 111"/>
                <a:gd name="T4" fmla="*/ 85 w 88"/>
                <a:gd name="T5" fmla="*/ 82 h 111"/>
                <a:gd name="T6" fmla="*/ 88 w 88"/>
                <a:gd name="T7" fmla="*/ 82 h 111"/>
                <a:gd name="T8" fmla="*/ 85 w 88"/>
                <a:gd name="T9" fmla="*/ 111 h 111"/>
                <a:gd name="T10" fmla="*/ 0 w 88"/>
                <a:gd name="T11" fmla="*/ 111 h 111"/>
                <a:gd name="T12" fmla="*/ 0 w 88"/>
                <a:gd name="T13" fmla="*/ 107 h 111"/>
                <a:gd name="T14" fmla="*/ 14 w 88"/>
                <a:gd name="T15" fmla="*/ 89 h 111"/>
                <a:gd name="T16" fmla="*/ 14 w 88"/>
                <a:gd name="T17" fmla="*/ 18 h 111"/>
                <a:gd name="T18" fmla="*/ 0 w 88"/>
                <a:gd name="T19" fmla="*/ 3 h 111"/>
                <a:gd name="T20" fmla="*/ 0 w 88"/>
                <a:gd name="T21" fmla="*/ 0 h 111"/>
                <a:gd name="T22" fmla="*/ 53 w 88"/>
                <a:gd name="T23" fmla="*/ 0 h 111"/>
                <a:gd name="T24" fmla="*/ 53 w 88"/>
                <a:gd name="T25" fmla="*/ 3 h 111"/>
                <a:gd name="T26" fmla="*/ 39 w 88"/>
                <a:gd name="T27" fmla="*/ 18 h 111"/>
                <a:gd name="T28" fmla="*/ 39 w 88"/>
                <a:gd name="T29" fmla="*/ 9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11">
                  <a:moveTo>
                    <a:pt x="39" y="92"/>
                  </a:moveTo>
                  <a:cubicBezTo>
                    <a:pt x="39" y="102"/>
                    <a:pt x="43" y="104"/>
                    <a:pt x="56" y="104"/>
                  </a:cubicBezTo>
                  <a:cubicBezTo>
                    <a:pt x="70" y="104"/>
                    <a:pt x="76" y="100"/>
                    <a:pt x="85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3" y="104"/>
                    <a:pt x="14" y="101"/>
                    <a:pt x="14" y="8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9"/>
                    <a:pt x="12" y="6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42" y="6"/>
                    <a:pt x="39" y="8"/>
                    <a:pt x="39" y="18"/>
                  </a:cubicBezTo>
                  <a:lnTo>
                    <a:pt x="39" y="9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56"/>
            <p:cNvSpPr>
              <a:spLocks noEditPoints="1"/>
            </p:cNvSpPr>
            <p:nvPr/>
          </p:nvSpPr>
          <p:spPr bwMode="gray">
            <a:xfrm>
              <a:off x="4800601" y="3125788"/>
              <a:ext cx="173038" cy="450850"/>
            </a:xfrm>
            <a:custGeom>
              <a:avLst/>
              <a:gdLst>
                <a:gd name="T0" fmla="*/ 34 w 46"/>
                <a:gd name="T1" fmla="*/ 103 h 119"/>
                <a:gd name="T2" fmla="*/ 46 w 46"/>
                <a:gd name="T3" fmla="*/ 115 h 119"/>
                <a:gd name="T4" fmla="*/ 46 w 46"/>
                <a:gd name="T5" fmla="*/ 119 h 119"/>
                <a:gd name="T6" fmla="*/ 1 w 46"/>
                <a:gd name="T7" fmla="*/ 119 h 119"/>
                <a:gd name="T8" fmla="*/ 1 w 46"/>
                <a:gd name="T9" fmla="*/ 115 h 119"/>
                <a:gd name="T10" fmla="*/ 13 w 46"/>
                <a:gd name="T11" fmla="*/ 102 h 119"/>
                <a:gd name="T12" fmla="*/ 13 w 46"/>
                <a:gd name="T13" fmla="*/ 64 h 119"/>
                <a:gd name="T14" fmla="*/ 0 w 46"/>
                <a:gd name="T15" fmla="*/ 50 h 119"/>
                <a:gd name="T16" fmla="*/ 0 w 46"/>
                <a:gd name="T17" fmla="*/ 47 h 119"/>
                <a:gd name="T18" fmla="*/ 31 w 46"/>
                <a:gd name="T19" fmla="*/ 44 h 119"/>
                <a:gd name="T20" fmla="*/ 34 w 46"/>
                <a:gd name="T21" fmla="*/ 44 h 119"/>
                <a:gd name="T22" fmla="*/ 34 w 46"/>
                <a:gd name="T23" fmla="*/ 103 h 119"/>
                <a:gd name="T24" fmla="*/ 23 w 46"/>
                <a:gd name="T25" fmla="*/ 0 h 119"/>
                <a:gd name="T26" fmla="*/ 36 w 46"/>
                <a:gd name="T27" fmla="*/ 12 h 119"/>
                <a:gd name="T28" fmla="*/ 23 w 46"/>
                <a:gd name="T29" fmla="*/ 25 h 119"/>
                <a:gd name="T30" fmla="*/ 11 w 46"/>
                <a:gd name="T31" fmla="*/ 12 h 119"/>
                <a:gd name="T32" fmla="*/ 23 w 46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119">
                  <a:moveTo>
                    <a:pt x="34" y="103"/>
                  </a:moveTo>
                  <a:cubicBezTo>
                    <a:pt x="34" y="110"/>
                    <a:pt x="38" y="114"/>
                    <a:pt x="46" y="115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0" y="114"/>
                    <a:pt x="13" y="111"/>
                    <a:pt x="13" y="102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3" y="55"/>
                    <a:pt x="10" y="52"/>
                    <a:pt x="0" y="5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4" y="44"/>
                    <a:pt x="34" y="44"/>
                    <a:pt x="34" y="44"/>
                  </a:cubicBezTo>
                  <a:lnTo>
                    <a:pt x="34" y="103"/>
                  </a:lnTo>
                  <a:close/>
                  <a:moveTo>
                    <a:pt x="23" y="0"/>
                  </a:moveTo>
                  <a:cubicBezTo>
                    <a:pt x="30" y="0"/>
                    <a:pt x="36" y="5"/>
                    <a:pt x="36" y="12"/>
                  </a:cubicBezTo>
                  <a:cubicBezTo>
                    <a:pt x="36" y="19"/>
                    <a:pt x="30" y="25"/>
                    <a:pt x="23" y="25"/>
                  </a:cubicBezTo>
                  <a:cubicBezTo>
                    <a:pt x="17" y="25"/>
                    <a:pt x="11" y="19"/>
                    <a:pt x="11" y="12"/>
                  </a:cubicBezTo>
                  <a:cubicBezTo>
                    <a:pt x="11" y="5"/>
                    <a:pt x="17" y="0"/>
                    <a:pt x="23" y="0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57"/>
            <p:cNvSpPr>
              <a:spLocks noEditPoints="1"/>
            </p:cNvSpPr>
            <p:nvPr/>
          </p:nvSpPr>
          <p:spPr bwMode="gray">
            <a:xfrm>
              <a:off x="4984751" y="3125788"/>
              <a:ext cx="354013" cy="458788"/>
            </a:xfrm>
            <a:custGeom>
              <a:avLst/>
              <a:gdLst>
                <a:gd name="T0" fmla="*/ 32 w 94"/>
                <a:gd name="T1" fmla="*/ 62 h 121"/>
                <a:gd name="T2" fmla="*/ 49 w 94"/>
                <a:gd name="T3" fmla="*/ 54 h 121"/>
                <a:gd name="T4" fmla="*/ 70 w 94"/>
                <a:gd name="T5" fmla="*/ 84 h 121"/>
                <a:gd name="T6" fmla="*/ 43 w 94"/>
                <a:gd name="T7" fmla="*/ 116 h 121"/>
                <a:gd name="T8" fmla="*/ 32 w 94"/>
                <a:gd name="T9" fmla="*/ 104 h 121"/>
                <a:gd name="T10" fmla="*/ 32 w 94"/>
                <a:gd name="T11" fmla="*/ 62 h 121"/>
                <a:gd name="T12" fmla="*/ 32 w 94"/>
                <a:gd name="T13" fmla="*/ 0 h 121"/>
                <a:gd name="T14" fmla="*/ 29 w 94"/>
                <a:gd name="T15" fmla="*/ 0 h 121"/>
                <a:gd name="T16" fmla="*/ 0 w 94"/>
                <a:gd name="T17" fmla="*/ 2 h 121"/>
                <a:gd name="T18" fmla="*/ 0 w 94"/>
                <a:gd name="T19" fmla="*/ 5 h 121"/>
                <a:gd name="T20" fmla="*/ 10 w 94"/>
                <a:gd name="T21" fmla="*/ 16 h 121"/>
                <a:gd name="T22" fmla="*/ 10 w 94"/>
                <a:gd name="T23" fmla="*/ 119 h 121"/>
                <a:gd name="T24" fmla="*/ 45 w 94"/>
                <a:gd name="T25" fmla="*/ 121 h 121"/>
                <a:gd name="T26" fmla="*/ 94 w 94"/>
                <a:gd name="T27" fmla="*/ 81 h 121"/>
                <a:gd name="T28" fmla="*/ 59 w 94"/>
                <a:gd name="T29" fmla="*/ 44 h 121"/>
                <a:gd name="T30" fmla="*/ 32 w 94"/>
                <a:gd name="T31" fmla="*/ 57 h 121"/>
                <a:gd name="T32" fmla="*/ 32 w 94"/>
                <a:gd name="T3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121">
                  <a:moveTo>
                    <a:pt x="32" y="62"/>
                  </a:moveTo>
                  <a:cubicBezTo>
                    <a:pt x="39" y="56"/>
                    <a:pt x="43" y="54"/>
                    <a:pt x="49" y="54"/>
                  </a:cubicBezTo>
                  <a:cubicBezTo>
                    <a:pt x="61" y="54"/>
                    <a:pt x="70" y="66"/>
                    <a:pt x="70" y="84"/>
                  </a:cubicBezTo>
                  <a:cubicBezTo>
                    <a:pt x="70" y="107"/>
                    <a:pt x="59" y="116"/>
                    <a:pt x="43" y="116"/>
                  </a:cubicBezTo>
                  <a:cubicBezTo>
                    <a:pt x="35" y="116"/>
                    <a:pt x="32" y="113"/>
                    <a:pt x="32" y="104"/>
                  </a:cubicBezTo>
                  <a:lnTo>
                    <a:pt x="32" y="62"/>
                  </a:lnTo>
                  <a:close/>
                  <a:moveTo>
                    <a:pt x="3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6"/>
                    <a:pt x="10" y="10"/>
                    <a:pt x="10" y="16"/>
                  </a:cubicBezTo>
                  <a:cubicBezTo>
                    <a:pt x="10" y="119"/>
                    <a:pt x="10" y="119"/>
                    <a:pt x="10" y="119"/>
                  </a:cubicBezTo>
                  <a:cubicBezTo>
                    <a:pt x="21" y="121"/>
                    <a:pt x="32" y="121"/>
                    <a:pt x="45" y="121"/>
                  </a:cubicBezTo>
                  <a:cubicBezTo>
                    <a:pt x="80" y="121"/>
                    <a:pt x="94" y="103"/>
                    <a:pt x="94" y="81"/>
                  </a:cubicBezTo>
                  <a:cubicBezTo>
                    <a:pt x="94" y="60"/>
                    <a:pt x="79" y="44"/>
                    <a:pt x="59" y="44"/>
                  </a:cubicBezTo>
                  <a:cubicBezTo>
                    <a:pt x="49" y="44"/>
                    <a:pt x="40" y="48"/>
                    <a:pt x="32" y="57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58"/>
            <p:cNvSpPr>
              <a:spLocks noEditPoints="1"/>
            </p:cNvSpPr>
            <p:nvPr/>
          </p:nvSpPr>
          <p:spPr bwMode="gray">
            <a:xfrm>
              <a:off x="5368926" y="3292475"/>
              <a:ext cx="288925" cy="292100"/>
            </a:xfrm>
            <a:custGeom>
              <a:avLst/>
              <a:gdLst>
                <a:gd name="T0" fmla="*/ 23 w 77"/>
                <a:gd name="T1" fmla="*/ 28 h 77"/>
                <a:gd name="T2" fmla="*/ 38 w 77"/>
                <a:gd name="T3" fmla="*/ 5 h 77"/>
                <a:gd name="T4" fmla="*/ 54 w 77"/>
                <a:gd name="T5" fmla="*/ 28 h 77"/>
                <a:gd name="T6" fmla="*/ 23 w 77"/>
                <a:gd name="T7" fmla="*/ 28 h 77"/>
                <a:gd name="T8" fmla="*/ 77 w 77"/>
                <a:gd name="T9" fmla="*/ 33 h 77"/>
                <a:gd name="T10" fmla="*/ 40 w 77"/>
                <a:gd name="T11" fmla="*/ 0 h 77"/>
                <a:gd name="T12" fmla="*/ 0 w 77"/>
                <a:gd name="T13" fmla="*/ 39 h 77"/>
                <a:gd name="T14" fmla="*/ 39 w 77"/>
                <a:gd name="T15" fmla="*/ 77 h 77"/>
                <a:gd name="T16" fmla="*/ 77 w 77"/>
                <a:gd name="T17" fmla="*/ 53 h 77"/>
                <a:gd name="T18" fmla="*/ 74 w 77"/>
                <a:gd name="T19" fmla="*/ 53 h 77"/>
                <a:gd name="T20" fmla="*/ 48 w 77"/>
                <a:gd name="T21" fmla="*/ 68 h 77"/>
                <a:gd name="T22" fmla="*/ 23 w 77"/>
                <a:gd name="T23" fmla="*/ 33 h 77"/>
                <a:gd name="T24" fmla="*/ 77 w 77"/>
                <a:gd name="T25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7">
                  <a:moveTo>
                    <a:pt x="23" y="28"/>
                  </a:moveTo>
                  <a:cubicBezTo>
                    <a:pt x="24" y="14"/>
                    <a:pt x="29" y="5"/>
                    <a:pt x="38" y="5"/>
                  </a:cubicBezTo>
                  <a:cubicBezTo>
                    <a:pt x="47" y="5"/>
                    <a:pt x="53" y="15"/>
                    <a:pt x="54" y="28"/>
                  </a:cubicBezTo>
                  <a:lnTo>
                    <a:pt x="23" y="28"/>
                  </a:lnTo>
                  <a:close/>
                  <a:moveTo>
                    <a:pt x="77" y="33"/>
                  </a:moveTo>
                  <a:cubicBezTo>
                    <a:pt x="75" y="13"/>
                    <a:pt x="60" y="0"/>
                    <a:pt x="40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1"/>
                    <a:pt x="17" y="77"/>
                    <a:pt x="39" y="77"/>
                  </a:cubicBezTo>
                  <a:cubicBezTo>
                    <a:pt x="56" y="77"/>
                    <a:pt x="71" y="68"/>
                    <a:pt x="77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67" y="63"/>
                    <a:pt x="59" y="68"/>
                    <a:pt x="48" y="68"/>
                  </a:cubicBezTo>
                  <a:cubicBezTo>
                    <a:pt x="35" y="68"/>
                    <a:pt x="22" y="56"/>
                    <a:pt x="23" y="33"/>
                  </a:cubicBezTo>
                  <a:lnTo>
                    <a:pt x="77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59"/>
            <p:cNvSpPr>
              <a:spLocks/>
            </p:cNvSpPr>
            <p:nvPr/>
          </p:nvSpPr>
          <p:spPr bwMode="gray">
            <a:xfrm>
              <a:off x="5665788" y="3292475"/>
              <a:ext cx="269875" cy="284163"/>
            </a:xfrm>
            <a:custGeom>
              <a:avLst/>
              <a:gdLst>
                <a:gd name="T0" fmla="*/ 67 w 72"/>
                <a:gd name="T1" fmla="*/ 28 h 75"/>
                <a:gd name="T2" fmla="*/ 51 w 72"/>
                <a:gd name="T3" fmla="*/ 19 h 75"/>
                <a:gd name="T4" fmla="*/ 35 w 72"/>
                <a:gd name="T5" fmla="*/ 29 h 75"/>
                <a:gd name="T6" fmla="*/ 35 w 72"/>
                <a:gd name="T7" fmla="*/ 58 h 75"/>
                <a:gd name="T8" fmla="*/ 47 w 72"/>
                <a:gd name="T9" fmla="*/ 71 h 75"/>
                <a:gd name="T10" fmla="*/ 47 w 72"/>
                <a:gd name="T11" fmla="*/ 75 h 75"/>
                <a:gd name="T12" fmla="*/ 2 w 72"/>
                <a:gd name="T13" fmla="*/ 75 h 75"/>
                <a:gd name="T14" fmla="*/ 2 w 72"/>
                <a:gd name="T15" fmla="*/ 71 h 75"/>
                <a:gd name="T16" fmla="*/ 14 w 72"/>
                <a:gd name="T17" fmla="*/ 58 h 75"/>
                <a:gd name="T18" fmla="*/ 14 w 72"/>
                <a:gd name="T19" fmla="*/ 20 h 75"/>
                <a:gd name="T20" fmla="*/ 0 w 72"/>
                <a:gd name="T21" fmla="*/ 6 h 75"/>
                <a:gd name="T22" fmla="*/ 0 w 72"/>
                <a:gd name="T23" fmla="*/ 3 h 75"/>
                <a:gd name="T24" fmla="*/ 32 w 72"/>
                <a:gd name="T25" fmla="*/ 0 h 75"/>
                <a:gd name="T26" fmla="*/ 35 w 72"/>
                <a:gd name="T27" fmla="*/ 0 h 75"/>
                <a:gd name="T28" fmla="*/ 35 w 72"/>
                <a:gd name="T29" fmla="*/ 23 h 75"/>
                <a:gd name="T30" fmla="*/ 35 w 72"/>
                <a:gd name="T31" fmla="*/ 23 h 75"/>
                <a:gd name="T32" fmla="*/ 59 w 72"/>
                <a:gd name="T33" fmla="*/ 0 h 75"/>
                <a:gd name="T34" fmla="*/ 72 w 72"/>
                <a:gd name="T35" fmla="*/ 6 h 75"/>
                <a:gd name="T36" fmla="*/ 67 w 72"/>
                <a:gd name="T37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5">
                  <a:moveTo>
                    <a:pt x="67" y="28"/>
                  </a:moveTo>
                  <a:cubicBezTo>
                    <a:pt x="61" y="22"/>
                    <a:pt x="56" y="19"/>
                    <a:pt x="51" y="19"/>
                  </a:cubicBezTo>
                  <a:cubicBezTo>
                    <a:pt x="44" y="19"/>
                    <a:pt x="40" y="21"/>
                    <a:pt x="35" y="29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67"/>
                    <a:pt x="37" y="69"/>
                    <a:pt x="47" y="71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11" y="69"/>
                    <a:pt x="14" y="66"/>
                    <a:pt x="14" y="58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1"/>
                    <a:pt x="10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2" y="7"/>
                    <a:pt x="50" y="0"/>
                    <a:pt x="59" y="0"/>
                  </a:cubicBezTo>
                  <a:cubicBezTo>
                    <a:pt x="64" y="0"/>
                    <a:pt x="68" y="2"/>
                    <a:pt x="72" y="6"/>
                  </a:cubicBezTo>
                  <a:lnTo>
                    <a:pt x="67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60"/>
            <p:cNvSpPr>
              <a:spLocks/>
            </p:cNvSpPr>
            <p:nvPr/>
          </p:nvSpPr>
          <p:spPr bwMode="gray">
            <a:xfrm>
              <a:off x="5943601" y="3198813"/>
              <a:ext cx="541338" cy="588963"/>
            </a:xfrm>
            <a:custGeom>
              <a:avLst/>
              <a:gdLst>
                <a:gd name="T0" fmla="*/ 114 w 144"/>
                <a:gd name="T1" fmla="*/ 28 h 156"/>
                <a:gd name="T2" fmla="*/ 114 w 144"/>
                <a:gd name="T3" fmla="*/ 31 h 156"/>
                <a:gd name="T4" fmla="*/ 119 w 144"/>
                <a:gd name="T5" fmla="*/ 54 h 156"/>
                <a:gd name="T6" fmla="*/ 109 w 144"/>
                <a:gd name="T7" fmla="*/ 77 h 156"/>
                <a:gd name="T8" fmla="*/ 94 w 144"/>
                <a:gd name="T9" fmla="*/ 46 h 156"/>
                <a:gd name="T10" fmla="*/ 97 w 144"/>
                <a:gd name="T11" fmla="*/ 31 h 156"/>
                <a:gd name="T12" fmla="*/ 97 w 144"/>
                <a:gd name="T13" fmla="*/ 28 h 156"/>
                <a:gd name="T14" fmla="*/ 56 w 144"/>
                <a:gd name="T15" fmla="*/ 28 h 156"/>
                <a:gd name="T16" fmla="*/ 55 w 144"/>
                <a:gd name="T17" fmla="*/ 28 h 156"/>
                <a:gd name="T18" fmla="*/ 34 w 144"/>
                <a:gd name="T19" fmla="*/ 28 h 156"/>
                <a:gd name="T20" fmla="*/ 34 w 144"/>
                <a:gd name="T21" fmla="*/ 0 h 156"/>
                <a:gd name="T22" fmla="*/ 30 w 144"/>
                <a:gd name="T23" fmla="*/ 0 h 156"/>
                <a:gd name="T24" fmla="*/ 0 w 144"/>
                <a:gd name="T25" fmla="*/ 30 h 156"/>
                <a:gd name="T26" fmla="*/ 0 w 144"/>
                <a:gd name="T27" fmla="*/ 34 h 156"/>
                <a:gd name="T28" fmla="*/ 13 w 144"/>
                <a:gd name="T29" fmla="*/ 34 h 156"/>
                <a:gd name="T30" fmla="*/ 13 w 144"/>
                <a:gd name="T31" fmla="*/ 80 h 156"/>
                <a:gd name="T32" fmla="*/ 37 w 144"/>
                <a:gd name="T33" fmla="*/ 102 h 156"/>
                <a:gd name="T34" fmla="*/ 60 w 144"/>
                <a:gd name="T35" fmla="*/ 90 h 156"/>
                <a:gd name="T36" fmla="*/ 58 w 144"/>
                <a:gd name="T37" fmla="*/ 88 h 156"/>
                <a:gd name="T38" fmla="*/ 47 w 144"/>
                <a:gd name="T39" fmla="*/ 93 h 156"/>
                <a:gd name="T40" fmla="*/ 34 w 144"/>
                <a:gd name="T41" fmla="*/ 75 h 156"/>
                <a:gd name="T42" fmla="*/ 34 w 144"/>
                <a:gd name="T43" fmla="*/ 34 h 156"/>
                <a:gd name="T44" fmla="*/ 53 w 144"/>
                <a:gd name="T45" fmla="*/ 34 h 156"/>
                <a:gd name="T46" fmla="*/ 71 w 144"/>
                <a:gd name="T47" fmla="*/ 47 h 156"/>
                <a:gd name="T48" fmla="*/ 97 w 144"/>
                <a:gd name="T49" fmla="*/ 102 h 156"/>
                <a:gd name="T50" fmla="*/ 68 w 144"/>
                <a:gd name="T51" fmla="*/ 136 h 156"/>
                <a:gd name="T52" fmla="*/ 58 w 144"/>
                <a:gd name="T53" fmla="*/ 134 h 156"/>
                <a:gd name="T54" fmla="*/ 54 w 144"/>
                <a:gd name="T55" fmla="*/ 155 h 156"/>
                <a:gd name="T56" fmla="*/ 60 w 144"/>
                <a:gd name="T57" fmla="*/ 156 h 156"/>
                <a:gd name="T58" fmla="*/ 90 w 144"/>
                <a:gd name="T59" fmla="*/ 132 h 156"/>
                <a:gd name="T60" fmla="*/ 127 w 144"/>
                <a:gd name="T61" fmla="*/ 50 h 156"/>
                <a:gd name="T62" fmla="*/ 144 w 144"/>
                <a:gd name="T63" fmla="*/ 31 h 156"/>
                <a:gd name="T64" fmla="*/ 144 w 144"/>
                <a:gd name="T65" fmla="*/ 28 h 156"/>
                <a:gd name="T66" fmla="*/ 114 w 144"/>
                <a:gd name="T67" fmla="*/ 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6">
                  <a:moveTo>
                    <a:pt x="114" y="28"/>
                  </a:moveTo>
                  <a:cubicBezTo>
                    <a:pt x="114" y="31"/>
                    <a:pt x="114" y="31"/>
                    <a:pt x="114" y="31"/>
                  </a:cubicBezTo>
                  <a:cubicBezTo>
                    <a:pt x="123" y="33"/>
                    <a:pt x="125" y="39"/>
                    <a:pt x="119" y="54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89" y="37"/>
                    <a:pt x="89" y="32"/>
                    <a:pt x="97" y="31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13"/>
                    <a:pt x="9" y="25"/>
                    <a:pt x="0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96"/>
                    <a:pt x="23" y="102"/>
                    <a:pt x="37" y="102"/>
                  </a:cubicBezTo>
                  <a:cubicBezTo>
                    <a:pt x="48" y="102"/>
                    <a:pt x="55" y="99"/>
                    <a:pt x="60" y="90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54" y="92"/>
                    <a:pt x="51" y="93"/>
                    <a:pt x="47" y="93"/>
                  </a:cubicBezTo>
                  <a:cubicBezTo>
                    <a:pt x="37" y="93"/>
                    <a:pt x="34" y="87"/>
                    <a:pt x="34" y="7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64" y="34"/>
                    <a:pt x="67" y="38"/>
                    <a:pt x="71" y="47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89" y="126"/>
                    <a:pt x="81" y="136"/>
                    <a:pt x="68" y="136"/>
                  </a:cubicBezTo>
                  <a:cubicBezTo>
                    <a:pt x="65" y="136"/>
                    <a:pt x="63" y="135"/>
                    <a:pt x="58" y="134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6" y="156"/>
                    <a:pt x="58" y="156"/>
                    <a:pt x="60" y="156"/>
                  </a:cubicBezTo>
                  <a:cubicBezTo>
                    <a:pt x="75" y="156"/>
                    <a:pt x="83" y="150"/>
                    <a:pt x="90" y="132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32" y="36"/>
                    <a:pt x="135" y="34"/>
                    <a:pt x="144" y="31"/>
                  </a:cubicBezTo>
                  <a:cubicBezTo>
                    <a:pt x="144" y="28"/>
                    <a:pt x="144" y="28"/>
                    <a:pt x="144" y="28"/>
                  </a:cubicBezTo>
                  <a:lnTo>
                    <a:pt x="114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61"/>
            <p:cNvSpPr>
              <a:spLocks/>
            </p:cNvSpPr>
            <p:nvPr/>
          </p:nvSpPr>
          <p:spPr bwMode="gray">
            <a:xfrm>
              <a:off x="6594476" y="3157538"/>
              <a:ext cx="619125" cy="419100"/>
            </a:xfrm>
            <a:custGeom>
              <a:avLst/>
              <a:gdLst>
                <a:gd name="T0" fmla="*/ 148 w 165"/>
                <a:gd name="T1" fmla="*/ 91 h 111"/>
                <a:gd name="T2" fmla="*/ 165 w 165"/>
                <a:gd name="T3" fmla="*/ 108 h 111"/>
                <a:gd name="T4" fmla="*/ 165 w 165"/>
                <a:gd name="T5" fmla="*/ 111 h 111"/>
                <a:gd name="T6" fmla="*/ 110 w 165"/>
                <a:gd name="T7" fmla="*/ 111 h 111"/>
                <a:gd name="T8" fmla="*/ 110 w 165"/>
                <a:gd name="T9" fmla="*/ 108 h 111"/>
                <a:gd name="T10" fmla="*/ 122 w 165"/>
                <a:gd name="T11" fmla="*/ 84 h 111"/>
                <a:gd name="T12" fmla="*/ 113 w 165"/>
                <a:gd name="T13" fmla="*/ 20 h 111"/>
                <a:gd name="T14" fmla="*/ 113 w 165"/>
                <a:gd name="T15" fmla="*/ 20 h 111"/>
                <a:gd name="T16" fmla="*/ 77 w 165"/>
                <a:gd name="T17" fmla="*/ 111 h 111"/>
                <a:gd name="T18" fmla="*/ 73 w 165"/>
                <a:gd name="T19" fmla="*/ 111 h 111"/>
                <a:gd name="T20" fmla="*/ 37 w 165"/>
                <a:gd name="T21" fmla="*/ 20 h 111"/>
                <a:gd name="T22" fmla="*/ 37 w 165"/>
                <a:gd name="T23" fmla="*/ 20 h 111"/>
                <a:gd name="T24" fmla="*/ 27 w 165"/>
                <a:gd name="T25" fmla="*/ 85 h 111"/>
                <a:gd name="T26" fmla="*/ 40 w 165"/>
                <a:gd name="T27" fmla="*/ 108 h 111"/>
                <a:gd name="T28" fmla="*/ 40 w 165"/>
                <a:gd name="T29" fmla="*/ 111 h 111"/>
                <a:gd name="T30" fmla="*/ 0 w 165"/>
                <a:gd name="T31" fmla="*/ 111 h 111"/>
                <a:gd name="T32" fmla="*/ 0 w 165"/>
                <a:gd name="T33" fmla="*/ 108 h 111"/>
                <a:gd name="T34" fmla="*/ 20 w 165"/>
                <a:gd name="T35" fmla="*/ 84 h 111"/>
                <a:gd name="T36" fmla="*/ 31 w 165"/>
                <a:gd name="T37" fmla="*/ 11 h 111"/>
                <a:gd name="T38" fmla="*/ 15 w 165"/>
                <a:gd name="T39" fmla="*/ 3 h 111"/>
                <a:gd name="T40" fmla="*/ 15 w 165"/>
                <a:gd name="T41" fmla="*/ 0 h 111"/>
                <a:gd name="T42" fmla="*/ 55 w 165"/>
                <a:gd name="T43" fmla="*/ 0 h 111"/>
                <a:gd name="T44" fmla="*/ 84 w 165"/>
                <a:gd name="T45" fmla="*/ 74 h 111"/>
                <a:gd name="T46" fmla="*/ 113 w 165"/>
                <a:gd name="T47" fmla="*/ 0 h 111"/>
                <a:gd name="T48" fmla="*/ 151 w 165"/>
                <a:gd name="T49" fmla="*/ 0 h 111"/>
                <a:gd name="T50" fmla="*/ 151 w 165"/>
                <a:gd name="T51" fmla="*/ 3 h 111"/>
                <a:gd name="T52" fmla="*/ 138 w 165"/>
                <a:gd name="T53" fmla="*/ 22 h 111"/>
                <a:gd name="T54" fmla="*/ 148 w 165"/>
                <a:gd name="T55" fmla="*/ 9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111">
                  <a:moveTo>
                    <a:pt x="148" y="91"/>
                  </a:moveTo>
                  <a:cubicBezTo>
                    <a:pt x="150" y="100"/>
                    <a:pt x="154" y="106"/>
                    <a:pt x="165" y="108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10" y="111"/>
                    <a:pt x="110" y="111"/>
                    <a:pt x="110" y="111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22" y="105"/>
                    <a:pt x="124" y="98"/>
                    <a:pt x="122" y="84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77" y="111"/>
                    <a:pt x="77" y="111"/>
                    <a:pt x="77" y="111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5" y="98"/>
                    <a:pt x="28" y="107"/>
                    <a:pt x="40" y="108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2" y="108"/>
                    <a:pt x="17" y="101"/>
                    <a:pt x="20" y="84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6" y="7"/>
                    <a:pt x="20" y="4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39" y="6"/>
                    <a:pt x="137" y="11"/>
                    <a:pt x="138" y="22"/>
                  </a:cubicBezTo>
                  <a:lnTo>
                    <a:pt x="148" y="9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62"/>
            <p:cNvSpPr>
              <a:spLocks/>
            </p:cNvSpPr>
            <p:nvPr/>
          </p:nvSpPr>
          <p:spPr bwMode="gray">
            <a:xfrm>
              <a:off x="7207251" y="3297238"/>
              <a:ext cx="360363" cy="290513"/>
            </a:xfrm>
            <a:custGeom>
              <a:avLst/>
              <a:gdLst>
                <a:gd name="T0" fmla="*/ 11 w 96"/>
                <a:gd name="T1" fmla="*/ 18 h 77"/>
                <a:gd name="T2" fmla="*/ 0 w 96"/>
                <a:gd name="T3" fmla="*/ 6 h 77"/>
                <a:gd name="T4" fmla="*/ 0 w 96"/>
                <a:gd name="T5" fmla="*/ 3 h 77"/>
                <a:gd name="T6" fmla="*/ 29 w 96"/>
                <a:gd name="T7" fmla="*/ 0 h 77"/>
                <a:gd name="T8" fmla="*/ 32 w 96"/>
                <a:gd name="T9" fmla="*/ 0 h 77"/>
                <a:gd name="T10" fmla="*/ 32 w 96"/>
                <a:gd name="T11" fmla="*/ 53 h 77"/>
                <a:gd name="T12" fmla="*/ 46 w 96"/>
                <a:gd name="T13" fmla="*/ 65 h 77"/>
                <a:gd name="T14" fmla="*/ 63 w 96"/>
                <a:gd name="T15" fmla="*/ 52 h 77"/>
                <a:gd name="T16" fmla="*/ 63 w 96"/>
                <a:gd name="T17" fmla="*/ 17 h 77"/>
                <a:gd name="T18" fmla="*/ 52 w 96"/>
                <a:gd name="T19" fmla="*/ 6 h 77"/>
                <a:gd name="T20" fmla="*/ 52 w 96"/>
                <a:gd name="T21" fmla="*/ 3 h 77"/>
                <a:gd name="T22" fmla="*/ 82 w 96"/>
                <a:gd name="T23" fmla="*/ 0 h 77"/>
                <a:gd name="T24" fmla="*/ 85 w 96"/>
                <a:gd name="T25" fmla="*/ 0 h 77"/>
                <a:gd name="T26" fmla="*/ 85 w 96"/>
                <a:gd name="T27" fmla="*/ 57 h 77"/>
                <a:gd name="T28" fmla="*/ 96 w 96"/>
                <a:gd name="T29" fmla="*/ 71 h 77"/>
                <a:gd name="T30" fmla="*/ 96 w 96"/>
                <a:gd name="T31" fmla="*/ 74 h 77"/>
                <a:gd name="T32" fmla="*/ 63 w 96"/>
                <a:gd name="T33" fmla="*/ 77 h 77"/>
                <a:gd name="T34" fmla="*/ 63 w 96"/>
                <a:gd name="T35" fmla="*/ 60 h 77"/>
                <a:gd name="T36" fmla="*/ 63 w 96"/>
                <a:gd name="T37" fmla="*/ 60 h 77"/>
                <a:gd name="T38" fmla="*/ 35 w 96"/>
                <a:gd name="T39" fmla="*/ 77 h 77"/>
                <a:gd name="T40" fmla="*/ 11 w 96"/>
                <a:gd name="T41" fmla="*/ 55 h 77"/>
                <a:gd name="T42" fmla="*/ 11 w 96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77">
                  <a:moveTo>
                    <a:pt x="11" y="18"/>
                  </a:moveTo>
                  <a:cubicBezTo>
                    <a:pt x="11" y="10"/>
                    <a:pt x="8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61"/>
                    <a:pt x="38" y="65"/>
                    <a:pt x="46" y="65"/>
                  </a:cubicBezTo>
                  <a:cubicBezTo>
                    <a:pt x="53" y="65"/>
                    <a:pt x="57" y="62"/>
                    <a:pt x="63" y="52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1"/>
                    <a:pt x="60" y="7"/>
                    <a:pt x="52" y="6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6"/>
                    <a:pt x="87" y="69"/>
                    <a:pt x="96" y="71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5" y="72"/>
                    <a:pt x="46" y="77"/>
                    <a:pt x="35" y="77"/>
                  </a:cubicBezTo>
                  <a:cubicBezTo>
                    <a:pt x="20" y="77"/>
                    <a:pt x="11" y="69"/>
                    <a:pt x="11" y="55"/>
                  </a:cubicBezTo>
                  <a:lnTo>
                    <a:pt x="11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63"/>
            <p:cNvSpPr>
              <a:spLocks/>
            </p:cNvSpPr>
            <p:nvPr/>
          </p:nvSpPr>
          <p:spPr bwMode="gray">
            <a:xfrm>
              <a:off x="7581901" y="3201988"/>
              <a:ext cx="225425" cy="385763"/>
            </a:xfrm>
            <a:custGeom>
              <a:avLst/>
              <a:gdLst>
                <a:gd name="T0" fmla="*/ 13 w 60"/>
                <a:gd name="T1" fmla="*/ 33 h 102"/>
                <a:gd name="T2" fmla="*/ 0 w 60"/>
                <a:gd name="T3" fmla="*/ 33 h 102"/>
                <a:gd name="T4" fmla="*/ 0 w 60"/>
                <a:gd name="T5" fmla="*/ 30 h 102"/>
                <a:gd name="T6" fmla="*/ 31 w 60"/>
                <a:gd name="T7" fmla="*/ 0 h 102"/>
                <a:gd name="T8" fmla="*/ 34 w 60"/>
                <a:gd name="T9" fmla="*/ 0 h 102"/>
                <a:gd name="T10" fmla="*/ 34 w 60"/>
                <a:gd name="T11" fmla="*/ 28 h 102"/>
                <a:gd name="T12" fmla="*/ 58 w 60"/>
                <a:gd name="T13" fmla="*/ 28 h 102"/>
                <a:gd name="T14" fmla="*/ 58 w 60"/>
                <a:gd name="T15" fmla="*/ 33 h 102"/>
                <a:gd name="T16" fmla="*/ 34 w 60"/>
                <a:gd name="T17" fmla="*/ 33 h 102"/>
                <a:gd name="T18" fmla="*/ 34 w 60"/>
                <a:gd name="T19" fmla="*/ 75 h 102"/>
                <a:gd name="T20" fmla="*/ 47 w 60"/>
                <a:gd name="T21" fmla="*/ 93 h 102"/>
                <a:gd name="T22" fmla="*/ 58 w 60"/>
                <a:gd name="T23" fmla="*/ 87 h 102"/>
                <a:gd name="T24" fmla="*/ 60 w 60"/>
                <a:gd name="T25" fmla="*/ 89 h 102"/>
                <a:gd name="T26" fmla="*/ 37 w 60"/>
                <a:gd name="T27" fmla="*/ 102 h 102"/>
                <a:gd name="T28" fmla="*/ 13 w 60"/>
                <a:gd name="T29" fmla="*/ 79 h 102"/>
                <a:gd name="T30" fmla="*/ 13 w 60"/>
                <a:gd name="T31" fmla="*/ 3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02">
                  <a:moveTo>
                    <a:pt x="1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24"/>
                    <a:pt x="21" y="13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86"/>
                    <a:pt x="37" y="93"/>
                    <a:pt x="47" y="93"/>
                  </a:cubicBezTo>
                  <a:cubicBezTo>
                    <a:pt x="51" y="93"/>
                    <a:pt x="54" y="91"/>
                    <a:pt x="58" y="87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55" y="98"/>
                    <a:pt x="48" y="102"/>
                    <a:pt x="37" y="102"/>
                  </a:cubicBezTo>
                  <a:cubicBezTo>
                    <a:pt x="24" y="102"/>
                    <a:pt x="13" y="96"/>
                    <a:pt x="13" y="79"/>
                  </a:cubicBezTo>
                  <a:lnTo>
                    <a:pt x="13" y="3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64"/>
            <p:cNvSpPr>
              <a:spLocks/>
            </p:cNvSpPr>
            <p:nvPr/>
          </p:nvSpPr>
          <p:spPr bwMode="gray">
            <a:xfrm>
              <a:off x="7807326" y="3297238"/>
              <a:ext cx="365125" cy="290513"/>
            </a:xfrm>
            <a:custGeom>
              <a:avLst/>
              <a:gdLst>
                <a:gd name="T0" fmla="*/ 12 w 97"/>
                <a:gd name="T1" fmla="*/ 18 h 77"/>
                <a:gd name="T2" fmla="*/ 0 w 97"/>
                <a:gd name="T3" fmla="*/ 6 h 77"/>
                <a:gd name="T4" fmla="*/ 0 w 97"/>
                <a:gd name="T5" fmla="*/ 3 h 77"/>
                <a:gd name="T6" fmla="*/ 30 w 97"/>
                <a:gd name="T7" fmla="*/ 0 h 77"/>
                <a:gd name="T8" fmla="*/ 33 w 97"/>
                <a:gd name="T9" fmla="*/ 0 h 77"/>
                <a:gd name="T10" fmla="*/ 33 w 97"/>
                <a:gd name="T11" fmla="*/ 53 h 77"/>
                <a:gd name="T12" fmla="*/ 46 w 97"/>
                <a:gd name="T13" fmla="*/ 65 h 77"/>
                <a:gd name="T14" fmla="*/ 64 w 97"/>
                <a:gd name="T15" fmla="*/ 52 h 77"/>
                <a:gd name="T16" fmla="*/ 64 w 97"/>
                <a:gd name="T17" fmla="*/ 17 h 77"/>
                <a:gd name="T18" fmla="*/ 53 w 97"/>
                <a:gd name="T19" fmla="*/ 6 h 77"/>
                <a:gd name="T20" fmla="*/ 53 w 97"/>
                <a:gd name="T21" fmla="*/ 3 h 77"/>
                <a:gd name="T22" fmla="*/ 82 w 97"/>
                <a:gd name="T23" fmla="*/ 0 h 77"/>
                <a:gd name="T24" fmla="*/ 86 w 97"/>
                <a:gd name="T25" fmla="*/ 0 h 77"/>
                <a:gd name="T26" fmla="*/ 86 w 97"/>
                <a:gd name="T27" fmla="*/ 57 h 77"/>
                <a:gd name="T28" fmla="*/ 97 w 97"/>
                <a:gd name="T29" fmla="*/ 71 h 77"/>
                <a:gd name="T30" fmla="*/ 97 w 97"/>
                <a:gd name="T31" fmla="*/ 74 h 77"/>
                <a:gd name="T32" fmla="*/ 64 w 97"/>
                <a:gd name="T33" fmla="*/ 77 h 77"/>
                <a:gd name="T34" fmla="*/ 64 w 97"/>
                <a:gd name="T35" fmla="*/ 60 h 77"/>
                <a:gd name="T36" fmla="*/ 64 w 97"/>
                <a:gd name="T37" fmla="*/ 60 h 77"/>
                <a:gd name="T38" fmla="*/ 35 w 97"/>
                <a:gd name="T39" fmla="*/ 77 h 77"/>
                <a:gd name="T40" fmla="*/ 12 w 97"/>
                <a:gd name="T41" fmla="*/ 55 h 77"/>
                <a:gd name="T42" fmla="*/ 12 w 97"/>
                <a:gd name="T43" fmla="*/ 1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77">
                  <a:moveTo>
                    <a:pt x="12" y="18"/>
                  </a:moveTo>
                  <a:cubicBezTo>
                    <a:pt x="12" y="10"/>
                    <a:pt x="9" y="7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61"/>
                    <a:pt x="39" y="65"/>
                    <a:pt x="46" y="65"/>
                  </a:cubicBezTo>
                  <a:cubicBezTo>
                    <a:pt x="54" y="65"/>
                    <a:pt x="58" y="62"/>
                    <a:pt x="64" y="5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1"/>
                    <a:pt x="60" y="7"/>
                    <a:pt x="53" y="6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66"/>
                    <a:pt x="88" y="69"/>
                    <a:pt x="97" y="71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56" y="72"/>
                    <a:pt x="47" y="77"/>
                    <a:pt x="35" y="77"/>
                  </a:cubicBezTo>
                  <a:cubicBezTo>
                    <a:pt x="21" y="77"/>
                    <a:pt x="12" y="69"/>
                    <a:pt x="12" y="55"/>
                  </a:cubicBezTo>
                  <a:lnTo>
                    <a:pt x="12" y="1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65"/>
            <p:cNvSpPr>
              <a:spLocks noEditPoints="1"/>
            </p:cNvSpPr>
            <p:nvPr/>
          </p:nvSpPr>
          <p:spPr bwMode="gray">
            <a:xfrm>
              <a:off x="8183563" y="3297238"/>
              <a:ext cx="304800" cy="290513"/>
            </a:xfrm>
            <a:custGeom>
              <a:avLst/>
              <a:gdLst>
                <a:gd name="T0" fmla="*/ 46 w 81"/>
                <a:gd name="T1" fmla="*/ 62 h 77"/>
                <a:gd name="T2" fmla="*/ 33 w 81"/>
                <a:gd name="T3" fmla="*/ 69 h 77"/>
                <a:gd name="T4" fmla="*/ 23 w 81"/>
                <a:gd name="T5" fmla="*/ 56 h 77"/>
                <a:gd name="T6" fmla="*/ 46 w 81"/>
                <a:gd name="T7" fmla="*/ 35 h 77"/>
                <a:gd name="T8" fmla="*/ 46 w 81"/>
                <a:gd name="T9" fmla="*/ 62 h 77"/>
                <a:gd name="T10" fmla="*/ 68 w 81"/>
                <a:gd name="T11" fmla="*/ 27 h 77"/>
                <a:gd name="T12" fmla="*/ 36 w 81"/>
                <a:gd name="T13" fmla="*/ 0 h 77"/>
                <a:gd name="T14" fmla="*/ 4 w 81"/>
                <a:gd name="T15" fmla="*/ 24 h 77"/>
                <a:gd name="T16" fmla="*/ 7 w 81"/>
                <a:gd name="T17" fmla="*/ 24 h 77"/>
                <a:gd name="T18" fmla="*/ 28 w 81"/>
                <a:gd name="T19" fmla="*/ 12 h 77"/>
                <a:gd name="T20" fmla="*/ 46 w 81"/>
                <a:gd name="T21" fmla="*/ 31 h 77"/>
                <a:gd name="T22" fmla="*/ 0 w 81"/>
                <a:gd name="T23" fmla="*/ 58 h 77"/>
                <a:gd name="T24" fmla="*/ 22 w 81"/>
                <a:gd name="T25" fmla="*/ 77 h 77"/>
                <a:gd name="T26" fmla="*/ 44 w 81"/>
                <a:gd name="T27" fmla="*/ 69 h 77"/>
                <a:gd name="T28" fmla="*/ 46 w 81"/>
                <a:gd name="T29" fmla="*/ 67 h 77"/>
                <a:gd name="T30" fmla="*/ 63 w 81"/>
                <a:gd name="T31" fmla="*/ 77 h 77"/>
                <a:gd name="T32" fmla="*/ 81 w 81"/>
                <a:gd name="T33" fmla="*/ 63 h 77"/>
                <a:gd name="T34" fmla="*/ 78 w 81"/>
                <a:gd name="T35" fmla="*/ 63 h 77"/>
                <a:gd name="T36" fmla="*/ 72 w 81"/>
                <a:gd name="T37" fmla="*/ 70 h 77"/>
                <a:gd name="T38" fmla="*/ 68 w 81"/>
                <a:gd name="T39" fmla="*/ 60 h 77"/>
                <a:gd name="T40" fmla="*/ 68 w 81"/>
                <a:gd name="T41" fmla="*/ 2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1" h="77">
                  <a:moveTo>
                    <a:pt x="46" y="62"/>
                  </a:moveTo>
                  <a:cubicBezTo>
                    <a:pt x="41" y="67"/>
                    <a:pt x="37" y="69"/>
                    <a:pt x="33" y="69"/>
                  </a:cubicBezTo>
                  <a:cubicBezTo>
                    <a:pt x="27" y="69"/>
                    <a:pt x="23" y="64"/>
                    <a:pt x="23" y="56"/>
                  </a:cubicBezTo>
                  <a:cubicBezTo>
                    <a:pt x="23" y="47"/>
                    <a:pt x="28" y="42"/>
                    <a:pt x="46" y="35"/>
                  </a:cubicBezTo>
                  <a:lnTo>
                    <a:pt x="46" y="62"/>
                  </a:lnTo>
                  <a:close/>
                  <a:moveTo>
                    <a:pt x="68" y="27"/>
                  </a:moveTo>
                  <a:cubicBezTo>
                    <a:pt x="68" y="7"/>
                    <a:pt x="52" y="0"/>
                    <a:pt x="36" y="0"/>
                  </a:cubicBezTo>
                  <a:cubicBezTo>
                    <a:pt x="19" y="0"/>
                    <a:pt x="8" y="9"/>
                    <a:pt x="4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2" y="16"/>
                    <a:pt x="19" y="12"/>
                    <a:pt x="28" y="12"/>
                  </a:cubicBezTo>
                  <a:cubicBezTo>
                    <a:pt x="41" y="12"/>
                    <a:pt x="46" y="18"/>
                    <a:pt x="46" y="31"/>
                  </a:cubicBezTo>
                  <a:cubicBezTo>
                    <a:pt x="29" y="37"/>
                    <a:pt x="0" y="39"/>
                    <a:pt x="0" y="58"/>
                  </a:cubicBezTo>
                  <a:cubicBezTo>
                    <a:pt x="0" y="69"/>
                    <a:pt x="10" y="77"/>
                    <a:pt x="22" y="77"/>
                  </a:cubicBezTo>
                  <a:cubicBezTo>
                    <a:pt x="31" y="77"/>
                    <a:pt x="37" y="75"/>
                    <a:pt x="44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50" y="74"/>
                    <a:pt x="55" y="77"/>
                    <a:pt x="63" y="77"/>
                  </a:cubicBezTo>
                  <a:cubicBezTo>
                    <a:pt x="74" y="77"/>
                    <a:pt x="80" y="72"/>
                    <a:pt x="81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7" y="68"/>
                    <a:pt x="75" y="70"/>
                    <a:pt x="72" y="70"/>
                  </a:cubicBezTo>
                  <a:cubicBezTo>
                    <a:pt x="69" y="70"/>
                    <a:pt x="68" y="67"/>
                    <a:pt x="68" y="60"/>
                  </a:cubicBezTo>
                  <a:lnTo>
                    <a:pt x="68" y="27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66"/>
            <p:cNvSpPr>
              <a:spLocks/>
            </p:cNvSpPr>
            <p:nvPr/>
          </p:nvSpPr>
          <p:spPr bwMode="gray">
            <a:xfrm>
              <a:off x="8491538" y="3125788"/>
              <a:ext cx="180975" cy="450850"/>
            </a:xfrm>
            <a:custGeom>
              <a:avLst/>
              <a:gdLst>
                <a:gd name="T0" fmla="*/ 14 w 48"/>
                <a:gd name="T1" fmla="*/ 20 h 119"/>
                <a:gd name="T2" fmla="*/ 0 w 48"/>
                <a:gd name="T3" fmla="*/ 6 h 119"/>
                <a:gd name="T4" fmla="*/ 0 w 48"/>
                <a:gd name="T5" fmla="*/ 3 h 119"/>
                <a:gd name="T6" fmla="*/ 32 w 48"/>
                <a:gd name="T7" fmla="*/ 0 h 119"/>
                <a:gd name="T8" fmla="*/ 35 w 48"/>
                <a:gd name="T9" fmla="*/ 0 h 119"/>
                <a:gd name="T10" fmla="*/ 35 w 48"/>
                <a:gd name="T11" fmla="*/ 102 h 119"/>
                <a:gd name="T12" fmla="*/ 48 w 48"/>
                <a:gd name="T13" fmla="*/ 116 h 119"/>
                <a:gd name="T14" fmla="*/ 48 w 48"/>
                <a:gd name="T15" fmla="*/ 119 h 119"/>
                <a:gd name="T16" fmla="*/ 0 w 48"/>
                <a:gd name="T17" fmla="*/ 119 h 119"/>
                <a:gd name="T18" fmla="*/ 0 w 48"/>
                <a:gd name="T19" fmla="*/ 116 h 119"/>
                <a:gd name="T20" fmla="*/ 14 w 48"/>
                <a:gd name="T21" fmla="*/ 102 h 119"/>
                <a:gd name="T22" fmla="*/ 14 w 48"/>
                <a:gd name="T23" fmla="*/ 2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119">
                  <a:moveTo>
                    <a:pt x="14" y="20"/>
                  </a:moveTo>
                  <a:cubicBezTo>
                    <a:pt x="14" y="10"/>
                    <a:pt x="1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5" y="111"/>
                    <a:pt x="37" y="114"/>
                    <a:pt x="48" y="116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1" y="114"/>
                    <a:pt x="14" y="111"/>
                    <a:pt x="14" y="102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67"/>
            <p:cNvSpPr>
              <a:spLocks/>
            </p:cNvSpPr>
            <p:nvPr/>
          </p:nvSpPr>
          <p:spPr bwMode="gray">
            <a:xfrm>
              <a:off x="3387726" y="2736850"/>
              <a:ext cx="981075" cy="1308100"/>
            </a:xfrm>
            <a:custGeom>
              <a:avLst/>
              <a:gdLst>
                <a:gd name="T0" fmla="*/ 258 w 261"/>
                <a:gd name="T1" fmla="*/ 146 h 346"/>
                <a:gd name="T2" fmla="*/ 215 w 261"/>
                <a:gd name="T3" fmla="*/ 141 h 346"/>
                <a:gd name="T4" fmla="*/ 226 w 261"/>
                <a:gd name="T5" fmla="*/ 107 h 346"/>
                <a:gd name="T6" fmla="*/ 203 w 261"/>
                <a:gd name="T7" fmla="*/ 125 h 346"/>
                <a:gd name="T8" fmla="*/ 164 w 261"/>
                <a:gd name="T9" fmla="*/ 101 h 346"/>
                <a:gd name="T10" fmla="*/ 156 w 261"/>
                <a:gd name="T11" fmla="*/ 75 h 346"/>
                <a:gd name="T12" fmla="*/ 150 w 261"/>
                <a:gd name="T13" fmla="*/ 98 h 346"/>
                <a:gd name="T14" fmla="*/ 98 w 261"/>
                <a:gd name="T15" fmla="*/ 105 h 346"/>
                <a:gd name="T16" fmla="*/ 82 w 261"/>
                <a:gd name="T17" fmla="*/ 115 h 346"/>
                <a:gd name="T18" fmla="*/ 82 w 261"/>
                <a:gd name="T19" fmla="*/ 79 h 346"/>
                <a:gd name="T20" fmla="*/ 78 w 261"/>
                <a:gd name="T21" fmla="*/ 53 h 346"/>
                <a:gd name="T22" fmla="*/ 76 w 261"/>
                <a:gd name="T23" fmla="*/ 45 h 346"/>
                <a:gd name="T24" fmla="*/ 71 w 261"/>
                <a:gd name="T25" fmla="*/ 42 h 346"/>
                <a:gd name="T26" fmla="*/ 98 w 261"/>
                <a:gd name="T27" fmla="*/ 16 h 346"/>
                <a:gd name="T28" fmla="*/ 83 w 261"/>
                <a:gd name="T29" fmla="*/ 9 h 346"/>
                <a:gd name="T30" fmla="*/ 68 w 261"/>
                <a:gd name="T31" fmla="*/ 0 h 346"/>
                <a:gd name="T32" fmla="*/ 40 w 261"/>
                <a:gd name="T33" fmla="*/ 3 h 346"/>
                <a:gd name="T34" fmla="*/ 19 w 261"/>
                <a:gd name="T35" fmla="*/ 40 h 346"/>
                <a:gd name="T36" fmla="*/ 6 w 261"/>
                <a:gd name="T37" fmla="*/ 45 h 346"/>
                <a:gd name="T38" fmla="*/ 1 w 261"/>
                <a:gd name="T39" fmla="*/ 69 h 346"/>
                <a:gd name="T40" fmla="*/ 13 w 261"/>
                <a:gd name="T41" fmla="*/ 99 h 346"/>
                <a:gd name="T42" fmla="*/ 16 w 261"/>
                <a:gd name="T43" fmla="*/ 108 h 346"/>
                <a:gd name="T44" fmla="*/ 24 w 261"/>
                <a:gd name="T45" fmla="*/ 124 h 346"/>
                <a:gd name="T46" fmla="*/ 28 w 261"/>
                <a:gd name="T47" fmla="*/ 137 h 346"/>
                <a:gd name="T48" fmla="*/ 34 w 261"/>
                <a:gd name="T49" fmla="*/ 146 h 346"/>
                <a:gd name="T50" fmla="*/ 47 w 261"/>
                <a:gd name="T51" fmla="*/ 148 h 346"/>
                <a:gd name="T52" fmla="*/ 37 w 261"/>
                <a:gd name="T53" fmla="*/ 229 h 346"/>
                <a:gd name="T54" fmla="*/ 73 w 261"/>
                <a:gd name="T55" fmla="*/ 333 h 346"/>
                <a:gd name="T56" fmla="*/ 96 w 261"/>
                <a:gd name="T57" fmla="*/ 311 h 346"/>
                <a:gd name="T58" fmla="*/ 121 w 261"/>
                <a:gd name="T59" fmla="*/ 288 h 346"/>
                <a:gd name="T60" fmla="*/ 123 w 261"/>
                <a:gd name="T61" fmla="*/ 296 h 346"/>
                <a:gd name="T62" fmla="*/ 94 w 261"/>
                <a:gd name="T63" fmla="*/ 346 h 346"/>
                <a:gd name="T64" fmla="*/ 235 w 261"/>
                <a:gd name="T65" fmla="*/ 259 h 346"/>
                <a:gd name="T66" fmla="*/ 231 w 261"/>
                <a:gd name="T67" fmla="*/ 181 h 346"/>
                <a:gd name="T68" fmla="*/ 261 w 261"/>
                <a:gd name="T69" fmla="*/ 1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346">
                  <a:moveTo>
                    <a:pt x="261" y="146"/>
                  </a:moveTo>
                  <a:cubicBezTo>
                    <a:pt x="260" y="145"/>
                    <a:pt x="258" y="146"/>
                    <a:pt x="258" y="146"/>
                  </a:cubicBezTo>
                  <a:cubicBezTo>
                    <a:pt x="224" y="158"/>
                    <a:pt x="224" y="158"/>
                    <a:pt x="224" y="158"/>
                  </a:cubicBezTo>
                  <a:cubicBezTo>
                    <a:pt x="222" y="152"/>
                    <a:pt x="219" y="146"/>
                    <a:pt x="215" y="141"/>
                  </a:cubicBezTo>
                  <a:cubicBezTo>
                    <a:pt x="226" y="111"/>
                    <a:pt x="226" y="111"/>
                    <a:pt x="226" y="111"/>
                  </a:cubicBezTo>
                  <a:cubicBezTo>
                    <a:pt x="226" y="111"/>
                    <a:pt x="227" y="108"/>
                    <a:pt x="226" y="107"/>
                  </a:cubicBezTo>
                  <a:cubicBezTo>
                    <a:pt x="225" y="107"/>
                    <a:pt x="223" y="109"/>
                    <a:pt x="223" y="109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196" y="117"/>
                    <a:pt x="187" y="110"/>
                    <a:pt x="176" y="105"/>
                  </a:cubicBezTo>
                  <a:cubicBezTo>
                    <a:pt x="173" y="104"/>
                    <a:pt x="169" y="102"/>
                    <a:pt x="164" y="10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8" y="78"/>
                    <a:pt x="158" y="75"/>
                    <a:pt x="156" y="75"/>
                  </a:cubicBezTo>
                  <a:cubicBezTo>
                    <a:pt x="155" y="75"/>
                    <a:pt x="154" y="77"/>
                    <a:pt x="154" y="77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6" y="98"/>
                    <a:pt x="142" y="97"/>
                    <a:pt x="137" y="97"/>
                  </a:cubicBezTo>
                  <a:cubicBezTo>
                    <a:pt x="122" y="97"/>
                    <a:pt x="109" y="100"/>
                    <a:pt x="98" y="105"/>
                  </a:cubicBezTo>
                  <a:cubicBezTo>
                    <a:pt x="93" y="107"/>
                    <a:pt x="89" y="110"/>
                    <a:pt x="84" y="113"/>
                  </a:cubicBezTo>
                  <a:cubicBezTo>
                    <a:pt x="84" y="113"/>
                    <a:pt x="83" y="114"/>
                    <a:pt x="82" y="115"/>
                  </a:cubicBezTo>
                  <a:cubicBezTo>
                    <a:pt x="78" y="104"/>
                    <a:pt x="75" y="96"/>
                    <a:pt x="74" y="93"/>
                  </a:cubicBezTo>
                  <a:cubicBezTo>
                    <a:pt x="77" y="91"/>
                    <a:pt x="81" y="84"/>
                    <a:pt x="82" y="79"/>
                  </a:cubicBezTo>
                  <a:cubicBezTo>
                    <a:pt x="84" y="72"/>
                    <a:pt x="84" y="68"/>
                    <a:pt x="82" y="63"/>
                  </a:cubicBezTo>
                  <a:cubicBezTo>
                    <a:pt x="81" y="59"/>
                    <a:pt x="78" y="55"/>
                    <a:pt x="78" y="53"/>
                  </a:cubicBezTo>
                  <a:cubicBezTo>
                    <a:pt x="79" y="51"/>
                    <a:pt x="79" y="50"/>
                    <a:pt x="80" y="49"/>
                  </a:cubicBezTo>
                  <a:cubicBezTo>
                    <a:pt x="80" y="46"/>
                    <a:pt x="78" y="45"/>
                    <a:pt x="76" y="45"/>
                  </a:cubicBezTo>
                  <a:cubicBezTo>
                    <a:pt x="74" y="45"/>
                    <a:pt x="73" y="45"/>
                    <a:pt x="71" y="45"/>
                  </a:cubicBezTo>
                  <a:cubicBezTo>
                    <a:pt x="71" y="45"/>
                    <a:pt x="70" y="45"/>
                    <a:pt x="71" y="42"/>
                  </a:cubicBezTo>
                  <a:cubicBezTo>
                    <a:pt x="72" y="38"/>
                    <a:pt x="79" y="36"/>
                    <a:pt x="86" y="34"/>
                  </a:cubicBezTo>
                  <a:cubicBezTo>
                    <a:pt x="94" y="31"/>
                    <a:pt x="98" y="25"/>
                    <a:pt x="98" y="16"/>
                  </a:cubicBezTo>
                  <a:cubicBezTo>
                    <a:pt x="99" y="9"/>
                    <a:pt x="95" y="4"/>
                    <a:pt x="90" y="2"/>
                  </a:cubicBezTo>
                  <a:cubicBezTo>
                    <a:pt x="89" y="4"/>
                    <a:pt x="85" y="8"/>
                    <a:pt x="83" y="9"/>
                  </a:cubicBezTo>
                  <a:cubicBezTo>
                    <a:pt x="80" y="11"/>
                    <a:pt x="76" y="11"/>
                    <a:pt x="74" y="11"/>
                  </a:cubicBezTo>
                  <a:cubicBezTo>
                    <a:pt x="74" y="6"/>
                    <a:pt x="72" y="2"/>
                    <a:pt x="68" y="0"/>
                  </a:cubicBezTo>
                  <a:cubicBezTo>
                    <a:pt x="67" y="2"/>
                    <a:pt x="63" y="5"/>
                    <a:pt x="56" y="5"/>
                  </a:cubicBezTo>
                  <a:cubicBezTo>
                    <a:pt x="50" y="5"/>
                    <a:pt x="49" y="3"/>
                    <a:pt x="40" y="3"/>
                  </a:cubicBezTo>
                  <a:cubicBezTo>
                    <a:pt x="27" y="3"/>
                    <a:pt x="16" y="11"/>
                    <a:pt x="15" y="23"/>
                  </a:cubicBezTo>
                  <a:cubicBezTo>
                    <a:pt x="14" y="30"/>
                    <a:pt x="17" y="36"/>
                    <a:pt x="19" y="40"/>
                  </a:cubicBezTo>
                  <a:cubicBezTo>
                    <a:pt x="17" y="41"/>
                    <a:pt x="14" y="45"/>
                    <a:pt x="13" y="46"/>
                  </a:cubicBezTo>
                  <a:cubicBezTo>
                    <a:pt x="12" y="45"/>
                    <a:pt x="9" y="43"/>
                    <a:pt x="6" y="45"/>
                  </a:cubicBezTo>
                  <a:cubicBezTo>
                    <a:pt x="7" y="47"/>
                    <a:pt x="7" y="49"/>
                    <a:pt x="7" y="51"/>
                  </a:cubicBezTo>
                  <a:cubicBezTo>
                    <a:pt x="6" y="53"/>
                    <a:pt x="1" y="62"/>
                    <a:pt x="1" y="69"/>
                  </a:cubicBezTo>
                  <a:cubicBezTo>
                    <a:pt x="0" y="82"/>
                    <a:pt x="7" y="91"/>
                    <a:pt x="13" y="93"/>
                  </a:cubicBezTo>
                  <a:cubicBezTo>
                    <a:pt x="12" y="95"/>
                    <a:pt x="12" y="97"/>
                    <a:pt x="13" y="99"/>
                  </a:cubicBezTo>
                  <a:cubicBezTo>
                    <a:pt x="13" y="100"/>
                    <a:pt x="14" y="101"/>
                    <a:pt x="17" y="101"/>
                  </a:cubicBezTo>
                  <a:cubicBezTo>
                    <a:pt x="16" y="103"/>
                    <a:pt x="15" y="105"/>
                    <a:pt x="16" y="108"/>
                  </a:cubicBezTo>
                  <a:cubicBezTo>
                    <a:pt x="17" y="111"/>
                    <a:pt x="20" y="115"/>
                    <a:pt x="23" y="115"/>
                  </a:cubicBezTo>
                  <a:cubicBezTo>
                    <a:pt x="23" y="117"/>
                    <a:pt x="24" y="122"/>
                    <a:pt x="24" y="124"/>
                  </a:cubicBezTo>
                  <a:cubicBezTo>
                    <a:pt x="23" y="126"/>
                    <a:pt x="22" y="128"/>
                    <a:pt x="23" y="131"/>
                  </a:cubicBezTo>
                  <a:cubicBezTo>
                    <a:pt x="23" y="134"/>
                    <a:pt x="25" y="137"/>
                    <a:pt x="28" y="137"/>
                  </a:cubicBezTo>
                  <a:cubicBezTo>
                    <a:pt x="28" y="139"/>
                    <a:pt x="29" y="141"/>
                    <a:pt x="30" y="142"/>
                  </a:cubicBezTo>
                  <a:cubicBezTo>
                    <a:pt x="31" y="143"/>
                    <a:pt x="32" y="144"/>
                    <a:pt x="34" y="146"/>
                  </a:cubicBezTo>
                  <a:cubicBezTo>
                    <a:pt x="36" y="147"/>
                    <a:pt x="38" y="148"/>
                    <a:pt x="41" y="148"/>
                  </a:cubicBezTo>
                  <a:cubicBezTo>
                    <a:pt x="43" y="148"/>
                    <a:pt x="46" y="148"/>
                    <a:pt x="47" y="148"/>
                  </a:cubicBezTo>
                  <a:cubicBezTo>
                    <a:pt x="47" y="149"/>
                    <a:pt x="47" y="156"/>
                    <a:pt x="48" y="164"/>
                  </a:cubicBezTo>
                  <a:cubicBezTo>
                    <a:pt x="41" y="183"/>
                    <a:pt x="37" y="205"/>
                    <a:pt x="37" y="229"/>
                  </a:cubicBezTo>
                  <a:cubicBezTo>
                    <a:pt x="37" y="229"/>
                    <a:pt x="37" y="229"/>
                    <a:pt x="37" y="229"/>
                  </a:cubicBezTo>
                  <a:cubicBezTo>
                    <a:pt x="37" y="271"/>
                    <a:pt x="50" y="309"/>
                    <a:pt x="73" y="333"/>
                  </a:cubicBezTo>
                  <a:cubicBezTo>
                    <a:pt x="73" y="333"/>
                    <a:pt x="74" y="335"/>
                    <a:pt x="78" y="338"/>
                  </a:cubicBezTo>
                  <a:cubicBezTo>
                    <a:pt x="78" y="338"/>
                    <a:pt x="85" y="325"/>
                    <a:pt x="96" y="311"/>
                  </a:cubicBezTo>
                  <a:cubicBezTo>
                    <a:pt x="99" y="308"/>
                    <a:pt x="102" y="304"/>
                    <a:pt x="105" y="301"/>
                  </a:cubicBezTo>
                  <a:cubicBezTo>
                    <a:pt x="111" y="296"/>
                    <a:pt x="116" y="292"/>
                    <a:pt x="121" y="288"/>
                  </a:cubicBezTo>
                  <a:cubicBezTo>
                    <a:pt x="135" y="278"/>
                    <a:pt x="152" y="271"/>
                    <a:pt x="167" y="268"/>
                  </a:cubicBezTo>
                  <a:cubicBezTo>
                    <a:pt x="150" y="277"/>
                    <a:pt x="140" y="282"/>
                    <a:pt x="123" y="296"/>
                  </a:cubicBezTo>
                  <a:cubicBezTo>
                    <a:pt x="113" y="305"/>
                    <a:pt x="96" y="320"/>
                    <a:pt x="85" y="342"/>
                  </a:cubicBezTo>
                  <a:cubicBezTo>
                    <a:pt x="87" y="344"/>
                    <a:pt x="91" y="346"/>
                    <a:pt x="94" y="346"/>
                  </a:cubicBezTo>
                  <a:cubicBezTo>
                    <a:pt x="97" y="343"/>
                    <a:pt x="109" y="321"/>
                    <a:pt x="128" y="303"/>
                  </a:cubicBezTo>
                  <a:cubicBezTo>
                    <a:pt x="166" y="267"/>
                    <a:pt x="211" y="259"/>
                    <a:pt x="235" y="259"/>
                  </a:cubicBezTo>
                  <a:cubicBezTo>
                    <a:pt x="236" y="249"/>
                    <a:pt x="237" y="239"/>
                    <a:pt x="237" y="229"/>
                  </a:cubicBezTo>
                  <a:cubicBezTo>
                    <a:pt x="237" y="212"/>
                    <a:pt x="235" y="195"/>
                    <a:pt x="231" y="181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59" y="149"/>
                    <a:pt x="261" y="147"/>
                    <a:pt x="261" y="146"/>
                  </a:cubicBezTo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68"/>
            <p:cNvSpPr>
              <a:spLocks/>
            </p:cNvSpPr>
            <p:nvPr/>
          </p:nvSpPr>
          <p:spPr bwMode="gray">
            <a:xfrm>
              <a:off x="3505201" y="3119438"/>
              <a:ext cx="82550" cy="117475"/>
            </a:xfrm>
            <a:custGeom>
              <a:avLst/>
              <a:gdLst>
                <a:gd name="T0" fmla="*/ 20 w 22"/>
                <a:gd name="T1" fmla="*/ 31 h 31"/>
                <a:gd name="T2" fmla="*/ 11 w 22"/>
                <a:gd name="T3" fmla="*/ 28 h 31"/>
                <a:gd name="T4" fmla="*/ 1 w 22"/>
                <a:gd name="T5" fmla="*/ 31 h 31"/>
                <a:gd name="T6" fmla="*/ 0 w 22"/>
                <a:gd name="T7" fmla="*/ 26 h 31"/>
                <a:gd name="T8" fmla="*/ 2 w 22"/>
                <a:gd name="T9" fmla="*/ 24 h 31"/>
                <a:gd name="T10" fmla="*/ 1 w 22"/>
                <a:gd name="T11" fmla="*/ 6 h 31"/>
                <a:gd name="T12" fmla="*/ 8 w 22"/>
                <a:gd name="T13" fmla="*/ 2 h 31"/>
                <a:gd name="T14" fmla="*/ 10 w 22"/>
                <a:gd name="T15" fmla="*/ 0 h 31"/>
                <a:gd name="T16" fmla="*/ 17 w 22"/>
                <a:gd name="T17" fmla="*/ 7 h 31"/>
                <a:gd name="T18" fmla="*/ 19 w 22"/>
                <a:gd name="T19" fmla="*/ 15 h 31"/>
                <a:gd name="T20" fmla="*/ 19 w 22"/>
                <a:gd name="T21" fmla="*/ 25 h 31"/>
                <a:gd name="T22" fmla="*/ 21 w 22"/>
                <a:gd name="T23" fmla="*/ 28 h 31"/>
                <a:gd name="T24" fmla="*/ 20 w 22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31">
                  <a:moveTo>
                    <a:pt x="20" y="31"/>
                  </a:moveTo>
                  <a:cubicBezTo>
                    <a:pt x="19" y="30"/>
                    <a:pt x="14" y="28"/>
                    <a:pt x="11" y="28"/>
                  </a:cubicBezTo>
                  <a:cubicBezTo>
                    <a:pt x="7" y="28"/>
                    <a:pt x="4" y="29"/>
                    <a:pt x="1" y="31"/>
                  </a:cubicBezTo>
                  <a:cubicBezTo>
                    <a:pt x="0" y="30"/>
                    <a:pt x="0" y="28"/>
                    <a:pt x="0" y="26"/>
                  </a:cubicBezTo>
                  <a:cubicBezTo>
                    <a:pt x="1" y="25"/>
                    <a:pt x="2" y="24"/>
                    <a:pt x="2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6" y="3"/>
                    <a:pt x="8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2" y="1"/>
                    <a:pt x="15" y="4"/>
                    <a:pt x="17" y="7"/>
                  </a:cubicBezTo>
                  <a:cubicBezTo>
                    <a:pt x="18" y="9"/>
                    <a:pt x="19" y="12"/>
                    <a:pt x="19" y="15"/>
                  </a:cubicBezTo>
                  <a:cubicBezTo>
                    <a:pt x="20" y="18"/>
                    <a:pt x="20" y="21"/>
                    <a:pt x="19" y="25"/>
                  </a:cubicBezTo>
                  <a:cubicBezTo>
                    <a:pt x="20" y="25"/>
                    <a:pt x="21" y="26"/>
                    <a:pt x="21" y="28"/>
                  </a:cubicBezTo>
                  <a:cubicBezTo>
                    <a:pt x="22" y="29"/>
                    <a:pt x="21" y="30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69"/>
            <p:cNvSpPr>
              <a:spLocks/>
            </p:cNvSpPr>
            <p:nvPr/>
          </p:nvSpPr>
          <p:spPr bwMode="gray">
            <a:xfrm>
              <a:off x="4165601" y="3319463"/>
              <a:ext cx="161925" cy="128588"/>
            </a:xfrm>
            <a:custGeom>
              <a:avLst/>
              <a:gdLst>
                <a:gd name="T0" fmla="*/ 7 w 43"/>
                <a:gd name="T1" fmla="*/ 34 h 34"/>
                <a:gd name="T2" fmla="*/ 0 w 43"/>
                <a:gd name="T3" fmla="*/ 19 h 34"/>
                <a:gd name="T4" fmla="*/ 43 w 43"/>
                <a:gd name="T5" fmla="*/ 0 h 34"/>
                <a:gd name="T6" fmla="*/ 7 w 43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4">
                  <a:moveTo>
                    <a:pt x="7" y="34"/>
                  </a:moveTo>
                  <a:cubicBezTo>
                    <a:pt x="7" y="30"/>
                    <a:pt x="3" y="21"/>
                    <a:pt x="0" y="19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Freeform 70"/>
            <p:cNvSpPr>
              <a:spLocks/>
            </p:cNvSpPr>
            <p:nvPr/>
          </p:nvSpPr>
          <p:spPr bwMode="gray">
            <a:xfrm>
              <a:off x="3756026" y="3179763"/>
              <a:ext cx="136525" cy="166688"/>
            </a:xfrm>
            <a:custGeom>
              <a:avLst/>
              <a:gdLst>
                <a:gd name="T0" fmla="*/ 0 w 36"/>
                <a:gd name="T1" fmla="*/ 0 h 44"/>
                <a:gd name="T2" fmla="*/ 36 w 36"/>
                <a:gd name="T3" fmla="*/ 33 h 44"/>
                <a:gd name="T4" fmla="*/ 26 w 36"/>
                <a:gd name="T5" fmla="*/ 44 h 44"/>
                <a:gd name="T6" fmla="*/ 0 w 36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4">
                  <a:moveTo>
                    <a:pt x="0" y="0"/>
                  </a:moveTo>
                  <a:cubicBezTo>
                    <a:pt x="36" y="33"/>
                    <a:pt x="36" y="33"/>
                    <a:pt x="36" y="33"/>
                  </a:cubicBezTo>
                  <a:cubicBezTo>
                    <a:pt x="32" y="35"/>
                    <a:pt x="27" y="40"/>
                    <a:pt x="26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71"/>
            <p:cNvSpPr>
              <a:spLocks/>
            </p:cNvSpPr>
            <p:nvPr/>
          </p:nvSpPr>
          <p:spPr bwMode="gray">
            <a:xfrm>
              <a:off x="3783013" y="3398838"/>
              <a:ext cx="52388" cy="68263"/>
            </a:xfrm>
            <a:custGeom>
              <a:avLst/>
              <a:gdLst>
                <a:gd name="T0" fmla="*/ 14 w 14"/>
                <a:gd name="T1" fmla="*/ 7 h 18"/>
                <a:gd name="T2" fmla="*/ 12 w 14"/>
                <a:gd name="T3" fmla="*/ 12 h 18"/>
                <a:gd name="T4" fmla="*/ 12 w 14"/>
                <a:gd name="T5" fmla="*/ 18 h 18"/>
                <a:gd name="T6" fmla="*/ 1 w 14"/>
                <a:gd name="T7" fmla="*/ 10 h 18"/>
                <a:gd name="T8" fmla="*/ 0 w 14"/>
                <a:gd name="T9" fmla="*/ 1 h 18"/>
                <a:gd name="T10" fmla="*/ 0 w 14"/>
                <a:gd name="T11" fmla="*/ 0 h 18"/>
                <a:gd name="T12" fmla="*/ 14 w 14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14" y="7"/>
                  </a:moveTo>
                  <a:cubicBezTo>
                    <a:pt x="13" y="9"/>
                    <a:pt x="12" y="10"/>
                    <a:pt x="12" y="12"/>
                  </a:cubicBezTo>
                  <a:cubicBezTo>
                    <a:pt x="11" y="15"/>
                    <a:pt x="12" y="16"/>
                    <a:pt x="12" y="1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8"/>
                    <a:pt x="0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72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19 w 66"/>
                <a:gd name="T1" fmla="*/ 106 h 159"/>
                <a:gd name="T2" fmla="*/ 15 w 66"/>
                <a:gd name="T3" fmla="*/ 36 h 159"/>
                <a:gd name="T4" fmla="*/ 19 w 66"/>
                <a:gd name="T5" fmla="*/ 34 h 159"/>
                <a:gd name="T6" fmla="*/ 19 w 66"/>
                <a:gd name="T7" fmla="*/ 33 h 159"/>
                <a:gd name="T8" fmla="*/ 12 w 66"/>
                <a:gd name="T9" fmla="*/ 30 h 159"/>
                <a:gd name="T10" fmla="*/ 11 w 66"/>
                <a:gd name="T11" fmla="*/ 10 h 159"/>
                <a:gd name="T12" fmla="*/ 3 w 66"/>
                <a:gd name="T13" fmla="*/ 7 h 159"/>
                <a:gd name="T14" fmla="*/ 2 w 66"/>
                <a:gd name="T15" fmla="*/ 0 h 159"/>
                <a:gd name="T16" fmla="*/ 13 w 66"/>
                <a:gd name="T17" fmla="*/ 3 h 159"/>
                <a:gd name="T18" fmla="*/ 17 w 66"/>
                <a:gd name="T19" fmla="*/ 5 h 159"/>
                <a:gd name="T20" fmla="*/ 22 w 66"/>
                <a:gd name="T21" fmla="*/ 7 h 159"/>
                <a:gd name="T22" fmla="*/ 23 w 66"/>
                <a:gd name="T23" fmla="*/ 11 h 159"/>
                <a:gd name="T24" fmla="*/ 57 w 66"/>
                <a:gd name="T25" fmla="*/ 98 h 159"/>
                <a:gd name="T26" fmla="*/ 60 w 66"/>
                <a:gd name="T27" fmla="*/ 114 h 159"/>
                <a:gd name="T28" fmla="*/ 66 w 66"/>
                <a:gd name="T29" fmla="*/ 128 h 159"/>
                <a:gd name="T30" fmla="*/ 48 w 66"/>
                <a:gd name="T31" fmla="*/ 136 h 159"/>
                <a:gd name="T32" fmla="*/ 36 w 66"/>
                <a:gd name="T33" fmla="*/ 159 h 159"/>
                <a:gd name="T34" fmla="*/ 19 w 66"/>
                <a:gd name="T35" fmla="*/ 10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19" y="106"/>
                  </a:moveTo>
                  <a:cubicBezTo>
                    <a:pt x="19" y="105"/>
                    <a:pt x="15" y="39"/>
                    <a:pt x="15" y="36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6" y="33"/>
                    <a:pt x="13" y="32"/>
                    <a:pt x="12" y="3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0"/>
                    <a:pt x="4" y="9"/>
                    <a:pt x="3" y="7"/>
                  </a:cubicBezTo>
                  <a:cubicBezTo>
                    <a:pt x="1" y="6"/>
                    <a:pt x="0" y="4"/>
                    <a:pt x="2" y="0"/>
                  </a:cubicBezTo>
                  <a:cubicBezTo>
                    <a:pt x="3" y="1"/>
                    <a:pt x="9" y="3"/>
                    <a:pt x="13" y="3"/>
                  </a:cubicBezTo>
                  <a:cubicBezTo>
                    <a:pt x="14" y="3"/>
                    <a:pt x="16" y="5"/>
                    <a:pt x="17" y="5"/>
                  </a:cubicBezTo>
                  <a:cubicBezTo>
                    <a:pt x="18" y="6"/>
                    <a:pt x="21" y="7"/>
                    <a:pt x="22" y="7"/>
                  </a:cubicBezTo>
                  <a:cubicBezTo>
                    <a:pt x="23" y="8"/>
                    <a:pt x="23" y="10"/>
                    <a:pt x="23" y="11"/>
                  </a:cubicBezTo>
                  <a:cubicBezTo>
                    <a:pt x="24" y="12"/>
                    <a:pt x="57" y="97"/>
                    <a:pt x="57" y="98"/>
                  </a:cubicBezTo>
                  <a:cubicBezTo>
                    <a:pt x="58" y="99"/>
                    <a:pt x="60" y="113"/>
                    <a:pt x="60" y="114"/>
                  </a:cubicBezTo>
                  <a:cubicBezTo>
                    <a:pt x="60" y="115"/>
                    <a:pt x="65" y="127"/>
                    <a:pt x="66" y="128"/>
                  </a:cubicBezTo>
                  <a:cubicBezTo>
                    <a:pt x="61" y="128"/>
                    <a:pt x="54" y="130"/>
                    <a:pt x="48" y="136"/>
                  </a:cubicBezTo>
                  <a:cubicBezTo>
                    <a:pt x="43" y="141"/>
                    <a:pt x="38" y="154"/>
                    <a:pt x="36" y="159"/>
                  </a:cubicBezTo>
                  <a:cubicBezTo>
                    <a:pt x="36" y="156"/>
                    <a:pt x="20" y="107"/>
                    <a:pt x="19" y="10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73"/>
            <p:cNvSpPr>
              <a:spLocks/>
            </p:cNvSpPr>
            <p:nvPr/>
          </p:nvSpPr>
          <p:spPr bwMode="gray">
            <a:xfrm>
              <a:off x="3673476" y="3535363"/>
              <a:ext cx="206375" cy="407988"/>
            </a:xfrm>
            <a:custGeom>
              <a:avLst/>
              <a:gdLst>
                <a:gd name="T0" fmla="*/ 24 w 55"/>
                <a:gd name="T1" fmla="*/ 55 h 108"/>
                <a:gd name="T2" fmla="*/ 14 w 55"/>
                <a:gd name="T3" fmla="*/ 88 h 108"/>
                <a:gd name="T4" fmla="*/ 0 w 55"/>
                <a:gd name="T5" fmla="*/ 108 h 108"/>
                <a:gd name="T6" fmla="*/ 5 w 55"/>
                <a:gd name="T7" fmla="*/ 73 h 108"/>
                <a:gd name="T8" fmla="*/ 5 w 55"/>
                <a:gd name="T9" fmla="*/ 36 h 108"/>
                <a:gd name="T10" fmla="*/ 19 w 55"/>
                <a:gd name="T11" fmla="*/ 9 h 108"/>
                <a:gd name="T12" fmla="*/ 44 w 55"/>
                <a:gd name="T13" fmla="*/ 3 h 108"/>
                <a:gd name="T14" fmla="*/ 55 w 55"/>
                <a:gd name="T15" fmla="*/ 22 h 108"/>
                <a:gd name="T16" fmla="*/ 37 w 55"/>
                <a:gd name="T17" fmla="*/ 26 h 108"/>
                <a:gd name="T18" fmla="*/ 24 w 55"/>
                <a:gd name="T19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08">
                  <a:moveTo>
                    <a:pt x="24" y="55"/>
                  </a:moveTo>
                  <a:cubicBezTo>
                    <a:pt x="22" y="68"/>
                    <a:pt x="19" y="80"/>
                    <a:pt x="14" y="88"/>
                  </a:cubicBezTo>
                  <a:cubicBezTo>
                    <a:pt x="11" y="93"/>
                    <a:pt x="3" y="104"/>
                    <a:pt x="0" y="108"/>
                  </a:cubicBezTo>
                  <a:cubicBezTo>
                    <a:pt x="3" y="101"/>
                    <a:pt x="6" y="85"/>
                    <a:pt x="5" y="73"/>
                  </a:cubicBezTo>
                  <a:cubicBezTo>
                    <a:pt x="5" y="65"/>
                    <a:pt x="3" y="48"/>
                    <a:pt x="5" y="36"/>
                  </a:cubicBezTo>
                  <a:cubicBezTo>
                    <a:pt x="7" y="24"/>
                    <a:pt x="11" y="17"/>
                    <a:pt x="19" y="9"/>
                  </a:cubicBezTo>
                  <a:cubicBezTo>
                    <a:pt x="23" y="5"/>
                    <a:pt x="32" y="0"/>
                    <a:pt x="44" y="3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49" y="21"/>
                    <a:pt x="42" y="22"/>
                    <a:pt x="37" y="26"/>
                  </a:cubicBezTo>
                  <a:cubicBezTo>
                    <a:pt x="28" y="33"/>
                    <a:pt x="25" y="42"/>
                    <a:pt x="24" y="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74"/>
            <p:cNvSpPr>
              <a:spLocks/>
            </p:cNvSpPr>
            <p:nvPr/>
          </p:nvSpPr>
          <p:spPr bwMode="gray">
            <a:xfrm>
              <a:off x="3767138" y="3640138"/>
              <a:ext cx="180975" cy="201613"/>
            </a:xfrm>
            <a:custGeom>
              <a:avLst/>
              <a:gdLst>
                <a:gd name="T0" fmla="*/ 0 w 48"/>
                <a:gd name="T1" fmla="*/ 53 h 53"/>
                <a:gd name="T2" fmla="*/ 6 w 48"/>
                <a:gd name="T3" fmla="*/ 27 h 53"/>
                <a:gd name="T4" fmla="*/ 17 w 48"/>
                <a:gd name="T5" fmla="*/ 3 h 53"/>
                <a:gd name="T6" fmla="*/ 30 w 48"/>
                <a:gd name="T7" fmla="*/ 0 h 53"/>
                <a:gd name="T8" fmla="*/ 41 w 48"/>
                <a:gd name="T9" fmla="*/ 24 h 53"/>
                <a:gd name="T10" fmla="*/ 48 w 48"/>
                <a:gd name="T11" fmla="*/ 27 h 53"/>
                <a:gd name="T12" fmla="*/ 0 w 4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3">
                  <a:moveTo>
                    <a:pt x="0" y="53"/>
                  </a:moveTo>
                  <a:cubicBezTo>
                    <a:pt x="2" y="48"/>
                    <a:pt x="6" y="32"/>
                    <a:pt x="6" y="27"/>
                  </a:cubicBezTo>
                  <a:cubicBezTo>
                    <a:pt x="8" y="20"/>
                    <a:pt x="9" y="10"/>
                    <a:pt x="17" y="3"/>
                  </a:cubicBezTo>
                  <a:cubicBezTo>
                    <a:pt x="21" y="0"/>
                    <a:pt x="27" y="0"/>
                    <a:pt x="30" y="0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2" y="26"/>
                    <a:pt x="45" y="27"/>
                    <a:pt x="48" y="27"/>
                  </a:cubicBezTo>
                  <a:cubicBezTo>
                    <a:pt x="37" y="30"/>
                    <a:pt x="10" y="43"/>
                    <a:pt x="0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75"/>
            <p:cNvSpPr>
              <a:spLocks/>
            </p:cNvSpPr>
            <p:nvPr/>
          </p:nvSpPr>
          <p:spPr bwMode="gray">
            <a:xfrm>
              <a:off x="4124326" y="3530600"/>
              <a:ext cx="95250" cy="152400"/>
            </a:xfrm>
            <a:custGeom>
              <a:avLst/>
              <a:gdLst>
                <a:gd name="T0" fmla="*/ 2 w 25"/>
                <a:gd name="T1" fmla="*/ 8 h 40"/>
                <a:gd name="T2" fmla="*/ 2 w 25"/>
                <a:gd name="T3" fmla="*/ 16 h 40"/>
                <a:gd name="T4" fmla="*/ 9 w 25"/>
                <a:gd name="T5" fmla="*/ 29 h 40"/>
                <a:gd name="T6" fmla="*/ 14 w 25"/>
                <a:gd name="T7" fmla="*/ 40 h 40"/>
                <a:gd name="T8" fmla="*/ 25 w 25"/>
                <a:gd name="T9" fmla="*/ 40 h 40"/>
                <a:gd name="T10" fmla="*/ 11 w 25"/>
                <a:gd name="T11" fmla="*/ 14 h 40"/>
                <a:gd name="T12" fmla="*/ 11 w 25"/>
                <a:gd name="T13" fmla="*/ 0 h 40"/>
                <a:gd name="T14" fmla="*/ 2 w 25"/>
                <a:gd name="T15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2" y="8"/>
                  </a:moveTo>
                  <a:cubicBezTo>
                    <a:pt x="0" y="11"/>
                    <a:pt x="1" y="14"/>
                    <a:pt x="2" y="16"/>
                  </a:cubicBezTo>
                  <a:cubicBezTo>
                    <a:pt x="3" y="18"/>
                    <a:pt x="9" y="29"/>
                    <a:pt x="9" y="29"/>
                  </a:cubicBezTo>
                  <a:cubicBezTo>
                    <a:pt x="11" y="34"/>
                    <a:pt x="12" y="36"/>
                    <a:pt x="14" y="40"/>
                  </a:cubicBezTo>
                  <a:cubicBezTo>
                    <a:pt x="17" y="40"/>
                    <a:pt x="21" y="40"/>
                    <a:pt x="25" y="40"/>
                  </a:cubicBezTo>
                  <a:cubicBezTo>
                    <a:pt x="21" y="31"/>
                    <a:pt x="11" y="14"/>
                    <a:pt x="11" y="1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1"/>
                    <a:pt x="4" y="5"/>
                    <a:pt x="2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76"/>
            <p:cNvSpPr>
              <a:spLocks/>
            </p:cNvSpPr>
            <p:nvPr/>
          </p:nvSpPr>
          <p:spPr bwMode="gray">
            <a:xfrm>
              <a:off x="3948113" y="3065463"/>
              <a:ext cx="68263" cy="223838"/>
            </a:xfrm>
            <a:custGeom>
              <a:avLst/>
              <a:gdLst>
                <a:gd name="T0" fmla="*/ 0 w 18"/>
                <a:gd name="T1" fmla="*/ 57 h 59"/>
                <a:gd name="T2" fmla="*/ 18 w 18"/>
                <a:gd name="T3" fmla="*/ 59 h 59"/>
                <a:gd name="T4" fmla="*/ 8 w 18"/>
                <a:gd name="T5" fmla="*/ 0 h 59"/>
                <a:gd name="T6" fmla="*/ 0 w 18"/>
                <a:gd name="T7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9">
                  <a:moveTo>
                    <a:pt x="0" y="57"/>
                  </a:moveTo>
                  <a:cubicBezTo>
                    <a:pt x="5" y="56"/>
                    <a:pt x="15" y="57"/>
                    <a:pt x="18" y="59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gray">
            <a:xfrm>
              <a:off x="3535363" y="3035300"/>
              <a:ext cx="247650" cy="601663"/>
            </a:xfrm>
            <a:custGeom>
              <a:avLst/>
              <a:gdLst>
                <a:gd name="T0" fmla="*/ 23 w 66"/>
                <a:gd name="T1" fmla="*/ 11 h 159"/>
                <a:gd name="T2" fmla="*/ 22 w 66"/>
                <a:gd name="T3" fmla="*/ 7 h 159"/>
                <a:gd name="T4" fmla="*/ 17 w 66"/>
                <a:gd name="T5" fmla="*/ 5 h 159"/>
                <a:gd name="T6" fmla="*/ 13 w 66"/>
                <a:gd name="T7" fmla="*/ 3 h 159"/>
                <a:gd name="T8" fmla="*/ 2 w 66"/>
                <a:gd name="T9" fmla="*/ 0 h 159"/>
                <a:gd name="T10" fmla="*/ 3 w 66"/>
                <a:gd name="T11" fmla="*/ 7 h 159"/>
                <a:gd name="T12" fmla="*/ 11 w 66"/>
                <a:gd name="T13" fmla="*/ 10 h 159"/>
                <a:gd name="T14" fmla="*/ 12 w 66"/>
                <a:gd name="T15" fmla="*/ 30 h 159"/>
                <a:gd name="T16" fmla="*/ 19 w 66"/>
                <a:gd name="T17" fmla="*/ 33 h 159"/>
                <a:gd name="T18" fmla="*/ 19 w 66"/>
                <a:gd name="T19" fmla="*/ 34 h 159"/>
                <a:gd name="T20" fmla="*/ 15 w 66"/>
                <a:gd name="T21" fmla="*/ 36 h 159"/>
                <a:gd name="T22" fmla="*/ 19 w 66"/>
                <a:gd name="T23" fmla="*/ 106 h 159"/>
                <a:gd name="T24" fmla="*/ 36 w 66"/>
                <a:gd name="T25" fmla="*/ 159 h 159"/>
                <a:gd name="T26" fmla="*/ 48 w 66"/>
                <a:gd name="T27" fmla="*/ 136 h 159"/>
                <a:gd name="T28" fmla="*/ 66 w 66"/>
                <a:gd name="T29" fmla="*/ 128 h 159"/>
                <a:gd name="T30" fmla="*/ 60 w 66"/>
                <a:gd name="T31" fmla="*/ 114 h 159"/>
                <a:gd name="T32" fmla="*/ 57 w 66"/>
                <a:gd name="T33" fmla="*/ 98 h 159"/>
                <a:gd name="T34" fmla="*/ 23 w 66"/>
                <a:gd name="T35" fmla="*/ 1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59">
                  <a:moveTo>
                    <a:pt x="23" y="11"/>
                  </a:moveTo>
                  <a:cubicBezTo>
                    <a:pt x="23" y="10"/>
                    <a:pt x="23" y="8"/>
                    <a:pt x="22" y="7"/>
                  </a:cubicBezTo>
                  <a:cubicBezTo>
                    <a:pt x="21" y="7"/>
                    <a:pt x="18" y="6"/>
                    <a:pt x="17" y="5"/>
                  </a:cubicBezTo>
                  <a:cubicBezTo>
                    <a:pt x="16" y="5"/>
                    <a:pt x="14" y="3"/>
                    <a:pt x="13" y="3"/>
                  </a:cubicBezTo>
                  <a:cubicBezTo>
                    <a:pt x="9" y="3"/>
                    <a:pt x="3" y="1"/>
                    <a:pt x="2" y="0"/>
                  </a:cubicBezTo>
                  <a:cubicBezTo>
                    <a:pt x="0" y="4"/>
                    <a:pt x="1" y="6"/>
                    <a:pt x="3" y="7"/>
                  </a:cubicBezTo>
                  <a:cubicBezTo>
                    <a:pt x="4" y="9"/>
                    <a:pt x="8" y="10"/>
                    <a:pt x="11" y="1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3" y="32"/>
                    <a:pt x="16" y="33"/>
                    <a:pt x="19" y="3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9"/>
                    <a:pt x="19" y="105"/>
                    <a:pt x="19" y="106"/>
                  </a:cubicBezTo>
                  <a:cubicBezTo>
                    <a:pt x="20" y="107"/>
                    <a:pt x="36" y="156"/>
                    <a:pt x="36" y="159"/>
                  </a:cubicBezTo>
                  <a:cubicBezTo>
                    <a:pt x="38" y="154"/>
                    <a:pt x="43" y="141"/>
                    <a:pt x="48" y="136"/>
                  </a:cubicBezTo>
                  <a:cubicBezTo>
                    <a:pt x="54" y="130"/>
                    <a:pt x="61" y="128"/>
                    <a:pt x="66" y="128"/>
                  </a:cubicBezTo>
                  <a:cubicBezTo>
                    <a:pt x="65" y="127"/>
                    <a:pt x="60" y="115"/>
                    <a:pt x="60" y="114"/>
                  </a:cubicBezTo>
                  <a:cubicBezTo>
                    <a:pt x="60" y="113"/>
                    <a:pt x="58" y="99"/>
                    <a:pt x="57" y="98"/>
                  </a:cubicBezTo>
                  <a:cubicBezTo>
                    <a:pt x="57" y="97"/>
                    <a:pt x="24" y="12"/>
                    <a:pt x="23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78"/>
            <p:cNvSpPr>
              <a:spLocks/>
            </p:cNvSpPr>
            <p:nvPr/>
          </p:nvSpPr>
          <p:spPr bwMode="gray">
            <a:xfrm>
              <a:off x="3489326" y="2994025"/>
              <a:ext cx="117475" cy="46038"/>
            </a:xfrm>
            <a:custGeom>
              <a:avLst/>
              <a:gdLst>
                <a:gd name="T0" fmla="*/ 15 w 31"/>
                <a:gd name="T1" fmla="*/ 6 h 12"/>
                <a:gd name="T2" fmla="*/ 30 w 31"/>
                <a:gd name="T3" fmla="*/ 12 h 12"/>
                <a:gd name="T4" fmla="*/ 27 w 31"/>
                <a:gd name="T5" fmla="*/ 3 h 12"/>
                <a:gd name="T6" fmla="*/ 14 w 31"/>
                <a:gd name="T7" fmla="*/ 0 h 12"/>
                <a:gd name="T8" fmla="*/ 3 w 31"/>
                <a:gd name="T9" fmla="*/ 3 h 12"/>
                <a:gd name="T10" fmla="*/ 0 w 31"/>
                <a:gd name="T11" fmla="*/ 11 h 12"/>
                <a:gd name="T12" fmla="*/ 15 w 31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15" y="6"/>
                  </a:moveTo>
                  <a:cubicBezTo>
                    <a:pt x="24" y="6"/>
                    <a:pt x="28" y="10"/>
                    <a:pt x="30" y="12"/>
                  </a:cubicBezTo>
                  <a:cubicBezTo>
                    <a:pt x="31" y="8"/>
                    <a:pt x="30" y="6"/>
                    <a:pt x="27" y="3"/>
                  </a:cubicBezTo>
                  <a:cubicBezTo>
                    <a:pt x="25" y="1"/>
                    <a:pt x="21" y="0"/>
                    <a:pt x="14" y="0"/>
                  </a:cubicBezTo>
                  <a:cubicBezTo>
                    <a:pt x="10" y="0"/>
                    <a:pt x="5" y="1"/>
                    <a:pt x="3" y="3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1" y="9"/>
                    <a:pt x="7" y="6"/>
                    <a:pt x="1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79"/>
            <p:cNvSpPr>
              <a:spLocks/>
            </p:cNvSpPr>
            <p:nvPr/>
          </p:nvSpPr>
          <p:spPr bwMode="gray">
            <a:xfrm>
              <a:off x="3482976" y="2778125"/>
              <a:ext cx="242888" cy="106363"/>
            </a:xfrm>
            <a:custGeom>
              <a:avLst/>
              <a:gdLst>
                <a:gd name="T0" fmla="*/ 0 w 65"/>
                <a:gd name="T1" fmla="*/ 14 h 28"/>
                <a:gd name="T2" fmla="*/ 2 w 65"/>
                <a:gd name="T3" fmla="*/ 24 h 28"/>
                <a:gd name="T4" fmla="*/ 7 w 65"/>
                <a:gd name="T5" fmla="*/ 27 h 28"/>
                <a:gd name="T6" fmla="*/ 17 w 65"/>
                <a:gd name="T7" fmla="*/ 23 h 28"/>
                <a:gd name="T8" fmla="*/ 26 w 65"/>
                <a:gd name="T9" fmla="*/ 28 h 28"/>
                <a:gd name="T10" fmla="*/ 32 w 65"/>
                <a:gd name="T11" fmla="*/ 26 h 28"/>
                <a:gd name="T12" fmla="*/ 36 w 65"/>
                <a:gd name="T13" fmla="*/ 28 h 28"/>
                <a:gd name="T14" fmla="*/ 41 w 65"/>
                <a:gd name="T15" fmla="*/ 22 h 28"/>
                <a:gd name="T16" fmla="*/ 62 w 65"/>
                <a:gd name="T17" fmla="*/ 12 h 28"/>
                <a:gd name="T18" fmla="*/ 65 w 65"/>
                <a:gd name="T19" fmla="*/ 2 h 28"/>
                <a:gd name="T20" fmla="*/ 52 w 65"/>
                <a:gd name="T21" fmla="*/ 8 h 28"/>
                <a:gd name="T22" fmla="*/ 40 w 65"/>
                <a:gd name="T23" fmla="*/ 6 h 28"/>
                <a:gd name="T24" fmla="*/ 41 w 65"/>
                <a:gd name="T25" fmla="*/ 0 h 28"/>
                <a:gd name="T26" fmla="*/ 28 w 65"/>
                <a:gd name="T27" fmla="*/ 2 h 28"/>
                <a:gd name="T28" fmla="*/ 15 w 65"/>
                <a:gd name="T29" fmla="*/ 1 h 28"/>
                <a:gd name="T30" fmla="*/ 0 w 65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28">
                  <a:moveTo>
                    <a:pt x="0" y="14"/>
                  </a:moveTo>
                  <a:cubicBezTo>
                    <a:pt x="0" y="18"/>
                    <a:pt x="1" y="21"/>
                    <a:pt x="2" y="24"/>
                  </a:cubicBezTo>
                  <a:cubicBezTo>
                    <a:pt x="3" y="25"/>
                    <a:pt x="5" y="27"/>
                    <a:pt x="7" y="27"/>
                  </a:cubicBezTo>
                  <a:cubicBezTo>
                    <a:pt x="9" y="27"/>
                    <a:pt x="12" y="22"/>
                    <a:pt x="17" y="23"/>
                  </a:cubicBezTo>
                  <a:cubicBezTo>
                    <a:pt x="21" y="23"/>
                    <a:pt x="23" y="28"/>
                    <a:pt x="26" y="28"/>
                  </a:cubicBezTo>
                  <a:cubicBezTo>
                    <a:pt x="28" y="28"/>
                    <a:pt x="29" y="26"/>
                    <a:pt x="32" y="26"/>
                  </a:cubicBezTo>
                  <a:cubicBezTo>
                    <a:pt x="34" y="25"/>
                    <a:pt x="34" y="26"/>
                    <a:pt x="36" y="28"/>
                  </a:cubicBezTo>
                  <a:cubicBezTo>
                    <a:pt x="36" y="26"/>
                    <a:pt x="38" y="24"/>
                    <a:pt x="41" y="22"/>
                  </a:cubicBezTo>
                  <a:cubicBezTo>
                    <a:pt x="44" y="19"/>
                    <a:pt x="57" y="17"/>
                    <a:pt x="62" y="12"/>
                  </a:cubicBezTo>
                  <a:cubicBezTo>
                    <a:pt x="65" y="10"/>
                    <a:pt x="65" y="5"/>
                    <a:pt x="65" y="2"/>
                  </a:cubicBezTo>
                  <a:cubicBezTo>
                    <a:pt x="63" y="5"/>
                    <a:pt x="57" y="8"/>
                    <a:pt x="52" y="8"/>
                  </a:cubicBezTo>
                  <a:cubicBezTo>
                    <a:pt x="49" y="9"/>
                    <a:pt x="42" y="7"/>
                    <a:pt x="40" y="6"/>
                  </a:cubicBezTo>
                  <a:cubicBezTo>
                    <a:pt x="41" y="4"/>
                    <a:pt x="42" y="2"/>
                    <a:pt x="41" y="0"/>
                  </a:cubicBezTo>
                  <a:cubicBezTo>
                    <a:pt x="39" y="1"/>
                    <a:pt x="31" y="2"/>
                    <a:pt x="28" y="2"/>
                  </a:cubicBezTo>
                  <a:cubicBezTo>
                    <a:pt x="25" y="2"/>
                    <a:pt x="19" y="1"/>
                    <a:pt x="15" y="1"/>
                  </a:cubicBezTo>
                  <a:cubicBezTo>
                    <a:pt x="5" y="1"/>
                    <a:pt x="0" y="8"/>
                    <a:pt x="0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80"/>
            <p:cNvSpPr>
              <a:spLocks/>
            </p:cNvSpPr>
            <p:nvPr/>
          </p:nvSpPr>
          <p:spPr bwMode="gray">
            <a:xfrm>
              <a:off x="3422651" y="2895600"/>
              <a:ext cx="247650" cy="125413"/>
            </a:xfrm>
            <a:custGeom>
              <a:avLst/>
              <a:gdLst>
                <a:gd name="T0" fmla="*/ 33 w 66"/>
                <a:gd name="T1" fmla="*/ 14 h 33"/>
                <a:gd name="T2" fmla="*/ 65 w 66"/>
                <a:gd name="T3" fmla="*/ 32 h 33"/>
                <a:gd name="T4" fmla="*/ 65 w 66"/>
                <a:gd name="T5" fmla="*/ 25 h 33"/>
                <a:gd name="T6" fmla="*/ 62 w 66"/>
                <a:gd name="T7" fmla="*/ 15 h 33"/>
                <a:gd name="T8" fmla="*/ 63 w 66"/>
                <a:gd name="T9" fmla="*/ 9 h 33"/>
                <a:gd name="T10" fmla="*/ 55 w 66"/>
                <a:gd name="T11" fmla="*/ 10 h 33"/>
                <a:gd name="T12" fmla="*/ 51 w 66"/>
                <a:gd name="T13" fmla="*/ 3 h 33"/>
                <a:gd name="T14" fmla="*/ 41 w 66"/>
                <a:gd name="T15" fmla="*/ 5 h 33"/>
                <a:gd name="T16" fmla="*/ 33 w 66"/>
                <a:gd name="T17" fmla="*/ 0 h 33"/>
                <a:gd name="T18" fmla="*/ 24 w 66"/>
                <a:gd name="T19" fmla="*/ 5 h 33"/>
                <a:gd name="T20" fmla="*/ 16 w 66"/>
                <a:gd name="T21" fmla="*/ 4 h 33"/>
                <a:gd name="T22" fmla="*/ 13 w 66"/>
                <a:gd name="T23" fmla="*/ 7 h 33"/>
                <a:gd name="T24" fmla="*/ 9 w 66"/>
                <a:gd name="T25" fmla="*/ 10 h 33"/>
                <a:gd name="T26" fmla="*/ 4 w 66"/>
                <a:gd name="T27" fmla="*/ 9 h 33"/>
                <a:gd name="T28" fmla="*/ 4 w 66"/>
                <a:gd name="T29" fmla="*/ 16 h 33"/>
                <a:gd name="T30" fmla="*/ 0 w 66"/>
                <a:gd name="T31" fmla="*/ 26 h 33"/>
                <a:gd name="T32" fmla="*/ 2 w 66"/>
                <a:gd name="T33" fmla="*/ 33 h 33"/>
                <a:gd name="T34" fmla="*/ 33 w 66"/>
                <a:gd name="T35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33">
                  <a:moveTo>
                    <a:pt x="33" y="14"/>
                  </a:moveTo>
                  <a:cubicBezTo>
                    <a:pt x="55" y="14"/>
                    <a:pt x="64" y="24"/>
                    <a:pt x="65" y="32"/>
                  </a:cubicBezTo>
                  <a:cubicBezTo>
                    <a:pt x="66" y="30"/>
                    <a:pt x="66" y="28"/>
                    <a:pt x="65" y="25"/>
                  </a:cubicBezTo>
                  <a:cubicBezTo>
                    <a:pt x="65" y="23"/>
                    <a:pt x="62" y="17"/>
                    <a:pt x="62" y="15"/>
                  </a:cubicBezTo>
                  <a:cubicBezTo>
                    <a:pt x="62" y="13"/>
                    <a:pt x="62" y="11"/>
                    <a:pt x="63" y="9"/>
                  </a:cubicBezTo>
                  <a:cubicBezTo>
                    <a:pt x="61" y="10"/>
                    <a:pt x="57" y="12"/>
                    <a:pt x="55" y="10"/>
                  </a:cubicBezTo>
                  <a:cubicBezTo>
                    <a:pt x="52" y="8"/>
                    <a:pt x="54" y="4"/>
                    <a:pt x="51" y="3"/>
                  </a:cubicBezTo>
                  <a:cubicBezTo>
                    <a:pt x="48" y="2"/>
                    <a:pt x="44" y="5"/>
                    <a:pt x="41" y="5"/>
                  </a:cubicBezTo>
                  <a:cubicBezTo>
                    <a:pt x="38" y="4"/>
                    <a:pt x="35" y="0"/>
                    <a:pt x="33" y="0"/>
                  </a:cubicBezTo>
                  <a:cubicBezTo>
                    <a:pt x="29" y="0"/>
                    <a:pt x="28" y="4"/>
                    <a:pt x="24" y="5"/>
                  </a:cubicBezTo>
                  <a:cubicBezTo>
                    <a:pt x="21" y="5"/>
                    <a:pt x="18" y="4"/>
                    <a:pt x="16" y="4"/>
                  </a:cubicBezTo>
                  <a:cubicBezTo>
                    <a:pt x="15" y="4"/>
                    <a:pt x="13" y="5"/>
                    <a:pt x="13" y="7"/>
                  </a:cubicBezTo>
                  <a:cubicBezTo>
                    <a:pt x="12" y="9"/>
                    <a:pt x="11" y="10"/>
                    <a:pt x="9" y="10"/>
                  </a:cubicBezTo>
                  <a:cubicBezTo>
                    <a:pt x="7" y="11"/>
                    <a:pt x="5" y="9"/>
                    <a:pt x="4" y="9"/>
                  </a:cubicBezTo>
                  <a:cubicBezTo>
                    <a:pt x="4" y="10"/>
                    <a:pt x="5" y="14"/>
                    <a:pt x="4" y="16"/>
                  </a:cubicBezTo>
                  <a:cubicBezTo>
                    <a:pt x="3" y="19"/>
                    <a:pt x="1" y="22"/>
                    <a:pt x="0" y="26"/>
                  </a:cubicBezTo>
                  <a:cubicBezTo>
                    <a:pt x="0" y="29"/>
                    <a:pt x="1" y="30"/>
                    <a:pt x="2" y="33"/>
                  </a:cubicBezTo>
                  <a:cubicBezTo>
                    <a:pt x="1" y="21"/>
                    <a:pt x="14" y="14"/>
                    <a:pt x="33" y="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81"/>
            <p:cNvSpPr>
              <a:spLocks/>
            </p:cNvSpPr>
            <p:nvPr/>
          </p:nvSpPr>
          <p:spPr bwMode="gray">
            <a:xfrm>
              <a:off x="3463926" y="3046413"/>
              <a:ext cx="71438" cy="103188"/>
            </a:xfrm>
            <a:custGeom>
              <a:avLst/>
              <a:gdLst>
                <a:gd name="T0" fmla="*/ 9 w 19"/>
                <a:gd name="T1" fmla="*/ 15 h 27"/>
                <a:gd name="T2" fmla="*/ 2 w 19"/>
                <a:gd name="T3" fmla="*/ 20 h 27"/>
                <a:gd name="T4" fmla="*/ 6 w 19"/>
                <a:gd name="T5" fmla="*/ 27 h 27"/>
                <a:gd name="T6" fmla="*/ 10 w 19"/>
                <a:gd name="T7" fmla="*/ 22 h 27"/>
                <a:gd name="T8" fmla="*/ 13 w 19"/>
                <a:gd name="T9" fmla="*/ 19 h 27"/>
                <a:gd name="T10" fmla="*/ 15 w 19"/>
                <a:gd name="T11" fmla="*/ 17 h 27"/>
                <a:gd name="T12" fmla="*/ 14 w 19"/>
                <a:gd name="T13" fmla="*/ 14 h 27"/>
                <a:gd name="T14" fmla="*/ 18 w 19"/>
                <a:gd name="T15" fmla="*/ 13 h 27"/>
                <a:gd name="T16" fmla="*/ 19 w 19"/>
                <a:gd name="T17" fmla="*/ 10 h 27"/>
                <a:gd name="T18" fmla="*/ 17 w 19"/>
                <a:gd name="T19" fmla="*/ 8 h 27"/>
                <a:gd name="T20" fmla="*/ 11 w 19"/>
                <a:gd name="T21" fmla="*/ 8 h 27"/>
                <a:gd name="T22" fmla="*/ 14 w 19"/>
                <a:gd name="T23" fmla="*/ 6 h 27"/>
                <a:gd name="T24" fmla="*/ 16 w 19"/>
                <a:gd name="T25" fmla="*/ 4 h 27"/>
                <a:gd name="T26" fmla="*/ 15 w 19"/>
                <a:gd name="T27" fmla="*/ 0 h 27"/>
                <a:gd name="T28" fmla="*/ 2 w 19"/>
                <a:gd name="T29" fmla="*/ 6 h 27"/>
                <a:gd name="T30" fmla="*/ 4 w 19"/>
                <a:gd name="T31" fmla="*/ 9 h 27"/>
                <a:gd name="T32" fmla="*/ 1 w 19"/>
                <a:gd name="T33" fmla="*/ 9 h 27"/>
                <a:gd name="T34" fmla="*/ 1 w 19"/>
                <a:gd name="T35" fmla="*/ 16 h 27"/>
                <a:gd name="T36" fmla="*/ 9 w 19"/>
                <a:gd name="T37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7">
                  <a:moveTo>
                    <a:pt x="9" y="15"/>
                  </a:moveTo>
                  <a:cubicBezTo>
                    <a:pt x="7" y="16"/>
                    <a:pt x="4" y="18"/>
                    <a:pt x="2" y="20"/>
                  </a:cubicBezTo>
                  <a:cubicBezTo>
                    <a:pt x="3" y="22"/>
                    <a:pt x="5" y="26"/>
                    <a:pt x="6" y="27"/>
                  </a:cubicBezTo>
                  <a:cubicBezTo>
                    <a:pt x="7" y="25"/>
                    <a:pt x="9" y="22"/>
                    <a:pt x="10" y="22"/>
                  </a:cubicBezTo>
                  <a:cubicBezTo>
                    <a:pt x="11" y="21"/>
                    <a:pt x="12" y="20"/>
                    <a:pt x="13" y="19"/>
                  </a:cubicBezTo>
                  <a:cubicBezTo>
                    <a:pt x="15" y="19"/>
                    <a:pt x="15" y="18"/>
                    <a:pt x="15" y="17"/>
                  </a:cubicBezTo>
                  <a:cubicBezTo>
                    <a:pt x="15" y="16"/>
                    <a:pt x="15" y="15"/>
                    <a:pt x="14" y="14"/>
                  </a:cubicBezTo>
                  <a:cubicBezTo>
                    <a:pt x="15" y="14"/>
                    <a:pt x="17" y="14"/>
                    <a:pt x="18" y="13"/>
                  </a:cubicBezTo>
                  <a:cubicBezTo>
                    <a:pt x="19" y="12"/>
                    <a:pt x="19" y="11"/>
                    <a:pt x="19" y="10"/>
                  </a:cubicBezTo>
                  <a:cubicBezTo>
                    <a:pt x="19" y="9"/>
                    <a:pt x="18" y="8"/>
                    <a:pt x="17" y="8"/>
                  </a:cubicBezTo>
                  <a:cubicBezTo>
                    <a:pt x="16" y="8"/>
                    <a:pt x="12" y="8"/>
                    <a:pt x="11" y="8"/>
                  </a:cubicBezTo>
                  <a:cubicBezTo>
                    <a:pt x="11" y="8"/>
                    <a:pt x="13" y="7"/>
                    <a:pt x="14" y="6"/>
                  </a:cubicBezTo>
                  <a:cubicBezTo>
                    <a:pt x="15" y="6"/>
                    <a:pt x="15" y="5"/>
                    <a:pt x="16" y="4"/>
                  </a:cubicBezTo>
                  <a:cubicBezTo>
                    <a:pt x="16" y="4"/>
                    <a:pt x="16" y="2"/>
                    <a:pt x="15" y="0"/>
                  </a:cubicBezTo>
                  <a:cubicBezTo>
                    <a:pt x="11" y="0"/>
                    <a:pt x="4" y="4"/>
                    <a:pt x="2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4" y="15"/>
                    <a:pt x="7" y="15"/>
                    <a:pt x="9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82"/>
            <p:cNvSpPr>
              <a:spLocks noEditPoints="1"/>
            </p:cNvSpPr>
            <p:nvPr/>
          </p:nvSpPr>
          <p:spPr bwMode="gray">
            <a:xfrm>
              <a:off x="3846513" y="3303588"/>
              <a:ext cx="312738" cy="431800"/>
            </a:xfrm>
            <a:custGeom>
              <a:avLst/>
              <a:gdLst>
                <a:gd name="T0" fmla="*/ 64 w 83"/>
                <a:gd name="T1" fmla="*/ 13 h 114"/>
                <a:gd name="T2" fmla="*/ 5 w 83"/>
                <a:gd name="T3" fmla="*/ 19 h 114"/>
                <a:gd name="T4" fmla="*/ 1 w 83"/>
                <a:gd name="T5" fmla="*/ 37 h 114"/>
                <a:gd name="T6" fmla="*/ 6 w 83"/>
                <a:gd name="T7" fmla="*/ 36 h 114"/>
                <a:gd name="T8" fmla="*/ 13 w 83"/>
                <a:gd name="T9" fmla="*/ 36 h 114"/>
                <a:gd name="T10" fmla="*/ 8 w 83"/>
                <a:gd name="T11" fmla="*/ 50 h 114"/>
                <a:gd name="T12" fmla="*/ 15 w 83"/>
                <a:gd name="T13" fmla="*/ 48 h 114"/>
                <a:gd name="T14" fmla="*/ 16 w 83"/>
                <a:gd name="T15" fmla="*/ 62 h 114"/>
                <a:gd name="T16" fmla="*/ 16 w 83"/>
                <a:gd name="T17" fmla="*/ 70 h 114"/>
                <a:gd name="T18" fmla="*/ 20 w 83"/>
                <a:gd name="T19" fmla="*/ 71 h 114"/>
                <a:gd name="T20" fmla="*/ 27 w 83"/>
                <a:gd name="T21" fmla="*/ 75 h 114"/>
                <a:gd name="T22" fmla="*/ 16 w 83"/>
                <a:gd name="T23" fmla="*/ 75 h 114"/>
                <a:gd name="T24" fmla="*/ 22 w 83"/>
                <a:gd name="T25" fmla="*/ 77 h 114"/>
                <a:gd name="T26" fmla="*/ 24 w 83"/>
                <a:gd name="T27" fmla="*/ 80 h 114"/>
                <a:gd name="T28" fmla="*/ 19 w 83"/>
                <a:gd name="T29" fmla="*/ 83 h 114"/>
                <a:gd name="T30" fmla="*/ 26 w 83"/>
                <a:gd name="T31" fmla="*/ 91 h 114"/>
                <a:gd name="T32" fmla="*/ 30 w 83"/>
                <a:gd name="T33" fmla="*/ 100 h 114"/>
                <a:gd name="T34" fmla="*/ 78 w 83"/>
                <a:gd name="T35" fmla="*/ 102 h 114"/>
                <a:gd name="T36" fmla="*/ 63 w 83"/>
                <a:gd name="T37" fmla="*/ 68 h 114"/>
                <a:gd name="T38" fmla="*/ 72 w 83"/>
                <a:gd name="T39" fmla="*/ 61 h 114"/>
                <a:gd name="T40" fmla="*/ 74 w 83"/>
                <a:gd name="T41" fmla="*/ 55 h 114"/>
                <a:gd name="T42" fmla="*/ 70 w 83"/>
                <a:gd name="T43" fmla="*/ 51 h 114"/>
                <a:gd name="T44" fmla="*/ 59 w 83"/>
                <a:gd name="T45" fmla="*/ 50 h 114"/>
                <a:gd name="T46" fmla="*/ 23 w 83"/>
                <a:gd name="T47" fmla="*/ 33 h 114"/>
                <a:gd name="T48" fmla="*/ 12 w 83"/>
                <a:gd name="T49" fmla="*/ 28 h 114"/>
                <a:gd name="T50" fmla="*/ 17 w 83"/>
                <a:gd name="T51" fmla="*/ 29 h 114"/>
                <a:gd name="T52" fmla="*/ 53 w 83"/>
                <a:gd name="T53" fmla="*/ 32 h 114"/>
                <a:gd name="T54" fmla="*/ 78 w 83"/>
                <a:gd name="T55" fmla="*/ 42 h 114"/>
                <a:gd name="T56" fmla="*/ 73 w 83"/>
                <a:gd name="T57" fmla="*/ 26 h 114"/>
                <a:gd name="T58" fmla="*/ 83 w 83"/>
                <a:gd name="T59" fmla="*/ 32 h 114"/>
                <a:gd name="T60" fmla="*/ 29 w 83"/>
                <a:gd name="T61" fmla="*/ 40 h 114"/>
                <a:gd name="T62" fmla="*/ 46 w 83"/>
                <a:gd name="T63" fmla="*/ 47 h 114"/>
                <a:gd name="T64" fmla="*/ 32 w 83"/>
                <a:gd name="T65" fmla="*/ 47 h 114"/>
                <a:gd name="T66" fmla="*/ 29 w 83"/>
                <a:gd name="T67" fmla="*/ 51 h 114"/>
                <a:gd name="T68" fmla="*/ 20 w 83"/>
                <a:gd name="T69" fmla="*/ 47 h 114"/>
                <a:gd name="T70" fmla="*/ 9 w 83"/>
                <a:gd name="T71" fmla="*/ 27 h 114"/>
                <a:gd name="T72" fmla="*/ 18 w 83"/>
                <a:gd name="T73" fmla="*/ 20 h 114"/>
                <a:gd name="T74" fmla="*/ 42 w 83"/>
                <a:gd name="T75" fmla="*/ 20 h 114"/>
                <a:gd name="T76" fmla="*/ 20 w 83"/>
                <a:gd name="T77" fmla="*/ 10 h 114"/>
                <a:gd name="T78" fmla="*/ 43 w 83"/>
                <a:gd name="T79" fmla="*/ 9 h 114"/>
                <a:gd name="T80" fmla="*/ 63 w 83"/>
                <a:gd name="T81" fmla="*/ 30 h 114"/>
                <a:gd name="T82" fmla="*/ 51 w 83"/>
                <a:gd name="T83" fmla="*/ 12 h 114"/>
                <a:gd name="T84" fmla="*/ 63 w 83"/>
                <a:gd name="T85" fmla="*/ 3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4">
                  <a:moveTo>
                    <a:pt x="83" y="32"/>
                  </a:moveTo>
                  <a:cubicBezTo>
                    <a:pt x="82" y="30"/>
                    <a:pt x="75" y="22"/>
                    <a:pt x="64" y="13"/>
                  </a:cubicBezTo>
                  <a:cubicBezTo>
                    <a:pt x="55" y="7"/>
                    <a:pt x="42" y="0"/>
                    <a:pt x="32" y="0"/>
                  </a:cubicBezTo>
                  <a:cubicBezTo>
                    <a:pt x="14" y="0"/>
                    <a:pt x="6" y="13"/>
                    <a:pt x="5" y="19"/>
                  </a:cubicBezTo>
                  <a:cubicBezTo>
                    <a:pt x="4" y="23"/>
                    <a:pt x="4" y="27"/>
                    <a:pt x="5" y="29"/>
                  </a:cubicBezTo>
                  <a:cubicBezTo>
                    <a:pt x="2" y="32"/>
                    <a:pt x="1" y="34"/>
                    <a:pt x="1" y="37"/>
                  </a:cubicBezTo>
                  <a:cubicBezTo>
                    <a:pt x="0" y="39"/>
                    <a:pt x="1" y="42"/>
                    <a:pt x="3" y="43"/>
                  </a:cubicBezTo>
                  <a:cubicBezTo>
                    <a:pt x="2" y="41"/>
                    <a:pt x="4" y="38"/>
                    <a:pt x="6" y="36"/>
                  </a:cubicBezTo>
                  <a:cubicBezTo>
                    <a:pt x="7" y="33"/>
                    <a:pt x="10" y="32"/>
                    <a:pt x="12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1" y="37"/>
                    <a:pt x="8" y="40"/>
                    <a:pt x="7" y="4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72"/>
                    <a:pt x="17" y="71"/>
                    <a:pt x="20" y="71"/>
                  </a:cubicBezTo>
                  <a:cubicBezTo>
                    <a:pt x="22" y="71"/>
                    <a:pt x="27" y="73"/>
                    <a:pt x="27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7" y="77"/>
                    <a:pt x="18" y="78"/>
                  </a:cubicBezTo>
                  <a:cubicBezTo>
                    <a:pt x="19" y="77"/>
                    <a:pt x="21" y="77"/>
                    <a:pt x="22" y="77"/>
                  </a:cubicBezTo>
                  <a:cubicBezTo>
                    <a:pt x="22" y="77"/>
                    <a:pt x="24" y="77"/>
                    <a:pt x="26" y="77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3" y="81"/>
                    <a:pt x="21" y="80"/>
                  </a:cubicBezTo>
                  <a:cubicBezTo>
                    <a:pt x="20" y="80"/>
                    <a:pt x="19" y="81"/>
                    <a:pt x="19" y="83"/>
                  </a:cubicBezTo>
                  <a:cubicBezTo>
                    <a:pt x="19" y="84"/>
                    <a:pt x="20" y="87"/>
                    <a:pt x="20" y="87"/>
                  </a:cubicBezTo>
                  <a:cubicBezTo>
                    <a:pt x="21" y="92"/>
                    <a:pt x="26" y="91"/>
                    <a:pt x="26" y="91"/>
                  </a:cubicBezTo>
                  <a:cubicBezTo>
                    <a:pt x="29" y="90"/>
                    <a:pt x="39" y="87"/>
                    <a:pt x="39" y="87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4" y="114"/>
                    <a:pt x="34" y="114"/>
                    <a:pt x="34" y="114"/>
                  </a:cubicBezTo>
                  <a:cubicBezTo>
                    <a:pt x="40" y="111"/>
                    <a:pt x="58" y="105"/>
                    <a:pt x="78" y="102"/>
                  </a:cubicBezTo>
                  <a:cubicBezTo>
                    <a:pt x="76" y="98"/>
                    <a:pt x="76" y="96"/>
                    <a:pt x="73" y="91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6" y="65"/>
                    <a:pt x="70" y="63"/>
                    <a:pt x="72" y="61"/>
                  </a:cubicBezTo>
                  <a:cubicBezTo>
                    <a:pt x="74" y="60"/>
                    <a:pt x="77" y="56"/>
                    <a:pt x="78" y="54"/>
                  </a:cubicBezTo>
                  <a:cubicBezTo>
                    <a:pt x="77" y="54"/>
                    <a:pt x="75" y="54"/>
                    <a:pt x="74" y="55"/>
                  </a:cubicBezTo>
                  <a:cubicBezTo>
                    <a:pt x="73" y="55"/>
                    <a:pt x="72" y="57"/>
                    <a:pt x="70" y="56"/>
                  </a:cubicBezTo>
                  <a:cubicBezTo>
                    <a:pt x="68" y="55"/>
                    <a:pt x="69" y="53"/>
                    <a:pt x="70" y="51"/>
                  </a:cubicBezTo>
                  <a:cubicBezTo>
                    <a:pt x="70" y="50"/>
                    <a:pt x="67" y="50"/>
                    <a:pt x="66" y="51"/>
                  </a:cubicBezTo>
                  <a:cubicBezTo>
                    <a:pt x="64" y="52"/>
                    <a:pt x="61" y="52"/>
                    <a:pt x="59" y="50"/>
                  </a:cubicBezTo>
                  <a:cubicBezTo>
                    <a:pt x="56" y="47"/>
                    <a:pt x="45" y="38"/>
                    <a:pt x="42" y="36"/>
                  </a:cubicBezTo>
                  <a:cubicBezTo>
                    <a:pt x="36" y="33"/>
                    <a:pt x="28" y="32"/>
                    <a:pt x="23" y="33"/>
                  </a:cubicBezTo>
                  <a:cubicBezTo>
                    <a:pt x="20" y="34"/>
                    <a:pt x="17" y="35"/>
                    <a:pt x="16" y="35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30"/>
                    <a:pt x="17" y="29"/>
                  </a:cubicBezTo>
                  <a:cubicBezTo>
                    <a:pt x="19" y="28"/>
                    <a:pt x="25" y="27"/>
                    <a:pt x="31" y="27"/>
                  </a:cubicBezTo>
                  <a:cubicBezTo>
                    <a:pt x="39" y="27"/>
                    <a:pt x="49" y="30"/>
                    <a:pt x="53" y="32"/>
                  </a:cubicBezTo>
                  <a:cubicBezTo>
                    <a:pt x="53" y="37"/>
                    <a:pt x="64" y="44"/>
                    <a:pt x="69" y="44"/>
                  </a:cubicBezTo>
                  <a:cubicBezTo>
                    <a:pt x="73" y="45"/>
                    <a:pt x="75" y="44"/>
                    <a:pt x="78" y="42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6"/>
                    <a:pt x="82" y="35"/>
                    <a:pt x="83" y="36"/>
                  </a:cubicBezTo>
                  <a:cubicBezTo>
                    <a:pt x="83" y="35"/>
                    <a:pt x="83" y="34"/>
                    <a:pt x="83" y="32"/>
                  </a:cubicBezTo>
                  <a:moveTo>
                    <a:pt x="20" y="43"/>
                  </a:moveTo>
                  <a:cubicBezTo>
                    <a:pt x="20" y="43"/>
                    <a:pt x="24" y="41"/>
                    <a:pt x="29" y="40"/>
                  </a:cubicBezTo>
                  <a:cubicBezTo>
                    <a:pt x="35" y="38"/>
                    <a:pt x="42" y="42"/>
                    <a:pt x="47" y="46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7" y="48"/>
                    <a:pt x="35" y="47"/>
                    <a:pt x="32" y="47"/>
                  </a:cubicBezTo>
                  <a:cubicBezTo>
                    <a:pt x="29" y="47"/>
                    <a:pt x="27" y="48"/>
                    <a:pt x="27" y="48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4" y="50"/>
                    <a:pt x="22" y="47"/>
                    <a:pt x="20" y="47"/>
                  </a:cubicBezTo>
                  <a:lnTo>
                    <a:pt x="20" y="43"/>
                  </a:lnTo>
                  <a:close/>
                  <a:moveTo>
                    <a:pt x="9" y="27"/>
                  </a:moveTo>
                  <a:cubicBezTo>
                    <a:pt x="7" y="21"/>
                    <a:pt x="12" y="15"/>
                    <a:pt x="15" y="12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5" y="22"/>
                    <a:pt x="11" y="25"/>
                    <a:pt x="9" y="27"/>
                  </a:cubicBezTo>
                  <a:moveTo>
                    <a:pt x="42" y="20"/>
                  </a:moveTo>
                  <a:cubicBezTo>
                    <a:pt x="38" y="18"/>
                    <a:pt x="27" y="18"/>
                    <a:pt x="23" y="19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8"/>
                    <a:pt x="27" y="7"/>
                    <a:pt x="31" y="7"/>
                  </a:cubicBezTo>
                  <a:cubicBezTo>
                    <a:pt x="35" y="7"/>
                    <a:pt x="40" y="8"/>
                    <a:pt x="43" y="9"/>
                  </a:cubicBezTo>
                  <a:lnTo>
                    <a:pt x="42" y="20"/>
                  </a:lnTo>
                  <a:close/>
                  <a:moveTo>
                    <a:pt x="63" y="30"/>
                  </a:moveTo>
                  <a:cubicBezTo>
                    <a:pt x="58" y="27"/>
                    <a:pt x="50" y="22"/>
                    <a:pt x="47" y="2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4" y="13"/>
                    <a:pt x="66" y="21"/>
                    <a:pt x="68" y="22"/>
                  </a:cubicBezTo>
                  <a:lnTo>
                    <a:pt x="6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83"/>
            <p:cNvSpPr>
              <a:spLocks/>
            </p:cNvSpPr>
            <p:nvPr/>
          </p:nvSpPr>
          <p:spPr bwMode="gray">
            <a:xfrm>
              <a:off x="4076701" y="3179763"/>
              <a:ext cx="138113" cy="173038"/>
            </a:xfrm>
            <a:custGeom>
              <a:avLst/>
              <a:gdLst>
                <a:gd name="T0" fmla="*/ 0 w 37"/>
                <a:gd name="T1" fmla="*/ 36 h 46"/>
                <a:gd name="T2" fmla="*/ 15 w 37"/>
                <a:gd name="T3" fmla="*/ 46 h 46"/>
                <a:gd name="T4" fmla="*/ 37 w 37"/>
                <a:gd name="T5" fmla="*/ 0 h 46"/>
                <a:gd name="T6" fmla="*/ 0 w 37"/>
                <a:gd name="T7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6">
                  <a:moveTo>
                    <a:pt x="0" y="36"/>
                  </a:moveTo>
                  <a:cubicBezTo>
                    <a:pt x="4" y="38"/>
                    <a:pt x="13" y="45"/>
                    <a:pt x="15" y="46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84"/>
            <p:cNvSpPr>
              <a:spLocks noEditPoints="1"/>
            </p:cNvSpPr>
            <p:nvPr/>
          </p:nvSpPr>
          <p:spPr bwMode="gray">
            <a:xfrm>
              <a:off x="8705851" y="3481388"/>
              <a:ext cx="93663" cy="98425"/>
            </a:xfrm>
            <a:custGeom>
              <a:avLst/>
              <a:gdLst>
                <a:gd name="T0" fmla="*/ 12 w 25"/>
                <a:gd name="T1" fmla="*/ 0 h 26"/>
                <a:gd name="T2" fmla="*/ 25 w 25"/>
                <a:gd name="T3" fmla="*/ 13 h 26"/>
                <a:gd name="T4" fmla="*/ 12 w 25"/>
                <a:gd name="T5" fmla="*/ 26 h 26"/>
                <a:gd name="T6" fmla="*/ 0 w 25"/>
                <a:gd name="T7" fmla="*/ 13 h 26"/>
                <a:gd name="T8" fmla="*/ 12 w 25"/>
                <a:gd name="T9" fmla="*/ 0 h 26"/>
                <a:gd name="T10" fmla="*/ 12 w 25"/>
                <a:gd name="T11" fmla="*/ 23 h 26"/>
                <a:gd name="T12" fmla="*/ 22 w 25"/>
                <a:gd name="T13" fmla="*/ 13 h 26"/>
                <a:gd name="T14" fmla="*/ 12 w 25"/>
                <a:gd name="T15" fmla="*/ 3 h 26"/>
                <a:gd name="T16" fmla="*/ 3 w 25"/>
                <a:gd name="T17" fmla="*/ 13 h 26"/>
                <a:gd name="T18" fmla="*/ 12 w 25"/>
                <a:gd name="T19" fmla="*/ 23 h 26"/>
                <a:gd name="T20" fmla="*/ 8 w 25"/>
                <a:gd name="T21" fmla="*/ 6 h 26"/>
                <a:gd name="T22" fmla="*/ 13 w 25"/>
                <a:gd name="T23" fmla="*/ 6 h 26"/>
                <a:gd name="T24" fmla="*/ 18 w 25"/>
                <a:gd name="T25" fmla="*/ 10 h 26"/>
                <a:gd name="T26" fmla="*/ 15 w 25"/>
                <a:gd name="T27" fmla="*/ 14 h 26"/>
                <a:gd name="T28" fmla="*/ 18 w 25"/>
                <a:gd name="T29" fmla="*/ 20 h 26"/>
                <a:gd name="T30" fmla="*/ 16 w 25"/>
                <a:gd name="T31" fmla="*/ 20 h 26"/>
                <a:gd name="T32" fmla="*/ 12 w 25"/>
                <a:gd name="T33" fmla="*/ 14 h 26"/>
                <a:gd name="T34" fmla="*/ 10 w 25"/>
                <a:gd name="T35" fmla="*/ 14 h 26"/>
                <a:gd name="T36" fmla="*/ 10 w 25"/>
                <a:gd name="T37" fmla="*/ 20 h 26"/>
                <a:gd name="T38" fmla="*/ 8 w 25"/>
                <a:gd name="T39" fmla="*/ 20 h 26"/>
                <a:gd name="T40" fmla="*/ 8 w 25"/>
                <a:gd name="T41" fmla="*/ 6 h 26"/>
                <a:gd name="T42" fmla="*/ 10 w 25"/>
                <a:gd name="T43" fmla="*/ 12 h 26"/>
                <a:gd name="T44" fmla="*/ 13 w 25"/>
                <a:gd name="T45" fmla="*/ 12 h 26"/>
                <a:gd name="T46" fmla="*/ 16 w 25"/>
                <a:gd name="T47" fmla="*/ 10 h 26"/>
                <a:gd name="T48" fmla="*/ 13 w 25"/>
                <a:gd name="T49" fmla="*/ 8 h 26"/>
                <a:gd name="T50" fmla="*/ 10 w 25"/>
                <a:gd name="T51" fmla="*/ 8 h 26"/>
                <a:gd name="T52" fmla="*/ 10 w 25"/>
                <a:gd name="T5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9" y="0"/>
                    <a:pt x="25" y="5"/>
                    <a:pt x="25" y="13"/>
                  </a:cubicBezTo>
                  <a:cubicBezTo>
                    <a:pt x="25" y="20"/>
                    <a:pt x="19" y="26"/>
                    <a:pt x="12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2" y="0"/>
                  </a:cubicBezTo>
                  <a:moveTo>
                    <a:pt x="12" y="23"/>
                  </a:moveTo>
                  <a:cubicBezTo>
                    <a:pt x="18" y="23"/>
                    <a:pt x="22" y="19"/>
                    <a:pt x="22" y="13"/>
                  </a:cubicBezTo>
                  <a:cubicBezTo>
                    <a:pt x="22" y="7"/>
                    <a:pt x="18" y="3"/>
                    <a:pt x="12" y="3"/>
                  </a:cubicBezTo>
                  <a:cubicBezTo>
                    <a:pt x="7" y="3"/>
                    <a:pt x="3" y="7"/>
                    <a:pt x="3" y="13"/>
                  </a:cubicBezTo>
                  <a:cubicBezTo>
                    <a:pt x="3" y="19"/>
                    <a:pt x="7" y="23"/>
                    <a:pt x="12" y="23"/>
                  </a:cubicBezTo>
                  <a:moveTo>
                    <a:pt x="8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6" y="6"/>
                    <a:pt x="18" y="7"/>
                    <a:pt x="18" y="10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8" y="20"/>
                    <a:pt x="8" y="20"/>
                  </a:cubicBezTo>
                  <a:lnTo>
                    <a:pt x="8" y="6"/>
                  </a:lnTo>
                  <a:close/>
                  <a:moveTo>
                    <a:pt x="10" y="12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6" y="12"/>
                    <a:pt x="16" y="10"/>
                  </a:cubicBezTo>
                  <a:cubicBezTo>
                    <a:pt x="16" y="8"/>
                    <a:pt x="14" y="8"/>
                    <a:pt x="13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gray">
            <a:xfrm>
              <a:off x="4470401" y="3727450"/>
              <a:ext cx="1631950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gray">
            <a:xfrm>
              <a:off x="6327776" y="3727450"/>
              <a:ext cx="2352675" cy="158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gray">
            <a:xfrm>
              <a:off x="5410201" y="3886200"/>
              <a:ext cx="44450" cy="231775"/>
            </a:xfrm>
            <a:prstGeom prst="rect">
              <a:avLst/>
            </a:pr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Freeform 88"/>
            <p:cNvSpPr>
              <a:spLocks/>
            </p:cNvSpPr>
            <p:nvPr/>
          </p:nvSpPr>
          <p:spPr bwMode="gray">
            <a:xfrm>
              <a:off x="5580063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5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5 w 108"/>
                <a:gd name="T15" fmla="*/ 146 h 146"/>
                <a:gd name="T16" fmla="*/ 26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5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5" y="146"/>
                  </a:lnTo>
                  <a:lnTo>
                    <a:pt x="26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Freeform 89"/>
            <p:cNvSpPr>
              <a:spLocks/>
            </p:cNvSpPr>
            <p:nvPr/>
          </p:nvSpPr>
          <p:spPr bwMode="gray">
            <a:xfrm>
              <a:off x="5849938" y="3883025"/>
              <a:ext cx="198438" cy="238125"/>
            </a:xfrm>
            <a:custGeom>
              <a:avLst/>
              <a:gdLst>
                <a:gd name="T0" fmla="*/ 10 w 53"/>
                <a:gd name="T1" fmla="*/ 43 h 63"/>
                <a:gd name="T2" fmla="*/ 28 w 53"/>
                <a:gd name="T3" fmla="*/ 53 h 63"/>
                <a:gd name="T4" fmla="*/ 41 w 53"/>
                <a:gd name="T5" fmla="*/ 45 h 63"/>
                <a:gd name="T6" fmla="*/ 28 w 53"/>
                <a:gd name="T7" fmla="*/ 37 h 63"/>
                <a:gd name="T8" fmla="*/ 22 w 53"/>
                <a:gd name="T9" fmla="*/ 35 h 63"/>
                <a:gd name="T10" fmla="*/ 3 w 53"/>
                <a:gd name="T11" fmla="*/ 18 h 63"/>
                <a:gd name="T12" fmla="*/ 27 w 53"/>
                <a:gd name="T13" fmla="*/ 0 h 63"/>
                <a:gd name="T14" fmla="*/ 52 w 53"/>
                <a:gd name="T15" fmla="*/ 12 h 63"/>
                <a:gd name="T16" fmla="*/ 43 w 53"/>
                <a:gd name="T17" fmla="*/ 19 h 63"/>
                <a:gd name="T18" fmla="*/ 27 w 53"/>
                <a:gd name="T19" fmla="*/ 10 h 63"/>
                <a:gd name="T20" fmla="*/ 15 w 53"/>
                <a:gd name="T21" fmla="*/ 17 h 63"/>
                <a:gd name="T22" fmla="*/ 28 w 53"/>
                <a:gd name="T23" fmla="*/ 25 h 63"/>
                <a:gd name="T24" fmla="*/ 35 w 53"/>
                <a:gd name="T25" fmla="*/ 26 h 63"/>
                <a:gd name="T26" fmla="*/ 53 w 53"/>
                <a:gd name="T27" fmla="*/ 43 h 63"/>
                <a:gd name="T28" fmla="*/ 26 w 53"/>
                <a:gd name="T29" fmla="*/ 63 h 63"/>
                <a:gd name="T30" fmla="*/ 0 w 53"/>
                <a:gd name="T31" fmla="*/ 50 h 63"/>
                <a:gd name="T32" fmla="*/ 10 w 53"/>
                <a:gd name="T33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3">
                  <a:moveTo>
                    <a:pt x="10" y="43"/>
                  </a:moveTo>
                  <a:cubicBezTo>
                    <a:pt x="14" y="50"/>
                    <a:pt x="21" y="53"/>
                    <a:pt x="28" y="53"/>
                  </a:cubicBezTo>
                  <a:cubicBezTo>
                    <a:pt x="33" y="53"/>
                    <a:pt x="41" y="51"/>
                    <a:pt x="41" y="45"/>
                  </a:cubicBezTo>
                  <a:cubicBezTo>
                    <a:pt x="41" y="40"/>
                    <a:pt x="36" y="39"/>
                    <a:pt x="28" y="37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2" y="33"/>
                    <a:pt x="3" y="30"/>
                    <a:pt x="3" y="18"/>
                  </a:cubicBezTo>
                  <a:cubicBezTo>
                    <a:pt x="3" y="6"/>
                    <a:pt x="16" y="0"/>
                    <a:pt x="27" y="0"/>
                  </a:cubicBezTo>
                  <a:cubicBezTo>
                    <a:pt x="37" y="0"/>
                    <a:pt x="46" y="3"/>
                    <a:pt x="52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3"/>
                    <a:pt x="34" y="10"/>
                    <a:pt x="27" y="10"/>
                  </a:cubicBezTo>
                  <a:cubicBezTo>
                    <a:pt x="20" y="10"/>
                    <a:pt x="15" y="13"/>
                    <a:pt x="15" y="17"/>
                  </a:cubicBezTo>
                  <a:cubicBezTo>
                    <a:pt x="15" y="22"/>
                    <a:pt x="21" y="23"/>
                    <a:pt x="28" y="25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44" y="28"/>
                    <a:pt x="53" y="32"/>
                    <a:pt x="53" y="43"/>
                  </a:cubicBezTo>
                  <a:cubicBezTo>
                    <a:pt x="53" y="58"/>
                    <a:pt x="39" y="63"/>
                    <a:pt x="26" y="63"/>
                  </a:cubicBezTo>
                  <a:cubicBezTo>
                    <a:pt x="16" y="63"/>
                    <a:pt x="6" y="59"/>
                    <a:pt x="0" y="50"/>
                  </a:cubicBezTo>
                  <a:lnTo>
                    <a:pt x="10" y="43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90"/>
            <p:cNvSpPr>
              <a:spLocks/>
            </p:cNvSpPr>
            <p:nvPr/>
          </p:nvSpPr>
          <p:spPr bwMode="gray">
            <a:xfrm>
              <a:off x="6157913" y="3886200"/>
              <a:ext cx="184150" cy="234950"/>
            </a:xfrm>
            <a:custGeom>
              <a:avLst/>
              <a:gdLst>
                <a:gd name="T0" fmla="*/ 49 w 49"/>
                <a:gd name="T1" fmla="*/ 42 h 62"/>
                <a:gd name="T2" fmla="*/ 24 w 49"/>
                <a:gd name="T3" fmla="*/ 62 h 62"/>
                <a:gd name="T4" fmla="*/ 0 w 49"/>
                <a:gd name="T5" fmla="*/ 42 h 62"/>
                <a:gd name="T6" fmla="*/ 0 w 49"/>
                <a:gd name="T7" fmla="*/ 0 h 62"/>
                <a:gd name="T8" fmla="*/ 11 w 49"/>
                <a:gd name="T9" fmla="*/ 0 h 62"/>
                <a:gd name="T10" fmla="*/ 11 w 49"/>
                <a:gd name="T11" fmla="*/ 39 h 62"/>
                <a:gd name="T12" fmla="*/ 24 w 49"/>
                <a:gd name="T13" fmla="*/ 51 h 62"/>
                <a:gd name="T14" fmla="*/ 37 w 49"/>
                <a:gd name="T15" fmla="*/ 39 h 62"/>
                <a:gd name="T16" fmla="*/ 37 w 49"/>
                <a:gd name="T17" fmla="*/ 0 h 62"/>
                <a:gd name="T18" fmla="*/ 49 w 49"/>
                <a:gd name="T19" fmla="*/ 0 h 62"/>
                <a:gd name="T20" fmla="*/ 49 w 49"/>
                <a:gd name="T21" fmla="*/ 4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62">
                  <a:moveTo>
                    <a:pt x="49" y="42"/>
                  </a:moveTo>
                  <a:cubicBezTo>
                    <a:pt x="49" y="54"/>
                    <a:pt x="39" y="62"/>
                    <a:pt x="24" y="62"/>
                  </a:cubicBezTo>
                  <a:cubicBezTo>
                    <a:pt x="10" y="62"/>
                    <a:pt x="0" y="54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6"/>
                    <a:pt x="14" y="51"/>
                    <a:pt x="24" y="51"/>
                  </a:cubicBezTo>
                  <a:cubicBezTo>
                    <a:pt x="34" y="51"/>
                    <a:pt x="37" y="46"/>
                    <a:pt x="37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42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Freeform 91"/>
            <p:cNvSpPr>
              <a:spLocks noEditPoints="1"/>
            </p:cNvSpPr>
            <p:nvPr/>
          </p:nvSpPr>
          <p:spPr bwMode="gray">
            <a:xfrm>
              <a:off x="6462713" y="3886200"/>
              <a:ext cx="176213" cy="231775"/>
            </a:xfrm>
            <a:custGeom>
              <a:avLst/>
              <a:gdLst>
                <a:gd name="T0" fmla="*/ 0 w 47"/>
                <a:gd name="T1" fmla="*/ 0 h 61"/>
                <a:gd name="T2" fmla="*/ 25 w 47"/>
                <a:gd name="T3" fmla="*/ 0 h 61"/>
                <a:gd name="T4" fmla="*/ 46 w 47"/>
                <a:gd name="T5" fmla="*/ 18 h 61"/>
                <a:gd name="T6" fmla="*/ 34 w 47"/>
                <a:gd name="T7" fmla="*/ 36 h 61"/>
                <a:gd name="T8" fmla="*/ 47 w 47"/>
                <a:gd name="T9" fmla="*/ 61 h 61"/>
                <a:gd name="T10" fmla="*/ 34 w 47"/>
                <a:gd name="T11" fmla="*/ 61 h 61"/>
                <a:gd name="T12" fmla="*/ 22 w 47"/>
                <a:gd name="T13" fmla="*/ 38 h 61"/>
                <a:gd name="T14" fmla="*/ 11 w 47"/>
                <a:gd name="T15" fmla="*/ 38 h 61"/>
                <a:gd name="T16" fmla="*/ 11 w 47"/>
                <a:gd name="T17" fmla="*/ 61 h 61"/>
                <a:gd name="T18" fmla="*/ 0 w 47"/>
                <a:gd name="T19" fmla="*/ 61 h 61"/>
                <a:gd name="T20" fmla="*/ 0 w 47"/>
                <a:gd name="T21" fmla="*/ 0 h 61"/>
                <a:gd name="T22" fmla="*/ 11 w 47"/>
                <a:gd name="T23" fmla="*/ 28 h 61"/>
                <a:gd name="T24" fmla="*/ 24 w 47"/>
                <a:gd name="T25" fmla="*/ 28 h 61"/>
                <a:gd name="T26" fmla="*/ 34 w 47"/>
                <a:gd name="T27" fmla="*/ 19 h 61"/>
                <a:gd name="T28" fmla="*/ 22 w 47"/>
                <a:gd name="T29" fmla="*/ 10 h 61"/>
                <a:gd name="T30" fmla="*/ 11 w 47"/>
                <a:gd name="T31" fmla="*/ 10 h 61"/>
                <a:gd name="T32" fmla="*/ 11 w 47"/>
                <a:gd name="T33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61">
                  <a:moveTo>
                    <a:pt x="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38" y="0"/>
                    <a:pt x="46" y="8"/>
                    <a:pt x="46" y="18"/>
                  </a:cubicBezTo>
                  <a:cubicBezTo>
                    <a:pt x="46" y="32"/>
                    <a:pt x="37" y="35"/>
                    <a:pt x="34" y="36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  <a:moveTo>
                    <a:pt x="11" y="28"/>
                  </a:moveTo>
                  <a:cubicBezTo>
                    <a:pt x="24" y="28"/>
                    <a:pt x="24" y="28"/>
                    <a:pt x="24" y="28"/>
                  </a:cubicBezTo>
                  <a:cubicBezTo>
                    <a:pt x="30" y="28"/>
                    <a:pt x="34" y="25"/>
                    <a:pt x="34" y="19"/>
                  </a:cubicBezTo>
                  <a:cubicBezTo>
                    <a:pt x="34" y="14"/>
                    <a:pt x="30" y="10"/>
                    <a:pt x="22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Freeform 92"/>
            <p:cNvSpPr>
              <a:spLocks noEditPoints="1"/>
            </p:cNvSpPr>
            <p:nvPr/>
          </p:nvSpPr>
          <p:spPr bwMode="gray">
            <a:xfrm>
              <a:off x="6721476" y="3886200"/>
              <a:ext cx="203200" cy="231775"/>
            </a:xfrm>
            <a:custGeom>
              <a:avLst/>
              <a:gdLst>
                <a:gd name="T0" fmla="*/ 50 w 128"/>
                <a:gd name="T1" fmla="*/ 0 h 146"/>
                <a:gd name="T2" fmla="*/ 81 w 128"/>
                <a:gd name="T3" fmla="*/ 0 h 146"/>
                <a:gd name="T4" fmla="*/ 128 w 128"/>
                <a:gd name="T5" fmla="*/ 146 h 146"/>
                <a:gd name="T6" fmla="*/ 100 w 128"/>
                <a:gd name="T7" fmla="*/ 146 h 146"/>
                <a:gd name="T8" fmla="*/ 93 w 128"/>
                <a:gd name="T9" fmla="*/ 117 h 146"/>
                <a:gd name="T10" fmla="*/ 38 w 128"/>
                <a:gd name="T11" fmla="*/ 117 h 146"/>
                <a:gd name="T12" fmla="*/ 29 w 128"/>
                <a:gd name="T13" fmla="*/ 146 h 146"/>
                <a:gd name="T14" fmla="*/ 0 w 128"/>
                <a:gd name="T15" fmla="*/ 146 h 146"/>
                <a:gd name="T16" fmla="*/ 50 w 128"/>
                <a:gd name="T17" fmla="*/ 0 h 146"/>
                <a:gd name="T18" fmla="*/ 64 w 128"/>
                <a:gd name="T19" fmla="*/ 26 h 146"/>
                <a:gd name="T20" fmla="*/ 64 w 128"/>
                <a:gd name="T21" fmla="*/ 26 h 146"/>
                <a:gd name="T22" fmla="*/ 45 w 128"/>
                <a:gd name="T23" fmla="*/ 93 h 146"/>
                <a:gd name="T24" fmla="*/ 85 w 128"/>
                <a:gd name="T25" fmla="*/ 93 h 146"/>
                <a:gd name="T26" fmla="*/ 64 w 128"/>
                <a:gd name="T27" fmla="*/ 2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46">
                  <a:moveTo>
                    <a:pt x="50" y="0"/>
                  </a:moveTo>
                  <a:lnTo>
                    <a:pt x="81" y="0"/>
                  </a:lnTo>
                  <a:lnTo>
                    <a:pt x="128" y="146"/>
                  </a:lnTo>
                  <a:lnTo>
                    <a:pt x="100" y="146"/>
                  </a:lnTo>
                  <a:lnTo>
                    <a:pt x="93" y="117"/>
                  </a:lnTo>
                  <a:lnTo>
                    <a:pt x="38" y="117"/>
                  </a:lnTo>
                  <a:lnTo>
                    <a:pt x="29" y="146"/>
                  </a:lnTo>
                  <a:lnTo>
                    <a:pt x="0" y="146"/>
                  </a:lnTo>
                  <a:lnTo>
                    <a:pt x="50" y="0"/>
                  </a:lnTo>
                  <a:close/>
                  <a:moveTo>
                    <a:pt x="64" y="26"/>
                  </a:moveTo>
                  <a:lnTo>
                    <a:pt x="64" y="26"/>
                  </a:lnTo>
                  <a:lnTo>
                    <a:pt x="45" y="93"/>
                  </a:lnTo>
                  <a:lnTo>
                    <a:pt x="85" y="93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93"/>
            <p:cNvSpPr>
              <a:spLocks/>
            </p:cNvSpPr>
            <p:nvPr/>
          </p:nvSpPr>
          <p:spPr bwMode="gray">
            <a:xfrm>
              <a:off x="7023101" y="3886200"/>
              <a:ext cx="171450" cy="231775"/>
            </a:xfrm>
            <a:custGeom>
              <a:avLst/>
              <a:gdLst>
                <a:gd name="T0" fmla="*/ 0 w 108"/>
                <a:gd name="T1" fmla="*/ 0 h 146"/>
                <a:gd name="T2" fmla="*/ 23 w 108"/>
                <a:gd name="T3" fmla="*/ 0 h 146"/>
                <a:gd name="T4" fmla="*/ 82 w 108"/>
                <a:gd name="T5" fmla="*/ 103 h 146"/>
                <a:gd name="T6" fmla="*/ 85 w 108"/>
                <a:gd name="T7" fmla="*/ 103 h 146"/>
                <a:gd name="T8" fmla="*/ 85 w 108"/>
                <a:gd name="T9" fmla="*/ 0 h 146"/>
                <a:gd name="T10" fmla="*/ 108 w 108"/>
                <a:gd name="T11" fmla="*/ 0 h 146"/>
                <a:gd name="T12" fmla="*/ 108 w 108"/>
                <a:gd name="T13" fmla="*/ 146 h 146"/>
                <a:gd name="T14" fmla="*/ 82 w 108"/>
                <a:gd name="T15" fmla="*/ 146 h 146"/>
                <a:gd name="T16" fmla="*/ 23 w 108"/>
                <a:gd name="T17" fmla="*/ 43 h 146"/>
                <a:gd name="T18" fmla="*/ 23 w 108"/>
                <a:gd name="T19" fmla="*/ 43 h 146"/>
                <a:gd name="T20" fmla="*/ 23 w 108"/>
                <a:gd name="T21" fmla="*/ 146 h 146"/>
                <a:gd name="T22" fmla="*/ 0 w 108"/>
                <a:gd name="T23" fmla="*/ 146 h 146"/>
                <a:gd name="T24" fmla="*/ 0 w 108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6">
                  <a:moveTo>
                    <a:pt x="0" y="0"/>
                  </a:moveTo>
                  <a:lnTo>
                    <a:pt x="23" y="0"/>
                  </a:lnTo>
                  <a:lnTo>
                    <a:pt x="82" y="103"/>
                  </a:lnTo>
                  <a:lnTo>
                    <a:pt x="85" y="103"/>
                  </a:lnTo>
                  <a:lnTo>
                    <a:pt x="85" y="0"/>
                  </a:lnTo>
                  <a:lnTo>
                    <a:pt x="108" y="0"/>
                  </a:lnTo>
                  <a:lnTo>
                    <a:pt x="108" y="146"/>
                  </a:lnTo>
                  <a:lnTo>
                    <a:pt x="82" y="146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3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Freeform 94"/>
            <p:cNvSpPr>
              <a:spLocks/>
            </p:cNvSpPr>
            <p:nvPr/>
          </p:nvSpPr>
          <p:spPr bwMode="gray">
            <a:xfrm>
              <a:off x="7304088" y="3883025"/>
              <a:ext cx="203200" cy="238125"/>
            </a:xfrm>
            <a:custGeom>
              <a:avLst/>
              <a:gdLst>
                <a:gd name="T0" fmla="*/ 42 w 54"/>
                <a:gd name="T1" fmla="*/ 21 h 63"/>
                <a:gd name="T2" fmla="*/ 29 w 54"/>
                <a:gd name="T3" fmla="*/ 10 h 63"/>
                <a:gd name="T4" fmla="*/ 12 w 54"/>
                <a:gd name="T5" fmla="*/ 31 h 63"/>
                <a:gd name="T6" fmla="*/ 29 w 54"/>
                <a:gd name="T7" fmla="*/ 53 h 63"/>
                <a:gd name="T8" fmla="*/ 43 w 54"/>
                <a:gd name="T9" fmla="*/ 40 h 63"/>
                <a:gd name="T10" fmla="*/ 54 w 54"/>
                <a:gd name="T11" fmla="*/ 45 h 63"/>
                <a:gd name="T12" fmla="*/ 29 w 54"/>
                <a:gd name="T13" fmla="*/ 63 h 63"/>
                <a:gd name="T14" fmla="*/ 0 w 54"/>
                <a:gd name="T15" fmla="*/ 31 h 63"/>
                <a:gd name="T16" fmla="*/ 29 w 54"/>
                <a:gd name="T17" fmla="*/ 0 h 63"/>
                <a:gd name="T18" fmla="*/ 53 w 54"/>
                <a:gd name="T19" fmla="*/ 19 h 63"/>
                <a:gd name="T20" fmla="*/ 42 w 54"/>
                <a:gd name="T21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63">
                  <a:moveTo>
                    <a:pt x="42" y="21"/>
                  </a:moveTo>
                  <a:cubicBezTo>
                    <a:pt x="41" y="15"/>
                    <a:pt x="36" y="10"/>
                    <a:pt x="29" y="10"/>
                  </a:cubicBezTo>
                  <a:cubicBezTo>
                    <a:pt x="17" y="10"/>
                    <a:pt x="12" y="21"/>
                    <a:pt x="12" y="31"/>
                  </a:cubicBezTo>
                  <a:cubicBezTo>
                    <a:pt x="12" y="42"/>
                    <a:pt x="17" y="53"/>
                    <a:pt x="29" y="53"/>
                  </a:cubicBezTo>
                  <a:cubicBezTo>
                    <a:pt x="37" y="53"/>
                    <a:pt x="41" y="47"/>
                    <a:pt x="43" y="4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49" y="57"/>
                    <a:pt x="41" y="63"/>
                    <a:pt x="29" y="63"/>
                  </a:cubicBezTo>
                  <a:cubicBezTo>
                    <a:pt x="9" y="63"/>
                    <a:pt x="0" y="48"/>
                    <a:pt x="0" y="31"/>
                  </a:cubicBezTo>
                  <a:cubicBezTo>
                    <a:pt x="0" y="14"/>
                    <a:pt x="11" y="0"/>
                    <a:pt x="29" y="0"/>
                  </a:cubicBezTo>
                  <a:cubicBezTo>
                    <a:pt x="41" y="0"/>
                    <a:pt x="50" y="6"/>
                    <a:pt x="53" y="19"/>
                  </a:cubicBezTo>
                  <a:lnTo>
                    <a:pt x="42" y="21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Freeform 95"/>
            <p:cNvSpPr>
              <a:spLocks/>
            </p:cNvSpPr>
            <p:nvPr/>
          </p:nvSpPr>
          <p:spPr bwMode="gray">
            <a:xfrm>
              <a:off x="7597776" y="3886200"/>
              <a:ext cx="168275" cy="231775"/>
            </a:xfrm>
            <a:custGeom>
              <a:avLst/>
              <a:gdLst>
                <a:gd name="T0" fmla="*/ 0 w 106"/>
                <a:gd name="T1" fmla="*/ 0 h 146"/>
                <a:gd name="T2" fmla="*/ 102 w 106"/>
                <a:gd name="T3" fmla="*/ 0 h 146"/>
                <a:gd name="T4" fmla="*/ 102 w 106"/>
                <a:gd name="T5" fmla="*/ 26 h 146"/>
                <a:gd name="T6" fmla="*/ 28 w 106"/>
                <a:gd name="T7" fmla="*/ 26 h 146"/>
                <a:gd name="T8" fmla="*/ 28 w 106"/>
                <a:gd name="T9" fmla="*/ 57 h 146"/>
                <a:gd name="T10" fmla="*/ 95 w 106"/>
                <a:gd name="T11" fmla="*/ 57 h 146"/>
                <a:gd name="T12" fmla="*/ 95 w 106"/>
                <a:gd name="T13" fmla="*/ 81 h 146"/>
                <a:gd name="T14" fmla="*/ 28 w 106"/>
                <a:gd name="T15" fmla="*/ 81 h 146"/>
                <a:gd name="T16" fmla="*/ 28 w 106"/>
                <a:gd name="T17" fmla="*/ 119 h 146"/>
                <a:gd name="T18" fmla="*/ 106 w 106"/>
                <a:gd name="T19" fmla="*/ 119 h 146"/>
                <a:gd name="T20" fmla="*/ 106 w 106"/>
                <a:gd name="T21" fmla="*/ 146 h 146"/>
                <a:gd name="T22" fmla="*/ 0 w 106"/>
                <a:gd name="T23" fmla="*/ 146 h 146"/>
                <a:gd name="T24" fmla="*/ 0 w 106"/>
                <a:gd name="T2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46">
                  <a:moveTo>
                    <a:pt x="0" y="0"/>
                  </a:moveTo>
                  <a:lnTo>
                    <a:pt x="102" y="0"/>
                  </a:lnTo>
                  <a:lnTo>
                    <a:pt x="102" y="26"/>
                  </a:lnTo>
                  <a:lnTo>
                    <a:pt x="28" y="26"/>
                  </a:lnTo>
                  <a:lnTo>
                    <a:pt x="28" y="57"/>
                  </a:lnTo>
                  <a:lnTo>
                    <a:pt x="95" y="57"/>
                  </a:lnTo>
                  <a:lnTo>
                    <a:pt x="95" y="81"/>
                  </a:lnTo>
                  <a:lnTo>
                    <a:pt x="28" y="81"/>
                  </a:lnTo>
                  <a:lnTo>
                    <a:pt x="28" y="119"/>
                  </a:lnTo>
                  <a:lnTo>
                    <a:pt x="106" y="119"/>
                  </a:lnTo>
                  <a:lnTo>
                    <a:pt x="106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4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63589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8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0F6CD-B68A-4B25-A96E-60C5E9421FBA}"/>
              </a:ext>
            </a:extLst>
          </p:cNvPr>
          <p:cNvGrpSpPr/>
          <p:nvPr userDrawn="1"/>
        </p:nvGrpSpPr>
        <p:grpSpPr>
          <a:xfrm>
            <a:off x="8696712" y="6272480"/>
            <a:ext cx="346330" cy="469521"/>
            <a:chOff x="11613545" y="6272479"/>
            <a:chExt cx="461773" cy="46952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36DA99-4B25-47B5-BB1D-DF5F49F480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D7DAD4-4DD1-4954-AFF6-C923B2EE2E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B5BD-5652-4CE6-AF15-1F1D286F3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6512" y="6325036"/>
            <a:ext cx="4450977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en-US" sz="1050" dirty="0">
                <a:solidFill>
                  <a:schemeClr val="accent5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/>
              <a:t>Confidential &amp; Proprietary – Not for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37E5C-E878-46AB-9E8B-4290B755A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43876" y="6370640"/>
            <a:ext cx="471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900" smtClean="0">
                <a:solidFill>
                  <a:schemeClr val="accent5"/>
                </a:solidFill>
              </a:defRPr>
            </a:lvl1pPr>
          </a:lstStyle>
          <a:p>
            <a:fld id="{8FB4CE90-470A-43E3-A052-3E8AD880B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474" y="168443"/>
            <a:ext cx="8798092" cy="1203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474" y="1446123"/>
            <a:ext cx="8798092" cy="4723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9"/>
          <p:cNvSpPr txBox="1">
            <a:spLocks/>
          </p:cNvSpPr>
          <p:nvPr userDrawn="1"/>
        </p:nvSpPr>
        <p:spPr>
          <a:xfrm>
            <a:off x="135166" y="6314206"/>
            <a:ext cx="2996996" cy="3854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96875" indent="-1920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88963" indent="-1682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69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50913" indent="-157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GRM Product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99727" y="6223139"/>
            <a:ext cx="894454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9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60" r:id="rId4"/>
    <p:sldLayoutId id="2147483671" r:id="rId5"/>
    <p:sldLayoutId id="2147483654" r:id="rId6"/>
    <p:sldLayoutId id="2147483655" r:id="rId7"/>
    <p:sldLayoutId id="2147483659" r:id="rId8"/>
    <p:sldLayoutId id="2147483672" r:id="rId9"/>
    <p:sldLayoutId id="2147483673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90000"/>
        </a:lnSpc>
        <a:spcBef>
          <a:spcPts val="900"/>
        </a:spcBef>
        <a:buClr>
          <a:schemeClr val="accent5"/>
        </a:buClr>
        <a:buFont typeface="Wingdings 2" panose="05020102010507070707" pitchFamily="18" charset="2"/>
        <a:buChar char="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00050" indent="-200025" algn="l" defTabSz="685800" rtl="0" eaLnBrk="1" latinLnBrk="0" hangingPunct="1">
        <a:lnSpc>
          <a:spcPct val="90000"/>
        </a:lnSpc>
        <a:spcBef>
          <a:spcPts val="450"/>
        </a:spcBef>
        <a:buClr>
          <a:schemeClr val="accent5"/>
        </a:buClr>
        <a:buFont typeface="Arial" panose="020B0604020202020204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485775" indent="-114300" algn="l" defTabSz="685800" rtl="0" eaLnBrk="1" latinLnBrk="0" hangingPunct="1">
        <a:lnSpc>
          <a:spcPct val="90000"/>
        </a:lnSpc>
        <a:spcBef>
          <a:spcPts val="450"/>
        </a:spcBef>
        <a:buClr>
          <a:schemeClr val="accent5"/>
        </a:buClr>
        <a:buFont typeface="Arial" panose="020B0604020202020204" pitchFamily="34" charset="0"/>
        <a:buChar char="•"/>
        <a:defRPr sz="1650" kern="12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72641" algn="l" defTabSz="685800" rtl="0" eaLnBrk="1" latinLnBrk="0" hangingPunct="1">
        <a:lnSpc>
          <a:spcPct val="90000"/>
        </a:lnSpc>
        <a:spcBef>
          <a:spcPts val="450"/>
        </a:spcBef>
        <a:buClr>
          <a:schemeClr val="accent5"/>
        </a:buClr>
        <a:buFont typeface="Arial" panose="020B0604020202020204" pitchFamily="34" charset="0"/>
        <a:buChar char="−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713185" indent="-117872" algn="l" defTabSz="685800" rtl="0" eaLnBrk="1" latinLnBrk="0" hangingPunct="1">
        <a:lnSpc>
          <a:spcPct val="90000"/>
        </a:lnSpc>
        <a:spcBef>
          <a:spcPts val="450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08" userDrawn="1">
          <p15:clr>
            <a:srgbClr val="F26B43"/>
          </p15:clr>
        </p15:guide>
        <p15:guide id="2" pos="56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 txBox="1">
            <a:spLocks/>
          </p:cNvSpPr>
          <p:nvPr/>
        </p:nvSpPr>
        <p:spPr>
          <a:xfrm>
            <a:off x="533400" y="762000"/>
            <a:ext cx="7467600" cy="2057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INTERVIEWS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1400"/>
            <a:ext cx="9144000" cy="25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8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9694D0-E989-4F19-BF1D-BEE9EBB47923}"/>
              </a:ext>
            </a:extLst>
          </p:cNvPr>
          <p:cNvGrpSpPr/>
          <p:nvPr/>
        </p:nvGrpSpPr>
        <p:grpSpPr>
          <a:xfrm>
            <a:off x="955316" y="1219200"/>
            <a:ext cx="6955311" cy="5228063"/>
            <a:chOff x="658379" y="950451"/>
            <a:chExt cx="6910350" cy="5194268"/>
          </a:xfrm>
        </p:grpSpPr>
        <p:sp>
          <p:nvSpPr>
            <p:cNvPr id="3" name="Rounded Rectangle 75">
              <a:extLst>
                <a:ext uri="{FF2B5EF4-FFF2-40B4-BE49-F238E27FC236}">
                  <a16:creationId xmlns:a16="http://schemas.microsoft.com/office/drawing/2014/main" id="{CB595B0F-FD1D-490B-BED5-62E09A3BB6C1}"/>
                </a:ext>
              </a:extLst>
            </p:cNvPr>
            <p:cNvSpPr/>
            <p:nvPr/>
          </p:nvSpPr>
          <p:spPr>
            <a:xfrm>
              <a:off x="1628800" y="5658927"/>
              <a:ext cx="5939929" cy="468338"/>
            </a:xfrm>
            <a:prstGeom prst="roundRect">
              <a:avLst/>
            </a:prstGeom>
            <a:solidFill>
              <a:srgbClr val="5A5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" name="Rounded Rectangle 28">
              <a:extLst>
                <a:ext uri="{FF2B5EF4-FFF2-40B4-BE49-F238E27FC236}">
                  <a16:creationId xmlns:a16="http://schemas.microsoft.com/office/drawing/2014/main" id="{EB153333-99FD-472B-926A-4ADD001B5866}"/>
                </a:ext>
              </a:extLst>
            </p:cNvPr>
            <p:cNvSpPr/>
            <p:nvPr/>
          </p:nvSpPr>
          <p:spPr>
            <a:xfrm>
              <a:off x="1417780" y="1001308"/>
              <a:ext cx="5939930" cy="468338"/>
            </a:xfrm>
            <a:prstGeom prst="roundRect">
              <a:avLst/>
            </a:prstGeom>
            <a:solidFill>
              <a:srgbClr val="5A5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7BBBF8-EE13-4514-AD3E-F04289FD957E}"/>
                </a:ext>
              </a:extLst>
            </p:cNvPr>
            <p:cNvGrpSpPr/>
            <p:nvPr/>
          </p:nvGrpSpPr>
          <p:grpSpPr>
            <a:xfrm>
              <a:off x="658379" y="2709805"/>
              <a:ext cx="1682148" cy="1682148"/>
              <a:chOff x="5400961" y="2680811"/>
              <a:chExt cx="1214914" cy="1214914"/>
            </a:xfrm>
            <a:solidFill>
              <a:schemeClr val="accent1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B776E9F-AABA-4FFF-861E-23805F9B7563}"/>
                  </a:ext>
                </a:extLst>
              </p:cNvPr>
              <p:cNvSpPr/>
              <p:nvPr/>
            </p:nvSpPr>
            <p:spPr>
              <a:xfrm>
                <a:off x="5400961" y="2680811"/>
                <a:ext cx="1214914" cy="1214914"/>
              </a:xfrm>
              <a:prstGeom prst="ellipse">
                <a:avLst/>
              </a:prstGeom>
              <a:solidFill>
                <a:srgbClr val="FF7C80"/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B5C89D-949B-4F79-8199-B0B65666B885}"/>
                  </a:ext>
                </a:extLst>
              </p:cNvPr>
              <p:cNvSpPr txBox="1"/>
              <p:nvPr/>
            </p:nvSpPr>
            <p:spPr>
              <a:xfrm>
                <a:off x="5462125" y="2974133"/>
                <a:ext cx="1100516" cy="64047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+mj-lt"/>
                  </a:rPr>
                  <a:t>RIGHT</a:t>
                </a:r>
                <a:r>
                  <a:rPr lang="en-US" sz="2400" b="1" dirty="0">
                    <a:solidFill>
                      <a:schemeClr val="bg1"/>
                    </a:solidFill>
                    <a:latin typeface="+mj-lt"/>
                  </a:rPr>
                  <a:t> IDEA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37F06A-7796-4126-950B-5C6C30BA4CC5}"/>
                </a:ext>
              </a:extLst>
            </p:cNvPr>
            <p:cNvSpPr/>
            <p:nvPr/>
          </p:nvSpPr>
          <p:spPr>
            <a:xfrm>
              <a:off x="850310" y="950451"/>
              <a:ext cx="1298289" cy="1298289"/>
            </a:xfrm>
            <a:prstGeom prst="ellipse">
              <a:avLst/>
            </a:prstGeom>
            <a:solidFill>
              <a:srgbClr val="B3ADDF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sz="1400" dirty="0">
                <a:solidFill>
                  <a:srgbClr val="5A566F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AF9953-4703-46CF-9BBC-65DDDB98263A}"/>
                </a:ext>
              </a:extLst>
            </p:cNvPr>
            <p:cNvSpPr txBox="1"/>
            <p:nvPr/>
          </p:nvSpPr>
          <p:spPr>
            <a:xfrm>
              <a:off x="828674" y="1457041"/>
              <a:ext cx="1341560" cy="3363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Conscious</a:t>
              </a:r>
            </a:p>
          </p:txBody>
        </p:sp>
        <p:sp>
          <p:nvSpPr>
            <p:cNvPr id="8" name="Down Arrow 21">
              <a:extLst>
                <a:ext uri="{FF2B5EF4-FFF2-40B4-BE49-F238E27FC236}">
                  <a16:creationId xmlns:a16="http://schemas.microsoft.com/office/drawing/2014/main" id="{C5A92902-FE70-49A8-ADED-87166EE234CF}"/>
                </a:ext>
              </a:extLst>
            </p:cNvPr>
            <p:cNvSpPr/>
            <p:nvPr/>
          </p:nvSpPr>
          <p:spPr>
            <a:xfrm>
              <a:off x="1362845" y="2082584"/>
              <a:ext cx="273218" cy="568326"/>
            </a:xfrm>
            <a:custGeom>
              <a:avLst/>
              <a:gdLst>
                <a:gd name="connsiteX0" fmla="*/ 0 w 458488"/>
                <a:gd name="connsiteY0" fmla="*/ 716466 h 945710"/>
                <a:gd name="connsiteX1" fmla="*/ 114622 w 458488"/>
                <a:gd name="connsiteY1" fmla="*/ 716466 h 945710"/>
                <a:gd name="connsiteX2" fmla="*/ 114622 w 458488"/>
                <a:gd name="connsiteY2" fmla="*/ 0 h 945710"/>
                <a:gd name="connsiteX3" fmla="*/ 343866 w 458488"/>
                <a:gd name="connsiteY3" fmla="*/ 0 h 945710"/>
                <a:gd name="connsiteX4" fmla="*/ 343866 w 458488"/>
                <a:gd name="connsiteY4" fmla="*/ 716466 h 945710"/>
                <a:gd name="connsiteX5" fmla="*/ 458488 w 458488"/>
                <a:gd name="connsiteY5" fmla="*/ 716466 h 945710"/>
                <a:gd name="connsiteX6" fmla="*/ 229244 w 458488"/>
                <a:gd name="connsiteY6" fmla="*/ 945710 h 945710"/>
                <a:gd name="connsiteX7" fmla="*/ 0 w 458488"/>
                <a:gd name="connsiteY7" fmla="*/ 716466 h 945710"/>
                <a:gd name="connsiteX0" fmla="*/ 0 w 458488"/>
                <a:gd name="connsiteY0" fmla="*/ 716466 h 945710"/>
                <a:gd name="connsiteX1" fmla="*/ 114622 w 458488"/>
                <a:gd name="connsiteY1" fmla="*/ 716466 h 945710"/>
                <a:gd name="connsiteX2" fmla="*/ 210594 w 458488"/>
                <a:gd name="connsiteY2" fmla="*/ 0 h 945710"/>
                <a:gd name="connsiteX3" fmla="*/ 343866 w 458488"/>
                <a:gd name="connsiteY3" fmla="*/ 0 h 945710"/>
                <a:gd name="connsiteX4" fmla="*/ 343866 w 458488"/>
                <a:gd name="connsiteY4" fmla="*/ 716466 h 945710"/>
                <a:gd name="connsiteX5" fmla="*/ 458488 w 458488"/>
                <a:gd name="connsiteY5" fmla="*/ 716466 h 945710"/>
                <a:gd name="connsiteX6" fmla="*/ 229244 w 458488"/>
                <a:gd name="connsiteY6" fmla="*/ 945710 h 945710"/>
                <a:gd name="connsiteX7" fmla="*/ 0 w 458488"/>
                <a:gd name="connsiteY7" fmla="*/ 716466 h 945710"/>
                <a:gd name="connsiteX0" fmla="*/ 0 w 458488"/>
                <a:gd name="connsiteY0" fmla="*/ 724464 h 953708"/>
                <a:gd name="connsiteX1" fmla="*/ 114622 w 458488"/>
                <a:gd name="connsiteY1" fmla="*/ 724464 h 953708"/>
                <a:gd name="connsiteX2" fmla="*/ 210594 w 458488"/>
                <a:gd name="connsiteY2" fmla="*/ 7998 h 953708"/>
                <a:gd name="connsiteX3" fmla="*/ 245228 w 458488"/>
                <a:gd name="connsiteY3" fmla="*/ 0 h 953708"/>
                <a:gd name="connsiteX4" fmla="*/ 343866 w 458488"/>
                <a:gd name="connsiteY4" fmla="*/ 724464 h 953708"/>
                <a:gd name="connsiteX5" fmla="*/ 458488 w 458488"/>
                <a:gd name="connsiteY5" fmla="*/ 724464 h 953708"/>
                <a:gd name="connsiteX6" fmla="*/ 229244 w 458488"/>
                <a:gd name="connsiteY6" fmla="*/ 953708 h 953708"/>
                <a:gd name="connsiteX7" fmla="*/ 0 w 458488"/>
                <a:gd name="connsiteY7" fmla="*/ 724464 h 95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8488" h="953708">
                  <a:moveTo>
                    <a:pt x="0" y="724464"/>
                  </a:moveTo>
                  <a:lnTo>
                    <a:pt x="114622" y="724464"/>
                  </a:lnTo>
                  <a:lnTo>
                    <a:pt x="210594" y="7998"/>
                  </a:lnTo>
                  <a:lnTo>
                    <a:pt x="245228" y="0"/>
                  </a:lnTo>
                  <a:lnTo>
                    <a:pt x="343866" y="724464"/>
                  </a:lnTo>
                  <a:lnTo>
                    <a:pt x="458488" y="724464"/>
                  </a:lnTo>
                  <a:lnTo>
                    <a:pt x="229244" y="953708"/>
                  </a:lnTo>
                  <a:lnTo>
                    <a:pt x="0" y="724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99B970-DB81-4FD9-9757-49FF733FE0B7}"/>
                </a:ext>
              </a:extLst>
            </p:cNvPr>
            <p:cNvSpPr/>
            <p:nvPr/>
          </p:nvSpPr>
          <p:spPr>
            <a:xfrm>
              <a:off x="850310" y="4846430"/>
              <a:ext cx="1298289" cy="1298289"/>
            </a:xfrm>
            <a:prstGeom prst="ellipse">
              <a:avLst/>
            </a:prstGeom>
            <a:solidFill>
              <a:srgbClr val="B3ADDF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sz="1400" dirty="0">
                <a:solidFill>
                  <a:srgbClr val="5A566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B60724-5DDB-4165-B6B1-B0AB3BC5AC49}"/>
                </a:ext>
              </a:extLst>
            </p:cNvPr>
            <p:cNvSpPr txBox="1"/>
            <p:nvPr/>
          </p:nvSpPr>
          <p:spPr>
            <a:xfrm>
              <a:off x="700722" y="5353021"/>
              <a:ext cx="1597460" cy="3363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Unconscious</a:t>
              </a:r>
              <a:endParaRPr lang="en-US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Down Arrow 21">
              <a:extLst>
                <a:ext uri="{FF2B5EF4-FFF2-40B4-BE49-F238E27FC236}">
                  <a16:creationId xmlns:a16="http://schemas.microsoft.com/office/drawing/2014/main" id="{C4CBFA9C-6462-435B-91EF-5A02AA3C7F33}"/>
                </a:ext>
              </a:extLst>
            </p:cNvPr>
            <p:cNvSpPr/>
            <p:nvPr/>
          </p:nvSpPr>
          <p:spPr>
            <a:xfrm rot="10800000">
              <a:off x="1362845" y="4436208"/>
              <a:ext cx="273218" cy="568326"/>
            </a:xfrm>
            <a:custGeom>
              <a:avLst/>
              <a:gdLst>
                <a:gd name="connsiteX0" fmla="*/ 0 w 458488"/>
                <a:gd name="connsiteY0" fmla="*/ 716466 h 945710"/>
                <a:gd name="connsiteX1" fmla="*/ 114622 w 458488"/>
                <a:gd name="connsiteY1" fmla="*/ 716466 h 945710"/>
                <a:gd name="connsiteX2" fmla="*/ 114622 w 458488"/>
                <a:gd name="connsiteY2" fmla="*/ 0 h 945710"/>
                <a:gd name="connsiteX3" fmla="*/ 343866 w 458488"/>
                <a:gd name="connsiteY3" fmla="*/ 0 h 945710"/>
                <a:gd name="connsiteX4" fmla="*/ 343866 w 458488"/>
                <a:gd name="connsiteY4" fmla="*/ 716466 h 945710"/>
                <a:gd name="connsiteX5" fmla="*/ 458488 w 458488"/>
                <a:gd name="connsiteY5" fmla="*/ 716466 h 945710"/>
                <a:gd name="connsiteX6" fmla="*/ 229244 w 458488"/>
                <a:gd name="connsiteY6" fmla="*/ 945710 h 945710"/>
                <a:gd name="connsiteX7" fmla="*/ 0 w 458488"/>
                <a:gd name="connsiteY7" fmla="*/ 716466 h 945710"/>
                <a:gd name="connsiteX0" fmla="*/ 0 w 458488"/>
                <a:gd name="connsiteY0" fmla="*/ 716466 h 945710"/>
                <a:gd name="connsiteX1" fmla="*/ 114622 w 458488"/>
                <a:gd name="connsiteY1" fmla="*/ 716466 h 945710"/>
                <a:gd name="connsiteX2" fmla="*/ 210594 w 458488"/>
                <a:gd name="connsiteY2" fmla="*/ 0 h 945710"/>
                <a:gd name="connsiteX3" fmla="*/ 343866 w 458488"/>
                <a:gd name="connsiteY3" fmla="*/ 0 h 945710"/>
                <a:gd name="connsiteX4" fmla="*/ 343866 w 458488"/>
                <a:gd name="connsiteY4" fmla="*/ 716466 h 945710"/>
                <a:gd name="connsiteX5" fmla="*/ 458488 w 458488"/>
                <a:gd name="connsiteY5" fmla="*/ 716466 h 945710"/>
                <a:gd name="connsiteX6" fmla="*/ 229244 w 458488"/>
                <a:gd name="connsiteY6" fmla="*/ 945710 h 945710"/>
                <a:gd name="connsiteX7" fmla="*/ 0 w 458488"/>
                <a:gd name="connsiteY7" fmla="*/ 716466 h 945710"/>
                <a:gd name="connsiteX0" fmla="*/ 0 w 458488"/>
                <a:gd name="connsiteY0" fmla="*/ 724464 h 953708"/>
                <a:gd name="connsiteX1" fmla="*/ 114622 w 458488"/>
                <a:gd name="connsiteY1" fmla="*/ 724464 h 953708"/>
                <a:gd name="connsiteX2" fmla="*/ 210594 w 458488"/>
                <a:gd name="connsiteY2" fmla="*/ 7998 h 953708"/>
                <a:gd name="connsiteX3" fmla="*/ 245228 w 458488"/>
                <a:gd name="connsiteY3" fmla="*/ 0 h 953708"/>
                <a:gd name="connsiteX4" fmla="*/ 343866 w 458488"/>
                <a:gd name="connsiteY4" fmla="*/ 724464 h 953708"/>
                <a:gd name="connsiteX5" fmla="*/ 458488 w 458488"/>
                <a:gd name="connsiteY5" fmla="*/ 724464 h 953708"/>
                <a:gd name="connsiteX6" fmla="*/ 229244 w 458488"/>
                <a:gd name="connsiteY6" fmla="*/ 953708 h 953708"/>
                <a:gd name="connsiteX7" fmla="*/ 0 w 458488"/>
                <a:gd name="connsiteY7" fmla="*/ 724464 h 953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8488" h="953708">
                  <a:moveTo>
                    <a:pt x="0" y="724464"/>
                  </a:moveTo>
                  <a:lnTo>
                    <a:pt x="114622" y="724464"/>
                  </a:lnTo>
                  <a:lnTo>
                    <a:pt x="210594" y="7998"/>
                  </a:lnTo>
                  <a:lnTo>
                    <a:pt x="245228" y="0"/>
                  </a:lnTo>
                  <a:lnTo>
                    <a:pt x="343866" y="724464"/>
                  </a:lnTo>
                  <a:lnTo>
                    <a:pt x="458488" y="724464"/>
                  </a:lnTo>
                  <a:lnTo>
                    <a:pt x="229244" y="953708"/>
                  </a:lnTo>
                  <a:lnTo>
                    <a:pt x="0" y="724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C48173-543F-4D8B-AE24-BBC19D4C6D9F}"/>
              </a:ext>
            </a:extLst>
          </p:cNvPr>
          <p:cNvGrpSpPr/>
          <p:nvPr/>
        </p:nvGrpSpPr>
        <p:grpSpPr>
          <a:xfrm>
            <a:off x="2743907" y="1307489"/>
            <a:ext cx="4420034" cy="5059072"/>
            <a:chOff x="5766797" y="1800586"/>
            <a:chExt cx="3872635" cy="44621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1A6559-8560-416A-B8A5-9E814551FE4E}"/>
                </a:ext>
              </a:extLst>
            </p:cNvPr>
            <p:cNvSpPr txBox="1"/>
            <p:nvPr/>
          </p:nvSpPr>
          <p:spPr>
            <a:xfrm>
              <a:off x="6120371" y="2190100"/>
              <a:ext cx="586904" cy="298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5A566F"/>
                  </a:solidFill>
                </a:rPr>
                <a:t>Why?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8F4D6FD-9E0C-45B2-B819-924AD44964B9}"/>
                </a:ext>
              </a:extLst>
            </p:cNvPr>
            <p:cNvGrpSpPr/>
            <p:nvPr/>
          </p:nvGrpSpPr>
          <p:grpSpPr>
            <a:xfrm>
              <a:off x="5766797" y="1800586"/>
              <a:ext cx="3872635" cy="4462183"/>
              <a:chOff x="5766797" y="1800586"/>
              <a:chExt cx="3872635" cy="446218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9FD2711-F4E5-466F-8E3A-961445006163}"/>
                  </a:ext>
                </a:extLst>
              </p:cNvPr>
              <p:cNvSpPr txBox="1"/>
              <p:nvPr/>
            </p:nvSpPr>
            <p:spPr>
              <a:xfrm>
                <a:off x="6404970" y="2477993"/>
                <a:ext cx="3234462" cy="407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15888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am worried Liberty doesn’t fully understand the unique risks of my customer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D65BBD-33E5-412E-AC58-897FEDC315F5}"/>
                  </a:ext>
                </a:extLst>
              </p:cNvPr>
              <p:cNvSpPr txBox="1"/>
              <p:nvPr/>
            </p:nvSpPr>
            <p:spPr>
              <a:xfrm>
                <a:off x="6404970" y="3207667"/>
                <a:ext cx="3234462" cy="407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15888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AQA has reclassified my customers before and might do so again if I got class wrong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0CF73-053F-492D-A4CB-E4B901DCF2E4}"/>
                  </a:ext>
                </a:extLst>
              </p:cNvPr>
              <p:cNvSpPr txBox="1"/>
              <p:nvPr/>
            </p:nvSpPr>
            <p:spPr>
              <a:xfrm>
                <a:off x="6404970" y="3937341"/>
                <a:ext cx="3234462" cy="407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15888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usually changes the price or cancels the policy, and then I have to shop it again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0F4FF0-C688-4797-83FC-952CB98653C7}"/>
                  </a:ext>
                </a:extLst>
              </p:cNvPr>
              <p:cNvSpPr txBox="1"/>
              <p:nvPr/>
            </p:nvSpPr>
            <p:spPr>
              <a:xfrm>
                <a:off x="6404970" y="4667015"/>
                <a:ext cx="3234462" cy="407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15888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takes my time and I have to then explain this to my customer, which is </a:t>
                </a:r>
                <a:r>
                  <a:rPr lang="en-US" sz="1200" u="sng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fun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21053-0E8E-4970-A49A-A695FA813CA0}"/>
                  </a:ext>
                </a:extLst>
              </p:cNvPr>
              <p:cNvSpPr txBox="1"/>
              <p:nvPr/>
            </p:nvSpPr>
            <p:spPr>
              <a:xfrm>
                <a:off x="6404970" y="5396690"/>
                <a:ext cx="3234462" cy="407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15888"/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can hurt my reputation as an expert and make me look inept in my community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D7ED086-316D-4209-9918-F4BE2219D582}"/>
                  </a:ext>
                </a:extLst>
              </p:cNvPr>
              <p:cNvSpPr/>
              <p:nvPr/>
            </p:nvSpPr>
            <p:spPr>
              <a:xfrm>
                <a:off x="5766797" y="1800586"/>
                <a:ext cx="3779118" cy="325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Functional needs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1C7ED7-BA03-4578-9FF2-73F495841C5A}"/>
                  </a:ext>
                </a:extLst>
              </p:cNvPr>
              <p:cNvSpPr/>
              <p:nvPr/>
            </p:nvSpPr>
            <p:spPr>
              <a:xfrm>
                <a:off x="5766797" y="5937012"/>
                <a:ext cx="3631403" cy="325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Emotional needs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435AA0-2DF4-4FA7-A4EA-4F791EBA07C9}"/>
                </a:ext>
              </a:extLst>
            </p:cNvPr>
            <p:cNvSpPr txBox="1"/>
            <p:nvPr/>
          </p:nvSpPr>
          <p:spPr>
            <a:xfrm>
              <a:off x="6120371" y="2919774"/>
              <a:ext cx="1207403" cy="298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5A566F"/>
                  </a:solidFill>
                </a:rPr>
                <a:t>Tell me more?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371763-CD00-427B-8DA1-D810B3E31C94}"/>
                </a:ext>
              </a:extLst>
            </p:cNvPr>
            <p:cNvSpPr txBox="1"/>
            <p:nvPr/>
          </p:nvSpPr>
          <p:spPr>
            <a:xfrm>
              <a:off x="6120371" y="3649448"/>
              <a:ext cx="1851722" cy="298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5A566F"/>
                  </a:solidFill>
                </a:rPr>
                <a:t>Why is this important?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28EA79-F0EC-4B90-99C0-A4F097D6B953}"/>
                </a:ext>
              </a:extLst>
            </p:cNvPr>
            <p:cNvSpPr txBox="1"/>
            <p:nvPr/>
          </p:nvSpPr>
          <p:spPr>
            <a:xfrm>
              <a:off x="6120371" y="4379122"/>
              <a:ext cx="2252617" cy="298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5A566F"/>
                  </a:solidFill>
                </a:rPr>
                <a:t>Why does this concern you?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133730-FAA5-4808-B823-6C690BF6BEE9}"/>
                </a:ext>
              </a:extLst>
            </p:cNvPr>
            <p:cNvSpPr txBox="1"/>
            <p:nvPr/>
          </p:nvSpPr>
          <p:spPr>
            <a:xfrm>
              <a:off x="6120371" y="5108796"/>
              <a:ext cx="2869464" cy="298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5A566F"/>
                  </a:solidFill>
                </a:rPr>
                <a:t>Why does it make you feel this way?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23266B2-1CAA-4C59-A724-4EF2E3681159}"/>
              </a:ext>
            </a:extLst>
          </p:cNvPr>
          <p:cNvSpPr/>
          <p:nvPr/>
        </p:nvSpPr>
        <p:spPr>
          <a:xfrm>
            <a:off x="448582" y="197596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i="1" dirty="0">
                <a:solidFill>
                  <a:srgbClr val="5A566F"/>
                </a:solidFill>
                <a:latin typeface="Elephant" panose="02020904090505020303" pitchFamily="18" charset="0"/>
              </a:rPr>
              <a:t>The 5 whys</a:t>
            </a:r>
            <a:endParaRPr lang="en-US" sz="6000" i="1" dirty="0">
              <a:solidFill>
                <a:srgbClr val="5A56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4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 txBox="1">
            <a:spLocks/>
          </p:cNvSpPr>
          <p:nvPr/>
        </p:nvSpPr>
        <p:spPr>
          <a:xfrm>
            <a:off x="381000" y="272640"/>
            <a:ext cx="8228162" cy="2057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does our script look like?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182538"/>
            <a:ext cx="79779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Aft>
                <a:spcPts val="0"/>
              </a:spcAft>
            </a:pPr>
            <a:r>
              <a:rPr lang="en-US" sz="1200" b="1" dirty="0">
                <a:solidFill>
                  <a:srgbClr val="5A566F"/>
                </a:solidFill>
                <a:latin typeface="Arial" panose="020B0604020202020204" pitchFamily="34" charset="0"/>
              </a:rPr>
              <a:t>Getting to know you: </a:t>
            </a:r>
            <a:r>
              <a:rPr lang="en-US" sz="1200" dirty="0">
                <a:solidFill>
                  <a:srgbClr val="5A566F"/>
                </a:solidFill>
                <a:latin typeface="Arial" panose="020B0604020202020204" pitchFamily="34" charset="0"/>
              </a:rPr>
              <a:t>Get them to open up and give us a good background about their work.</a:t>
            </a:r>
            <a:endParaRPr lang="en-US" sz="5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R="0">
              <a:spcAft>
                <a:spcPts val="0"/>
              </a:spcAft>
            </a:pPr>
            <a:r>
              <a:rPr lang="en-US" sz="500" dirty="0">
                <a:solidFill>
                  <a:srgbClr val="5A566F"/>
                </a:solidFill>
                <a:latin typeface="Arial" panose="020B0604020202020204" pitchFamily="34" charset="0"/>
              </a:rPr>
              <a:t>	 </a:t>
            </a:r>
          </a:p>
          <a:p>
            <a:pPr lvl="1"/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How did you get started in insurance? </a:t>
            </a:r>
          </a:p>
          <a:p>
            <a:pPr lvl="1"/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What aspects of your work do you really enjoy? Why? 	 </a:t>
            </a:r>
          </a:p>
          <a:p>
            <a:pPr lvl="1"/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What gets in the way of doing the work you enjoy most?  </a:t>
            </a:r>
            <a:endParaRPr lang="en-US" sz="5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R="0">
              <a:spcAft>
                <a:spcPts val="0"/>
              </a:spcAft>
            </a:pPr>
            <a:endParaRPr lang="en-US" sz="500" b="1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R="0">
              <a:spcAft>
                <a:spcPts val="0"/>
              </a:spcAft>
            </a:pPr>
            <a:r>
              <a:rPr lang="en-US" sz="1200" b="1" dirty="0">
                <a:solidFill>
                  <a:srgbClr val="5A566F"/>
                </a:solidFill>
                <a:latin typeface="Arial" panose="020B0604020202020204" pitchFamily="34" charset="0"/>
              </a:rPr>
              <a:t>Wide Net: </a:t>
            </a:r>
            <a:r>
              <a:rPr lang="en-US" sz="1200" dirty="0">
                <a:solidFill>
                  <a:srgbClr val="5A566F"/>
                </a:solidFill>
                <a:latin typeface="Arial" panose="020B0604020202020204" pitchFamily="34" charset="0"/>
              </a:rPr>
              <a:t>Start off with some high-level questions about goals and work.</a:t>
            </a: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What are your main goals in your role?</a:t>
            </a:r>
          </a:p>
          <a:p>
            <a:pPr marL="1085850" lvl="2" indent="-171450"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Daily?</a:t>
            </a:r>
          </a:p>
          <a:p>
            <a:pPr marL="1085850" lvl="2" indent="-171450"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Monthly?</a:t>
            </a:r>
          </a:p>
          <a:p>
            <a:pPr marL="1085850" lvl="2" indent="-171450"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Annually?</a:t>
            </a:r>
          </a:p>
          <a:p>
            <a:pPr marL="1085850" lvl="2" indent="-171450"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Why?</a:t>
            </a:r>
          </a:p>
          <a:p>
            <a:pPr marL="1543050" lvl="3" indent="-171450" defTabSz="600075">
              <a:buFont typeface="Arial" panose="020B0604020202020204" pitchFamily="34" charset="0"/>
              <a:buChar char="•"/>
              <a:tabLst>
                <a:tab pos="396875" algn="l"/>
              </a:tabLst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Who do these goals benefit?</a:t>
            </a:r>
          </a:p>
          <a:p>
            <a:pPr marL="1543050" lvl="3" indent="-171450" defTabSz="60007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What makes that important to you?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What top-of-mind tools do you needed to succeed at these goals?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Is there anything we don't provide today, that you need to do your job and fulfill your goals?</a:t>
            </a:r>
          </a:p>
          <a:p>
            <a:pPr marL="1085850" lvl="2" indent="-171450" defTabSz="4572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Anything we provide that's not good enough?</a:t>
            </a:r>
          </a:p>
          <a:p>
            <a:pPr marL="1085850" lvl="2" indent="-171450" defTabSz="4572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Why?</a:t>
            </a:r>
            <a:endParaRPr lang="en-US" sz="5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R="0">
              <a:spcAft>
                <a:spcPts val="0"/>
              </a:spcAft>
            </a:pPr>
            <a:endParaRPr lang="en-US" sz="5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R="0">
              <a:spcAft>
                <a:spcPts val="0"/>
              </a:spcAft>
            </a:pPr>
            <a:r>
              <a:rPr lang="en-US" sz="1200" b="1" dirty="0">
                <a:solidFill>
                  <a:srgbClr val="5A566F"/>
                </a:solidFill>
                <a:latin typeface="Arial" panose="020B0604020202020204" pitchFamily="34" charset="0"/>
              </a:rPr>
              <a:t>Deep Dive:</a:t>
            </a:r>
            <a:r>
              <a:rPr lang="en-US" sz="1200" dirty="0">
                <a:solidFill>
                  <a:srgbClr val="5A566F"/>
                </a:solidFill>
                <a:latin typeface="Arial" panose="020B0604020202020204" pitchFamily="34" charset="0"/>
              </a:rPr>
              <a:t> I would now like to dive deep into questions about your workflows, and fill in any gaps we are missing.</a:t>
            </a:r>
            <a:endParaRPr lang="en-US" sz="5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R="0">
              <a:spcAft>
                <a:spcPts val="0"/>
              </a:spcAft>
            </a:pPr>
            <a:endParaRPr lang="en-US" sz="5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What are your main pain points throughout the quoting process?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Before starting a quote / during a quote / during processing / bringing a quoted price back to the customer / during the binding and payment process / after the account is bound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What is the most important goal or problem you want solved by speaking to an agent? What do they want solved?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Can you tell us about a time when you had a very positive experience with an agent and why?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A566F"/>
                </a:solidFill>
                <a:latin typeface="Arial" panose="020B0604020202020204" pitchFamily="34" charset="0"/>
              </a:rPr>
              <a:t>Is there anything you need to do your job well and meet your goals that we did not capture here?</a:t>
            </a:r>
            <a:endParaRPr lang="en-US" sz="800" dirty="0">
              <a:solidFill>
                <a:srgbClr val="B3ADD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569D0-B3D4-4DF5-AD78-ABEE9DA82B59}"/>
              </a:ext>
            </a:extLst>
          </p:cNvPr>
          <p:cNvSpPr/>
          <p:nvPr/>
        </p:nvSpPr>
        <p:spPr>
          <a:xfrm>
            <a:off x="0" y="5372825"/>
            <a:ext cx="89793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5A566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Don't forget to dig deeper!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B3ADD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“Why”  “can you speak to that a bit more?”, “can you explain what you mean by that?”</a:t>
            </a:r>
            <a:r>
              <a:rPr lang="en-US" b="1" dirty="0">
                <a:solidFill>
                  <a:srgbClr val="5A566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If they don't have more to say see if you can probe around it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B3ADD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"What do you think you would do if we took that away?/if we built it?"</a:t>
            </a:r>
            <a:endParaRPr lang="en-US" sz="2400" b="1" dirty="0">
              <a:solidFill>
                <a:srgbClr val="B3ADD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8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143000" y="48768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B3ADDF"/>
                </a:solidFill>
                <a:latin typeface="Elephant" panose="02020904090505020303" pitchFamily="18" charset="0"/>
              </a:rPr>
              <a:t>themes and insights</a:t>
            </a:r>
            <a:endParaRPr lang="en-US" sz="4000" i="1" dirty="0">
              <a:solidFill>
                <a:schemeClr val="accent5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0" name="Title 7">
            <a:extLst>
              <a:ext uri="{FF2B5EF4-FFF2-40B4-BE49-F238E27FC236}">
                <a16:creationId xmlns:a16="http://schemas.microsoft.com/office/drawing/2014/main" id="{F84C03B5-352E-4958-9163-3355C5DAAC5C}"/>
              </a:ext>
            </a:extLst>
          </p:cNvPr>
          <p:cNvSpPr txBox="1">
            <a:spLocks/>
          </p:cNvSpPr>
          <p:nvPr/>
        </p:nvSpPr>
        <p:spPr>
          <a:xfrm>
            <a:off x="228600" y="3733800"/>
            <a:ext cx="6278217" cy="990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7200" dirty="0">
                <a:solidFill>
                  <a:srgbClr val="5A56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72EACA-83FA-4305-BC2A-A507C45796E1}"/>
              </a:ext>
            </a:extLst>
          </p:cNvPr>
          <p:cNvCxnSpPr/>
          <p:nvPr/>
        </p:nvCxnSpPr>
        <p:spPr>
          <a:xfrm flipH="1" flipV="1">
            <a:off x="4905913" y="2567453"/>
            <a:ext cx="460061" cy="512217"/>
          </a:xfrm>
          <a:prstGeom prst="straightConnector1">
            <a:avLst/>
          </a:prstGeom>
          <a:ln w="57150">
            <a:solidFill>
              <a:srgbClr val="5A56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2D12ED9-EA36-4943-AF89-0E49BA54EBCE}"/>
              </a:ext>
            </a:extLst>
          </p:cNvPr>
          <p:cNvGrpSpPr/>
          <p:nvPr/>
        </p:nvGrpSpPr>
        <p:grpSpPr>
          <a:xfrm>
            <a:off x="882794" y="1248896"/>
            <a:ext cx="1022206" cy="1022206"/>
            <a:chOff x="520882" y="1519602"/>
            <a:chExt cx="1346200" cy="1346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51303E-BE7F-4C85-81E9-05D87B4DD418}"/>
                </a:ext>
              </a:extLst>
            </p:cNvPr>
            <p:cNvSpPr/>
            <p:nvPr/>
          </p:nvSpPr>
          <p:spPr>
            <a:xfrm>
              <a:off x="832959" y="1830752"/>
              <a:ext cx="723900" cy="723900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0">
              <a:extLst>
                <a:ext uri="{FF2B5EF4-FFF2-40B4-BE49-F238E27FC236}">
                  <a16:creationId xmlns:a16="http://schemas.microsoft.com/office/drawing/2014/main" id="{6779FE57-C51D-47CE-BF57-13A388415906}"/>
                </a:ext>
              </a:extLst>
            </p:cNvPr>
            <p:cNvSpPr/>
            <p:nvPr/>
          </p:nvSpPr>
          <p:spPr>
            <a:xfrm>
              <a:off x="624467" y="2143965"/>
              <a:ext cx="521799" cy="11368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1" name="Right Arrow 91">
              <a:extLst>
                <a:ext uri="{FF2B5EF4-FFF2-40B4-BE49-F238E27FC236}">
                  <a16:creationId xmlns:a16="http://schemas.microsoft.com/office/drawing/2014/main" id="{A4F240C5-F39D-419B-B364-629067D7E173}"/>
                </a:ext>
              </a:extLst>
            </p:cNvPr>
            <p:cNvSpPr/>
            <p:nvPr/>
          </p:nvSpPr>
          <p:spPr>
            <a:xfrm rot="10800000">
              <a:off x="1248923" y="2143965"/>
              <a:ext cx="520661" cy="11368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F970FC-FC55-483B-81D8-4794213D5A3E}"/>
                </a:ext>
              </a:extLst>
            </p:cNvPr>
            <p:cNvSpPr/>
            <p:nvPr/>
          </p:nvSpPr>
          <p:spPr>
            <a:xfrm>
              <a:off x="520882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904C96-38A3-4025-8431-5DC5CC058C2B}"/>
              </a:ext>
            </a:extLst>
          </p:cNvPr>
          <p:cNvGrpSpPr/>
          <p:nvPr/>
        </p:nvGrpSpPr>
        <p:grpSpPr>
          <a:xfrm>
            <a:off x="4060898" y="1248896"/>
            <a:ext cx="1022206" cy="1022206"/>
            <a:chOff x="3972416" y="1519602"/>
            <a:chExt cx="1346200" cy="13462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D9A2C9-CF79-4BC2-A868-7008F0A86797}"/>
                </a:ext>
              </a:extLst>
            </p:cNvPr>
            <p:cNvSpPr/>
            <p:nvPr/>
          </p:nvSpPr>
          <p:spPr>
            <a:xfrm>
              <a:off x="3972416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81D253-7C4F-411A-9B83-F25C9971392C}"/>
                </a:ext>
              </a:extLst>
            </p:cNvPr>
            <p:cNvSpPr/>
            <p:nvPr/>
          </p:nvSpPr>
          <p:spPr>
            <a:xfrm>
              <a:off x="4734075" y="1963311"/>
              <a:ext cx="455795" cy="455795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6" name="Right Arrow 96">
              <a:extLst>
                <a:ext uri="{FF2B5EF4-FFF2-40B4-BE49-F238E27FC236}">
                  <a16:creationId xmlns:a16="http://schemas.microsoft.com/office/drawing/2014/main" id="{3F84515B-FB68-459B-8B0F-7C6DA1F36515}"/>
                </a:ext>
              </a:extLst>
            </p:cNvPr>
            <p:cNvSpPr/>
            <p:nvPr/>
          </p:nvSpPr>
          <p:spPr>
            <a:xfrm>
              <a:off x="4501158" y="2146894"/>
              <a:ext cx="433334" cy="142905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F19512-825B-4F7F-B854-1C6C6E2F2E72}"/>
                </a:ext>
              </a:extLst>
            </p:cNvPr>
            <p:cNvSpPr/>
            <p:nvPr/>
          </p:nvSpPr>
          <p:spPr>
            <a:xfrm>
              <a:off x="4118216" y="2053849"/>
              <a:ext cx="299772" cy="299772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10AC0B-3DB3-43A9-98E5-7E3671ADC639}"/>
              </a:ext>
            </a:extLst>
          </p:cNvPr>
          <p:cNvGrpSpPr/>
          <p:nvPr/>
        </p:nvGrpSpPr>
        <p:grpSpPr>
          <a:xfrm>
            <a:off x="2471846" y="1248896"/>
            <a:ext cx="1022206" cy="1022206"/>
            <a:chOff x="2295050" y="1519602"/>
            <a:chExt cx="1346200" cy="1346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01944A-E9D5-43B8-9143-FE6121B3DB55}"/>
                </a:ext>
              </a:extLst>
            </p:cNvPr>
            <p:cNvSpPr/>
            <p:nvPr/>
          </p:nvSpPr>
          <p:spPr>
            <a:xfrm>
              <a:off x="2697685" y="1930341"/>
              <a:ext cx="435806" cy="435806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6F6F92B-E74C-42D8-90CF-B2B078301C27}"/>
                </a:ext>
              </a:extLst>
            </p:cNvPr>
            <p:cNvSpPr/>
            <p:nvPr/>
          </p:nvSpPr>
          <p:spPr>
            <a:xfrm>
              <a:off x="2295050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D80224C-5A74-435B-A207-C5D372EA6B45}"/>
                </a:ext>
              </a:extLst>
            </p:cNvPr>
            <p:cNvSpPr/>
            <p:nvPr/>
          </p:nvSpPr>
          <p:spPr>
            <a:xfrm>
              <a:off x="2697685" y="1672890"/>
              <a:ext cx="472057" cy="472057"/>
            </a:xfrm>
            <a:prstGeom prst="ellipse">
              <a:avLst/>
            </a:prstGeom>
            <a:solidFill>
              <a:srgbClr val="B3ADD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767EF88-BBD3-49B3-A0C3-8A7B7FC0A662}"/>
                </a:ext>
              </a:extLst>
            </p:cNvPr>
            <p:cNvSpPr/>
            <p:nvPr/>
          </p:nvSpPr>
          <p:spPr>
            <a:xfrm>
              <a:off x="3183088" y="2186822"/>
              <a:ext cx="231005" cy="231005"/>
            </a:xfrm>
            <a:prstGeom prst="ellipse">
              <a:avLst/>
            </a:prstGeom>
            <a:solidFill>
              <a:srgbClr val="B3ADD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F2B885-6C8F-4CA5-ADED-5416290843A0}"/>
                </a:ext>
              </a:extLst>
            </p:cNvPr>
            <p:cNvCxnSpPr>
              <a:endCxn id="19" idx="3"/>
            </p:cNvCxnSpPr>
            <p:nvPr/>
          </p:nvCxnSpPr>
          <p:spPr>
            <a:xfrm flipV="1">
              <a:off x="2545914" y="2302325"/>
              <a:ext cx="215593" cy="25232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A3EE2B-1EA5-463D-B04A-5C54D927D40E}"/>
              </a:ext>
            </a:extLst>
          </p:cNvPr>
          <p:cNvGrpSpPr/>
          <p:nvPr/>
        </p:nvGrpSpPr>
        <p:grpSpPr>
          <a:xfrm>
            <a:off x="7239000" y="1248896"/>
            <a:ext cx="1022206" cy="1022206"/>
            <a:chOff x="7302973" y="1519602"/>
            <a:chExt cx="1346200" cy="1346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B47FF2-6196-4BFF-A4B6-C74DDC6368DA}"/>
                </a:ext>
              </a:extLst>
            </p:cNvPr>
            <p:cNvSpPr/>
            <p:nvPr/>
          </p:nvSpPr>
          <p:spPr>
            <a:xfrm>
              <a:off x="7302973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F500DD7-E3BB-42BF-96E6-D8C6879D9FAC}"/>
                </a:ext>
              </a:extLst>
            </p:cNvPr>
            <p:cNvSpPr/>
            <p:nvPr/>
          </p:nvSpPr>
          <p:spPr>
            <a:xfrm>
              <a:off x="7480499" y="1695958"/>
              <a:ext cx="992038" cy="992038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6BC672-2AB6-475B-B7DF-7C51C811B4F5}"/>
                </a:ext>
              </a:extLst>
            </p:cNvPr>
            <p:cNvCxnSpPr>
              <a:cxnSpLocks/>
            </p:cNvCxnSpPr>
            <p:nvPr/>
          </p:nvCxnSpPr>
          <p:spPr>
            <a:xfrm>
              <a:off x="7672427" y="2184491"/>
              <a:ext cx="246538" cy="248954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D00CEA-E540-42DD-BBAB-CF82553F28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5039" y="1947972"/>
              <a:ext cx="415642" cy="48573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0F2155-1144-45D9-8EBB-E2DC983D92A8}"/>
              </a:ext>
            </a:extLst>
          </p:cNvPr>
          <p:cNvGrpSpPr/>
          <p:nvPr/>
        </p:nvGrpSpPr>
        <p:grpSpPr>
          <a:xfrm>
            <a:off x="5649949" y="1248896"/>
            <a:ext cx="1022206" cy="1022206"/>
            <a:chOff x="5625606" y="1519602"/>
            <a:chExt cx="1346200" cy="13462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01B99B-C75E-412E-BF79-F4E27FE4B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0673" y="1828072"/>
              <a:ext cx="861721" cy="861721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E211966-D1BB-445B-92FC-DB3BAE5EE580}"/>
                </a:ext>
              </a:extLst>
            </p:cNvPr>
            <p:cNvSpPr/>
            <p:nvPr/>
          </p:nvSpPr>
          <p:spPr>
            <a:xfrm>
              <a:off x="6336471" y="1679703"/>
              <a:ext cx="296624" cy="296624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6E43343-12B0-45D6-8AEE-D553FBBF385C}"/>
                </a:ext>
              </a:extLst>
            </p:cNvPr>
            <p:cNvSpPr/>
            <p:nvPr/>
          </p:nvSpPr>
          <p:spPr>
            <a:xfrm>
              <a:off x="5625606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0CACB69-01C5-47D0-91A1-FE75FCFDF18D}"/>
              </a:ext>
            </a:extLst>
          </p:cNvPr>
          <p:cNvSpPr txBox="1"/>
          <p:nvPr/>
        </p:nvSpPr>
        <p:spPr>
          <a:xfrm>
            <a:off x="525465" y="229349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endParaRPr lang="en-US" sz="1400" i="1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33B04A-97FB-4102-A27D-B46FD54CCF62}"/>
              </a:ext>
            </a:extLst>
          </p:cNvPr>
          <p:cNvSpPr txBox="1"/>
          <p:nvPr/>
        </p:nvSpPr>
        <p:spPr>
          <a:xfrm>
            <a:off x="3707493" y="229349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D816C4-88B0-4F12-9823-578123A01BB5}"/>
              </a:ext>
            </a:extLst>
          </p:cNvPr>
          <p:cNvSpPr txBox="1"/>
          <p:nvPr/>
        </p:nvSpPr>
        <p:spPr>
          <a:xfrm>
            <a:off x="2092830" y="229349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FB6648-ACC7-4141-B345-5D8633911B37}"/>
              </a:ext>
            </a:extLst>
          </p:cNvPr>
          <p:cNvSpPr txBox="1"/>
          <p:nvPr/>
        </p:nvSpPr>
        <p:spPr>
          <a:xfrm>
            <a:off x="6893287" y="2293494"/>
            <a:ext cx="17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b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REFINE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0D6E82-6862-4F12-BB4B-F033D7D5ACAD}"/>
              </a:ext>
            </a:extLst>
          </p:cNvPr>
          <p:cNvSpPr txBox="1"/>
          <p:nvPr/>
        </p:nvSpPr>
        <p:spPr>
          <a:xfrm>
            <a:off x="5327352" y="2293494"/>
            <a:ext cx="17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IDEATION &amp;</a:t>
            </a:r>
            <a:b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ENVISIONING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0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 txBox="1">
            <a:spLocks/>
          </p:cNvSpPr>
          <p:nvPr/>
        </p:nvSpPr>
        <p:spPr>
          <a:xfrm>
            <a:off x="381000" y="533400"/>
            <a:ext cx="8219536" cy="2057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are we looking for?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363693"/>
            <a:ext cx="79779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Insights about why they do what they do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</a:rPr>
              <a:t>Alternative work-arounds they use now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</a:rPr>
              <a:t>Small learnings that you can write on a sticky note and connect to other interviews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A566F"/>
              </a:solidFill>
              <a:latin typeface="Arial" panose="020B0604020202020204" pitchFamily="34" charset="0"/>
            </a:endParaRPr>
          </a:p>
          <a:p>
            <a:pPr marL="457200"/>
            <a:r>
              <a:rPr lang="en-US" sz="2800" b="1" dirty="0">
                <a:solidFill>
                  <a:srgbClr val="5A566F"/>
                </a:solidFill>
                <a:latin typeface="Arial" panose="020B0604020202020204" pitchFamily="34" charset="0"/>
              </a:rPr>
              <a:t>So we can build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</a:rPr>
              <a:t>Personas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Problem scenarios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B3ADD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7" name="Picture 10" descr="https://lh4.googleusercontent.com/TaOhz_I-UsQIXPFyhst4jwX1do_WF8B1UEqE9-IO35sljeS2yKmv5WoS-GzZm39WD9IE4c06spp0DF0W5Rv_SehAoIj7e7DBFNeI9fuyXH33MNWhJAzrQMo0M4OMn8k4NgCkz08D3TNt_g">
            <a:extLst>
              <a:ext uri="{FF2B5EF4-FFF2-40B4-BE49-F238E27FC236}">
                <a16:creationId xmlns:a16="http://schemas.microsoft.com/office/drawing/2014/main" id="{9ABB434C-A638-4381-9EBB-86B1259D8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" r="-2624"/>
          <a:stretch/>
        </p:blipFill>
        <p:spPr bwMode="auto">
          <a:xfrm>
            <a:off x="7721845" y="3455705"/>
            <a:ext cx="878691" cy="7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https://lh6.googleusercontent.com/H5Jw8PtAnsl-aRgdn0wLDbQE21iVksC35gzlwY9zm07TWLlRlOHJpwr4NXs_U_WpCnQ5KOAc-OW4KWOUDN1zNJ59AdnF5HgYzTyRsWluJ_RGBWojLtfiGsnLz4Y7mVkQVQYw2seSSxMh1w">
            <a:extLst>
              <a:ext uri="{FF2B5EF4-FFF2-40B4-BE49-F238E27FC236}">
                <a16:creationId xmlns:a16="http://schemas.microsoft.com/office/drawing/2014/main" id="{BE19A944-92C4-4C42-820B-BB38FF54C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1"/>
          <a:stretch/>
        </p:blipFill>
        <p:spPr bwMode="auto">
          <a:xfrm>
            <a:off x="6985688" y="3449324"/>
            <a:ext cx="777044" cy="78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https://lh5.googleusercontent.com/AsaahYGe38hRWaLfnQjo-6h101bnk2o8vQq1EU7CMqki65iv58BWgMOHeCUGrfjAhjNVOKZU5WeTinZo6g2qjSa4DG3BlmrwlSJsRq-_rr1B1yNkncZOop9WMmadTvxFRXjNuJ6pBIrDxw">
            <a:extLst>
              <a:ext uri="{FF2B5EF4-FFF2-40B4-BE49-F238E27FC236}">
                <a16:creationId xmlns:a16="http://schemas.microsoft.com/office/drawing/2014/main" id="{A00841AF-618F-4482-9BDC-040EB2551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05" y="3505673"/>
            <a:ext cx="845677" cy="7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https://lh6.googleusercontent.com/WeE1Ni57uKEqOPeBaU8QUiLx9wQ5S3KaGdJ7if80LsusPpT5lgutsV2vLR1f3t6UeGZYCT1SUztNzT3AJl0Nx9nSsmNKaCU9Ds7nSMCPymy-wEEsG3E2Y_LeZ13GEO3Hzw7fPL4A2nCbBg">
            <a:extLst>
              <a:ext uri="{FF2B5EF4-FFF2-40B4-BE49-F238E27FC236}">
                <a16:creationId xmlns:a16="http://schemas.microsoft.com/office/drawing/2014/main" id="{59D4478A-7971-4350-A6A3-D307B77DB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94" y="3451741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s://lh4.googleusercontent.com/vBA3I09Z2gfzjrWAi0EpeYNXA8AaJkWFVPFd8jx_bmiWZMyyzoK9v9WQQPydK8fir_CJXFID4lXSwsBuWYaFAlNNUiV3eW-HoGkT35nc7JNzoeF38tKAqoy57JnzVB56YA0i11BqdEsgtA">
            <a:extLst>
              <a:ext uri="{FF2B5EF4-FFF2-40B4-BE49-F238E27FC236}">
                <a16:creationId xmlns:a16="http://schemas.microsoft.com/office/drawing/2014/main" id="{0F897697-EF45-4F7D-98A5-16D8B6A24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51" y="3505672"/>
            <a:ext cx="845678" cy="72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 descr="https://lh4.googleusercontent.com/B61q5uRmGPgd9580aWKmdl4n07RfkfLCbTfxt2oCOUetTj51Q55NxnkOVW3t8ygBonsVF5iq6-qkcs-NzAtkEMX-yt46r5m9swGenyBzSnImpFnICs6iWPLVUoK_80VUpGkuzgZR6Cwf1Q">
            <a:extLst>
              <a:ext uri="{FF2B5EF4-FFF2-40B4-BE49-F238E27FC236}">
                <a16:creationId xmlns:a16="http://schemas.microsoft.com/office/drawing/2014/main" id="{2E8BD137-49EC-4D08-BF01-170DC17F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28" y="3505673"/>
            <a:ext cx="845677" cy="7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https://lh3.googleusercontent.com/iGNpd0bGD6OTOc5toKxU9LQbX1cM0sTbGNLIXAEP4faJ2WvqNmSRs_swwIg2o8jWd8ziwJ0wdp6AjHwdY5AFpWiUTKSKx3nrLUEDedXO9uE_L7rX2sRvzKX90EJgsoYZRFKhZZmoZCEkqQ">
            <a:extLst>
              <a:ext uri="{FF2B5EF4-FFF2-40B4-BE49-F238E27FC236}">
                <a16:creationId xmlns:a16="http://schemas.microsoft.com/office/drawing/2014/main" id="{5F93E063-F973-4289-BD54-AC2484707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3"/>
          <a:stretch/>
        </p:blipFill>
        <p:spPr bwMode="auto">
          <a:xfrm>
            <a:off x="5334757" y="3449325"/>
            <a:ext cx="904875" cy="78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 descr="https://lh4.googleusercontent.com/Wei5uhuhF4EMso-bxdWUEKYNmPT6g2_6i5cHPEuZHPpvVspycJQvB0nqUzlo6LNVSFfSGyal9GXy0CtipCZbLxUbu7VyFrVRnRi-UgSRRI0Z9ftIKZ5o4xaixRX8hmY4nQEJ05IjLe9zaA">
            <a:extLst>
              <a:ext uri="{FF2B5EF4-FFF2-40B4-BE49-F238E27FC236}">
                <a16:creationId xmlns:a16="http://schemas.microsoft.com/office/drawing/2014/main" id="{A67A32F8-47D1-4BE0-9D29-9974BA52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38" y="345174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lh5.googleusercontent.com/5yE_gACU5S7xzh7e6e8BtK8hXa34NPg2foHKbXgB69gc44WYsU_CFNuASI8ld2mgaXIKPJIn-cWhDbpfALmO7JoFG6znrxQ1XRaeTqW3JPEYBxnrRmDMxBznCS3rwz8bF-D-0ZbGITHGbA">
            <a:extLst>
              <a:ext uri="{FF2B5EF4-FFF2-40B4-BE49-F238E27FC236}">
                <a16:creationId xmlns:a16="http://schemas.microsoft.com/office/drawing/2014/main" id="{6D807864-4DC1-4F70-956B-B5E4C6173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40"/>
          <a:stretch/>
        </p:blipFill>
        <p:spPr bwMode="auto">
          <a:xfrm>
            <a:off x="2938841" y="3449324"/>
            <a:ext cx="842269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15E9AD-C407-4321-BCD3-2CD7DA5C05B1}"/>
              </a:ext>
            </a:extLst>
          </p:cNvPr>
          <p:cNvSpPr/>
          <p:nvPr/>
        </p:nvSpPr>
        <p:spPr>
          <a:xfrm>
            <a:off x="482877" y="3477963"/>
            <a:ext cx="2434331" cy="7736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BEE114-C850-4F76-A004-4EBBE529169A}"/>
              </a:ext>
            </a:extLst>
          </p:cNvPr>
          <p:cNvSpPr/>
          <p:nvPr/>
        </p:nvSpPr>
        <p:spPr>
          <a:xfrm>
            <a:off x="6977006" y="3460218"/>
            <a:ext cx="1619838" cy="7502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4" descr="https://lh3.googleusercontent.com/cPDzaCMddpJc93TMeuyvk330MYeI0wIS9UOKAEJlW3ZYWruSvrmjNemjgG71EoZOrre_A7Uvav2ic5D1iuhJdyKezwdHzEzlhinR464n6oSN3rCHoHEBQHeLHswTBGRa4Wl18DGE0vebcw">
            <a:extLst>
              <a:ext uri="{FF2B5EF4-FFF2-40B4-BE49-F238E27FC236}">
                <a16:creationId xmlns:a16="http://schemas.microsoft.com/office/drawing/2014/main" id="{9B42FB4D-0DCB-40CA-AEF6-3995B212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20" y="3451741"/>
            <a:ext cx="778367" cy="7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4210F25-7F1E-48F3-A8D5-00082BB84A2D}"/>
              </a:ext>
            </a:extLst>
          </p:cNvPr>
          <p:cNvSpPr/>
          <p:nvPr/>
        </p:nvSpPr>
        <p:spPr>
          <a:xfrm>
            <a:off x="2938841" y="3449324"/>
            <a:ext cx="824469" cy="7984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E823A5-FC7E-4292-8579-AA8C9BF0E034}"/>
              </a:ext>
            </a:extLst>
          </p:cNvPr>
          <p:cNvSpPr/>
          <p:nvPr/>
        </p:nvSpPr>
        <p:spPr>
          <a:xfrm>
            <a:off x="3761572" y="3449324"/>
            <a:ext cx="786508" cy="7984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0CA68E-B72B-4340-A0CE-62463A31FDE1}"/>
              </a:ext>
            </a:extLst>
          </p:cNvPr>
          <p:cNvSpPr/>
          <p:nvPr/>
        </p:nvSpPr>
        <p:spPr>
          <a:xfrm>
            <a:off x="4529828" y="3449324"/>
            <a:ext cx="834806" cy="7984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D0549E-C0B5-4542-A95E-54F1EE3BC4BB}"/>
              </a:ext>
            </a:extLst>
          </p:cNvPr>
          <p:cNvSpPr/>
          <p:nvPr/>
        </p:nvSpPr>
        <p:spPr>
          <a:xfrm>
            <a:off x="5364634" y="3449324"/>
            <a:ext cx="892072" cy="79843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878AA2-1095-46F5-A2E0-6932E4F99D72}"/>
              </a:ext>
            </a:extLst>
          </p:cNvPr>
          <p:cNvSpPr/>
          <p:nvPr/>
        </p:nvSpPr>
        <p:spPr>
          <a:xfrm>
            <a:off x="6264724" y="3451740"/>
            <a:ext cx="724217" cy="79601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C9CB3-05AB-4D66-AF35-26B37F37C3C7}"/>
              </a:ext>
            </a:extLst>
          </p:cNvPr>
          <p:cNvSpPr/>
          <p:nvPr/>
        </p:nvSpPr>
        <p:spPr>
          <a:xfrm>
            <a:off x="487467" y="3451742"/>
            <a:ext cx="843815" cy="79601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468ABB-EABC-486E-92A0-CA0465CBC59B}"/>
              </a:ext>
            </a:extLst>
          </p:cNvPr>
          <p:cNvSpPr/>
          <p:nvPr/>
        </p:nvSpPr>
        <p:spPr>
          <a:xfrm>
            <a:off x="1329356" y="3451742"/>
            <a:ext cx="814950" cy="79601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A59075-80B7-49DE-AABD-7B41A175E927}"/>
              </a:ext>
            </a:extLst>
          </p:cNvPr>
          <p:cNvSpPr/>
          <p:nvPr/>
        </p:nvSpPr>
        <p:spPr>
          <a:xfrm>
            <a:off x="2142891" y="3451742"/>
            <a:ext cx="777044" cy="79601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17B05D-C11F-4172-B319-A37F73DEF374}"/>
              </a:ext>
            </a:extLst>
          </p:cNvPr>
          <p:cNvSpPr/>
          <p:nvPr/>
        </p:nvSpPr>
        <p:spPr>
          <a:xfrm>
            <a:off x="6985687" y="3455706"/>
            <a:ext cx="777044" cy="792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1EFBF7-821B-4B9B-8EEE-9DCFDC93F354}"/>
              </a:ext>
            </a:extLst>
          </p:cNvPr>
          <p:cNvSpPr/>
          <p:nvPr/>
        </p:nvSpPr>
        <p:spPr>
          <a:xfrm>
            <a:off x="7760150" y="3455706"/>
            <a:ext cx="777044" cy="792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 txBox="1">
            <a:spLocks/>
          </p:cNvSpPr>
          <p:nvPr/>
        </p:nvSpPr>
        <p:spPr>
          <a:xfrm>
            <a:off x="533400" y="1371600"/>
            <a:ext cx="74676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Questions?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1400"/>
            <a:ext cx="9144000" cy="25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2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 txBox="1">
            <a:spLocks/>
          </p:cNvSpPr>
          <p:nvPr/>
        </p:nvSpPr>
        <p:spPr>
          <a:xfrm>
            <a:off x="762000" y="3886200"/>
            <a:ext cx="6096000" cy="1752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658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543050" y="1027757"/>
            <a:ext cx="601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>
                <a:solidFill>
                  <a:srgbClr val="B3ADDF"/>
                </a:solidFill>
                <a:latin typeface="Elephant" panose="02020904090505020303" pitchFamily="18" charset="0"/>
              </a:rPr>
              <a:t>Design Thinking:</a:t>
            </a:r>
          </a:p>
          <a:p>
            <a:pPr algn="ctr"/>
            <a:r>
              <a:rPr lang="en-US" sz="4000" i="1" dirty="0">
                <a:solidFill>
                  <a:schemeClr val="accent5">
                    <a:lumMod val="50000"/>
                  </a:schemeClr>
                </a:solidFill>
                <a:latin typeface="Elephant" panose="02020904090505020303" pitchFamily="18" charset="0"/>
              </a:rPr>
              <a:t>the process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E1B221-2D41-42C8-913C-3D765FDC5502}"/>
              </a:ext>
            </a:extLst>
          </p:cNvPr>
          <p:cNvSpPr/>
          <p:nvPr/>
        </p:nvSpPr>
        <p:spPr>
          <a:xfrm>
            <a:off x="5457649" y="5265345"/>
            <a:ext cx="3429903" cy="731458"/>
          </a:xfrm>
          <a:prstGeom prst="rect">
            <a:avLst/>
          </a:prstGeom>
          <a:solidFill>
            <a:srgbClr val="B3ADDF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4AA23F-CD2F-4663-A7B4-A97075EF5BF3}"/>
              </a:ext>
            </a:extLst>
          </p:cNvPr>
          <p:cNvSpPr/>
          <p:nvPr/>
        </p:nvSpPr>
        <p:spPr>
          <a:xfrm>
            <a:off x="1980971" y="5265345"/>
            <a:ext cx="3352885" cy="731458"/>
          </a:xfrm>
          <a:prstGeom prst="rect">
            <a:avLst/>
          </a:prstGeom>
          <a:solidFill>
            <a:srgbClr val="B3ADDF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42F9E3-C40B-43E4-99C6-E6A218CD7A14}"/>
              </a:ext>
            </a:extLst>
          </p:cNvPr>
          <p:cNvSpPr/>
          <p:nvPr/>
        </p:nvSpPr>
        <p:spPr>
          <a:xfrm>
            <a:off x="156349" y="5265345"/>
            <a:ext cx="1724752" cy="731458"/>
          </a:xfrm>
          <a:prstGeom prst="rect">
            <a:avLst/>
          </a:prstGeom>
          <a:solidFill>
            <a:srgbClr val="B3ADDF">
              <a:alpha val="9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11FF14-18D2-4BE7-AC36-85B7C5403147}"/>
              </a:ext>
            </a:extLst>
          </p:cNvPr>
          <p:cNvSpPr/>
          <p:nvPr/>
        </p:nvSpPr>
        <p:spPr>
          <a:xfrm>
            <a:off x="156349" y="4841209"/>
            <a:ext cx="1724752" cy="439146"/>
          </a:xfrm>
          <a:prstGeom prst="rect">
            <a:avLst/>
          </a:prstGeom>
          <a:solidFill>
            <a:srgbClr val="5A566F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en-US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D7CAE8-6F4C-452B-B9B4-12080ACD3EF3}"/>
              </a:ext>
            </a:extLst>
          </p:cNvPr>
          <p:cNvSpPr/>
          <p:nvPr/>
        </p:nvSpPr>
        <p:spPr>
          <a:xfrm>
            <a:off x="1983029" y="4841209"/>
            <a:ext cx="3350971" cy="439146"/>
          </a:xfrm>
          <a:prstGeom prst="rect">
            <a:avLst/>
          </a:prstGeom>
          <a:solidFill>
            <a:srgbClr val="5A566F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problems worth solving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4953CE-E055-4EB4-819E-54582205D144}"/>
              </a:ext>
            </a:extLst>
          </p:cNvPr>
          <p:cNvSpPr/>
          <p:nvPr/>
        </p:nvSpPr>
        <p:spPr>
          <a:xfrm>
            <a:off x="5456783" y="4841209"/>
            <a:ext cx="3430769" cy="439146"/>
          </a:xfrm>
          <a:prstGeom prst="rect">
            <a:avLst/>
          </a:prstGeom>
          <a:solidFill>
            <a:srgbClr val="5A566F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Envision holistic solution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5D8D7C-8AF2-44DB-9E7C-86FFA89D2AE7}"/>
              </a:ext>
            </a:extLst>
          </p:cNvPr>
          <p:cNvSpPr txBox="1"/>
          <p:nvPr/>
        </p:nvSpPr>
        <p:spPr>
          <a:xfrm>
            <a:off x="297881" y="5313598"/>
            <a:ext cx="150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bg1"/>
                </a:solidFill>
              </a:rPr>
              <a:t>Identify </a:t>
            </a:r>
            <a:r>
              <a:rPr lang="en-US" sz="1200" b="1" i="1" dirty="0">
                <a:solidFill>
                  <a:schemeClr val="bg1"/>
                </a:solidFill>
              </a:rPr>
              <a:t>who</a:t>
            </a:r>
            <a:r>
              <a:rPr lang="en-US" sz="1200" i="1" dirty="0">
                <a:solidFill>
                  <a:schemeClr val="bg1"/>
                </a:solidFill>
              </a:rPr>
              <a:t> to interview and </a:t>
            </a:r>
            <a:r>
              <a:rPr lang="en-US" sz="1200" b="1" i="1" dirty="0">
                <a:solidFill>
                  <a:schemeClr val="bg1"/>
                </a:solidFill>
              </a:rPr>
              <a:t>how</a:t>
            </a:r>
            <a:r>
              <a:rPr lang="en-US" sz="1200" i="1" dirty="0">
                <a:solidFill>
                  <a:schemeClr val="bg1"/>
                </a:solidFill>
              </a:rPr>
              <a:t> many interviews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3E3BE-B241-4716-8EBA-8A3F8ACB2605}"/>
              </a:ext>
            </a:extLst>
          </p:cNvPr>
          <p:cNvSpPr txBox="1"/>
          <p:nvPr/>
        </p:nvSpPr>
        <p:spPr>
          <a:xfrm>
            <a:off x="2088944" y="5313598"/>
            <a:ext cx="162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bg1"/>
                </a:solidFill>
              </a:rPr>
              <a:t>Schedule, </a:t>
            </a:r>
            <a:r>
              <a:rPr lang="en-US" sz="1200" b="1" i="1" dirty="0">
                <a:solidFill>
                  <a:schemeClr val="bg1"/>
                </a:solidFill>
              </a:rPr>
              <a:t>script, </a:t>
            </a:r>
            <a:r>
              <a:rPr lang="en-US" sz="1200" i="1" dirty="0">
                <a:solidFill>
                  <a:schemeClr val="bg1"/>
                </a:solidFill>
              </a:rPr>
              <a:t>and </a:t>
            </a:r>
            <a:r>
              <a:rPr lang="en-US" sz="1200" b="1" i="1" dirty="0">
                <a:solidFill>
                  <a:schemeClr val="bg1"/>
                </a:solidFill>
              </a:rPr>
              <a:t>conduct interviews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0CC34B-7668-4DFA-B6C6-16F63F0FEA17}"/>
              </a:ext>
            </a:extLst>
          </p:cNvPr>
          <p:cNvSpPr txBox="1"/>
          <p:nvPr/>
        </p:nvSpPr>
        <p:spPr>
          <a:xfrm>
            <a:off x="3757721" y="5313598"/>
            <a:ext cx="162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bg1"/>
                </a:solidFill>
              </a:rPr>
              <a:t>Identify </a:t>
            </a:r>
            <a:r>
              <a:rPr lang="en-US" sz="1200" b="1" i="1" dirty="0">
                <a:solidFill>
                  <a:schemeClr val="bg1"/>
                </a:solidFill>
              </a:rPr>
              <a:t>themes </a:t>
            </a:r>
            <a:r>
              <a:rPr lang="en-US" sz="1200" i="1" dirty="0">
                <a:solidFill>
                  <a:schemeClr val="bg1"/>
                </a:solidFill>
              </a:rPr>
              <a:t>and </a:t>
            </a:r>
            <a:r>
              <a:rPr lang="en-US" sz="1200" b="1" i="1" dirty="0">
                <a:solidFill>
                  <a:schemeClr val="bg1"/>
                </a:solidFill>
              </a:rPr>
              <a:t>insights </a:t>
            </a:r>
            <a:r>
              <a:rPr lang="en-US" sz="1200" i="1" dirty="0">
                <a:solidFill>
                  <a:schemeClr val="bg1"/>
                </a:solidFill>
              </a:rPr>
              <a:t>through affinity mapping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CC77A0-B8C7-4675-B0C4-1D03F2FC0E27}"/>
              </a:ext>
            </a:extLst>
          </p:cNvPr>
          <p:cNvGrpSpPr/>
          <p:nvPr/>
        </p:nvGrpSpPr>
        <p:grpSpPr>
          <a:xfrm>
            <a:off x="440875" y="3040992"/>
            <a:ext cx="1155699" cy="1155699"/>
            <a:chOff x="520882" y="1519602"/>
            <a:chExt cx="1346200" cy="13462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FFE0445-AB02-4C4C-BD7E-D92EA531C540}"/>
                </a:ext>
              </a:extLst>
            </p:cNvPr>
            <p:cNvSpPr/>
            <p:nvPr/>
          </p:nvSpPr>
          <p:spPr>
            <a:xfrm>
              <a:off x="832959" y="1830752"/>
              <a:ext cx="723900" cy="723900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2" name="Right Arrow 98">
              <a:extLst>
                <a:ext uri="{FF2B5EF4-FFF2-40B4-BE49-F238E27FC236}">
                  <a16:creationId xmlns:a16="http://schemas.microsoft.com/office/drawing/2014/main" id="{878C9827-2B43-415A-BE54-FFB569F7AA0D}"/>
                </a:ext>
              </a:extLst>
            </p:cNvPr>
            <p:cNvSpPr/>
            <p:nvPr/>
          </p:nvSpPr>
          <p:spPr>
            <a:xfrm>
              <a:off x="624467" y="2143965"/>
              <a:ext cx="521799" cy="11368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3" name="Right Arrow 99">
              <a:extLst>
                <a:ext uri="{FF2B5EF4-FFF2-40B4-BE49-F238E27FC236}">
                  <a16:creationId xmlns:a16="http://schemas.microsoft.com/office/drawing/2014/main" id="{4680DF51-EC09-465D-965D-944AEDF94883}"/>
                </a:ext>
              </a:extLst>
            </p:cNvPr>
            <p:cNvSpPr/>
            <p:nvPr/>
          </p:nvSpPr>
          <p:spPr>
            <a:xfrm rot="10800000">
              <a:off x="1248923" y="2143965"/>
              <a:ext cx="520661" cy="11368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9B63819-6BC3-45DF-8EA7-6DAA265D193C}"/>
                </a:ext>
              </a:extLst>
            </p:cNvPr>
            <p:cNvSpPr/>
            <p:nvPr/>
          </p:nvSpPr>
          <p:spPr>
            <a:xfrm>
              <a:off x="520882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3A2534-66BC-4F4B-9468-7B5CBD519598}"/>
              </a:ext>
            </a:extLst>
          </p:cNvPr>
          <p:cNvGrpSpPr/>
          <p:nvPr/>
        </p:nvGrpSpPr>
        <p:grpSpPr>
          <a:xfrm>
            <a:off x="3944101" y="3040992"/>
            <a:ext cx="1155699" cy="1155699"/>
            <a:chOff x="3972416" y="1519602"/>
            <a:chExt cx="1346200" cy="13462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D3FC23D-2A27-4CF3-A475-0645ADB3B051}"/>
                </a:ext>
              </a:extLst>
            </p:cNvPr>
            <p:cNvSpPr/>
            <p:nvPr/>
          </p:nvSpPr>
          <p:spPr>
            <a:xfrm>
              <a:off x="3972416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7F841B-9040-4DB1-A91F-E8B8EB25D648}"/>
                </a:ext>
              </a:extLst>
            </p:cNvPr>
            <p:cNvSpPr/>
            <p:nvPr/>
          </p:nvSpPr>
          <p:spPr>
            <a:xfrm>
              <a:off x="4734075" y="1963311"/>
              <a:ext cx="455795" cy="455795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8" name="Right Arrow 104">
              <a:extLst>
                <a:ext uri="{FF2B5EF4-FFF2-40B4-BE49-F238E27FC236}">
                  <a16:creationId xmlns:a16="http://schemas.microsoft.com/office/drawing/2014/main" id="{369F934E-F7C6-4B25-9984-13756AAAB33A}"/>
                </a:ext>
              </a:extLst>
            </p:cNvPr>
            <p:cNvSpPr/>
            <p:nvPr/>
          </p:nvSpPr>
          <p:spPr>
            <a:xfrm>
              <a:off x="4501158" y="2146894"/>
              <a:ext cx="433334" cy="142905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B92A1DD-18EA-400C-93E6-B05E0DCB7E59}"/>
                </a:ext>
              </a:extLst>
            </p:cNvPr>
            <p:cNvSpPr/>
            <p:nvPr/>
          </p:nvSpPr>
          <p:spPr>
            <a:xfrm>
              <a:off x="4118216" y="2053849"/>
              <a:ext cx="299772" cy="299772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5C84E12-C010-4792-9AFB-10E093B16BD2}"/>
              </a:ext>
            </a:extLst>
          </p:cNvPr>
          <p:cNvGrpSpPr/>
          <p:nvPr/>
        </p:nvGrpSpPr>
        <p:grpSpPr>
          <a:xfrm>
            <a:off x="2192488" y="3040992"/>
            <a:ext cx="1155699" cy="1155699"/>
            <a:chOff x="2295050" y="1519602"/>
            <a:chExt cx="1346200" cy="134620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81EB10A-E173-428E-B8FB-7DF0806DA5AF}"/>
                </a:ext>
              </a:extLst>
            </p:cNvPr>
            <p:cNvSpPr/>
            <p:nvPr/>
          </p:nvSpPr>
          <p:spPr>
            <a:xfrm>
              <a:off x="2697685" y="1930341"/>
              <a:ext cx="435806" cy="435806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CB107C-7D18-434D-B5F3-62279F982DEA}"/>
                </a:ext>
              </a:extLst>
            </p:cNvPr>
            <p:cNvSpPr/>
            <p:nvPr/>
          </p:nvSpPr>
          <p:spPr>
            <a:xfrm>
              <a:off x="2295050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AB6F71B-4F41-44A5-AA17-1E223AB5C806}"/>
                </a:ext>
              </a:extLst>
            </p:cNvPr>
            <p:cNvSpPr/>
            <p:nvPr/>
          </p:nvSpPr>
          <p:spPr>
            <a:xfrm>
              <a:off x="2697685" y="1672890"/>
              <a:ext cx="472057" cy="472057"/>
            </a:xfrm>
            <a:prstGeom prst="ellipse">
              <a:avLst/>
            </a:prstGeom>
            <a:solidFill>
              <a:srgbClr val="B3ADD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0F418B3-E8EE-4160-B09A-E3AF0EF49B16}"/>
                </a:ext>
              </a:extLst>
            </p:cNvPr>
            <p:cNvSpPr/>
            <p:nvPr/>
          </p:nvSpPr>
          <p:spPr>
            <a:xfrm>
              <a:off x="3183088" y="2186822"/>
              <a:ext cx="231005" cy="231005"/>
            </a:xfrm>
            <a:prstGeom prst="ellipse">
              <a:avLst/>
            </a:prstGeom>
            <a:solidFill>
              <a:srgbClr val="B3ADD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D43504F-AB6F-409E-9545-AA40EF835768}"/>
                </a:ext>
              </a:extLst>
            </p:cNvPr>
            <p:cNvCxnSpPr>
              <a:endCxn id="81" idx="3"/>
            </p:cNvCxnSpPr>
            <p:nvPr/>
          </p:nvCxnSpPr>
          <p:spPr>
            <a:xfrm flipV="1">
              <a:off x="2545914" y="2302325"/>
              <a:ext cx="215593" cy="25232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4B91CFA-B555-4872-B286-3CDFB6D9B954}"/>
              </a:ext>
            </a:extLst>
          </p:cNvPr>
          <p:cNvGrpSpPr/>
          <p:nvPr/>
        </p:nvGrpSpPr>
        <p:grpSpPr>
          <a:xfrm>
            <a:off x="7447327" y="3040992"/>
            <a:ext cx="1155699" cy="1155699"/>
            <a:chOff x="7302973" y="1519602"/>
            <a:chExt cx="1346200" cy="13462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D25D283-FA38-4630-B7DD-54B680D46535}"/>
                </a:ext>
              </a:extLst>
            </p:cNvPr>
            <p:cNvSpPr/>
            <p:nvPr/>
          </p:nvSpPr>
          <p:spPr>
            <a:xfrm>
              <a:off x="7302973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4C40528-B669-40E3-AD24-1402B538C324}"/>
                </a:ext>
              </a:extLst>
            </p:cNvPr>
            <p:cNvSpPr/>
            <p:nvPr/>
          </p:nvSpPr>
          <p:spPr>
            <a:xfrm>
              <a:off x="7480499" y="1695958"/>
              <a:ext cx="992038" cy="992038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B7BEB56-1489-4035-840B-FB40C92F88F6}"/>
                </a:ext>
              </a:extLst>
            </p:cNvPr>
            <p:cNvCxnSpPr>
              <a:cxnSpLocks/>
            </p:cNvCxnSpPr>
            <p:nvPr/>
          </p:nvCxnSpPr>
          <p:spPr>
            <a:xfrm>
              <a:off x="7672427" y="2184491"/>
              <a:ext cx="246538" cy="248954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FA6F99C-84BD-4092-B6C8-4D418FA47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5039" y="1947972"/>
              <a:ext cx="415642" cy="48573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33001F4-1BE4-4871-90C0-5ADA13CA885D}"/>
              </a:ext>
            </a:extLst>
          </p:cNvPr>
          <p:cNvGrpSpPr/>
          <p:nvPr/>
        </p:nvGrpSpPr>
        <p:grpSpPr>
          <a:xfrm>
            <a:off x="5695714" y="3040992"/>
            <a:ext cx="1155699" cy="1155699"/>
            <a:chOff x="5625606" y="1519602"/>
            <a:chExt cx="1346200" cy="1346200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10546F87-ACDF-41E3-92EA-A950B51E7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50673" y="1828072"/>
              <a:ext cx="861721" cy="861721"/>
            </a:xfrm>
            <a:prstGeom prst="rect">
              <a:avLst/>
            </a:prstGeom>
            <a:ln>
              <a:noFill/>
            </a:ln>
          </p:spPr>
        </p:pic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77BBAE0-444F-45FE-8F1B-9F46DFAB0637}"/>
                </a:ext>
              </a:extLst>
            </p:cNvPr>
            <p:cNvSpPr/>
            <p:nvPr/>
          </p:nvSpPr>
          <p:spPr>
            <a:xfrm>
              <a:off x="6336471" y="1679703"/>
              <a:ext cx="296624" cy="296624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9FCA6B7-A0C4-49D7-B988-431B3C6816E8}"/>
                </a:ext>
              </a:extLst>
            </p:cNvPr>
            <p:cNvSpPr/>
            <p:nvPr/>
          </p:nvSpPr>
          <p:spPr>
            <a:xfrm>
              <a:off x="5625606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2920F6-BB94-442B-B199-F3CDAD9AE0CE}"/>
              </a:ext>
            </a:extLst>
          </p:cNvPr>
          <p:cNvSpPr txBox="1"/>
          <p:nvPr/>
        </p:nvSpPr>
        <p:spPr>
          <a:xfrm>
            <a:off x="156348" y="428880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endParaRPr lang="en-US" sz="1400" i="1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60BEF4-C0D2-40DE-8151-6CEEB59D1628}"/>
              </a:ext>
            </a:extLst>
          </p:cNvPr>
          <p:cNvSpPr txBox="1"/>
          <p:nvPr/>
        </p:nvSpPr>
        <p:spPr>
          <a:xfrm>
            <a:off x="3659574" y="428880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347D280-9D90-46E1-8CCC-A5B9DD4CE83E}"/>
              </a:ext>
            </a:extLst>
          </p:cNvPr>
          <p:cNvSpPr txBox="1"/>
          <p:nvPr/>
        </p:nvSpPr>
        <p:spPr>
          <a:xfrm>
            <a:off x="1878398" y="428880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159244-E8BD-4B34-ABD5-39E4E2BABC8C}"/>
              </a:ext>
            </a:extLst>
          </p:cNvPr>
          <p:cNvSpPr txBox="1"/>
          <p:nvPr/>
        </p:nvSpPr>
        <p:spPr>
          <a:xfrm>
            <a:off x="7162800" y="4288804"/>
            <a:ext cx="17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b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REFINE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B05012-F4AA-442C-BB70-32384C345BB0}"/>
              </a:ext>
            </a:extLst>
          </p:cNvPr>
          <p:cNvSpPr txBox="1"/>
          <p:nvPr/>
        </p:nvSpPr>
        <p:spPr>
          <a:xfrm>
            <a:off x="5396445" y="4288804"/>
            <a:ext cx="17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IDEATION &amp;</a:t>
            </a:r>
            <a:b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ENVISIONING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7F7A66-093E-4215-95B0-2E01ABC6ADEC}"/>
              </a:ext>
            </a:extLst>
          </p:cNvPr>
          <p:cNvSpPr txBox="1"/>
          <p:nvPr/>
        </p:nvSpPr>
        <p:spPr>
          <a:xfrm>
            <a:off x="5544086" y="5313598"/>
            <a:ext cx="177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bg1"/>
                </a:solidFill>
              </a:rPr>
              <a:t>Ideate </a:t>
            </a:r>
            <a:r>
              <a:rPr lang="en-US" sz="1200" b="1" i="1" dirty="0">
                <a:solidFill>
                  <a:schemeClr val="bg1"/>
                </a:solidFill>
              </a:rPr>
              <a:t>opportunities </a:t>
            </a:r>
            <a:r>
              <a:rPr lang="en-US" sz="1200" i="1" dirty="0">
                <a:solidFill>
                  <a:schemeClr val="bg1"/>
                </a:solidFill>
              </a:rPr>
              <a:t>and </a:t>
            </a:r>
            <a:r>
              <a:rPr lang="en-US" sz="1200" b="1" i="1" dirty="0">
                <a:solidFill>
                  <a:schemeClr val="bg1"/>
                </a:solidFill>
              </a:rPr>
              <a:t>build </a:t>
            </a:r>
            <a:r>
              <a:rPr lang="en-US" sz="1200" i="1" dirty="0">
                <a:solidFill>
                  <a:schemeClr val="bg1"/>
                </a:solidFill>
              </a:rPr>
              <a:t>to</a:t>
            </a:r>
            <a:r>
              <a:rPr lang="en-US" sz="1200" b="1" i="1" dirty="0">
                <a:solidFill>
                  <a:schemeClr val="bg1"/>
                </a:solidFill>
              </a:rPr>
              <a:t> solve </a:t>
            </a:r>
            <a:r>
              <a:rPr lang="en-US" sz="1200" i="1" dirty="0">
                <a:solidFill>
                  <a:schemeClr val="bg1"/>
                </a:solidFill>
              </a:rPr>
              <a:t>the problems identified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698778-D88E-4878-9F98-FDC5E50116D1}"/>
              </a:ext>
            </a:extLst>
          </p:cNvPr>
          <p:cNvSpPr txBox="1"/>
          <p:nvPr/>
        </p:nvSpPr>
        <p:spPr>
          <a:xfrm>
            <a:off x="7438211" y="5313598"/>
            <a:ext cx="162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i="1" dirty="0">
                <a:solidFill>
                  <a:schemeClr val="bg1"/>
                </a:solidFill>
              </a:rPr>
              <a:t>Test </a:t>
            </a:r>
            <a:r>
              <a:rPr lang="en-US" sz="1200" b="1" i="1" dirty="0">
                <a:solidFill>
                  <a:schemeClr val="bg1"/>
                </a:solidFill>
              </a:rPr>
              <a:t>resonance</a:t>
            </a:r>
            <a:r>
              <a:rPr lang="en-US" sz="1200" i="1" dirty="0">
                <a:solidFill>
                  <a:schemeClr val="bg1"/>
                </a:solidFill>
              </a:rPr>
              <a:t> and recommend </a:t>
            </a:r>
            <a:r>
              <a:rPr lang="en-US" sz="1200" b="1" i="1" dirty="0">
                <a:solidFill>
                  <a:schemeClr val="bg1"/>
                </a:solidFill>
              </a:rPr>
              <a:t>future roadmap</a:t>
            </a:r>
          </a:p>
        </p:txBody>
      </p:sp>
    </p:spTree>
    <p:extLst>
      <p:ext uri="{BB962C8B-B14F-4D97-AF65-F5344CB8AC3E}">
        <p14:creationId xmlns:p14="http://schemas.microsoft.com/office/powerpoint/2010/main" val="7005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143000" y="4876800"/>
            <a:ext cx="601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B3ADDF"/>
                </a:solidFill>
                <a:latin typeface="Elephant" panose="02020904090505020303" pitchFamily="18" charset="0"/>
              </a:rPr>
              <a:t>Stakeholder conversations</a:t>
            </a:r>
            <a:endParaRPr lang="en-US" sz="4000" i="1" dirty="0">
              <a:solidFill>
                <a:schemeClr val="accent5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0" name="Title 7">
            <a:extLst>
              <a:ext uri="{FF2B5EF4-FFF2-40B4-BE49-F238E27FC236}">
                <a16:creationId xmlns:a16="http://schemas.microsoft.com/office/drawing/2014/main" id="{F84C03B5-352E-4958-9163-3355C5DAAC5C}"/>
              </a:ext>
            </a:extLst>
          </p:cNvPr>
          <p:cNvSpPr txBox="1">
            <a:spLocks/>
          </p:cNvSpPr>
          <p:nvPr/>
        </p:nvSpPr>
        <p:spPr>
          <a:xfrm>
            <a:off x="228600" y="3733800"/>
            <a:ext cx="6278217" cy="990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7200" dirty="0">
                <a:solidFill>
                  <a:srgbClr val="5A56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Alignment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A76E4F-F631-47D3-8112-899B18AE0E27}"/>
              </a:ext>
            </a:extLst>
          </p:cNvPr>
          <p:cNvCxnSpPr/>
          <p:nvPr/>
        </p:nvCxnSpPr>
        <p:spPr>
          <a:xfrm flipH="1" flipV="1">
            <a:off x="1992819" y="2567453"/>
            <a:ext cx="460061" cy="512217"/>
          </a:xfrm>
          <a:prstGeom prst="straightConnector1">
            <a:avLst/>
          </a:prstGeom>
          <a:ln w="57150">
            <a:solidFill>
              <a:srgbClr val="5A56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C53467-4446-4B74-922B-2CB3AEFDA3DC}"/>
              </a:ext>
            </a:extLst>
          </p:cNvPr>
          <p:cNvGrpSpPr/>
          <p:nvPr/>
        </p:nvGrpSpPr>
        <p:grpSpPr>
          <a:xfrm>
            <a:off x="882794" y="1248896"/>
            <a:ext cx="1022206" cy="1022206"/>
            <a:chOff x="520882" y="1519602"/>
            <a:chExt cx="1346200" cy="1346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2AEC42-D607-448C-9E95-877CE90FDE8F}"/>
                </a:ext>
              </a:extLst>
            </p:cNvPr>
            <p:cNvSpPr/>
            <p:nvPr/>
          </p:nvSpPr>
          <p:spPr>
            <a:xfrm>
              <a:off x="832959" y="1830752"/>
              <a:ext cx="723900" cy="723900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Right Arrow 90">
              <a:extLst>
                <a:ext uri="{FF2B5EF4-FFF2-40B4-BE49-F238E27FC236}">
                  <a16:creationId xmlns:a16="http://schemas.microsoft.com/office/drawing/2014/main" id="{4DFE0820-9884-4A4C-A06D-A334EDD1B050}"/>
                </a:ext>
              </a:extLst>
            </p:cNvPr>
            <p:cNvSpPr/>
            <p:nvPr/>
          </p:nvSpPr>
          <p:spPr>
            <a:xfrm>
              <a:off x="624467" y="2143965"/>
              <a:ext cx="521799" cy="11368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Right Arrow 91">
              <a:extLst>
                <a:ext uri="{FF2B5EF4-FFF2-40B4-BE49-F238E27FC236}">
                  <a16:creationId xmlns:a16="http://schemas.microsoft.com/office/drawing/2014/main" id="{A667981D-B7A1-479A-B107-3923C56DA933}"/>
                </a:ext>
              </a:extLst>
            </p:cNvPr>
            <p:cNvSpPr/>
            <p:nvPr/>
          </p:nvSpPr>
          <p:spPr>
            <a:xfrm rot="10800000">
              <a:off x="1248923" y="2143965"/>
              <a:ext cx="520661" cy="11368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2D3E10-0BB5-4F29-A509-47020005BE47}"/>
                </a:ext>
              </a:extLst>
            </p:cNvPr>
            <p:cNvSpPr/>
            <p:nvPr/>
          </p:nvSpPr>
          <p:spPr>
            <a:xfrm>
              <a:off x="520882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53AC95-9381-4F06-99E8-B1FA6358108D}"/>
              </a:ext>
            </a:extLst>
          </p:cNvPr>
          <p:cNvGrpSpPr/>
          <p:nvPr/>
        </p:nvGrpSpPr>
        <p:grpSpPr>
          <a:xfrm>
            <a:off x="4060898" y="1248896"/>
            <a:ext cx="1022206" cy="1022206"/>
            <a:chOff x="3972416" y="1519602"/>
            <a:chExt cx="1346200" cy="1346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F8E49C-D338-4491-AE9A-D123B3F064D8}"/>
                </a:ext>
              </a:extLst>
            </p:cNvPr>
            <p:cNvSpPr/>
            <p:nvPr/>
          </p:nvSpPr>
          <p:spPr>
            <a:xfrm>
              <a:off x="3972416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94DFA7-4FEA-4E0A-99BB-7DEE099A732C}"/>
                </a:ext>
              </a:extLst>
            </p:cNvPr>
            <p:cNvSpPr/>
            <p:nvPr/>
          </p:nvSpPr>
          <p:spPr>
            <a:xfrm>
              <a:off x="4734075" y="1963311"/>
              <a:ext cx="455795" cy="455795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3" name="Right Arrow 96">
              <a:extLst>
                <a:ext uri="{FF2B5EF4-FFF2-40B4-BE49-F238E27FC236}">
                  <a16:creationId xmlns:a16="http://schemas.microsoft.com/office/drawing/2014/main" id="{76A15370-EEB5-43B3-AD70-187FDE14E01C}"/>
                </a:ext>
              </a:extLst>
            </p:cNvPr>
            <p:cNvSpPr/>
            <p:nvPr/>
          </p:nvSpPr>
          <p:spPr>
            <a:xfrm>
              <a:off x="4501158" y="2146894"/>
              <a:ext cx="433334" cy="142905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0E2614-1628-4835-8553-343A12880E9F}"/>
                </a:ext>
              </a:extLst>
            </p:cNvPr>
            <p:cNvSpPr/>
            <p:nvPr/>
          </p:nvSpPr>
          <p:spPr>
            <a:xfrm>
              <a:off x="4118216" y="2053849"/>
              <a:ext cx="299772" cy="299772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5CC937-4E27-4B2C-9161-F599B8FF0169}"/>
              </a:ext>
            </a:extLst>
          </p:cNvPr>
          <p:cNvGrpSpPr/>
          <p:nvPr/>
        </p:nvGrpSpPr>
        <p:grpSpPr>
          <a:xfrm>
            <a:off x="2471846" y="1248896"/>
            <a:ext cx="1022206" cy="1022206"/>
            <a:chOff x="2295050" y="1519602"/>
            <a:chExt cx="1346200" cy="13462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F9A06C-6229-4004-8B46-B5FA889103E3}"/>
                </a:ext>
              </a:extLst>
            </p:cNvPr>
            <p:cNvSpPr/>
            <p:nvPr/>
          </p:nvSpPr>
          <p:spPr>
            <a:xfrm>
              <a:off x="2697685" y="1930341"/>
              <a:ext cx="435806" cy="435806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BA9C9F4-EFBE-4C90-96EB-39A5BB05C272}"/>
                </a:ext>
              </a:extLst>
            </p:cNvPr>
            <p:cNvSpPr/>
            <p:nvPr/>
          </p:nvSpPr>
          <p:spPr>
            <a:xfrm>
              <a:off x="2295050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78465C-C1C6-4E91-B8E7-65F4F2C09B4A}"/>
                </a:ext>
              </a:extLst>
            </p:cNvPr>
            <p:cNvSpPr/>
            <p:nvPr/>
          </p:nvSpPr>
          <p:spPr>
            <a:xfrm>
              <a:off x="2697685" y="1672890"/>
              <a:ext cx="472057" cy="472057"/>
            </a:xfrm>
            <a:prstGeom prst="ellipse">
              <a:avLst/>
            </a:prstGeom>
            <a:solidFill>
              <a:srgbClr val="B3ADD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DF8407-16C5-44A9-B82E-5C19AD8956F2}"/>
                </a:ext>
              </a:extLst>
            </p:cNvPr>
            <p:cNvSpPr/>
            <p:nvPr/>
          </p:nvSpPr>
          <p:spPr>
            <a:xfrm>
              <a:off x="3183088" y="2186822"/>
              <a:ext cx="231005" cy="231005"/>
            </a:xfrm>
            <a:prstGeom prst="ellipse">
              <a:avLst/>
            </a:prstGeom>
            <a:solidFill>
              <a:srgbClr val="B3ADD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4F5F7D-95C9-46E7-865B-CE1AA8FE2E2A}"/>
                </a:ext>
              </a:extLst>
            </p:cNvPr>
            <p:cNvCxnSpPr>
              <a:endCxn id="16" idx="3"/>
            </p:cNvCxnSpPr>
            <p:nvPr/>
          </p:nvCxnSpPr>
          <p:spPr>
            <a:xfrm flipV="1">
              <a:off x="2545914" y="2302325"/>
              <a:ext cx="215593" cy="25232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810477-C85E-4E6C-92C8-018AD974CC78}"/>
              </a:ext>
            </a:extLst>
          </p:cNvPr>
          <p:cNvGrpSpPr/>
          <p:nvPr/>
        </p:nvGrpSpPr>
        <p:grpSpPr>
          <a:xfrm>
            <a:off x="7239000" y="1248896"/>
            <a:ext cx="1022206" cy="1022206"/>
            <a:chOff x="7302973" y="1519602"/>
            <a:chExt cx="1346200" cy="13462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89E063-C723-41F4-BCDE-26A22B162914}"/>
                </a:ext>
              </a:extLst>
            </p:cNvPr>
            <p:cNvSpPr/>
            <p:nvPr/>
          </p:nvSpPr>
          <p:spPr>
            <a:xfrm>
              <a:off x="7302973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204A7D-2F23-4D0F-A144-803FF20F5016}"/>
                </a:ext>
              </a:extLst>
            </p:cNvPr>
            <p:cNvSpPr/>
            <p:nvPr/>
          </p:nvSpPr>
          <p:spPr>
            <a:xfrm>
              <a:off x="7480499" y="1695958"/>
              <a:ext cx="992038" cy="992038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BABDCDF-DBE5-4DB7-9F40-9ACCB59D0D58}"/>
                </a:ext>
              </a:extLst>
            </p:cNvPr>
            <p:cNvCxnSpPr>
              <a:cxnSpLocks/>
            </p:cNvCxnSpPr>
            <p:nvPr/>
          </p:nvCxnSpPr>
          <p:spPr>
            <a:xfrm>
              <a:off x="7672427" y="2184491"/>
              <a:ext cx="246538" cy="248954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D2C1AE-BA26-4A7B-931D-FC306E057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5039" y="1947972"/>
              <a:ext cx="415642" cy="48573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9B0522-5923-43BA-913F-08AC450BC41A}"/>
              </a:ext>
            </a:extLst>
          </p:cNvPr>
          <p:cNvGrpSpPr/>
          <p:nvPr/>
        </p:nvGrpSpPr>
        <p:grpSpPr>
          <a:xfrm>
            <a:off x="5649949" y="1248896"/>
            <a:ext cx="1022206" cy="1022206"/>
            <a:chOff x="5625606" y="1519602"/>
            <a:chExt cx="1346200" cy="13462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B4E86BB-8273-4A2F-A10C-90800F52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0673" y="1828072"/>
              <a:ext cx="861721" cy="861721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ED6D5B-9813-4613-B3BB-14A473997364}"/>
                </a:ext>
              </a:extLst>
            </p:cNvPr>
            <p:cNvSpPr/>
            <p:nvPr/>
          </p:nvSpPr>
          <p:spPr>
            <a:xfrm>
              <a:off x="6336471" y="1679703"/>
              <a:ext cx="296624" cy="296624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30AA8A-56AB-4353-9FAB-E8A33B5DD966}"/>
                </a:ext>
              </a:extLst>
            </p:cNvPr>
            <p:cNvSpPr/>
            <p:nvPr/>
          </p:nvSpPr>
          <p:spPr>
            <a:xfrm>
              <a:off x="5625606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923602-EAB8-4AFE-8DFD-3D36E8F91C49}"/>
              </a:ext>
            </a:extLst>
          </p:cNvPr>
          <p:cNvSpPr txBox="1"/>
          <p:nvPr/>
        </p:nvSpPr>
        <p:spPr>
          <a:xfrm>
            <a:off x="525465" y="229349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endParaRPr lang="en-US" sz="1400" i="1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8A5A9-3009-4E00-A2F0-D3B13828AFFF}"/>
              </a:ext>
            </a:extLst>
          </p:cNvPr>
          <p:cNvSpPr txBox="1"/>
          <p:nvPr/>
        </p:nvSpPr>
        <p:spPr>
          <a:xfrm>
            <a:off x="3707493" y="229349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BF963-B812-448C-8330-8F1F94AEFCC5}"/>
              </a:ext>
            </a:extLst>
          </p:cNvPr>
          <p:cNvSpPr txBox="1"/>
          <p:nvPr/>
        </p:nvSpPr>
        <p:spPr>
          <a:xfrm>
            <a:off x="2092830" y="229349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41B75-02F8-4DF5-8509-BFA840F8EB4C}"/>
              </a:ext>
            </a:extLst>
          </p:cNvPr>
          <p:cNvSpPr txBox="1"/>
          <p:nvPr/>
        </p:nvSpPr>
        <p:spPr>
          <a:xfrm>
            <a:off x="6893287" y="2293494"/>
            <a:ext cx="17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b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REFINE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2E630-91F0-4B22-9F80-FDE10F7CF04A}"/>
              </a:ext>
            </a:extLst>
          </p:cNvPr>
          <p:cNvSpPr txBox="1"/>
          <p:nvPr/>
        </p:nvSpPr>
        <p:spPr>
          <a:xfrm>
            <a:off x="5327352" y="2293494"/>
            <a:ext cx="17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IDEATION &amp;</a:t>
            </a:r>
            <a:b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ENVISIONING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5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 txBox="1">
            <a:spLocks/>
          </p:cNvSpPr>
          <p:nvPr/>
        </p:nvSpPr>
        <p:spPr>
          <a:xfrm>
            <a:off x="380999" y="533399"/>
            <a:ext cx="8619163" cy="2230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Goals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631" y="1819204"/>
            <a:ext cx="72367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What has led us to start this project?</a:t>
            </a:r>
          </a:p>
          <a:p>
            <a:pPr marL="914400" lvl="1"/>
            <a:r>
              <a:rPr lang="en-US" sz="20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We want to eliminate inefficiencies in the quoting process and avoid duplicate work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What do we want to learn?</a:t>
            </a:r>
          </a:p>
          <a:p>
            <a:pPr marL="914400" lvl="1"/>
            <a:r>
              <a:rPr lang="en-US" sz="20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How does our quoting team approach their work? What do they enjoy, what is frustrating? Is there anything that works well for them now?</a:t>
            </a:r>
            <a:endParaRPr lang="en-US" sz="2000" b="1" dirty="0">
              <a:solidFill>
                <a:srgbClr val="B3ADDF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What are we building?</a:t>
            </a:r>
          </a:p>
          <a:p>
            <a:pPr marL="914400" lvl="1"/>
            <a:r>
              <a:rPr lang="en-US" sz="20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simpler, combined quoting system</a:t>
            </a:r>
            <a:endParaRPr lang="en-US" sz="2000" b="1" dirty="0">
              <a:solidFill>
                <a:srgbClr val="B3ADDF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What does success look like?</a:t>
            </a:r>
          </a:p>
          <a:p>
            <a:pPr marL="914400" lvl="1"/>
            <a:r>
              <a:rPr lang="en-US" sz="2000" dirty="0">
                <a:solidFill>
                  <a:srgbClr val="5A566F"/>
                </a:solidFill>
                <a:latin typeface="Arial" panose="020B0604020202020204" pitchFamily="34" charset="0"/>
              </a:rPr>
              <a:t>A quicker quote that is easy for staff and agents to use and buy in to</a:t>
            </a:r>
          </a:p>
        </p:txBody>
      </p:sp>
    </p:spTree>
    <p:extLst>
      <p:ext uri="{BB962C8B-B14F-4D97-AF65-F5344CB8AC3E}">
        <p14:creationId xmlns:p14="http://schemas.microsoft.com/office/powerpoint/2010/main" val="81371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143000" y="487680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B3ADDF"/>
                </a:solidFill>
                <a:latin typeface="Elephant" panose="02020904090505020303" pitchFamily="18" charset="0"/>
              </a:rPr>
              <a:t>Customer research</a:t>
            </a:r>
            <a:endParaRPr lang="en-US" sz="4000" i="1" dirty="0">
              <a:solidFill>
                <a:schemeClr val="accent5">
                  <a:lumMod val="50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60" name="Title 7">
            <a:extLst>
              <a:ext uri="{FF2B5EF4-FFF2-40B4-BE49-F238E27FC236}">
                <a16:creationId xmlns:a16="http://schemas.microsoft.com/office/drawing/2014/main" id="{F84C03B5-352E-4958-9163-3355C5DAAC5C}"/>
              </a:ext>
            </a:extLst>
          </p:cNvPr>
          <p:cNvSpPr txBox="1">
            <a:spLocks/>
          </p:cNvSpPr>
          <p:nvPr/>
        </p:nvSpPr>
        <p:spPr>
          <a:xfrm>
            <a:off x="228600" y="3733800"/>
            <a:ext cx="6278217" cy="990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7200" dirty="0">
                <a:solidFill>
                  <a:srgbClr val="5A566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Learning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A76E4F-F631-47D3-8112-899B18AE0E27}"/>
              </a:ext>
            </a:extLst>
          </p:cNvPr>
          <p:cNvCxnSpPr/>
          <p:nvPr/>
        </p:nvCxnSpPr>
        <p:spPr>
          <a:xfrm flipH="1" flipV="1">
            <a:off x="3558754" y="2567453"/>
            <a:ext cx="460061" cy="512217"/>
          </a:xfrm>
          <a:prstGeom prst="straightConnector1">
            <a:avLst/>
          </a:prstGeom>
          <a:ln w="57150">
            <a:solidFill>
              <a:srgbClr val="5A56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C53467-4446-4B74-922B-2CB3AEFDA3DC}"/>
              </a:ext>
            </a:extLst>
          </p:cNvPr>
          <p:cNvGrpSpPr/>
          <p:nvPr/>
        </p:nvGrpSpPr>
        <p:grpSpPr>
          <a:xfrm>
            <a:off x="882794" y="1248896"/>
            <a:ext cx="1022206" cy="1022206"/>
            <a:chOff x="520882" y="1519602"/>
            <a:chExt cx="1346200" cy="1346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2AEC42-D607-448C-9E95-877CE90FDE8F}"/>
                </a:ext>
              </a:extLst>
            </p:cNvPr>
            <p:cNvSpPr/>
            <p:nvPr/>
          </p:nvSpPr>
          <p:spPr>
            <a:xfrm>
              <a:off x="832959" y="1830752"/>
              <a:ext cx="723900" cy="723900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" name="Right Arrow 90">
              <a:extLst>
                <a:ext uri="{FF2B5EF4-FFF2-40B4-BE49-F238E27FC236}">
                  <a16:creationId xmlns:a16="http://schemas.microsoft.com/office/drawing/2014/main" id="{4DFE0820-9884-4A4C-A06D-A334EDD1B050}"/>
                </a:ext>
              </a:extLst>
            </p:cNvPr>
            <p:cNvSpPr/>
            <p:nvPr/>
          </p:nvSpPr>
          <p:spPr>
            <a:xfrm>
              <a:off x="624467" y="2143965"/>
              <a:ext cx="521799" cy="11368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8" name="Right Arrow 91">
              <a:extLst>
                <a:ext uri="{FF2B5EF4-FFF2-40B4-BE49-F238E27FC236}">
                  <a16:creationId xmlns:a16="http://schemas.microsoft.com/office/drawing/2014/main" id="{A667981D-B7A1-479A-B107-3923C56DA933}"/>
                </a:ext>
              </a:extLst>
            </p:cNvPr>
            <p:cNvSpPr/>
            <p:nvPr/>
          </p:nvSpPr>
          <p:spPr>
            <a:xfrm rot="10800000">
              <a:off x="1248923" y="2143965"/>
              <a:ext cx="520661" cy="113682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2D3E10-0BB5-4F29-A509-47020005BE47}"/>
                </a:ext>
              </a:extLst>
            </p:cNvPr>
            <p:cNvSpPr/>
            <p:nvPr/>
          </p:nvSpPr>
          <p:spPr>
            <a:xfrm>
              <a:off x="520882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53AC95-9381-4F06-99E8-B1FA6358108D}"/>
              </a:ext>
            </a:extLst>
          </p:cNvPr>
          <p:cNvGrpSpPr/>
          <p:nvPr/>
        </p:nvGrpSpPr>
        <p:grpSpPr>
          <a:xfrm>
            <a:off x="4060898" y="1248896"/>
            <a:ext cx="1022206" cy="1022206"/>
            <a:chOff x="3972416" y="1519602"/>
            <a:chExt cx="1346200" cy="1346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F8E49C-D338-4491-AE9A-D123B3F064D8}"/>
                </a:ext>
              </a:extLst>
            </p:cNvPr>
            <p:cNvSpPr/>
            <p:nvPr/>
          </p:nvSpPr>
          <p:spPr>
            <a:xfrm>
              <a:off x="3972416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94DFA7-4FEA-4E0A-99BB-7DEE099A732C}"/>
                </a:ext>
              </a:extLst>
            </p:cNvPr>
            <p:cNvSpPr/>
            <p:nvPr/>
          </p:nvSpPr>
          <p:spPr>
            <a:xfrm>
              <a:off x="4734075" y="1963311"/>
              <a:ext cx="455795" cy="455795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3" name="Right Arrow 96">
              <a:extLst>
                <a:ext uri="{FF2B5EF4-FFF2-40B4-BE49-F238E27FC236}">
                  <a16:creationId xmlns:a16="http://schemas.microsoft.com/office/drawing/2014/main" id="{76A15370-EEB5-43B3-AD70-187FDE14E01C}"/>
                </a:ext>
              </a:extLst>
            </p:cNvPr>
            <p:cNvSpPr/>
            <p:nvPr/>
          </p:nvSpPr>
          <p:spPr>
            <a:xfrm>
              <a:off x="4501158" y="2146894"/>
              <a:ext cx="433334" cy="142905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0E2614-1628-4835-8553-343A12880E9F}"/>
                </a:ext>
              </a:extLst>
            </p:cNvPr>
            <p:cNvSpPr/>
            <p:nvPr/>
          </p:nvSpPr>
          <p:spPr>
            <a:xfrm>
              <a:off x="4118216" y="2053849"/>
              <a:ext cx="299772" cy="299772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5CC937-4E27-4B2C-9161-F599B8FF0169}"/>
              </a:ext>
            </a:extLst>
          </p:cNvPr>
          <p:cNvGrpSpPr/>
          <p:nvPr/>
        </p:nvGrpSpPr>
        <p:grpSpPr>
          <a:xfrm>
            <a:off x="2471846" y="1248896"/>
            <a:ext cx="1022206" cy="1022206"/>
            <a:chOff x="2295050" y="1519602"/>
            <a:chExt cx="1346200" cy="13462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F9A06C-6229-4004-8B46-B5FA889103E3}"/>
                </a:ext>
              </a:extLst>
            </p:cNvPr>
            <p:cNvSpPr/>
            <p:nvPr/>
          </p:nvSpPr>
          <p:spPr>
            <a:xfrm>
              <a:off x="2697685" y="1930341"/>
              <a:ext cx="435806" cy="435806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BA9C9F4-EFBE-4C90-96EB-39A5BB05C272}"/>
                </a:ext>
              </a:extLst>
            </p:cNvPr>
            <p:cNvSpPr/>
            <p:nvPr/>
          </p:nvSpPr>
          <p:spPr>
            <a:xfrm>
              <a:off x="2295050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278465C-C1C6-4E91-B8E7-65F4F2C09B4A}"/>
                </a:ext>
              </a:extLst>
            </p:cNvPr>
            <p:cNvSpPr/>
            <p:nvPr/>
          </p:nvSpPr>
          <p:spPr>
            <a:xfrm>
              <a:off x="2697685" y="1672890"/>
              <a:ext cx="472057" cy="472057"/>
            </a:xfrm>
            <a:prstGeom prst="ellipse">
              <a:avLst/>
            </a:prstGeom>
            <a:solidFill>
              <a:srgbClr val="B3ADD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DF8407-16C5-44A9-B82E-5C19AD8956F2}"/>
                </a:ext>
              </a:extLst>
            </p:cNvPr>
            <p:cNvSpPr/>
            <p:nvPr/>
          </p:nvSpPr>
          <p:spPr>
            <a:xfrm>
              <a:off x="3183088" y="2186822"/>
              <a:ext cx="231005" cy="231005"/>
            </a:xfrm>
            <a:prstGeom prst="ellipse">
              <a:avLst/>
            </a:prstGeom>
            <a:solidFill>
              <a:srgbClr val="B3ADD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4F5F7D-95C9-46E7-865B-CE1AA8FE2E2A}"/>
                </a:ext>
              </a:extLst>
            </p:cNvPr>
            <p:cNvCxnSpPr>
              <a:endCxn id="16" idx="3"/>
            </p:cNvCxnSpPr>
            <p:nvPr/>
          </p:nvCxnSpPr>
          <p:spPr>
            <a:xfrm flipV="1">
              <a:off x="2545914" y="2302325"/>
              <a:ext cx="215593" cy="25232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810477-C85E-4E6C-92C8-018AD974CC78}"/>
              </a:ext>
            </a:extLst>
          </p:cNvPr>
          <p:cNvGrpSpPr/>
          <p:nvPr/>
        </p:nvGrpSpPr>
        <p:grpSpPr>
          <a:xfrm>
            <a:off x="7239000" y="1248896"/>
            <a:ext cx="1022206" cy="1022206"/>
            <a:chOff x="7302973" y="1519602"/>
            <a:chExt cx="1346200" cy="13462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D89E063-C723-41F4-BCDE-26A22B162914}"/>
                </a:ext>
              </a:extLst>
            </p:cNvPr>
            <p:cNvSpPr/>
            <p:nvPr/>
          </p:nvSpPr>
          <p:spPr>
            <a:xfrm>
              <a:off x="7302973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204A7D-2F23-4D0F-A144-803FF20F5016}"/>
                </a:ext>
              </a:extLst>
            </p:cNvPr>
            <p:cNvSpPr/>
            <p:nvPr/>
          </p:nvSpPr>
          <p:spPr>
            <a:xfrm>
              <a:off x="7480499" y="1695958"/>
              <a:ext cx="992038" cy="992038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BABDCDF-DBE5-4DB7-9F40-9ACCB59D0D58}"/>
                </a:ext>
              </a:extLst>
            </p:cNvPr>
            <p:cNvCxnSpPr>
              <a:cxnSpLocks/>
            </p:cNvCxnSpPr>
            <p:nvPr/>
          </p:nvCxnSpPr>
          <p:spPr>
            <a:xfrm>
              <a:off x="7672427" y="2184491"/>
              <a:ext cx="246538" cy="248954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D2C1AE-BA26-4A7B-931D-FC306E057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5039" y="1947972"/>
              <a:ext cx="415642" cy="48573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9B0522-5923-43BA-913F-08AC450BC41A}"/>
              </a:ext>
            </a:extLst>
          </p:cNvPr>
          <p:cNvGrpSpPr/>
          <p:nvPr/>
        </p:nvGrpSpPr>
        <p:grpSpPr>
          <a:xfrm>
            <a:off x="5649949" y="1248896"/>
            <a:ext cx="1022206" cy="1022206"/>
            <a:chOff x="5625606" y="1519602"/>
            <a:chExt cx="1346200" cy="13462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B4E86BB-8273-4A2F-A10C-90800F52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0673" y="1828072"/>
              <a:ext cx="861721" cy="861721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ED6D5B-9813-4613-B3BB-14A473997364}"/>
                </a:ext>
              </a:extLst>
            </p:cNvPr>
            <p:cNvSpPr/>
            <p:nvPr/>
          </p:nvSpPr>
          <p:spPr>
            <a:xfrm>
              <a:off x="6336471" y="1679703"/>
              <a:ext cx="296624" cy="296624"/>
            </a:xfrm>
            <a:prstGeom prst="ellipse">
              <a:avLst/>
            </a:prstGeom>
            <a:solidFill>
              <a:srgbClr val="B3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30AA8A-56AB-4353-9FAB-E8A33B5DD966}"/>
                </a:ext>
              </a:extLst>
            </p:cNvPr>
            <p:cNvSpPr/>
            <p:nvPr/>
          </p:nvSpPr>
          <p:spPr>
            <a:xfrm>
              <a:off x="5625606" y="1519602"/>
              <a:ext cx="1346200" cy="1346200"/>
            </a:xfrm>
            <a:prstGeom prst="ellipse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t"/>
            <a:lstStyle/>
            <a:p>
              <a:pPr algn="l"/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923602-EAB8-4AFE-8DFD-3D36E8F91C49}"/>
              </a:ext>
            </a:extLst>
          </p:cNvPr>
          <p:cNvSpPr txBox="1"/>
          <p:nvPr/>
        </p:nvSpPr>
        <p:spPr>
          <a:xfrm>
            <a:off x="525465" y="229349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endParaRPr lang="en-US" sz="1400" i="1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8A5A9-3009-4E00-A2F0-D3B13828AFFF}"/>
              </a:ext>
            </a:extLst>
          </p:cNvPr>
          <p:cNvSpPr txBox="1"/>
          <p:nvPr/>
        </p:nvSpPr>
        <p:spPr>
          <a:xfrm>
            <a:off x="3707493" y="229349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BF963-B812-448C-8330-8F1F94AEFCC5}"/>
              </a:ext>
            </a:extLst>
          </p:cNvPr>
          <p:cNvSpPr txBox="1"/>
          <p:nvPr/>
        </p:nvSpPr>
        <p:spPr>
          <a:xfrm>
            <a:off x="2092830" y="2293494"/>
            <a:ext cx="172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41B75-02F8-4DF5-8509-BFA840F8EB4C}"/>
              </a:ext>
            </a:extLst>
          </p:cNvPr>
          <p:cNvSpPr txBox="1"/>
          <p:nvPr/>
        </p:nvSpPr>
        <p:spPr>
          <a:xfrm>
            <a:off x="6893287" y="2293494"/>
            <a:ext cx="17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</a:t>
            </a:r>
            <a:b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REFINE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2E630-91F0-4B22-9F80-FDE10F7CF04A}"/>
              </a:ext>
            </a:extLst>
          </p:cNvPr>
          <p:cNvSpPr txBox="1"/>
          <p:nvPr/>
        </p:nvSpPr>
        <p:spPr>
          <a:xfrm>
            <a:off x="5327352" y="2293494"/>
            <a:ext cx="17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IDEATION &amp;</a:t>
            </a:r>
            <a:b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5A56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ENVISIONING</a:t>
            </a:r>
            <a:endParaRPr lang="en-US" sz="1400" dirty="0">
              <a:solidFill>
                <a:srgbClr val="5A566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0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3200" y="2133600"/>
            <a:ext cx="5954119" cy="4063686"/>
            <a:chOff x="2819400" y="1447800"/>
            <a:chExt cx="5638800" cy="3848481"/>
          </a:xfrm>
        </p:grpSpPr>
        <p:pic>
          <p:nvPicPr>
            <p:cNvPr id="14" name="Picture 2" descr="https://lh5.googleusercontent.com/XhRjIacEeMW62n9CckoGKqsbrEMPDddR1qha_BNr00Y6NsebyyaIOgDz2IwTpZFL1A6sVxGPp_IQANzUFHrHQdSLXuhEAZESs53zRkpuep3aOHPJi7tAo5xg5AhxQSjFy3_4lsggScQ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447800"/>
              <a:ext cx="5638800" cy="3848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930339" y="2517695"/>
              <a:ext cx="838200" cy="699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E96D6"/>
                  </a:solidFill>
                  <a:latin typeface="Elephant" panose="02020904090505020303" pitchFamily="18" charset="0"/>
                </a:rPr>
                <a:t>say</a:t>
              </a:r>
              <a:br>
                <a:rPr lang="en-US" dirty="0">
                  <a:solidFill>
                    <a:srgbClr val="9E96D6"/>
                  </a:solidFill>
                  <a:latin typeface="Elephant" panose="02020904090505020303" pitchFamily="18" charset="0"/>
                </a:rPr>
              </a:br>
              <a:endParaRPr lang="en-US" dirty="0">
                <a:solidFill>
                  <a:srgbClr val="9E96D6"/>
                </a:solidFill>
                <a:latin typeface="Elephant" panose="02020904090505020303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53850" y="2432459"/>
              <a:ext cx="1155076" cy="699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E96D6"/>
                  </a:solidFill>
                  <a:latin typeface="Elephant" panose="02020904090505020303" pitchFamily="18" charset="0"/>
                </a:rPr>
                <a:t>think</a:t>
              </a:r>
              <a:br>
                <a:rPr lang="en-US" dirty="0">
                  <a:solidFill>
                    <a:srgbClr val="9E96D6"/>
                  </a:solidFill>
                  <a:latin typeface="Elephant" panose="02020904090505020303" pitchFamily="18" charset="0"/>
                </a:rPr>
              </a:br>
              <a:endParaRPr lang="en-US" dirty="0">
                <a:solidFill>
                  <a:srgbClr val="9E96D6"/>
                </a:solidFill>
                <a:latin typeface="Elephant" panose="02020904090505020303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81800" y="4326466"/>
              <a:ext cx="838200" cy="437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E96D6"/>
                  </a:solidFill>
                  <a:latin typeface="Elephant" panose="02020904090505020303" pitchFamily="18" charset="0"/>
                </a:rPr>
                <a:t>feel</a:t>
              </a:r>
              <a:endParaRPr lang="en-US" dirty="0">
                <a:solidFill>
                  <a:srgbClr val="9E96D6"/>
                </a:solidFill>
                <a:latin typeface="Elephant" panose="02020904090505020303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9700" y="4532217"/>
              <a:ext cx="838200" cy="699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E96D6"/>
                  </a:solidFill>
                  <a:latin typeface="Elephant" panose="02020904090505020303" pitchFamily="18" charset="0"/>
                </a:rPr>
                <a:t>use</a:t>
              </a:r>
              <a:br>
                <a:rPr lang="en-US" dirty="0">
                  <a:solidFill>
                    <a:srgbClr val="9E96D6"/>
                  </a:solidFill>
                  <a:latin typeface="Elephant" panose="02020904090505020303" pitchFamily="18" charset="0"/>
                </a:rPr>
              </a:br>
              <a:endParaRPr lang="en-US" dirty="0">
                <a:solidFill>
                  <a:srgbClr val="9E96D6"/>
                </a:solidFill>
                <a:latin typeface="Elephant" panose="02020904090505020303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5182" y="4532217"/>
              <a:ext cx="838200" cy="6995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9E96D6"/>
                  </a:solidFill>
                  <a:latin typeface="Elephant" panose="02020904090505020303" pitchFamily="18" charset="0"/>
                </a:rPr>
                <a:t>do</a:t>
              </a:r>
              <a:br>
                <a:rPr lang="en-US" dirty="0">
                  <a:solidFill>
                    <a:srgbClr val="9E96D6"/>
                  </a:solidFill>
                  <a:latin typeface="Elephant" panose="02020904090505020303" pitchFamily="18" charset="0"/>
                </a:rPr>
              </a:br>
              <a:endParaRPr lang="en-US" dirty="0">
                <a:solidFill>
                  <a:srgbClr val="9E96D6"/>
                </a:solidFill>
                <a:latin typeface="Elephant" panose="02020904090505020303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85070" y="381000"/>
            <a:ext cx="678852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9E96D6"/>
                </a:solidFill>
                <a:latin typeface="Elephant" panose="02020904090505020303" pitchFamily="18" charset="0"/>
              </a:rPr>
              <a:t>Through </a:t>
            </a:r>
            <a:r>
              <a:rPr lang="en-US" sz="4000" i="1" dirty="0">
                <a:solidFill>
                  <a:srgbClr val="5A566F"/>
                </a:solidFill>
                <a:latin typeface="Elephant" panose="02020904090505020303" pitchFamily="18" charset="0"/>
              </a:rPr>
              <a:t>observation </a:t>
            </a:r>
            <a:r>
              <a:rPr lang="en-US" sz="4000" i="1" dirty="0">
                <a:solidFill>
                  <a:srgbClr val="9E96D6"/>
                </a:solidFill>
                <a:latin typeface="Elephant" panose="02020904090505020303" pitchFamily="18" charset="0"/>
              </a:rPr>
              <a:t>and </a:t>
            </a:r>
            <a:r>
              <a:rPr lang="en-US" sz="4000" i="1" dirty="0">
                <a:solidFill>
                  <a:srgbClr val="5A566F"/>
                </a:solidFill>
                <a:latin typeface="Elephant" panose="02020904090505020303" pitchFamily="18" charset="0"/>
              </a:rPr>
              <a:t>empathy</a:t>
            </a:r>
            <a:r>
              <a:rPr lang="en-US" sz="4000" i="1" dirty="0">
                <a:solidFill>
                  <a:srgbClr val="9E96D6"/>
                </a:solidFill>
                <a:latin typeface="Elephant" panose="02020904090505020303" pitchFamily="18" charset="0"/>
              </a:rPr>
              <a:t>,  focusing on what people…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112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 txBox="1">
            <a:spLocks/>
          </p:cNvSpPr>
          <p:nvPr/>
        </p:nvSpPr>
        <p:spPr>
          <a:xfrm>
            <a:off x="381000" y="533400"/>
            <a:ext cx="7391400" cy="2057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Empathy Research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562100"/>
            <a:ext cx="8686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566F"/>
                </a:solidFill>
                <a:latin typeface="Arial" panose="020B0604020202020204" pitchFamily="34" charset="0"/>
              </a:rPr>
              <a:t>Immersion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3ADD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Immersing your</a:t>
            </a:r>
            <a:r>
              <a:rPr lang="en-US" sz="2000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self in their work and environment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566F"/>
                </a:solidFill>
                <a:latin typeface="Arial" panose="020B0604020202020204" pitchFamily="34" charset="0"/>
              </a:rPr>
              <a:t>Analogous Inspiration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Try doing something similar to put yourself in their shoes</a:t>
            </a:r>
            <a:endParaRPr lang="en-US" sz="2000" dirty="0">
              <a:solidFill>
                <a:srgbClr val="B3ADD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Observing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Watch someone experience a process in their own setting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Interview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Talk to them directly to understand hopes, desires, and aspirations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3ADD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3ADD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9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 txBox="1">
            <a:spLocks/>
          </p:cNvSpPr>
          <p:nvPr/>
        </p:nvSpPr>
        <p:spPr>
          <a:xfrm>
            <a:off x="381000" y="533400"/>
            <a:ext cx="7391400" cy="2057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Interview Tips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219" y="1380946"/>
            <a:ext cx="8686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</a:rPr>
              <a:t>Stay open-minded -- Ask open-ended questions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Treat it as a conversation. Keep asking “why” until you get to the underlying meaning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</a:rPr>
              <a:t>Ask naïve questions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Unassuming questions encourage them to explain their logic</a:t>
            </a:r>
            <a:endParaRPr lang="en-US" dirty="0">
              <a:solidFill>
                <a:srgbClr val="B3ADD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Embrace the pause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Give time to reflect and answer- don’t assume you know what they’ll say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Minimize your presence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Smile and nod, avoid making them feel like you’re testing them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Tell me about a time when…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Ask to tell a story about an event in their past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Mind the gap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Sometimes they contradict themselves. Dig deeper if things don’t match up. Might lead to an insight</a:t>
            </a:r>
            <a:endParaRPr lang="en-US" dirty="0">
              <a:solidFill>
                <a:srgbClr val="B3ADD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3ADD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6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 txBox="1">
            <a:spLocks/>
          </p:cNvSpPr>
          <p:nvPr/>
        </p:nvSpPr>
        <p:spPr>
          <a:xfrm>
            <a:off x="381000" y="533400"/>
            <a:ext cx="7391400" cy="20574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Rockwell" panose="020606030202050204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to dig deeper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363693"/>
            <a:ext cx="79779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44546A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</a:rPr>
              <a:t>“I noticed you…”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Use an observation to objectively get them to talk more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“Can you show me?”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Ask them to show how they ‘always’ do things so you can see if they do it differently than they self-report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“Why?”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You might ask why 3 or 4 times to reach an underlying issue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“I always send an email to do that.” “An email…?”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Repeat the action word of their sentence in a questioning way</a:t>
            </a:r>
          </a:p>
          <a:p>
            <a:pPr marL="7429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566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“Why do you do that?”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3ADDF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They are the expert at their work. Don’t correct them, instead try to understand their perspective</a:t>
            </a:r>
            <a:endParaRPr lang="en-US" dirty="0">
              <a:solidFill>
                <a:srgbClr val="B3ADD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569D0-B3D4-4DF5-AD78-ABEE9DA82B59}"/>
              </a:ext>
            </a:extLst>
          </p:cNvPr>
          <p:cNvSpPr/>
          <p:nvPr/>
        </p:nvSpPr>
        <p:spPr>
          <a:xfrm>
            <a:off x="381000" y="5653178"/>
            <a:ext cx="7977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5A566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Remember, different techniques work for different personalities. If one doesn’t work, try another</a:t>
            </a:r>
            <a:endParaRPr lang="en-US" sz="2000" b="1" dirty="0">
              <a:solidFill>
                <a:srgbClr val="5A566F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02525"/>
      </p:ext>
    </p:extLst>
  </p:cSld>
  <p:clrMapOvr>
    <a:masterClrMapping/>
  </p:clrMapOvr>
</p:sld>
</file>

<file path=ppt/theme/theme1.xml><?xml version="1.0" encoding="utf-8"?>
<a:theme xmlns:a="http://schemas.openxmlformats.org/drawingml/2006/main" name="LM Brand Template 2018 Print">
  <a:themeElements>
    <a:clrScheme name="LM PRINT COLORS 2018">
      <a:dk1>
        <a:srgbClr val="343741"/>
      </a:dk1>
      <a:lt1>
        <a:srgbClr val="F5F5F5"/>
      </a:lt1>
      <a:dk2>
        <a:srgbClr val="1A1446"/>
      </a:dk2>
      <a:lt2>
        <a:srgbClr val="FFFFFF"/>
      </a:lt2>
      <a:accent1>
        <a:srgbClr val="FFD000"/>
      </a:accent1>
      <a:accent2>
        <a:srgbClr val="1A1446"/>
      </a:accent2>
      <a:accent3>
        <a:srgbClr val="78E1E1"/>
      </a:accent3>
      <a:accent4>
        <a:srgbClr val="06748C"/>
      </a:accent4>
      <a:accent5>
        <a:srgbClr val="B0B0B0"/>
      </a:accent5>
      <a:accent6>
        <a:srgbClr val="343741"/>
      </a:accent6>
      <a:hlink>
        <a:srgbClr val="06748C"/>
      </a:hlink>
      <a:folHlink>
        <a:srgbClr val="000000"/>
      </a:folHlink>
    </a:clrScheme>
    <a:fontScheme name="LM 2018 corpora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MI_white_template" id="{195C841A-2B45-4A24-BBC4-6560885976FD}" vid="{D2554FDF-170C-4266-85BD-8D09C67202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lmIntraResourceDocument" ma:contentTypeID="0x01010021BC974CC154D44197474AF36FB520F1005486BCA36CFAC1449C0DE859B84E40E6" ma:contentTypeVersion="34" ma:contentTypeDescription="Resource Document" ma:contentTypeScope="" ma:versionID="ccb3658d5fb13a99b52b6b4d9bff074a">
  <xsd:schema xmlns:xsd="http://www.w3.org/2001/XMLSchema" xmlns:xs="http://www.w3.org/2001/XMLSchema" xmlns:p="http://schemas.microsoft.com/office/2006/metadata/properties" xmlns:ns1="http://schemas.microsoft.com/sharepoint/v3" xmlns:ns2="dc19434a-4356-4699-a9ab-d150bc8cd177" xmlns:ns3="921b451d-1e46-4c18-8ccd-e08dee73baf0" targetNamespace="http://schemas.microsoft.com/office/2006/metadata/properties" ma:root="true" ma:fieldsID="64f332dfdbde7d2f5ef93afd401835ea" ns1:_="" ns2:_="" ns3:_="">
    <xsd:import namespace="http://schemas.microsoft.com/sharepoint/v3"/>
    <xsd:import namespace="dc19434a-4356-4699-a9ab-d150bc8cd177"/>
    <xsd:import namespace="921b451d-1e46-4c18-8ccd-e08dee73baf0"/>
    <xsd:element name="properties">
      <xsd:complexType>
        <xsd:sequence>
          <xsd:element name="documentManagement">
            <xsd:complexType>
              <xsd:all>
                <xsd:element ref="ns2:ExpirationDate" minOccurs="0"/>
                <xsd:element ref="ns2:myLibertyContentOwner"/>
                <xsd:element ref="ns3:lmIntraSBUandCorpDept" minOccurs="0"/>
                <xsd:element ref="ns2:myLibertyKeywords" minOccurs="0"/>
                <xsd:element ref="ns2:lmIntraDescription" minOccurs="0"/>
                <xsd:element ref="ns2:lmIntraAbstract" minOccurs="0"/>
                <xsd:element ref="ns1:URL" minOccurs="0"/>
                <xsd:element ref="ns2:lmIntraOperatingUnitCompany" minOccurs="0"/>
                <xsd:element ref="ns2:lmIntraFunctionalArea" minOccurs="0"/>
                <xsd:element ref="ns2:lmIntraDocumentType" minOccurs="0"/>
                <xsd:element ref="ns3:lmIntraSt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8" nillable="true" ma:displayName="URL" ma:hidden="true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9434a-4356-4699-a9ab-d150bc8cd177" elementFormDefault="qualified">
    <xsd:import namespace="http://schemas.microsoft.com/office/2006/documentManagement/types"/>
    <xsd:import namespace="http://schemas.microsoft.com/office/infopath/2007/PartnerControls"/>
    <xsd:element name="ExpirationDate" ma:index="1" nillable="true" ma:displayName="ExpirationDate" ma:description="Content expiration." ma:format="DateTime" ma:internalName="ExpirationDate">
      <xsd:simpleType>
        <xsd:restriction base="dms:DateTime"/>
      </xsd:simpleType>
    </xsd:element>
    <xsd:element name="myLibertyContentOwner" ma:index="2" ma:displayName="Content Owner" ma:list="UserInfo" ma:internalName="myLibertyContentOwn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yLibertyKeywords" ma:index="4" nillable="true" ma:displayName="Keywords" ma:description="Content keywords." ma:internalName="myLibertyKeywords">
      <xsd:simpleType>
        <xsd:restriction base="dms:Note"/>
      </xsd:simpleType>
    </xsd:element>
    <xsd:element name="lmIntraDescription" ma:index="5" nillable="true" ma:displayName="Description" ma:description="Specify content details." ma:internalName="lmIntraDescription" ma:readOnly="false">
      <xsd:simpleType>
        <xsd:restriction base="dms:Note"/>
      </xsd:simpleType>
    </xsd:element>
    <xsd:element name="lmIntraAbstract" ma:index="6" nillable="true" ma:displayName="Abstract" ma:description="Abstract" ma:internalName="lmIntraAbstract" ma:readOnly="false">
      <xsd:simpleType>
        <xsd:restriction base="dms:Note"/>
      </xsd:simpleType>
    </xsd:element>
    <xsd:element name="lmIntraOperatingUnitCompany" ma:index="13" nillable="true" ma:displayName="Operating Unit, Company, or Corporate Department" ma:hidden="true" ma:internalName="lmIntraOperatingUnitCompany" ma:readOnly="false">
      <xsd:simpleType>
        <xsd:restriction base="dms:Choice">
          <xsd:enumeration value="Agency Corporation Home Office"/>
          <xsd:enumeration value="Commercial Markets Property &amp; Casualty"/>
          <xsd:enumeration value="Complex &amp; Emerging Risks Claims"/>
          <xsd:enumeration value="Corporate Department"/>
          <xsd:enumeration value="Group Benefits"/>
          <xsd:enumeration value="Liberty International"/>
          <xsd:enumeration value="Liberty International Underwriters"/>
          <xsd:enumeration value="Liberty Mutual Reinsurance"/>
          <xsd:enumeration value="Liberty Mutual Surety"/>
          <xsd:enumeration value="Personal Markets"/>
          <xsd:enumeration value="Personal Markets Life"/>
          <xsd:enumeration value="Regional Companies Group"/>
          <xsd:enumeration value="America First Insurance"/>
          <xsd:enumeration value="Colorado Casualty"/>
          <xsd:enumeration value="Golden Eagle Insurance"/>
          <xsd:enumeration value="Indiana Insurance"/>
          <xsd:enumeration value="Liberty Agency Underwriters"/>
          <xsd:enumeration value="Liberty Northwest"/>
          <xsd:enumeration value="Montgomery Insurance"/>
          <xsd:enumeration value="Ohio Casualty"/>
          <xsd:enumeration value="Peerless Insurance"/>
          <xsd:enumeration value="Safeco Insurance"/>
          <xsd:enumeration value="Summit"/>
          <xsd:enumeration value="Other"/>
        </xsd:restriction>
      </xsd:simpleType>
    </xsd:element>
    <xsd:element name="lmIntraFunctionalArea" ma:index="14" nillable="true" ma:displayName="Topic Area" ma:format="Dropdown" ma:hidden="true" ma:internalName="lmIntraFunctionalArea" ma:readOnly="false">
      <xsd:simpleType>
        <xsd:restriction base="dms:Choice">
          <xsd:enumeration value="Accounting"/>
          <xsd:enumeration value="Actuarial"/>
          <xsd:enumeration value="Agents/Brokers"/>
          <xsd:enumeration value="Audit"/>
          <xsd:enumeration value="Business Continuity"/>
          <xsd:enumeration value="Business Process Improvement"/>
          <xsd:enumeration value="Claims"/>
          <xsd:enumeration value="Commercial Lines Service Center"/>
          <xsd:enumeration value="Commercial Lines Underwriting"/>
          <xsd:enumeration value="Communications/Marketing"/>
          <xsd:enumeration value="Compliance"/>
          <xsd:enumeration value="Customer Service"/>
          <xsd:enumeration value="Employee Benefits"/>
          <xsd:enumeration value="Finance &amp; Treasury"/>
          <xsd:enumeration value="Human Resources"/>
          <xsd:enumeration value="Information Technology"/>
          <xsd:enumeration value="Investments"/>
          <xsd:enumeration value="Legal"/>
          <xsd:enumeration value="Loss Prevention"/>
          <xsd:enumeration value="National Program Management"/>
          <xsd:enumeration value="Office Operations Managers"/>
          <xsd:enumeration value="Premium Audit"/>
          <xsd:enumeration value="Processing"/>
          <xsd:enumeration value="Procurement"/>
          <xsd:enumeration value="Product Management"/>
          <xsd:enumeration value="Public Affairs"/>
          <xsd:enumeration value="Quality Management"/>
          <xsd:enumeration value="Real Estate"/>
          <xsd:enumeration value="Reinsurance"/>
          <xsd:enumeration value="Safety"/>
          <xsd:enumeration value="Sales/Distribution"/>
          <xsd:enumeration value="Security Operations"/>
          <xsd:enumeration value="Strategy &amp; Operations"/>
          <xsd:enumeration value="Systems and Applications"/>
          <xsd:enumeration value="Tax"/>
          <xsd:enumeration value="Tenant Services"/>
          <xsd:enumeration value="Training"/>
          <xsd:enumeration value="Travel"/>
          <xsd:enumeration value="Underwriting Operations"/>
          <xsd:enumeration value="Workflows"/>
          <xsd:enumeration value="Other"/>
        </xsd:restriction>
      </xsd:simpleType>
    </xsd:element>
    <xsd:element name="lmIntraDocumentType" ma:index="15" nillable="true" ma:displayName="Document Type" ma:description="Type of document being created." ma:format="Dropdown" ma:hidden="true" ma:internalName="lmIntraDocumentType" ma:readOnly="false">
      <xsd:simpleType>
        <xsd:restriction base="dms:Choice">
          <xsd:enumeration value="Bulletins"/>
          <xsd:enumeration value="Calendars"/>
          <xsd:enumeration value="Courses &amp; Training"/>
          <xsd:enumeration value="Directories"/>
          <xsd:enumeration value="Forms"/>
          <xsd:enumeration value="Guides"/>
          <xsd:enumeration value="Lists"/>
          <xsd:enumeration value="Manuals"/>
          <xsd:enumeration value="Marketing Brochures"/>
          <xsd:enumeration value="Organizational Announcements"/>
          <xsd:enumeration value="Organizational Charts"/>
          <xsd:enumeration value="Policies/Protocols"/>
          <xsd:enumeration value="Presentations"/>
          <xsd:enumeration value="Rating Plans (links to Outside)"/>
          <xsd:enumeration value="Reports"/>
          <xsd:enumeration value="Reference Materials"/>
          <xsd:enumeration value="Schedules"/>
          <xsd:enumeration value="Spreadsheets"/>
          <xsd:enumeration value="Success/Value stories"/>
          <xsd:enumeration value="Templates"/>
          <xsd:enumeration value="Tools &amp; Tip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1b451d-1e46-4c18-8ccd-e08dee73baf0" elementFormDefault="qualified">
    <xsd:import namespace="http://schemas.microsoft.com/office/2006/documentManagement/types"/>
    <xsd:import namespace="http://schemas.microsoft.com/office/infopath/2007/PartnerControls"/>
    <xsd:element name="lmIntraSBUandCorpDept" ma:index="3" nillable="true" ma:displayName="SBU or Department" ma:format="Dropdown" ma:internalName="lmIntraSBUandCorpDept">
      <xsd:simpleType>
        <xsd:restriction base="dms:Choice">
          <xsd:enumeration value="Commercial Insurance"/>
          <xsd:enumeration value="Corporate"/>
          <xsd:enumeration value="Global Specialty"/>
          <xsd:enumeration value="Liberty International"/>
          <xsd:enumeration value="Personal Insurance"/>
          <xsd:enumeration value="GCM"/>
          <xsd:enumeration value="GCM East"/>
          <xsd:enumeration value="GCM West"/>
          <xsd:enumeration value="USCM"/>
        </xsd:restriction>
      </xsd:simpleType>
    </xsd:element>
    <xsd:element name="lmIntraState" ma:index="18" nillable="true" ma:displayName="State" ma:description="State description." ma:hidden="true" ma:internalName="lmIntraStat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K"/>
                    <xsd:enumeration value="AL"/>
                    <xsd:enumeration value="AR"/>
                    <xsd:enumeration value="AZ"/>
                    <xsd:enumeration value="CA"/>
                    <xsd:enumeration value="CO"/>
                    <xsd:enumeration value="CT"/>
                    <xsd:enumeration value="DE"/>
                    <xsd:enumeration value="DC"/>
                    <xsd:enumeration value="FL"/>
                    <xsd:enumeration value="GA"/>
                    <xsd:enumeration value="HI"/>
                    <xsd:enumeration value="IA"/>
                    <xsd:enumeration value="ID"/>
                    <xsd:enumeration value="IL"/>
                    <xsd:enumeration value="IN"/>
                    <xsd:enumeration value="KS"/>
                    <xsd:enumeration value="KY"/>
                    <xsd:enumeration value="LA"/>
                    <xsd:enumeration value="MA"/>
                    <xsd:enumeration value="MD"/>
                    <xsd:enumeration value="ME"/>
                    <xsd:enumeration value="MI"/>
                    <xsd:enumeration value="MN"/>
                    <xsd:enumeration value="MO"/>
                    <xsd:enumeration value="MS"/>
                    <xsd:enumeration value="MT"/>
                    <xsd:enumeration value="NC"/>
                    <xsd:enumeration value="ND"/>
                    <xsd:enumeration value="NE"/>
                    <xsd:enumeration value="NH"/>
                    <xsd:enumeration value="NJ"/>
                    <xsd:enumeration value="NM"/>
                    <xsd:enumeration value="NV"/>
                    <xsd:enumeration value="NY"/>
                    <xsd:enumeration value="OH"/>
                    <xsd:enumeration value="OK"/>
                    <xsd:enumeration value="OR"/>
                    <xsd:enumeration value="PA"/>
                    <xsd:enumeration value="RI"/>
                    <xsd:enumeration value="SC"/>
                    <xsd:enumeration value="SD"/>
                    <xsd:enumeration value="TN"/>
                    <xsd:enumeration value="TX"/>
                    <xsd:enumeration value="UT"/>
                    <xsd:enumeration value="VA"/>
                    <xsd:enumeration value="VT"/>
                    <xsd:enumeration value="WA"/>
                    <xsd:enumeration value="WI"/>
                    <xsd:enumeration value="WV"/>
                    <xsd:enumeration value="WY"/>
                    <xsd:enumeration value="All States"/>
                    <xsd:enumeration value="AFI States (TX, OK, KS, LA, AR, MO)"/>
                    <xsd:enumeration value="CCI States (WY, UT, CO, NM, NV, AZ)"/>
                    <xsd:enumeration value="GEI States (CA)"/>
                    <xsd:enumeration value="IIC States (ND, SD, NE, MN, IA, MI,WI, IL, IN)"/>
                    <xsd:enumeration value="LNW States (AK, WA, OR, ID, MT)"/>
                    <xsd:enumeration value="MIC States (TN, NC, SC, GA, FL, AL, MS)"/>
                    <xsd:enumeration value="OCI States (OH, KY, DC, PA, VA, WV, DE, MD)"/>
                    <xsd:enumeration value="PIC States (ME, VT, NH, MA, RI, CT, NY, NJ)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12469A9CEE74EBBC26FF4DDD41879" ma:contentTypeVersion="5" ma:contentTypeDescription="Create a new document." ma:contentTypeScope="" ma:versionID="ff444cf9d1146392e3e2708aebecd384">
  <xsd:schema xmlns:xsd="http://www.w3.org/2001/XMLSchema" xmlns:xs="http://www.w3.org/2001/XMLSchema" xmlns:p="http://schemas.microsoft.com/office/2006/metadata/properties" xmlns:ns2="0a65161c-3990-4adf-9322-8bb0a3febc2a" targetNamespace="http://schemas.microsoft.com/office/2006/metadata/properties" ma:root="true" ma:fieldsID="7d1c10f0eba5673f9fa64c9c591c4b56" ns2:_="">
    <xsd:import namespace="0a65161c-3990-4adf-9322-8bb0a3febc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5161c-3990-4adf-9322-8bb0a3feb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7942EE-AB84-4633-9D2E-0499F0D0A237}">
  <ds:schemaRefs>
    <ds:schemaRef ds:uri="http://schemas.openxmlformats.org/package/2006/metadata/core-properties"/>
    <ds:schemaRef ds:uri="http://schemas.microsoft.com/office/2006/documentManagement/types"/>
    <ds:schemaRef ds:uri="921b451d-1e46-4c18-8ccd-e08dee73baf0"/>
    <ds:schemaRef ds:uri="http://purl.org/dc/elements/1.1/"/>
    <ds:schemaRef ds:uri="http://schemas.microsoft.com/office/2006/metadata/properties"/>
    <ds:schemaRef ds:uri="dc19434a-4356-4699-a9ab-d150bc8cd177"/>
    <ds:schemaRef ds:uri="http://www.w3.org/XML/1998/namespace"/>
    <ds:schemaRef ds:uri="http://purl.org/dc/terms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C21160-3669-4044-8CF3-5A7FC7F6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19434a-4356-4699-a9ab-d150bc8cd177"/>
    <ds:schemaRef ds:uri="921b451d-1e46-4c18-8ccd-e08dee73ba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768FCB-565C-40FD-9C4A-95AC54CF71C7}"/>
</file>

<file path=customXml/itemProps4.xml><?xml version="1.0" encoding="utf-8"?>
<ds:datastoreItem xmlns:ds="http://schemas.openxmlformats.org/officeDocument/2006/customXml" ds:itemID="{731F9721-5D7F-4C0E-9647-8A9D129291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LMI_white_template (1)</Template>
  <TotalTime>1795</TotalTime>
  <Words>1117</Words>
  <Application>Microsoft Office PowerPoint</Application>
  <PresentationFormat>On-screen Show (4:3)</PresentationFormat>
  <Paragraphs>206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Arial</vt:lpstr>
      <vt:lpstr>Calibri</vt:lpstr>
      <vt:lpstr>Elephant</vt:lpstr>
      <vt:lpstr>Wingdings</vt:lpstr>
      <vt:lpstr>Wingdings 2</vt:lpstr>
      <vt:lpstr>LM Brand Template 2018 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Liberty Mutual Insurance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 (This template can be used for both print and projection)</dc:title>
  <dc:creator>Margaret Kelleher</dc:creator>
  <cp:lastModifiedBy>Kelleher, Margaret</cp:lastModifiedBy>
  <cp:revision>23</cp:revision>
  <dcterms:created xsi:type="dcterms:W3CDTF">2018-10-16T17:33:44Z</dcterms:created>
  <dcterms:modified xsi:type="dcterms:W3CDTF">2019-02-13T09:42:07Z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 Updated By">
    <vt:lpwstr>169774</vt:lpwstr>
  </property>
  <property fmtid="{D5CDD505-2E9C-101B-9397-08002B2CF9AE}" pid="3" name="ContentTypeId">
    <vt:lpwstr>0x010100A0512469A9CEE74EBBC26FF4DDD41879</vt:lpwstr>
  </property>
</Properties>
</file>