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0" r:id="rId5"/>
    <p:sldId id="262" r:id="rId6"/>
    <p:sldId id="259" r:id="rId7"/>
    <p:sldId id="263" r:id="rId8"/>
    <p:sldId id="261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5" autoAdjust="0"/>
  </p:normalViewPr>
  <p:slideViewPr>
    <p:cSldViewPr snapToGrid="0">
      <p:cViewPr>
        <p:scale>
          <a:sx n="68" d="100"/>
          <a:sy n="68" d="100"/>
        </p:scale>
        <p:origin x="5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her, Margaret" userId="S::margaret.kelleher@libertymutual.com::315420b5-8622-4801-a712-10e89db67bca" providerId="AD" clId="Web-{E6118734-98B1-4B9C-8B24-F8B583362F2A}"/>
    <pc:docChg chg="delSld">
      <pc:chgData name="Kelleher, Margaret" userId="S::margaret.kelleher@libertymutual.com::315420b5-8622-4801-a712-10e89db67bca" providerId="AD" clId="Web-{E6118734-98B1-4B9C-8B24-F8B583362F2A}" dt="2019-04-30T02:11:53.646" v="0"/>
      <pc:docMkLst>
        <pc:docMk/>
      </pc:docMkLst>
      <pc:sldChg chg="del">
        <pc:chgData name="Kelleher, Margaret" userId="S::margaret.kelleher@libertymutual.com::315420b5-8622-4801-a712-10e89db67bca" providerId="AD" clId="Web-{E6118734-98B1-4B9C-8B24-F8B583362F2A}" dt="2019-04-30T02:11:53.646" v="0"/>
        <pc:sldMkLst>
          <pc:docMk/>
          <pc:sldMk cId="182078317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50B22-70FE-4E48-A092-597B77139A3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C6626-0D01-4602-AAAD-8F010BC0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C04D4-FB1A-41E8-904F-82801A50B0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C04D4-FB1A-41E8-904F-82801A50B0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C04D4-FB1A-41E8-904F-82801A50B0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C04D4-FB1A-41E8-904F-82801A50B0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C04D4-FB1A-41E8-904F-82801A50B0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C04D4-FB1A-41E8-904F-82801A50B0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4C19E-E885-47F1-953E-73BDCD189BA2}"/>
              </a:ext>
            </a:extLst>
          </p:cNvPr>
          <p:cNvSpPr/>
          <p:nvPr userDrawn="1"/>
        </p:nvSpPr>
        <p:spPr>
          <a:xfrm>
            <a:off x="6" y="6418546"/>
            <a:ext cx="9187543" cy="431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rtlCol="0" anchor="t"/>
          <a:lstStyle/>
          <a:p>
            <a:pPr defTabSz="1218999"/>
            <a:endParaRPr lang="en-US" sz="1867" dirty="0">
              <a:solidFill>
                <a:srgbClr val="78E1E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B13AC-42B2-4034-B343-8A5368210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9" y="6464276"/>
            <a:ext cx="1478389" cy="3775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F27A7-0344-4075-B7A6-CA9B2A6DD804}"/>
              </a:ext>
            </a:extLst>
          </p:cNvPr>
          <p:cNvCxnSpPr/>
          <p:nvPr userDrawn="1"/>
        </p:nvCxnSpPr>
        <p:spPr>
          <a:xfrm>
            <a:off x="2085792" y="6484320"/>
            <a:ext cx="0" cy="32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9">
            <a:extLst>
              <a:ext uri="{FF2B5EF4-FFF2-40B4-BE49-F238E27FC236}">
                <a16:creationId xmlns:a16="http://schemas.microsoft.com/office/drawing/2014/main" id="{741E77BE-2171-4B9B-AA6B-00140A8B30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99714" y="6416762"/>
            <a:ext cx="3238501" cy="433285"/>
          </a:xfrm>
          <a:prstGeom prst="rect">
            <a:avLst/>
          </a:prstGeom>
          <a:solidFill>
            <a:srgbClr val="FFD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D52180-4A39-43FA-9B7D-2EA0732FFB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13" y="6478438"/>
            <a:ext cx="1278127" cy="3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9C8CE0-D4BA-6249-ADD4-611FB3B51EFF}"/>
              </a:ext>
            </a:extLst>
          </p:cNvPr>
          <p:cNvGrpSpPr/>
          <p:nvPr userDrawn="1"/>
        </p:nvGrpSpPr>
        <p:grpSpPr>
          <a:xfrm>
            <a:off x="0" y="5339789"/>
            <a:ext cx="12192000" cy="1518212"/>
            <a:chOff x="0" y="4004841"/>
            <a:chExt cx="9144000" cy="11386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219021-7FA0-834D-B0D1-C95CB8B6D54C}"/>
                </a:ext>
              </a:extLst>
            </p:cNvPr>
            <p:cNvSpPr/>
            <p:nvPr userDrawn="1"/>
          </p:nvSpPr>
          <p:spPr>
            <a:xfrm>
              <a:off x="0" y="4004841"/>
              <a:ext cx="4572000" cy="11386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defTabSz="1218999"/>
              <a:endParaRPr lang="en-US" sz="1867" dirty="0">
                <a:solidFill>
                  <a:srgbClr val="78E1E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F65486-A655-6F4C-BF3E-421E2BE469FF}"/>
                </a:ext>
              </a:extLst>
            </p:cNvPr>
            <p:cNvSpPr/>
            <p:nvPr userDrawn="1"/>
          </p:nvSpPr>
          <p:spPr>
            <a:xfrm>
              <a:off x="4572000" y="4004841"/>
              <a:ext cx="4572000" cy="113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defTabSz="1218999"/>
              <a:endParaRPr lang="en-US" sz="1867" dirty="0">
                <a:solidFill>
                  <a:srgbClr val="78E1E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CB2051-DC2A-EC4F-98A0-D335E71365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5395" y="4171146"/>
              <a:ext cx="2518458" cy="6406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BE5D89-4A14-EC4F-BA13-401EB17E37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03" y="4240085"/>
              <a:ext cx="2501650" cy="63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009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8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52">
          <p15:clr>
            <a:srgbClr val="FBAE40"/>
          </p15:clr>
        </p15:guide>
        <p15:guide id="6" orient="horz" pos="12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631" y="168443"/>
            <a:ext cx="11730789" cy="12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31" y="1446122"/>
            <a:ext cx="11730789" cy="47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32969" y="6320243"/>
            <a:ext cx="1192606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Font typeface="Wingdings 2" panose="05020102010507070707" pitchFamily="18" charset="2"/>
        <a:buChar char="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334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47700" indent="-1524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819150" indent="-230188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950913" indent="-157163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7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88DAB46-2123-4E40-B2BF-40E1C8F4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32"/>
            <a:ext cx="12192000" cy="53533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816458-4D0D-FA4A-BD98-B9B55FF348AD}"/>
              </a:ext>
            </a:extLst>
          </p:cNvPr>
          <p:cNvSpPr txBox="1"/>
          <p:nvPr/>
        </p:nvSpPr>
        <p:spPr>
          <a:xfrm>
            <a:off x="511408" y="2655662"/>
            <a:ext cx="5735421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99">
              <a:lnSpc>
                <a:spcPct val="85000"/>
              </a:lnSpc>
            </a:pPr>
            <a:r>
              <a:rPr lang="en-US" sz="4000" b="1" dirty="0">
                <a:solidFill>
                  <a:srgbClr val="06748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Journey Mapping Session</a:t>
            </a:r>
          </a:p>
          <a:p>
            <a:pPr defTabSz="1218999">
              <a:lnSpc>
                <a:spcPct val="85000"/>
              </a:lnSpc>
            </a:pPr>
            <a:endParaRPr lang="en-US" sz="2000" b="1" dirty="0">
              <a:solidFill>
                <a:srgbClr val="06748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F37B6-E126-1143-AD6F-FB36FCE1813B}"/>
              </a:ext>
            </a:extLst>
          </p:cNvPr>
          <p:cNvSpPr txBox="1"/>
          <p:nvPr/>
        </p:nvSpPr>
        <p:spPr>
          <a:xfrm>
            <a:off x="511409" y="4303153"/>
            <a:ext cx="4282632" cy="348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99">
              <a:lnSpc>
                <a:spcPct val="85000"/>
              </a:lnSpc>
            </a:pPr>
            <a:r>
              <a:rPr lang="en-US" sz="2667" dirty="0">
                <a:solidFill>
                  <a:srgbClr val="1A1446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May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C7BF30-C467-8C4F-9D44-18CB5742661B}"/>
              </a:ext>
            </a:extLst>
          </p:cNvPr>
          <p:cNvCxnSpPr>
            <a:cxnSpLocks/>
          </p:cNvCxnSpPr>
          <p:nvPr/>
        </p:nvCxnSpPr>
        <p:spPr>
          <a:xfrm flipV="1">
            <a:off x="519325" y="2338874"/>
            <a:ext cx="4937760" cy="16487"/>
          </a:xfrm>
          <a:prstGeom prst="line">
            <a:avLst/>
          </a:prstGeom>
          <a:ln w="63500" cap="flat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C7BF30-C467-8C4F-9D44-18CB5742661B}"/>
              </a:ext>
            </a:extLst>
          </p:cNvPr>
          <p:cNvCxnSpPr>
            <a:cxnSpLocks/>
          </p:cNvCxnSpPr>
          <p:nvPr/>
        </p:nvCxnSpPr>
        <p:spPr>
          <a:xfrm flipV="1">
            <a:off x="519325" y="3947225"/>
            <a:ext cx="4937760" cy="16487"/>
          </a:xfrm>
          <a:prstGeom prst="line">
            <a:avLst/>
          </a:prstGeom>
          <a:ln w="63500" cap="flat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F0240-5B4A-48FE-AD91-0306130BBEB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44C30-66D0-4630-9B1C-2BC4F61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Ideation: What can we do to improve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E206F-E5FD-4864-A0A8-FBEEF07A0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AB2D-0E0A-4B33-B135-D0E4ECEC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1BC1A-6533-4120-9616-60AE065C0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50CAB-C6B7-4D33-87E0-1817E1FA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process by which we better understand our users, the steps they take to do a task, and where we could provide value to make sure the process is easier and happier.</a:t>
            </a:r>
          </a:p>
          <a:p>
            <a:r>
              <a:rPr lang="en-US" dirty="0"/>
              <a:t>When do you do it?</a:t>
            </a:r>
          </a:p>
          <a:p>
            <a:pPr lvl="1"/>
            <a:r>
              <a:rPr lang="en-US" dirty="0"/>
              <a:t>When you are starting from scratch and know an improvement is needed in a specific stage/phase, you Journey Map to identify pain points before defining a solution or its scope.</a:t>
            </a:r>
          </a:p>
          <a:p>
            <a:r>
              <a:rPr lang="en-US" dirty="0"/>
              <a:t>How do you do it?</a:t>
            </a:r>
          </a:p>
          <a:p>
            <a:pPr lvl="1"/>
            <a:r>
              <a:rPr lang="en-US" dirty="0"/>
              <a:t>Starting with interviews, you identify all of the stages your users go through for a specific process you want to improve, and as a team fill out the below chart to better understand their needs and your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2281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F62F8B6-A4F9-4492-B050-B94AB4179087}"/>
              </a:ext>
            </a:extLst>
          </p:cNvPr>
          <p:cNvCxnSpPr>
            <a:cxnSpLocks/>
          </p:cNvCxnSpPr>
          <p:nvPr/>
        </p:nvCxnSpPr>
        <p:spPr>
          <a:xfrm>
            <a:off x="7472544" y="3467765"/>
            <a:ext cx="2105986" cy="40663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3D92F0D-AD9A-4DA3-8055-44876693DF4C}"/>
              </a:ext>
            </a:extLst>
          </p:cNvPr>
          <p:cNvCxnSpPr>
            <a:cxnSpLocks/>
          </p:cNvCxnSpPr>
          <p:nvPr/>
        </p:nvCxnSpPr>
        <p:spPr>
          <a:xfrm>
            <a:off x="8994497" y="3831462"/>
            <a:ext cx="578765" cy="6478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61B6108-0E8D-4730-92EE-26C3AFA7AF94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7404288" y="3301870"/>
            <a:ext cx="2176782" cy="13152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2CD52C8-19F7-4A65-8D45-57A007D7B8A7}"/>
              </a:ext>
            </a:extLst>
          </p:cNvPr>
          <p:cNvCxnSpPr>
            <a:cxnSpLocks/>
          </p:cNvCxnSpPr>
          <p:nvPr/>
        </p:nvCxnSpPr>
        <p:spPr>
          <a:xfrm>
            <a:off x="6547860" y="3711480"/>
            <a:ext cx="850301" cy="10287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00125B9-8E2F-43F5-BC85-B39A202853CC}"/>
              </a:ext>
            </a:extLst>
          </p:cNvPr>
          <p:cNvCxnSpPr>
            <a:endCxn id="229" idx="2"/>
          </p:cNvCxnSpPr>
          <p:nvPr/>
        </p:nvCxnSpPr>
        <p:spPr>
          <a:xfrm>
            <a:off x="7389284" y="3812039"/>
            <a:ext cx="708190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633F-CCC7-44B0-9686-7359634AB0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fld id="{8FB4CE90-470A-43E3-A052-3E8AD880B4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178AC-0609-4A78-87F1-A6C6F9D7EC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48913" y="6399873"/>
            <a:ext cx="59346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&amp; Proprietary – Not for Distribution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DDD9E1-CC33-434A-9E0A-D8FE63B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" y="29706"/>
            <a:ext cx="11730789" cy="6158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</a:t>
            </a:r>
            <a:r>
              <a:rPr lang="en-US" dirty="0"/>
              <a:t>Add / Remove Coverage: BL Agents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B63B6853-57A1-4222-B52D-4213126C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76" y="3691348"/>
            <a:ext cx="485522" cy="48552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AB0D61FE-2889-4AC7-B62C-E78C17AD9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323" y="2753222"/>
            <a:ext cx="493615" cy="493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EBBEA-4CCA-436E-9709-2543A3F17FC5}"/>
              </a:ext>
            </a:extLst>
          </p:cNvPr>
          <p:cNvCxnSpPr>
            <a:cxnSpLocks/>
          </p:cNvCxnSpPr>
          <p:nvPr/>
        </p:nvCxnSpPr>
        <p:spPr>
          <a:xfrm>
            <a:off x="465292" y="2945865"/>
            <a:ext cx="11726708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75B894D-E0C0-4F52-B1A8-08350164B973}"/>
              </a:ext>
            </a:extLst>
          </p:cNvPr>
          <p:cNvSpPr/>
          <p:nvPr/>
        </p:nvSpPr>
        <p:spPr>
          <a:xfrm>
            <a:off x="485686" y="651425"/>
            <a:ext cx="2642742" cy="732330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Intake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C9CEB-2721-4AB1-962A-85B71417AB3E}"/>
              </a:ext>
            </a:extLst>
          </p:cNvPr>
          <p:cNvSpPr txBox="1"/>
          <p:nvPr/>
        </p:nvSpPr>
        <p:spPr>
          <a:xfrm rot="16200000">
            <a:off x="-191157" y="889497"/>
            <a:ext cx="73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1D38A-E205-4B60-B4A6-5232D837731A}"/>
              </a:ext>
            </a:extLst>
          </p:cNvPr>
          <p:cNvSpPr txBox="1"/>
          <p:nvPr/>
        </p:nvSpPr>
        <p:spPr>
          <a:xfrm rot="16200000">
            <a:off x="-143911" y="1974170"/>
            <a:ext cx="6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Behavior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FFB75-7D9A-478E-8A12-52EB240A0D75}"/>
              </a:ext>
            </a:extLst>
          </p:cNvPr>
          <p:cNvCxnSpPr>
            <a:cxnSpLocks/>
          </p:cNvCxnSpPr>
          <p:nvPr/>
        </p:nvCxnSpPr>
        <p:spPr>
          <a:xfrm>
            <a:off x="461246" y="3946247"/>
            <a:ext cx="11730754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79FA7-415C-481A-AE2B-03906340FD9A}"/>
              </a:ext>
            </a:extLst>
          </p:cNvPr>
          <p:cNvCxnSpPr>
            <a:cxnSpLocks/>
          </p:cNvCxnSpPr>
          <p:nvPr/>
        </p:nvCxnSpPr>
        <p:spPr>
          <a:xfrm>
            <a:off x="461246" y="3451834"/>
            <a:ext cx="11722667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D209B7-3BF8-464A-8C7F-7E4101A841B4}"/>
              </a:ext>
            </a:extLst>
          </p:cNvPr>
          <p:cNvSpPr txBox="1"/>
          <p:nvPr/>
        </p:nvSpPr>
        <p:spPr>
          <a:xfrm rot="16200000">
            <a:off x="-154268" y="5434387"/>
            <a:ext cx="7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Pain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BBE18-5E4D-413B-A17F-E1C552D01916}"/>
              </a:ext>
            </a:extLst>
          </p:cNvPr>
          <p:cNvSpPr txBox="1"/>
          <p:nvPr/>
        </p:nvSpPr>
        <p:spPr>
          <a:xfrm rot="16200000">
            <a:off x="-165666" y="4431637"/>
            <a:ext cx="7591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Goals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339677-8E59-4AE4-B06A-B4F0E27DEA3D}"/>
              </a:ext>
            </a:extLst>
          </p:cNvPr>
          <p:cNvSpPr txBox="1"/>
          <p:nvPr/>
        </p:nvSpPr>
        <p:spPr>
          <a:xfrm>
            <a:off x="465835" y="1776074"/>
            <a:ext cx="1048785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Customer Contacts Agent by Phone or Email to Make Change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532BA3C-B114-418F-9EED-26225D721741}"/>
              </a:ext>
            </a:extLst>
          </p:cNvPr>
          <p:cNvSpPr txBox="1"/>
          <p:nvPr/>
        </p:nvSpPr>
        <p:spPr>
          <a:xfrm>
            <a:off x="1514621" y="1776074"/>
            <a:ext cx="782492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Tracks Transaction by Adding It to AMS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4110D2-0591-4910-A010-EC009D1D33E8}"/>
              </a:ext>
            </a:extLst>
          </p:cNvPr>
          <p:cNvSpPr txBox="1"/>
          <p:nvPr/>
        </p:nvSpPr>
        <p:spPr>
          <a:xfrm>
            <a:off x="2297113" y="1778968"/>
            <a:ext cx="782492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Interview Customers To Collect Information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E3252C-2611-4E9A-8F4B-CAD591C16DD2}"/>
              </a:ext>
            </a:extLst>
          </p:cNvPr>
          <p:cNvSpPr txBox="1"/>
          <p:nvPr/>
        </p:nvSpPr>
        <p:spPr>
          <a:xfrm>
            <a:off x="3088482" y="1778968"/>
            <a:ext cx="936886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Goes to AMS to Determine Carrier &amp; Policy #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C40439C-E5E3-43F4-A858-8F37AC101797}"/>
              </a:ext>
            </a:extLst>
          </p:cNvPr>
          <p:cNvSpPr txBox="1"/>
          <p:nvPr/>
        </p:nvSpPr>
        <p:spPr>
          <a:xfrm>
            <a:off x="4034245" y="1778222"/>
            <a:ext cx="1393792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US" sz="900"/>
          </a:p>
          <a:p>
            <a:pPr algn="ctr"/>
            <a:r>
              <a:rPr lang="en-US" sz="900"/>
              <a:t>Agent Navigates to Carrier System (Usually LM Portal NOT </a:t>
            </a:r>
            <a:r>
              <a:rPr lang="en-US" sz="900" err="1"/>
              <a:t>eCliq</a:t>
            </a:r>
            <a:r>
              <a:rPr lang="en-US" sz="900"/>
              <a:t>)</a:t>
            </a:r>
          </a:p>
          <a:p>
            <a:pPr algn="ctr"/>
            <a:endParaRPr lang="en-US" sz="9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5777FD7-8D10-4764-95E4-EBC9B94CB3E7}"/>
              </a:ext>
            </a:extLst>
          </p:cNvPr>
          <p:cNvSpPr txBox="1"/>
          <p:nvPr/>
        </p:nvSpPr>
        <p:spPr>
          <a:xfrm>
            <a:off x="465835" y="4231109"/>
            <a:ext cx="1048785" cy="50783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Provide Great Customer Service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D90AC5-4AC1-48EA-A9E6-62D3BA15CDD5}"/>
              </a:ext>
            </a:extLst>
          </p:cNvPr>
          <p:cNvSpPr txBox="1"/>
          <p:nvPr/>
        </p:nvSpPr>
        <p:spPr>
          <a:xfrm>
            <a:off x="1514621" y="4228215"/>
            <a:ext cx="782492" cy="52322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Create a Way to Track Endorsement Requests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8A44C-D30A-4888-BA44-537064689B8C}"/>
              </a:ext>
            </a:extLst>
          </p:cNvPr>
          <p:cNvSpPr txBox="1"/>
          <p:nvPr/>
        </p:nvSpPr>
        <p:spPr>
          <a:xfrm>
            <a:off x="1505742" y="5101956"/>
            <a:ext cx="782492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Hard to Track Phone Requests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564B00D-7CE6-451D-AD5F-5A354D1FAE57}"/>
              </a:ext>
            </a:extLst>
          </p:cNvPr>
          <p:cNvSpPr txBox="1"/>
          <p:nvPr/>
        </p:nvSpPr>
        <p:spPr>
          <a:xfrm>
            <a:off x="2305990" y="5101956"/>
            <a:ext cx="782492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Agents Wants List of Questions to Ask by Risk Type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332562-8B14-4D31-A553-0E48A0228BF1}"/>
              </a:ext>
            </a:extLst>
          </p:cNvPr>
          <p:cNvSpPr txBox="1"/>
          <p:nvPr/>
        </p:nvSpPr>
        <p:spPr>
          <a:xfrm>
            <a:off x="2297112" y="4228215"/>
            <a:ext cx="782492" cy="52322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Get All Necessary Information in One Call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409F09-3CFB-4F76-B3DA-E3B251646AF5}"/>
              </a:ext>
            </a:extLst>
          </p:cNvPr>
          <p:cNvSpPr txBox="1"/>
          <p:nvPr/>
        </p:nvSpPr>
        <p:spPr>
          <a:xfrm>
            <a:off x="1505742" y="5578322"/>
            <a:ext cx="782492" cy="707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LM System Doesn’t Track Pending Requests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2D7CA5F-0C98-4E69-8145-23BA7E888904}"/>
              </a:ext>
            </a:extLst>
          </p:cNvPr>
          <p:cNvSpPr txBox="1"/>
          <p:nvPr/>
        </p:nvSpPr>
        <p:spPr>
          <a:xfrm>
            <a:off x="3282077" y="4234954"/>
            <a:ext cx="2144075" cy="50783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Find Policy and Pertinent </a:t>
            </a:r>
            <a:br>
              <a:rPr lang="en-US" sz="900"/>
            </a:br>
            <a:r>
              <a:rPr lang="en-US" sz="900"/>
              <a:t>Customer Information to Quickly Start Endorsement Request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95CC61-E9A6-4318-95A0-797EDDDB31BD}"/>
              </a:ext>
            </a:extLst>
          </p:cNvPr>
          <p:cNvSpPr txBox="1"/>
          <p:nvPr/>
        </p:nvSpPr>
        <p:spPr>
          <a:xfrm>
            <a:off x="3297762" y="4767398"/>
            <a:ext cx="722047" cy="10618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The AMS + the Carrier’s System Don’t Talk to One Another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3744E-3266-451F-B8AE-26427066661E}"/>
              </a:ext>
            </a:extLst>
          </p:cNvPr>
          <p:cNvSpPr txBox="1"/>
          <p:nvPr/>
        </p:nvSpPr>
        <p:spPr>
          <a:xfrm>
            <a:off x="4026537" y="4771422"/>
            <a:ext cx="1402673" cy="2000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Slow Loading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87BC6F0-D501-4119-A5E3-E115239DE692}"/>
              </a:ext>
            </a:extLst>
          </p:cNvPr>
          <p:cNvSpPr txBox="1"/>
          <p:nvPr/>
        </p:nvSpPr>
        <p:spPr>
          <a:xfrm>
            <a:off x="4028675" y="4956476"/>
            <a:ext cx="1402673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Customer Name Search Doesn’t Work in Portal + </a:t>
            </a:r>
            <a:r>
              <a:rPr lang="en-US" sz="700" err="1"/>
              <a:t>eCliq</a:t>
            </a:r>
            <a:endParaRPr lang="en-US" sz="7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17A506-41FC-4BF8-8BE0-1090993E0191}"/>
              </a:ext>
            </a:extLst>
          </p:cNvPr>
          <p:cNvSpPr txBox="1"/>
          <p:nvPr/>
        </p:nvSpPr>
        <p:spPr>
          <a:xfrm>
            <a:off x="4019810" y="5280403"/>
            <a:ext cx="1402673" cy="4154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700"/>
              <a:t>Policy # Listed in Deck Page Won’t Load When Pasted (Missing Space in #)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D45E5A-C3DB-4BF7-A4A6-15EF647A8EC1}"/>
              </a:ext>
            </a:extLst>
          </p:cNvPr>
          <p:cNvSpPr txBox="1"/>
          <p:nvPr/>
        </p:nvSpPr>
        <p:spPr>
          <a:xfrm>
            <a:off x="4017657" y="5696729"/>
            <a:ext cx="1402673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Calling to Find Policy Info &amp; Being on Hold After Above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7D6E5-8DAE-4CF2-9553-BB48A8FAD53F}"/>
              </a:ext>
            </a:extLst>
          </p:cNvPr>
          <p:cNvSpPr/>
          <p:nvPr/>
        </p:nvSpPr>
        <p:spPr>
          <a:xfrm>
            <a:off x="897011" y="3354166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52492EF-92CF-4C06-B66C-BA7CDB2C9668}"/>
              </a:ext>
            </a:extLst>
          </p:cNvPr>
          <p:cNvSpPr/>
          <p:nvPr/>
        </p:nvSpPr>
        <p:spPr>
          <a:xfrm>
            <a:off x="1812651" y="360462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CF909DD-EC38-4200-998B-C37428C4055F}"/>
              </a:ext>
            </a:extLst>
          </p:cNvPr>
          <p:cNvSpPr/>
          <p:nvPr/>
        </p:nvSpPr>
        <p:spPr>
          <a:xfrm>
            <a:off x="2595142" y="3355804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4E6FCA2-3B43-40B5-867A-6D35A24EBB3A}"/>
              </a:ext>
            </a:extLst>
          </p:cNvPr>
          <p:cNvSpPr/>
          <p:nvPr/>
        </p:nvSpPr>
        <p:spPr>
          <a:xfrm>
            <a:off x="3672990" y="3372182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DC04682-D372-4776-9B70-2A570A528685}"/>
              </a:ext>
            </a:extLst>
          </p:cNvPr>
          <p:cNvSpPr/>
          <p:nvPr/>
        </p:nvSpPr>
        <p:spPr>
          <a:xfrm>
            <a:off x="4657622" y="3856566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924847-2B8D-4FE9-BE84-BA7D3C43758F}"/>
              </a:ext>
            </a:extLst>
          </p:cNvPr>
          <p:cNvCxnSpPr>
            <a:cxnSpLocks/>
            <a:stCxn id="22" idx="6"/>
            <a:endCxn id="170" idx="1"/>
          </p:cNvCxnSpPr>
          <p:nvPr/>
        </p:nvCxnSpPr>
        <p:spPr>
          <a:xfrm>
            <a:off x="1083442" y="3447382"/>
            <a:ext cx="756511" cy="1845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D8C882E-53F5-491D-81D8-CDB40F3E8CF4}"/>
              </a:ext>
            </a:extLst>
          </p:cNvPr>
          <p:cNvCxnSpPr>
            <a:cxnSpLocks/>
            <a:endCxn id="171" idx="6"/>
          </p:cNvCxnSpPr>
          <p:nvPr/>
        </p:nvCxnSpPr>
        <p:spPr>
          <a:xfrm flipV="1">
            <a:off x="1883882" y="3449020"/>
            <a:ext cx="897691" cy="2573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C657AA1-C496-45A1-8E1A-95E5EDEEDC62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2669219" y="3450658"/>
            <a:ext cx="1003771" cy="147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05259F6-120D-4CFC-B478-E2BD8E29645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3747066" y="3463782"/>
            <a:ext cx="937858" cy="42008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6D50CA9F-8CF9-4095-B742-6F7FF16C7D9E}"/>
              </a:ext>
            </a:extLst>
          </p:cNvPr>
          <p:cNvSpPr/>
          <p:nvPr/>
        </p:nvSpPr>
        <p:spPr>
          <a:xfrm>
            <a:off x="5428037" y="655793"/>
            <a:ext cx="4890603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Endorsement Processing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0A05B6D-1EA2-4672-9D88-75AECE209927}"/>
              </a:ext>
            </a:extLst>
          </p:cNvPr>
          <p:cNvSpPr txBox="1"/>
          <p:nvPr/>
        </p:nvSpPr>
        <p:spPr>
          <a:xfrm>
            <a:off x="4015504" y="6010378"/>
            <a:ext cx="1402673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700"/>
              <a:t>Recent Activity May Only Show “Too Much to Load” for Days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1365094-E041-402D-9A2D-B14291364A49}"/>
              </a:ext>
            </a:extLst>
          </p:cNvPr>
          <p:cNvSpPr txBox="1"/>
          <p:nvPr/>
        </p:nvSpPr>
        <p:spPr>
          <a:xfrm>
            <a:off x="5432476" y="1776383"/>
            <a:ext cx="779826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endParaRPr lang="en-US" sz="900"/>
          </a:p>
          <a:p>
            <a:pPr algn="ctr"/>
            <a:r>
              <a:rPr lang="en-US" sz="900"/>
              <a:t>Agent Emails Endorsement Change to Carrier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2EB547-063D-4A3F-9E3D-F773170C33E5}"/>
              </a:ext>
            </a:extLst>
          </p:cNvPr>
          <p:cNvSpPr txBox="1"/>
          <p:nvPr/>
        </p:nvSpPr>
        <p:spPr>
          <a:xfrm>
            <a:off x="6211569" y="1774722"/>
            <a:ext cx="700392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Tracks Their Email in AMS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56157F-E5F1-4CB1-9C4D-B88383B705E5}"/>
              </a:ext>
            </a:extLst>
          </p:cNvPr>
          <p:cNvSpPr txBox="1"/>
          <p:nvPr/>
        </p:nvSpPr>
        <p:spPr>
          <a:xfrm>
            <a:off x="6922724" y="1514812"/>
            <a:ext cx="950877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Simple Endorsement: 2-3 Day Waiting Period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43946D8-05B0-47BD-83BE-8C1811129162}"/>
              </a:ext>
            </a:extLst>
          </p:cNvPr>
          <p:cNvSpPr txBox="1"/>
          <p:nvPr/>
        </p:nvSpPr>
        <p:spPr>
          <a:xfrm>
            <a:off x="6913846" y="2144218"/>
            <a:ext cx="950877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Complex Endorsement: 2-3 Week Waiting Period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C060C9-8C5E-4F4A-BF5B-B11DD8CA859C}"/>
              </a:ext>
            </a:extLst>
          </p:cNvPr>
          <p:cNvSpPr txBox="1"/>
          <p:nvPr/>
        </p:nvSpPr>
        <p:spPr>
          <a:xfrm>
            <a:off x="7864723" y="2144218"/>
            <a:ext cx="711155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Additional Carrier Questions Arrive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3AE2855-34A4-45C2-B67E-BACD70FEA9A2}"/>
              </a:ext>
            </a:extLst>
          </p:cNvPr>
          <p:cNvSpPr txBox="1"/>
          <p:nvPr/>
        </p:nvSpPr>
        <p:spPr>
          <a:xfrm>
            <a:off x="8575878" y="2144218"/>
            <a:ext cx="697543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Re-Interviews Customer</a:t>
            </a:r>
          </a:p>
          <a:p>
            <a:pPr algn="ctr"/>
            <a:endParaRPr lang="en-US" sz="9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117CB80-AFB3-4244-8685-BE1C54D072FD}"/>
              </a:ext>
            </a:extLst>
          </p:cNvPr>
          <p:cNvSpPr txBox="1"/>
          <p:nvPr/>
        </p:nvSpPr>
        <p:spPr>
          <a:xfrm>
            <a:off x="9396035" y="1480958"/>
            <a:ext cx="556503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endParaRPr lang="en-US" sz="900"/>
          </a:p>
          <a:p>
            <a:pPr algn="ctr"/>
            <a:r>
              <a:rPr lang="en-US" sz="900"/>
              <a:t>Carrier Accepts</a:t>
            </a:r>
          </a:p>
          <a:p>
            <a:pPr algn="ctr"/>
            <a:endParaRPr lang="en-US" sz="9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3786669-603A-480E-8E60-9B21466B6446}"/>
              </a:ext>
            </a:extLst>
          </p:cNvPr>
          <p:cNvSpPr txBox="1"/>
          <p:nvPr/>
        </p:nvSpPr>
        <p:spPr>
          <a:xfrm>
            <a:off x="9396035" y="2138963"/>
            <a:ext cx="556503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endParaRPr lang="en-US" sz="900"/>
          </a:p>
          <a:p>
            <a:pPr algn="ctr"/>
            <a:r>
              <a:rPr lang="en-US" sz="900"/>
              <a:t>Carrier Refuses</a:t>
            </a:r>
          </a:p>
          <a:p>
            <a:pPr algn="ctr"/>
            <a:endParaRPr lang="en-US" sz="90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BAEC3E6-7E66-4916-AE02-B4E74E900934}"/>
              </a:ext>
            </a:extLst>
          </p:cNvPr>
          <p:cNvSpPr/>
          <p:nvPr/>
        </p:nvSpPr>
        <p:spPr>
          <a:xfrm>
            <a:off x="3128428" y="645537"/>
            <a:ext cx="2299609" cy="751316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Finding Policy</a:t>
            </a:r>
          </a:p>
        </p:txBody>
      </p:sp>
      <p:sp>
        <p:nvSpPr>
          <p:cNvPr id="187" name="Arrow: Pentagon 186">
            <a:extLst>
              <a:ext uri="{FF2B5EF4-FFF2-40B4-BE49-F238E27FC236}">
                <a16:creationId xmlns:a16="http://schemas.microsoft.com/office/drawing/2014/main" id="{2626833A-F256-4E12-87AC-C834EB4A8BC5}"/>
              </a:ext>
            </a:extLst>
          </p:cNvPr>
          <p:cNvSpPr/>
          <p:nvPr/>
        </p:nvSpPr>
        <p:spPr>
          <a:xfrm>
            <a:off x="10354835" y="655793"/>
            <a:ext cx="1837165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Negotiation + Binding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295931B-B10E-4192-B2FC-11FFC5C60A0F}"/>
              </a:ext>
            </a:extLst>
          </p:cNvPr>
          <p:cNvSpPr txBox="1"/>
          <p:nvPr/>
        </p:nvSpPr>
        <p:spPr>
          <a:xfrm>
            <a:off x="10060535" y="1482590"/>
            <a:ext cx="693399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Agent Advises Customer of Premium Change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77814E1-DD7C-414D-9244-FD09C582BE2D}"/>
              </a:ext>
            </a:extLst>
          </p:cNvPr>
          <p:cNvSpPr txBox="1"/>
          <p:nvPr/>
        </p:nvSpPr>
        <p:spPr>
          <a:xfrm>
            <a:off x="10805115" y="1483837"/>
            <a:ext cx="61004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/>
              <a:t>Customer Accepts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859FC4E-146B-4274-A253-7F535381DE4B}"/>
              </a:ext>
            </a:extLst>
          </p:cNvPr>
          <p:cNvSpPr txBox="1"/>
          <p:nvPr/>
        </p:nvSpPr>
        <p:spPr>
          <a:xfrm>
            <a:off x="10807183" y="2019805"/>
            <a:ext cx="610045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/>
              <a:t>Customer Refuses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22BC46-A894-4CA0-B667-5D30F71337FB}"/>
              </a:ext>
            </a:extLst>
          </p:cNvPr>
          <p:cNvSpPr txBox="1"/>
          <p:nvPr/>
        </p:nvSpPr>
        <p:spPr>
          <a:xfrm>
            <a:off x="11470245" y="1482764"/>
            <a:ext cx="713668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/>
              <a:t>Agent Issues Endorsement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C74956-46CA-427B-888B-2AFE44B4563F}"/>
              </a:ext>
            </a:extLst>
          </p:cNvPr>
          <p:cNvCxnSpPr>
            <a:cxnSpLocks/>
          </p:cNvCxnSpPr>
          <p:nvPr/>
        </p:nvCxnSpPr>
        <p:spPr>
          <a:xfrm flipV="1">
            <a:off x="7938003" y="1706871"/>
            <a:ext cx="1397555" cy="99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0780A0-B930-4934-A94A-566AC2209142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924650" y="2001623"/>
            <a:ext cx="399952" cy="14259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97178A6-61BE-4688-8663-BF74FF7C716D}"/>
              </a:ext>
            </a:extLst>
          </p:cNvPr>
          <p:cNvCxnSpPr>
            <a:cxnSpLocks/>
            <a:stCxn id="184" idx="3"/>
            <a:endCxn id="186" idx="1"/>
          </p:cNvCxnSpPr>
          <p:nvPr/>
        </p:nvCxnSpPr>
        <p:spPr>
          <a:xfrm flipV="1">
            <a:off x="9273421" y="2462129"/>
            <a:ext cx="122614" cy="5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97D2D5C-347A-4A2F-AA7D-A75274E60E0B}"/>
              </a:ext>
            </a:extLst>
          </p:cNvPr>
          <p:cNvCxnSpPr>
            <a:cxnSpLocks/>
          </p:cNvCxnSpPr>
          <p:nvPr/>
        </p:nvCxnSpPr>
        <p:spPr>
          <a:xfrm>
            <a:off x="9930504" y="1704971"/>
            <a:ext cx="172448" cy="103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6EA223B-84EE-475C-9809-129A3B07B322}"/>
              </a:ext>
            </a:extLst>
          </p:cNvPr>
          <p:cNvCxnSpPr>
            <a:cxnSpLocks/>
          </p:cNvCxnSpPr>
          <p:nvPr/>
        </p:nvCxnSpPr>
        <p:spPr>
          <a:xfrm>
            <a:off x="10688471" y="1703879"/>
            <a:ext cx="172448" cy="103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94F0B7A-DE05-4DD5-AE5C-8576A9B4FB40}"/>
              </a:ext>
            </a:extLst>
          </p:cNvPr>
          <p:cNvCxnSpPr>
            <a:cxnSpLocks/>
          </p:cNvCxnSpPr>
          <p:nvPr/>
        </p:nvCxnSpPr>
        <p:spPr>
          <a:xfrm flipV="1">
            <a:off x="10753178" y="2195887"/>
            <a:ext cx="106264" cy="2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04720B6-D800-4D61-B0EF-0A05AD3FFE4B}"/>
              </a:ext>
            </a:extLst>
          </p:cNvPr>
          <p:cNvCxnSpPr>
            <a:cxnSpLocks/>
          </p:cNvCxnSpPr>
          <p:nvPr/>
        </p:nvCxnSpPr>
        <p:spPr>
          <a:xfrm>
            <a:off x="11317919" y="1711521"/>
            <a:ext cx="172448" cy="103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60A9C14-6B06-4841-971F-084DE4E4E36B}"/>
              </a:ext>
            </a:extLst>
          </p:cNvPr>
          <p:cNvSpPr txBox="1"/>
          <p:nvPr/>
        </p:nvSpPr>
        <p:spPr>
          <a:xfrm>
            <a:off x="5431332" y="4767398"/>
            <a:ext cx="779826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/>
              <a:t>I need to CC my Underwriter to speed this up.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22B27AB-A948-4158-AD92-97710804F8FD}"/>
              </a:ext>
            </a:extLst>
          </p:cNvPr>
          <p:cNvSpPr txBox="1"/>
          <p:nvPr/>
        </p:nvSpPr>
        <p:spPr>
          <a:xfrm>
            <a:off x="6222332" y="4767398"/>
            <a:ext cx="700392" cy="10772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No Notification that My </a:t>
            </a:r>
            <a:r>
              <a:rPr lang="en-US" sz="800" err="1"/>
              <a:t>Endorsem-ent</a:t>
            </a:r>
            <a:r>
              <a:rPr lang="en-US" sz="800"/>
              <a:t> Request Was Received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5D27C92-5314-4A9B-8600-0650DFFFDAD2}"/>
              </a:ext>
            </a:extLst>
          </p:cNvPr>
          <p:cNvSpPr txBox="1"/>
          <p:nvPr/>
        </p:nvSpPr>
        <p:spPr>
          <a:xfrm>
            <a:off x="6922289" y="4767398"/>
            <a:ext cx="942434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Waiting Period “Black Box”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72F3EA6-D48F-414A-82E8-1697C2B99FDD}"/>
              </a:ext>
            </a:extLst>
          </p:cNvPr>
          <p:cNvSpPr txBox="1"/>
          <p:nvPr/>
        </p:nvSpPr>
        <p:spPr>
          <a:xfrm>
            <a:off x="6919887" y="5140854"/>
            <a:ext cx="942434" cy="10618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If Endorsement Needs to Be Altered Mid-Process, I Have No Contact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D0FEA82-3726-42D9-9BBC-8C0FB7B24F9A}"/>
              </a:ext>
            </a:extLst>
          </p:cNvPr>
          <p:cNvSpPr txBox="1"/>
          <p:nvPr/>
        </p:nvSpPr>
        <p:spPr>
          <a:xfrm>
            <a:off x="7873338" y="4775092"/>
            <a:ext cx="702540" cy="83099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/>
              <a:t>Complex Endorsements Need Follow-Up Due to Inaccurate Processing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A94353A-E0ED-4FF3-856D-680B840A331E}"/>
              </a:ext>
            </a:extLst>
          </p:cNvPr>
          <p:cNvSpPr txBox="1"/>
          <p:nvPr/>
        </p:nvSpPr>
        <p:spPr>
          <a:xfrm>
            <a:off x="9424530" y="4773523"/>
            <a:ext cx="528008" cy="13234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/>
              <a:t>If Carrier Refuses, may need to re-write to a different product + deal with unhappy customer.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5AECFF6-5858-4961-9EC2-7F7CE2A77BD4}"/>
              </a:ext>
            </a:extLst>
          </p:cNvPr>
          <p:cNvSpPr txBox="1"/>
          <p:nvPr/>
        </p:nvSpPr>
        <p:spPr>
          <a:xfrm>
            <a:off x="5446383" y="4228160"/>
            <a:ext cx="782492" cy="52322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Ensure Endorsement Happens in Timely Manner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5112F02-6E7D-4136-B147-35C47883C5B9}"/>
              </a:ext>
            </a:extLst>
          </p:cNvPr>
          <p:cNvSpPr txBox="1"/>
          <p:nvPr/>
        </p:nvSpPr>
        <p:spPr>
          <a:xfrm>
            <a:off x="6238089" y="4227183"/>
            <a:ext cx="681798" cy="52322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/>
              <a:t>Know When Follow-Up Is Necessary</a:t>
            </a:r>
          </a:p>
          <a:p>
            <a:pPr algn="ctr"/>
            <a:endParaRPr lang="en-US" sz="7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16ADE4-FCAE-431E-8785-19AD01B78AED}"/>
              </a:ext>
            </a:extLst>
          </p:cNvPr>
          <p:cNvSpPr txBox="1"/>
          <p:nvPr/>
        </p:nvSpPr>
        <p:spPr>
          <a:xfrm>
            <a:off x="10055635" y="4234954"/>
            <a:ext cx="697543" cy="52322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/>
              <a:t>Inform Customer Business Decision</a:t>
            </a:r>
          </a:p>
          <a:p>
            <a:pPr algn="ctr"/>
            <a:endParaRPr lang="en-US" sz="7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9F3D054-FE16-4CA2-98A4-61CDC7CAD5C2}"/>
              </a:ext>
            </a:extLst>
          </p:cNvPr>
          <p:cNvSpPr/>
          <p:nvPr/>
        </p:nvSpPr>
        <p:spPr>
          <a:xfrm>
            <a:off x="5728029" y="3590662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73837B5-F564-4BD8-8D8F-C5B6D4718722}"/>
              </a:ext>
            </a:extLst>
          </p:cNvPr>
          <p:cNvSpPr/>
          <p:nvPr/>
        </p:nvSpPr>
        <p:spPr>
          <a:xfrm>
            <a:off x="6468549" y="3589616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CFB6109-6CD7-414F-B980-61A5EEFD7B7F}"/>
              </a:ext>
            </a:extLst>
          </p:cNvPr>
          <p:cNvSpPr/>
          <p:nvPr/>
        </p:nvSpPr>
        <p:spPr>
          <a:xfrm>
            <a:off x="7304946" y="373207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37660DE-AAFB-4D20-A6D2-D33F4337894A}"/>
              </a:ext>
            </a:extLst>
          </p:cNvPr>
          <p:cNvSpPr/>
          <p:nvPr/>
        </p:nvSpPr>
        <p:spPr>
          <a:xfrm>
            <a:off x="7304946" y="335551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AA2CFC-F07A-4F44-8F25-ED4390808786}"/>
              </a:ext>
            </a:extLst>
          </p:cNvPr>
          <p:cNvSpPr txBox="1"/>
          <p:nvPr/>
        </p:nvSpPr>
        <p:spPr>
          <a:xfrm>
            <a:off x="7145241" y="332375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simple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9B34577-3923-4E83-AF79-C4E7DEA5D7DC}"/>
              </a:ext>
            </a:extLst>
          </p:cNvPr>
          <p:cNvSpPr txBox="1"/>
          <p:nvPr/>
        </p:nvSpPr>
        <p:spPr>
          <a:xfrm>
            <a:off x="7130238" y="369662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complex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BFF473-4236-488F-B346-5E15D711C685}"/>
              </a:ext>
            </a:extLst>
          </p:cNvPr>
          <p:cNvCxnSpPr>
            <a:cxnSpLocks/>
            <a:endCxn id="216" idx="3"/>
          </p:cNvCxnSpPr>
          <p:nvPr/>
        </p:nvCxnSpPr>
        <p:spPr>
          <a:xfrm flipV="1">
            <a:off x="4727873" y="3749791"/>
            <a:ext cx="1027458" cy="20846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80C973C-6518-4915-8ED6-439F5C855C9B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06009" y="3682832"/>
            <a:ext cx="662540" cy="201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B2F48E9-42C6-4E11-B072-93DDC7BF3D5C}"/>
              </a:ext>
            </a:extLst>
          </p:cNvPr>
          <p:cNvCxnSpPr>
            <a:cxnSpLocks/>
          </p:cNvCxnSpPr>
          <p:nvPr/>
        </p:nvCxnSpPr>
        <p:spPr>
          <a:xfrm flipV="1">
            <a:off x="6578988" y="3462359"/>
            <a:ext cx="725958" cy="21409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95AF8197-D1BB-447A-91D9-4439A932D299}"/>
              </a:ext>
            </a:extLst>
          </p:cNvPr>
          <p:cNvSpPr/>
          <p:nvPr/>
        </p:nvSpPr>
        <p:spPr>
          <a:xfrm>
            <a:off x="8097474" y="3718824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B052073-6641-471E-B6EF-5BB5EF92813D}"/>
              </a:ext>
            </a:extLst>
          </p:cNvPr>
          <p:cNvSpPr txBox="1"/>
          <p:nvPr/>
        </p:nvSpPr>
        <p:spPr>
          <a:xfrm>
            <a:off x="8575878" y="4769191"/>
            <a:ext cx="702540" cy="584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/>
              <a:t>Agent Needs to Wait Again After Submitting Info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0BCE0CA-2BAC-4F0B-BD75-D030A1721983}"/>
              </a:ext>
            </a:extLst>
          </p:cNvPr>
          <p:cNvSpPr txBox="1"/>
          <p:nvPr/>
        </p:nvSpPr>
        <p:spPr>
          <a:xfrm>
            <a:off x="10809431" y="4750403"/>
            <a:ext cx="610045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/>
              <a:t>Agent May Need to Remarket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E166A133-19FC-4929-BEEE-D39B7B0FD742}"/>
              </a:ext>
            </a:extLst>
          </p:cNvPr>
          <p:cNvSpPr/>
          <p:nvPr/>
        </p:nvSpPr>
        <p:spPr>
          <a:xfrm>
            <a:off x="8835368" y="3716401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8083927-9D88-4F5D-9DCC-B9F14E8A290C}"/>
              </a:ext>
            </a:extLst>
          </p:cNvPr>
          <p:cNvCxnSpPr/>
          <p:nvPr/>
        </p:nvCxnSpPr>
        <p:spPr>
          <a:xfrm>
            <a:off x="8205542" y="3809143"/>
            <a:ext cx="708190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E5E92BC2-0982-41B7-A47F-379884A8934F}"/>
              </a:ext>
            </a:extLst>
          </p:cNvPr>
          <p:cNvSpPr/>
          <p:nvPr/>
        </p:nvSpPr>
        <p:spPr>
          <a:xfrm>
            <a:off x="9581070" y="3208654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549670B-D38F-46AC-9CB9-5994AAEFEE78}"/>
              </a:ext>
            </a:extLst>
          </p:cNvPr>
          <p:cNvCxnSpPr>
            <a:cxnSpLocks/>
          </p:cNvCxnSpPr>
          <p:nvPr/>
        </p:nvCxnSpPr>
        <p:spPr>
          <a:xfrm flipV="1">
            <a:off x="8924649" y="3334732"/>
            <a:ext cx="683723" cy="45237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12088397-C4C7-427D-B3D2-CA1473D73E9C}"/>
              </a:ext>
            </a:extLst>
          </p:cNvPr>
          <p:cNvSpPr/>
          <p:nvPr/>
        </p:nvSpPr>
        <p:spPr>
          <a:xfrm>
            <a:off x="10354835" y="3251292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BB92110-4C18-40D7-ACC8-2AAEEB824B99}"/>
              </a:ext>
            </a:extLst>
          </p:cNvPr>
          <p:cNvCxnSpPr>
            <a:cxnSpLocks/>
            <a:endCxn id="241" idx="6"/>
          </p:cNvCxnSpPr>
          <p:nvPr/>
        </p:nvCxnSpPr>
        <p:spPr>
          <a:xfrm>
            <a:off x="9646645" y="3299041"/>
            <a:ext cx="894621" cy="4546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EE7D0FE5-707A-407E-9B65-7BA8834B7A3D}"/>
              </a:ext>
            </a:extLst>
          </p:cNvPr>
          <p:cNvSpPr/>
          <p:nvPr/>
        </p:nvSpPr>
        <p:spPr>
          <a:xfrm>
            <a:off x="11014690" y="2964376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FBF1775-0418-4FBA-B5D5-2AC00647C915}"/>
              </a:ext>
            </a:extLst>
          </p:cNvPr>
          <p:cNvSpPr/>
          <p:nvPr/>
        </p:nvSpPr>
        <p:spPr>
          <a:xfrm>
            <a:off x="11757728" y="296311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F2568ED-8646-4F88-B0B9-54FDAAC2E700}"/>
              </a:ext>
            </a:extLst>
          </p:cNvPr>
          <p:cNvCxnSpPr>
            <a:cxnSpLocks/>
          </p:cNvCxnSpPr>
          <p:nvPr/>
        </p:nvCxnSpPr>
        <p:spPr>
          <a:xfrm flipV="1">
            <a:off x="10452184" y="3079437"/>
            <a:ext cx="622859" cy="22892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1EE477C-A032-49AE-81BF-082BCFB648E3}"/>
              </a:ext>
            </a:extLst>
          </p:cNvPr>
          <p:cNvCxnSpPr>
            <a:cxnSpLocks/>
          </p:cNvCxnSpPr>
          <p:nvPr/>
        </p:nvCxnSpPr>
        <p:spPr>
          <a:xfrm>
            <a:off x="11120719" y="3049147"/>
            <a:ext cx="708190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CA765163-0F20-4564-954D-EDE47332165F}"/>
              </a:ext>
            </a:extLst>
          </p:cNvPr>
          <p:cNvSpPr/>
          <p:nvPr/>
        </p:nvSpPr>
        <p:spPr>
          <a:xfrm>
            <a:off x="9573262" y="3847101"/>
            <a:ext cx="186431" cy="186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0444B6A-E70F-4885-A918-205421D222F1}"/>
              </a:ext>
            </a:extLst>
          </p:cNvPr>
          <p:cNvSpPr/>
          <p:nvPr/>
        </p:nvSpPr>
        <p:spPr>
          <a:xfrm>
            <a:off x="11014689" y="3849618"/>
            <a:ext cx="186431" cy="186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3CBE58-C8C6-408F-B687-88540428D6A1}"/>
              </a:ext>
            </a:extLst>
          </p:cNvPr>
          <p:cNvCxnSpPr>
            <a:cxnSpLocks/>
          </p:cNvCxnSpPr>
          <p:nvPr/>
        </p:nvCxnSpPr>
        <p:spPr>
          <a:xfrm flipV="1">
            <a:off x="9660592" y="3942834"/>
            <a:ext cx="1354097" cy="80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93DFA87-2A35-4757-ADE6-EA71DF07F994}"/>
              </a:ext>
            </a:extLst>
          </p:cNvPr>
          <p:cNvSpPr txBox="1"/>
          <p:nvPr/>
        </p:nvSpPr>
        <p:spPr>
          <a:xfrm>
            <a:off x="463344" y="4750402"/>
            <a:ext cx="1048785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Get This Done Fast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6F37F0E-219A-4F13-B051-526866A7AA83}"/>
              </a:ext>
            </a:extLst>
          </p:cNvPr>
          <p:cNvSpPr txBox="1"/>
          <p:nvPr/>
        </p:nvSpPr>
        <p:spPr>
          <a:xfrm>
            <a:off x="5441872" y="5414982"/>
            <a:ext cx="779826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/>
              <a:t>Agent Cannot Process Requests Themselves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F093C-7A76-4681-9496-A07B66131B2B}"/>
              </a:ext>
            </a:extLst>
          </p:cNvPr>
          <p:cNvSpPr txBox="1"/>
          <p:nvPr/>
        </p:nvSpPr>
        <p:spPr>
          <a:xfrm>
            <a:off x="9216440" y="3812040"/>
            <a:ext cx="16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carrier refuses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C4F28E-B7C5-43DB-A72D-00F14611A8D1}"/>
              </a:ext>
            </a:extLst>
          </p:cNvPr>
          <p:cNvSpPr txBox="1"/>
          <p:nvPr/>
        </p:nvSpPr>
        <p:spPr>
          <a:xfrm>
            <a:off x="10673697" y="3812040"/>
            <a:ext cx="1677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customer refuses</a:t>
            </a:r>
          </a:p>
        </p:txBody>
      </p:sp>
    </p:spTree>
    <p:extLst>
      <p:ext uri="{BB962C8B-B14F-4D97-AF65-F5344CB8AC3E}">
        <p14:creationId xmlns:p14="http://schemas.microsoft.com/office/powerpoint/2010/main" val="16254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AB2D-0E0A-4B33-B135-D0E4ECEC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 gets a lead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1BC1A-6533-4120-9616-60AE065C0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98E6E8E-8E65-478E-9100-A7689DD18A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5840186" cy="470675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Goal/Scope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Pre-quote process </a:t>
            </a:r>
          </a:p>
          <a:p>
            <a:pPr lvl="1"/>
            <a:r>
              <a:rPr lang="en-US" dirty="0"/>
              <a:t>Agent behaviors &amp; efficiency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Who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BD</a:t>
            </a:r>
          </a:p>
          <a:p>
            <a:pPr lvl="1"/>
            <a:r>
              <a:rPr lang="en-US" dirty="0"/>
              <a:t>UW </a:t>
            </a:r>
          </a:p>
          <a:p>
            <a:pPr lvl="1"/>
            <a:r>
              <a:rPr lang="en-US" dirty="0"/>
              <a:t>agents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Interviews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“What do you do?”</a:t>
            </a:r>
          </a:p>
          <a:p>
            <a:pPr lvl="1"/>
            <a:r>
              <a:rPr lang="en-US" dirty="0"/>
              <a:t>“How do you feel about it?”</a:t>
            </a:r>
          </a:p>
          <a:p>
            <a:pPr lvl="1"/>
            <a:r>
              <a:rPr lang="en-US" dirty="0"/>
              <a:t>“What motivates you?”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4E60E87-8C17-4129-8D70-0B530B298BCD}"/>
              </a:ext>
            </a:extLst>
          </p:cNvPr>
          <p:cNvSpPr txBox="1">
            <a:spLocks/>
          </p:cNvSpPr>
          <p:nvPr/>
        </p:nvSpPr>
        <p:spPr>
          <a:xfrm>
            <a:off x="6081486" y="1443037"/>
            <a:ext cx="5840186" cy="470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5"/>
              </a:buClr>
              <a:buFont typeface="Wingdings 2" panose="05020102010507070707" pitchFamily="18" charset="2"/>
              <a:buChar char=""/>
              <a:tabLst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3400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7700" indent="-1524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19150" indent="-2301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Steps</a:t>
            </a:r>
          </a:p>
          <a:p>
            <a:pPr marL="7239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Identify phases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Map behaviors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Map feelings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Define user goals for each step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Describe pain points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/>
              <a:t>What can be done about these?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D3D50-860E-4ED9-B8E7-63A6AEA0A2E2}"/>
              </a:ext>
            </a:extLst>
          </p:cNvPr>
          <p:cNvCxnSpPr/>
          <p:nvPr/>
        </p:nvCxnSpPr>
        <p:spPr>
          <a:xfrm>
            <a:off x="345622" y="1828800"/>
            <a:ext cx="513805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501509-C396-4CEC-A617-4ABFF3A5DD11}"/>
              </a:ext>
            </a:extLst>
          </p:cNvPr>
          <p:cNvCxnSpPr/>
          <p:nvPr/>
        </p:nvCxnSpPr>
        <p:spPr>
          <a:xfrm>
            <a:off x="345622" y="3077029"/>
            <a:ext cx="513805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C5F22-5151-4EA2-9840-42598CC8B599}"/>
              </a:ext>
            </a:extLst>
          </p:cNvPr>
          <p:cNvCxnSpPr/>
          <p:nvPr/>
        </p:nvCxnSpPr>
        <p:spPr>
          <a:xfrm>
            <a:off x="345622" y="4673600"/>
            <a:ext cx="513805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B5C82-5A86-4456-83D0-C65D7B795E5B}"/>
              </a:ext>
            </a:extLst>
          </p:cNvPr>
          <p:cNvCxnSpPr/>
          <p:nvPr/>
        </p:nvCxnSpPr>
        <p:spPr>
          <a:xfrm>
            <a:off x="6200322" y="1828800"/>
            <a:ext cx="513805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7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633F-CCC7-44B0-9686-7359634AB0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fld id="{8FB4CE90-470A-43E3-A052-3E8AD880B4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178AC-0609-4A78-87F1-A6C6F9D7EC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48913" y="6399873"/>
            <a:ext cx="59346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&amp; Proprietary – Not for Distribution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DDD9E1-CC33-434A-9E0A-D8FE63B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" y="134323"/>
            <a:ext cx="11730789" cy="615831"/>
          </a:xfrm>
        </p:spPr>
        <p:txBody>
          <a:bodyPr>
            <a:normAutofit fontScale="90000"/>
          </a:bodyPr>
          <a:lstStyle/>
          <a:p>
            <a:r>
              <a:rPr lang="en-US" dirty="0"/>
              <a:t>BD gets a lead…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B63B6853-57A1-4222-B52D-4213126C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76" y="3691348"/>
            <a:ext cx="485522" cy="48552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AB0D61FE-2889-4AC7-B62C-E78C17AD9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323" y="2753222"/>
            <a:ext cx="493615" cy="493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EBBEA-4CCA-436E-9709-2543A3F17FC5}"/>
              </a:ext>
            </a:extLst>
          </p:cNvPr>
          <p:cNvCxnSpPr>
            <a:cxnSpLocks/>
          </p:cNvCxnSpPr>
          <p:nvPr/>
        </p:nvCxnSpPr>
        <p:spPr>
          <a:xfrm>
            <a:off x="465292" y="2945865"/>
            <a:ext cx="11726708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75B894D-E0C0-4F52-B1A8-08350164B973}"/>
              </a:ext>
            </a:extLst>
          </p:cNvPr>
          <p:cNvSpPr/>
          <p:nvPr/>
        </p:nvSpPr>
        <p:spPr>
          <a:xfrm>
            <a:off x="485686" y="755929"/>
            <a:ext cx="2743200" cy="732330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First Agent 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C9CEB-2721-4AB1-962A-85B71417AB3E}"/>
              </a:ext>
            </a:extLst>
          </p:cNvPr>
          <p:cNvSpPr txBox="1"/>
          <p:nvPr/>
        </p:nvSpPr>
        <p:spPr>
          <a:xfrm rot="16200000">
            <a:off x="-191157" y="994001"/>
            <a:ext cx="73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1D38A-E205-4B60-B4A6-5232D837731A}"/>
              </a:ext>
            </a:extLst>
          </p:cNvPr>
          <p:cNvSpPr txBox="1"/>
          <p:nvPr/>
        </p:nvSpPr>
        <p:spPr>
          <a:xfrm rot="16200000">
            <a:off x="-143911" y="2043420"/>
            <a:ext cx="66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Behavior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FFB75-7D9A-478E-8A12-52EB240A0D75}"/>
              </a:ext>
            </a:extLst>
          </p:cNvPr>
          <p:cNvCxnSpPr>
            <a:cxnSpLocks/>
          </p:cNvCxnSpPr>
          <p:nvPr/>
        </p:nvCxnSpPr>
        <p:spPr>
          <a:xfrm>
            <a:off x="461246" y="3946247"/>
            <a:ext cx="11730754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79FA7-415C-481A-AE2B-03906340FD9A}"/>
              </a:ext>
            </a:extLst>
          </p:cNvPr>
          <p:cNvCxnSpPr>
            <a:cxnSpLocks/>
          </p:cNvCxnSpPr>
          <p:nvPr/>
        </p:nvCxnSpPr>
        <p:spPr>
          <a:xfrm>
            <a:off x="461246" y="3451834"/>
            <a:ext cx="11722667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D209B7-3BF8-464A-8C7F-7E4101A841B4}"/>
              </a:ext>
            </a:extLst>
          </p:cNvPr>
          <p:cNvSpPr txBox="1"/>
          <p:nvPr/>
        </p:nvSpPr>
        <p:spPr>
          <a:xfrm rot="16200000">
            <a:off x="-154268" y="5434387"/>
            <a:ext cx="7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Pain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BBE18-5E4D-413B-A17F-E1C552D01916}"/>
              </a:ext>
            </a:extLst>
          </p:cNvPr>
          <p:cNvSpPr txBox="1"/>
          <p:nvPr/>
        </p:nvSpPr>
        <p:spPr>
          <a:xfrm rot="16200000">
            <a:off x="-165666" y="4500887"/>
            <a:ext cx="75917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 Goals</a:t>
            </a: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6D50CA9F-8CF9-4095-B742-6F7FF16C7D9E}"/>
              </a:ext>
            </a:extLst>
          </p:cNvPr>
          <p:cNvSpPr/>
          <p:nvPr/>
        </p:nvSpPr>
        <p:spPr>
          <a:xfrm>
            <a:off x="59720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Agent Response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BAEC3E6-7E66-4916-AE02-B4E74E900934}"/>
              </a:ext>
            </a:extLst>
          </p:cNvPr>
          <p:cNvSpPr/>
          <p:nvPr/>
        </p:nvSpPr>
        <p:spPr>
          <a:xfrm>
            <a:off x="3228886" y="750041"/>
            <a:ext cx="2743200" cy="751316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Business Follow-Up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9588DB7D-18E0-4486-90EC-A0CBC54E4EE0}"/>
              </a:ext>
            </a:extLst>
          </p:cNvPr>
          <p:cNvSpPr/>
          <p:nvPr/>
        </p:nvSpPr>
        <p:spPr>
          <a:xfrm>
            <a:off x="87152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New Request Submitted</a:t>
            </a:r>
          </a:p>
        </p:txBody>
      </p:sp>
    </p:spTree>
    <p:extLst>
      <p:ext uri="{BB962C8B-B14F-4D97-AF65-F5344CB8AC3E}">
        <p14:creationId xmlns:p14="http://schemas.microsoft.com/office/powerpoint/2010/main" val="36016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633F-CCC7-44B0-9686-7359634AB0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fld id="{8FB4CE90-470A-43E3-A052-3E8AD880B4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178AC-0609-4A78-87F1-A6C6F9D7EC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48913" y="6399873"/>
            <a:ext cx="59346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&amp; Proprietary – Not for Distribution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DDD9E1-CC33-434A-9E0A-D8FE63B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" y="134323"/>
            <a:ext cx="11730789" cy="615831"/>
          </a:xfrm>
        </p:spPr>
        <p:txBody>
          <a:bodyPr>
            <a:normAutofit fontScale="90000"/>
          </a:bodyPr>
          <a:lstStyle/>
          <a:p>
            <a:r>
              <a:rPr lang="en-US" dirty="0"/>
              <a:t>BD gets a lead…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B63B6853-57A1-4222-B52D-4213126C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76" y="3691348"/>
            <a:ext cx="485522" cy="48552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AB0D61FE-2889-4AC7-B62C-E78C17AD9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323" y="2753222"/>
            <a:ext cx="493615" cy="493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EBBEA-4CCA-436E-9709-2543A3F17FC5}"/>
              </a:ext>
            </a:extLst>
          </p:cNvPr>
          <p:cNvCxnSpPr>
            <a:cxnSpLocks/>
          </p:cNvCxnSpPr>
          <p:nvPr/>
        </p:nvCxnSpPr>
        <p:spPr>
          <a:xfrm>
            <a:off x="465292" y="2945865"/>
            <a:ext cx="11726708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75B894D-E0C0-4F52-B1A8-08350164B973}"/>
              </a:ext>
            </a:extLst>
          </p:cNvPr>
          <p:cNvSpPr/>
          <p:nvPr/>
        </p:nvSpPr>
        <p:spPr>
          <a:xfrm>
            <a:off x="485686" y="755929"/>
            <a:ext cx="2743200" cy="732330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First Agent 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C9CEB-2721-4AB1-962A-85B71417AB3E}"/>
              </a:ext>
            </a:extLst>
          </p:cNvPr>
          <p:cNvSpPr txBox="1"/>
          <p:nvPr/>
        </p:nvSpPr>
        <p:spPr>
          <a:xfrm rot="16200000">
            <a:off x="-191157" y="994001"/>
            <a:ext cx="73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1D38A-E205-4B60-B4A6-5232D837731A}"/>
              </a:ext>
            </a:extLst>
          </p:cNvPr>
          <p:cNvSpPr txBox="1"/>
          <p:nvPr/>
        </p:nvSpPr>
        <p:spPr>
          <a:xfrm rot="16200000">
            <a:off x="-143911" y="2043420"/>
            <a:ext cx="66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Behavior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FFB75-7D9A-478E-8A12-52EB240A0D75}"/>
              </a:ext>
            </a:extLst>
          </p:cNvPr>
          <p:cNvCxnSpPr>
            <a:cxnSpLocks/>
          </p:cNvCxnSpPr>
          <p:nvPr/>
        </p:nvCxnSpPr>
        <p:spPr>
          <a:xfrm>
            <a:off x="461246" y="3946247"/>
            <a:ext cx="11730754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79FA7-415C-481A-AE2B-03906340FD9A}"/>
              </a:ext>
            </a:extLst>
          </p:cNvPr>
          <p:cNvCxnSpPr>
            <a:cxnSpLocks/>
          </p:cNvCxnSpPr>
          <p:nvPr/>
        </p:nvCxnSpPr>
        <p:spPr>
          <a:xfrm>
            <a:off x="461246" y="3451834"/>
            <a:ext cx="11722667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D209B7-3BF8-464A-8C7F-7E4101A841B4}"/>
              </a:ext>
            </a:extLst>
          </p:cNvPr>
          <p:cNvSpPr txBox="1"/>
          <p:nvPr/>
        </p:nvSpPr>
        <p:spPr>
          <a:xfrm rot="16200000">
            <a:off x="-154268" y="5434387"/>
            <a:ext cx="7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Pain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BBE18-5E4D-413B-A17F-E1C552D01916}"/>
              </a:ext>
            </a:extLst>
          </p:cNvPr>
          <p:cNvSpPr txBox="1"/>
          <p:nvPr/>
        </p:nvSpPr>
        <p:spPr>
          <a:xfrm rot="16200000">
            <a:off x="-165666" y="4500887"/>
            <a:ext cx="75917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 Goals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339677-8E59-4AE4-B06A-B4F0E27DEA3D}"/>
              </a:ext>
            </a:extLst>
          </p:cNvPr>
          <p:cNvSpPr txBox="1"/>
          <p:nvPr/>
        </p:nvSpPr>
        <p:spPr>
          <a:xfrm>
            <a:off x="465835" y="1776074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BD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532BA3C-B114-418F-9EED-26225D721741}"/>
              </a:ext>
            </a:extLst>
          </p:cNvPr>
          <p:cNvSpPr txBox="1"/>
          <p:nvPr/>
        </p:nvSpPr>
        <p:spPr>
          <a:xfrm>
            <a:off x="3629153" y="1776074"/>
            <a:ext cx="900386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Has all info needed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4110D2-0591-4910-A010-EC009D1D33E8}"/>
              </a:ext>
            </a:extLst>
          </p:cNvPr>
          <p:cNvSpPr txBox="1"/>
          <p:nvPr/>
        </p:nvSpPr>
        <p:spPr>
          <a:xfrm>
            <a:off x="4685198" y="2232992"/>
            <a:ext cx="782492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asks agent for more info</a:t>
            </a: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6D50CA9F-8CF9-4095-B742-6F7FF16C7D9E}"/>
              </a:ext>
            </a:extLst>
          </p:cNvPr>
          <p:cNvSpPr/>
          <p:nvPr/>
        </p:nvSpPr>
        <p:spPr>
          <a:xfrm>
            <a:off x="59720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Agent Response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BAEC3E6-7E66-4916-AE02-B4E74E900934}"/>
              </a:ext>
            </a:extLst>
          </p:cNvPr>
          <p:cNvSpPr/>
          <p:nvPr/>
        </p:nvSpPr>
        <p:spPr>
          <a:xfrm>
            <a:off x="3228886" y="750041"/>
            <a:ext cx="2743200" cy="751316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Business Follow-Up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40F703-8126-459F-95B3-FA19C5E4F4AF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988131" y="1960740"/>
            <a:ext cx="641022" cy="2930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9588DB7D-18E0-4486-90EC-A0CBC54E4EE0}"/>
              </a:ext>
            </a:extLst>
          </p:cNvPr>
          <p:cNvSpPr/>
          <p:nvPr/>
        </p:nvSpPr>
        <p:spPr>
          <a:xfrm>
            <a:off x="87152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New Request Submitted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A19235-A355-47B8-A332-392B9A65DDB7}"/>
              </a:ext>
            </a:extLst>
          </p:cNvPr>
          <p:cNvSpPr txBox="1"/>
          <p:nvPr/>
        </p:nvSpPr>
        <p:spPr>
          <a:xfrm>
            <a:off x="465835" y="2143033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UW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7EC0A-BE0C-42F1-8C62-DB3AD5A7B1AC}"/>
              </a:ext>
            </a:extLst>
          </p:cNvPr>
          <p:cNvSpPr txBox="1"/>
          <p:nvPr/>
        </p:nvSpPr>
        <p:spPr>
          <a:xfrm>
            <a:off x="465835" y="2509991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walks 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A26B9-8303-4743-889D-5C9403BD97AA}"/>
              </a:ext>
            </a:extLst>
          </p:cNvPr>
          <p:cNvSpPr txBox="1"/>
          <p:nvPr/>
        </p:nvSpPr>
        <p:spPr>
          <a:xfrm>
            <a:off x="1737650" y="2375342"/>
            <a:ext cx="900669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BD/UW asks agent to wait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1D7802-E067-4501-9EBE-A3F48AB3ECF1}"/>
              </a:ext>
            </a:extLst>
          </p:cNvPr>
          <p:cNvSpPr txBox="1"/>
          <p:nvPr/>
        </p:nvSpPr>
        <p:spPr>
          <a:xfrm>
            <a:off x="3629153" y="2232992"/>
            <a:ext cx="900386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Does not have all info needed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3E4DC-654C-45FE-9BA0-61D73965FFFC}"/>
              </a:ext>
            </a:extLst>
          </p:cNvPr>
          <p:cNvSpPr txBox="1"/>
          <p:nvPr/>
        </p:nvSpPr>
        <p:spPr>
          <a:xfrm>
            <a:off x="5616673" y="2232469"/>
            <a:ext cx="2026898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Lots of back and forth to collect info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4970-8923-4B23-AFE5-DAA173E0E8AD}"/>
              </a:ext>
            </a:extLst>
          </p:cNvPr>
          <p:cNvSpPr txBox="1"/>
          <p:nvPr/>
        </p:nvSpPr>
        <p:spPr>
          <a:xfrm>
            <a:off x="8656071" y="1776074"/>
            <a:ext cx="1014398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thanks agent for the information and says will return soon with a quote</a:t>
            </a:r>
          </a:p>
          <a:p>
            <a:pPr algn="ctr"/>
            <a:endParaRPr lang="en-US" sz="9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63F045-B21D-44A8-89B3-94D4034FC051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4529539" y="1953852"/>
            <a:ext cx="3944360" cy="68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416007-D910-458C-B84B-436E5C2FA9DA}"/>
              </a:ext>
            </a:extLst>
          </p:cNvPr>
          <p:cNvSpPr/>
          <p:nvPr/>
        </p:nvSpPr>
        <p:spPr>
          <a:xfrm>
            <a:off x="2638319" y="1771389"/>
            <a:ext cx="229119" cy="967335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8DF142-A927-47AD-8F1E-3F8397D4685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975063" y="2253838"/>
            <a:ext cx="654090" cy="2330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E9D705A-FBF2-4E8C-A018-2BA7E775CF6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7643571" y="2344441"/>
            <a:ext cx="830328" cy="34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2A327D-FB28-4003-B699-D418ED13EC17}"/>
              </a:ext>
            </a:extLst>
          </p:cNvPr>
          <p:cNvSpPr txBox="1"/>
          <p:nvPr/>
        </p:nvSpPr>
        <p:spPr>
          <a:xfrm>
            <a:off x="10152082" y="1776074"/>
            <a:ext cx="133507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UW/BD logs the request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65CFC9-2E19-46ED-894D-C6830A0BD895}"/>
              </a:ext>
            </a:extLst>
          </p:cNvPr>
          <p:cNvSpPr txBox="1"/>
          <p:nvPr/>
        </p:nvSpPr>
        <p:spPr>
          <a:xfrm>
            <a:off x="10152082" y="2196752"/>
            <a:ext cx="1335075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decides they no longer want it and cancels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0323595-C276-4634-977C-F18788500E8C}"/>
              </a:ext>
            </a:extLst>
          </p:cNvPr>
          <p:cNvCxnSpPr>
            <a:cxnSpLocks/>
            <a:stCxn id="70" idx="3"/>
            <a:endCxn id="111" idx="1"/>
          </p:cNvCxnSpPr>
          <p:nvPr/>
        </p:nvCxnSpPr>
        <p:spPr>
          <a:xfrm>
            <a:off x="9670469" y="2237739"/>
            <a:ext cx="481613" cy="2129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32153E-E6E1-4BEC-914C-8B8DAE2BB185}"/>
              </a:ext>
            </a:extLst>
          </p:cNvPr>
          <p:cNvCxnSpPr>
            <a:cxnSpLocks/>
            <a:stCxn id="70" idx="3"/>
            <a:endCxn id="108" idx="1"/>
          </p:cNvCxnSpPr>
          <p:nvPr/>
        </p:nvCxnSpPr>
        <p:spPr>
          <a:xfrm flipV="1">
            <a:off x="9670469" y="1960740"/>
            <a:ext cx="481613" cy="2769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B36285C-63D2-4B68-983C-5A3C48063462}"/>
              </a:ext>
            </a:extLst>
          </p:cNvPr>
          <p:cNvSpPr txBox="1"/>
          <p:nvPr/>
        </p:nvSpPr>
        <p:spPr>
          <a:xfrm>
            <a:off x="518086" y="423110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Provide great service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F179FF-9485-4A2F-B9D9-C8F161FD83EF}"/>
              </a:ext>
            </a:extLst>
          </p:cNvPr>
          <p:cNvSpPr txBox="1"/>
          <p:nvPr/>
        </p:nvSpPr>
        <p:spPr>
          <a:xfrm>
            <a:off x="518086" y="450751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Find a way to write it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2092C2-A4E5-4222-8AFD-B3D543AF81D8}"/>
              </a:ext>
            </a:extLst>
          </p:cNvPr>
          <p:cNvSpPr txBox="1"/>
          <p:nvPr/>
        </p:nvSpPr>
        <p:spPr>
          <a:xfrm>
            <a:off x="518086" y="4782440"/>
            <a:ext cx="1702599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get the info needed to proceed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F9050C-AD3D-4600-8BBA-F89133BD4126}"/>
              </a:ext>
            </a:extLst>
          </p:cNvPr>
          <p:cNvSpPr txBox="1"/>
          <p:nvPr/>
        </p:nvSpPr>
        <p:spPr>
          <a:xfrm>
            <a:off x="2431927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info to submit request &amp; start quote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EEE8B8-08C7-4D64-9F68-376915F0F614}"/>
              </a:ext>
            </a:extLst>
          </p:cNvPr>
          <p:cNvSpPr txBox="1"/>
          <p:nvPr/>
        </p:nvSpPr>
        <p:spPr>
          <a:xfrm>
            <a:off x="2431928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simple &amp; write the policy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10BF38-5906-408E-A77E-5CB1633FB142}"/>
              </a:ext>
            </a:extLst>
          </p:cNvPr>
          <p:cNvSpPr txBox="1"/>
          <p:nvPr/>
        </p:nvSpPr>
        <p:spPr>
          <a:xfrm>
            <a:off x="2431928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happy and interested, despite competitors asking fewer questions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D39AA6-3F33-457A-A6DF-32DDE842C055}"/>
              </a:ext>
            </a:extLst>
          </p:cNvPr>
          <p:cNvSpPr txBox="1"/>
          <p:nvPr/>
        </p:nvSpPr>
        <p:spPr>
          <a:xfrm>
            <a:off x="7578256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provide quote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56666A-BF68-42C3-8DD1-7F82DABB743E}"/>
              </a:ext>
            </a:extLst>
          </p:cNvPr>
          <p:cNvSpPr txBox="1"/>
          <p:nvPr/>
        </p:nvSpPr>
        <p:spPr>
          <a:xfrm>
            <a:off x="7578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positive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248774-F7E8-45C3-A4AC-5EF05F7A8E75}"/>
              </a:ext>
            </a:extLst>
          </p:cNvPr>
          <p:cNvSpPr txBox="1"/>
          <p:nvPr/>
        </p:nvSpPr>
        <p:spPr>
          <a:xfrm>
            <a:off x="7578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Easily convince them of Liberty’s product quality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A4C51C-1039-42FD-9E2A-4C05D3A5B409}"/>
              </a:ext>
            </a:extLst>
          </p:cNvPr>
          <p:cNvSpPr txBox="1"/>
          <p:nvPr/>
        </p:nvSpPr>
        <p:spPr>
          <a:xfrm>
            <a:off x="5011255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interested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92773-B92D-4FB3-A025-4F55134D5577}"/>
              </a:ext>
            </a:extLst>
          </p:cNvPr>
          <p:cNvSpPr txBox="1"/>
          <p:nvPr/>
        </p:nvSpPr>
        <p:spPr>
          <a:xfrm>
            <a:off x="5011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responding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AECD44-0381-4491-B33C-5D156B6589C7}"/>
              </a:ext>
            </a:extLst>
          </p:cNvPr>
          <p:cNvSpPr txBox="1"/>
          <p:nvPr/>
        </p:nvSpPr>
        <p:spPr>
          <a:xfrm>
            <a:off x="5011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Manage agent relationship &amp; type of policies they bring Liberty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ACD1ED-5038-4E5A-853E-6EA65D1EDA7E}"/>
              </a:ext>
            </a:extLst>
          </p:cNvPr>
          <p:cNvSpPr txBox="1"/>
          <p:nvPr/>
        </p:nvSpPr>
        <p:spPr>
          <a:xfrm>
            <a:off x="10191271" y="4231109"/>
            <a:ext cx="148445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Log it and move 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5C492B-CB1A-438A-80AB-CA2EBB28CECF}"/>
              </a:ext>
            </a:extLst>
          </p:cNvPr>
          <p:cNvSpPr txBox="1"/>
          <p:nvPr/>
        </p:nvSpPr>
        <p:spPr>
          <a:xfrm>
            <a:off x="10191271" y="4507519"/>
            <a:ext cx="148445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&amp; simply pass it to the UW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D53FFD-A1AD-42C4-B3BC-24BED0632DF4}"/>
              </a:ext>
            </a:extLst>
          </p:cNvPr>
          <p:cNvSpPr txBox="1"/>
          <p:nvPr/>
        </p:nvSpPr>
        <p:spPr>
          <a:xfrm>
            <a:off x="10191271" y="4922429"/>
            <a:ext cx="148445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Write the business</a:t>
            </a:r>
          </a:p>
        </p:txBody>
      </p:sp>
    </p:spTree>
    <p:extLst>
      <p:ext uri="{BB962C8B-B14F-4D97-AF65-F5344CB8AC3E}">
        <p14:creationId xmlns:p14="http://schemas.microsoft.com/office/powerpoint/2010/main" val="266697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633F-CCC7-44B0-9686-7359634AB0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fld id="{8FB4CE90-470A-43E3-A052-3E8AD880B4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178AC-0609-4A78-87F1-A6C6F9D7EC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48913" y="6399873"/>
            <a:ext cx="59346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&amp; Proprietary – Not for Distribution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DDD9E1-CC33-434A-9E0A-D8FE63B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" y="134323"/>
            <a:ext cx="11730789" cy="615831"/>
          </a:xfrm>
        </p:spPr>
        <p:txBody>
          <a:bodyPr>
            <a:normAutofit fontScale="90000"/>
          </a:bodyPr>
          <a:lstStyle/>
          <a:p>
            <a:r>
              <a:rPr lang="en-US" dirty="0"/>
              <a:t>BD gets a lead…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B63B6853-57A1-4222-B52D-4213126C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76" y="3691348"/>
            <a:ext cx="485522" cy="48552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AB0D61FE-2889-4AC7-B62C-E78C17AD9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323" y="2753222"/>
            <a:ext cx="493615" cy="493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EBBEA-4CCA-436E-9709-2543A3F17FC5}"/>
              </a:ext>
            </a:extLst>
          </p:cNvPr>
          <p:cNvCxnSpPr>
            <a:cxnSpLocks/>
          </p:cNvCxnSpPr>
          <p:nvPr/>
        </p:nvCxnSpPr>
        <p:spPr>
          <a:xfrm>
            <a:off x="465292" y="2945865"/>
            <a:ext cx="11726708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75B894D-E0C0-4F52-B1A8-08350164B973}"/>
              </a:ext>
            </a:extLst>
          </p:cNvPr>
          <p:cNvSpPr/>
          <p:nvPr/>
        </p:nvSpPr>
        <p:spPr>
          <a:xfrm>
            <a:off x="485686" y="755929"/>
            <a:ext cx="2743200" cy="732330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First Agent 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C9CEB-2721-4AB1-962A-85B71417AB3E}"/>
              </a:ext>
            </a:extLst>
          </p:cNvPr>
          <p:cNvSpPr txBox="1"/>
          <p:nvPr/>
        </p:nvSpPr>
        <p:spPr>
          <a:xfrm rot="16200000">
            <a:off x="-191157" y="994001"/>
            <a:ext cx="73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1D38A-E205-4B60-B4A6-5232D837731A}"/>
              </a:ext>
            </a:extLst>
          </p:cNvPr>
          <p:cNvSpPr txBox="1"/>
          <p:nvPr/>
        </p:nvSpPr>
        <p:spPr>
          <a:xfrm rot="16200000">
            <a:off x="-143911" y="2043420"/>
            <a:ext cx="66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Behavior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FFB75-7D9A-478E-8A12-52EB240A0D75}"/>
              </a:ext>
            </a:extLst>
          </p:cNvPr>
          <p:cNvCxnSpPr>
            <a:cxnSpLocks/>
          </p:cNvCxnSpPr>
          <p:nvPr/>
        </p:nvCxnSpPr>
        <p:spPr>
          <a:xfrm>
            <a:off x="461246" y="3946247"/>
            <a:ext cx="11730754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79FA7-415C-481A-AE2B-03906340FD9A}"/>
              </a:ext>
            </a:extLst>
          </p:cNvPr>
          <p:cNvCxnSpPr>
            <a:cxnSpLocks/>
          </p:cNvCxnSpPr>
          <p:nvPr/>
        </p:nvCxnSpPr>
        <p:spPr>
          <a:xfrm>
            <a:off x="461246" y="3451834"/>
            <a:ext cx="11722667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D209B7-3BF8-464A-8C7F-7E4101A841B4}"/>
              </a:ext>
            </a:extLst>
          </p:cNvPr>
          <p:cNvSpPr txBox="1"/>
          <p:nvPr/>
        </p:nvSpPr>
        <p:spPr>
          <a:xfrm rot="16200000">
            <a:off x="-154268" y="5434387"/>
            <a:ext cx="7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Pain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BBE18-5E4D-413B-A17F-E1C552D01916}"/>
              </a:ext>
            </a:extLst>
          </p:cNvPr>
          <p:cNvSpPr txBox="1"/>
          <p:nvPr/>
        </p:nvSpPr>
        <p:spPr>
          <a:xfrm rot="16200000">
            <a:off x="-165666" y="4500887"/>
            <a:ext cx="75917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 Goals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339677-8E59-4AE4-B06A-B4F0E27DEA3D}"/>
              </a:ext>
            </a:extLst>
          </p:cNvPr>
          <p:cNvSpPr txBox="1"/>
          <p:nvPr/>
        </p:nvSpPr>
        <p:spPr>
          <a:xfrm>
            <a:off x="465835" y="1776074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BD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532BA3C-B114-418F-9EED-26225D721741}"/>
              </a:ext>
            </a:extLst>
          </p:cNvPr>
          <p:cNvSpPr txBox="1"/>
          <p:nvPr/>
        </p:nvSpPr>
        <p:spPr>
          <a:xfrm>
            <a:off x="3629153" y="1776074"/>
            <a:ext cx="900386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Has all info needed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4110D2-0591-4910-A010-EC009D1D33E8}"/>
              </a:ext>
            </a:extLst>
          </p:cNvPr>
          <p:cNvSpPr txBox="1"/>
          <p:nvPr/>
        </p:nvSpPr>
        <p:spPr>
          <a:xfrm>
            <a:off x="4685198" y="2232992"/>
            <a:ext cx="782492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asks agent for more info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5777FD7-8D10-4764-95E4-EBC9B94CB3E7}"/>
              </a:ext>
            </a:extLst>
          </p:cNvPr>
          <p:cNvSpPr txBox="1"/>
          <p:nvPr/>
        </p:nvSpPr>
        <p:spPr>
          <a:xfrm>
            <a:off x="518086" y="423110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Provide great service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7D6E5-8DAE-4CF2-9553-BB48A8FAD53F}"/>
              </a:ext>
            </a:extLst>
          </p:cNvPr>
          <p:cNvSpPr/>
          <p:nvPr/>
        </p:nvSpPr>
        <p:spPr>
          <a:xfrm>
            <a:off x="677862" y="383777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52492EF-92CF-4C06-B66C-BA7CDB2C9668}"/>
              </a:ext>
            </a:extLst>
          </p:cNvPr>
          <p:cNvSpPr/>
          <p:nvPr/>
        </p:nvSpPr>
        <p:spPr>
          <a:xfrm>
            <a:off x="2094768" y="3455660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CF909DD-EC38-4200-998B-C37428C4055F}"/>
              </a:ext>
            </a:extLst>
          </p:cNvPr>
          <p:cNvSpPr/>
          <p:nvPr/>
        </p:nvSpPr>
        <p:spPr>
          <a:xfrm>
            <a:off x="3950286" y="285842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4E6FCA2-3B43-40B5-867A-6D35A24EBB3A}"/>
              </a:ext>
            </a:extLst>
          </p:cNvPr>
          <p:cNvSpPr/>
          <p:nvPr/>
        </p:nvSpPr>
        <p:spPr>
          <a:xfrm>
            <a:off x="3950285" y="335861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6D50CA9F-8CF9-4095-B742-6F7FF16C7D9E}"/>
              </a:ext>
            </a:extLst>
          </p:cNvPr>
          <p:cNvSpPr/>
          <p:nvPr/>
        </p:nvSpPr>
        <p:spPr>
          <a:xfrm>
            <a:off x="59720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Agent Response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BAEC3E6-7E66-4916-AE02-B4E74E900934}"/>
              </a:ext>
            </a:extLst>
          </p:cNvPr>
          <p:cNvSpPr/>
          <p:nvPr/>
        </p:nvSpPr>
        <p:spPr>
          <a:xfrm>
            <a:off x="3228886" y="750041"/>
            <a:ext cx="2743200" cy="751316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Business Follow-Up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40F703-8126-459F-95B3-FA19C5E4F4AF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988131" y="1960740"/>
            <a:ext cx="641022" cy="2930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74CA3-9892-4A33-B294-8498DA97403E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2975063" y="2951644"/>
            <a:ext cx="975223" cy="50778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9588DB7D-18E0-4486-90EC-A0CBC54E4EE0}"/>
              </a:ext>
            </a:extLst>
          </p:cNvPr>
          <p:cNvSpPr/>
          <p:nvPr/>
        </p:nvSpPr>
        <p:spPr>
          <a:xfrm>
            <a:off x="87152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New Request Submitted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A19235-A355-47B8-A332-392B9A65DDB7}"/>
              </a:ext>
            </a:extLst>
          </p:cNvPr>
          <p:cNvSpPr txBox="1"/>
          <p:nvPr/>
        </p:nvSpPr>
        <p:spPr>
          <a:xfrm>
            <a:off x="465835" y="2143033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UW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7EC0A-BE0C-42F1-8C62-DB3AD5A7B1AC}"/>
              </a:ext>
            </a:extLst>
          </p:cNvPr>
          <p:cNvSpPr txBox="1"/>
          <p:nvPr/>
        </p:nvSpPr>
        <p:spPr>
          <a:xfrm>
            <a:off x="465835" y="2509991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walks 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A26B9-8303-4743-889D-5C9403BD97AA}"/>
              </a:ext>
            </a:extLst>
          </p:cNvPr>
          <p:cNvSpPr txBox="1"/>
          <p:nvPr/>
        </p:nvSpPr>
        <p:spPr>
          <a:xfrm>
            <a:off x="1737650" y="2375342"/>
            <a:ext cx="900669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BD/UW asks agent to wait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1D7802-E067-4501-9EBE-A3F48AB3ECF1}"/>
              </a:ext>
            </a:extLst>
          </p:cNvPr>
          <p:cNvSpPr txBox="1"/>
          <p:nvPr/>
        </p:nvSpPr>
        <p:spPr>
          <a:xfrm>
            <a:off x="3629153" y="2232992"/>
            <a:ext cx="900386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Does not have all info needed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3E4DC-654C-45FE-9BA0-61D73965FFFC}"/>
              </a:ext>
            </a:extLst>
          </p:cNvPr>
          <p:cNvSpPr txBox="1"/>
          <p:nvPr/>
        </p:nvSpPr>
        <p:spPr>
          <a:xfrm>
            <a:off x="5616673" y="2232469"/>
            <a:ext cx="2026898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Lots of back and forth to collect info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4970-8923-4B23-AFE5-DAA173E0E8AD}"/>
              </a:ext>
            </a:extLst>
          </p:cNvPr>
          <p:cNvSpPr txBox="1"/>
          <p:nvPr/>
        </p:nvSpPr>
        <p:spPr>
          <a:xfrm>
            <a:off x="8656071" y="1776074"/>
            <a:ext cx="1014398" cy="7848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thanks agent for the information and says will return soon with a quote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63F045-B21D-44A8-89B3-94D4034FC051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4529539" y="1953852"/>
            <a:ext cx="3944360" cy="68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416007-D910-458C-B84B-436E5C2FA9DA}"/>
              </a:ext>
            </a:extLst>
          </p:cNvPr>
          <p:cNvSpPr/>
          <p:nvPr/>
        </p:nvSpPr>
        <p:spPr>
          <a:xfrm>
            <a:off x="2638319" y="1771389"/>
            <a:ext cx="229119" cy="967335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8DF142-A927-47AD-8F1E-3F8397D4685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975063" y="2253838"/>
            <a:ext cx="654090" cy="2330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E9D705A-FBF2-4E8C-A018-2BA7E775CF6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7643571" y="2344441"/>
            <a:ext cx="830328" cy="34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2A327D-FB28-4003-B699-D418ED13EC17}"/>
              </a:ext>
            </a:extLst>
          </p:cNvPr>
          <p:cNvSpPr txBox="1"/>
          <p:nvPr/>
        </p:nvSpPr>
        <p:spPr>
          <a:xfrm>
            <a:off x="10152082" y="1776074"/>
            <a:ext cx="133507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UW/BD logs the request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65CFC9-2E19-46ED-894D-C6830A0BD895}"/>
              </a:ext>
            </a:extLst>
          </p:cNvPr>
          <p:cNvSpPr txBox="1"/>
          <p:nvPr/>
        </p:nvSpPr>
        <p:spPr>
          <a:xfrm>
            <a:off x="10152082" y="2196752"/>
            <a:ext cx="1335075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decides they no longer want it and cancels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0323595-C276-4634-977C-F18788500E8C}"/>
              </a:ext>
            </a:extLst>
          </p:cNvPr>
          <p:cNvCxnSpPr>
            <a:cxnSpLocks/>
            <a:stCxn id="70" idx="3"/>
            <a:endCxn id="111" idx="1"/>
          </p:cNvCxnSpPr>
          <p:nvPr/>
        </p:nvCxnSpPr>
        <p:spPr>
          <a:xfrm>
            <a:off x="9670469" y="2168489"/>
            <a:ext cx="481613" cy="28217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32153E-E6E1-4BEC-914C-8B8DAE2BB185}"/>
              </a:ext>
            </a:extLst>
          </p:cNvPr>
          <p:cNvCxnSpPr>
            <a:cxnSpLocks/>
            <a:stCxn id="70" idx="3"/>
            <a:endCxn id="108" idx="1"/>
          </p:cNvCxnSpPr>
          <p:nvPr/>
        </p:nvCxnSpPr>
        <p:spPr>
          <a:xfrm flipV="1">
            <a:off x="9670469" y="1960740"/>
            <a:ext cx="481613" cy="2077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30A1999-9C3D-4A87-97F9-9E8482208ED1}"/>
              </a:ext>
            </a:extLst>
          </p:cNvPr>
          <p:cNvSpPr/>
          <p:nvPr/>
        </p:nvSpPr>
        <p:spPr>
          <a:xfrm>
            <a:off x="677862" y="335387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AEDAE9-D054-439D-AFBE-BB0DAD77DFE3}"/>
              </a:ext>
            </a:extLst>
          </p:cNvPr>
          <p:cNvSpPr/>
          <p:nvPr/>
        </p:nvSpPr>
        <p:spPr>
          <a:xfrm>
            <a:off x="669353" y="285057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FA67C82-FDA6-4492-856F-B4B6174ADABD}"/>
              </a:ext>
            </a:extLst>
          </p:cNvPr>
          <p:cNvSpPr/>
          <p:nvPr/>
        </p:nvSpPr>
        <p:spPr>
          <a:xfrm>
            <a:off x="4983228" y="3366212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C630545-2FF3-4DD0-9189-BB0113535BCC}"/>
              </a:ext>
            </a:extLst>
          </p:cNvPr>
          <p:cNvSpPr/>
          <p:nvPr/>
        </p:nvSpPr>
        <p:spPr>
          <a:xfrm>
            <a:off x="6536906" y="362326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8340B8-5121-4EA0-8484-CF5138E6629F}"/>
              </a:ext>
            </a:extLst>
          </p:cNvPr>
          <p:cNvSpPr/>
          <p:nvPr/>
        </p:nvSpPr>
        <p:spPr>
          <a:xfrm>
            <a:off x="9070054" y="285842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6631D14-5E7D-41DA-AC1A-FDB44C001DA3}"/>
              </a:ext>
            </a:extLst>
          </p:cNvPr>
          <p:cNvSpPr/>
          <p:nvPr/>
        </p:nvSpPr>
        <p:spPr>
          <a:xfrm>
            <a:off x="10747449" y="285842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8FAA3B-3756-4BFA-AF9D-A815CCD21B8C}"/>
              </a:ext>
            </a:extLst>
          </p:cNvPr>
          <p:cNvSpPr/>
          <p:nvPr/>
        </p:nvSpPr>
        <p:spPr>
          <a:xfrm>
            <a:off x="10747449" y="386287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3C5AEC4-713D-4DC1-BA5D-CA83AE4C04F1}"/>
              </a:ext>
            </a:extLst>
          </p:cNvPr>
          <p:cNvCxnSpPr>
            <a:cxnSpLocks/>
          </p:cNvCxnSpPr>
          <p:nvPr/>
        </p:nvCxnSpPr>
        <p:spPr>
          <a:xfrm>
            <a:off x="754663" y="2951644"/>
            <a:ext cx="1959315" cy="48927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22F9FD9-EEB6-4342-B0E4-27C146161A7B}"/>
              </a:ext>
            </a:extLst>
          </p:cNvPr>
          <p:cNvSpPr txBox="1"/>
          <p:nvPr/>
        </p:nvSpPr>
        <p:spPr>
          <a:xfrm>
            <a:off x="518086" y="450751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Find a way to write 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469DA8-EEB5-44D5-A6DC-FBCF61487E0B}"/>
              </a:ext>
            </a:extLst>
          </p:cNvPr>
          <p:cNvSpPr txBox="1"/>
          <p:nvPr/>
        </p:nvSpPr>
        <p:spPr>
          <a:xfrm>
            <a:off x="518086" y="4782440"/>
            <a:ext cx="1702599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get the info needed to proceed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35B65D2-F03A-4AAC-9A01-2F42AC2D2815}"/>
              </a:ext>
            </a:extLst>
          </p:cNvPr>
          <p:cNvSpPr txBox="1"/>
          <p:nvPr/>
        </p:nvSpPr>
        <p:spPr>
          <a:xfrm>
            <a:off x="2431927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info to submit request &amp; start quote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A83305-1768-470C-A1FF-BB14277192ED}"/>
              </a:ext>
            </a:extLst>
          </p:cNvPr>
          <p:cNvSpPr txBox="1"/>
          <p:nvPr/>
        </p:nvSpPr>
        <p:spPr>
          <a:xfrm>
            <a:off x="2431928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simple &amp; write the policy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9409A4C-EC18-46D1-9C87-95EB28DA3830}"/>
              </a:ext>
            </a:extLst>
          </p:cNvPr>
          <p:cNvSpPr txBox="1"/>
          <p:nvPr/>
        </p:nvSpPr>
        <p:spPr>
          <a:xfrm>
            <a:off x="2431928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happy and interested, despite competitors asking fewer questions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84659F7-5482-4E72-BD5C-CAEEB03080A1}"/>
              </a:ext>
            </a:extLst>
          </p:cNvPr>
          <p:cNvSpPr txBox="1"/>
          <p:nvPr/>
        </p:nvSpPr>
        <p:spPr>
          <a:xfrm>
            <a:off x="7578256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provide quote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CF8B0D8-0F28-404B-B523-D8AE6CD3BBA5}"/>
              </a:ext>
            </a:extLst>
          </p:cNvPr>
          <p:cNvSpPr txBox="1"/>
          <p:nvPr/>
        </p:nvSpPr>
        <p:spPr>
          <a:xfrm>
            <a:off x="7578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positive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BD9EA6-DB8A-4B1D-854D-65DB2E349237}"/>
              </a:ext>
            </a:extLst>
          </p:cNvPr>
          <p:cNvSpPr txBox="1"/>
          <p:nvPr/>
        </p:nvSpPr>
        <p:spPr>
          <a:xfrm>
            <a:off x="7578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Easily convince them of Liberty’s product quality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C3E7046-C1DB-4AC8-9996-1883009881B6}"/>
              </a:ext>
            </a:extLst>
          </p:cNvPr>
          <p:cNvSpPr txBox="1"/>
          <p:nvPr/>
        </p:nvSpPr>
        <p:spPr>
          <a:xfrm>
            <a:off x="5011255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interested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4FFD3AA-7D24-424F-B239-4FFB33BB0DB2}"/>
              </a:ext>
            </a:extLst>
          </p:cNvPr>
          <p:cNvSpPr txBox="1"/>
          <p:nvPr/>
        </p:nvSpPr>
        <p:spPr>
          <a:xfrm>
            <a:off x="5011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responding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5A120B9-6194-47C4-AD83-7C3648A34094}"/>
              </a:ext>
            </a:extLst>
          </p:cNvPr>
          <p:cNvSpPr txBox="1"/>
          <p:nvPr/>
        </p:nvSpPr>
        <p:spPr>
          <a:xfrm>
            <a:off x="5011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Manage agent relationship &amp; type of policies they bring Liberty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65EA21A-7911-4DAF-A550-C5A3E1477285}"/>
              </a:ext>
            </a:extLst>
          </p:cNvPr>
          <p:cNvSpPr txBox="1"/>
          <p:nvPr/>
        </p:nvSpPr>
        <p:spPr>
          <a:xfrm>
            <a:off x="10191271" y="4231109"/>
            <a:ext cx="148445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Log it and move 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2C7F8-1F85-414B-9AB2-FB152BEFAEF3}"/>
              </a:ext>
            </a:extLst>
          </p:cNvPr>
          <p:cNvSpPr txBox="1"/>
          <p:nvPr/>
        </p:nvSpPr>
        <p:spPr>
          <a:xfrm>
            <a:off x="10191271" y="4507519"/>
            <a:ext cx="148445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&amp; simply pass it to the UW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7292445-5D5D-4C56-B86C-2CD520AE1B42}"/>
              </a:ext>
            </a:extLst>
          </p:cNvPr>
          <p:cNvSpPr txBox="1"/>
          <p:nvPr/>
        </p:nvSpPr>
        <p:spPr>
          <a:xfrm>
            <a:off x="10191271" y="4922429"/>
            <a:ext cx="148445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Write the business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1ECD44-8425-4A0F-B258-C3909B087203}"/>
              </a:ext>
            </a:extLst>
          </p:cNvPr>
          <p:cNvCxnSpPr>
            <a:cxnSpLocks/>
            <a:endCxn id="170" idx="2"/>
          </p:cNvCxnSpPr>
          <p:nvPr/>
        </p:nvCxnSpPr>
        <p:spPr>
          <a:xfrm flipV="1">
            <a:off x="834170" y="3548876"/>
            <a:ext cx="1260598" cy="3744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263C434-0941-4087-81E8-31967F47D6AE}"/>
              </a:ext>
            </a:extLst>
          </p:cNvPr>
          <p:cNvCxnSpPr>
            <a:cxnSpLocks/>
          </p:cNvCxnSpPr>
          <p:nvPr/>
        </p:nvCxnSpPr>
        <p:spPr>
          <a:xfrm>
            <a:off x="762568" y="3370875"/>
            <a:ext cx="1951410" cy="787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7FD0AA-23D2-42E9-9C25-BA94F1C15154}"/>
              </a:ext>
            </a:extLst>
          </p:cNvPr>
          <p:cNvCxnSpPr>
            <a:cxnSpLocks/>
          </p:cNvCxnSpPr>
          <p:nvPr/>
        </p:nvCxnSpPr>
        <p:spPr>
          <a:xfrm>
            <a:off x="4261931" y="2945865"/>
            <a:ext cx="53521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26DC5CD-0AE2-4614-B98A-5289EC8690FB}"/>
              </a:ext>
            </a:extLst>
          </p:cNvPr>
          <p:cNvCxnSpPr>
            <a:cxnSpLocks/>
          </p:cNvCxnSpPr>
          <p:nvPr/>
        </p:nvCxnSpPr>
        <p:spPr>
          <a:xfrm>
            <a:off x="4136716" y="2962664"/>
            <a:ext cx="49333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A225414-C917-432A-85AD-9F9D938BD7B7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4043500" y="3459427"/>
            <a:ext cx="939728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77F214-E83A-45A8-87D6-172E16929327}"/>
              </a:ext>
            </a:extLst>
          </p:cNvPr>
          <p:cNvCxnSpPr>
            <a:cxnSpLocks/>
            <a:endCxn id="124" idx="3"/>
          </p:cNvCxnSpPr>
          <p:nvPr/>
        </p:nvCxnSpPr>
        <p:spPr>
          <a:xfrm>
            <a:off x="9083549" y="2943793"/>
            <a:ext cx="1691202" cy="737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F6A1A1-00E2-41CE-872A-6DF5DA780885}"/>
              </a:ext>
            </a:extLst>
          </p:cNvPr>
          <p:cNvSpPr txBox="1"/>
          <p:nvPr/>
        </p:nvSpPr>
        <p:spPr>
          <a:xfrm>
            <a:off x="518086" y="5338700"/>
            <a:ext cx="2004134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Mood of the agent can be unknown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ADF322-E5F3-4827-B780-90F311EF4E15}"/>
              </a:ext>
            </a:extLst>
          </p:cNvPr>
          <p:cNvSpPr txBox="1"/>
          <p:nvPr/>
        </p:nvSpPr>
        <p:spPr>
          <a:xfrm>
            <a:off x="518086" y="5802576"/>
            <a:ext cx="2004134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UW doing BD’s information collection work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367BDA-71DA-4C56-812F-7FE4901D4499}"/>
              </a:ext>
            </a:extLst>
          </p:cNvPr>
          <p:cNvSpPr txBox="1"/>
          <p:nvPr/>
        </p:nvSpPr>
        <p:spPr>
          <a:xfrm>
            <a:off x="518086" y="5569532"/>
            <a:ext cx="2004134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Have to manage expectations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8AB1EB-58AE-422B-8138-5CBBF5E4C598}"/>
              </a:ext>
            </a:extLst>
          </p:cNvPr>
          <p:cNvSpPr txBox="1"/>
          <p:nvPr/>
        </p:nvSpPr>
        <p:spPr>
          <a:xfrm>
            <a:off x="2752878" y="5712080"/>
            <a:ext cx="2004134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Can’t get to your work right away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41CA3A-0AB1-406A-A7AD-4F06AC224178}"/>
              </a:ext>
            </a:extLst>
          </p:cNvPr>
          <p:cNvSpPr txBox="1"/>
          <p:nvPr/>
        </p:nvSpPr>
        <p:spPr>
          <a:xfrm>
            <a:off x="2752878" y="5942912"/>
            <a:ext cx="2004134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Feels like a waste of my time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C0DB27-5965-40C1-AFF3-4E50D48A73E4}"/>
              </a:ext>
            </a:extLst>
          </p:cNvPr>
          <p:cNvSpPr txBox="1"/>
          <p:nvPr/>
        </p:nvSpPr>
        <p:spPr>
          <a:xfrm>
            <a:off x="2752878" y="5340710"/>
            <a:ext cx="2004134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Wish there were more of a defined process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F9C1E3-4C9A-4548-9E3B-9FF5C3795C7F}"/>
              </a:ext>
            </a:extLst>
          </p:cNvPr>
          <p:cNvSpPr txBox="1"/>
          <p:nvPr/>
        </p:nvSpPr>
        <p:spPr>
          <a:xfrm>
            <a:off x="4984728" y="5340710"/>
            <a:ext cx="2004134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Time to send email adds up to take me away from my daily tasks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606CA1-424E-431B-BA2B-3AA04DF85A9A}"/>
              </a:ext>
            </a:extLst>
          </p:cNvPr>
          <p:cNvSpPr txBox="1"/>
          <p:nvPr/>
        </p:nvSpPr>
        <p:spPr>
          <a:xfrm>
            <a:off x="4984728" y="5732811"/>
            <a:ext cx="2004134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Might get the wrong information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3DCBCA-B021-46D4-A271-BF89884F751D}"/>
              </a:ext>
            </a:extLst>
          </p:cNvPr>
          <p:cNvSpPr txBox="1"/>
          <p:nvPr/>
        </p:nvSpPr>
        <p:spPr>
          <a:xfrm>
            <a:off x="4984728" y="5986412"/>
            <a:ext cx="2004134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Might have to dig through long email threads for information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10A43C-6DAB-4859-9FAF-63E4443BA51D}"/>
              </a:ext>
            </a:extLst>
          </p:cNvPr>
          <p:cNvSpPr txBox="1"/>
          <p:nvPr/>
        </p:nvSpPr>
        <p:spPr>
          <a:xfrm>
            <a:off x="7047313" y="5340710"/>
            <a:ext cx="830595" cy="50783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might not want to answer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B0BA17-2C0A-409F-98FD-344066C4064E}"/>
              </a:ext>
            </a:extLst>
          </p:cNvPr>
          <p:cNvSpPr txBox="1"/>
          <p:nvPr/>
        </p:nvSpPr>
        <p:spPr>
          <a:xfrm>
            <a:off x="7047313" y="5884180"/>
            <a:ext cx="830595" cy="92333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is not aware of standard info to prepare a quote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DF1DA5-B92B-4403-9213-17ACDAD957A1}"/>
              </a:ext>
            </a:extLst>
          </p:cNvPr>
          <p:cNvSpPr txBox="1"/>
          <p:nvPr/>
        </p:nvSpPr>
        <p:spPr>
          <a:xfrm>
            <a:off x="8588268" y="2558229"/>
            <a:ext cx="125132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Agent asks to change something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9744AD-8AEE-45DC-8D1E-90F8DA9C387E}"/>
              </a:ext>
            </a:extLst>
          </p:cNvPr>
          <p:cNvSpPr txBox="1"/>
          <p:nvPr/>
        </p:nvSpPr>
        <p:spPr>
          <a:xfrm>
            <a:off x="7936359" y="5340710"/>
            <a:ext cx="1021210" cy="50783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Might not be asking the right questions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85465B-3C63-4522-BE12-B3015D3200A4}"/>
              </a:ext>
            </a:extLst>
          </p:cNvPr>
          <p:cNvSpPr txBox="1"/>
          <p:nvPr/>
        </p:nvSpPr>
        <p:spPr>
          <a:xfrm>
            <a:off x="7936359" y="5864139"/>
            <a:ext cx="102121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“PEOPLE ARE DUMB”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864F82-20D0-49DF-BE47-93AA7263FB09}"/>
              </a:ext>
            </a:extLst>
          </p:cNvPr>
          <p:cNvSpPr/>
          <p:nvPr/>
        </p:nvSpPr>
        <p:spPr>
          <a:xfrm>
            <a:off x="9070054" y="3853031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FAD69E-69DF-404E-9D5B-7A25DD5092DA}"/>
              </a:ext>
            </a:extLst>
          </p:cNvPr>
          <p:cNvSpPr txBox="1"/>
          <p:nvPr/>
        </p:nvSpPr>
        <p:spPr>
          <a:xfrm>
            <a:off x="9016020" y="5340710"/>
            <a:ext cx="102121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Wasting time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AFE1CF8-6471-4951-AB34-6A0B17F65BEE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2281199" y="3506402"/>
            <a:ext cx="432779" cy="4247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E56A8FEA-823B-4076-B900-C64636D51943}"/>
              </a:ext>
            </a:extLst>
          </p:cNvPr>
          <p:cNvSpPr/>
          <p:nvPr/>
        </p:nvSpPr>
        <p:spPr>
          <a:xfrm>
            <a:off x="2638319" y="2971992"/>
            <a:ext cx="229119" cy="967335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2B61EF-B3E5-43AC-BC4E-1933852AF818}"/>
              </a:ext>
            </a:extLst>
          </p:cNvPr>
          <p:cNvCxnSpPr>
            <a:cxnSpLocks/>
            <a:stCxn id="102" idx="1"/>
            <a:endCxn id="172" idx="1"/>
          </p:cNvCxnSpPr>
          <p:nvPr/>
        </p:nvCxnSpPr>
        <p:spPr>
          <a:xfrm flipV="1">
            <a:off x="2867438" y="3385920"/>
            <a:ext cx="1110149" cy="6974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2DD8F85-EB82-4547-8322-C393EEB33A39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5131336" y="3461559"/>
            <a:ext cx="1432872" cy="18900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DFE6F8-AE0A-4B13-9A01-8B8C0EA6F04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6653613" y="3741066"/>
            <a:ext cx="2416441" cy="20518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51F9FE-A43C-4D61-8C45-7A3260B71EBB}"/>
              </a:ext>
            </a:extLst>
          </p:cNvPr>
          <p:cNvCxnSpPr>
            <a:cxnSpLocks/>
          </p:cNvCxnSpPr>
          <p:nvPr/>
        </p:nvCxnSpPr>
        <p:spPr>
          <a:xfrm>
            <a:off x="9083549" y="3882177"/>
            <a:ext cx="1691202" cy="737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633F-CCC7-44B0-9686-7359634AB0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fld id="{8FB4CE90-470A-43E3-A052-3E8AD880B4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178AC-0609-4A78-87F1-A6C6F9D7EC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48913" y="6399873"/>
            <a:ext cx="59346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&amp; Proprietary – Not for Distribution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DDD9E1-CC33-434A-9E0A-D8FE63B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" y="134323"/>
            <a:ext cx="11730789" cy="615831"/>
          </a:xfrm>
        </p:spPr>
        <p:txBody>
          <a:bodyPr>
            <a:normAutofit fontScale="90000"/>
          </a:bodyPr>
          <a:lstStyle/>
          <a:p>
            <a:r>
              <a:rPr lang="en-US" dirty="0"/>
              <a:t>BD gets a lead…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B63B6853-57A1-4222-B52D-4213126C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76" y="3691348"/>
            <a:ext cx="485522" cy="48552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AB0D61FE-2889-4AC7-B62C-E78C17AD9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323" y="2753222"/>
            <a:ext cx="493615" cy="493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EBBEA-4CCA-436E-9709-2543A3F17FC5}"/>
              </a:ext>
            </a:extLst>
          </p:cNvPr>
          <p:cNvCxnSpPr>
            <a:cxnSpLocks/>
          </p:cNvCxnSpPr>
          <p:nvPr/>
        </p:nvCxnSpPr>
        <p:spPr>
          <a:xfrm>
            <a:off x="465292" y="2945865"/>
            <a:ext cx="11726708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75B894D-E0C0-4F52-B1A8-08350164B973}"/>
              </a:ext>
            </a:extLst>
          </p:cNvPr>
          <p:cNvSpPr/>
          <p:nvPr/>
        </p:nvSpPr>
        <p:spPr>
          <a:xfrm>
            <a:off x="485686" y="755929"/>
            <a:ext cx="2743200" cy="732330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First Agent 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C9CEB-2721-4AB1-962A-85B71417AB3E}"/>
              </a:ext>
            </a:extLst>
          </p:cNvPr>
          <p:cNvSpPr txBox="1"/>
          <p:nvPr/>
        </p:nvSpPr>
        <p:spPr>
          <a:xfrm rot="16200000">
            <a:off x="-191157" y="994001"/>
            <a:ext cx="73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1D38A-E205-4B60-B4A6-5232D837731A}"/>
              </a:ext>
            </a:extLst>
          </p:cNvPr>
          <p:cNvSpPr txBox="1"/>
          <p:nvPr/>
        </p:nvSpPr>
        <p:spPr>
          <a:xfrm rot="16200000">
            <a:off x="-143911" y="2043420"/>
            <a:ext cx="66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Behavior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FFB75-7D9A-478E-8A12-52EB240A0D75}"/>
              </a:ext>
            </a:extLst>
          </p:cNvPr>
          <p:cNvCxnSpPr>
            <a:cxnSpLocks/>
          </p:cNvCxnSpPr>
          <p:nvPr/>
        </p:nvCxnSpPr>
        <p:spPr>
          <a:xfrm>
            <a:off x="461246" y="3946247"/>
            <a:ext cx="11730754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79FA7-415C-481A-AE2B-03906340FD9A}"/>
              </a:ext>
            </a:extLst>
          </p:cNvPr>
          <p:cNvCxnSpPr>
            <a:cxnSpLocks/>
          </p:cNvCxnSpPr>
          <p:nvPr/>
        </p:nvCxnSpPr>
        <p:spPr>
          <a:xfrm>
            <a:off x="461246" y="3451834"/>
            <a:ext cx="11722667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D209B7-3BF8-464A-8C7F-7E4101A841B4}"/>
              </a:ext>
            </a:extLst>
          </p:cNvPr>
          <p:cNvSpPr txBox="1"/>
          <p:nvPr/>
        </p:nvSpPr>
        <p:spPr>
          <a:xfrm rot="16200000">
            <a:off x="-154268" y="5434387"/>
            <a:ext cx="7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Pain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BBE18-5E4D-413B-A17F-E1C552D01916}"/>
              </a:ext>
            </a:extLst>
          </p:cNvPr>
          <p:cNvSpPr txBox="1"/>
          <p:nvPr/>
        </p:nvSpPr>
        <p:spPr>
          <a:xfrm rot="16200000">
            <a:off x="-165666" y="4500887"/>
            <a:ext cx="75917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 Goals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339677-8E59-4AE4-B06A-B4F0E27DEA3D}"/>
              </a:ext>
            </a:extLst>
          </p:cNvPr>
          <p:cNvSpPr txBox="1"/>
          <p:nvPr/>
        </p:nvSpPr>
        <p:spPr>
          <a:xfrm>
            <a:off x="465835" y="1776074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BD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532BA3C-B114-418F-9EED-26225D721741}"/>
              </a:ext>
            </a:extLst>
          </p:cNvPr>
          <p:cNvSpPr txBox="1"/>
          <p:nvPr/>
        </p:nvSpPr>
        <p:spPr>
          <a:xfrm>
            <a:off x="3629153" y="1776074"/>
            <a:ext cx="900386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Has all info needed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4110D2-0591-4910-A010-EC009D1D33E8}"/>
              </a:ext>
            </a:extLst>
          </p:cNvPr>
          <p:cNvSpPr txBox="1"/>
          <p:nvPr/>
        </p:nvSpPr>
        <p:spPr>
          <a:xfrm>
            <a:off x="4685198" y="2232992"/>
            <a:ext cx="782492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asks agent for more info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5777FD7-8D10-4764-95E4-EBC9B94CB3E7}"/>
              </a:ext>
            </a:extLst>
          </p:cNvPr>
          <p:cNvSpPr txBox="1"/>
          <p:nvPr/>
        </p:nvSpPr>
        <p:spPr>
          <a:xfrm>
            <a:off x="518086" y="423110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Provide great service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7D6E5-8DAE-4CF2-9553-BB48A8FAD53F}"/>
              </a:ext>
            </a:extLst>
          </p:cNvPr>
          <p:cNvSpPr/>
          <p:nvPr/>
        </p:nvSpPr>
        <p:spPr>
          <a:xfrm>
            <a:off x="897011" y="2868273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52492EF-92CF-4C06-B66C-BA7CDB2C9668}"/>
              </a:ext>
            </a:extLst>
          </p:cNvPr>
          <p:cNvSpPr/>
          <p:nvPr/>
        </p:nvSpPr>
        <p:spPr>
          <a:xfrm>
            <a:off x="2094768" y="363120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CF909DD-EC38-4200-998B-C37428C4055F}"/>
              </a:ext>
            </a:extLst>
          </p:cNvPr>
          <p:cNvSpPr/>
          <p:nvPr/>
        </p:nvSpPr>
        <p:spPr>
          <a:xfrm>
            <a:off x="3950286" y="289835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4E6FCA2-3B43-40B5-867A-6D35A24EBB3A}"/>
              </a:ext>
            </a:extLst>
          </p:cNvPr>
          <p:cNvSpPr/>
          <p:nvPr/>
        </p:nvSpPr>
        <p:spPr>
          <a:xfrm>
            <a:off x="3947900" y="354286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924847-2B8D-4FE9-BE84-BA7D3C43758F}"/>
              </a:ext>
            </a:extLst>
          </p:cNvPr>
          <p:cNvCxnSpPr>
            <a:cxnSpLocks/>
          </p:cNvCxnSpPr>
          <p:nvPr/>
        </p:nvCxnSpPr>
        <p:spPr>
          <a:xfrm>
            <a:off x="1037908" y="2963314"/>
            <a:ext cx="1714970" cy="2632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C657AA1-C496-45A1-8E1A-95E5EDEEDC62}"/>
              </a:ext>
            </a:extLst>
          </p:cNvPr>
          <p:cNvCxnSpPr>
            <a:cxnSpLocks/>
            <a:stCxn id="122" idx="6"/>
            <a:endCxn id="125" idx="6"/>
          </p:cNvCxnSpPr>
          <p:nvPr/>
        </p:nvCxnSpPr>
        <p:spPr>
          <a:xfrm>
            <a:off x="6723337" y="3814031"/>
            <a:ext cx="4210543" cy="1322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6D50CA9F-8CF9-4095-B742-6F7FF16C7D9E}"/>
              </a:ext>
            </a:extLst>
          </p:cNvPr>
          <p:cNvSpPr/>
          <p:nvPr/>
        </p:nvSpPr>
        <p:spPr>
          <a:xfrm>
            <a:off x="59720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Agent Response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BAEC3E6-7E66-4916-AE02-B4E74E900934}"/>
              </a:ext>
            </a:extLst>
          </p:cNvPr>
          <p:cNvSpPr/>
          <p:nvPr/>
        </p:nvSpPr>
        <p:spPr>
          <a:xfrm>
            <a:off x="3228886" y="750041"/>
            <a:ext cx="2743200" cy="751316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Business Follow-Up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40F703-8126-459F-95B3-FA19C5E4F4AF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988131" y="1960740"/>
            <a:ext cx="641022" cy="2930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74CA3-9892-4A33-B294-8498DA97403E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2740226" y="2991573"/>
            <a:ext cx="1210060" cy="24787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9588DB7D-18E0-4486-90EC-A0CBC54E4EE0}"/>
              </a:ext>
            </a:extLst>
          </p:cNvPr>
          <p:cNvSpPr/>
          <p:nvPr/>
        </p:nvSpPr>
        <p:spPr>
          <a:xfrm>
            <a:off x="87152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New Request Submitted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A19235-A355-47B8-A332-392B9A65DDB7}"/>
              </a:ext>
            </a:extLst>
          </p:cNvPr>
          <p:cNvSpPr txBox="1"/>
          <p:nvPr/>
        </p:nvSpPr>
        <p:spPr>
          <a:xfrm>
            <a:off x="465835" y="2143033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UW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7EC0A-BE0C-42F1-8C62-DB3AD5A7B1AC}"/>
              </a:ext>
            </a:extLst>
          </p:cNvPr>
          <p:cNvSpPr txBox="1"/>
          <p:nvPr/>
        </p:nvSpPr>
        <p:spPr>
          <a:xfrm>
            <a:off x="465835" y="2509991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walks 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A26B9-8303-4743-889D-5C9403BD97AA}"/>
              </a:ext>
            </a:extLst>
          </p:cNvPr>
          <p:cNvSpPr txBox="1"/>
          <p:nvPr/>
        </p:nvSpPr>
        <p:spPr>
          <a:xfrm>
            <a:off x="1737650" y="2375342"/>
            <a:ext cx="900669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BD/UW asks agent to wait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1D7802-E067-4501-9EBE-A3F48AB3ECF1}"/>
              </a:ext>
            </a:extLst>
          </p:cNvPr>
          <p:cNvSpPr txBox="1"/>
          <p:nvPr/>
        </p:nvSpPr>
        <p:spPr>
          <a:xfrm>
            <a:off x="3629153" y="2232992"/>
            <a:ext cx="900386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Does not have all info needed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3E4DC-654C-45FE-9BA0-61D73965FFFC}"/>
              </a:ext>
            </a:extLst>
          </p:cNvPr>
          <p:cNvSpPr txBox="1"/>
          <p:nvPr/>
        </p:nvSpPr>
        <p:spPr>
          <a:xfrm>
            <a:off x="5616673" y="2232469"/>
            <a:ext cx="2026898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Lots of back and forth to collect info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4970-8923-4B23-AFE5-DAA173E0E8AD}"/>
              </a:ext>
            </a:extLst>
          </p:cNvPr>
          <p:cNvSpPr txBox="1"/>
          <p:nvPr/>
        </p:nvSpPr>
        <p:spPr>
          <a:xfrm>
            <a:off x="8656071" y="1776074"/>
            <a:ext cx="1014398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thanks agent for the information and says will return soon with a quote</a:t>
            </a:r>
          </a:p>
          <a:p>
            <a:pPr algn="ctr"/>
            <a:endParaRPr lang="en-US" sz="9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63F045-B21D-44A8-89B3-94D4034FC051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4529539" y="1953852"/>
            <a:ext cx="3944360" cy="68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416007-D910-458C-B84B-436E5C2FA9DA}"/>
              </a:ext>
            </a:extLst>
          </p:cNvPr>
          <p:cNvSpPr/>
          <p:nvPr/>
        </p:nvSpPr>
        <p:spPr>
          <a:xfrm>
            <a:off x="2638319" y="1771389"/>
            <a:ext cx="229119" cy="967335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8DF142-A927-47AD-8F1E-3F8397D4685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975063" y="2253838"/>
            <a:ext cx="654090" cy="2330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E9D705A-FBF2-4E8C-A018-2BA7E775CF6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7643571" y="2344441"/>
            <a:ext cx="830328" cy="34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2A327D-FB28-4003-B699-D418ED13EC17}"/>
              </a:ext>
            </a:extLst>
          </p:cNvPr>
          <p:cNvSpPr txBox="1"/>
          <p:nvPr/>
        </p:nvSpPr>
        <p:spPr>
          <a:xfrm>
            <a:off x="10152082" y="1776074"/>
            <a:ext cx="133507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UW/BD logs the request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65CFC9-2E19-46ED-894D-C6830A0BD895}"/>
              </a:ext>
            </a:extLst>
          </p:cNvPr>
          <p:cNvSpPr txBox="1"/>
          <p:nvPr/>
        </p:nvSpPr>
        <p:spPr>
          <a:xfrm>
            <a:off x="10152082" y="2196752"/>
            <a:ext cx="1335075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decides they no longer want it and cancels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0323595-C276-4634-977C-F18788500E8C}"/>
              </a:ext>
            </a:extLst>
          </p:cNvPr>
          <p:cNvCxnSpPr>
            <a:cxnSpLocks/>
            <a:stCxn id="70" idx="3"/>
            <a:endCxn id="111" idx="1"/>
          </p:cNvCxnSpPr>
          <p:nvPr/>
        </p:nvCxnSpPr>
        <p:spPr>
          <a:xfrm>
            <a:off x="9670469" y="2237739"/>
            <a:ext cx="481613" cy="2129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32153E-E6E1-4BEC-914C-8B8DAE2BB185}"/>
              </a:ext>
            </a:extLst>
          </p:cNvPr>
          <p:cNvCxnSpPr>
            <a:cxnSpLocks/>
            <a:stCxn id="70" idx="3"/>
            <a:endCxn id="108" idx="1"/>
          </p:cNvCxnSpPr>
          <p:nvPr/>
        </p:nvCxnSpPr>
        <p:spPr>
          <a:xfrm flipV="1">
            <a:off x="9670469" y="1960740"/>
            <a:ext cx="481613" cy="2769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30A1999-9C3D-4A87-97F9-9E8482208ED1}"/>
              </a:ext>
            </a:extLst>
          </p:cNvPr>
          <p:cNvSpPr/>
          <p:nvPr/>
        </p:nvSpPr>
        <p:spPr>
          <a:xfrm>
            <a:off x="897011" y="3234213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AEDAE9-D054-439D-AFBE-BB0DAD77DFE3}"/>
              </a:ext>
            </a:extLst>
          </p:cNvPr>
          <p:cNvSpPr/>
          <p:nvPr/>
        </p:nvSpPr>
        <p:spPr>
          <a:xfrm>
            <a:off x="897011" y="3625641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FA67C82-FDA6-4492-856F-B4B6174ADABD}"/>
              </a:ext>
            </a:extLst>
          </p:cNvPr>
          <p:cNvSpPr/>
          <p:nvPr/>
        </p:nvSpPr>
        <p:spPr>
          <a:xfrm>
            <a:off x="4983228" y="354286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C630545-2FF3-4DD0-9189-BB0113535BCC}"/>
              </a:ext>
            </a:extLst>
          </p:cNvPr>
          <p:cNvSpPr/>
          <p:nvPr/>
        </p:nvSpPr>
        <p:spPr>
          <a:xfrm>
            <a:off x="6536906" y="372081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8340B8-5121-4EA0-8484-CF5138E6629F}"/>
              </a:ext>
            </a:extLst>
          </p:cNvPr>
          <p:cNvSpPr/>
          <p:nvPr/>
        </p:nvSpPr>
        <p:spPr>
          <a:xfrm>
            <a:off x="9070054" y="313332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6631D14-5E7D-41DA-AC1A-FDB44C001DA3}"/>
              </a:ext>
            </a:extLst>
          </p:cNvPr>
          <p:cNvSpPr/>
          <p:nvPr/>
        </p:nvSpPr>
        <p:spPr>
          <a:xfrm>
            <a:off x="10747449" y="313332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8FAA3B-3756-4BFA-AF9D-A815CCD21B8C}"/>
              </a:ext>
            </a:extLst>
          </p:cNvPr>
          <p:cNvSpPr/>
          <p:nvPr/>
        </p:nvSpPr>
        <p:spPr>
          <a:xfrm>
            <a:off x="10747449" y="3853031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A845F6-FF4F-42DA-9FF2-6CCD40DCE01A}"/>
              </a:ext>
            </a:extLst>
          </p:cNvPr>
          <p:cNvCxnSpPr>
            <a:cxnSpLocks/>
          </p:cNvCxnSpPr>
          <p:nvPr/>
        </p:nvCxnSpPr>
        <p:spPr>
          <a:xfrm flipV="1">
            <a:off x="1037908" y="3230010"/>
            <a:ext cx="1712235" cy="8579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A96C7E-2E17-4FEF-9853-4D869A2F3C9F}"/>
              </a:ext>
            </a:extLst>
          </p:cNvPr>
          <p:cNvCxnSpPr>
            <a:cxnSpLocks/>
            <a:stCxn id="118" idx="6"/>
            <a:endCxn id="170" idx="2"/>
          </p:cNvCxnSpPr>
          <p:nvPr/>
        </p:nvCxnSpPr>
        <p:spPr>
          <a:xfrm>
            <a:off x="1083442" y="3718857"/>
            <a:ext cx="1011326" cy="55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37A686-B3DC-44DE-9904-394B3FF6CCC0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2281199" y="3225801"/>
            <a:ext cx="468944" cy="49862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1225AB-77D3-4513-B7A8-1EE681A843BD}"/>
              </a:ext>
            </a:extLst>
          </p:cNvPr>
          <p:cNvCxnSpPr>
            <a:cxnSpLocks/>
            <a:stCxn id="172" idx="6"/>
            <a:endCxn id="121" idx="2"/>
          </p:cNvCxnSpPr>
          <p:nvPr/>
        </p:nvCxnSpPr>
        <p:spPr>
          <a:xfrm>
            <a:off x="4134331" y="3636084"/>
            <a:ext cx="84889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DCDB2C8-5161-4151-89C5-3BFE1EB7C2F0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5169659" y="3636084"/>
            <a:ext cx="1367247" cy="1779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41B0A23-51F6-4092-8052-C6F2F4AF6560}"/>
              </a:ext>
            </a:extLst>
          </p:cNvPr>
          <p:cNvCxnSpPr>
            <a:cxnSpLocks/>
            <a:stCxn id="171" idx="6"/>
            <a:endCxn id="123" idx="2"/>
          </p:cNvCxnSpPr>
          <p:nvPr/>
        </p:nvCxnSpPr>
        <p:spPr>
          <a:xfrm>
            <a:off x="4136717" y="2991573"/>
            <a:ext cx="4933337" cy="2349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3C5AEC4-713D-4DC1-BA5D-CA83AE4C04F1}"/>
              </a:ext>
            </a:extLst>
          </p:cNvPr>
          <p:cNvCxnSpPr>
            <a:cxnSpLocks/>
            <a:stCxn id="123" idx="6"/>
            <a:endCxn id="124" idx="2"/>
          </p:cNvCxnSpPr>
          <p:nvPr/>
        </p:nvCxnSpPr>
        <p:spPr>
          <a:xfrm>
            <a:off x="9256485" y="3226543"/>
            <a:ext cx="14909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AA81ED2-C3C7-491E-86EF-91E5ED356B7A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2740226" y="3237498"/>
            <a:ext cx="1207674" cy="39858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22F9FD9-EEB6-4342-B0E4-27C146161A7B}"/>
              </a:ext>
            </a:extLst>
          </p:cNvPr>
          <p:cNvSpPr txBox="1"/>
          <p:nvPr/>
        </p:nvSpPr>
        <p:spPr>
          <a:xfrm>
            <a:off x="518086" y="450751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Find a way to write 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469DA8-EEB5-44D5-A6DC-FBCF61487E0B}"/>
              </a:ext>
            </a:extLst>
          </p:cNvPr>
          <p:cNvSpPr txBox="1"/>
          <p:nvPr/>
        </p:nvSpPr>
        <p:spPr>
          <a:xfrm>
            <a:off x="518086" y="4782440"/>
            <a:ext cx="1702599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get the info needed to proceed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35B65D2-F03A-4AAC-9A01-2F42AC2D2815}"/>
              </a:ext>
            </a:extLst>
          </p:cNvPr>
          <p:cNvSpPr txBox="1"/>
          <p:nvPr/>
        </p:nvSpPr>
        <p:spPr>
          <a:xfrm>
            <a:off x="2431927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info to submit request &amp; start quote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A83305-1768-470C-A1FF-BB14277192ED}"/>
              </a:ext>
            </a:extLst>
          </p:cNvPr>
          <p:cNvSpPr txBox="1"/>
          <p:nvPr/>
        </p:nvSpPr>
        <p:spPr>
          <a:xfrm>
            <a:off x="2431928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simple &amp; write the policy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9409A4C-EC18-46D1-9C87-95EB28DA3830}"/>
              </a:ext>
            </a:extLst>
          </p:cNvPr>
          <p:cNvSpPr txBox="1"/>
          <p:nvPr/>
        </p:nvSpPr>
        <p:spPr>
          <a:xfrm>
            <a:off x="2431928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happy and interested, despite competitors asking fewer questions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84659F7-5482-4E72-BD5C-CAEEB03080A1}"/>
              </a:ext>
            </a:extLst>
          </p:cNvPr>
          <p:cNvSpPr txBox="1"/>
          <p:nvPr/>
        </p:nvSpPr>
        <p:spPr>
          <a:xfrm>
            <a:off x="7578256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provide quote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CF8B0D8-0F28-404B-B523-D8AE6CD3BBA5}"/>
              </a:ext>
            </a:extLst>
          </p:cNvPr>
          <p:cNvSpPr txBox="1"/>
          <p:nvPr/>
        </p:nvSpPr>
        <p:spPr>
          <a:xfrm>
            <a:off x="7578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positive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BD9EA6-DB8A-4B1D-854D-65DB2E349237}"/>
              </a:ext>
            </a:extLst>
          </p:cNvPr>
          <p:cNvSpPr txBox="1"/>
          <p:nvPr/>
        </p:nvSpPr>
        <p:spPr>
          <a:xfrm>
            <a:off x="7578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Easily convince them of Liberty’s product quality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C3E7046-C1DB-4AC8-9996-1883009881B6}"/>
              </a:ext>
            </a:extLst>
          </p:cNvPr>
          <p:cNvSpPr txBox="1"/>
          <p:nvPr/>
        </p:nvSpPr>
        <p:spPr>
          <a:xfrm>
            <a:off x="5011255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interested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4FFD3AA-7D24-424F-B239-4FFB33BB0DB2}"/>
              </a:ext>
            </a:extLst>
          </p:cNvPr>
          <p:cNvSpPr txBox="1"/>
          <p:nvPr/>
        </p:nvSpPr>
        <p:spPr>
          <a:xfrm>
            <a:off x="5011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responding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5A120B9-6194-47C4-AD83-7C3648A34094}"/>
              </a:ext>
            </a:extLst>
          </p:cNvPr>
          <p:cNvSpPr txBox="1"/>
          <p:nvPr/>
        </p:nvSpPr>
        <p:spPr>
          <a:xfrm>
            <a:off x="5011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Manage agent relationship &amp; type of policies they bring Liberty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65EA21A-7911-4DAF-A550-C5A3E1477285}"/>
              </a:ext>
            </a:extLst>
          </p:cNvPr>
          <p:cNvSpPr txBox="1"/>
          <p:nvPr/>
        </p:nvSpPr>
        <p:spPr>
          <a:xfrm>
            <a:off x="10191271" y="4231109"/>
            <a:ext cx="148445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Log it and move 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2C7F8-1F85-414B-9AB2-FB152BEFAEF3}"/>
              </a:ext>
            </a:extLst>
          </p:cNvPr>
          <p:cNvSpPr txBox="1"/>
          <p:nvPr/>
        </p:nvSpPr>
        <p:spPr>
          <a:xfrm>
            <a:off x="10191271" y="4507519"/>
            <a:ext cx="148445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&amp; simply pass it to the UW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7292445-5D5D-4C56-B86C-2CD520AE1B42}"/>
              </a:ext>
            </a:extLst>
          </p:cNvPr>
          <p:cNvSpPr txBox="1"/>
          <p:nvPr/>
        </p:nvSpPr>
        <p:spPr>
          <a:xfrm>
            <a:off x="10191271" y="4922429"/>
            <a:ext cx="148445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Write the business</a:t>
            </a:r>
          </a:p>
        </p:txBody>
      </p:sp>
    </p:spTree>
    <p:extLst>
      <p:ext uri="{BB962C8B-B14F-4D97-AF65-F5344CB8AC3E}">
        <p14:creationId xmlns:p14="http://schemas.microsoft.com/office/powerpoint/2010/main" val="39773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633F-CCC7-44B0-9686-7359634AB0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58501" y="6447513"/>
            <a:ext cx="628656" cy="276999"/>
          </a:xfrm>
          <a:prstGeom prst="rect">
            <a:avLst/>
          </a:prstGeom>
        </p:spPr>
        <p:txBody>
          <a:bodyPr/>
          <a:lstStyle/>
          <a:p>
            <a:fld id="{8FB4CE90-470A-43E3-A052-3E8AD880B4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178AC-0609-4A78-87F1-A6C6F9D7EC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48913" y="6399873"/>
            <a:ext cx="593463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&amp; Proprietary – Not for Distribution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DDD9E1-CC33-434A-9E0A-D8FE63B2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" y="134323"/>
            <a:ext cx="11730789" cy="615831"/>
          </a:xfrm>
        </p:spPr>
        <p:txBody>
          <a:bodyPr>
            <a:normAutofit fontScale="90000"/>
          </a:bodyPr>
          <a:lstStyle/>
          <a:p>
            <a:r>
              <a:rPr lang="en-US" dirty="0"/>
              <a:t>BD gets a lead…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B63B6853-57A1-4222-B52D-4213126C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76" y="3691348"/>
            <a:ext cx="485522" cy="485522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AB0D61FE-2889-4AC7-B62C-E78C17AD9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323" y="2753222"/>
            <a:ext cx="493615" cy="4936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EBBEA-4CCA-436E-9709-2543A3F17FC5}"/>
              </a:ext>
            </a:extLst>
          </p:cNvPr>
          <p:cNvCxnSpPr>
            <a:cxnSpLocks/>
          </p:cNvCxnSpPr>
          <p:nvPr/>
        </p:nvCxnSpPr>
        <p:spPr>
          <a:xfrm>
            <a:off x="465292" y="2945865"/>
            <a:ext cx="11726708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75B894D-E0C0-4F52-B1A8-08350164B973}"/>
              </a:ext>
            </a:extLst>
          </p:cNvPr>
          <p:cNvSpPr/>
          <p:nvPr/>
        </p:nvSpPr>
        <p:spPr>
          <a:xfrm>
            <a:off x="485686" y="755929"/>
            <a:ext cx="2743200" cy="732330"/>
          </a:xfrm>
          <a:prstGeom prst="chevron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First Agent 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C9CEB-2721-4AB1-962A-85B71417AB3E}"/>
              </a:ext>
            </a:extLst>
          </p:cNvPr>
          <p:cNvSpPr txBox="1"/>
          <p:nvPr/>
        </p:nvSpPr>
        <p:spPr>
          <a:xfrm rot="16200000">
            <a:off x="-191157" y="994001"/>
            <a:ext cx="73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1D38A-E205-4B60-B4A6-5232D837731A}"/>
              </a:ext>
            </a:extLst>
          </p:cNvPr>
          <p:cNvSpPr txBox="1"/>
          <p:nvPr/>
        </p:nvSpPr>
        <p:spPr>
          <a:xfrm rot="16200000">
            <a:off x="-143911" y="2043420"/>
            <a:ext cx="66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Behavior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7FFB75-7D9A-478E-8A12-52EB240A0D75}"/>
              </a:ext>
            </a:extLst>
          </p:cNvPr>
          <p:cNvCxnSpPr>
            <a:cxnSpLocks/>
          </p:cNvCxnSpPr>
          <p:nvPr/>
        </p:nvCxnSpPr>
        <p:spPr>
          <a:xfrm>
            <a:off x="461246" y="3946247"/>
            <a:ext cx="11730754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79FA7-415C-481A-AE2B-03906340FD9A}"/>
              </a:ext>
            </a:extLst>
          </p:cNvPr>
          <p:cNvCxnSpPr>
            <a:cxnSpLocks/>
          </p:cNvCxnSpPr>
          <p:nvPr/>
        </p:nvCxnSpPr>
        <p:spPr>
          <a:xfrm>
            <a:off x="461246" y="3451834"/>
            <a:ext cx="11722667" cy="0"/>
          </a:xfrm>
          <a:prstGeom prst="line">
            <a:avLst/>
          </a:prstGeom>
          <a:ln w="12700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D209B7-3BF8-464A-8C7F-7E4101A841B4}"/>
              </a:ext>
            </a:extLst>
          </p:cNvPr>
          <p:cNvSpPr txBox="1"/>
          <p:nvPr/>
        </p:nvSpPr>
        <p:spPr>
          <a:xfrm rot="16200000">
            <a:off x="-154268" y="5434387"/>
            <a:ext cx="7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Pain Points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BBE18-5E4D-413B-A17F-E1C552D01916}"/>
              </a:ext>
            </a:extLst>
          </p:cNvPr>
          <p:cNvSpPr txBox="1"/>
          <p:nvPr/>
        </p:nvSpPr>
        <p:spPr>
          <a:xfrm rot="16200000">
            <a:off x="-165666" y="4500887"/>
            <a:ext cx="75917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 Goals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339677-8E59-4AE4-B06A-B4F0E27DEA3D}"/>
              </a:ext>
            </a:extLst>
          </p:cNvPr>
          <p:cNvSpPr txBox="1"/>
          <p:nvPr/>
        </p:nvSpPr>
        <p:spPr>
          <a:xfrm>
            <a:off x="465835" y="1776074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BD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532BA3C-B114-418F-9EED-26225D721741}"/>
              </a:ext>
            </a:extLst>
          </p:cNvPr>
          <p:cNvSpPr txBox="1"/>
          <p:nvPr/>
        </p:nvSpPr>
        <p:spPr>
          <a:xfrm>
            <a:off x="3629153" y="1776074"/>
            <a:ext cx="900386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Has all info needed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F4110D2-0591-4910-A010-EC009D1D33E8}"/>
              </a:ext>
            </a:extLst>
          </p:cNvPr>
          <p:cNvSpPr txBox="1"/>
          <p:nvPr/>
        </p:nvSpPr>
        <p:spPr>
          <a:xfrm>
            <a:off x="4685198" y="2232992"/>
            <a:ext cx="782492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asks agent for more info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5777FD7-8D10-4764-95E4-EBC9B94CB3E7}"/>
              </a:ext>
            </a:extLst>
          </p:cNvPr>
          <p:cNvSpPr txBox="1"/>
          <p:nvPr/>
        </p:nvSpPr>
        <p:spPr>
          <a:xfrm>
            <a:off x="518086" y="423110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Provide great service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8A44C-D30A-4888-BA44-537064689B8C}"/>
              </a:ext>
            </a:extLst>
          </p:cNvPr>
          <p:cNvSpPr txBox="1"/>
          <p:nvPr/>
        </p:nvSpPr>
        <p:spPr>
          <a:xfrm>
            <a:off x="518086" y="5388220"/>
            <a:ext cx="1702599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Hard to keep track of requests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7D6E5-8DAE-4CF2-9553-BB48A8FAD53F}"/>
              </a:ext>
            </a:extLst>
          </p:cNvPr>
          <p:cNvSpPr/>
          <p:nvPr/>
        </p:nvSpPr>
        <p:spPr>
          <a:xfrm>
            <a:off x="897011" y="2868273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52492EF-92CF-4C06-B66C-BA7CDB2C9668}"/>
              </a:ext>
            </a:extLst>
          </p:cNvPr>
          <p:cNvSpPr/>
          <p:nvPr/>
        </p:nvSpPr>
        <p:spPr>
          <a:xfrm>
            <a:off x="2094768" y="363120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CF909DD-EC38-4200-998B-C37428C4055F}"/>
              </a:ext>
            </a:extLst>
          </p:cNvPr>
          <p:cNvSpPr/>
          <p:nvPr/>
        </p:nvSpPr>
        <p:spPr>
          <a:xfrm>
            <a:off x="3950286" y="289835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4E6FCA2-3B43-40B5-867A-6D35A24EBB3A}"/>
              </a:ext>
            </a:extLst>
          </p:cNvPr>
          <p:cNvSpPr/>
          <p:nvPr/>
        </p:nvSpPr>
        <p:spPr>
          <a:xfrm>
            <a:off x="3947900" y="354286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924847-2B8D-4FE9-BE84-BA7D3C43758F}"/>
              </a:ext>
            </a:extLst>
          </p:cNvPr>
          <p:cNvCxnSpPr>
            <a:cxnSpLocks/>
          </p:cNvCxnSpPr>
          <p:nvPr/>
        </p:nvCxnSpPr>
        <p:spPr>
          <a:xfrm>
            <a:off x="1037908" y="2963314"/>
            <a:ext cx="1714970" cy="2632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C657AA1-C496-45A1-8E1A-95E5EDEEDC62}"/>
              </a:ext>
            </a:extLst>
          </p:cNvPr>
          <p:cNvCxnSpPr>
            <a:cxnSpLocks/>
            <a:stCxn id="122" idx="6"/>
            <a:endCxn id="125" idx="6"/>
          </p:cNvCxnSpPr>
          <p:nvPr/>
        </p:nvCxnSpPr>
        <p:spPr>
          <a:xfrm>
            <a:off x="6723337" y="3814031"/>
            <a:ext cx="4210543" cy="1322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6D50CA9F-8CF9-4095-B742-6F7FF16C7D9E}"/>
              </a:ext>
            </a:extLst>
          </p:cNvPr>
          <p:cNvSpPr/>
          <p:nvPr/>
        </p:nvSpPr>
        <p:spPr>
          <a:xfrm>
            <a:off x="59720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Agent Response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BAEC3E6-7E66-4916-AE02-B4E74E900934}"/>
              </a:ext>
            </a:extLst>
          </p:cNvPr>
          <p:cNvSpPr/>
          <p:nvPr/>
        </p:nvSpPr>
        <p:spPr>
          <a:xfrm>
            <a:off x="3228886" y="750041"/>
            <a:ext cx="2743200" cy="751316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Business Follow-Up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40F703-8126-459F-95B3-FA19C5E4F4AF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988131" y="1960740"/>
            <a:ext cx="641022" cy="2930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112ABBD-B9B5-4D87-8A94-CA7B06A6BF3D}"/>
              </a:ext>
            </a:extLst>
          </p:cNvPr>
          <p:cNvSpPr txBox="1"/>
          <p:nvPr/>
        </p:nvSpPr>
        <p:spPr>
          <a:xfrm>
            <a:off x="2456429" y="5385945"/>
            <a:ext cx="1122795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Not all agents know what information we want from them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74CA3-9892-4A33-B294-8498DA97403E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2740226" y="2991573"/>
            <a:ext cx="1210060" cy="24787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9588DB7D-18E0-4486-90EC-A0CBC54E4EE0}"/>
              </a:ext>
            </a:extLst>
          </p:cNvPr>
          <p:cNvSpPr/>
          <p:nvPr/>
        </p:nvSpPr>
        <p:spPr>
          <a:xfrm>
            <a:off x="8715286" y="760297"/>
            <a:ext cx="2743200" cy="736375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New Request Submitted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A19235-A355-47B8-A332-392B9A65DDB7}"/>
              </a:ext>
            </a:extLst>
          </p:cNvPr>
          <p:cNvSpPr txBox="1"/>
          <p:nvPr/>
        </p:nvSpPr>
        <p:spPr>
          <a:xfrm>
            <a:off x="465835" y="2143033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Emails UW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7EC0A-BE0C-42F1-8C62-DB3AD5A7B1AC}"/>
              </a:ext>
            </a:extLst>
          </p:cNvPr>
          <p:cNvSpPr txBox="1"/>
          <p:nvPr/>
        </p:nvSpPr>
        <p:spPr>
          <a:xfrm>
            <a:off x="465835" y="2509991"/>
            <a:ext cx="1112873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walks 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A26B9-8303-4743-889D-5C9403BD97AA}"/>
              </a:ext>
            </a:extLst>
          </p:cNvPr>
          <p:cNvSpPr txBox="1"/>
          <p:nvPr/>
        </p:nvSpPr>
        <p:spPr>
          <a:xfrm>
            <a:off x="1737650" y="2375342"/>
            <a:ext cx="900669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BD/UW asks agent to wait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1D7802-E067-4501-9EBE-A3F48AB3ECF1}"/>
              </a:ext>
            </a:extLst>
          </p:cNvPr>
          <p:cNvSpPr txBox="1"/>
          <p:nvPr/>
        </p:nvSpPr>
        <p:spPr>
          <a:xfrm>
            <a:off x="3629153" y="2232992"/>
            <a:ext cx="900386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Does not have all info needed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3E4DC-654C-45FE-9BA0-61D73965FFFC}"/>
              </a:ext>
            </a:extLst>
          </p:cNvPr>
          <p:cNvSpPr txBox="1"/>
          <p:nvPr/>
        </p:nvSpPr>
        <p:spPr>
          <a:xfrm>
            <a:off x="5616673" y="2232469"/>
            <a:ext cx="2026898" cy="2308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Lots of back and forth to collect info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4970-8923-4B23-AFE5-DAA173E0E8AD}"/>
              </a:ext>
            </a:extLst>
          </p:cNvPr>
          <p:cNvSpPr txBox="1"/>
          <p:nvPr/>
        </p:nvSpPr>
        <p:spPr>
          <a:xfrm>
            <a:off x="8656071" y="1776074"/>
            <a:ext cx="1014398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BD/UW thanks agent for the information and says will return soon with a quote</a:t>
            </a:r>
          </a:p>
          <a:p>
            <a:pPr algn="ctr"/>
            <a:endParaRPr lang="en-US" sz="9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63F045-B21D-44A8-89B3-94D4034FC051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4529539" y="1953852"/>
            <a:ext cx="3944360" cy="68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416007-D910-458C-B84B-436E5C2FA9DA}"/>
              </a:ext>
            </a:extLst>
          </p:cNvPr>
          <p:cNvSpPr/>
          <p:nvPr/>
        </p:nvSpPr>
        <p:spPr>
          <a:xfrm>
            <a:off x="2638319" y="1771389"/>
            <a:ext cx="229119" cy="967335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8DF142-A927-47AD-8F1E-3F8397D4685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975063" y="2253838"/>
            <a:ext cx="654090" cy="2330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E9D705A-FBF2-4E8C-A018-2BA7E775CF6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7643571" y="2344441"/>
            <a:ext cx="830328" cy="34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2A327D-FB28-4003-B699-D418ED13EC17}"/>
              </a:ext>
            </a:extLst>
          </p:cNvPr>
          <p:cNvSpPr txBox="1"/>
          <p:nvPr/>
        </p:nvSpPr>
        <p:spPr>
          <a:xfrm>
            <a:off x="10152082" y="1776074"/>
            <a:ext cx="1335075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UW/BD logs the request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65CFC9-2E19-46ED-894D-C6830A0BD895}"/>
              </a:ext>
            </a:extLst>
          </p:cNvPr>
          <p:cNvSpPr txBox="1"/>
          <p:nvPr/>
        </p:nvSpPr>
        <p:spPr>
          <a:xfrm>
            <a:off x="10152082" y="2196752"/>
            <a:ext cx="1335075" cy="5078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Agent decides they no longer want it and cancels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0323595-C276-4634-977C-F18788500E8C}"/>
              </a:ext>
            </a:extLst>
          </p:cNvPr>
          <p:cNvCxnSpPr>
            <a:cxnSpLocks/>
            <a:stCxn id="70" idx="3"/>
            <a:endCxn id="111" idx="1"/>
          </p:cNvCxnSpPr>
          <p:nvPr/>
        </p:nvCxnSpPr>
        <p:spPr>
          <a:xfrm>
            <a:off x="9670469" y="2237739"/>
            <a:ext cx="481613" cy="2129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32153E-E6E1-4BEC-914C-8B8DAE2BB185}"/>
              </a:ext>
            </a:extLst>
          </p:cNvPr>
          <p:cNvCxnSpPr>
            <a:cxnSpLocks/>
            <a:stCxn id="70" idx="3"/>
            <a:endCxn id="108" idx="1"/>
          </p:cNvCxnSpPr>
          <p:nvPr/>
        </p:nvCxnSpPr>
        <p:spPr>
          <a:xfrm flipV="1">
            <a:off x="9670469" y="1960740"/>
            <a:ext cx="481613" cy="2769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30A1999-9C3D-4A87-97F9-9E8482208ED1}"/>
              </a:ext>
            </a:extLst>
          </p:cNvPr>
          <p:cNvSpPr/>
          <p:nvPr/>
        </p:nvSpPr>
        <p:spPr>
          <a:xfrm>
            <a:off x="897011" y="3234213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AEDAE9-D054-439D-AFBE-BB0DAD77DFE3}"/>
              </a:ext>
            </a:extLst>
          </p:cNvPr>
          <p:cNvSpPr/>
          <p:nvPr/>
        </p:nvSpPr>
        <p:spPr>
          <a:xfrm>
            <a:off x="897011" y="3625641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FA67C82-FDA6-4492-856F-B4B6174ADABD}"/>
              </a:ext>
            </a:extLst>
          </p:cNvPr>
          <p:cNvSpPr/>
          <p:nvPr/>
        </p:nvSpPr>
        <p:spPr>
          <a:xfrm>
            <a:off x="4983228" y="3542868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C630545-2FF3-4DD0-9189-BB0113535BCC}"/>
              </a:ext>
            </a:extLst>
          </p:cNvPr>
          <p:cNvSpPr/>
          <p:nvPr/>
        </p:nvSpPr>
        <p:spPr>
          <a:xfrm>
            <a:off x="6536906" y="3720815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8340B8-5121-4EA0-8484-CF5138E6629F}"/>
              </a:ext>
            </a:extLst>
          </p:cNvPr>
          <p:cNvSpPr/>
          <p:nvPr/>
        </p:nvSpPr>
        <p:spPr>
          <a:xfrm>
            <a:off x="9070054" y="313332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6631D14-5E7D-41DA-AC1A-FDB44C001DA3}"/>
              </a:ext>
            </a:extLst>
          </p:cNvPr>
          <p:cNvSpPr/>
          <p:nvPr/>
        </p:nvSpPr>
        <p:spPr>
          <a:xfrm>
            <a:off x="10747449" y="3133327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8FAA3B-3756-4BFA-AF9D-A815CCD21B8C}"/>
              </a:ext>
            </a:extLst>
          </p:cNvPr>
          <p:cNvSpPr/>
          <p:nvPr/>
        </p:nvSpPr>
        <p:spPr>
          <a:xfrm>
            <a:off x="10747449" y="3853031"/>
            <a:ext cx="186431" cy="1864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A845F6-FF4F-42DA-9FF2-6CCD40DCE01A}"/>
              </a:ext>
            </a:extLst>
          </p:cNvPr>
          <p:cNvCxnSpPr>
            <a:cxnSpLocks/>
          </p:cNvCxnSpPr>
          <p:nvPr/>
        </p:nvCxnSpPr>
        <p:spPr>
          <a:xfrm flipV="1">
            <a:off x="1037908" y="3230010"/>
            <a:ext cx="1712235" cy="8579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A96C7E-2E17-4FEF-9853-4D869A2F3C9F}"/>
              </a:ext>
            </a:extLst>
          </p:cNvPr>
          <p:cNvCxnSpPr>
            <a:cxnSpLocks/>
            <a:stCxn id="118" idx="6"/>
            <a:endCxn id="170" idx="2"/>
          </p:cNvCxnSpPr>
          <p:nvPr/>
        </p:nvCxnSpPr>
        <p:spPr>
          <a:xfrm>
            <a:off x="1083442" y="3718857"/>
            <a:ext cx="1011326" cy="55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37A686-B3DC-44DE-9904-394B3FF6CCC0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2281199" y="3225801"/>
            <a:ext cx="468944" cy="49862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1225AB-77D3-4513-B7A8-1EE681A843BD}"/>
              </a:ext>
            </a:extLst>
          </p:cNvPr>
          <p:cNvCxnSpPr>
            <a:cxnSpLocks/>
            <a:stCxn id="172" idx="6"/>
            <a:endCxn id="121" idx="2"/>
          </p:cNvCxnSpPr>
          <p:nvPr/>
        </p:nvCxnSpPr>
        <p:spPr>
          <a:xfrm>
            <a:off x="4134331" y="3636084"/>
            <a:ext cx="84889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DCDB2C8-5161-4151-89C5-3BFE1EB7C2F0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5169659" y="3636084"/>
            <a:ext cx="1367247" cy="1779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41B0A23-51F6-4092-8052-C6F2F4AF6560}"/>
              </a:ext>
            </a:extLst>
          </p:cNvPr>
          <p:cNvCxnSpPr>
            <a:cxnSpLocks/>
            <a:stCxn id="171" idx="6"/>
            <a:endCxn id="123" idx="2"/>
          </p:cNvCxnSpPr>
          <p:nvPr/>
        </p:nvCxnSpPr>
        <p:spPr>
          <a:xfrm>
            <a:off x="4136717" y="2991573"/>
            <a:ext cx="4933337" cy="2349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3C5AEC4-713D-4DC1-BA5D-CA83AE4C04F1}"/>
              </a:ext>
            </a:extLst>
          </p:cNvPr>
          <p:cNvCxnSpPr>
            <a:cxnSpLocks/>
            <a:stCxn id="123" idx="6"/>
            <a:endCxn id="124" idx="2"/>
          </p:cNvCxnSpPr>
          <p:nvPr/>
        </p:nvCxnSpPr>
        <p:spPr>
          <a:xfrm>
            <a:off x="9256485" y="3226543"/>
            <a:ext cx="14909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AA81ED2-C3C7-491E-86EF-91E5ED356B7A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2740226" y="3237498"/>
            <a:ext cx="1207674" cy="39858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22F9FD9-EEB6-4342-B0E4-27C146161A7B}"/>
              </a:ext>
            </a:extLst>
          </p:cNvPr>
          <p:cNvSpPr txBox="1"/>
          <p:nvPr/>
        </p:nvSpPr>
        <p:spPr>
          <a:xfrm>
            <a:off x="518086" y="4507519"/>
            <a:ext cx="1702599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Find a way to write 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469DA8-EEB5-44D5-A6DC-FBCF61487E0B}"/>
              </a:ext>
            </a:extLst>
          </p:cNvPr>
          <p:cNvSpPr txBox="1"/>
          <p:nvPr/>
        </p:nvSpPr>
        <p:spPr>
          <a:xfrm>
            <a:off x="518086" y="4782440"/>
            <a:ext cx="1702599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get the info needed to proceed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35B65D2-F03A-4AAC-9A01-2F42AC2D2815}"/>
              </a:ext>
            </a:extLst>
          </p:cNvPr>
          <p:cNvSpPr txBox="1"/>
          <p:nvPr/>
        </p:nvSpPr>
        <p:spPr>
          <a:xfrm>
            <a:off x="2431927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info to submit request &amp; start quote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A83305-1768-470C-A1FF-BB14277192ED}"/>
              </a:ext>
            </a:extLst>
          </p:cNvPr>
          <p:cNvSpPr txBox="1"/>
          <p:nvPr/>
        </p:nvSpPr>
        <p:spPr>
          <a:xfrm>
            <a:off x="2431928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simple &amp; write the policy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9409A4C-EC18-46D1-9C87-95EB28DA3830}"/>
              </a:ext>
            </a:extLst>
          </p:cNvPr>
          <p:cNvSpPr txBox="1"/>
          <p:nvPr/>
        </p:nvSpPr>
        <p:spPr>
          <a:xfrm>
            <a:off x="2431928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happy and interested, despite competitors asking fewer questions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84659F7-5482-4E72-BD5C-CAEEB03080A1}"/>
              </a:ext>
            </a:extLst>
          </p:cNvPr>
          <p:cNvSpPr txBox="1"/>
          <p:nvPr/>
        </p:nvSpPr>
        <p:spPr>
          <a:xfrm>
            <a:off x="7578256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provide quote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CF8B0D8-0F28-404B-B523-D8AE6CD3BBA5}"/>
              </a:ext>
            </a:extLst>
          </p:cNvPr>
          <p:cNvSpPr txBox="1"/>
          <p:nvPr/>
        </p:nvSpPr>
        <p:spPr>
          <a:xfrm>
            <a:off x="7578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it positive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BD9EA6-DB8A-4B1D-854D-65DB2E349237}"/>
              </a:ext>
            </a:extLst>
          </p:cNvPr>
          <p:cNvSpPr txBox="1"/>
          <p:nvPr/>
        </p:nvSpPr>
        <p:spPr>
          <a:xfrm>
            <a:off x="7578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Easily convince them of Liberty’s product quality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C3E7046-C1DB-4AC8-9996-1883009881B6}"/>
              </a:ext>
            </a:extLst>
          </p:cNvPr>
          <p:cNvSpPr txBox="1"/>
          <p:nvPr/>
        </p:nvSpPr>
        <p:spPr>
          <a:xfrm>
            <a:off x="5011255" y="4231109"/>
            <a:ext cx="232914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interested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4FFD3AA-7D24-424F-B239-4FFB33BB0DB2}"/>
              </a:ext>
            </a:extLst>
          </p:cNvPr>
          <p:cNvSpPr txBox="1"/>
          <p:nvPr/>
        </p:nvSpPr>
        <p:spPr>
          <a:xfrm>
            <a:off x="5011256" y="4507519"/>
            <a:ext cx="232914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Keep agent responding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5A120B9-6194-47C4-AD83-7C3648A34094}"/>
              </a:ext>
            </a:extLst>
          </p:cNvPr>
          <p:cNvSpPr txBox="1"/>
          <p:nvPr/>
        </p:nvSpPr>
        <p:spPr>
          <a:xfrm>
            <a:off x="5011256" y="4782440"/>
            <a:ext cx="232914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Manage agent relationship &amp; type of policies they bring Liberty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65EA21A-7911-4DAF-A550-C5A3E1477285}"/>
              </a:ext>
            </a:extLst>
          </p:cNvPr>
          <p:cNvSpPr txBox="1"/>
          <p:nvPr/>
        </p:nvSpPr>
        <p:spPr>
          <a:xfrm>
            <a:off x="10191271" y="4231109"/>
            <a:ext cx="1484451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Log it and move 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2C7F8-1F85-414B-9AB2-FB152BEFAEF3}"/>
              </a:ext>
            </a:extLst>
          </p:cNvPr>
          <p:cNvSpPr txBox="1"/>
          <p:nvPr/>
        </p:nvSpPr>
        <p:spPr>
          <a:xfrm>
            <a:off x="10191271" y="4507519"/>
            <a:ext cx="1484450" cy="3693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Quickly &amp; simply pass it to the UW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7292445-5D5D-4C56-B86C-2CD520AE1B42}"/>
              </a:ext>
            </a:extLst>
          </p:cNvPr>
          <p:cNvSpPr txBox="1"/>
          <p:nvPr/>
        </p:nvSpPr>
        <p:spPr>
          <a:xfrm>
            <a:off x="10191271" y="4922429"/>
            <a:ext cx="1484450" cy="230832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Write the business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C710C1A-0881-459D-B757-C3A47301132B}"/>
              </a:ext>
            </a:extLst>
          </p:cNvPr>
          <p:cNvSpPr txBox="1"/>
          <p:nvPr/>
        </p:nvSpPr>
        <p:spPr>
          <a:xfrm>
            <a:off x="518086" y="5781932"/>
            <a:ext cx="1702599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Difficult to manage agent relationship when agents speaking to many people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DBF3F5-F6F8-4CC4-B2AB-F2E0D8FE1227}"/>
              </a:ext>
            </a:extLst>
          </p:cNvPr>
          <p:cNvSpPr txBox="1"/>
          <p:nvPr/>
        </p:nvSpPr>
        <p:spPr>
          <a:xfrm>
            <a:off x="3629597" y="5386876"/>
            <a:ext cx="1173168" cy="6463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Some agents expect us to find the information ourselves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70A578-32DC-4878-AE6D-3FCCC8F4DC26}"/>
              </a:ext>
            </a:extLst>
          </p:cNvPr>
          <p:cNvSpPr txBox="1"/>
          <p:nvPr/>
        </p:nvSpPr>
        <p:spPr>
          <a:xfrm>
            <a:off x="4998222" y="5388126"/>
            <a:ext cx="23463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Some agents complain that competitors are easier to work with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E8D32A7-EAA8-4B6D-B4A8-54058A1B426E}"/>
              </a:ext>
            </a:extLst>
          </p:cNvPr>
          <p:cNvSpPr txBox="1"/>
          <p:nvPr/>
        </p:nvSpPr>
        <p:spPr>
          <a:xfrm>
            <a:off x="4998222" y="5819046"/>
            <a:ext cx="23463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Often agents don’t have information &amp; need to collect it from the insured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D040485-286F-420E-89CA-AA850E42F4E8}"/>
              </a:ext>
            </a:extLst>
          </p:cNvPr>
          <p:cNvSpPr txBox="1"/>
          <p:nvPr/>
        </p:nvSpPr>
        <p:spPr>
          <a:xfrm>
            <a:off x="7590316" y="5388126"/>
            <a:ext cx="23463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Convincing value of a product that many view as a commodity is difficult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0794206-30D3-483B-90EB-21EA9E26E937}"/>
              </a:ext>
            </a:extLst>
          </p:cNvPr>
          <p:cNvSpPr txBox="1"/>
          <p:nvPr/>
        </p:nvSpPr>
        <p:spPr>
          <a:xfrm>
            <a:off x="7590316" y="5794187"/>
            <a:ext cx="2346336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Can be difficult to keep it positive when BD thinks policy fits our appetite and UW learns more and disagrees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8A3E3F0-578B-451C-8B78-3CD32C0BDDD1}"/>
              </a:ext>
            </a:extLst>
          </p:cNvPr>
          <p:cNvSpPr txBox="1"/>
          <p:nvPr/>
        </p:nvSpPr>
        <p:spPr>
          <a:xfrm>
            <a:off x="10086767" y="5388126"/>
            <a:ext cx="1871155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BD does not feel connected to where it goes next- hard to manage relationship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A55DCF6-C14A-4888-9316-37A377DB67CA}"/>
              </a:ext>
            </a:extLst>
          </p:cNvPr>
          <p:cNvSpPr txBox="1"/>
          <p:nvPr/>
        </p:nvSpPr>
        <p:spPr>
          <a:xfrm>
            <a:off x="10086767" y="5934462"/>
            <a:ext cx="1871155" cy="230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900" dirty="0"/>
              <a:t>Wasted time on canceled quote</a:t>
            </a:r>
          </a:p>
        </p:txBody>
      </p:sp>
    </p:spTree>
    <p:extLst>
      <p:ext uri="{BB962C8B-B14F-4D97-AF65-F5344CB8AC3E}">
        <p14:creationId xmlns:p14="http://schemas.microsoft.com/office/powerpoint/2010/main" val="1532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M Brand Template 2018 Print">
  <a:themeElements>
    <a:clrScheme name="LM PRINT COLORS 2018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B0B0B0"/>
      </a:accent5>
      <a:accent6>
        <a:srgbClr val="343741"/>
      </a:accent6>
      <a:hlink>
        <a:srgbClr val="06748C"/>
      </a:hlink>
      <a:folHlink>
        <a:srgbClr val="000000"/>
      </a:folHlink>
    </a:clrScheme>
    <a:fontScheme name="LM 2018 corpor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I_white_template.potx [Read-Only]" id="{2407AC34-2FAD-4216-8BFD-A9C728CC0D64}" vid="{C77F4E0C-4F7A-4C86-929F-33F378602A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2469A9CEE74EBBC26FF4DDD41879" ma:contentTypeVersion="5" ma:contentTypeDescription="Create a new document." ma:contentTypeScope="" ma:versionID="ff444cf9d1146392e3e2708aebecd384">
  <xsd:schema xmlns:xsd="http://www.w3.org/2001/XMLSchema" xmlns:xs="http://www.w3.org/2001/XMLSchema" xmlns:p="http://schemas.microsoft.com/office/2006/metadata/properties" xmlns:ns2="0a65161c-3990-4adf-9322-8bb0a3febc2a" targetNamespace="http://schemas.microsoft.com/office/2006/metadata/properties" ma:root="true" ma:fieldsID="7d1c10f0eba5673f9fa64c9c591c4b56" ns2:_="">
    <xsd:import namespace="0a65161c-3990-4adf-9322-8bb0a3febc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5161c-3990-4adf-9322-8bb0a3feb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4E143C-2934-4D51-A134-F7A9E87E54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a65161c-3990-4adf-9322-8bb0a3febc2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C4CC9A-6DF5-4139-8444-6A453B6B95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65161c-3990-4adf-9322-8bb0a3feb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B87EED-070F-4CA7-B3C0-1B8DEE603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LMI_white_template</Template>
  <TotalTime>420</TotalTime>
  <Words>1550</Words>
  <Application>Microsoft Office PowerPoint</Application>
  <PresentationFormat>Widescreen</PresentationFormat>
  <Paragraphs>284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Wingdings 2</vt:lpstr>
      <vt:lpstr>LM Brand Template 2018 Print</vt:lpstr>
      <vt:lpstr>PowerPoint Presentation</vt:lpstr>
      <vt:lpstr>Journey Mapping</vt:lpstr>
      <vt:lpstr>EXAMPLE: Add / Remove Coverage: BL Agents</vt:lpstr>
      <vt:lpstr>BD gets a lead</vt:lpstr>
      <vt:lpstr>BD gets a lead…</vt:lpstr>
      <vt:lpstr>BD gets a lead…</vt:lpstr>
      <vt:lpstr>BD gets a lead…</vt:lpstr>
      <vt:lpstr>BD gets a lead…</vt:lpstr>
      <vt:lpstr>BD gets a lead…</vt:lpstr>
      <vt:lpstr>Ideation: What can we do to improve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BFT Journey Maps v1</dc:title>
  <dc:creator>Bigham, Frances</dc:creator>
  <dc:description>Add / Remove Coverage: BL Agents</dc:description>
  <cp:lastModifiedBy>Kelleher, Margaret</cp:lastModifiedBy>
  <cp:revision>11</cp:revision>
  <cp:lastPrinted>2019-04-03T12:07:55Z</cp:lastPrinted>
  <dcterms:created xsi:type="dcterms:W3CDTF">2018-09-07T14:02:25Z</dcterms:created>
  <dcterms:modified xsi:type="dcterms:W3CDTF">2019-05-02T08:51:35Z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 Updated By">
    <vt:lpwstr>169774</vt:lpwstr>
  </property>
  <property fmtid="{D5CDD505-2E9C-101B-9397-08002B2CF9AE}" pid="3" name="ContentTypeId">
    <vt:lpwstr>0x010100A0512469A9CEE74EBBC26FF4DDD41879</vt:lpwstr>
  </property>
  <property fmtid="{D5CDD505-2E9C-101B-9397-08002B2CF9AE}" pid="4" name="Presentation">
    <vt:lpwstr>BFT Journey Maps v1</vt:lpwstr>
  </property>
  <property fmtid="{D5CDD505-2E9C-101B-9397-08002B2CF9AE}" pid="5" name="SlideDescription">
    <vt:lpwstr>Add / Remove Coverage: BL Agents</vt:lpwstr>
  </property>
</Properties>
</file>