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310" r:id="rId3"/>
    <p:sldId id="311" r:id="rId4"/>
    <p:sldId id="413" r:id="rId5"/>
    <p:sldId id="414" r:id="rId6"/>
    <p:sldId id="286" r:id="rId7"/>
    <p:sldId id="404" r:id="rId8"/>
    <p:sldId id="304" r:id="rId9"/>
    <p:sldId id="411" r:id="rId10"/>
    <p:sldId id="412" r:id="rId11"/>
    <p:sldId id="302" r:id="rId12"/>
    <p:sldId id="303" r:id="rId13"/>
    <p:sldId id="285" r:id="rId14"/>
    <p:sldId id="277" r:id="rId15"/>
    <p:sldId id="257" r:id="rId16"/>
    <p:sldId id="259" r:id="rId17"/>
    <p:sldId id="405" r:id="rId18"/>
    <p:sldId id="305" r:id="rId19"/>
    <p:sldId id="258" r:id="rId20"/>
    <p:sldId id="287" r:id="rId21"/>
    <p:sldId id="288" r:id="rId22"/>
    <p:sldId id="289" r:id="rId23"/>
    <p:sldId id="290" r:id="rId24"/>
    <p:sldId id="260"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91" r:id="rId40"/>
    <p:sldId id="292" r:id="rId41"/>
    <p:sldId id="407" r:id="rId42"/>
    <p:sldId id="293" r:id="rId43"/>
    <p:sldId id="294" r:id="rId44"/>
    <p:sldId id="295" r:id="rId45"/>
    <p:sldId id="296" r:id="rId46"/>
    <p:sldId id="297" r:id="rId47"/>
    <p:sldId id="298" r:id="rId48"/>
    <p:sldId id="299" r:id="rId49"/>
    <p:sldId id="300" r:id="rId50"/>
    <p:sldId id="301" r:id="rId51"/>
    <p:sldId id="306" r:id="rId52"/>
    <p:sldId id="309" r:id="rId53"/>
    <p:sldId id="307" r:id="rId54"/>
    <p:sldId id="408" r:id="rId55"/>
    <p:sldId id="395" r:id="rId56"/>
    <p:sldId id="308" r:id="rId57"/>
    <p:sldId id="397" r:id="rId58"/>
    <p:sldId id="399" r:id="rId59"/>
    <p:sldId id="409" r:id="rId60"/>
    <p:sldId id="410" r:id="rId61"/>
    <p:sldId id="279" r:id="rId62"/>
    <p:sldId id="278" r:id="rId63"/>
    <p:sldId id="400" r:id="rId64"/>
    <p:sldId id="406" r:id="rId65"/>
    <p:sldId id="280" r:id="rId66"/>
    <p:sldId id="281" r:id="rId67"/>
    <p:sldId id="282" r:id="rId68"/>
    <p:sldId id="28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476C-B773-FDB4-D9E6-4BC296FD6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5F9D0F-1500-6962-CBE8-B7AD6FC420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1FA388-F7D3-73A4-1243-772E08DFB73E}"/>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5" name="Footer Placeholder 4">
            <a:extLst>
              <a:ext uri="{FF2B5EF4-FFF2-40B4-BE49-F238E27FC236}">
                <a16:creationId xmlns:a16="http://schemas.microsoft.com/office/drawing/2014/main" id="{635E760D-4BDE-9083-BBA0-A0847B411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40220-F998-AA26-CF93-C63C77457E52}"/>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296418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E860-FDBD-4B8A-1D79-991DB70151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8FFAE8-9EC6-28F9-6827-30A9755251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F1C87-5BFF-D2DF-B7A1-CFAD81360F96}"/>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5" name="Footer Placeholder 4">
            <a:extLst>
              <a:ext uri="{FF2B5EF4-FFF2-40B4-BE49-F238E27FC236}">
                <a16:creationId xmlns:a16="http://schemas.microsoft.com/office/drawing/2014/main" id="{EC68B30F-C8B2-880B-9896-56FA458DD9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5B710-A7BB-0318-F50A-BEC204F6F667}"/>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143454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6DC94-00CE-2D4D-75CC-AA61340DFB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875246-B1F4-226C-C9F0-4A63779B19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59AD60-0B70-DE0D-3DA1-160848261740}"/>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5" name="Footer Placeholder 4">
            <a:extLst>
              <a:ext uri="{FF2B5EF4-FFF2-40B4-BE49-F238E27FC236}">
                <a16:creationId xmlns:a16="http://schemas.microsoft.com/office/drawing/2014/main" id="{1D0F3AEC-CC08-4297-7C1A-AE0019AB2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0A4EBF-D6F9-B1AE-AB08-11143D30F4FA}"/>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391335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490A-337C-167B-43BD-4AAAF54B66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762148-D8D5-8228-0845-D587FD2270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9C62E3-B3A8-356E-C112-5AEF2F8EDFB9}"/>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5" name="Footer Placeholder 4">
            <a:extLst>
              <a:ext uri="{FF2B5EF4-FFF2-40B4-BE49-F238E27FC236}">
                <a16:creationId xmlns:a16="http://schemas.microsoft.com/office/drawing/2014/main" id="{D157D65E-4F75-2D2E-4CF0-F8A3E0119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7C4BD-FC3A-9CBF-C9DA-F2D6DED25985}"/>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240216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ABDD-91A9-89ED-F326-5DA865FB48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422BB-8952-436F-7B9E-697A13B4A8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383F4E-A31F-7932-62FA-6E70FBD1674D}"/>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5" name="Footer Placeholder 4">
            <a:extLst>
              <a:ext uri="{FF2B5EF4-FFF2-40B4-BE49-F238E27FC236}">
                <a16:creationId xmlns:a16="http://schemas.microsoft.com/office/drawing/2014/main" id="{22DD5A42-29A1-4724-4082-726FD5505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4BC438-BA86-9FD7-D673-D66ED1100B92}"/>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404846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B743-C53F-2C8D-A470-5D903CDF51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34CF30-1DE0-C485-D0EF-E7352998DA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C528DE-2E88-1671-5CEF-FCD51BA9A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FCFD7-0893-470F-835A-C6F407C61CB9}"/>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6" name="Footer Placeholder 5">
            <a:extLst>
              <a:ext uri="{FF2B5EF4-FFF2-40B4-BE49-F238E27FC236}">
                <a16:creationId xmlns:a16="http://schemas.microsoft.com/office/drawing/2014/main" id="{97B449BA-3508-81D8-49A1-09C0A0162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256470-A5EC-CE14-3CD0-9DCDD2737C0C}"/>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414117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B4E3-3491-CDF1-0839-E7E9176922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5A79AB-EDC4-3FE1-B33C-9CC9AF371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3AF8D7-9EDC-E9DA-773E-5E9D60DF0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D4E389-66DC-D388-C660-93B478C0E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ADA91F-6A06-7F92-9744-864CB1B37B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808150-9AF5-EAB4-6F20-0F5EFEFA9E0F}"/>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8" name="Footer Placeholder 7">
            <a:extLst>
              <a:ext uri="{FF2B5EF4-FFF2-40B4-BE49-F238E27FC236}">
                <a16:creationId xmlns:a16="http://schemas.microsoft.com/office/drawing/2014/main" id="{F9B84279-A3CC-564D-5585-ED6569B685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AFE4E3-39E5-EDAE-1733-4BE440CC8DB4}"/>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167611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50F9-C95E-8D58-D29B-88C4837E9C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6A0CB1-B5A8-2DDD-C4E1-083BFE563E4B}"/>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4" name="Footer Placeholder 3">
            <a:extLst>
              <a:ext uri="{FF2B5EF4-FFF2-40B4-BE49-F238E27FC236}">
                <a16:creationId xmlns:a16="http://schemas.microsoft.com/office/drawing/2014/main" id="{FC31CD19-DB65-ADF3-DD67-F26FFC7981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44AC07-CDBC-236E-5F2E-0C8EDF37120F}"/>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90521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E8DAD-F0DE-50D3-CEE1-5E75DD7E5BB4}"/>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3" name="Footer Placeholder 2">
            <a:extLst>
              <a:ext uri="{FF2B5EF4-FFF2-40B4-BE49-F238E27FC236}">
                <a16:creationId xmlns:a16="http://schemas.microsoft.com/office/drawing/2014/main" id="{C6F5A781-BAC7-F966-6E13-929C1133CF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80B0EE-94C8-740F-AF34-C0D29A3D59AE}"/>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19229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8284-7D43-AD5D-3DC9-59C10AD62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2DA3F1-463E-3FB0-BD4C-62B5724C32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8623A4-FD69-880A-12F9-CDFFC6C3A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D5AE1-142A-E167-73B2-39E1EDC77CC4}"/>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6" name="Footer Placeholder 5">
            <a:extLst>
              <a:ext uri="{FF2B5EF4-FFF2-40B4-BE49-F238E27FC236}">
                <a16:creationId xmlns:a16="http://schemas.microsoft.com/office/drawing/2014/main" id="{EA539F3C-A0EB-CE49-A081-E2682088F4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8B54D-9571-B0D4-A152-E8E0C4F61975}"/>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399315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C832-8679-3F2A-AAA5-64D918E20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A63A-CCDD-BCE9-63F7-0291824B7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8197D1-E1A9-A018-F8BE-6C9BFAEA8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88F26-1F8A-BEA8-F602-3A8534236CFA}"/>
              </a:ext>
            </a:extLst>
          </p:cNvPr>
          <p:cNvSpPr>
            <a:spLocks noGrp="1"/>
          </p:cNvSpPr>
          <p:nvPr>
            <p:ph type="dt" sz="half" idx="10"/>
          </p:nvPr>
        </p:nvSpPr>
        <p:spPr/>
        <p:txBody>
          <a:bodyPr/>
          <a:lstStyle/>
          <a:p>
            <a:fld id="{74E6A3F2-AEE5-4F95-A29B-CE0463FD9BFF}" type="datetimeFigureOut">
              <a:rPr lang="en-IN" smtClean="0"/>
              <a:t>20-07-2023</a:t>
            </a:fld>
            <a:endParaRPr lang="en-IN"/>
          </a:p>
        </p:txBody>
      </p:sp>
      <p:sp>
        <p:nvSpPr>
          <p:cNvPr id="6" name="Footer Placeholder 5">
            <a:extLst>
              <a:ext uri="{FF2B5EF4-FFF2-40B4-BE49-F238E27FC236}">
                <a16:creationId xmlns:a16="http://schemas.microsoft.com/office/drawing/2014/main" id="{671C9A1A-6310-5698-C153-C66EEB2306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A69A31-F190-0749-B88C-B3719E5FBE55}"/>
              </a:ext>
            </a:extLst>
          </p:cNvPr>
          <p:cNvSpPr>
            <a:spLocks noGrp="1"/>
          </p:cNvSpPr>
          <p:nvPr>
            <p:ph type="sldNum" sz="quarter" idx="12"/>
          </p:nvPr>
        </p:nvSpPr>
        <p:spPr/>
        <p:txBody>
          <a:bodyPr/>
          <a:lstStyle/>
          <a:p>
            <a:fld id="{B6B7AAE7-A0CD-4A1E-9D66-64CC7DFF2C60}" type="slidenum">
              <a:rPr lang="en-IN" smtClean="0"/>
              <a:t>‹#›</a:t>
            </a:fld>
            <a:endParaRPr lang="en-IN"/>
          </a:p>
        </p:txBody>
      </p:sp>
    </p:spTree>
    <p:extLst>
      <p:ext uri="{BB962C8B-B14F-4D97-AF65-F5344CB8AC3E}">
        <p14:creationId xmlns:p14="http://schemas.microsoft.com/office/powerpoint/2010/main" val="23571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67FD1-2C02-1492-24F1-0D8E45A3E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5F0E6B-A7FF-DA6C-28C8-3CB7A82CB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7CD8D-9737-0FF9-ABF1-3752C93A1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6A3F2-AEE5-4F95-A29B-CE0463FD9BFF}" type="datetimeFigureOut">
              <a:rPr lang="en-IN" smtClean="0"/>
              <a:t>20-07-2023</a:t>
            </a:fld>
            <a:endParaRPr lang="en-IN"/>
          </a:p>
        </p:txBody>
      </p:sp>
      <p:sp>
        <p:nvSpPr>
          <p:cNvPr id="5" name="Footer Placeholder 4">
            <a:extLst>
              <a:ext uri="{FF2B5EF4-FFF2-40B4-BE49-F238E27FC236}">
                <a16:creationId xmlns:a16="http://schemas.microsoft.com/office/drawing/2014/main" id="{29418D27-3AE6-C896-F624-674FFF105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5D96C3-389E-1CD6-281B-18A8D481B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AE7-A0CD-4A1E-9D66-64CC7DFF2C60}" type="slidenum">
              <a:rPr lang="en-IN" smtClean="0"/>
              <a:t>‹#›</a:t>
            </a:fld>
            <a:endParaRPr lang="en-IN"/>
          </a:p>
        </p:txBody>
      </p:sp>
    </p:spTree>
    <p:extLst>
      <p:ext uri="{BB962C8B-B14F-4D97-AF65-F5344CB8AC3E}">
        <p14:creationId xmlns:p14="http://schemas.microsoft.com/office/powerpoint/2010/main" val="3890842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7.png"/><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4AEF-65FF-433D-6EB3-C15C3A9FDA93}"/>
              </a:ext>
            </a:extLst>
          </p:cNvPr>
          <p:cNvSpPr>
            <a:spLocks noGrp="1"/>
          </p:cNvSpPr>
          <p:nvPr>
            <p:ph type="ctrTitle"/>
          </p:nvPr>
        </p:nvSpPr>
        <p:spPr>
          <a:xfrm>
            <a:off x="1082351" y="1716385"/>
            <a:ext cx="10030408" cy="1279947"/>
          </a:xfrm>
        </p:spPr>
        <p:txBody>
          <a:bodyPr>
            <a:normAutofit/>
          </a:bodyPr>
          <a:lstStyle/>
          <a:p>
            <a:r>
              <a:rPr lang="en-IN" sz="4200" b="1" dirty="0">
                <a:solidFill>
                  <a:srgbClr val="7030A0"/>
                </a:solidFill>
                <a:latin typeface="Book Antiqua" panose="02040602050305030304" pitchFamily="18" charset="0"/>
                <a:cs typeface="Times New Roman" panose="02020603050405020304" pitchFamily="18" charset="0"/>
              </a:rPr>
              <a:t>COMPUTER ORGANIZATION AND ARCHITECTURE</a:t>
            </a:r>
          </a:p>
        </p:txBody>
      </p:sp>
      <p:sp>
        <p:nvSpPr>
          <p:cNvPr id="3" name="Subtitle 2">
            <a:extLst>
              <a:ext uri="{FF2B5EF4-FFF2-40B4-BE49-F238E27FC236}">
                <a16:creationId xmlns:a16="http://schemas.microsoft.com/office/drawing/2014/main" id="{2A606E8A-A833-3461-F384-B7F56596F3E6}"/>
              </a:ext>
            </a:extLst>
          </p:cNvPr>
          <p:cNvSpPr>
            <a:spLocks noGrp="1"/>
          </p:cNvSpPr>
          <p:nvPr>
            <p:ph type="subTitle" idx="1"/>
          </p:nvPr>
        </p:nvSpPr>
        <p:spPr>
          <a:xfrm>
            <a:off x="1253413" y="3087319"/>
            <a:ext cx="9144000" cy="1015663"/>
          </a:xfrm>
        </p:spPr>
        <p:txBody>
          <a:bodyPr>
            <a:normAutofit lnSpcReduction="10000"/>
          </a:bodyPr>
          <a:lstStyle/>
          <a:p>
            <a:r>
              <a:rPr lang="en-IN" sz="3000" b="1" dirty="0">
                <a:solidFill>
                  <a:srgbClr val="FF0000"/>
                </a:solidFill>
                <a:latin typeface="Book Antiqua" panose="02040602050305030304" pitchFamily="18" charset="0"/>
                <a:cs typeface="Times New Roman" panose="02020603050405020304" pitchFamily="18" charset="0"/>
              </a:rPr>
              <a:t>21CSS201T [3 Credits]</a:t>
            </a:r>
          </a:p>
          <a:p>
            <a:r>
              <a:rPr lang="en-IN" sz="3000" dirty="0">
                <a:solidFill>
                  <a:srgbClr val="FF0000"/>
                </a:solidFill>
                <a:latin typeface="Book Antiqua" panose="02040602050305030304" pitchFamily="18" charset="0"/>
              </a:rPr>
              <a:t>II </a:t>
            </a:r>
            <a:r>
              <a:rPr lang="en-IN" sz="3000" dirty="0" err="1">
                <a:solidFill>
                  <a:srgbClr val="FF0000"/>
                </a:solidFill>
                <a:latin typeface="Book Antiqua" panose="02040602050305030304" pitchFamily="18" charset="0"/>
              </a:rPr>
              <a:t>Year_III</a:t>
            </a:r>
            <a:r>
              <a:rPr lang="en-IN" sz="3000" dirty="0">
                <a:solidFill>
                  <a:srgbClr val="FF0000"/>
                </a:solidFill>
                <a:latin typeface="Book Antiqua" panose="02040602050305030304" pitchFamily="18" charset="0"/>
              </a:rPr>
              <a:t> Semester</a:t>
            </a:r>
            <a:r>
              <a:rPr lang="en-IN" sz="3000" dirty="0">
                <a:solidFill>
                  <a:srgbClr val="FF0000"/>
                </a:solidFill>
              </a:rPr>
              <a:t> </a:t>
            </a:r>
          </a:p>
        </p:txBody>
      </p:sp>
      <p:pic>
        <p:nvPicPr>
          <p:cNvPr id="4" name="Google Shape;104;p1" descr="pngfind.com-kingpin-png-4152286 (1).png">
            <a:extLst>
              <a:ext uri="{FF2B5EF4-FFF2-40B4-BE49-F238E27FC236}">
                <a16:creationId xmlns:a16="http://schemas.microsoft.com/office/drawing/2014/main" id="{CDCC0ABA-A36D-4A27-B91D-77ABF9872FFB}"/>
              </a:ext>
            </a:extLst>
          </p:cNvPr>
          <p:cNvPicPr preferRelativeResize="0"/>
          <p:nvPr/>
        </p:nvPicPr>
        <p:blipFill rotWithShape="1">
          <a:blip r:embed="rId2"/>
          <a:srcRect/>
          <a:stretch>
            <a:fillRect/>
          </a:stretch>
        </p:blipFill>
        <p:spPr>
          <a:xfrm>
            <a:off x="9511004" y="76110"/>
            <a:ext cx="2137804" cy="935289"/>
          </a:xfrm>
          <a:prstGeom prst="rect">
            <a:avLst/>
          </a:prstGeom>
          <a:noFill/>
          <a:ln>
            <a:noFill/>
          </a:ln>
        </p:spPr>
      </p:pic>
      <p:sp>
        <p:nvSpPr>
          <p:cNvPr id="7" name="Subtitle 2">
            <a:extLst>
              <a:ext uri="{FF2B5EF4-FFF2-40B4-BE49-F238E27FC236}">
                <a16:creationId xmlns:a16="http://schemas.microsoft.com/office/drawing/2014/main" id="{A853256F-49D8-1303-24BB-B9B809A9B667}"/>
              </a:ext>
            </a:extLst>
          </p:cNvPr>
          <p:cNvSpPr txBox="1">
            <a:spLocks/>
          </p:cNvSpPr>
          <p:nvPr/>
        </p:nvSpPr>
        <p:spPr>
          <a:xfrm>
            <a:off x="2310883" y="4704625"/>
            <a:ext cx="9144000" cy="101566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3000" b="1" dirty="0">
                <a:solidFill>
                  <a:srgbClr val="00B050"/>
                </a:solidFill>
                <a:latin typeface="Book Antiqua" panose="02040602050305030304" pitchFamily="18" charset="0"/>
                <a:cs typeface="Times New Roman" panose="02020603050405020304" pitchFamily="18" charset="0"/>
              </a:rPr>
              <a:t>Department of Networking and Communications</a:t>
            </a:r>
          </a:p>
          <a:p>
            <a:pPr algn="r"/>
            <a:r>
              <a:rPr lang="en-IN" sz="3000" b="1" dirty="0">
                <a:solidFill>
                  <a:srgbClr val="00B050"/>
                </a:solidFill>
                <a:latin typeface="Book Antiqua" panose="02040602050305030304" pitchFamily="18" charset="0"/>
              </a:rPr>
              <a:t>School of Computing</a:t>
            </a:r>
          </a:p>
        </p:txBody>
      </p:sp>
    </p:spTree>
    <p:extLst>
      <p:ext uri="{BB962C8B-B14F-4D97-AF65-F5344CB8AC3E}">
        <p14:creationId xmlns:p14="http://schemas.microsoft.com/office/powerpoint/2010/main" val="358968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104;p1" descr="pngfind.com-kingpin-png-4152286 (1).png">
            <a:extLst>
              <a:ext uri="{FF2B5EF4-FFF2-40B4-BE49-F238E27FC236}">
                <a16:creationId xmlns:a16="http://schemas.microsoft.com/office/drawing/2014/main" id="{0C55898B-57E2-0669-6ED5-45BAAC33B3DB}"/>
              </a:ext>
            </a:extLst>
          </p:cNvPr>
          <p:cNvPicPr preferRelativeResize="0"/>
          <p:nvPr/>
        </p:nvPicPr>
        <p:blipFill rotWithShape="1">
          <a:blip r:embed="rId2"/>
          <a:srcRect/>
          <a:stretch>
            <a:fillRect/>
          </a:stretch>
        </p:blipFill>
        <p:spPr>
          <a:xfrm>
            <a:off x="9511004" y="231303"/>
            <a:ext cx="2137804" cy="935289"/>
          </a:xfrm>
          <a:prstGeom prst="rect">
            <a:avLst/>
          </a:prstGeom>
          <a:noFill/>
          <a:ln>
            <a:noFill/>
          </a:ln>
        </p:spPr>
      </p:pic>
      <p:sp>
        <p:nvSpPr>
          <p:cNvPr id="6" name="TextBox 5">
            <a:extLst>
              <a:ext uri="{FF2B5EF4-FFF2-40B4-BE49-F238E27FC236}">
                <a16:creationId xmlns:a16="http://schemas.microsoft.com/office/drawing/2014/main" id="{1BE65A7C-6C81-D8D8-63D1-D15DFC3CA6CB}"/>
              </a:ext>
            </a:extLst>
          </p:cNvPr>
          <p:cNvSpPr txBox="1"/>
          <p:nvPr/>
        </p:nvSpPr>
        <p:spPr>
          <a:xfrm>
            <a:off x="426876" y="425581"/>
            <a:ext cx="10312659" cy="6006837"/>
          </a:xfrm>
          <a:prstGeom prst="rect">
            <a:avLst/>
          </a:prstGeom>
          <a:noFill/>
        </p:spPr>
        <p:txBody>
          <a:bodyPr wrap="square">
            <a:spAutoFit/>
          </a:bodyPr>
          <a:lstStyle/>
          <a:p>
            <a:pPr algn="ctr"/>
            <a:r>
              <a:rPr lang="en-IN" b="1" u="sng" dirty="0">
                <a:latin typeface="Book Antiqua" panose="02040602050305030304" pitchFamily="18" charset="0"/>
              </a:rPr>
              <a:t>Parts of Motherboard – Printed Circuit board</a:t>
            </a:r>
          </a:p>
          <a:p>
            <a:endParaRPr lang="en-IN" dirty="0">
              <a:latin typeface="Book Antiqua" panose="02040602050305030304" pitchFamily="18" charset="0"/>
            </a:endParaRPr>
          </a:p>
          <a:p>
            <a:pPr marL="285750" indent="-285750">
              <a:lnSpc>
                <a:spcPct val="150000"/>
              </a:lnSpc>
              <a:buFont typeface="Arial" panose="020B0604020202020204" pitchFamily="34" charset="0"/>
              <a:buChar char="•"/>
            </a:pPr>
            <a:r>
              <a:rPr lang="en-IN" b="1" dirty="0">
                <a:latin typeface="Book Antiqua" panose="02040602050305030304" pitchFamily="18" charset="0"/>
              </a:rPr>
              <a:t>The Computer's Microprocessor</a:t>
            </a:r>
            <a:r>
              <a:rPr lang="en-IN" dirty="0">
                <a:latin typeface="Book Antiqua" panose="02040602050305030304" pitchFamily="18" charset="0"/>
              </a:rPr>
              <a:t> – Computers brain</a:t>
            </a:r>
          </a:p>
          <a:p>
            <a:pPr marL="285750" indent="-285750" algn="l">
              <a:lnSpc>
                <a:spcPct val="150000"/>
              </a:lnSpc>
              <a:buFont typeface="Arial" panose="020B0604020202020204" pitchFamily="34" charset="0"/>
              <a:buChar char="•"/>
            </a:pPr>
            <a:r>
              <a:rPr lang="en-IN" b="1" i="0" dirty="0">
                <a:solidFill>
                  <a:srgbClr val="333333"/>
                </a:solidFill>
                <a:effectLst/>
                <a:latin typeface="Book Antiqua" panose="02040602050305030304" pitchFamily="18" charset="0"/>
              </a:rPr>
              <a:t>Random Access Memory (RAM) </a:t>
            </a:r>
            <a:r>
              <a:rPr lang="en-IN" i="0" dirty="0">
                <a:solidFill>
                  <a:srgbClr val="333333"/>
                </a:solidFill>
                <a:effectLst/>
                <a:latin typeface="Book Antiqua" panose="02040602050305030304" pitchFamily="18" charset="0"/>
              </a:rPr>
              <a:t>– Computer chip that generally store data (dynamic/ temporary) </a:t>
            </a:r>
            <a:endParaRPr lang="en-IN" dirty="0">
              <a:solidFill>
                <a:srgbClr val="333333"/>
              </a:solidFill>
              <a:latin typeface="Book Antiqua" panose="02040602050305030304" pitchFamily="18" charset="0"/>
            </a:endParaRPr>
          </a:p>
          <a:p>
            <a:pPr marL="285750" indent="-285750" algn="l">
              <a:lnSpc>
                <a:spcPct val="150000"/>
              </a:lnSpc>
              <a:buFont typeface="Arial" panose="020B0604020202020204" pitchFamily="34" charset="0"/>
              <a:buChar char="•"/>
            </a:pPr>
            <a:r>
              <a:rPr lang="en-US" b="1" i="0" dirty="0">
                <a:solidFill>
                  <a:srgbClr val="333333"/>
                </a:solidFill>
                <a:effectLst/>
                <a:latin typeface="Book Antiqua" panose="02040602050305030304" pitchFamily="18" charset="0"/>
              </a:rPr>
              <a:t>Basic Input/Output System (BIOS) </a:t>
            </a:r>
            <a:r>
              <a:rPr lang="en-US" i="0" dirty="0">
                <a:solidFill>
                  <a:srgbClr val="333333"/>
                </a:solidFill>
                <a:effectLst/>
                <a:latin typeface="Book Antiqua" panose="02040602050305030304" pitchFamily="18" charset="0"/>
              </a:rPr>
              <a:t>– read only memory</a:t>
            </a:r>
          </a:p>
          <a:p>
            <a:pPr marL="285750" indent="-285750">
              <a:lnSpc>
                <a:spcPct val="150000"/>
              </a:lnSpc>
              <a:buFont typeface="Arial" panose="020B0604020202020204" pitchFamily="34" charset="0"/>
              <a:buChar char="•"/>
            </a:pPr>
            <a:r>
              <a:rPr lang="en-IN" b="1" i="0" dirty="0">
                <a:solidFill>
                  <a:srgbClr val="333333"/>
                </a:solidFill>
                <a:effectLst/>
                <a:latin typeface="Book Antiqua" panose="02040602050305030304" pitchFamily="18" charset="0"/>
              </a:rPr>
              <a:t>Complimentary Metal Oxide Semiconductor Random Access Memory (CMOS RAM) </a:t>
            </a:r>
            <a:r>
              <a:rPr lang="en-IN" i="0" dirty="0">
                <a:solidFill>
                  <a:srgbClr val="333333"/>
                </a:solidFill>
                <a:effectLst/>
                <a:latin typeface="Book Antiqua" panose="02040602050305030304" pitchFamily="18" charset="0"/>
              </a:rPr>
              <a:t>– small separate block of memory from this chip</a:t>
            </a:r>
            <a:endParaRPr lang="en-IN" dirty="0">
              <a:solidFill>
                <a:srgbClr val="333333"/>
              </a:solidFill>
              <a:latin typeface="Book Antiqua" panose="02040602050305030304" pitchFamily="18" charset="0"/>
            </a:endParaRPr>
          </a:p>
          <a:p>
            <a:pPr marL="285750" indent="-285750" algn="l">
              <a:lnSpc>
                <a:spcPct val="150000"/>
              </a:lnSpc>
              <a:buFont typeface="Arial" panose="020B0604020202020204" pitchFamily="34" charset="0"/>
              <a:buChar char="•"/>
            </a:pPr>
            <a:r>
              <a:rPr lang="en-IN" b="1" i="0" dirty="0">
                <a:solidFill>
                  <a:srgbClr val="333333"/>
                </a:solidFill>
                <a:effectLst/>
                <a:latin typeface="Book Antiqua" panose="02040602050305030304" pitchFamily="18" charset="0"/>
              </a:rPr>
              <a:t>The Computer Cache Memory </a:t>
            </a:r>
            <a:r>
              <a:rPr lang="en-IN" i="0" dirty="0">
                <a:solidFill>
                  <a:srgbClr val="333333"/>
                </a:solidFill>
                <a:effectLst/>
                <a:latin typeface="Book Antiqua" panose="02040602050305030304" pitchFamily="18" charset="0"/>
              </a:rPr>
              <a:t>– Small block of high speed memory (RAM)</a:t>
            </a:r>
          </a:p>
          <a:p>
            <a:pPr marL="285750" indent="-285750" algn="l">
              <a:lnSpc>
                <a:spcPct val="150000"/>
              </a:lnSpc>
              <a:buFont typeface="Arial" panose="020B0604020202020204" pitchFamily="34" charset="0"/>
              <a:buChar char="•"/>
            </a:pPr>
            <a:r>
              <a:rPr lang="en-IN" b="1" i="0" dirty="0">
                <a:solidFill>
                  <a:srgbClr val="333333"/>
                </a:solidFill>
                <a:effectLst/>
                <a:latin typeface="Book Antiqua" panose="02040602050305030304" pitchFamily="18" charset="0"/>
              </a:rPr>
              <a:t>The Expansion Buses </a:t>
            </a:r>
            <a:r>
              <a:rPr lang="en-IN" i="0" dirty="0">
                <a:solidFill>
                  <a:srgbClr val="333333"/>
                </a:solidFill>
                <a:effectLst/>
                <a:latin typeface="Book Antiqua" panose="02040602050305030304" pitchFamily="18" charset="0"/>
              </a:rPr>
              <a:t>– </a:t>
            </a:r>
            <a:r>
              <a:rPr lang="en-IN" i="0" dirty="0" err="1">
                <a:solidFill>
                  <a:srgbClr val="333333"/>
                </a:solidFill>
                <a:effectLst/>
                <a:latin typeface="Book Antiqua" panose="02040602050305030304" pitchFamily="18" charset="0"/>
              </a:rPr>
              <a:t>ip</a:t>
            </a:r>
            <a:r>
              <a:rPr lang="en-IN" i="0" dirty="0">
                <a:solidFill>
                  <a:srgbClr val="333333"/>
                </a:solidFill>
                <a:effectLst/>
                <a:latin typeface="Book Antiqua" panose="02040602050305030304" pitchFamily="18" charset="0"/>
              </a:rPr>
              <a:t>/op pathway [PCI, Peripheral Component Interconnect] – signals memory control units</a:t>
            </a:r>
          </a:p>
          <a:p>
            <a:pPr marL="285750" indent="-285750" algn="l">
              <a:lnSpc>
                <a:spcPct val="150000"/>
              </a:lnSpc>
              <a:buFont typeface="Arial" panose="020B0604020202020204" pitchFamily="34" charset="0"/>
              <a:buChar char="•"/>
            </a:pPr>
            <a:r>
              <a:rPr lang="en-IN" b="1" i="0" dirty="0">
                <a:solidFill>
                  <a:srgbClr val="333333"/>
                </a:solidFill>
                <a:effectLst/>
                <a:latin typeface="Book Antiqua" panose="02040602050305030304" pitchFamily="18" charset="0"/>
              </a:rPr>
              <a:t>The Computer Chipsets </a:t>
            </a:r>
            <a:r>
              <a:rPr lang="en-IN" i="0" dirty="0">
                <a:solidFill>
                  <a:srgbClr val="333333"/>
                </a:solidFill>
                <a:effectLst/>
                <a:latin typeface="Book Antiqua" panose="02040602050305030304" pitchFamily="18" charset="0"/>
              </a:rPr>
              <a:t>– Small circuits (flow of data)</a:t>
            </a:r>
          </a:p>
          <a:p>
            <a:pPr marL="742950" lvl="1" indent="-285750">
              <a:lnSpc>
                <a:spcPct val="150000"/>
              </a:lnSpc>
              <a:buFont typeface="Arial" panose="020B0604020202020204" pitchFamily="34" charset="0"/>
              <a:buChar char="•"/>
            </a:pPr>
            <a:r>
              <a:rPr lang="en-IN" i="0" dirty="0">
                <a:solidFill>
                  <a:srgbClr val="333333"/>
                </a:solidFill>
                <a:effectLst/>
                <a:latin typeface="Book Antiqua" panose="02040602050305030304" pitchFamily="18" charset="0"/>
              </a:rPr>
              <a:t>North bridge – Memory controller, </a:t>
            </a:r>
          </a:p>
          <a:p>
            <a:pPr marL="742950" lvl="1" indent="-285750">
              <a:lnSpc>
                <a:spcPct val="150000"/>
              </a:lnSpc>
              <a:buFont typeface="Arial" panose="020B0604020202020204" pitchFamily="34" charset="0"/>
              <a:buChar char="•"/>
            </a:pPr>
            <a:r>
              <a:rPr lang="en-IN" i="0" dirty="0">
                <a:solidFill>
                  <a:srgbClr val="333333"/>
                </a:solidFill>
                <a:effectLst/>
                <a:latin typeface="Book Antiqua" panose="02040602050305030304" pitchFamily="18" charset="0"/>
              </a:rPr>
              <a:t>south bridge – input output controller)</a:t>
            </a:r>
          </a:p>
          <a:p>
            <a:pPr marL="285750" indent="-285750" algn="l">
              <a:lnSpc>
                <a:spcPct val="150000"/>
              </a:lnSpc>
              <a:buFont typeface="Arial" panose="020B0604020202020204" pitchFamily="34" charset="0"/>
              <a:buChar char="•"/>
            </a:pPr>
            <a:r>
              <a:rPr lang="en-IN" b="1" i="0" dirty="0">
                <a:solidFill>
                  <a:srgbClr val="333333"/>
                </a:solidFill>
                <a:effectLst/>
                <a:latin typeface="Book Antiqua" panose="02040602050305030304" pitchFamily="18" charset="0"/>
              </a:rPr>
              <a:t>The CPU Clock</a:t>
            </a:r>
          </a:p>
        </p:txBody>
      </p:sp>
    </p:spTree>
    <p:extLst>
      <p:ext uri="{BB962C8B-B14F-4D97-AF65-F5344CB8AC3E}">
        <p14:creationId xmlns:p14="http://schemas.microsoft.com/office/powerpoint/2010/main" val="5103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5CF5-1731-543B-C553-6BD319967991}"/>
              </a:ext>
            </a:extLst>
          </p:cNvPr>
          <p:cNvSpPr>
            <a:spLocks noGrp="1"/>
          </p:cNvSpPr>
          <p:nvPr>
            <p:ph type="title"/>
          </p:nvPr>
        </p:nvSpPr>
        <p:spPr>
          <a:xfrm>
            <a:off x="838200" y="365126"/>
            <a:ext cx="10515600" cy="549274"/>
          </a:xfrm>
        </p:spPr>
        <p:txBody>
          <a:bodyPr>
            <a:normAutofit fontScale="90000"/>
          </a:bodyPr>
          <a:lstStyle/>
          <a:p>
            <a:pPr algn="ctr"/>
            <a:r>
              <a:rPr lang="en-IN" b="1" dirty="0">
                <a:solidFill>
                  <a:srgbClr val="FF0000"/>
                </a:solidFill>
                <a:latin typeface="Book Antiqua" panose="02040602050305030304" pitchFamily="18" charset="0"/>
              </a:rPr>
              <a:t>Need of COA</a:t>
            </a:r>
          </a:p>
        </p:txBody>
      </p:sp>
      <p:sp>
        <p:nvSpPr>
          <p:cNvPr id="3" name="Content Placeholder 2">
            <a:extLst>
              <a:ext uri="{FF2B5EF4-FFF2-40B4-BE49-F238E27FC236}">
                <a16:creationId xmlns:a16="http://schemas.microsoft.com/office/drawing/2014/main" id="{2E1D582D-6AA0-00B1-DB17-2B38974188C1}"/>
              </a:ext>
            </a:extLst>
          </p:cNvPr>
          <p:cNvSpPr>
            <a:spLocks noGrp="1"/>
          </p:cNvSpPr>
          <p:nvPr>
            <p:ph idx="1"/>
          </p:nvPr>
        </p:nvSpPr>
        <p:spPr>
          <a:xfrm>
            <a:off x="838200" y="1138335"/>
            <a:ext cx="10515600" cy="5038628"/>
          </a:xfrm>
        </p:spPr>
        <p:txBody>
          <a:bodyPr>
            <a:normAutofit/>
          </a:bodyPr>
          <a:lstStyle/>
          <a:p>
            <a:pPr algn="just">
              <a:buFont typeface="Wingdings" panose="05000000000000000000" pitchFamily="2" charset="2"/>
              <a:buChar char="§"/>
            </a:pPr>
            <a:r>
              <a:rPr lang="en-US" dirty="0">
                <a:solidFill>
                  <a:srgbClr val="555770"/>
                </a:solidFill>
                <a:latin typeface="Book Antiqua" panose="02040602050305030304" pitchFamily="18" charset="0"/>
              </a:rPr>
              <a:t>U</a:t>
            </a:r>
            <a:r>
              <a:rPr lang="en-US" b="0" i="0" dirty="0">
                <a:solidFill>
                  <a:srgbClr val="555770"/>
                </a:solidFill>
                <a:effectLst/>
                <a:latin typeface="Book Antiqua" panose="02040602050305030304" pitchFamily="18" charset="0"/>
              </a:rPr>
              <a:t>nderstanding of the design of fundamental blocks used for building a computer system and interfacing techniques of these blocks to achieve different configurations of an “</a:t>
            </a:r>
            <a:r>
              <a:rPr lang="en-US" b="0" i="0" dirty="0">
                <a:solidFill>
                  <a:srgbClr val="FF0000"/>
                </a:solidFill>
                <a:effectLst/>
                <a:latin typeface="Book Antiqua" panose="02040602050305030304" pitchFamily="18" charset="0"/>
              </a:rPr>
              <a:t>entire computer system”.</a:t>
            </a:r>
          </a:p>
          <a:p>
            <a:pPr algn="just">
              <a:buFont typeface="Wingdings" panose="05000000000000000000" pitchFamily="2" charset="2"/>
              <a:buChar char="§"/>
            </a:pPr>
            <a:r>
              <a:rPr lang="en-US" dirty="0">
                <a:latin typeface="Book Antiqua" panose="02040602050305030304" pitchFamily="18" charset="0"/>
              </a:rPr>
              <a:t>Computer systems become essential part of our life:</a:t>
            </a:r>
          </a:p>
          <a:p>
            <a:pPr algn="just">
              <a:buFontTx/>
              <a:buChar char="-"/>
            </a:pPr>
            <a:r>
              <a:rPr lang="en-US" b="0" i="0" dirty="0">
                <a:effectLst/>
                <a:latin typeface="Book Antiqua" panose="02040602050305030304" pitchFamily="18" charset="0"/>
              </a:rPr>
              <a:t>Laptop, Mobile phone</a:t>
            </a:r>
            <a:r>
              <a:rPr lang="en-US" dirty="0">
                <a:latin typeface="Book Antiqua" panose="02040602050305030304" pitchFamily="18" charset="0"/>
              </a:rPr>
              <a:t>, intelligent appliances</a:t>
            </a:r>
          </a:p>
          <a:p>
            <a:pPr algn="just">
              <a:buFontTx/>
              <a:buChar char="-"/>
            </a:pPr>
            <a:endParaRPr lang="en-US" b="0" i="0" dirty="0">
              <a:effectLst/>
              <a:latin typeface="Book Antiqua" panose="02040602050305030304" pitchFamily="18" charset="0"/>
            </a:endParaRPr>
          </a:p>
          <a:p>
            <a:pPr algn="just"/>
            <a:r>
              <a:rPr lang="en-US" b="0" i="0" dirty="0">
                <a:effectLst/>
                <a:latin typeface="Book Antiqua" panose="02040602050305030304" pitchFamily="18" charset="0"/>
              </a:rPr>
              <a:t>What is inside computers?</a:t>
            </a:r>
          </a:p>
          <a:p>
            <a:pPr algn="just"/>
            <a:r>
              <a:rPr lang="en-US" dirty="0">
                <a:latin typeface="Book Antiqua" panose="02040602050305030304" pitchFamily="18" charset="0"/>
              </a:rPr>
              <a:t>How does it work?</a:t>
            </a:r>
            <a:endParaRPr lang="en-US" b="0" i="0" dirty="0">
              <a:effectLst/>
              <a:latin typeface="Book Antiqua" panose="02040602050305030304" pitchFamily="18" charset="0"/>
            </a:endParaRPr>
          </a:p>
          <a:p>
            <a:pPr algn="just">
              <a:buFont typeface="Wingdings" panose="05000000000000000000" pitchFamily="2" charset="2"/>
              <a:buChar char="§"/>
            </a:pPr>
            <a:endParaRPr lang="en-US" b="0" i="0" dirty="0">
              <a:solidFill>
                <a:srgbClr val="FF0000"/>
              </a:solidFill>
              <a:effectLst/>
              <a:latin typeface="Book Antiqua" panose="02040602050305030304" pitchFamily="18" charset="0"/>
            </a:endParaRPr>
          </a:p>
          <a:p>
            <a:pPr>
              <a:buFont typeface="Wingdings" panose="05000000000000000000" pitchFamily="2" charset="2"/>
              <a:buChar char="§"/>
            </a:pPr>
            <a:endParaRPr lang="en-IN" dirty="0">
              <a:latin typeface="Book Antiqua" panose="02040602050305030304" pitchFamily="18" charset="0"/>
            </a:endParaRPr>
          </a:p>
        </p:txBody>
      </p:sp>
      <p:pic>
        <p:nvPicPr>
          <p:cNvPr id="4" name="Google Shape;104;p1" descr="pngfind.com-kingpin-png-4152286 (1).png">
            <a:extLst>
              <a:ext uri="{FF2B5EF4-FFF2-40B4-BE49-F238E27FC236}">
                <a16:creationId xmlns:a16="http://schemas.microsoft.com/office/drawing/2014/main" id="{0207D6E2-5E15-AC6E-AE60-2B65687BAF49}"/>
              </a:ext>
            </a:extLst>
          </p:cNvPr>
          <p:cNvPicPr preferRelativeResize="0"/>
          <p:nvPr/>
        </p:nvPicPr>
        <p:blipFill rotWithShape="1">
          <a:blip r:embed="rId2"/>
          <a:srcRect/>
          <a:stretch>
            <a:fillRect/>
          </a:stretch>
        </p:blipFill>
        <p:spPr>
          <a:xfrm>
            <a:off x="9511004" y="76110"/>
            <a:ext cx="2137804" cy="935289"/>
          </a:xfrm>
          <a:prstGeom prst="rect">
            <a:avLst/>
          </a:prstGeom>
          <a:noFill/>
          <a:ln>
            <a:noFill/>
          </a:ln>
        </p:spPr>
      </p:pic>
    </p:spTree>
    <p:extLst>
      <p:ext uri="{BB962C8B-B14F-4D97-AF65-F5344CB8AC3E}">
        <p14:creationId xmlns:p14="http://schemas.microsoft.com/office/powerpoint/2010/main" val="201274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5CF5-1731-543B-C553-6BD319967991}"/>
              </a:ext>
            </a:extLst>
          </p:cNvPr>
          <p:cNvSpPr>
            <a:spLocks noGrp="1"/>
          </p:cNvSpPr>
          <p:nvPr>
            <p:ph type="title"/>
          </p:nvPr>
        </p:nvSpPr>
        <p:spPr>
          <a:xfrm>
            <a:off x="838200" y="365126"/>
            <a:ext cx="10515600" cy="875846"/>
          </a:xfrm>
        </p:spPr>
        <p:txBody>
          <a:bodyPr/>
          <a:lstStyle/>
          <a:p>
            <a:pPr algn="ctr"/>
            <a:r>
              <a:rPr lang="en-IN" b="1" dirty="0">
                <a:solidFill>
                  <a:srgbClr val="FF0000"/>
                </a:solidFill>
                <a:latin typeface="Book Antiqua" panose="02040602050305030304" pitchFamily="18" charset="0"/>
              </a:rPr>
              <a:t>Need of COA</a:t>
            </a:r>
          </a:p>
        </p:txBody>
      </p:sp>
      <p:sp>
        <p:nvSpPr>
          <p:cNvPr id="3" name="Content Placeholder 2">
            <a:extLst>
              <a:ext uri="{FF2B5EF4-FFF2-40B4-BE49-F238E27FC236}">
                <a16:creationId xmlns:a16="http://schemas.microsoft.com/office/drawing/2014/main" id="{2E1D582D-6AA0-00B1-DB17-2B38974188C1}"/>
              </a:ext>
            </a:extLst>
          </p:cNvPr>
          <p:cNvSpPr>
            <a:spLocks noGrp="1"/>
          </p:cNvSpPr>
          <p:nvPr>
            <p:ph idx="1"/>
          </p:nvPr>
        </p:nvSpPr>
        <p:spPr>
          <a:xfrm>
            <a:off x="838200" y="1352939"/>
            <a:ext cx="10515600" cy="4824024"/>
          </a:xfrm>
        </p:spPr>
        <p:txBody>
          <a:bodyPr>
            <a:normAutofit/>
          </a:bodyPr>
          <a:lstStyle/>
          <a:p>
            <a:pPr algn="just"/>
            <a:r>
              <a:rPr lang="en-US" dirty="0">
                <a:solidFill>
                  <a:srgbClr val="FF0000"/>
                </a:solidFill>
                <a:latin typeface="Book Antiqua" panose="02040602050305030304" pitchFamily="18" charset="0"/>
              </a:rPr>
              <a:t>Computer Organization:</a:t>
            </a:r>
            <a:endParaRPr lang="en-US" b="0" i="0" dirty="0">
              <a:solidFill>
                <a:srgbClr val="FF0000"/>
              </a:solidFill>
              <a:effectLst/>
              <a:latin typeface="Book Antiqua" panose="02040602050305030304" pitchFamily="18" charset="0"/>
            </a:endParaRPr>
          </a:p>
          <a:p>
            <a:pPr algn="just"/>
            <a:r>
              <a:rPr lang="en-US" dirty="0">
                <a:latin typeface="Book Antiqua" panose="02040602050305030304" pitchFamily="18" charset="0"/>
              </a:rPr>
              <a:t>Design of the components and functional blocks using which computer systems are built</a:t>
            </a:r>
          </a:p>
          <a:p>
            <a:pPr algn="just"/>
            <a:r>
              <a:rPr lang="en-US" b="0" i="0" dirty="0" err="1">
                <a:effectLst/>
                <a:latin typeface="Book Antiqua" panose="02040602050305030304" pitchFamily="18" charset="0"/>
              </a:rPr>
              <a:t>Eg</a:t>
            </a:r>
            <a:r>
              <a:rPr lang="en-US" b="0" i="0" dirty="0">
                <a:effectLst/>
                <a:latin typeface="Book Antiqua" panose="02040602050305030304" pitchFamily="18" charset="0"/>
              </a:rPr>
              <a:t>: Civil engineer: Cement, bricks and sand..,</a:t>
            </a:r>
          </a:p>
          <a:p>
            <a:pPr algn="just"/>
            <a:r>
              <a:rPr lang="en-US" dirty="0">
                <a:solidFill>
                  <a:srgbClr val="FF0000"/>
                </a:solidFill>
                <a:latin typeface="Book Antiqua" panose="02040602050305030304" pitchFamily="18" charset="0"/>
              </a:rPr>
              <a:t>Computer architecture:</a:t>
            </a:r>
          </a:p>
          <a:p>
            <a:pPr algn="just"/>
            <a:r>
              <a:rPr lang="en-US" b="0" i="0" dirty="0">
                <a:effectLst/>
                <a:latin typeface="Book Antiqua" panose="02040602050305030304" pitchFamily="18" charset="0"/>
              </a:rPr>
              <a:t>How to</a:t>
            </a:r>
            <a:r>
              <a:rPr lang="en-US" dirty="0">
                <a:latin typeface="Book Antiqua" panose="02040602050305030304" pitchFamily="18" charset="0"/>
              </a:rPr>
              <a:t> integrate the components to build a computer system to achieve a desired level of performance</a:t>
            </a:r>
          </a:p>
          <a:p>
            <a:pPr algn="just"/>
            <a:r>
              <a:rPr lang="en-US" b="0" i="0" dirty="0" err="1">
                <a:effectLst/>
                <a:latin typeface="Book Antiqua" panose="02040602050305030304" pitchFamily="18" charset="0"/>
              </a:rPr>
              <a:t>Eg</a:t>
            </a:r>
            <a:r>
              <a:rPr lang="en-US" b="0" i="0" dirty="0">
                <a:effectLst/>
                <a:latin typeface="Book Antiqua" panose="02040602050305030304" pitchFamily="18" charset="0"/>
              </a:rPr>
              <a:t>: Architect – task during the planning of the building (layout, floorplan ..,)</a:t>
            </a:r>
          </a:p>
          <a:p>
            <a:pPr marL="0" indent="0">
              <a:buNone/>
            </a:pPr>
            <a:endParaRPr lang="en-IN" dirty="0">
              <a:latin typeface="Book Antiqua" panose="02040602050305030304" pitchFamily="18" charset="0"/>
            </a:endParaRPr>
          </a:p>
        </p:txBody>
      </p:sp>
      <p:pic>
        <p:nvPicPr>
          <p:cNvPr id="4" name="Google Shape;104;p1" descr="pngfind.com-kingpin-png-4152286 (1).png">
            <a:extLst>
              <a:ext uri="{FF2B5EF4-FFF2-40B4-BE49-F238E27FC236}">
                <a16:creationId xmlns:a16="http://schemas.microsoft.com/office/drawing/2014/main" id="{669763C4-8384-47C5-CF7C-961B61DF4B67}"/>
              </a:ext>
            </a:extLst>
          </p:cNvPr>
          <p:cNvPicPr preferRelativeResize="0"/>
          <p:nvPr/>
        </p:nvPicPr>
        <p:blipFill rotWithShape="1">
          <a:blip r:embed="rId2"/>
          <a:srcRect/>
          <a:stretch>
            <a:fillRect/>
          </a:stretch>
        </p:blipFill>
        <p:spPr>
          <a:xfrm>
            <a:off x="9511004" y="76110"/>
            <a:ext cx="2137804" cy="935289"/>
          </a:xfrm>
          <a:prstGeom prst="rect">
            <a:avLst/>
          </a:prstGeom>
          <a:noFill/>
          <a:ln>
            <a:noFill/>
          </a:ln>
        </p:spPr>
      </p:pic>
    </p:spTree>
    <p:extLst>
      <p:ext uri="{BB962C8B-B14F-4D97-AF65-F5344CB8AC3E}">
        <p14:creationId xmlns:p14="http://schemas.microsoft.com/office/powerpoint/2010/main" val="120071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A05E-7CA4-6BD3-A8D2-AFBA688FA4AB}"/>
              </a:ext>
            </a:extLst>
          </p:cNvPr>
          <p:cNvSpPr>
            <a:spLocks noGrp="1"/>
          </p:cNvSpPr>
          <p:nvPr>
            <p:ph type="ctrTitle"/>
          </p:nvPr>
        </p:nvSpPr>
        <p:spPr>
          <a:xfrm>
            <a:off x="1729274" y="1582057"/>
            <a:ext cx="9144000" cy="2635380"/>
          </a:xfrm>
        </p:spPr>
        <p:txBody>
          <a:bodyPr>
            <a:normAutofit/>
          </a:bodyPr>
          <a:lstStyle/>
          <a:p>
            <a:r>
              <a:rPr lang="en-IN" sz="4000" b="1" dirty="0">
                <a:solidFill>
                  <a:srgbClr val="00B050"/>
                </a:solidFill>
                <a:latin typeface="Times New Roman" panose="02020603050405020304" pitchFamily="18" charset="0"/>
                <a:cs typeface="Times New Roman" panose="02020603050405020304" pitchFamily="18" charset="0"/>
              </a:rPr>
              <a:t>UNIT I </a:t>
            </a:r>
            <a:br>
              <a:rPr lang="en-IN" sz="4000" b="1" dirty="0">
                <a:solidFill>
                  <a:srgbClr val="00B050"/>
                </a:solidFill>
                <a:latin typeface="Times New Roman" panose="02020603050405020304" pitchFamily="18" charset="0"/>
                <a:cs typeface="Times New Roman" panose="02020603050405020304" pitchFamily="18" charset="0"/>
              </a:rPr>
            </a:br>
            <a:r>
              <a:rPr lang="en-IN" sz="4000" b="1" dirty="0">
                <a:solidFill>
                  <a:srgbClr val="00B050"/>
                </a:solidFill>
                <a:latin typeface="Times New Roman" panose="02020603050405020304" pitchFamily="18" charset="0"/>
                <a:cs typeface="Times New Roman" panose="02020603050405020304" pitchFamily="18" charset="0"/>
              </a:rPr>
              <a:t>INTRODUCTION TO NUMBER SYSTEM AND LOGIC GATES</a:t>
            </a:r>
            <a:br>
              <a:rPr lang="en-IN" sz="4000" b="1" dirty="0">
                <a:solidFill>
                  <a:srgbClr val="00B050"/>
                </a:solidFill>
                <a:latin typeface="Times New Roman" panose="02020603050405020304" pitchFamily="18" charset="0"/>
                <a:cs typeface="Times New Roman" panose="02020603050405020304" pitchFamily="18" charset="0"/>
              </a:rPr>
            </a:br>
            <a:endParaRPr lang="en-IN" sz="4000" b="1" dirty="0">
              <a:solidFill>
                <a:srgbClr val="00B050"/>
              </a:solidFill>
              <a:latin typeface="Times New Roman" panose="02020603050405020304" pitchFamily="18" charset="0"/>
              <a:cs typeface="Times New Roman" panose="02020603050405020304" pitchFamily="18" charset="0"/>
            </a:endParaRPr>
          </a:p>
        </p:txBody>
      </p:sp>
      <p:pic>
        <p:nvPicPr>
          <p:cNvPr id="3" name="Google Shape;104;p1" descr="pngfind.com-kingpin-png-4152286 (1).png">
            <a:extLst>
              <a:ext uri="{FF2B5EF4-FFF2-40B4-BE49-F238E27FC236}">
                <a16:creationId xmlns:a16="http://schemas.microsoft.com/office/drawing/2014/main" id="{9E3BC44B-1376-6F76-C335-823B19796978}"/>
              </a:ext>
            </a:extLst>
          </p:cNvPr>
          <p:cNvPicPr preferRelativeResize="0"/>
          <p:nvPr/>
        </p:nvPicPr>
        <p:blipFill rotWithShape="1">
          <a:blip r:embed="rId2"/>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118179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A05E-7CA4-6BD3-A8D2-AFBA688FA4AB}"/>
              </a:ext>
            </a:extLst>
          </p:cNvPr>
          <p:cNvSpPr>
            <a:spLocks noGrp="1"/>
          </p:cNvSpPr>
          <p:nvPr>
            <p:ph type="ctrTitle"/>
          </p:nvPr>
        </p:nvSpPr>
        <p:spPr/>
        <p:txBody>
          <a:bodyPr/>
          <a:lstStyle/>
          <a:p>
            <a:r>
              <a:rPr lang="en-IN" b="1" dirty="0">
                <a:solidFill>
                  <a:srgbClr val="00B050"/>
                </a:solidFill>
                <a:latin typeface="Book Antiqua" panose="02040602050305030304" pitchFamily="18" charset="0"/>
              </a:rPr>
              <a:t>NUMBER SYSTEMS</a:t>
            </a:r>
          </a:p>
        </p:txBody>
      </p:sp>
      <p:pic>
        <p:nvPicPr>
          <p:cNvPr id="3" name="Google Shape;104;p1" descr="pngfind.com-kingpin-png-4152286 (1).png">
            <a:extLst>
              <a:ext uri="{FF2B5EF4-FFF2-40B4-BE49-F238E27FC236}">
                <a16:creationId xmlns:a16="http://schemas.microsoft.com/office/drawing/2014/main" id="{70A23D5C-7ED5-90F9-26D1-97971506D407}"/>
              </a:ext>
            </a:extLst>
          </p:cNvPr>
          <p:cNvPicPr preferRelativeResize="0"/>
          <p:nvPr/>
        </p:nvPicPr>
        <p:blipFill rotWithShape="1">
          <a:blip r:embed="rId2"/>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2960638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9F06651-2A62-BA7B-B21C-5943C386A910}"/>
              </a:ext>
            </a:extLst>
          </p:cNvPr>
          <p:cNvSpPr txBox="1"/>
          <p:nvPr/>
        </p:nvSpPr>
        <p:spPr>
          <a:xfrm>
            <a:off x="832368" y="1069730"/>
            <a:ext cx="10527263" cy="489198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100" b="0" i="0" dirty="0">
                <a:solidFill>
                  <a:srgbClr val="333333"/>
                </a:solidFill>
                <a:effectLst/>
                <a:latin typeface="Book Antiqua" panose="02040602050305030304" pitchFamily="18" charset="0"/>
                <a:cs typeface="Times New Roman" panose="02020603050405020304" pitchFamily="18" charset="0"/>
              </a:rPr>
              <a:t>Computers only understand the numbers.</a:t>
            </a:r>
          </a:p>
          <a:p>
            <a:pPr marL="285750" indent="-285750" algn="just">
              <a:lnSpc>
                <a:spcPct val="150000"/>
              </a:lnSpc>
              <a:buFont typeface="Arial" panose="020B0604020202020204" pitchFamily="34" charset="0"/>
              <a:buChar char="•"/>
            </a:pPr>
            <a:r>
              <a:rPr lang="en-US" sz="2100" b="0" i="0" dirty="0">
                <a:solidFill>
                  <a:srgbClr val="333333"/>
                </a:solidFill>
                <a:effectLst/>
                <a:latin typeface="Book Antiqua" panose="02040602050305030304" pitchFamily="18" charset="0"/>
                <a:cs typeface="Times New Roman" panose="02020603050405020304" pitchFamily="18" charset="0"/>
              </a:rPr>
              <a:t>So, when we enter data, the data is converted into electronic pulse. </a:t>
            </a:r>
          </a:p>
          <a:p>
            <a:pPr marL="285750" indent="-285750" algn="just">
              <a:lnSpc>
                <a:spcPct val="150000"/>
              </a:lnSpc>
              <a:buFont typeface="Arial" panose="020B0604020202020204" pitchFamily="34" charset="0"/>
              <a:buChar char="•"/>
            </a:pPr>
            <a:r>
              <a:rPr lang="en-US" sz="2100" b="0" i="0" dirty="0">
                <a:solidFill>
                  <a:srgbClr val="333333"/>
                </a:solidFill>
                <a:effectLst/>
                <a:latin typeface="Book Antiqua" panose="02040602050305030304" pitchFamily="18" charset="0"/>
                <a:cs typeface="Times New Roman" panose="02020603050405020304" pitchFamily="18" charset="0"/>
              </a:rPr>
              <a:t>Each pulse is identified as code and the code is converted into numeric format by ASCII. </a:t>
            </a:r>
          </a:p>
          <a:p>
            <a:pPr marL="285750" indent="-285750" algn="just">
              <a:lnSpc>
                <a:spcPct val="150000"/>
              </a:lnSpc>
              <a:buFont typeface="Arial" panose="020B0604020202020204" pitchFamily="34" charset="0"/>
              <a:buChar char="•"/>
            </a:pPr>
            <a:r>
              <a:rPr lang="en-US" sz="2100" b="0" i="0" dirty="0">
                <a:solidFill>
                  <a:srgbClr val="333333"/>
                </a:solidFill>
                <a:effectLst/>
                <a:latin typeface="Book Antiqua" panose="02040602050305030304" pitchFamily="18" charset="0"/>
                <a:cs typeface="Times New Roman" panose="02020603050405020304" pitchFamily="18" charset="0"/>
              </a:rPr>
              <a:t>It gives each number, character and symbol a numeric value (number) that a computer understands. </a:t>
            </a:r>
          </a:p>
          <a:p>
            <a:pPr marL="285750" indent="-285750" algn="just">
              <a:lnSpc>
                <a:spcPct val="150000"/>
              </a:lnSpc>
              <a:buFont typeface="Arial" panose="020B0604020202020204" pitchFamily="34" charset="0"/>
              <a:buChar char="•"/>
            </a:pPr>
            <a:r>
              <a:rPr lang="en-US" sz="2100" b="0" i="0" dirty="0">
                <a:solidFill>
                  <a:srgbClr val="333333"/>
                </a:solidFill>
                <a:effectLst/>
                <a:latin typeface="Book Antiqua" panose="02040602050305030304" pitchFamily="18" charset="0"/>
                <a:cs typeface="Times New Roman" panose="02020603050405020304" pitchFamily="18" charset="0"/>
              </a:rPr>
              <a:t>The most common encoding scheme for characters is ASCII (American Standard Code for Information Interchange). </a:t>
            </a:r>
          </a:p>
          <a:p>
            <a:pPr marL="285750" indent="-285750" algn="just">
              <a:lnSpc>
                <a:spcPct val="150000"/>
              </a:lnSpc>
              <a:buFont typeface="Arial" panose="020B0604020202020204" pitchFamily="34" charset="0"/>
              <a:buChar char="•"/>
            </a:pPr>
            <a:r>
              <a:rPr lang="en-US" sz="2100" b="0" i="0" dirty="0">
                <a:solidFill>
                  <a:srgbClr val="333333"/>
                </a:solidFill>
                <a:effectLst/>
                <a:latin typeface="Book Antiqua" panose="02040602050305030304" pitchFamily="18" charset="0"/>
                <a:cs typeface="Times New Roman" panose="02020603050405020304" pitchFamily="18" charset="0"/>
              </a:rPr>
              <a:t>So to understand the language of computers, one must be familiar with the number systems.</a:t>
            </a:r>
          </a:p>
        </p:txBody>
      </p:sp>
      <p:pic>
        <p:nvPicPr>
          <p:cNvPr id="2" name="Google Shape;104;p1" descr="pngfind.com-kingpin-png-4152286 (1).png">
            <a:extLst>
              <a:ext uri="{FF2B5EF4-FFF2-40B4-BE49-F238E27FC236}">
                <a16:creationId xmlns:a16="http://schemas.microsoft.com/office/drawing/2014/main" id="{E03F19AD-EEE4-9647-78F3-AC7086A823D8}"/>
              </a:ext>
            </a:extLst>
          </p:cNvPr>
          <p:cNvPicPr preferRelativeResize="0"/>
          <p:nvPr/>
        </p:nvPicPr>
        <p:blipFill rotWithShape="1">
          <a:blip r:embed="rId2"/>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319613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D5130B-FFDC-26F0-C298-2EAD7CDD4717}"/>
              </a:ext>
            </a:extLst>
          </p:cNvPr>
          <p:cNvSpPr>
            <a:spLocks noChangeArrowheads="1"/>
          </p:cNvSpPr>
          <p:nvPr/>
        </p:nvSpPr>
        <p:spPr bwMode="auto">
          <a:xfrm>
            <a:off x="1240971" y="857184"/>
            <a:ext cx="9507894" cy="24520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A number N in base or radix b can be written as: </a:t>
            </a:r>
            <a:endParaRPr kumimoji="0" lang="en-US" altLang="en-US" b="0" i="0" u="none" strike="noStrike" cap="none" normalizeH="0" baseline="0" dirty="0">
              <a:ln>
                <a:noFill/>
              </a:ln>
              <a:solidFill>
                <a:schemeClr val="tx1"/>
              </a:solidFill>
              <a:effectLst/>
              <a:latin typeface="Book Antiqua" panose="0204060205030503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(N)</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b</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n-1</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n-2</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 -- -- --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1</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0</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-1</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-2</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 -- -- --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-m</a:t>
            </a:r>
            <a:endParaRPr kumimoji="0" lang="en-US" altLang="en-US" b="0" i="0" u="none" strike="noStrike" cap="none" normalizeH="0" baseline="0" dirty="0">
              <a:ln>
                <a:noFill/>
              </a:ln>
              <a:solidFill>
                <a:schemeClr val="tx1"/>
              </a:solidFill>
              <a:effectLst/>
              <a:latin typeface="Book Antiqua" panose="0204060205030503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In the above,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n-1</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to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0</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is the integer part, then follows a radix point, and then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-1</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to 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-m</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is the fractional part. </a:t>
            </a:r>
            <a:endParaRPr kumimoji="0" lang="en-US" altLang="en-US" b="0" i="0" u="none" strike="noStrike" cap="none" normalizeH="0" baseline="0" dirty="0">
              <a:ln>
                <a:noFill/>
              </a:ln>
              <a:solidFill>
                <a:schemeClr val="tx1"/>
              </a:solidFill>
              <a:effectLst/>
              <a:latin typeface="Book Antiqua" panose="0204060205030503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n-1</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 Most significant bit (MSB) </a:t>
            </a:r>
            <a:b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b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d</a:t>
            </a:r>
            <a:r>
              <a:rPr kumimoji="0" lang="en-US" altLang="en-US" b="0" i="0" u="none" strike="noStrike" cap="none" normalizeH="0" baseline="-30000" dirty="0">
                <a:ln>
                  <a:noFill/>
                </a:ln>
                <a:solidFill>
                  <a:srgbClr val="273239"/>
                </a:solidFill>
                <a:effectLst/>
                <a:latin typeface="Book Antiqua" panose="02040602050305030304" pitchFamily="18" charset="0"/>
                <a:cs typeface="Times New Roman" panose="02020603050405020304" pitchFamily="18" charset="0"/>
              </a:rPr>
              <a:t>-m</a:t>
            </a:r>
            <a:r>
              <a:rPr kumimoji="0" lang="en-US" altLang="en-US" b="0" i="0" u="none" strike="noStrike" cap="none" normalizeH="0" baseline="0" dirty="0">
                <a:ln>
                  <a:noFill/>
                </a:ln>
                <a:solidFill>
                  <a:srgbClr val="273239"/>
                </a:solidFill>
                <a:effectLst/>
                <a:latin typeface="Book Antiqua" panose="02040602050305030304" pitchFamily="18" charset="0"/>
                <a:cs typeface="Times New Roman" panose="02020603050405020304" pitchFamily="18" charset="0"/>
              </a:rPr>
              <a:t> = Least significant bit (LSB)</a:t>
            </a:r>
            <a:endParaRPr kumimoji="0" lang="en-US" altLang="en-US" b="0" i="0" u="none" strike="noStrike" cap="none" normalizeH="0" baseline="0" dirty="0">
              <a:ln>
                <a:noFill/>
              </a:ln>
              <a:solidFill>
                <a:schemeClr val="tx1"/>
              </a:solidFill>
              <a:effectLst/>
              <a:latin typeface="Book Antiqua" panose="02040602050305030304" pitchFamily="18" charset="0"/>
              <a:cs typeface="Times New Roman" panose="02020603050405020304" pitchFamily="18" charset="0"/>
            </a:endParaRPr>
          </a:p>
        </p:txBody>
      </p:sp>
      <p:pic>
        <p:nvPicPr>
          <p:cNvPr id="3" name="Google Shape;104;p1" descr="pngfind.com-kingpin-png-4152286 (1).png">
            <a:extLst>
              <a:ext uri="{FF2B5EF4-FFF2-40B4-BE49-F238E27FC236}">
                <a16:creationId xmlns:a16="http://schemas.microsoft.com/office/drawing/2014/main" id="{22404184-28B9-CC59-9070-5C3B0138513B}"/>
              </a:ext>
            </a:extLst>
          </p:cNvPr>
          <p:cNvPicPr preferRelativeResize="0"/>
          <p:nvPr/>
        </p:nvPicPr>
        <p:blipFill rotWithShape="1">
          <a:blip r:embed="rId2"/>
          <a:srcRect/>
          <a:stretch>
            <a:fillRect/>
          </a:stretch>
        </p:blipFill>
        <p:spPr>
          <a:xfrm>
            <a:off x="9511004" y="216069"/>
            <a:ext cx="2137804" cy="935289"/>
          </a:xfrm>
          <a:prstGeom prst="rect">
            <a:avLst/>
          </a:prstGeom>
          <a:noFill/>
          <a:ln>
            <a:noFill/>
          </a:ln>
        </p:spPr>
      </p:pic>
      <p:pic>
        <p:nvPicPr>
          <p:cNvPr id="4" name="Picture 2" descr="When Being Negative is a Complement | PLCdev">
            <a:extLst>
              <a:ext uri="{FF2B5EF4-FFF2-40B4-BE49-F238E27FC236}">
                <a16:creationId xmlns:a16="http://schemas.microsoft.com/office/drawing/2014/main" id="{BC7D8F0D-9B42-845D-88F1-0C08004AF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732" y="3624943"/>
            <a:ext cx="6638536" cy="248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427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04;p1" descr="pngfind.com-kingpin-png-4152286 (1).png">
            <a:extLst>
              <a:ext uri="{FF2B5EF4-FFF2-40B4-BE49-F238E27FC236}">
                <a16:creationId xmlns:a16="http://schemas.microsoft.com/office/drawing/2014/main" id="{22404184-28B9-CC59-9070-5C3B0138513B}"/>
              </a:ext>
            </a:extLst>
          </p:cNvPr>
          <p:cNvPicPr preferRelativeResize="0"/>
          <p:nvPr/>
        </p:nvPicPr>
        <p:blipFill rotWithShape="1">
          <a:blip r:embed="rId2"/>
          <a:srcRect/>
          <a:stretch>
            <a:fillRect/>
          </a:stretch>
        </p:blipFill>
        <p:spPr>
          <a:xfrm>
            <a:off x="9511004" y="216069"/>
            <a:ext cx="2137804" cy="935289"/>
          </a:xfrm>
          <a:prstGeom prst="rect">
            <a:avLst/>
          </a:prstGeom>
          <a:noFill/>
          <a:ln>
            <a:noFill/>
          </a:ln>
        </p:spPr>
      </p:pic>
      <p:pic>
        <p:nvPicPr>
          <p:cNvPr id="5" name="Content Placeholder 3" descr="images.png">
            <a:extLst>
              <a:ext uri="{FF2B5EF4-FFF2-40B4-BE49-F238E27FC236}">
                <a16:creationId xmlns:a16="http://schemas.microsoft.com/office/drawing/2014/main" id="{991EA2C3-3933-E65F-5BA0-9F4F9805FCC5}"/>
              </a:ext>
            </a:extLst>
          </p:cNvPr>
          <p:cNvPicPr>
            <a:picLocks noGrp="1" noChangeAspect="1"/>
          </p:cNvPicPr>
          <p:nvPr>
            <p:ph idx="1"/>
          </p:nvPr>
        </p:nvPicPr>
        <p:blipFill>
          <a:blip r:embed="rId3" cstate="print"/>
          <a:srcRect/>
          <a:stretch>
            <a:fillRect/>
          </a:stretch>
        </p:blipFill>
        <p:spPr>
          <a:xfrm>
            <a:off x="443204" y="2642118"/>
            <a:ext cx="4203441" cy="1781175"/>
          </a:xfrm>
        </p:spPr>
      </p:pic>
      <p:pic>
        <p:nvPicPr>
          <p:cNvPr id="3074" name="Picture 2" descr="Mapping Signed and Unsigned bit integers">
            <a:extLst>
              <a:ext uri="{FF2B5EF4-FFF2-40B4-BE49-F238E27FC236}">
                <a16:creationId xmlns:a16="http://schemas.microsoft.com/office/drawing/2014/main" id="{E359F3CD-24F5-737C-D66A-98763E5AC7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697" y="1282180"/>
            <a:ext cx="6332376" cy="495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96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BA42C77-51C5-1A77-9C93-5BE5D124D57F}"/>
              </a:ext>
            </a:extLst>
          </p:cNvPr>
          <p:cNvSpPr txBox="1"/>
          <p:nvPr/>
        </p:nvSpPr>
        <p:spPr>
          <a:xfrm>
            <a:off x="543192" y="966692"/>
            <a:ext cx="10312659" cy="369332"/>
          </a:xfrm>
          <a:prstGeom prst="rect">
            <a:avLst/>
          </a:prstGeom>
          <a:noFill/>
        </p:spPr>
        <p:txBody>
          <a:bodyPr wrap="square">
            <a:spAutoFit/>
          </a:bodyPr>
          <a:lstStyle/>
          <a:p>
            <a:r>
              <a:rPr lang="en-US" dirty="0">
                <a:latin typeface="Book Antiqua" panose="02040602050305030304" pitchFamily="18" charset="0"/>
              </a:rPr>
              <a:t>The radix or base of a number system is the number of digits or basic symbols used in that system</a:t>
            </a:r>
            <a:endParaRPr lang="en-IN" dirty="0">
              <a:latin typeface="Book Antiqua" panose="02040602050305030304" pitchFamily="18" charset="0"/>
            </a:endParaRPr>
          </a:p>
        </p:txBody>
      </p:sp>
      <p:pic>
        <p:nvPicPr>
          <p:cNvPr id="11" name="Picture 10">
            <a:extLst>
              <a:ext uri="{FF2B5EF4-FFF2-40B4-BE49-F238E27FC236}">
                <a16:creationId xmlns:a16="http://schemas.microsoft.com/office/drawing/2014/main" id="{B2274FA6-4F5C-87FE-79BE-347EA4CA2F6E}"/>
              </a:ext>
            </a:extLst>
          </p:cNvPr>
          <p:cNvPicPr>
            <a:picLocks noChangeAspect="1"/>
          </p:cNvPicPr>
          <p:nvPr/>
        </p:nvPicPr>
        <p:blipFill>
          <a:blip r:embed="rId2"/>
          <a:stretch>
            <a:fillRect/>
          </a:stretch>
        </p:blipFill>
        <p:spPr>
          <a:xfrm>
            <a:off x="1535932" y="1606697"/>
            <a:ext cx="8547423" cy="1529648"/>
          </a:xfrm>
          <a:prstGeom prst="rect">
            <a:avLst/>
          </a:prstGeom>
        </p:spPr>
      </p:pic>
      <p:pic>
        <p:nvPicPr>
          <p:cNvPr id="3" name="Google Shape;104;p1" descr="pngfind.com-kingpin-png-4152286 (1).png">
            <a:extLst>
              <a:ext uri="{FF2B5EF4-FFF2-40B4-BE49-F238E27FC236}">
                <a16:creationId xmlns:a16="http://schemas.microsoft.com/office/drawing/2014/main" id="{22404184-28B9-CC59-9070-5C3B0138513B}"/>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pic>
        <p:nvPicPr>
          <p:cNvPr id="4" name="Picture 3">
            <a:extLst>
              <a:ext uri="{FF2B5EF4-FFF2-40B4-BE49-F238E27FC236}">
                <a16:creationId xmlns:a16="http://schemas.microsoft.com/office/drawing/2014/main" id="{2211450A-1BD3-07AA-4EF9-910608D0A1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0" y="6786562"/>
            <a:ext cx="6279502" cy="3458632"/>
          </a:xfrm>
          <a:prstGeom prst="rect">
            <a:avLst/>
          </a:prstGeom>
        </p:spPr>
      </p:pic>
    </p:spTree>
    <p:extLst>
      <p:ext uri="{BB962C8B-B14F-4D97-AF65-F5344CB8AC3E}">
        <p14:creationId xmlns:p14="http://schemas.microsoft.com/office/powerpoint/2010/main" val="2528019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A208FD-1C3A-2CA5-4BBB-7BCDCA5C42B4}"/>
              </a:ext>
            </a:extLst>
          </p:cNvPr>
          <p:cNvPicPr>
            <a:picLocks noChangeAspect="1"/>
          </p:cNvPicPr>
          <p:nvPr/>
        </p:nvPicPr>
        <p:blipFill>
          <a:blip r:embed="rId2"/>
          <a:stretch>
            <a:fillRect/>
          </a:stretch>
        </p:blipFill>
        <p:spPr>
          <a:xfrm>
            <a:off x="1622672" y="1651518"/>
            <a:ext cx="8946655" cy="4877583"/>
          </a:xfrm>
          <a:prstGeom prst="rect">
            <a:avLst/>
          </a:prstGeom>
        </p:spPr>
      </p:pic>
      <p:sp>
        <p:nvSpPr>
          <p:cNvPr id="2" name="TextBox 1">
            <a:extLst>
              <a:ext uri="{FF2B5EF4-FFF2-40B4-BE49-F238E27FC236}">
                <a16:creationId xmlns:a16="http://schemas.microsoft.com/office/drawing/2014/main" id="{D2F58BF5-706A-0C09-62DD-050C04910098}"/>
              </a:ext>
            </a:extLst>
          </p:cNvPr>
          <p:cNvSpPr txBox="1"/>
          <p:nvPr/>
        </p:nvSpPr>
        <p:spPr>
          <a:xfrm>
            <a:off x="1147665" y="615820"/>
            <a:ext cx="10245013" cy="523220"/>
          </a:xfrm>
          <a:prstGeom prst="rect">
            <a:avLst/>
          </a:prstGeom>
          <a:noFill/>
        </p:spPr>
        <p:txBody>
          <a:bodyPr wrap="square" rtlCol="0">
            <a:spAutoFit/>
          </a:bodyPr>
          <a:lstStyle/>
          <a:p>
            <a:pPr algn="ctr"/>
            <a:r>
              <a:rPr lang="en-IN" sz="2800" b="1" dirty="0">
                <a:solidFill>
                  <a:srgbClr val="FF0000"/>
                </a:solidFill>
                <a:latin typeface="Book Antiqua" panose="02040602050305030304" pitchFamily="18" charset="0"/>
              </a:rPr>
              <a:t>I. TYPES OF NUMBER SYSTEM</a:t>
            </a:r>
          </a:p>
        </p:txBody>
      </p:sp>
      <p:pic>
        <p:nvPicPr>
          <p:cNvPr id="3" name="Google Shape;104;p1" descr="pngfind.com-kingpin-png-4152286 (1).png">
            <a:extLst>
              <a:ext uri="{FF2B5EF4-FFF2-40B4-BE49-F238E27FC236}">
                <a16:creationId xmlns:a16="http://schemas.microsoft.com/office/drawing/2014/main" id="{670DC2D9-2FC3-0134-F9E9-3D45A2968B9F}"/>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55416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3810-BB73-2918-0061-076668C40A26}"/>
              </a:ext>
            </a:extLst>
          </p:cNvPr>
          <p:cNvSpPr>
            <a:spLocks noGrp="1"/>
          </p:cNvSpPr>
          <p:nvPr>
            <p:ph type="title"/>
          </p:nvPr>
        </p:nvSpPr>
        <p:spPr/>
        <p:txBody>
          <a:bodyPr>
            <a:normAutofit/>
          </a:bodyPr>
          <a:lstStyle/>
          <a:p>
            <a:r>
              <a:rPr lang="en-IN" sz="3800" b="1" dirty="0">
                <a:solidFill>
                  <a:srgbClr val="FF0000"/>
                </a:solidFill>
                <a:latin typeface="Book Antiqua" panose="02040602050305030304" pitchFamily="18" charset="0"/>
              </a:rPr>
              <a:t>Course Objectives</a:t>
            </a:r>
          </a:p>
        </p:txBody>
      </p:sp>
      <p:sp>
        <p:nvSpPr>
          <p:cNvPr id="7" name="TextBox 6">
            <a:extLst>
              <a:ext uri="{FF2B5EF4-FFF2-40B4-BE49-F238E27FC236}">
                <a16:creationId xmlns:a16="http://schemas.microsoft.com/office/drawing/2014/main" id="{E288065D-0B1C-61F1-B122-5A4CF808052C}"/>
              </a:ext>
            </a:extLst>
          </p:cNvPr>
          <p:cNvSpPr txBox="1"/>
          <p:nvPr/>
        </p:nvSpPr>
        <p:spPr>
          <a:xfrm>
            <a:off x="951721" y="1604865"/>
            <a:ext cx="10123715" cy="3882088"/>
          </a:xfrm>
          <a:prstGeom prst="rect">
            <a:avLst/>
          </a:prstGeom>
          <a:noFill/>
        </p:spPr>
        <p:txBody>
          <a:bodyPr wrap="square">
            <a:spAutoFit/>
          </a:bodyPr>
          <a:lstStyle/>
          <a:p>
            <a:pPr marL="342900" indent="-342900">
              <a:lnSpc>
                <a:spcPct val="200000"/>
              </a:lnSpc>
              <a:buAutoNum type="arabicPeriod"/>
            </a:pPr>
            <a:r>
              <a:rPr lang="en-US" sz="2100" dirty="0">
                <a:latin typeface="Book Antiqua" panose="02040602050305030304" pitchFamily="18" charset="0"/>
              </a:rPr>
              <a:t>Understand the Fundamentals of computers, Memory operations and Addressing Modes. </a:t>
            </a:r>
          </a:p>
          <a:p>
            <a:pPr marL="342900" indent="-342900">
              <a:lnSpc>
                <a:spcPct val="200000"/>
              </a:lnSpc>
              <a:buAutoNum type="arabicPeriod"/>
            </a:pPr>
            <a:r>
              <a:rPr lang="en-US" sz="2100" dirty="0">
                <a:latin typeface="Book Antiqua" panose="02040602050305030304" pitchFamily="18" charset="0"/>
              </a:rPr>
              <a:t>Know about Functions of Arithmetic and Logic Unit. </a:t>
            </a:r>
          </a:p>
          <a:p>
            <a:pPr marL="342900" indent="-342900">
              <a:lnSpc>
                <a:spcPct val="200000"/>
              </a:lnSpc>
              <a:buAutoNum type="arabicPeriod"/>
            </a:pPr>
            <a:r>
              <a:rPr lang="en-US" sz="2100" dirty="0">
                <a:latin typeface="Book Antiqua" panose="02040602050305030304" pitchFamily="18" charset="0"/>
              </a:rPr>
              <a:t>Explore the Operations of Control unit, Execution of instruction and Pipelining. </a:t>
            </a:r>
          </a:p>
          <a:p>
            <a:pPr marL="342900" indent="-342900">
              <a:lnSpc>
                <a:spcPct val="200000"/>
              </a:lnSpc>
              <a:buAutoNum type="arabicPeriod"/>
            </a:pPr>
            <a:r>
              <a:rPr lang="en-US" sz="2100" dirty="0">
                <a:latin typeface="Book Antiqua" panose="02040602050305030304" pitchFamily="18" charset="0"/>
              </a:rPr>
              <a:t>Classify the Need of Parallelism, Multicore and Multiprocessor systems. </a:t>
            </a:r>
          </a:p>
          <a:p>
            <a:pPr marL="342900" indent="-342900">
              <a:lnSpc>
                <a:spcPct val="200000"/>
              </a:lnSpc>
              <a:buAutoNum type="arabicPeriod"/>
            </a:pPr>
            <a:r>
              <a:rPr lang="en-US" sz="2100" dirty="0">
                <a:latin typeface="Book Antiqua" panose="02040602050305030304" pitchFamily="18" charset="0"/>
              </a:rPr>
              <a:t>Understand the concepts and functions of Memory unit, I/O unit.</a:t>
            </a:r>
            <a:endParaRPr lang="en-IN" sz="2100" dirty="0">
              <a:latin typeface="Book Antiqua" panose="02040602050305030304" pitchFamily="18" charset="0"/>
            </a:endParaRPr>
          </a:p>
        </p:txBody>
      </p:sp>
    </p:spTree>
    <p:extLst>
      <p:ext uri="{BB962C8B-B14F-4D97-AF65-F5344CB8AC3E}">
        <p14:creationId xmlns:p14="http://schemas.microsoft.com/office/powerpoint/2010/main" val="1045924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5E0E-E5DC-91F0-0C0E-CF4AFA1D88EA}"/>
              </a:ext>
            </a:extLst>
          </p:cNvPr>
          <p:cNvSpPr>
            <a:spLocks noGrp="1"/>
          </p:cNvSpPr>
          <p:nvPr>
            <p:ph type="title"/>
          </p:nvPr>
        </p:nvSpPr>
        <p:spPr>
          <a:xfrm>
            <a:off x="625151" y="365125"/>
            <a:ext cx="10728649" cy="1325563"/>
          </a:xfrm>
        </p:spPr>
        <p:txBody>
          <a:bodyPr/>
          <a:lstStyle/>
          <a:p>
            <a:pPr algn="ctr"/>
            <a:r>
              <a:rPr lang="en-US" sz="4400" b="0" i="0" dirty="0">
                <a:solidFill>
                  <a:srgbClr val="610B4B"/>
                </a:solidFill>
                <a:effectLst/>
                <a:latin typeface="Times New Roman" panose="02020603050405020304" pitchFamily="18" charset="0"/>
                <a:cs typeface="Times New Roman" panose="02020603050405020304" pitchFamily="18" charset="0"/>
              </a:rPr>
              <a:t>Binary number system</a:t>
            </a:r>
            <a:br>
              <a:rPr lang="en-US" sz="4400" b="0" i="0" dirty="0">
                <a:solidFill>
                  <a:srgbClr val="610B4B"/>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0A89B26-6919-3B04-3974-71B6F0AD9AFE}"/>
              </a:ext>
            </a:extLst>
          </p:cNvPr>
          <p:cNvSpPr>
            <a:spLocks noGrp="1"/>
          </p:cNvSpPr>
          <p:nvPr>
            <p:ph idx="1"/>
          </p:nvPr>
        </p:nvSpPr>
        <p:spPr>
          <a:xfrm>
            <a:off x="550506" y="1564367"/>
            <a:ext cx="10803294" cy="4667250"/>
          </a:xfrm>
        </p:spPr>
        <p:txBody>
          <a:bodyPr>
            <a:normAutofit fontScale="92500" lnSpcReduction="10000"/>
          </a:bodyPr>
          <a:lstStyle/>
          <a:p>
            <a:pPr algn="just">
              <a:lnSpc>
                <a:spcPct val="150000"/>
              </a:lnSpc>
            </a:pPr>
            <a:r>
              <a:rPr lang="en-US" sz="2600" b="0" i="0" dirty="0">
                <a:solidFill>
                  <a:srgbClr val="333333"/>
                </a:solidFill>
                <a:effectLst/>
                <a:latin typeface="Times New Roman" panose="02020603050405020304" pitchFamily="18" charset="0"/>
                <a:cs typeface="Times New Roman" panose="02020603050405020304" pitchFamily="18" charset="0"/>
              </a:rPr>
              <a:t>It has only </a:t>
            </a:r>
            <a:r>
              <a:rPr lang="en-US" sz="2600" b="0" i="0" dirty="0">
                <a:solidFill>
                  <a:srgbClr val="FF0000"/>
                </a:solidFill>
                <a:effectLst/>
                <a:latin typeface="Times New Roman" panose="02020603050405020304" pitchFamily="18" charset="0"/>
                <a:cs typeface="Times New Roman" panose="02020603050405020304" pitchFamily="18" charset="0"/>
              </a:rPr>
              <a:t>two digits '0' and '1' </a:t>
            </a:r>
            <a:r>
              <a:rPr lang="en-US" sz="2600" b="0" i="0" dirty="0">
                <a:solidFill>
                  <a:srgbClr val="333333"/>
                </a:solidFill>
                <a:effectLst/>
                <a:latin typeface="Times New Roman" panose="02020603050405020304" pitchFamily="18" charset="0"/>
                <a:cs typeface="Times New Roman" panose="02020603050405020304" pitchFamily="18" charset="0"/>
              </a:rPr>
              <a:t>so its base is </a:t>
            </a:r>
            <a:r>
              <a:rPr lang="en-US" sz="2600" b="0" i="0" dirty="0">
                <a:solidFill>
                  <a:srgbClr val="FF0000"/>
                </a:solidFill>
                <a:effectLst/>
                <a:latin typeface="Times New Roman" panose="02020603050405020304" pitchFamily="18" charset="0"/>
                <a:cs typeface="Times New Roman" panose="02020603050405020304" pitchFamily="18" charset="0"/>
              </a:rPr>
              <a:t>2</a:t>
            </a:r>
            <a:r>
              <a:rPr lang="en-US" sz="2600" b="0" i="0" dirty="0">
                <a:solidFill>
                  <a:srgbClr val="333333"/>
                </a:solidFill>
                <a:effectLst/>
                <a:latin typeface="Times New Roman" panose="02020603050405020304" pitchFamily="18" charset="0"/>
                <a:cs typeface="Times New Roman" panose="02020603050405020304" pitchFamily="18" charset="0"/>
              </a:rPr>
              <a:t>. Accordingly, In this number system, there are only two types of electronic pulses; </a:t>
            </a:r>
          </a:p>
          <a:p>
            <a:pPr algn="just">
              <a:lnSpc>
                <a:spcPct val="150000"/>
              </a:lnSpc>
            </a:pPr>
            <a:r>
              <a:rPr lang="en-US" sz="2600" dirty="0">
                <a:solidFill>
                  <a:srgbClr val="FF0000"/>
                </a:solidFill>
                <a:latin typeface="Times New Roman" panose="02020603050405020304" pitchFamily="18" charset="0"/>
                <a:cs typeface="Times New Roman" panose="02020603050405020304" pitchFamily="18" charset="0"/>
              </a:rPr>
              <a:t>A</a:t>
            </a:r>
            <a:r>
              <a:rPr lang="en-US" sz="2600" b="0" i="0" dirty="0">
                <a:solidFill>
                  <a:srgbClr val="FF0000"/>
                </a:solidFill>
                <a:effectLst/>
                <a:latin typeface="Times New Roman" panose="02020603050405020304" pitchFamily="18" charset="0"/>
                <a:cs typeface="Times New Roman" panose="02020603050405020304" pitchFamily="18" charset="0"/>
              </a:rPr>
              <a:t>bsence</a:t>
            </a:r>
            <a:r>
              <a:rPr lang="en-US" sz="2600" b="0" i="0" dirty="0">
                <a:solidFill>
                  <a:srgbClr val="333333"/>
                </a:solidFill>
                <a:effectLst/>
                <a:latin typeface="Times New Roman" panose="02020603050405020304" pitchFamily="18" charset="0"/>
                <a:cs typeface="Times New Roman" panose="02020603050405020304" pitchFamily="18" charset="0"/>
              </a:rPr>
              <a:t> of electronic pulse which represents </a:t>
            </a:r>
            <a:r>
              <a:rPr lang="en-US" sz="2600" b="0" i="0" dirty="0">
                <a:solidFill>
                  <a:srgbClr val="FF0000"/>
                </a:solidFill>
                <a:effectLst/>
                <a:latin typeface="Times New Roman" panose="02020603050405020304" pitchFamily="18" charset="0"/>
                <a:cs typeface="Times New Roman" panose="02020603050405020304" pitchFamily="18" charset="0"/>
              </a:rPr>
              <a:t>'0’ </a:t>
            </a:r>
            <a:r>
              <a:rPr lang="en-US" sz="2600" b="0" i="0" dirty="0">
                <a:solidFill>
                  <a:srgbClr val="333333"/>
                </a:solidFill>
                <a:effectLst/>
                <a:latin typeface="Times New Roman" panose="02020603050405020304" pitchFamily="18" charset="0"/>
                <a:cs typeface="Times New Roman" panose="02020603050405020304" pitchFamily="18" charset="0"/>
              </a:rPr>
              <a:t>and </a:t>
            </a:r>
            <a:r>
              <a:rPr lang="en-US" sz="2600" b="0" i="0" dirty="0">
                <a:solidFill>
                  <a:srgbClr val="FF0000"/>
                </a:solidFill>
                <a:effectLst/>
                <a:latin typeface="Times New Roman" panose="02020603050405020304" pitchFamily="18" charset="0"/>
                <a:cs typeface="Times New Roman" panose="02020603050405020304" pitchFamily="18" charset="0"/>
              </a:rPr>
              <a:t>presence</a:t>
            </a:r>
            <a:r>
              <a:rPr lang="en-US" sz="2600" b="0" i="0" dirty="0">
                <a:solidFill>
                  <a:srgbClr val="333333"/>
                </a:solidFill>
                <a:effectLst/>
                <a:latin typeface="Times New Roman" panose="02020603050405020304" pitchFamily="18" charset="0"/>
                <a:cs typeface="Times New Roman" panose="02020603050405020304" pitchFamily="18" charset="0"/>
              </a:rPr>
              <a:t> of electronic pulse which represents </a:t>
            </a:r>
            <a:r>
              <a:rPr lang="en-US" sz="2600" dirty="0">
                <a:solidFill>
                  <a:srgbClr val="FF0000"/>
                </a:solidFill>
                <a:latin typeface="Times New Roman" panose="02020603050405020304" pitchFamily="18" charset="0"/>
                <a:cs typeface="Times New Roman" panose="02020603050405020304" pitchFamily="18" charset="0"/>
              </a:rPr>
              <a:t>‘</a:t>
            </a:r>
            <a:r>
              <a:rPr lang="en-US" sz="2600" b="0" i="0" dirty="0">
                <a:solidFill>
                  <a:srgbClr val="FF0000"/>
                </a:solidFill>
                <a:effectLst/>
                <a:latin typeface="Times New Roman" panose="02020603050405020304" pitchFamily="18" charset="0"/>
                <a:cs typeface="Times New Roman" panose="02020603050405020304" pitchFamily="18" charset="0"/>
              </a:rPr>
              <a:t>1’.</a:t>
            </a:r>
          </a:p>
          <a:p>
            <a:pPr algn="just">
              <a:lnSpc>
                <a:spcPct val="150000"/>
              </a:lnSpc>
            </a:pPr>
            <a:r>
              <a:rPr lang="en-US" sz="2600" b="0" i="0" dirty="0">
                <a:solidFill>
                  <a:srgbClr val="333333"/>
                </a:solidFill>
                <a:effectLst/>
                <a:latin typeface="Times New Roman" panose="02020603050405020304" pitchFamily="18" charset="0"/>
                <a:cs typeface="Times New Roman" panose="02020603050405020304" pitchFamily="18" charset="0"/>
              </a:rPr>
              <a:t> Each digit is called a bit. A group of </a:t>
            </a:r>
            <a:r>
              <a:rPr lang="en-US" sz="2600" b="0" i="0" dirty="0">
                <a:solidFill>
                  <a:srgbClr val="FF0000"/>
                </a:solidFill>
                <a:effectLst/>
                <a:latin typeface="Times New Roman" panose="02020603050405020304" pitchFamily="18" charset="0"/>
                <a:cs typeface="Times New Roman" panose="02020603050405020304" pitchFamily="18" charset="0"/>
              </a:rPr>
              <a:t>four bits (1101) is called a nibble </a:t>
            </a:r>
            <a:r>
              <a:rPr lang="en-US" sz="2600" b="0" i="0" dirty="0">
                <a:solidFill>
                  <a:srgbClr val="333333"/>
                </a:solidFill>
                <a:effectLst/>
                <a:latin typeface="Times New Roman" panose="02020603050405020304" pitchFamily="18" charset="0"/>
                <a:cs typeface="Times New Roman" panose="02020603050405020304" pitchFamily="18" charset="0"/>
              </a:rPr>
              <a:t>and group of </a:t>
            </a:r>
            <a:r>
              <a:rPr lang="en-US" sz="2600" b="0" i="0" dirty="0">
                <a:solidFill>
                  <a:srgbClr val="FF0000"/>
                </a:solidFill>
                <a:effectLst/>
                <a:latin typeface="Times New Roman" panose="02020603050405020304" pitchFamily="18" charset="0"/>
                <a:cs typeface="Times New Roman" panose="02020603050405020304" pitchFamily="18" charset="0"/>
              </a:rPr>
              <a:t>eight bits (11001010) is called a byte. </a:t>
            </a:r>
          </a:p>
          <a:p>
            <a:pPr algn="just">
              <a:lnSpc>
                <a:spcPct val="150000"/>
              </a:lnSpc>
            </a:pPr>
            <a:r>
              <a:rPr lang="en-US" sz="2600" b="0" i="0" dirty="0">
                <a:solidFill>
                  <a:srgbClr val="333333"/>
                </a:solidFill>
                <a:effectLst/>
                <a:latin typeface="Times New Roman" panose="02020603050405020304" pitchFamily="18" charset="0"/>
                <a:cs typeface="Times New Roman" panose="02020603050405020304" pitchFamily="18" charset="0"/>
              </a:rPr>
              <a:t>The position of each digit in a binary number represents a specific power of the </a:t>
            </a:r>
            <a:r>
              <a:rPr lang="en-US" sz="2600" b="0" i="0" dirty="0">
                <a:solidFill>
                  <a:srgbClr val="FF0000"/>
                </a:solidFill>
                <a:effectLst/>
                <a:latin typeface="Times New Roman" panose="02020603050405020304" pitchFamily="18" charset="0"/>
                <a:cs typeface="Times New Roman" panose="02020603050405020304" pitchFamily="18" charset="0"/>
              </a:rPr>
              <a:t>base (2)</a:t>
            </a:r>
            <a:r>
              <a:rPr lang="en-US" sz="2600" b="0" i="0" dirty="0">
                <a:solidFill>
                  <a:srgbClr val="333333"/>
                </a:solidFill>
                <a:effectLst/>
                <a:latin typeface="Times New Roman" panose="02020603050405020304" pitchFamily="18" charset="0"/>
                <a:cs typeface="Times New Roman" panose="02020603050405020304" pitchFamily="18" charset="0"/>
              </a:rPr>
              <a:t> of the number system.</a:t>
            </a:r>
          </a:p>
          <a:p>
            <a:endParaRPr lang="en-IN" sz="2600" dirty="0">
              <a:latin typeface="Times New Roman" panose="02020603050405020304" pitchFamily="18" charset="0"/>
              <a:cs typeface="Times New Roman" panose="02020603050405020304" pitchFamily="18" charset="0"/>
            </a:endParaRPr>
          </a:p>
        </p:txBody>
      </p:sp>
      <p:pic>
        <p:nvPicPr>
          <p:cNvPr id="4" name="Google Shape;104;p1" descr="pngfind.com-kingpin-png-4152286 (1).png">
            <a:extLst>
              <a:ext uri="{FF2B5EF4-FFF2-40B4-BE49-F238E27FC236}">
                <a16:creationId xmlns:a16="http://schemas.microsoft.com/office/drawing/2014/main" id="{1C230A21-03F9-1302-422D-ED55F3C770DC}"/>
              </a:ext>
            </a:extLst>
          </p:cNvPr>
          <p:cNvPicPr preferRelativeResize="0"/>
          <p:nvPr/>
        </p:nvPicPr>
        <p:blipFill rotWithShape="1">
          <a:blip r:embed="rId2"/>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277916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5E0E-E5DC-91F0-0C0E-CF4AFA1D88EA}"/>
              </a:ext>
            </a:extLst>
          </p:cNvPr>
          <p:cNvSpPr>
            <a:spLocks noGrp="1"/>
          </p:cNvSpPr>
          <p:nvPr>
            <p:ph type="title"/>
          </p:nvPr>
        </p:nvSpPr>
        <p:spPr>
          <a:xfrm>
            <a:off x="625151" y="365125"/>
            <a:ext cx="10728649" cy="1325563"/>
          </a:xfrm>
        </p:spPr>
        <p:txBody>
          <a:bodyPr/>
          <a:lstStyle/>
          <a:p>
            <a:pPr algn="ctr"/>
            <a:r>
              <a:rPr lang="en-US" sz="4400" b="0" i="0" dirty="0">
                <a:solidFill>
                  <a:srgbClr val="610B4B"/>
                </a:solidFill>
                <a:effectLst/>
                <a:latin typeface="Times New Roman" panose="02020603050405020304" pitchFamily="18" charset="0"/>
                <a:cs typeface="Times New Roman" panose="02020603050405020304" pitchFamily="18" charset="0"/>
              </a:rPr>
              <a:t>Octal number system</a:t>
            </a:r>
            <a:br>
              <a:rPr lang="en-US" sz="4400" b="0" i="0" dirty="0">
                <a:solidFill>
                  <a:srgbClr val="610B4B"/>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0A89B26-6919-3B04-3974-71B6F0AD9AFE}"/>
              </a:ext>
            </a:extLst>
          </p:cNvPr>
          <p:cNvSpPr>
            <a:spLocks noGrp="1"/>
          </p:cNvSpPr>
          <p:nvPr>
            <p:ph idx="1"/>
          </p:nvPr>
        </p:nvSpPr>
        <p:spPr>
          <a:xfrm>
            <a:off x="550506" y="1825625"/>
            <a:ext cx="10803294" cy="3950024"/>
          </a:xfrm>
        </p:spPr>
        <p:txBody>
          <a:bodyPr>
            <a:normAutofit/>
          </a:bodyPr>
          <a:lstStyle/>
          <a:p>
            <a:pPr algn="just">
              <a:lnSpc>
                <a:spcPct val="150000"/>
              </a:lnSpc>
            </a:pPr>
            <a:r>
              <a:rPr lang="en-US" sz="2600" b="0" i="0" dirty="0">
                <a:solidFill>
                  <a:srgbClr val="333333"/>
                </a:solidFill>
                <a:effectLst/>
                <a:latin typeface="Times New Roman" panose="02020603050405020304" pitchFamily="18" charset="0"/>
                <a:cs typeface="Times New Roman" panose="02020603050405020304" pitchFamily="18" charset="0"/>
              </a:rPr>
              <a:t>It has eight digits (0, 1, 2, 3, 4, 5, 6, 7) so its </a:t>
            </a:r>
            <a:r>
              <a:rPr lang="en-US" sz="2600" b="0" i="0" dirty="0">
                <a:solidFill>
                  <a:srgbClr val="FF0000"/>
                </a:solidFill>
                <a:effectLst/>
                <a:latin typeface="Times New Roman" panose="02020603050405020304" pitchFamily="18" charset="0"/>
                <a:cs typeface="Times New Roman" panose="02020603050405020304" pitchFamily="18" charset="0"/>
              </a:rPr>
              <a:t>base is 8. </a:t>
            </a:r>
          </a:p>
          <a:p>
            <a:pPr algn="just">
              <a:lnSpc>
                <a:spcPct val="150000"/>
              </a:lnSpc>
            </a:pPr>
            <a:r>
              <a:rPr lang="en-US" sz="2600" b="0" i="0" dirty="0">
                <a:solidFill>
                  <a:srgbClr val="333333"/>
                </a:solidFill>
                <a:effectLst/>
                <a:latin typeface="Times New Roman" panose="02020603050405020304" pitchFamily="18" charset="0"/>
                <a:cs typeface="Times New Roman" panose="02020603050405020304" pitchFamily="18" charset="0"/>
              </a:rPr>
              <a:t>Each digit in an octal number represents a specific power of its </a:t>
            </a:r>
            <a:r>
              <a:rPr lang="en-US" sz="2600" b="0" i="0" dirty="0">
                <a:solidFill>
                  <a:srgbClr val="FF0000"/>
                </a:solidFill>
                <a:effectLst/>
                <a:latin typeface="Times New Roman" panose="02020603050405020304" pitchFamily="18" charset="0"/>
                <a:cs typeface="Times New Roman" panose="02020603050405020304" pitchFamily="18" charset="0"/>
              </a:rPr>
              <a:t>base (8). </a:t>
            </a:r>
          </a:p>
          <a:p>
            <a:pPr algn="just">
              <a:lnSpc>
                <a:spcPct val="150000"/>
              </a:lnSpc>
            </a:pPr>
            <a:r>
              <a:rPr lang="en-US" sz="2600" b="0" i="0" dirty="0">
                <a:solidFill>
                  <a:srgbClr val="333333"/>
                </a:solidFill>
                <a:effectLst/>
                <a:latin typeface="Times New Roman" panose="02020603050405020304" pitchFamily="18" charset="0"/>
                <a:cs typeface="Times New Roman" panose="02020603050405020304" pitchFamily="18" charset="0"/>
              </a:rPr>
              <a:t>This number system is also used to shorten long binary numbers. The </a:t>
            </a:r>
            <a:r>
              <a:rPr lang="en-US" sz="2600" b="0" i="0" dirty="0">
                <a:solidFill>
                  <a:srgbClr val="FF0000"/>
                </a:solidFill>
                <a:effectLst/>
                <a:latin typeface="Times New Roman" panose="02020603050405020304" pitchFamily="18" charset="0"/>
                <a:cs typeface="Times New Roman" panose="02020603050405020304" pitchFamily="18" charset="0"/>
              </a:rPr>
              <a:t>three binary digits</a:t>
            </a:r>
            <a:r>
              <a:rPr lang="en-US" sz="2600" b="0" i="0" dirty="0">
                <a:solidFill>
                  <a:srgbClr val="333333"/>
                </a:solidFill>
                <a:effectLst/>
                <a:latin typeface="Times New Roman" panose="02020603050405020304" pitchFamily="18" charset="0"/>
                <a:cs typeface="Times New Roman" panose="02020603050405020304" pitchFamily="18" charset="0"/>
              </a:rPr>
              <a:t> can be represented with a </a:t>
            </a:r>
            <a:r>
              <a:rPr lang="en-US" sz="2600" b="0" i="0" dirty="0">
                <a:solidFill>
                  <a:srgbClr val="FF0000"/>
                </a:solidFill>
                <a:effectLst/>
                <a:latin typeface="Times New Roman" panose="02020603050405020304" pitchFamily="18" charset="0"/>
                <a:cs typeface="Times New Roman" panose="02020603050405020304" pitchFamily="18" charset="0"/>
              </a:rPr>
              <a:t>single octal digit.</a:t>
            </a:r>
            <a:endParaRPr lang="en-IN" sz="2600" dirty="0">
              <a:solidFill>
                <a:srgbClr val="FF0000"/>
              </a:solidFill>
              <a:latin typeface="Times New Roman" panose="02020603050405020304" pitchFamily="18" charset="0"/>
              <a:cs typeface="Times New Roman" panose="02020603050405020304" pitchFamily="18" charset="0"/>
            </a:endParaRPr>
          </a:p>
        </p:txBody>
      </p:sp>
      <p:pic>
        <p:nvPicPr>
          <p:cNvPr id="4" name="Google Shape;104;p1" descr="pngfind.com-kingpin-png-4152286 (1).png">
            <a:extLst>
              <a:ext uri="{FF2B5EF4-FFF2-40B4-BE49-F238E27FC236}">
                <a16:creationId xmlns:a16="http://schemas.microsoft.com/office/drawing/2014/main" id="{C8512C3D-A69B-9953-83D6-691B727FC37D}"/>
              </a:ext>
            </a:extLst>
          </p:cNvPr>
          <p:cNvPicPr preferRelativeResize="0"/>
          <p:nvPr/>
        </p:nvPicPr>
        <p:blipFill rotWithShape="1">
          <a:blip r:embed="rId2"/>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267878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5E0E-E5DC-91F0-0C0E-CF4AFA1D88EA}"/>
              </a:ext>
            </a:extLst>
          </p:cNvPr>
          <p:cNvSpPr>
            <a:spLocks noGrp="1"/>
          </p:cNvSpPr>
          <p:nvPr>
            <p:ph type="title"/>
          </p:nvPr>
        </p:nvSpPr>
        <p:spPr>
          <a:xfrm>
            <a:off x="625151" y="365125"/>
            <a:ext cx="10728649" cy="1325563"/>
          </a:xfrm>
        </p:spPr>
        <p:txBody>
          <a:bodyPr/>
          <a:lstStyle/>
          <a:p>
            <a:pPr algn="ctr"/>
            <a:r>
              <a:rPr lang="en-US" sz="4400" b="0" i="0" dirty="0">
                <a:solidFill>
                  <a:srgbClr val="610B4B"/>
                </a:solidFill>
                <a:effectLst/>
                <a:latin typeface="Times New Roman" panose="02020603050405020304" pitchFamily="18" charset="0"/>
                <a:cs typeface="Times New Roman" panose="02020603050405020304" pitchFamily="18" charset="0"/>
              </a:rPr>
              <a:t>Decimal number system</a:t>
            </a:r>
            <a:br>
              <a:rPr lang="en-US" sz="4400" b="0" i="0" dirty="0">
                <a:solidFill>
                  <a:srgbClr val="610B4B"/>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0A89B26-6919-3B04-3974-71B6F0AD9AFE}"/>
              </a:ext>
            </a:extLst>
          </p:cNvPr>
          <p:cNvSpPr>
            <a:spLocks noGrp="1"/>
          </p:cNvSpPr>
          <p:nvPr>
            <p:ph idx="1"/>
          </p:nvPr>
        </p:nvSpPr>
        <p:spPr>
          <a:xfrm>
            <a:off x="550506" y="1825625"/>
            <a:ext cx="10803294" cy="3950024"/>
          </a:xfrm>
        </p:spPr>
        <p:txBody>
          <a:bodyPr>
            <a:normAutofit fontScale="92500" lnSpcReduction="20000"/>
          </a:bodyPr>
          <a:lstStyle/>
          <a:p>
            <a:pPr algn="just">
              <a:lnSpc>
                <a:spcPct val="150000"/>
              </a:lnSpc>
            </a:pPr>
            <a:r>
              <a:rPr lang="en-US" sz="2600" dirty="0">
                <a:latin typeface="Times New Roman" panose="02020603050405020304" pitchFamily="18" charset="0"/>
                <a:cs typeface="Times New Roman" panose="02020603050405020304" pitchFamily="18" charset="0"/>
              </a:rPr>
              <a:t>This number system has ten digits (0, 1, 2, 3, 4, 5, 6, 7, 8, 9) so its </a:t>
            </a:r>
            <a:r>
              <a:rPr lang="en-US" sz="2600" dirty="0">
                <a:solidFill>
                  <a:srgbClr val="FF0000"/>
                </a:solidFill>
                <a:latin typeface="Times New Roman" panose="02020603050405020304" pitchFamily="18" charset="0"/>
                <a:cs typeface="Times New Roman" panose="02020603050405020304" pitchFamily="18" charset="0"/>
              </a:rPr>
              <a:t>base is 10.</a:t>
            </a:r>
          </a:p>
          <a:p>
            <a:pPr algn="just">
              <a:lnSpc>
                <a:spcPct val="150000"/>
              </a:lnSpc>
            </a:pPr>
            <a:r>
              <a:rPr lang="en-US" sz="2600" dirty="0">
                <a:latin typeface="Times New Roman" panose="02020603050405020304" pitchFamily="18" charset="0"/>
                <a:cs typeface="Times New Roman" panose="02020603050405020304" pitchFamily="18" charset="0"/>
              </a:rPr>
              <a:t>In this number system, the </a:t>
            </a:r>
            <a:r>
              <a:rPr lang="en-US" sz="2600" dirty="0">
                <a:solidFill>
                  <a:srgbClr val="FF0000"/>
                </a:solidFill>
                <a:latin typeface="Times New Roman" panose="02020603050405020304" pitchFamily="18" charset="0"/>
                <a:cs typeface="Times New Roman" panose="02020603050405020304" pitchFamily="18" charset="0"/>
              </a:rPr>
              <a:t>maximum value of a digit is 9 </a:t>
            </a:r>
            <a:r>
              <a:rPr lang="en-US" sz="2600" dirty="0">
                <a:latin typeface="Times New Roman" panose="02020603050405020304" pitchFamily="18" charset="0"/>
                <a:cs typeface="Times New Roman" panose="02020603050405020304" pitchFamily="18" charset="0"/>
              </a:rPr>
              <a:t>and the </a:t>
            </a:r>
            <a:r>
              <a:rPr lang="en-US" sz="2600" dirty="0">
                <a:solidFill>
                  <a:srgbClr val="FF0000"/>
                </a:solidFill>
                <a:latin typeface="Times New Roman" panose="02020603050405020304" pitchFamily="18" charset="0"/>
                <a:cs typeface="Times New Roman" panose="02020603050405020304" pitchFamily="18" charset="0"/>
              </a:rPr>
              <a:t>minimum value of a digit is 0. </a:t>
            </a:r>
          </a:p>
          <a:p>
            <a:pPr algn="just">
              <a:lnSpc>
                <a:spcPct val="150000"/>
              </a:lnSpc>
            </a:pPr>
            <a:r>
              <a:rPr lang="en-US" sz="2600" dirty="0">
                <a:latin typeface="Times New Roman" panose="02020603050405020304" pitchFamily="18" charset="0"/>
                <a:cs typeface="Times New Roman" panose="02020603050405020304" pitchFamily="18" charset="0"/>
              </a:rPr>
              <a:t>The position of each digit in decimal number represents a specific power of the </a:t>
            </a:r>
            <a:r>
              <a:rPr lang="en-US" sz="2600" dirty="0">
                <a:solidFill>
                  <a:srgbClr val="FF0000"/>
                </a:solidFill>
                <a:latin typeface="Times New Roman" panose="02020603050405020304" pitchFamily="18" charset="0"/>
                <a:cs typeface="Times New Roman" panose="02020603050405020304" pitchFamily="18" charset="0"/>
              </a:rPr>
              <a:t>base (10) </a:t>
            </a:r>
            <a:r>
              <a:rPr lang="en-US" sz="2600" dirty="0">
                <a:latin typeface="Times New Roman" panose="02020603050405020304" pitchFamily="18" charset="0"/>
                <a:cs typeface="Times New Roman" panose="02020603050405020304" pitchFamily="18" charset="0"/>
              </a:rPr>
              <a:t>of the number system. </a:t>
            </a:r>
          </a:p>
          <a:p>
            <a:pPr algn="just">
              <a:lnSpc>
                <a:spcPct val="150000"/>
              </a:lnSpc>
            </a:pPr>
            <a:r>
              <a:rPr lang="en-US" sz="2600" dirty="0">
                <a:latin typeface="Times New Roman" panose="02020603050405020304" pitchFamily="18" charset="0"/>
                <a:cs typeface="Times New Roman" panose="02020603050405020304" pitchFamily="18" charset="0"/>
              </a:rPr>
              <a:t>This number system is widely used in our day to day life. </a:t>
            </a:r>
          </a:p>
          <a:p>
            <a:pPr algn="just">
              <a:lnSpc>
                <a:spcPct val="150000"/>
              </a:lnSpc>
            </a:pPr>
            <a:r>
              <a:rPr lang="en-US" sz="2600" dirty="0">
                <a:latin typeface="Times New Roman" panose="02020603050405020304" pitchFamily="18" charset="0"/>
                <a:cs typeface="Times New Roman" panose="02020603050405020304" pitchFamily="18" charset="0"/>
              </a:rPr>
              <a:t>It can represent any numeric value</a:t>
            </a:r>
            <a:endParaRPr lang="en-IN" sz="2600" dirty="0">
              <a:latin typeface="Times New Roman" panose="02020603050405020304" pitchFamily="18" charset="0"/>
              <a:cs typeface="Times New Roman" panose="02020603050405020304" pitchFamily="18" charset="0"/>
            </a:endParaRPr>
          </a:p>
        </p:txBody>
      </p:sp>
      <p:pic>
        <p:nvPicPr>
          <p:cNvPr id="4" name="Google Shape;104;p1" descr="pngfind.com-kingpin-png-4152286 (1).png">
            <a:extLst>
              <a:ext uri="{FF2B5EF4-FFF2-40B4-BE49-F238E27FC236}">
                <a16:creationId xmlns:a16="http://schemas.microsoft.com/office/drawing/2014/main" id="{5BB68A82-BD41-4893-2155-FEA4C0B9E797}"/>
              </a:ext>
            </a:extLst>
          </p:cNvPr>
          <p:cNvPicPr preferRelativeResize="0"/>
          <p:nvPr/>
        </p:nvPicPr>
        <p:blipFill rotWithShape="1">
          <a:blip r:embed="rId2"/>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2255525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5E0E-E5DC-91F0-0C0E-CF4AFA1D88EA}"/>
              </a:ext>
            </a:extLst>
          </p:cNvPr>
          <p:cNvSpPr>
            <a:spLocks noGrp="1"/>
          </p:cNvSpPr>
          <p:nvPr>
            <p:ph type="title"/>
          </p:nvPr>
        </p:nvSpPr>
        <p:spPr>
          <a:xfrm>
            <a:off x="625151" y="365125"/>
            <a:ext cx="10728649" cy="1325563"/>
          </a:xfrm>
        </p:spPr>
        <p:txBody>
          <a:bodyPr>
            <a:normAutofit fontScale="90000"/>
          </a:bodyPr>
          <a:lstStyle/>
          <a:p>
            <a:pPr algn="ctr"/>
            <a:br>
              <a:rPr lang="en-US" sz="4400" b="0" i="0" dirty="0">
                <a:solidFill>
                  <a:srgbClr val="610B4B"/>
                </a:solidFill>
                <a:effectLst/>
                <a:latin typeface="Times New Roman" panose="02020603050405020304" pitchFamily="18" charset="0"/>
                <a:cs typeface="Times New Roman" panose="02020603050405020304" pitchFamily="18" charset="0"/>
              </a:rPr>
            </a:br>
            <a:br>
              <a:rPr lang="en-US" sz="4400" b="0" i="0" dirty="0">
                <a:solidFill>
                  <a:srgbClr val="610B4B"/>
                </a:solidFill>
                <a:effectLst/>
                <a:latin typeface="Times New Roman" panose="02020603050405020304" pitchFamily="18" charset="0"/>
                <a:cs typeface="Times New Roman" panose="02020603050405020304" pitchFamily="18" charset="0"/>
              </a:rPr>
            </a:br>
            <a:r>
              <a:rPr lang="en-US" sz="4400" b="0" i="0" dirty="0">
                <a:solidFill>
                  <a:srgbClr val="610B4B"/>
                </a:solidFill>
                <a:effectLst/>
                <a:latin typeface="Times New Roman" panose="02020603050405020304" pitchFamily="18" charset="0"/>
                <a:cs typeface="Times New Roman" panose="02020603050405020304" pitchFamily="18" charset="0"/>
              </a:rPr>
              <a:t>Hexadecimal number system</a:t>
            </a:r>
            <a:br>
              <a:rPr lang="en-US" sz="4400" b="0" i="0" dirty="0">
                <a:solidFill>
                  <a:srgbClr val="610B4B"/>
                </a:solidFill>
                <a:effectLst/>
                <a:latin typeface="Times New Roman" panose="02020603050405020304" pitchFamily="18" charset="0"/>
                <a:cs typeface="Times New Roman" panose="02020603050405020304" pitchFamily="18" charset="0"/>
              </a:rPr>
            </a:br>
            <a:br>
              <a:rPr lang="en-US" sz="4400" b="0" i="0" dirty="0">
                <a:solidFill>
                  <a:srgbClr val="610B4B"/>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0A89B26-6919-3B04-3974-71B6F0AD9AFE}"/>
              </a:ext>
            </a:extLst>
          </p:cNvPr>
          <p:cNvSpPr>
            <a:spLocks noGrp="1"/>
          </p:cNvSpPr>
          <p:nvPr>
            <p:ph idx="1"/>
          </p:nvPr>
        </p:nvSpPr>
        <p:spPr>
          <a:xfrm>
            <a:off x="550506" y="1825625"/>
            <a:ext cx="10803294" cy="3950024"/>
          </a:xfrm>
        </p:spPr>
        <p:txBody>
          <a:bodyPr>
            <a:normAutofit fontScale="85000" lnSpcReduction="10000"/>
          </a:bodyPr>
          <a:lstStyle/>
          <a:p>
            <a:pPr algn="just">
              <a:lnSpc>
                <a:spcPct val="150000"/>
              </a:lnSpc>
            </a:pPr>
            <a:r>
              <a:rPr lang="en-US" sz="2600" dirty="0">
                <a:latin typeface="Times New Roman" panose="02020603050405020304" pitchFamily="18" charset="0"/>
                <a:cs typeface="Times New Roman" panose="02020603050405020304" pitchFamily="18" charset="0"/>
              </a:rPr>
              <a:t>This number system has </a:t>
            </a:r>
            <a:r>
              <a:rPr lang="en-US" sz="2600" dirty="0">
                <a:solidFill>
                  <a:srgbClr val="FF0000"/>
                </a:solidFill>
                <a:latin typeface="Times New Roman" panose="02020603050405020304" pitchFamily="18" charset="0"/>
                <a:cs typeface="Times New Roman" panose="02020603050405020304" pitchFamily="18" charset="0"/>
              </a:rPr>
              <a:t>16 digits </a:t>
            </a:r>
            <a:r>
              <a:rPr lang="en-US" sz="2600" dirty="0">
                <a:latin typeface="Times New Roman" panose="02020603050405020304" pitchFamily="18" charset="0"/>
                <a:cs typeface="Times New Roman" panose="02020603050405020304" pitchFamily="18" charset="0"/>
              </a:rPr>
              <a:t>that ranges from </a:t>
            </a:r>
            <a:r>
              <a:rPr lang="en-US" sz="2600" dirty="0">
                <a:solidFill>
                  <a:srgbClr val="FF0000"/>
                </a:solidFill>
                <a:latin typeface="Times New Roman" panose="02020603050405020304" pitchFamily="18" charset="0"/>
                <a:cs typeface="Times New Roman" panose="02020603050405020304" pitchFamily="18" charset="0"/>
              </a:rPr>
              <a:t>0 to 9 and A to F</a:t>
            </a:r>
            <a:r>
              <a:rPr lang="en-US" sz="2600" dirty="0">
                <a:latin typeface="Times New Roman" panose="02020603050405020304" pitchFamily="18" charset="0"/>
                <a:cs typeface="Times New Roman" panose="02020603050405020304" pitchFamily="18" charset="0"/>
              </a:rPr>
              <a:t>. So, its </a:t>
            </a:r>
            <a:r>
              <a:rPr lang="en-US" sz="2600" dirty="0">
                <a:solidFill>
                  <a:srgbClr val="FF0000"/>
                </a:solidFill>
                <a:latin typeface="Times New Roman" panose="02020603050405020304" pitchFamily="18" charset="0"/>
                <a:cs typeface="Times New Roman" panose="02020603050405020304" pitchFamily="18" charset="0"/>
              </a:rPr>
              <a:t>base is 16. </a:t>
            </a:r>
          </a:p>
          <a:p>
            <a:pPr algn="just">
              <a:lnSpc>
                <a:spcPct val="150000"/>
              </a:lnSpc>
            </a:pPr>
            <a:r>
              <a:rPr lang="en-US" sz="2600" dirty="0">
                <a:latin typeface="Times New Roman" panose="02020603050405020304" pitchFamily="18" charset="0"/>
                <a:cs typeface="Times New Roman" panose="02020603050405020304" pitchFamily="18" charset="0"/>
              </a:rPr>
              <a:t>The </a:t>
            </a:r>
            <a:r>
              <a:rPr lang="en-US" sz="2600" dirty="0">
                <a:solidFill>
                  <a:srgbClr val="FF0000"/>
                </a:solidFill>
                <a:latin typeface="Times New Roman" panose="02020603050405020304" pitchFamily="18" charset="0"/>
                <a:cs typeface="Times New Roman" panose="02020603050405020304" pitchFamily="18" charset="0"/>
              </a:rPr>
              <a:t>A to F alphabets </a:t>
            </a:r>
            <a:r>
              <a:rPr lang="en-US" sz="2600" dirty="0">
                <a:latin typeface="Times New Roman" panose="02020603050405020304" pitchFamily="18" charset="0"/>
                <a:cs typeface="Times New Roman" panose="02020603050405020304" pitchFamily="18" charset="0"/>
              </a:rPr>
              <a:t>represent </a:t>
            </a:r>
            <a:r>
              <a:rPr lang="en-US" sz="2600" dirty="0">
                <a:solidFill>
                  <a:srgbClr val="FF0000"/>
                </a:solidFill>
                <a:latin typeface="Times New Roman" panose="02020603050405020304" pitchFamily="18" charset="0"/>
                <a:cs typeface="Times New Roman" panose="02020603050405020304" pitchFamily="18" charset="0"/>
              </a:rPr>
              <a:t>10 to 15 </a:t>
            </a:r>
            <a:r>
              <a:rPr lang="en-US" sz="2600" dirty="0">
                <a:latin typeface="Times New Roman" panose="02020603050405020304" pitchFamily="18" charset="0"/>
                <a:cs typeface="Times New Roman" panose="02020603050405020304" pitchFamily="18" charset="0"/>
              </a:rPr>
              <a:t>decimal numbers. </a:t>
            </a:r>
          </a:p>
          <a:p>
            <a:pPr algn="just">
              <a:lnSpc>
                <a:spcPct val="150000"/>
              </a:lnSpc>
            </a:pPr>
            <a:r>
              <a:rPr lang="en-US" sz="2600" dirty="0">
                <a:latin typeface="Times New Roman" panose="02020603050405020304" pitchFamily="18" charset="0"/>
                <a:cs typeface="Times New Roman" panose="02020603050405020304" pitchFamily="18" charset="0"/>
              </a:rPr>
              <a:t>The position of each digit in a hexadecimal number represents a specific power of </a:t>
            </a:r>
            <a:r>
              <a:rPr lang="en-US" sz="2600" dirty="0">
                <a:solidFill>
                  <a:srgbClr val="FF0000"/>
                </a:solidFill>
                <a:latin typeface="Times New Roman" panose="02020603050405020304" pitchFamily="18" charset="0"/>
                <a:cs typeface="Times New Roman" panose="02020603050405020304" pitchFamily="18" charset="0"/>
              </a:rPr>
              <a:t>base (16) </a:t>
            </a:r>
            <a:r>
              <a:rPr lang="en-US" sz="2600" dirty="0">
                <a:latin typeface="Times New Roman" panose="02020603050405020304" pitchFamily="18" charset="0"/>
                <a:cs typeface="Times New Roman" panose="02020603050405020304" pitchFamily="18" charset="0"/>
              </a:rPr>
              <a:t>of the number system. </a:t>
            </a:r>
          </a:p>
          <a:p>
            <a:pPr algn="just">
              <a:lnSpc>
                <a:spcPct val="150000"/>
              </a:lnSpc>
            </a:pPr>
            <a:r>
              <a:rPr lang="en-US" sz="2600" dirty="0">
                <a:latin typeface="Times New Roman" panose="02020603050405020304" pitchFamily="18" charset="0"/>
                <a:cs typeface="Times New Roman" panose="02020603050405020304" pitchFamily="18" charset="0"/>
              </a:rPr>
              <a:t>As there are only sixteen digits, four bits (24=16) of binary number system can convert any hexadecimal number into binary number. </a:t>
            </a:r>
          </a:p>
          <a:p>
            <a:pPr algn="just">
              <a:lnSpc>
                <a:spcPct val="150000"/>
              </a:lnSpc>
            </a:pPr>
            <a:r>
              <a:rPr lang="en-US" sz="2600" dirty="0">
                <a:latin typeface="Times New Roman" panose="02020603050405020304" pitchFamily="18" charset="0"/>
                <a:cs typeface="Times New Roman" panose="02020603050405020304" pitchFamily="18" charset="0"/>
              </a:rPr>
              <a:t>It is also known as alphanumeric number system as it uses both numeric digits and alphabets</a:t>
            </a:r>
            <a:endParaRPr lang="en-IN" sz="2600" dirty="0">
              <a:latin typeface="Times New Roman" panose="02020603050405020304" pitchFamily="18" charset="0"/>
              <a:cs typeface="Times New Roman" panose="02020603050405020304" pitchFamily="18" charset="0"/>
            </a:endParaRPr>
          </a:p>
        </p:txBody>
      </p:sp>
      <p:pic>
        <p:nvPicPr>
          <p:cNvPr id="4" name="Google Shape;104;p1" descr="pngfind.com-kingpin-png-4152286 (1).png">
            <a:extLst>
              <a:ext uri="{FF2B5EF4-FFF2-40B4-BE49-F238E27FC236}">
                <a16:creationId xmlns:a16="http://schemas.microsoft.com/office/drawing/2014/main" id="{22BC75A0-0CC6-3012-8D28-EA0279C1F779}"/>
              </a:ext>
            </a:extLst>
          </p:cNvPr>
          <p:cNvPicPr preferRelativeResize="0"/>
          <p:nvPr/>
        </p:nvPicPr>
        <p:blipFill rotWithShape="1">
          <a:blip r:embed="rId2"/>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2217034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CE0F-16EF-50BE-1B09-2F6BAB2202D7}"/>
              </a:ext>
            </a:extLst>
          </p:cNvPr>
          <p:cNvSpPr>
            <a:spLocks noGrp="1"/>
          </p:cNvSpPr>
          <p:nvPr>
            <p:ph type="title"/>
          </p:nvPr>
        </p:nvSpPr>
        <p:spPr/>
        <p:txBody>
          <a:bodyPr/>
          <a:lstStyle/>
          <a:p>
            <a:pPr algn="ctr"/>
            <a:r>
              <a:rPr lang="en-IN" b="1" dirty="0">
                <a:solidFill>
                  <a:srgbClr val="FF0000"/>
                </a:solidFill>
                <a:latin typeface="Book Antiqua" panose="02040602050305030304" pitchFamily="18" charset="0"/>
              </a:rPr>
              <a:t>1. Binary Number system	</a:t>
            </a:r>
          </a:p>
        </p:txBody>
      </p:sp>
      <p:sp>
        <p:nvSpPr>
          <p:cNvPr id="3" name="Content Placeholder 2">
            <a:extLst>
              <a:ext uri="{FF2B5EF4-FFF2-40B4-BE49-F238E27FC236}">
                <a16:creationId xmlns:a16="http://schemas.microsoft.com/office/drawing/2014/main" id="{FE3BD5D0-A11D-5429-187D-1EABB809DBA0}"/>
              </a:ext>
            </a:extLst>
          </p:cNvPr>
          <p:cNvSpPr>
            <a:spLocks noGrp="1"/>
          </p:cNvSpPr>
          <p:nvPr>
            <p:ph idx="1"/>
          </p:nvPr>
        </p:nvSpPr>
        <p:spPr/>
        <p:txBody>
          <a:bodyPr/>
          <a:lstStyle/>
          <a:p>
            <a:pPr algn="just"/>
            <a:r>
              <a:rPr lang="en-US" dirty="0">
                <a:latin typeface="Book Antiqua" panose="02040602050305030304" pitchFamily="18" charset="0"/>
              </a:rPr>
              <a:t>A binary number system is a code that uses only two basic symbols.</a:t>
            </a:r>
          </a:p>
          <a:p>
            <a:pPr algn="just"/>
            <a:r>
              <a:rPr lang="en-US" dirty="0">
                <a:latin typeface="Book Antiqua" panose="02040602050305030304" pitchFamily="18" charset="0"/>
              </a:rPr>
              <a:t>The digits can be any two distinct characters, but it should be 0 or 1.</a:t>
            </a:r>
          </a:p>
        </p:txBody>
      </p:sp>
      <p:pic>
        <p:nvPicPr>
          <p:cNvPr id="5" name="Picture 4">
            <a:extLst>
              <a:ext uri="{FF2B5EF4-FFF2-40B4-BE49-F238E27FC236}">
                <a16:creationId xmlns:a16="http://schemas.microsoft.com/office/drawing/2014/main" id="{80EC1C2A-FDC0-6B8D-CC03-E5304988DC63}"/>
              </a:ext>
            </a:extLst>
          </p:cNvPr>
          <p:cNvPicPr>
            <a:picLocks noChangeAspect="1"/>
          </p:cNvPicPr>
          <p:nvPr/>
        </p:nvPicPr>
        <p:blipFill>
          <a:blip r:embed="rId2"/>
          <a:stretch>
            <a:fillRect/>
          </a:stretch>
        </p:blipFill>
        <p:spPr>
          <a:xfrm>
            <a:off x="2713606" y="3429000"/>
            <a:ext cx="6099768" cy="1363312"/>
          </a:xfrm>
          <a:prstGeom prst="rect">
            <a:avLst/>
          </a:prstGeom>
        </p:spPr>
      </p:pic>
      <p:pic>
        <p:nvPicPr>
          <p:cNvPr id="4" name="Google Shape;104;p1" descr="pngfind.com-kingpin-png-4152286 (1).png">
            <a:extLst>
              <a:ext uri="{FF2B5EF4-FFF2-40B4-BE49-F238E27FC236}">
                <a16:creationId xmlns:a16="http://schemas.microsoft.com/office/drawing/2014/main" id="{E5949910-F482-3D44-CC76-524F26AE681F}"/>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889641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2432-0CA0-FDE6-1BFE-EBC221EB1164}"/>
              </a:ext>
            </a:extLst>
          </p:cNvPr>
          <p:cNvSpPr>
            <a:spLocks noGrp="1"/>
          </p:cNvSpPr>
          <p:nvPr>
            <p:ph type="title"/>
          </p:nvPr>
        </p:nvSpPr>
        <p:spPr>
          <a:xfrm>
            <a:off x="398063" y="910015"/>
            <a:ext cx="10515600" cy="935289"/>
          </a:xfrm>
        </p:spPr>
        <p:txBody>
          <a:bodyPr/>
          <a:lstStyle/>
          <a:p>
            <a:r>
              <a:rPr lang="en-IN" b="1" dirty="0">
                <a:solidFill>
                  <a:srgbClr val="00B050"/>
                </a:solidFill>
                <a:latin typeface="Book Antiqua" panose="02040602050305030304" pitchFamily="18" charset="0"/>
              </a:rPr>
              <a:t>BINARY TO DECIMAL CONVERSION</a:t>
            </a:r>
          </a:p>
        </p:txBody>
      </p:sp>
      <p:pic>
        <p:nvPicPr>
          <p:cNvPr id="4" name="Content Placeholder 4">
            <a:extLst>
              <a:ext uri="{FF2B5EF4-FFF2-40B4-BE49-F238E27FC236}">
                <a16:creationId xmlns:a16="http://schemas.microsoft.com/office/drawing/2014/main" id="{AE47B44E-3D38-C927-FC75-632F57A7BE0C}"/>
              </a:ext>
            </a:extLst>
          </p:cNvPr>
          <p:cNvPicPr>
            <a:picLocks noGrp="1" noChangeAspect="1"/>
          </p:cNvPicPr>
          <p:nvPr>
            <p:ph idx="1"/>
          </p:nvPr>
        </p:nvPicPr>
        <p:blipFill>
          <a:blip r:embed="rId2"/>
          <a:stretch>
            <a:fillRect/>
          </a:stretch>
        </p:blipFill>
        <p:spPr>
          <a:xfrm>
            <a:off x="1108904" y="2218528"/>
            <a:ext cx="7824955" cy="2987953"/>
          </a:xfrm>
        </p:spPr>
      </p:pic>
      <p:pic>
        <p:nvPicPr>
          <p:cNvPr id="3" name="Google Shape;104;p1" descr="pngfind.com-kingpin-png-4152286 (1).png">
            <a:extLst>
              <a:ext uri="{FF2B5EF4-FFF2-40B4-BE49-F238E27FC236}">
                <a16:creationId xmlns:a16="http://schemas.microsoft.com/office/drawing/2014/main" id="{B24A7125-4B68-B8C6-60B9-31B6A6E4C4B9}"/>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1779348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2432-0CA0-FDE6-1BFE-EBC221EB1164}"/>
              </a:ext>
            </a:extLst>
          </p:cNvPr>
          <p:cNvSpPr>
            <a:spLocks noGrp="1"/>
          </p:cNvSpPr>
          <p:nvPr>
            <p:ph type="title"/>
          </p:nvPr>
        </p:nvSpPr>
        <p:spPr>
          <a:xfrm>
            <a:off x="543192" y="961053"/>
            <a:ext cx="10515600" cy="659180"/>
          </a:xfrm>
        </p:spPr>
        <p:txBody>
          <a:bodyPr>
            <a:normAutofit fontScale="90000"/>
          </a:bodyPr>
          <a:lstStyle/>
          <a:p>
            <a:r>
              <a:rPr lang="en-IN" b="1" dirty="0">
                <a:solidFill>
                  <a:srgbClr val="00B050"/>
                </a:solidFill>
                <a:latin typeface="Book Antiqua" panose="02040602050305030304" pitchFamily="18" charset="0"/>
              </a:rPr>
              <a:t>BINARY TO DECIMAL CONVERSION</a:t>
            </a:r>
          </a:p>
        </p:txBody>
      </p:sp>
      <p:pic>
        <p:nvPicPr>
          <p:cNvPr id="7" name="Picture 6">
            <a:extLst>
              <a:ext uri="{FF2B5EF4-FFF2-40B4-BE49-F238E27FC236}">
                <a16:creationId xmlns:a16="http://schemas.microsoft.com/office/drawing/2014/main" id="{0804C2B3-556B-A58C-D844-260099A4820A}"/>
              </a:ext>
            </a:extLst>
          </p:cNvPr>
          <p:cNvPicPr>
            <a:picLocks noChangeAspect="1"/>
          </p:cNvPicPr>
          <p:nvPr/>
        </p:nvPicPr>
        <p:blipFill>
          <a:blip r:embed="rId2"/>
          <a:stretch>
            <a:fillRect/>
          </a:stretch>
        </p:blipFill>
        <p:spPr>
          <a:xfrm>
            <a:off x="644512" y="1764331"/>
            <a:ext cx="9818229" cy="4729775"/>
          </a:xfrm>
          <a:prstGeom prst="rect">
            <a:avLst/>
          </a:prstGeom>
        </p:spPr>
      </p:pic>
      <p:pic>
        <p:nvPicPr>
          <p:cNvPr id="3" name="Google Shape;104;p1" descr="pngfind.com-kingpin-png-4152286 (1).png">
            <a:extLst>
              <a:ext uri="{FF2B5EF4-FFF2-40B4-BE49-F238E27FC236}">
                <a16:creationId xmlns:a16="http://schemas.microsoft.com/office/drawing/2014/main" id="{55C2A3D4-348A-82AA-CBA5-2C7299C47B16}"/>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80444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2432-0CA0-FDE6-1BFE-EBC221EB1164}"/>
              </a:ext>
            </a:extLst>
          </p:cNvPr>
          <p:cNvSpPr>
            <a:spLocks noGrp="1"/>
          </p:cNvSpPr>
          <p:nvPr>
            <p:ph type="title"/>
          </p:nvPr>
        </p:nvSpPr>
        <p:spPr/>
        <p:txBody>
          <a:bodyPr/>
          <a:lstStyle/>
          <a:p>
            <a:r>
              <a:rPr lang="en-IN" b="1" dirty="0">
                <a:solidFill>
                  <a:srgbClr val="00B050"/>
                </a:solidFill>
                <a:latin typeface="Book Antiqua" panose="02040602050305030304" pitchFamily="18" charset="0"/>
              </a:rPr>
              <a:t>DECIMAL TO BINARY CONVERSION</a:t>
            </a:r>
          </a:p>
        </p:txBody>
      </p:sp>
      <p:pic>
        <p:nvPicPr>
          <p:cNvPr id="4" name="Picture 3">
            <a:extLst>
              <a:ext uri="{FF2B5EF4-FFF2-40B4-BE49-F238E27FC236}">
                <a16:creationId xmlns:a16="http://schemas.microsoft.com/office/drawing/2014/main" id="{E76BCA1B-066C-A097-C6D4-353C63E3EDF6}"/>
              </a:ext>
            </a:extLst>
          </p:cNvPr>
          <p:cNvPicPr>
            <a:picLocks noChangeAspect="1"/>
          </p:cNvPicPr>
          <p:nvPr/>
        </p:nvPicPr>
        <p:blipFill>
          <a:blip r:embed="rId2"/>
          <a:stretch>
            <a:fillRect/>
          </a:stretch>
        </p:blipFill>
        <p:spPr>
          <a:xfrm>
            <a:off x="304159" y="1772098"/>
            <a:ext cx="6311245" cy="3985605"/>
          </a:xfrm>
          <a:prstGeom prst="rect">
            <a:avLst/>
          </a:prstGeom>
        </p:spPr>
      </p:pic>
      <p:pic>
        <p:nvPicPr>
          <p:cNvPr id="6" name="Picture 5">
            <a:extLst>
              <a:ext uri="{FF2B5EF4-FFF2-40B4-BE49-F238E27FC236}">
                <a16:creationId xmlns:a16="http://schemas.microsoft.com/office/drawing/2014/main" id="{D955C80F-5C83-8C51-F3BD-6F31782FAAF5}"/>
              </a:ext>
            </a:extLst>
          </p:cNvPr>
          <p:cNvPicPr>
            <a:picLocks noChangeAspect="1"/>
          </p:cNvPicPr>
          <p:nvPr/>
        </p:nvPicPr>
        <p:blipFill>
          <a:blip r:embed="rId3"/>
          <a:stretch>
            <a:fillRect/>
          </a:stretch>
        </p:blipFill>
        <p:spPr>
          <a:xfrm>
            <a:off x="6764577" y="2362068"/>
            <a:ext cx="4503810" cy="3048264"/>
          </a:xfrm>
          <a:prstGeom prst="rect">
            <a:avLst/>
          </a:prstGeom>
        </p:spPr>
      </p:pic>
      <p:pic>
        <p:nvPicPr>
          <p:cNvPr id="3" name="Google Shape;104;p1" descr="pngfind.com-kingpin-png-4152286 (1).png">
            <a:extLst>
              <a:ext uri="{FF2B5EF4-FFF2-40B4-BE49-F238E27FC236}">
                <a16:creationId xmlns:a16="http://schemas.microsoft.com/office/drawing/2014/main" id="{7AA484D3-CBD6-641D-76B2-3445C9E7522B}"/>
              </a:ext>
            </a:extLst>
          </p:cNvPr>
          <p:cNvPicPr preferRelativeResize="0"/>
          <p:nvPr/>
        </p:nvPicPr>
        <p:blipFill rotWithShape="1">
          <a:blip r:embed="rId4"/>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3240394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2432-0CA0-FDE6-1BFE-EBC221EB1164}"/>
              </a:ext>
            </a:extLst>
          </p:cNvPr>
          <p:cNvSpPr>
            <a:spLocks noGrp="1"/>
          </p:cNvSpPr>
          <p:nvPr>
            <p:ph type="title"/>
          </p:nvPr>
        </p:nvSpPr>
        <p:spPr/>
        <p:txBody>
          <a:bodyPr/>
          <a:lstStyle/>
          <a:p>
            <a:r>
              <a:rPr lang="en-IN" b="1" dirty="0">
                <a:solidFill>
                  <a:srgbClr val="00B050"/>
                </a:solidFill>
              </a:rPr>
              <a:t>DECIMAL TO BINARY CONVERSION</a:t>
            </a:r>
          </a:p>
        </p:txBody>
      </p:sp>
      <p:pic>
        <p:nvPicPr>
          <p:cNvPr id="5" name="Picture 4">
            <a:extLst>
              <a:ext uri="{FF2B5EF4-FFF2-40B4-BE49-F238E27FC236}">
                <a16:creationId xmlns:a16="http://schemas.microsoft.com/office/drawing/2014/main" id="{677F0BAB-F86C-DCA6-A6C8-EB8A0036A6F4}"/>
              </a:ext>
            </a:extLst>
          </p:cNvPr>
          <p:cNvPicPr>
            <a:picLocks noChangeAspect="1"/>
          </p:cNvPicPr>
          <p:nvPr/>
        </p:nvPicPr>
        <p:blipFill>
          <a:blip r:embed="rId2"/>
          <a:stretch>
            <a:fillRect/>
          </a:stretch>
        </p:blipFill>
        <p:spPr>
          <a:xfrm>
            <a:off x="986224" y="1709350"/>
            <a:ext cx="7681626" cy="3734124"/>
          </a:xfrm>
          <a:prstGeom prst="rect">
            <a:avLst/>
          </a:prstGeom>
        </p:spPr>
      </p:pic>
      <p:pic>
        <p:nvPicPr>
          <p:cNvPr id="3" name="Google Shape;104;p1" descr="pngfind.com-kingpin-png-4152286 (1).png">
            <a:extLst>
              <a:ext uri="{FF2B5EF4-FFF2-40B4-BE49-F238E27FC236}">
                <a16:creationId xmlns:a16="http://schemas.microsoft.com/office/drawing/2014/main" id="{33B06879-6514-BBDC-D81B-158B6EB05DFB}"/>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3269272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200" y="94538"/>
            <a:ext cx="10515600" cy="1325563"/>
          </a:xfrm>
        </p:spPr>
        <p:txBody>
          <a:bodyPr/>
          <a:lstStyle/>
          <a:p>
            <a:pPr algn="ctr"/>
            <a:r>
              <a:rPr lang="en-IN" b="1" dirty="0">
                <a:solidFill>
                  <a:srgbClr val="FF0000"/>
                </a:solidFill>
                <a:latin typeface="Book Antiqua" panose="02040602050305030304" pitchFamily="18" charset="0"/>
              </a:rPr>
              <a:t>2.OCTAL NUMBER SYSTEM</a:t>
            </a:r>
          </a:p>
        </p:txBody>
      </p:sp>
      <p:pic>
        <p:nvPicPr>
          <p:cNvPr id="5" name="Picture 4">
            <a:extLst>
              <a:ext uri="{FF2B5EF4-FFF2-40B4-BE49-F238E27FC236}">
                <a16:creationId xmlns:a16="http://schemas.microsoft.com/office/drawing/2014/main" id="{D64A8B39-F525-8E48-8296-0F73D99A9D2B}"/>
              </a:ext>
            </a:extLst>
          </p:cNvPr>
          <p:cNvPicPr>
            <a:picLocks noChangeAspect="1"/>
          </p:cNvPicPr>
          <p:nvPr/>
        </p:nvPicPr>
        <p:blipFill>
          <a:blip r:embed="rId2"/>
          <a:stretch>
            <a:fillRect/>
          </a:stretch>
        </p:blipFill>
        <p:spPr>
          <a:xfrm>
            <a:off x="697619" y="1429432"/>
            <a:ext cx="9882287" cy="2433442"/>
          </a:xfrm>
          <a:prstGeom prst="rect">
            <a:avLst/>
          </a:prstGeom>
        </p:spPr>
      </p:pic>
      <p:sp>
        <p:nvSpPr>
          <p:cNvPr id="7" name="TextBox 6">
            <a:extLst>
              <a:ext uri="{FF2B5EF4-FFF2-40B4-BE49-F238E27FC236}">
                <a16:creationId xmlns:a16="http://schemas.microsoft.com/office/drawing/2014/main" id="{8F05F1C2-3DA1-9FE7-97DA-1A921E8D487C}"/>
              </a:ext>
            </a:extLst>
          </p:cNvPr>
          <p:cNvSpPr txBox="1"/>
          <p:nvPr/>
        </p:nvSpPr>
        <p:spPr>
          <a:xfrm>
            <a:off x="763555" y="4029565"/>
            <a:ext cx="9360936" cy="663733"/>
          </a:xfrm>
          <a:prstGeom prst="rect">
            <a:avLst/>
          </a:prstGeom>
          <a:noFill/>
        </p:spPr>
        <p:txBody>
          <a:bodyPr wrap="square">
            <a:spAutoFit/>
          </a:bodyPr>
          <a:lstStyle/>
          <a:p>
            <a:r>
              <a:rPr lang="en-US" dirty="0"/>
              <a:t>To convert from octal to decimal multiply each octal digit by its weight and add the resulting products.</a:t>
            </a:r>
            <a:endParaRPr lang="en-IN" dirty="0"/>
          </a:p>
        </p:txBody>
      </p:sp>
      <p:pic>
        <p:nvPicPr>
          <p:cNvPr id="3" name="Google Shape;104;p1" descr="pngfind.com-kingpin-png-4152286 (1).png">
            <a:extLst>
              <a:ext uri="{FF2B5EF4-FFF2-40B4-BE49-F238E27FC236}">
                <a16:creationId xmlns:a16="http://schemas.microsoft.com/office/drawing/2014/main" id="{CCD51F73-BA90-25B5-F5EF-8088CF786FBE}"/>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372684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3810-BB73-2918-0061-076668C40A26}"/>
              </a:ext>
            </a:extLst>
          </p:cNvPr>
          <p:cNvSpPr>
            <a:spLocks noGrp="1"/>
          </p:cNvSpPr>
          <p:nvPr>
            <p:ph type="title"/>
          </p:nvPr>
        </p:nvSpPr>
        <p:spPr/>
        <p:txBody>
          <a:bodyPr>
            <a:normAutofit/>
          </a:bodyPr>
          <a:lstStyle/>
          <a:p>
            <a:r>
              <a:rPr lang="en-IN" sz="3800" b="1" dirty="0">
                <a:solidFill>
                  <a:srgbClr val="FF0000"/>
                </a:solidFill>
                <a:latin typeface="Book Antiqua" panose="02040602050305030304" pitchFamily="18" charset="0"/>
              </a:rPr>
              <a:t>Course Outcomes</a:t>
            </a:r>
          </a:p>
        </p:txBody>
      </p:sp>
      <p:sp>
        <p:nvSpPr>
          <p:cNvPr id="7" name="TextBox 6">
            <a:extLst>
              <a:ext uri="{FF2B5EF4-FFF2-40B4-BE49-F238E27FC236}">
                <a16:creationId xmlns:a16="http://schemas.microsoft.com/office/drawing/2014/main" id="{E288065D-0B1C-61F1-B122-5A4CF808052C}"/>
              </a:ext>
            </a:extLst>
          </p:cNvPr>
          <p:cNvSpPr txBox="1"/>
          <p:nvPr/>
        </p:nvSpPr>
        <p:spPr>
          <a:xfrm>
            <a:off x="838200" y="1418253"/>
            <a:ext cx="10748865" cy="4448718"/>
          </a:xfrm>
          <a:prstGeom prst="rect">
            <a:avLst/>
          </a:prstGeom>
          <a:noFill/>
        </p:spPr>
        <p:txBody>
          <a:bodyPr wrap="square">
            <a:spAutoFit/>
          </a:bodyPr>
          <a:lstStyle/>
          <a:p>
            <a:pPr marL="342900" indent="-342900">
              <a:lnSpc>
                <a:spcPct val="200000"/>
              </a:lnSpc>
              <a:buAutoNum type="arabicPeriod"/>
            </a:pPr>
            <a:r>
              <a:rPr lang="en-US" dirty="0">
                <a:latin typeface="Book Antiqua" panose="02040602050305030304" pitchFamily="18" charset="0"/>
              </a:rPr>
              <a:t>Identify the Computer hardware and how software interacts with computer hardware</a:t>
            </a:r>
          </a:p>
          <a:p>
            <a:pPr marL="342900" indent="-342900">
              <a:lnSpc>
                <a:spcPct val="200000"/>
              </a:lnSpc>
              <a:buAutoNum type="arabicPeriod"/>
            </a:pPr>
            <a:r>
              <a:rPr lang="en-US" dirty="0">
                <a:latin typeface="Book Antiqua" panose="02040602050305030304" pitchFamily="18" charset="0"/>
              </a:rPr>
              <a:t>Apply Boolean algebra as related to designing computer logic, through simple combinational and sequential logical circuits </a:t>
            </a:r>
          </a:p>
          <a:p>
            <a:pPr marL="342900" indent="-342900">
              <a:lnSpc>
                <a:spcPct val="200000"/>
              </a:lnSpc>
              <a:buAutoNum type="arabicPeriod"/>
            </a:pPr>
            <a:r>
              <a:rPr lang="en-US" dirty="0">
                <a:latin typeface="Book Antiqua" panose="02040602050305030304" pitchFamily="18" charset="0"/>
              </a:rPr>
              <a:t>Examine the detailed operation of basic processing units and the performance of pipelining </a:t>
            </a:r>
          </a:p>
          <a:p>
            <a:pPr marL="342900" indent="-342900">
              <a:lnSpc>
                <a:spcPct val="200000"/>
              </a:lnSpc>
              <a:buAutoNum type="arabicPeriod"/>
            </a:pPr>
            <a:r>
              <a:rPr lang="en-US" dirty="0">
                <a:latin typeface="Book Antiqua" panose="02040602050305030304" pitchFamily="18" charset="0"/>
              </a:rPr>
              <a:t>Analyze concept of parallelism and multicore processors </a:t>
            </a:r>
          </a:p>
          <a:p>
            <a:pPr marL="342900" indent="-342900">
              <a:lnSpc>
                <a:spcPct val="200000"/>
              </a:lnSpc>
              <a:buAutoNum type="arabicPeriod"/>
            </a:pPr>
            <a:r>
              <a:rPr lang="en-US" dirty="0">
                <a:latin typeface="Book Antiqua" panose="02040602050305030304" pitchFamily="18" charset="0"/>
              </a:rPr>
              <a:t>Classify the memory technologies , input and output systems and evaluate the performance of memory systems</a:t>
            </a:r>
          </a:p>
          <a:p>
            <a:pPr marL="342900" indent="-342900">
              <a:lnSpc>
                <a:spcPct val="200000"/>
              </a:lnSpc>
              <a:buAutoNum type="arabicPeriod"/>
            </a:pPr>
            <a:endParaRPr lang="en-IN" dirty="0">
              <a:latin typeface="Book Antiqua" panose="02040602050305030304" pitchFamily="18" charset="0"/>
            </a:endParaRPr>
          </a:p>
        </p:txBody>
      </p:sp>
    </p:spTree>
    <p:extLst>
      <p:ext uri="{BB962C8B-B14F-4D97-AF65-F5344CB8AC3E}">
        <p14:creationId xmlns:p14="http://schemas.microsoft.com/office/powerpoint/2010/main" val="3812289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200" y="94538"/>
            <a:ext cx="10515600" cy="1325563"/>
          </a:xfrm>
        </p:spPr>
        <p:txBody>
          <a:bodyPr>
            <a:normAutofit/>
          </a:bodyPr>
          <a:lstStyle/>
          <a:p>
            <a:r>
              <a:rPr lang="en-IN" sz="3500" b="1" dirty="0">
                <a:solidFill>
                  <a:srgbClr val="00B050"/>
                </a:solidFill>
              </a:rPr>
              <a:t>OCTAL TO DECIMAL NUMBER CONVERSION</a:t>
            </a:r>
          </a:p>
        </p:txBody>
      </p:sp>
      <p:sp>
        <p:nvSpPr>
          <p:cNvPr id="7" name="TextBox 6">
            <a:extLst>
              <a:ext uri="{FF2B5EF4-FFF2-40B4-BE49-F238E27FC236}">
                <a16:creationId xmlns:a16="http://schemas.microsoft.com/office/drawing/2014/main" id="{8F05F1C2-3DA1-9FE7-97DA-1A921E8D487C}"/>
              </a:ext>
            </a:extLst>
          </p:cNvPr>
          <p:cNvSpPr txBox="1"/>
          <p:nvPr/>
        </p:nvSpPr>
        <p:spPr>
          <a:xfrm>
            <a:off x="838200" y="1709350"/>
            <a:ext cx="9360936" cy="663733"/>
          </a:xfrm>
          <a:prstGeom prst="rect">
            <a:avLst/>
          </a:prstGeom>
          <a:noFill/>
        </p:spPr>
        <p:txBody>
          <a:bodyPr wrap="square">
            <a:spAutoFit/>
          </a:bodyPr>
          <a:lstStyle/>
          <a:p>
            <a:r>
              <a:rPr lang="en-US" dirty="0"/>
              <a:t>To convert from octal to decimal multiply each octal digit by its weight and add the resulting products.</a:t>
            </a:r>
            <a:endParaRPr lang="en-IN" dirty="0"/>
          </a:p>
        </p:txBody>
      </p:sp>
      <p:pic>
        <p:nvPicPr>
          <p:cNvPr id="9" name="Picture 8">
            <a:extLst>
              <a:ext uri="{FF2B5EF4-FFF2-40B4-BE49-F238E27FC236}">
                <a16:creationId xmlns:a16="http://schemas.microsoft.com/office/drawing/2014/main" id="{0A95D752-9CE0-1BA8-04D3-F24951A11FF8}"/>
              </a:ext>
            </a:extLst>
          </p:cNvPr>
          <p:cNvPicPr>
            <a:picLocks noChangeAspect="1"/>
          </p:cNvPicPr>
          <p:nvPr/>
        </p:nvPicPr>
        <p:blipFill>
          <a:blip r:embed="rId2"/>
          <a:stretch>
            <a:fillRect/>
          </a:stretch>
        </p:blipFill>
        <p:spPr>
          <a:xfrm>
            <a:off x="2562148" y="2189876"/>
            <a:ext cx="6248942" cy="4008467"/>
          </a:xfrm>
          <a:prstGeom prst="rect">
            <a:avLst/>
          </a:prstGeom>
        </p:spPr>
      </p:pic>
      <p:pic>
        <p:nvPicPr>
          <p:cNvPr id="3" name="Google Shape;104;p1" descr="pngfind.com-kingpin-png-4152286 (1).png">
            <a:extLst>
              <a:ext uri="{FF2B5EF4-FFF2-40B4-BE49-F238E27FC236}">
                <a16:creationId xmlns:a16="http://schemas.microsoft.com/office/drawing/2014/main" id="{C5DC8D3B-F565-30C6-D9D6-E873937E6953}"/>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1433649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459216" y="511622"/>
            <a:ext cx="10515600" cy="923331"/>
          </a:xfrm>
        </p:spPr>
        <p:txBody>
          <a:bodyPr>
            <a:normAutofit/>
          </a:bodyPr>
          <a:lstStyle/>
          <a:p>
            <a:r>
              <a:rPr lang="en-IN" sz="3500" b="1" dirty="0">
                <a:solidFill>
                  <a:srgbClr val="00B050"/>
                </a:solidFill>
                <a:latin typeface="Book Antiqua" panose="02040602050305030304" pitchFamily="18" charset="0"/>
              </a:rPr>
              <a:t>DECIMAL TO OCTAL NUMBER CONVERSION</a:t>
            </a:r>
          </a:p>
        </p:txBody>
      </p:sp>
      <p:sp>
        <p:nvSpPr>
          <p:cNvPr id="4" name="TextBox 3">
            <a:extLst>
              <a:ext uri="{FF2B5EF4-FFF2-40B4-BE49-F238E27FC236}">
                <a16:creationId xmlns:a16="http://schemas.microsoft.com/office/drawing/2014/main" id="{D3E857C8-0534-D8E5-A81D-0E0AE91D3837}"/>
              </a:ext>
            </a:extLst>
          </p:cNvPr>
          <p:cNvSpPr txBox="1"/>
          <p:nvPr/>
        </p:nvSpPr>
        <p:spPr>
          <a:xfrm>
            <a:off x="459216" y="1610290"/>
            <a:ext cx="10284666" cy="1713354"/>
          </a:xfrm>
          <a:prstGeom prst="rect">
            <a:avLst/>
          </a:prstGeom>
          <a:noFill/>
        </p:spPr>
        <p:txBody>
          <a:bodyPr wrap="square">
            <a:spAutoFit/>
          </a:bodyPr>
          <a:lstStyle/>
          <a:p>
            <a:pPr algn="just">
              <a:lnSpc>
                <a:spcPct val="150000"/>
              </a:lnSpc>
            </a:pPr>
            <a:r>
              <a:rPr lang="en-US" dirty="0">
                <a:latin typeface="Book Antiqua" panose="02040602050305030304" pitchFamily="18" charset="0"/>
              </a:rPr>
              <a:t>Here the number is divided by 8 progressively and each time the remainder is written and finally the remainders are written in the reverse order to form the octal number. </a:t>
            </a:r>
          </a:p>
          <a:p>
            <a:pPr algn="just">
              <a:lnSpc>
                <a:spcPct val="150000"/>
              </a:lnSpc>
            </a:pPr>
            <a:r>
              <a:rPr lang="en-US" dirty="0">
                <a:latin typeface="Book Antiqua" panose="02040602050305030304" pitchFamily="18" charset="0"/>
              </a:rPr>
              <a:t>If the number has a fraction part, that part is multiplied by 8 and carry in the integer part is taken. Finally the carries are taken in the forward order</a:t>
            </a:r>
            <a:endParaRPr lang="en-IN" dirty="0">
              <a:latin typeface="Book Antiqua" panose="02040602050305030304" pitchFamily="18" charset="0"/>
            </a:endParaRPr>
          </a:p>
        </p:txBody>
      </p:sp>
      <p:pic>
        <p:nvPicPr>
          <p:cNvPr id="6" name="Picture 5">
            <a:extLst>
              <a:ext uri="{FF2B5EF4-FFF2-40B4-BE49-F238E27FC236}">
                <a16:creationId xmlns:a16="http://schemas.microsoft.com/office/drawing/2014/main" id="{473F36C8-41FF-521C-9D96-08F9CFAF85D3}"/>
              </a:ext>
            </a:extLst>
          </p:cNvPr>
          <p:cNvPicPr>
            <a:picLocks noChangeAspect="1"/>
          </p:cNvPicPr>
          <p:nvPr/>
        </p:nvPicPr>
        <p:blipFill>
          <a:blip r:embed="rId2"/>
          <a:stretch>
            <a:fillRect/>
          </a:stretch>
        </p:blipFill>
        <p:spPr>
          <a:xfrm>
            <a:off x="3033556" y="3498981"/>
            <a:ext cx="5401317" cy="3255008"/>
          </a:xfrm>
          <a:prstGeom prst="rect">
            <a:avLst/>
          </a:prstGeom>
        </p:spPr>
      </p:pic>
      <p:pic>
        <p:nvPicPr>
          <p:cNvPr id="3" name="Google Shape;104;p1" descr="pngfind.com-kingpin-png-4152286 (1).png">
            <a:extLst>
              <a:ext uri="{FF2B5EF4-FFF2-40B4-BE49-F238E27FC236}">
                <a16:creationId xmlns:a16="http://schemas.microsoft.com/office/drawing/2014/main" id="{F042BBED-24C8-0D55-2F23-D76250180CC4}"/>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655140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642257" y="858367"/>
            <a:ext cx="10515600" cy="935289"/>
          </a:xfrm>
        </p:spPr>
        <p:txBody>
          <a:bodyPr>
            <a:normAutofit/>
          </a:bodyPr>
          <a:lstStyle/>
          <a:p>
            <a:r>
              <a:rPr lang="en-IN" sz="3500" b="1" dirty="0">
                <a:solidFill>
                  <a:srgbClr val="00B050"/>
                </a:solidFill>
                <a:latin typeface="Book Antiqua" panose="02040602050305030304" pitchFamily="18" charset="0"/>
              </a:rPr>
              <a:t>OCTAL TO BINARY NUMBER CONVERSION</a:t>
            </a:r>
          </a:p>
        </p:txBody>
      </p:sp>
      <p:pic>
        <p:nvPicPr>
          <p:cNvPr id="5" name="Picture 4">
            <a:extLst>
              <a:ext uri="{FF2B5EF4-FFF2-40B4-BE49-F238E27FC236}">
                <a16:creationId xmlns:a16="http://schemas.microsoft.com/office/drawing/2014/main" id="{DCC47BD9-0292-47F8-845B-38ED691DC83B}"/>
              </a:ext>
            </a:extLst>
          </p:cNvPr>
          <p:cNvPicPr>
            <a:picLocks noChangeAspect="1"/>
          </p:cNvPicPr>
          <p:nvPr/>
        </p:nvPicPr>
        <p:blipFill>
          <a:blip r:embed="rId2"/>
          <a:stretch>
            <a:fillRect/>
          </a:stretch>
        </p:blipFill>
        <p:spPr>
          <a:xfrm>
            <a:off x="763084" y="2001464"/>
            <a:ext cx="8965502" cy="585981"/>
          </a:xfrm>
          <a:prstGeom prst="rect">
            <a:avLst/>
          </a:prstGeom>
        </p:spPr>
      </p:pic>
      <p:pic>
        <p:nvPicPr>
          <p:cNvPr id="8" name="Picture 7">
            <a:extLst>
              <a:ext uri="{FF2B5EF4-FFF2-40B4-BE49-F238E27FC236}">
                <a16:creationId xmlns:a16="http://schemas.microsoft.com/office/drawing/2014/main" id="{15ECA3E6-F6D3-6B8E-A876-476EC4937CF4}"/>
              </a:ext>
            </a:extLst>
          </p:cNvPr>
          <p:cNvPicPr>
            <a:picLocks noChangeAspect="1"/>
          </p:cNvPicPr>
          <p:nvPr/>
        </p:nvPicPr>
        <p:blipFill>
          <a:blip r:embed="rId3"/>
          <a:stretch>
            <a:fillRect/>
          </a:stretch>
        </p:blipFill>
        <p:spPr>
          <a:xfrm>
            <a:off x="2360646" y="2762099"/>
            <a:ext cx="6365654" cy="2022562"/>
          </a:xfrm>
          <a:prstGeom prst="rect">
            <a:avLst/>
          </a:prstGeom>
        </p:spPr>
      </p:pic>
      <p:pic>
        <p:nvPicPr>
          <p:cNvPr id="3" name="Google Shape;104;p1" descr="pngfind.com-kingpin-png-4152286 (1).png">
            <a:extLst>
              <a:ext uri="{FF2B5EF4-FFF2-40B4-BE49-F238E27FC236}">
                <a16:creationId xmlns:a16="http://schemas.microsoft.com/office/drawing/2014/main" id="{4D061291-A6C3-8025-AAF6-7A4E1912B409}"/>
              </a:ext>
            </a:extLst>
          </p:cNvPr>
          <p:cNvPicPr preferRelativeResize="0"/>
          <p:nvPr/>
        </p:nvPicPr>
        <p:blipFill rotWithShape="1">
          <a:blip r:embed="rId4"/>
          <a:srcRect/>
          <a:stretch>
            <a:fillRect/>
          </a:stretch>
        </p:blipFill>
        <p:spPr>
          <a:xfrm>
            <a:off x="9511004" y="216069"/>
            <a:ext cx="2137804" cy="935289"/>
          </a:xfrm>
          <a:prstGeom prst="rect">
            <a:avLst/>
          </a:prstGeom>
          <a:noFill/>
          <a:ln>
            <a:noFill/>
          </a:ln>
        </p:spPr>
      </p:pic>
      <p:graphicFrame>
        <p:nvGraphicFramePr>
          <p:cNvPr id="4" name="Table 5">
            <a:extLst>
              <a:ext uri="{FF2B5EF4-FFF2-40B4-BE49-F238E27FC236}">
                <a16:creationId xmlns:a16="http://schemas.microsoft.com/office/drawing/2014/main" id="{A6EB96C1-BF6C-7213-6288-744336866881}"/>
              </a:ext>
            </a:extLst>
          </p:cNvPr>
          <p:cNvGraphicFramePr>
            <a:graphicFrameLocks noGrp="1"/>
          </p:cNvGraphicFramePr>
          <p:nvPr>
            <p:extLst>
              <p:ext uri="{D42A27DB-BD31-4B8C-83A1-F6EECF244321}">
                <p14:modId xmlns:p14="http://schemas.microsoft.com/office/powerpoint/2010/main" val="1172074787"/>
              </p:ext>
            </p:extLst>
          </p:nvPr>
        </p:nvGraphicFramePr>
        <p:xfrm>
          <a:off x="7476544" y="2668793"/>
          <a:ext cx="2499511" cy="2225040"/>
        </p:xfrm>
        <a:graphic>
          <a:graphicData uri="http://schemas.openxmlformats.org/drawingml/2006/table">
            <a:tbl>
              <a:tblPr firstRow="1" bandRow="1">
                <a:tableStyleId>{5940675A-B579-460E-94D1-54222C63F5DA}</a:tableStyleId>
              </a:tblPr>
              <a:tblGrid>
                <a:gridCol w="669080">
                  <a:extLst>
                    <a:ext uri="{9D8B030D-6E8A-4147-A177-3AD203B41FA5}">
                      <a16:colId xmlns:a16="http://schemas.microsoft.com/office/drawing/2014/main" val="477218918"/>
                    </a:ext>
                  </a:extLst>
                </a:gridCol>
                <a:gridCol w="587829">
                  <a:extLst>
                    <a:ext uri="{9D8B030D-6E8A-4147-A177-3AD203B41FA5}">
                      <a16:colId xmlns:a16="http://schemas.microsoft.com/office/drawing/2014/main" val="2546715318"/>
                    </a:ext>
                  </a:extLst>
                </a:gridCol>
                <a:gridCol w="705704">
                  <a:extLst>
                    <a:ext uri="{9D8B030D-6E8A-4147-A177-3AD203B41FA5}">
                      <a16:colId xmlns:a16="http://schemas.microsoft.com/office/drawing/2014/main" val="69462484"/>
                    </a:ext>
                  </a:extLst>
                </a:gridCol>
                <a:gridCol w="536898">
                  <a:extLst>
                    <a:ext uri="{9D8B030D-6E8A-4147-A177-3AD203B41FA5}">
                      <a16:colId xmlns:a16="http://schemas.microsoft.com/office/drawing/2014/main" val="465897013"/>
                    </a:ext>
                  </a:extLst>
                </a:gridCol>
              </a:tblGrid>
              <a:tr h="370840">
                <a:tc>
                  <a:txBody>
                    <a:bodyPr/>
                    <a:lstStyle/>
                    <a:p>
                      <a:endParaRPr lang="en-IN" dirty="0"/>
                    </a:p>
                  </a:txBody>
                  <a:tcPr/>
                </a:tc>
                <a:tc>
                  <a:txBody>
                    <a:bodyPr/>
                    <a:lstStyle/>
                    <a:p>
                      <a:pPr algn="ctr"/>
                      <a:r>
                        <a:rPr lang="en-IN" b="1" dirty="0"/>
                        <a:t> 4</a:t>
                      </a:r>
                    </a:p>
                  </a:txBody>
                  <a:tcPr/>
                </a:tc>
                <a:tc>
                  <a:txBody>
                    <a:bodyPr/>
                    <a:lstStyle/>
                    <a:p>
                      <a:pPr algn="ctr"/>
                      <a:r>
                        <a:rPr lang="en-IN" b="1" dirty="0"/>
                        <a:t>2</a:t>
                      </a:r>
                    </a:p>
                  </a:txBody>
                  <a:tcPr/>
                </a:tc>
                <a:tc>
                  <a:txBody>
                    <a:bodyPr/>
                    <a:lstStyle/>
                    <a:p>
                      <a:pPr algn="ctr"/>
                      <a:r>
                        <a:rPr lang="en-IN" b="1" dirty="0"/>
                        <a:t>1</a:t>
                      </a:r>
                    </a:p>
                  </a:txBody>
                  <a:tcPr/>
                </a:tc>
                <a:extLst>
                  <a:ext uri="{0D108BD9-81ED-4DB2-BD59-A6C34878D82A}">
                    <a16:rowId xmlns:a16="http://schemas.microsoft.com/office/drawing/2014/main" val="1802119716"/>
                  </a:ext>
                </a:extLst>
              </a:tr>
              <a:tr h="370840">
                <a:tc>
                  <a:txBody>
                    <a:bodyPr/>
                    <a:lstStyle/>
                    <a:p>
                      <a:pPr algn="ctr"/>
                      <a:r>
                        <a:rPr lang="en-IN" b="1" dirty="0"/>
                        <a:t>5</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254459400"/>
                  </a:ext>
                </a:extLst>
              </a:tr>
              <a:tr h="370840">
                <a:tc>
                  <a:txBody>
                    <a:bodyPr/>
                    <a:lstStyle/>
                    <a:p>
                      <a:pPr algn="ctr"/>
                      <a:r>
                        <a:rPr lang="en-IN" b="1" dirty="0"/>
                        <a:t>7</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1404964458"/>
                  </a:ext>
                </a:extLst>
              </a:tr>
              <a:tr h="370840">
                <a:tc>
                  <a:txBody>
                    <a:bodyPr/>
                    <a:lstStyle/>
                    <a:p>
                      <a:pPr algn="ctr"/>
                      <a:r>
                        <a:rPr lang="en-IN" b="1"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531368029"/>
                  </a:ext>
                </a:extLst>
              </a:tr>
              <a:tr h="370840">
                <a:tc>
                  <a:txBody>
                    <a:bodyPr/>
                    <a:lstStyle/>
                    <a:p>
                      <a:pPr algn="ctr"/>
                      <a:r>
                        <a:rPr lang="en-IN" b="1"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2558925332"/>
                  </a:ext>
                </a:extLst>
              </a:tr>
              <a:tr h="370840">
                <a:tc>
                  <a:txBody>
                    <a:bodyPr/>
                    <a:lstStyle/>
                    <a:p>
                      <a:pPr algn="ctr"/>
                      <a:r>
                        <a:rPr lang="en-IN" b="1" dirty="0"/>
                        <a:t>7</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2243454560"/>
                  </a:ext>
                </a:extLst>
              </a:tr>
            </a:tbl>
          </a:graphicData>
        </a:graphic>
      </p:graphicFrame>
    </p:spTree>
    <p:extLst>
      <p:ext uri="{BB962C8B-B14F-4D97-AF65-F5344CB8AC3E}">
        <p14:creationId xmlns:p14="http://schemas.microsoft.com/office/powerpoint/2010/main" val="1960554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200" y="94538"/>
            <a:ext cx="10515600" cy="1325563"/>
          </a:xfrm>
        </p:spPr>
        <p:txBody>
          <a:bodyPr>
            <a:normAutofit/>
          </a:bodyPr>
          <a:lstStyle/>
          <a:p>
            <a:r>
              <a:rPr lang="en-IN" sz="3500" b="1" dirty="0">
                <a:solidFill>
                  <a:srgbClr val="00B050"/>
                </a:solidFill>
              </a:rPr>
              <a:t>BINARY TO OCTAL NUMBER CONVERSION</a:t>
            </a:r>
          </a:p>
        </p:txBody>
      </p:sp>
      <p:pic>
        <p:nvPicPr>
          <p:cNvPr id="4" name="Picture 3">
            <a:extLst>
              <a:ext uri="{FF2B5EF4-FFF2-40B4-BE49-F238E27FC236}">
                <a16:creationId xmlns:a16="http://schemas.microsoft.com/office/drawing/2014/main" id="{AB3EB41C-B054-DBCF-5ABB-5B7B66B15EE9}"/>
              </a:ext>
            </a:extLst>
          </p:cNvPr>
          <p:cNvPicPr>
            <a:picLocks noChangeAspect="1"/>
          </p:cNvPicPr>
          <p:nvPr/>
        </p:nvPicPr>
        <p:blipFill>
          <a:blip r:embed="rId2"/>
          <a:stretch>
            <a:fillRect/>
          </a:stretch>
        </p:blipFill>
        <p:spPr>
          <a:xfrm>
            <a:off x="1202702" y="1272889"/>
            <a:ext cx="9608846" cy="3281549"/>
          </a:xfrm>
          <a:prstGeom prst="rect">
            <a:avLst/>
          </a:prstGeom>
        </p:spPr>
      </p:pic>
      <p:pic>
        <p:nvPicPr>
          <p:cNvPr id="3" name="Google Shape;104;p1" descr="pngfind.com-kingpin-png-4152286 (1).png">
            <a:extLst>
              <a:ext uri="{FF2B5EF4-FFF2-40B4-BE49-F238E27FC236}">
                <a16:creationId xmlns:a16="http://schemas.microsoft.com/office/drawing/2014/main" id="{E3650B07-3931-5555-5FBA-546BF31FA11A}"/>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graphicFrame>
        <p:nvGraphicFramePr>
          <p:cNvPr id="5" name="Table 5">
            <a:extLst>
              <a:ext uri="{FF2B5EF4-FFF2-40B4-BE49-F238E27FC236}">
                <a16:creationId xmlns:a16="http://schemas.microsoft.com/office/drawing/2014/main" id="{37500974-24DE-6EA7-1B7A-04223EDCE42A}"/>
              </a:ext>
            </a:extLst>
          </p:cNvPr>
          <p:cNvGraphicFramePr>
            <a:graphicFrameLocks noGrp="1"/>
          </p:cNvGraphicFramePr>
          <p:nvPr>
            <p:extLst>
              <p:ext uri="{D42A27DB-BD31-4B8C-83A1-F6EECF244321}">
                <p14:modId xmlns:p14="http://schemas.microsoft.com/office/powerpoint/2010/main" val="2285103968"/>
              </p:ext>
            </p:extLst>
          </p:nvPr>
        </p:nvGraphicFramePr>
        <p:xfrm>
          <a:off x="6916707" y="2510173"/>
          <a:ext cx="2499511" cy="2225040"/>
        </p:xfrm>
        <a:graphic>
          <a:graphicData uri="http://schemas.openxmlformats.org/drawingml/2006/table">
            <a:tbl>
              <a:tblPr firstRow="1" bandRow="1">
                <a:tableStyleId>{5940675A-B579-460E-94D1-54222C63F5DA}</a:tableStyleId>
              </a:tblPr>
              <a:tblGrid>
                <a:gridCol w="669080">
                  <a:extLst>
                    <a:ext uri="{9D8B030D-6E8A-4147-A177-3AD203B41FA5}">
                      <a16:colId xmlns:a16="http://schemas.microsoft.com/office/drawing/2014/main" val="477218918"/>
                    </a:ext>
                  </a:extLst>
                </a:gridCol>
                <a:gridCol w="587829">
                  <a:extLst>
                    <a:ext uri="{9D8B030D-6E8A-4147-A177-3AD203B41FA5}">
                      <a16:colId xmlns:a16="http://schemas.microsoft.com/office/drawing/2014/main" val="2546715318"/>
                    </a:ext>
                  </a:extLst>
                </a:gridCol>
                <a:gridCol w="705704">
                  <a:extLst>
                    <a:ext uri="{9D8B030D-6E8A-4147-A177-3AD203B41FA5}">
                      <a16:colId xmlns:a16="http://schemas.microsoft.com/office/drawing/2014/main" val="69462484"/>
                    </a:ext>
                  </a:extLst>
                </a:gridCol>
                <a:gridCol w="536898">
                  <a:extLst>
                    <a:ext uri="{9D8B030D-6E8A-4147-A177-3AD203B41FA5}">
                      <a16:colId xmlns:a16="http://schemas.microsoft.com/office/drawing/2014/main" val="465897013"/>
                    </a:ext>
                  </a:extLst>
                </a:gridCol>
              </a:tblGrid>
              <a:tr h="370840">
                <a:tc>
                  <a:txBody>
                    <a:bodyPr/>
                    <a:lstStyle/>
                    <a:p>
                      <a:endParaRPr lang="en-IN" dirty="0"/>
                    </a:p>
                  </a:txBody>
                  <a:tcPr/>
                </a:tc>
                <a:tc>
                  <a:txBody>
                    <a:bodyPr/>
                    <a:lstStyle/>
                    <a:p>
                      <a:pPr algn="ctr"/>
                      <a:r>
                        <a:rPr lang="en-IN" b="1" dirty="0"/>
                        <a:t> 4</a:t>
                      </a:r>
                    </a:p>
                  </a:txBody>
                  <a:tcPr/>
                </a:tc>
                <a:tc>
                  <a:txBody>
                    <a:bodyPr/>
                    <a:lstStyle/>
                    <a:p>
                      <a:pPr algn="ctr"/>
                      <a:r>
                        <a:rPr lang="en-IN" b="1" dirty="0"/>
                        <a:t>2</a:t>
                      </a:r>
                    </a:p>
                  </a:txBody>
                  <a:tcPr/>
                </a:tc>
                <a:tc>
                  <a:txBody>
                    <a:bodyPr/>
                    <a:lstStyle/>
                    <a:p>
                      <a:pPr algn="ctr"/>
                      <a:r>
                        <a:rPr lang="en-IN" b="1" dirty="0"/>
                        <a:t>1</a:t>
                      </a:r>
                    </a:p>
                  </a:txBody>
                  <a:tcPr/>
                </a:tc>
                <a:extLst>
                  <a:ext uri="{0D108BD9-81ED-4DB2-BD59-A6C34878D82A}">
                    <a16:rowId xmlns:a16="http://schemas.microsoft.com/office/drawing/2014/main" val="1802119716"/>
                  </a:ext>
                </a:extLst>
              </a:tr>
              <a:tr h="370840">
                <a:tc>
                  <a:txBody>
                    <a:bodyPr/>
                    <a:lstStyle/>
                    <a:p>
                      <a:pPr algn="ctr"/>
                      <a:r>
                        <a:rPr lang="en-IN" b="1"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254459400"/>
                  </a:ext>
                </a:extLst>
              </a:tr>
              <a:tr h="370840">
                <a:tc>
                  <a:txBody>
                    <a:bodyPr/>
                    <a:lstStyle/>
                    <a:p>
                      <a:pPr algn="ctr"/>
                      <a:r>
                        <a:rPr lang="en-IN" b="1" dirty="0"/>
                        <a:t>5</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404964458"/>
                  </a:ext>
                </a:extLst>
              </a:tr>
              <a:tr h="370840">
                <a:tc>
                  <a:txBody>
                    <a:bodyPr/>
                    <a:lstStyle/>
                    <a:p>
                      <a:pPr algn="ctr"/>
                      <a:r>
                        <a:rPr lang="en-IN" b="1" dirty="0"/>
                        <a:t>5</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531368029"/>
                  </a:ext>
                </a:extLst>
              </a:tr>
              <a:tr h="370840">
                <a:tc>
                  <a:txBody>
                    <a:bodyPr/>
                    <a:lstStyle/>
                    <a:p>
                      <a:pPr algn="ctr"/>
                      <a:r>
                        <a:rPr lang="en-IN" b="1" dirty="0"/>
                        <a:t>7</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2558925332"/>
                  </a:ext>
                </a:extLst>
              </a:tr>
              <a:tr h="370840">
                <a:tc>
                  <a:txBody>
                    <a:bodyPr/>
                    <a:lstStyle/>
                    <a:p>
                      <a:pPr algn="ctr"/>
                      <a:r>
                        <a:rPr lang="en-IN" b="1" dirty="0"/>
                        <a:t>2</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2243454560"/>
                  </a:ext>
                </a:extLst>
              </a:tr>
            </a:tbl>
          </a:graphicData>
        </a:graphic>
      </p:graphicFrame>
    </p:spTree>
    <p:extLst>
      <p:ext uri="{BB962C8B-B14F-4D97-AF65-F5344CB8AC3E}">
        <p14:creationId xmlns:p14="http://schemas.microsoft.com/office/powerpoint/2010/main" val="6602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200" y="94538"/>
            <a:ext cx="10515600" cy="1325563"/>
          </a:xfrm>
        </p:spPr>
        <p:txBody>
          <a:bodyPr/>
          <a:lstStyle/>
          <a:p>
            <a:pPr algn="ctr"/>
            <a:r>
              <a:rPr lang="en-IN" b="1" dirty="0">
                <a:solidFill>
                  <a:srgbClr val="FF0000"/>
                </a:solidFill>
              </a:rPr>
              <a:t>3. HEXADECIMAL NUMBER SYSTEM</a:t>
            </a:r>
          </a:p>
        </p:txBody>
      </p:sp>
      <p:pic>
        <p:nvPicPr>
          <p:cNvPr id="5" name="Picture 4">
            <a:extLst>
              <a:ext uri="{FF2B5EF4-FFF2-40B4-BE49-F238E27FC236}">
                <a16:creationId xmlns:a16="http://schemas.microsoft.com/office/drawing/2014/main" id="{F8BE5D19-3995-AC37-904B-BB7DB2ED0A52}"/>
              </a:ext>
            </a:extLst>
          </p:cNvPr>
          <p:cNvPicPr>
            <a:picLocks noChangeAspect="1"/>
          </p:cNvPicPr>
          <p:nvPr/>
        </p:nvPicPr>
        <p:blipFill>
          <a:blip r:embed="rId2"/>
          <a:stretch>
            <a:fillRect/>
          </a:stretch>
        </p:blipFill>
        <p:spPr>
          <a:xfrm>
            <a:off x="838200" y="1420100"/>
            <a:ext cx="9978144" cy="809915"/>
          </a:xfrm>
          <a:prstGeom prst="rect">
            <a:avLst/>
          </a:prstGeom>
        </p:spPr>
      </p:pic>
      <p:pic>
        <p:nvPicPr>
          <p:cNvPr id="7" name="Picture 6">
            <a:extLst>
              <a:ext uri="{FF2B5EF4-FFF2-40B4-BE49-F238E27FC236}">
                <a16:creationId xmlns:a16="http://schemas.microsoft.com/office/drawing/2014/main" id="{EBED253B-45FA-40EC-2403-256EFC3928EA}"/>
              </a:ext>
            </a:extLst>
          </p:cNvPr>
          <p:cNvPicPr>
            <a:picLocks noChangeAspect="1"/>
          </p:cNvPicPr>
          <p:nvPr/>
        </p:nvPicPr>
        <p:blipFill>
          <a:blip r:embed="rId3"/>
          <a:stretch>
            <a:fillRect/>
          </a:stretch>
        </p:blipFill>
        <p:spPr>
          <a:xfrm>
            <a:off x="3817516" y="2053782"/>
            <a:ext cx="4183743" cy="4541914"/>
          </a:xfrm>
          <a:prstGeom prst="rect">
            <a:avLst/>
          </a:prstGeom>
        </p:spPr>
      </p:pic>
      <p:pic>
        <p:nvPicPr>
          <p:cNvPr id="3" name="Google Shape;104;p1" descr="pngfind.com-kingpin-png-4152286 (1).png">
            <a:extLst>
              <a:ext uri="{FF2B5EF4-FFF2-40B4-BE49-F238E27FC236}">
                <a16:creationId xmlns:a16="http://schemas.microsoft.com/office/drawing/2014/main" id="{812C3116-32F1-7647-FBF1-0544272EF7D0}"/>
              </a:ext>
            </a:extLst>
          </p:cNvPr>
          <p:cNvPicPr preferRelativeResize="0"/>
          <p:nvPr/>
        </p:nvPicPr>
        <p:blipFill rotWithShape="1">
          <a:blip r:embed="rId4"/>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1154039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734785" y="840987"/>
            <a:ext cx="10722429" cy="1325563"/>
          </a:xfrm>
        </p:spPr>
        <p:txBody>
          <a:bodyPr>
            <a:normAutofit/>
          </a:bodyPr>
          <a:lstStyle/>
          <a:p>
            <a:r>
              <a:rPr lang="en-IN" sz="3500" b="1" dirty="0">
                <a:solidFill>
                  <a:srgbClr val="00B050"/>
                </a:solidFill>
              </a:rPr>
              <a:t>BINARY TO HEXADECIMAL NUMBER CONVERSION</a:t>
            </a:r>
          </a:p>
        </p:txBody>
      </p:sp>
      <p:pic>
        <p:nvPicPr>
          <p:cNvPr id="5" name="Picture 4">
            <a:extLst>
              <a:ext uri="{FF2B5EF4-FFF2-40B4-BE49-F238E27FC236}">
                <a16:creationId xmlns:a16="http://schemas.microsoft.com/office/drawing/2014/main" id="{7DDA24F8-1CB2-4D2B-6B4C-3AC7C8CA3E3F}"/>
              </a:ext>
            </a:extLst>
          </p:cNvPr>
          <p:cNvPicPr>
            <a:picLocks noChangeAspect="1"/>
          </p:cNvPicPr>
          <p:nvPr/>
        </p:nvPicPr>
        <p:blipFill>
          <a:blip r:embed="rId2"/>
          <a:stretch>
            <a:fillRect/>
          </a:stretch>
        </p:blipFill>
        <p:spPr>
          <a:xfrm>
            <a:off x="1257981" y="2379112"/>
            <a:ext cx="7027603" cy="3340553"/>
          </a:xfrm>
          <a:prstGeom prst="rect">
            <a:avLst/>
          </a:prstGeom>
        </p:spPr>
      </p:pic>
      <p:pic>
        <p:nvPicPr>
          <p:cNvPr id="3" name="Google Shape;104;p1" descr="pngfind.com-kingpin-png-4152286 (1).png">
            <a:extLst>
              <a:ext uri="{FF2B5EF4-FFF2-40B4-BE49-F238E27FC236}">
                <a16:creationId xmlns:a16="http://schemas.microsoft.com/office/drawing/2014/main" id="{6C5AFEA7-410C-7353-D339-530A296A26F1}"/>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graphicFrame>
        <p:nvGraphicFramePr>
          <p:cNvPr id="4" name="Table 5">
            <a:extLst>
              <a:ext uri="{FF2B5EF4-FFF2-40B4-BE49-F238E27FC236}">
                <a16:creationId xmlns:a16="http://schemas.microsoft.com/office/drawing/2014/main" id="{B8190B25-AC20-832A-5684-FFF29092D29B}"/>
              </a:ext>
            </a:extLst>
          </p:cNvPr>
          <p:cNvGraphicFramePr>
            <a:graphicFrameLocks noGrp="1"/>
          </p:cNvGraphicFramePr>
          <p:nvPr>
            <p:extLst>
              <p:ext uri="{D42A27DB-BD31-4B8C-83A1-F6EECF244321}">
                <p14:modId xmlns:p14="http://schemas.microsoft.com/office/powerpoint/2010/main" val="2374272833"/>
              </p:ext>
            </p:extLst>
          </p:nvPr>
        </p:nvGraphicFramePr>
        <p:xfrm>
          <a:off x="7448552" y="2936868"/>
          <a:ext cx="2499511" cy="2225040"/>
        </p:xfrm>
        <a:graphic>
          <a:graphicData uri="http://schemas.openxmlformats.org/drawingml/2006/table">
            <a:tbl>
              <a:tblPr firstRow="1" bandRow="1">
                <a:tableStyleId>{5940675A-B579-460E-94D1-54222C63F5DA}</a:tableStyleId>
              </a:tblPr>
              <a:tblGrid>
                <a:gridCol w="455046">
                  <a:extLst>
                    <a:ext uri="{9D8B030D-6E8A-4147-A177-3AD203B41FA5}">
                      <a16:colId xmlns:a16="http://schemas.microsoft.com/office/drawing/2014/main" val="477218918"/>
                    </a:ext>
                  </a:extLst>
                </a:gridCol>
                <a:gridCol w="437969">
                  <a:extLst>
                    <a:ext uri="{9D8B030D-6E8A-4147-A177-3AD203B41FA5}">
                      <a16:colId xmlns:a16="http://schemas.microsoft.com/office/drawing/2014/main" val="1083957405"/>
                    </a:ext>
                  </a:extLst>
                </a:gridCol>
                <a:gridCol w="361605">
                  <a:extLst>
                    <a:ext uri="{9D8B030D-6E8A-4147-A177-3AD203B41FA5}">
                      <a16:colId xmlns:a16="http://schemas.microsoft.com/office/drawing/2014/main" val="437564660"/>
                    </a:ext>
                  </a:extLst>
                </a:gridCol>
                <a:gridCol w="399787">
                  <a:extLst>
                    <a:ext uri="{9D8B030D-6E8A-4147-A177-3AD203B41FA5}">
                      <a16:colId xmlns:a16="http://schemas.microsoft.com/office/drawing/2014/main" val="2546715318"/>
                    </a:ext>
                  </a:extLst>
                </a:gridCol>
                <a:gridCol w="479955">
                  <a:extLst>
                    <a:ext uri="{9D8B030D-6E8A-4147-A177-3AD203B41FA5}">
                      <a16:colId xmlns:a16="http://schemas.microsoft.com/office/drawing/2014/main" val="69462484"/>
                    </a:ext>
                  </a:extLst>
                </a:gridCol>
                <a:gridCol w="365149">
                  <a:extLst>
                    <a:ext uri="{9D8B030D-6E8A-4147-A177-3AD203B41FA5}">
                      <a16:colId xmlns:a16="http://schemas.microsoft.com/office/drawing/2014/main" val="465897013"/>
                    </a:ext>
                  </a:extLst>
                </a:gridCol>
              </a:tblGrid>
              <a:tr h="370840">
                <a:tc>
                  <a:txBody>
                    <a:bodyPr/>
                    <a:lstStyle/>
                    <a:p>
                      <a:endParaRPr lang="en-IN" dirty="0"/>
                    </a:p>
                  </a:txBody>
                  <a:tcPr/>
                </a:tc>
                <a:tc>
                  <a:txBody>
                    <a:bodyPr/>
                    <a:lstStyle/>
                    <a:p>
                      <a:pPr algn="ctr"/>
                      <a:endParaRPr lang="en-IN" b="1" dirty="0"/>
                    </a:p>
                  </a:txBody>
                  <a:tcPr/>
                </a:tc>
                <a:tc>
                  <a:txBody>
                    <a:bodyPr/>
                    <a:lstStyle/>
                    <a:p>
                      <a:pPr algn="ctr"/>
                      <a:r>
                        <a:rPr lang="en-IN" b="1" dirty="0"/>
                        <a:t>8</a:t>
                      </a:r>
                    </a:p>
                  </a:txBody>
                  <a:tcPr/>
                </a:tc>
                <a:tc>
                  <a:txBody>
                    <a:bodyPr/>
                    <a:lstStyle/>
                    <a:p>
                      <a:pPr algn="ctr"/>
                      <a:r>
                        <a:rPr lang="en-IN" b="1" dirty="0"/>
                        <a:t> 4</a:t>
                      </a:r>
                    </a:p>
                  </a:txBody>
                  <a:tcPr/>
                </a:tc>
                <a:tc>
                  <a:txBody>
                    <a:bodyPr/>
                    <a:lstStyle/>
                    <a:p>
                      <a:pPr algn="ctr"/>
                      <a:r>
                        <a:rPr lang="en-IN" b="1" dirty="0"/>
                        <a:t>2</a:t>
                      </a:r>
                    </a:p>
                  </a:txBody>
                  <a:tcPr/>
                </a:tc>
                <a:tc>
                  <a:txBody>
                    <a:bodyPr/>
                    <a:lstStyle/>
                    <a:p>
                      <a:pPr algn="ctr"/>
                      <a:r>
                        <a:rPr lang="en-IN" b="1" dirty="0"/>
                        <a:t>1</a:t>
                      </a:r>
                    </a:p>
                  </a:txBody>
                  <a:tcPr/>
                </a:tc>
                <a:extLst>
                  <a:ext uri="{0D108BD9-81ED-4DB2-BD59-A6C34878D82A}">
                    <a16:rowId xmlns:a16="http://schemas.microsoft.com/office/drawing/2014/main" val="1802119716"/>
                  </a:ext>
                </a:extLst>
              </a:tr>
              <a:tr h="370840">
                <a:tc>
                  <a:txBody>
                    <a:bodyPr/>
                    <a:lstStyle/>
                    <a:p>
                      <a:pPr algn="ctr"/>
                      <a:r>
                        <a:rPr lang="en-IN" b="1" dirty="0"/>
                        <a:t>1</a:t>
                      </a:r>
                    </a:p>
                  </a:txBody>
                  <a:tcPr/>
                </a:tc>
                <a:tc>
                  <a:txBody>
                    <a:bodyPr/>
                    <a:lstStyle/>
                    <a:p>
                      <a:pPr algn="ctr"/>
                      <a:endParaRPr lang="en-IN" dirty="0"/>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254459400"/>
                  </a:ext>
                </a:extLst>
              </a:tr>
              <a:tr h="370840">
                <a:tc>
                  <a:txBody>
                    <a:bodyPr/>
                    <a:lstStyle/>
                    <a:p>
                      <a:pPr algn="ctr"/>
                      <a:r>
                        <a:rPr lang="en-IN" b="1" dirty="0"/>
                        <a:t>2</a:t>
                      </a:r>
                    </a:p>
                  </a:txBody>
                  <a:tcPr/>
                </a:tc>
                <a:tc>
                  <a:txBody>
                    <a:bodyPr/>
                    <a:lstStyle/>
                    <a:p>
                      <a:pPr algn="ctr"/>
                      <a:endParaRPr lang="en-IN" dirty="0"/>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1404964458"/>
                  </a:ext>
                </a:extLst>
              </a:tr>
              <a:tr h="370840">
                <a:tc>
                  <a:txBody>
                    <a:bodyPr/>
                    <a:lstStyle/>
                    <a:p>
                      <a:pPr algn="ctr"/>
                      <a:r>
                        <a:rPr lang="en-IN" b="1" dirty="0"/>
                        <a:t>E</a:t>
                      </a:r>
                    </a:p>
                  </a:txBody>
                  <a:tcPr/>
                </a:tc>
                <a:tc>
                  <a:txBody>
                    <a:bodyPr/>
                    <a:lstStyle/>
                    <a:p>
                      <a:pPr algn="ctr"/>
                      <a:r>
                        <a:rPr lang="en-IN" b="1" dirty="0"/>
                        <a:t>14</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1531368029"/>
                  </a:ext>
                </a:extLst>
              </a:tr>
              <a:tr h="370840">
                <a:tc>
                  <a:txBody>
                    <a:bodyPr/>
                    <a:lstStyle/>
                    <a:p>
                      <a:pPr algn="ctr"/>
                      <a:r>
                        <a:rPr lang="en-IN" b="1" dirty="0"/>
                        <a:t>D</a:t>
                      </a:r>
                    </a:p>
                  </a:txBody>
                  <a:tcPr/>
                </a:tc>
                <a:tc>
                  <a:txBody>
                    <a:bodyPr/>
                    <a:lstStyle/>
                    <a:p>
                      <a:pPr algn="ctr"/>
                      <a:r>
                        <a:rPr lang="en-IN" b="1" dirty="0"/>
                        <a:t>13</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2558925332"/>
                  </a:ext>
                </a:extLst>
              </a:tr>
              <a:tr h="370840">
                <a:tc>
                  <a:txBody>
                    <a:bodyPr/>
                    <a:lstStyle/>
                    <a:p>
                      <a:pPr algn="ctr"/>
                      <a:r>
                        <a:rPr lang="en-IN" b="1" dirty="0"/>
                        <a:t>8</a:t>
                      </a:r>
                    </a:p>
                  </a:txBody>
                  <a:tcPr/>
                </a:tc>
                <a:tc>
                  <a:txBody>
                    <a:bodyPr/>
                    <a:lstStyle/>
                    <a:p>
                      <a:pPr algn="ctr"/>
                      <a:endParaRPr lang="en-IN" dirty="0"/>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2243454560"/>
                  </a:ext>
                </a:extLst>
              </a:tr>
            </a:tbl>
          </a:graphicData>
        </a:graphic>
      </p:graphicFrame>
    </p:spTree>
    <p:extLst>
      <p:ext uri="{BB962C8B-B14F-4D97-AF65-F5344CB8AC3E}">
        <p14:creationId xmlns:p14="http://schemas.microsoft.com/office/powerpoint/2010/main" val="2445125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56860" y="896971"/>
            <a:ext cx="10722429" cy="1325563"/>
          </a:xfrm>
        </p:spPr>
        <p:txBody>
          <a:bodyPr>
            <a:normAutofit/>
          </a:bodyPr>
          <a:lstStyle/>
          <a:p>
            <a:r>
              <a:rPr lang="en-IN" sz="3500" b="1" dirty="0">
                <a:solidFill>
                  <a:srgbClr val="00B050"/>
                </a:solidFill>
              </a:rPr>
              <a:t>HEXADECIMAL TO BINARY NUMBER CONVERSION</a:t>
            </a:r>
          </a:p>
        </p:txBody>
      </p:sp>
      <p:pic>
        <p:nvPicPr>
          <p:cNvPr id="4" name="Picture 3">
            <a:extLst>
              <a:ext uri="{FF2B5EF4-FFF2-40B4-BE49-F238E27FC236}">
                <a16:creationId xmlns:a16="http://schemas.microsoft.com/office/drawing/2014/main" id="{8E8F3CA4-CC96-C360-FF42-780F98D2BB26}"/>
              </a:ext>
            </a:extLst>
          </p:cNvPr>
          <p:cNvPicPr>
            <a:picLocks noChangeAspect="1"/>
          </p:cNvPicPr>
          <p:nvPr/>
        </p:nvPicPr>
        <p:blipFill>
          <a:blip r:embed="rId2"/>
          <a:stretch>
            <a:fillRect/>
          </a:stretch>
        </p:blipFill>
        <p:spPr>
          <a:xfrm>
            <a:off x="1216702" y="2291326"/>
            <a:ext cx="8869690" cy="3193818"/>
          </a:xfrm>
          <a:prstGeom prst="rect">
            <a:avLst/>
          </a:prstGeom>
        </p:spPr>
      </p:pic>
      <p:pic>
        <p:nvPicPr>
          <p:cNvPr id="3" name="Google Shape;104;p1" descr="pngfind.com-kingpin-png-4152286 (1).png">
            <a:extLst>
              <a:ext uri="{FF2B5EF4-FFF2-40B4-BE49-F238E27FC236}">
                <a16:creationId xmlns:a16="http://schemas.microsoft.com/office/drawing/2014/main" id="{EA93983C-ABF6-85B3-8DFE-2EB127E93835}"/>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graphicFrame>
        <p:nvGraphicFramePr>
          <p:cNvPr id="5" name="Table 5">
            <a:extLst>
              <a:ext uri="{FF2B5EF4-FFF2-40B4-BE49-F238E27FC236}">
                <a16:creationId xmlns:a16="http://schemas.microsoft.com/office/drawing/2014/main" id="{F8288602-4AE8-0C1B-D740-1E1AC7EEE91E}"/>
              </a:ext>
            </a:extLst>
          </p:cNvPr>
          <p:cNvGraphicFramePr>
            <a:graphicFrameLocks noGrp="1"/>
          </p:cNvGraphicFramePr>
          <p:nvPr>
            <p:extLst>
              <p:ext uri="{D42A27DB-BD31-4B8C-83A1-F6EECF244321}">
                <p14:modId xmlns:p14="http://schemas.microsoft.com/office/powerpoint/2010/main" val="3384891198"/>
              </p:ext>
            </p:extLst>
          </p:nvPr>
        </p:nvGraphicFramePr>
        <p:xfrm>
          <a:off x="7168634" y="3630944"/>
          <a:ext cx="2499511" cy="1854200"/>
        </p:xfrm>
        <a:graphic>
          <a:graphicData uri="http://schemas.openxmlformats.org/drawingml/2006/table">
            <a:tbl>
              <a:tblPr firstRow="1" bandRow="1">
                <a:tableStyleId>{5940675A-B579-460E-94D1-54222C63F5DA}</a:tableStyleId>
              </a:tblPr>
              <a:tblGrid>
                <a:gridCol w="455046">
                  <a:extLst>
                    <a:ext uri="{9D8B030D-6E8A-4147-A177-3AD203B41FA5}">
                      <a16:colId xmlns:a16="http://schemas.microsoft.com/office/drawing/2014/main" val="477218918"/>
                    </a:ext>
                  </a:extLst>
                </a:gridCol>
                <a:gridCol w="437969">
                  <a:extLst>
                    <a:ext uri="{9D8B030D-6E8A-4147-A177-3AD203B41FA5}">
                      <a16:colId xmlns:a16="http://schemas.microsoft.com/office/drawing/2014/main" val="1083957405"/>
                    </a:ext>
                  </a:extLst>
                </a:gridCol>
                <a:gridCol w="361605">
                  <a:extLst>
                    <a:ext uri="{9D8B030D-6E8A-4147-A177-3AD203B41FA5}">
                      <a16:colId xmlns:a16="http://schemas.microsoft.com/office/drawing/2014/main" val="437564660"/>
                    </a:ext>
                  </a:extLst>
                </a:gridCol>
                <a:gridCol w="399787">
                  <a:extLst>
                    <a:ext uri="{9D8B030D-6E8A-4147-A177-3AD203B41FA5}">
                      <a16:colId xmlns:a16="http://schemas.microsoft.com/office/drawing/2014/main" val="2546715318"/>
                    </a:ext>
                  </a:extLst>
                </a:gridCol>
                <a:gridCol w="479955">
                  <a:extLst>
                    <a:ext uri="{9D8B030D-6E8A-4147-A177-3AD203B41FA5}">
                      <a16:colId xmlns:a16="http://schemas.microsoft.com/office/drawing/2014/main" val="69462484"/>
                    </a:ext>
                  </a:extLst>
                </a:gridCol>
                <a:gridCol w="365149">
                  <a:extLst>
                    <a:ext uri="{9D8B030D-6E8A-4147-A177-3AD203B41FA5}">
                      <a16:colId xmlns:a16="http://schemas.microsoft.com/office/drawing/2014/main" val="465897013"/>
                    </a:ext>
                  </a:extLst>
                </a:gridCol>
              </a:tblGrid>
              <a:tr h="370840">
                <a:tc>
                  <a:txBody>
                    <a:bodyPr/>
                    <a:lstStyle/>
                    <a:p>
                      <a:endParaRPr lang="en-IN" dirty="0"/>
                    </a:p>
                  </a:txBody>
                  <a:tcPr/>
                </a:tc>
                <a:tc>
                  <a:txBody>
                    <a:bodyPr/>
                    <a:lstStyle/>
                    <a:p>
                      <a:pPr algn="ctr"/>
                      <a:endParaRPr lang="en-IN" b="1" dirty="0"/>
                    </a:p>
                  </a:txBody>
                  <a:tcPr/>
                </a:tc>
                <a:tc>
                  <a:txBody>
                    <a:bodyPr/>
                    <a:lstStyle/>
                    <a:p>
                      <a:pPr algn="ctr"/>
                      <a:r>
                        <a:rPr lang="en-IN" b="1" dirty="0"/>
                        <a:t>8</a:t>
                      </a:r>
                    </a:p>
                  </a:txBody>
                  <a:tcPr/>
                </a:tc>
                <a:tc>
                  <a:txBody>
                    <a:bodyPr/>
                    <a:lstStyle/>
                    <a:p>
                      <a:pPr algn="ctr"/>
                      <a:r>
                        <a:rPr lang="en-IN" b="1" dirty="0"/>
                        <a:t> 4</a:t>
                      </a:r>
                    </a:p>
                  </a:txBody>
                  <a:tcPr/>
                </a:tc>
                <a:tc>
                  <a:txBody>
                    <a:bodyPr/>
                    <a:lstStyle/>
                    <a:p>
                      <a:pPr algn="ctr"/>
                      <a:r>
                        <a:rPr lang="en-IN" b="1" dirty="0"/>
                        <a:t>2</a:t>
                      </a:r>
                    </a:p>
                  </a:txBody>
                  <a:tcPr/>
                </a:tc>
                <a:tc>
                  <a:txBody>
                    <a:bodyPr/>
                    <a:lstStyle/>
                    <a:p>
                      <a:pPr algn="ctr"/>
                      <a:r>
                        <a:rPr lang="en-IN" b="1" dirty="0"/>
                        <a:t>1</a:t>
                      </a:r>
                    </a:p>
                  </a:txBody>
                  <a:tcPr/>
                </a:tc>
                <a:extLst>
                  <a:ext uri="{0D108BD9-81ED-4DB2-BD59-A6C34878D82A}">
                    <a16:rowId xmlns:a16="http://schemas.microsoft.com/office/drawing/2014/main" val="1802119716"/>
                  </a:ext>
                </a:extLst>
              </a:tr>
              <a:tr h="370840">
                <a:tc>
                  <a:txBody>
                    <a:bodyPr/>
                    <a:lstStyle/>
                    <a:p>
                      <a:pPr algn="ctr"/>
                      <a:r>
                        <a:rPr lang="en-IN" b="1" dirty="0"/>
                        <a:t>5</a:t>
                      </a:r>
                    </a:p>
                  </a:txBody>
                  <a:tcPr/>
                </a:tc>
                <a:tc>
                  <a:txBody>
                    <a:bodyPr/>
                    <a:lstStyle/>
                    <a:p>
                      <a:pPr algn="ctr"/>
                      <a:endParaRPr lang="en-IN" dirty="0"/>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254459400"/>
                  </a:ext>
                </a:extLst>
              </a:tr>
              <a:tr h="370840">
                <a:tc>
                  <a:txBody>
                    <a:bodyPr/>
                    <a:lstStyle/>
                    <a:p>
                      <a:pPr algn="ctr"/>
                      <a:r>
                        <a:rPr lang="en-IN" b="1" dirty="0"/>
                        <a:t>D</a:t>
                      </a:r>
                    </a:p>
                  </a:txBody>
                  <a:tcPr/>
                </a:tc>
                <a:tc>
                  <a:txBody>
                    <a:bodyPr/>
                    <a:lstStyle/>
                    <a:p>
                      <a:pPr algn="ctr"/>
                      <a:r>
                        <a:rPr lang="en-IN" b="1" dirty="0"/>
                        <a:t>13</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1404964458"/>
                  </a:ext>
                </a:extLst>
              </a:tr>
              <a:tr h="370840">
                <a:tc>
                  <a:txBody>
                    <a:bodyPr/>
                    <a:lstStyle/>
                    <a:p>
                      <a:pPr algn="ctr"/>
                      <a:r>
                        <a:rPr lang="en-IN" b="1" dirty="0"/>
                        <a:t>2</a:t>
                      </a:r>
                    </a:p>
                  </a:txBody>
                  <a:tcPr/>
                </a:tc>
                <a:tc>
                  <a:txBody>
                    <a:bodyPr/>
                    <a:lstStyle/>
                    <a:p>
                      <a:pPr algn="ctr"/>
                      <a:endParaRPr lang="en-IN" b="1" dirty="0"/>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1531368029"/>
                  </a:ext>
                </a:extLst>
              </a:tr>
              <a:tr h="370840">
                <a:tc>
                  <a:txBody>
                    <a:bodyPr/>
                    <a:lstStyle/>
                    <a:p>
                      <a:pPr algn="ctr"/>
                      <a:r>
                        <a:rPr lang="en-IN" b="1" dirty="0"/>
                        <a:t>A</a:t>
                      </a:r>
                    </a:p>
                  </a:txBody>
                  <a:tcPr/>
                </a:tc>
                <a:tc>
                  <a:txBody>
                    <a:bodyPr/>
                    <a:lstStyle/>
                    <a:p>
                      <a:pPr algn="ctr"/>
                      <a:r>
                        <a:rPr lang="en-IN" b="1" dirty="0"/>
                        <a:t>10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2558925332"/>
                  </a:ext>
                </a:extLst>
              </a:tr>
            </a:tbl>
          </a:graphicData>
        </a:graphic>
      </p:graphicFrame>
    </p:spTree>
    <p:extLst>
      <p:ext uri="{BB962C8B-B14F-4D97-AF65-F5344CB8AC3E}">
        <p14:creationId xmlns:p14="http://schemas.microsoft.com/office/powerpoint/2010/main" val="756487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199" y="783771"/>
            <a:ext cx="10722429" cy="636330"/>
          </a:xfrm>
        </p:spPr>
        <p:txBody>
          <a:bodyPr>
            <a:normAutofit/>
          </a:bodyPr>
          <a:lstStyle/>
          <a:p>
            <a:r>
              <a:rPr lang="en-IN" sz="3500" b="1" dirty="0">
                <a:solidFill>
                  <a:srgbClr val="00B050"/>
                </a:solidFill>
              </a:rPr>
              <a:t>DECIMAL TO HEXADECIMAL NUMBER CONVERSION</a:t>
            </a:r>
          </a:p>
        </p:txBody>
      </p:sp>
      <p:pic>
        <p:nvPicPr>
          <p:cNvPr id="5" name="Picture 4">
            <a:extLst>
              <a:ext uri="{FF2B5EF4-FFF2-40B4-BE49-F238E27FC236}">
                <a16:creationId xmlns:a16="http://schemas.microsoft.com/office/drawing/2014/main" id="{12E20243-6513-A6CB-2E76-A45843424158}"/>
              </a:ext>
            </a:extLst>
          </p:cNvPr>
          <p:cNvPicPr>
            <a:picLocks noChangeAspect="1"/>
          </p:cNvPicPr>
          <p:nvPr/>
        </p:nvPicPr>
        <p:blipFill>
          <a:blip r:embed="rId2"/>
          <a:stretch>
            <a:fillRect/>
          </a:stretch>
        </p:blipFill>
        <p:spPr>
          <a:xfrm>
            <a:off x="606490" y="1645092"/>
            <a:ext cx="10598021" cy="4724809"/>
          </a:xfrm>
          <a:prstGeom prst="rect">
            <a:avLst/>
          </a:prstGeom>
        </p:spPr>
      </p:pic>
      <p:pic>
        <p:nvPicPr>
          <p:cNvPr id="7" name="Picture 6">
            <a:extLst>
              <a:ext uri="{FF2B5EF4-FFF2-40B4-BE49-F238E27FC236}">
                <a16:creationId xmlns:a16="http://schemas.microsoft.com/office/drawing/2014/main" id="{84F34346-5444-C60A-4FF1-58D415CE3905}"/>
              </a:ext>
            </a:extLst>
          </p:cNvPr>
          <p:cNvPicPr>
            <a:picLocks noChangeAspect="1"/>
          </p:cNvPicPr>
          <p:nvPr/>
        </p:nvPicPr>
        <p:blipFill>
          <a:blip r:embed="rId3"/>
          <a:stretch>
            <a:fillRect/>
          </a:stretch>
        </p:blipFill>
        <p:spPr>
          <a:xfrm>
            <a:off x="6096000" y="2985400"/>
            <a:ext cx="5403048" cy="1950889"/>
          </a:xfrm>
          <a:prstGeom prst="rect">
            <a:avLst/>
          </a:prstGeom>
        </p:spPr>
      </p:pic>
      <p:pic>
        <p:nvPicPr>
          <p:cNvPr id="3" name="Google Shape;104;p1" descr="pngfind.com-kingpin-png-4152286 (1).png">
            <a:extLst>
              <a:ext uri="{FF2B5EF4-FFF2-40B4-BE49-F238E27FC236}">
                <a16:creationId xmlns:a16="http://schemas.microsoft.com/office/drawing/2014/main" id="{4ED3DB07-C271-2AD0-43AE-5CDED4B19443}"/>
              </a:ext>
            </a:extLst>
          </p:cNvPr>
          <p:cNvPicPr preferRelativeResize="0"/>
          <p:nvPr/>
        </p:nvPicPr>
        <p:blipFill rotWithShape="1">
          <a:blip r:embed="rId4"/>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926990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199" y="94538"/>
            <a:ext cx="10722429" cy="1325563"/>
          </a:xfrm>
        </p:spPr>
        <p:txBody>
          <a:bodyPr/>
          <a:lstStyle/>
          <a:p>
            <a:r>
              <a:rPr lang="en-IN" b="1" dirty="0">
                <a:solidFill>
                  <a:srgbClr val="00B050"/>
                </a:solidFill>
              </a:rPr>
              <a:t>HEXADECIMAL TO DECIMAL NUMBER CONVERSION</a:t>
            </a:r>
          </a:p>
        </p:txBody>
      </p:sp>
      <p:pic>
        <p:nvPicPr>
          <p:cNvPr id="4" name="Picture 3">
            <a:extLst>
              <a:ext uri="{FF2B5EF4-FFF2-40B4-BE49-F238E27FC236}">
                <a16:creationId xmlns:a16="http://schemas.microsoft.com/office/drawing/2014/main" id="{1B715CEA-15A5-7546-EAD3-3BFEE01061DC}"/>
              </a:ext>
            </a:extLst>
          </p:cNvPr>
          <p:cNvPicPr>
            <a:picLocks noChangeAspect="1"/>
          </p:cNvPicPr>
          <p:nvPr/>
        </p:nvPicPr>
        <p:blipFill>
          <a:blip r:embed="rId2"/>
          <a:stretch>
            <a:fillRect/>
          </a:stretch>
        </p:blipFill>
        <p:spPr>
          <a:xfrm>
            <a:off x="1216756" y="1714001"/>
            <a:ext cx="9690730" cy="3112554"/>
          </a:xfrm>
          <a:prstGeom prst="rect">
            <a:avLst/>
          </a:prstGeom>
        </p:spPr>
      </p:pic>
      <p:pic>
        <p:nvPicPr>
          <p:cNvPr id="3" name="Google Shape;104;p1" descr="pngfind.com-kingpin-png-4152286 (1).png">
            <a:extLst>
              <a:ext uri="{FF2B5EF4-FFF2-40B4-BE49-F238E27FC236}">
                <a16:creationId xmlns:a16="http://schemas.microsoft.com/office/drawing/2014/main" id="{42F512F2-0A6D-F48A-4D6D-C8D6B079833C}"/>
              </a:ext>
            </a:extLst>
          </p:cNvPr>
          <p:cNvPicPr preferRelativeResize="0"/>
          <p:nvPr/>
        </p:nvPicPr>
        <p:blipFill rotWithShape="1">
          <a:blip r:embed="rId3"/>
          <a:srcRect/>
          <a:stretch>
            <a:fillRect/>
          </a:stretch>
        </p:blipFill>
        <p:spPr>
          <a:xfrm>
            <a:off x="9511004" y="206738"/>
            <a:ext cx="2137804" cy="935289"/>
          </a:xfrm>
          <a:prstGeom prst="rect">
            <a:avLst/>
          </a:prstGeom>
          <a:noFill/>
          <a:ln>
            <a:noFill/>
          </a:ln>
        </p:spPr>
      </p:pic>
    </p:spTree>
    <p:extLst>
      <p:ext uri="{BB962C8B-B14F-4D97-AF65-F5344CB8AC3E}">
        <p14:creationId xmlns:p14="http://schemas.microsoft.com/office/powerpoint/2010/main" val="4038357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4AE642-996A-3A88-FF26-7B3DADB3F8E5}"/>
              </a:ext>
            </a:extLst>
          </p:cNvPr>
          <p:cNvSpPr txBox="1"/>
          <p:nvPr/>
        </p:nvSpPr>
        <p:spPr>
          <a:xfrm>
            <a:off x="706405" y="2103969"/>
            <a:ext cx="10592578" cy="348569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Binary-coded decimal is a system of writing numerals that assigns a four-digit binary code to each digit 0 through 9 in a </a:t>
            </a:r>
            <a:r>
              <a:rPr lang="en-US" sz="2500" b="0" dirty="0">
                <a:effectLst/>
                <a:latin typeface="Times New Roman" panose="02020603050405020304" pitchFamily="18" charset="0"/>
                <a:cs typeface="Times New Roman" panose="02020603050405020304" pitchFamily="18" charset="0"/>
              </a:rPr>
              <a:t>decimal</a:t>
            </a:r>
            <a:r>
              <a:rPr lang="en-US" sz="2500" b="0" i="0" dirty="0">
                <a:effectLst/>
                <a:latin typeface="Times New Roman" panose="02020603050405020304" pitchFamily="18" charset="0"/>
                <a:cs typeface="Times New Roman" panose="02020603050405020304" pitchFamily="18" charset="0"/>
              </a:rPr>
              <a:t> (base 10) number. </a:t>
            </a:r>
          </a:p>
          <a:p>
            <a:pPr marL="342900" indent="-342900">
              <a:lnSpc>
                <a:spcPct val="150000"/>
              </a:lnSpc>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Simply put, binary-coded decimal is a way to convert decimal numbers into their binary equivalents. </a:t>
            </a:r>
          </a:p>
          <a:p>
            <a:pPr marL="342900" indent="-342900">
              <a:lnSpc>
                <a:spcPct val="150000"/>
              </a:lnSpc>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However, binary-coded decimal is not the same as simple binary representation.</a:t>
            </a:r>
            <a:endParaRPr lang="en-IN" sz="25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pPr algn="ctr"/>
            <a:r>
              <a:rPr lang="en-IN" b="1" dirty="0">
                <a:solidFill>
                  <a:srgbClr val="FF0000"/>
                </a:solidFill>
              </a:rPr>
              <a:t>I. CODES</a:t>
            </a:r>
            <a:br>
              <a:rPr lang="en-IN" b="1" dirty="0">
                <a:solidFill>
                  <a:srgbClr val="00B050"/>
                </a:solidFill>
              </a:rPr>
            </a:br>
            <a:r>
              <a:rPr lang="en-IN" b="1" dirty="0">
                <a:solidFill>
                  <a:srgbClr val="00B050"/>
                </a:solidFill>
              </a:rPr>
              <a:t>BINARY CODED DECIMAL</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Tree>
    <p:extLst>
      <p:ext uri="{BB962C8B-B14F-4D97-AF65-F5344CB8AC3E}">
        <p14:creationId xmlns:p14="http://schemas.microsoft.com/office/powerpoint/2010/main" val="74218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3810-BB73-2918-0061-076668C40A26}"/>
              </a:ext>
            </a:extLst>
          </p:cNvPr>
          <p:cNvSpPr>
            <a:spLocks noGrp="1"/>
          </p:cNvSpPr>
          <p:nvPr>
            <p:ph type="title"/>
          </p:nvPr>
        </p:nvSpPr>
        <p:spPr/>
        <p:txBody>
          <a:bodyPr>
            <a:normAutofit/>
          </a:bodyPr>
          <a:lstStyle/>
          <a:p>
            <a:r>
              <a:rPr lang="en-IN" sz="3800" b="1" dirty="0">
                <a:solidFill>
                  <a:srgbClr val="FF0000"/>
                </a:solidFill>
                <a:latin typeface="Book Antiqua" panose="02040602050305030304" pitchFamily="18" charset="0"/>
              </a:rPr>
              <a:t>Overall Assessment Plan</a:t>
            </a:r>
          </a:p>
        </p:txBody>
      </p:sp>
      <p:pic>
        <p:nvPicPr>
          <p:cNvPr id="6" name="Picture 5">
            <a:extLst>
              <a:ext uri="{FF2B5EF4-FFF2-40B4-BE49-F238E27FC236}">
                <a16:creationId xmlns:a16="http://schemas.microsoft.com/office/drawing/2014/main" id="{C5C48769-3FC9-D8E6-ABD8-053376636CB4}"/>
              </a:ext>
            </a:extLst>
          </p:cNvPr>
          <p:cNvPicPr>
            <a:picLocks noChangeAspect="1"/>
          </p:cNvPicPr>
          <p:nvPr/>
        </p:nvPicPr>
        <p:blipFill>
          <a:blip r:embed="rId2"/>
          <a:stretch>
            <a:fillRect/>
          </a:stretch>
        </p:blipFill>
        <p:spPr>
          <a:xfrm>
            <a:off x="2308180" y="1910428"/>
            <a:ext cx="7575639" cy="2904168"/>
          </a:xfrm>
          <a:prstGeom prst="rect">
            <a:avLst/>
          </a:prstGeom>
        </p:spPr>
      </p:pic>
    </p:spTree>
    <p:extLst>
      <p:ext uri="{BB962C8B-B14F-4D97-AF65-F5344CB8AC3E}">
        <p14:creationId xmlns:p14="http://schemas.microsoft.com/office/powerpoint/2010/main" val="2571494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BINARY CODED DECIMAL</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5" name="TextBox 4">
            <a:extLst>
              <a:ext uri="{FF2B5EF4-FFF2-40B4-BE49-F238E27FC236}">
                <a16:creationId xmlns:a16="http://schemas.microsoft.com/office/drawing/2014/main" id="{34BF9078-85CB-EF72-119F-AC69C9E469D1}"/>
              </a:ext>
            </a:extLst>
          </p:cNvPr>
          <p:cNvSpPr txBox="1"/>
          <p:nvPr/>
        </p:nvSpPr>
        <p:spPr>
          <a:xfrm>
            <a:off x="914399" y="2155372"/>
            <a:ext cx="10440955" cy="245798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It is a form of binary encoding where each digit in a decimal number is represented in the form of bits</a:t>
            </a:r>
          </a:p>
          <a:p>
            <a:pPr marL="342900" indent="-342900">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This encoding can be done in either 4-bit or 8-bit (usually 4-bit is preferred).</a:t>
            </a:r>
          </a:p>
          <a:p>
            <a:pPr marL="342900" indent="-342900">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It is a fast and efficient system that converts the decimal numbers into binary numbers as compared to the existing binary system</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203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BINARY CODED DECIMAL – TRUTH TABLE</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pic>
        <p:nvPicPr>
          <p:cNvPr id="1026" name="Picture 2" descr="BCD 10 combinations of 4 binary bits">
            <a:extLst>
              <a:ext uri="{FF2B5EF4-FFF2-40B4-BE49-F238E27FC236}">
                <a16:creationId xmlns:a16="http://schemas.microsoft.com/office/drawing/2014/main" id="{D95B9DDA-6F69-E5FA-C537-4D4B2A120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455" y="1765333"/>
            <a:ext cx="4846647" cy="422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37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BINARY CODED DECIMAL</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4" name="TextBox 3">
            <a:extLst>
              <a:ext uri="{FF2B5EF4-FFF2-40B4-BE49-F238E27FC236}">
                <a16:creationId xmlns:a16="http://schemas.microsoft.com/office/drawing/2014/main" id="{16C4587F-E29B-51BC-FCB8-587E83325FBA}"/>
              </a:ext>
            </a:extLst>
          </p:cNvPr>
          <p:cNvSpPr txBox="1"/>
          <p:nvPr/>
        </p:nvSpPr>
        <p:spPr>
          <a:xfrm>
            <a:off x="1201317" y="1953347"/>
            <a:ext cx="6097554" cy="3139321"/>
          </a:xfrm>
          <a:prstGeom prst="rect">
            <a:avLst/>
          </a:prstGeom>
          <a:noFill/>
        </p:spPr>
        <p:txBody>
          <a:bodyPr wrap="square">
            <a:spAutoFit/>
          </a:bodyPr>
          <a:lstStyle/>
          <a:p>
            <a:r>
              <a:rPr lang="en-IN" dirty="0"/>
              <a:t>DECIMAL NUMBER	BCD</a:t>
            </a:r>
          </a:p>
          <a:p>
            <a:r>
              <a:rPr lang="en-IN" dirty="0"/>
              <a:t>0	0000</a:t>
            </a:r>
          </a:p>
          <a:p>
            <a:r>
              <a:rPr lang="en-IN" dirty="0"/>
              <a:t>1	0001</a:t>
            </a:r>
          </a:p>
          <a:p>
            <a:r>
              <a:rPr lang="en-IN" dirty="0"/>
              <a:t>2	0010</a:t>
            </a:r>
          </a:p>
          <a:p>
            <a:r>
              <a:rPr lang="en-IN" dirty="0"/>
              <a:t>3	0011</a:t>
            </a:r>
          </a:p>
          <a:p>
            <a:r>
              <a:rPr lang="en-IN" dirty="0"/>
              <a:t>4	0100</a:t>
            </a:r>
          </a:p>
          <a:p>
            <a:r>
              <a:rPr lang="en-IN" dirty="0"/>
              <a:t>5	0101</a:t>
            </a:r>
          </a:p>
          <a:p>
            <a:r>
              <a:rPr lang="en-IN" dirty="0"/>
              <a:t>6	0110</a:t>
            </a:r>
          </a:p>
          <a:p>
            <a:r>
              <a:rPr lang="en-IN" dirty="0"/>
              <a:t>7	0111</a:t>
            </a:r>
          </a:p>
          <a:p>
            <a:r>
              <a:rPr lang="en-IN" dirty="0"/>
              <a:t>8	1000</a:t>
            </a:r>
          </a:p>
          <a:p>
            <a:r>
              <a:rPr lang="en-IN" dirty="0"/>
              <a:t>9	1001</a:t>
            </a:r>
          </a:p>
        </p:txBody>
      </p:sp>
      <p:pic>
        <p:nvPicPr>
          <p:cNvPr id="1026" name="Picture 2" descr="bcd code">
            <a:extLst>
              <a:ext uri="{FF2B5EF4-FFF2-40B4-BE49-F238E27FC236}">
                <a16:creationId xmlns:a16="http://schemas.microsoft.com/office/drawing/2014/main" id="{D2F020A9-27D6-8F3D-99B9-9ED0C1414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668" y="2538412"/>
            <a:ext cx="333375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589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Excess – 3 code</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8" name="TextBox 7">
            <a:extLst>
              <a:ext uri="{FF2B5EF4-FFF2-40B4-BE49-F238E27FC236}">
                <a16:creationId xmlns:a16="http://schemas.microsoft.com/office/drawing/2014/main" id="{2E6EDD5F-C0FE-67DE-94B4-89E7AD1F4691}"/>
              </a:ext>
            </a:extLst>
          </p:cNvPr>
          <p:cNvSpPr txBox="1"/>
          <p:nvPr/>
        </p:nvSpPr>
        <p:spPr>
          <a:xfrm>
            <a:off x="734785" y="1577961"/>
            <a:ext cx="10412963" cy="29510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Excess-3 Code</a:t>
            </a:r>
            <a:r>
              <a:rPr lang="en-US" b="0" i="0" dirty="0">
                <a:solidFill>
                  <a:srgbClr val="000000"/>
                </a:solidFill>
                <a:effectLst/>
                <a:latin typeface="Times New Roman" panose="02020603050405020304" pitchFamily="18" charset="0"/>
                <a:cs typeface="Times New Roman" panose="02020603050405020304" pitchFamily="18" charset="0"/>
              </a:rPr>
              <a:t> is a non-weighted BCD (8421) Code. </a:t>
            </a:r>
            <a:r>
              <a:rPr lang="en-US" b="1" i="0" dirty="0">
                <a:solidFill>
                  <a:srgbClr val="000000"/>
                </a:solidFill>
                <a:effectLst/>
                <a:latin typeface="Times New Roman" panose="02020603050405020304" pitchFamily="18" charset="0"/>
                <a:cs typeface="Times New Roman" panose="02020603050405020304" pitchFamily="18" charset="0"/>
              </a:rPr>
              <a:t>Excess-3 Code</a:t>
            </a:r>
            <a:r>
              <a:rPr lang="en-US" b="0" i="0" dirty="0">
                <a:solidFill>
                  <a:srgbClr val="000000"/>
                </a:solidFill>
                <a:effectLst/>
                <a:latin typeface="Times New Roman" panose="02020603050405020304" pitchFamily="18" charset="0"/>
                <a:cs typeface="Times New Roman" panose="02020603050405020304" pitchFamily="18" charset="0"/>
              </a:rPr>
              <a:t> is derived from 8421 code by adding 0011 (3) to all code groups.</a:t>
            </a:r>
          </a:p>
          <a:p>
            <a:pPr marL="285750" indent="-285750">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It is a </a:t>
            </a:r>
            <a:r>
              <a:rPr lang="en-US" b="1" i="0" dirty="0">
                <a:solidFill>
                  <a:srgbClr val="000000"/>
                </a:solidFill>
                <a:effectLst/>
                <a:latin typeface="Times New Roman" panose="02020603050405020304" pitchFamily="18" charset="0"/>
                <a:cs typeface="Times New Roman" panose="02020603050405020304" pitchFamily="18" charset="0"/>
              </a:rPr>
              <a:t>sequential code</a:t>
            </a:r>
            <a:r>
              <a:rPr lang="en-US" b="0" i="0" dirty="0">
                <a:solidFill>
                  <a:srgbClr val="000000"/>
                </a:solidFill>
                <a:effectLst/>
                <a:latin typeface="Times New Roman" panose="02020603050405020304" pitchFamily="18" charset="0"/>
                <a:cs typeface="Times New Roman" panose="02020603050405020304" pitchFamily="18" charset="0"/>
              </a:rPr>
              <a:t>, thus can be also used for performing arithmetic operations. Also, </a:t>
            </a:r>
            <a:r>
              <a:rPr lang="en-US" b="1" i="0" dirty="0">
                <a:solidFill>
                  <a:srgbClr val="000000"/>
                </a:solidFill>
                <a:effectLst/>
                <a:latin typeface="Times New Roman" panose="02020603050405020304" pitchFamily="18" charset="0"/>
                <a:cs typeface="Times New Roman" panose="02020603050405020304" pitchFamily="18" charset="0"/>
              </a:rPr>
              <a:t>Excess-3 codes</a:t>
            </a:r>
            <a:r>
              <a:rPr lang="en-US" b="0" i="0" dirty="0">
                <a:solidFill>
                  <a:srgbClr val="000000"/>
                </a:solidFill>
                <a:effectLst/>
                <a:latin typeface="Times New Roman" panose="02020603050405020304" pitchFamily="18" charset="0"/>
                <a:cs typeface="Times New Roman" panose="02020603050405020304" pitchFamily="18" charset="0"/>
              </a:rPr>
              <a:t> are </a:t>
            </a:r>
            <a:r>
              <a:rPr lang="en-US" b="1" i="0" dirty="0">
                <a:solidFill>
                  <a:srgbClr val="000000"/>
                </a:solidFill>
                <a:effectLst/>
                <a:latin typeface="Times New Roman" panose="02020603050405020304" pitchFamily="18" charset="0"/>
                <a:cs typeface="Times New Roman" panose="02020603050405020304" pitchFamily="18" charset="0"/>
              </a:rPr>
              <a:t>self-complementing codes</a:t>
            </a:r>
            <a:r>
              <a:rPr lang="en-US" b="0" i="0" dirty="0">
                <a:solidFill>
                  <a:srgbClr val="000000"/>
                </a:solidFill>
                <a:effectLst/>
                <a:latin typeface="Times New Roman" panose="02020603050405020304" pitchFamily="18" charset="0"/>
                <a:cs typeface="Times New Roman" panose="02020603050405020304" pitchFamily="18" charset="0"/>
              </a:rPr>
              <a:t> in nature.</a:t>
            </a:r>
          </a:p>
          <a:p>
            <a:pPr marL="285750" indent="-285750">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Therefore, subtraction by the method of complement addition is more direct in the </a:t>
            </a:r>
            <a:r>
              <a:rPr lang="en-US" b="1" i="0" dirty="0">
                <a:solidFill>
                  <a:srgbClr val="000000"/>
                </a:solidFill>
                <a:effectLst/>
                <a:latin typeface="Times New Roman" panose="02020603050405020304" pitchFamily="18" charset="0"/>
                <a:cs typeface="Times New Roman" panose="02020603050405020304" pitchFamily="18" charset="0"/>
              </a:rPr>
              <a:t>XS-3 code</a:t>
            </a:r>
            <a:r>
              <a:rPr lang="en-US" b="0" i="0" dirty="0">
                <a:solidFill>
                  <a:srgbClr val="000000"/>
                </a:solidFill>
                <a:effectLst/>
                <a:latin typeface="Times New Roman" panose="02020603050405020304" pitchFamily="18" charset="0"/>
                <a:cs typeface="Times New Roman" panose="02020603050405020304" pitchFamily="18" charset="0"/>
              </a:rPr>
              <a:t> than in 8421 BCD code. </a:t>
            </a:r>
          </a:p>
          <a:p>
            <a:pPr marL="285750" indent="-285750">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Like, BCD code, it also has six invalid states which are: </a:t>
            </a:r>
            <a:r>
              <a:rPr lang="en-US" b="1" i="0" dirty="0">
                <a:solidFill>
                  <a:srgbClr val="000000"/>
                </a:solidFill>
                <a:effectLst/>
                <a:latin typeface="Times New Roman" panose="02020603050405020304" pitchFamily="18" charset="0"/>
                <a:cs typeface="Times New Roman" panose="02020603050405020304" pitchFamily="18" charset="0"/>
              </a:rPr>
              <a:t>0000, 0001, 0010, 1101, 1110 and 1111</a:t>
            </a:r>
            <a:r>
              <a:rPr lang="en-US"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15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Excess – 3 code</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graphicFrame>
        <p:nvGraphicFramePr>
          <p:cNvPr id="2" name="Table 1">
            <a:extLst>
              <a:ext uri="{FF2B5EF4-FFF2-40B4-BE49-F238E27FC236}">
                <a16:creationId xmlns:a16="http://schemas.microsoft.com/office/drawing/2014/main" id="{D2AE7C44-C963-B9F6-7B1B-EF4E66FB3E36}"/>
              </a:ext>
            </a:extLst>
          </p:cNvPr>
          <p:cNvGraphicFramePr>
            <a:graphicFrameLocks noGrp="1"/>
          </p:cNvGraphicFramePr>
          <p:nvPr>
            <p:extLst>
              <p:ext uri="{D42A27DB-BD31-4B8C-83A1-F6EECF244321}">
                <p14:modId xmlns:p14="http://schemas.microsoft.com/office/powerpoint/2010/main" val="506607336"/>
              </p:ext>
            </p:extLst>
          </p:nvPr>
        </p:nvGraphicFramePr>
        <p:xfrm>
          <a:off x="2598469" y="1817020"/>
          <a:ext cx="6995061" cy="4368548"/>
        </p:xfrm>
        <a:graphic>
          <a:graphicData uri="http://schemas.openxmlformats.org/drawingml/2006/table">
            <a:tbl>
              <a:tblPr/>
              <a:tblGrid>
                <a:gridCol w="2331687">
                  <a:extLst>
                    <a:ext uri="{9D8B030D-6E8A-4147-A177-3AD203B41FA5}">
                      <a16:colId xmlns:a16="http://schemas.microsoft.com/office/drawing/2014/main" val="1834641749"/>
                    </a:ext>
                  </a:extLst>
                </a:gridCol>
                <a:gridCol w="2331687">
                  <a:extLst>
                    <a:ext uri="{9D8B030D-6E8A-4147-A177-3AD203B41FA5}">
                      <a16:colId xmlns:a16="http://schemas.microsoft.com/office/drawing/2014/main" val="3028462718"/>
                    </a:ext>
                  </a:extLst>
                </a:gridCol>
                <a:gridCol w="2331687">
                  <a:extLst>
                    <a:ext uri="{9D8B030D-6E8A-4147-A177-3AD203B41FA5}">
                      <a16:colId xmlns:a16="http://schemas.microsoft.com/office/drawing/2014/main" val="3236840740"/>
                    </a:ext>
                  </a:extLst>
                </a:gridCol>
              </a:tblGrid>
              <a:tr h="629799">
                <a:tc>
                  <a:txBody>
                    <a:bodyPr/>
                    <a:lstStyle/>
                    <a:p>
                      <a:pPr algn="ctr" fontAlgn="t"/>
                      <a:r>
                        <a:rPr lang="en-IN" sz="1700" b="1" dirty="0">
                          <a:effectLst/>
                        </a:rPr>
                        <a:t>Decimal Numbers</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b="1" dirty="0">
                          <a:effectLst/>
                        </a:rPr>
                        <a:t>Binary Numbers</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US" sz="1700" b="1" dirty="0">
                          <a:effectLst/>
                        </a:rPr>
                        <a:t>Excess-3 Code (Binary Number + 0011)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extLst>
                  <a:ext uri="{0D108BD9-81ED-4DB2-BD59-A6C34878D82A}">
                    <a16:rowId xmlns:a16="http://schemas.microsoft.com/office/drawing/2014/main" val="3589946773"/>
                  </a:ext>
                </a:extLst>
              </a:tr>
              <a:tr h="372154">
                <a:tc>
                  <a:txBody>
                    <a:bodyPr/>
                    <a:lstStyle/>
                    <a:p>
                      <a:pPr algn="ctr" fontAlgn="t"/>
                      <a:r>
                        <a:rPr lang="en-IN" sz="1700" dirty="0">
                          <a:effectLst/>
                        </a:rPr>
                        <a:t>0</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a:effectLst/>
                        </a:rPr>
                        <a:t>0000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dirty="0">
                          <a:effectLst/>
                        </a:rPr>
                        <a:t>0011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extLst>
                  <a:ext uri="{0D108BD9-81ED-4DB2-BD59-A6C34878D82A}">
                    <a16:rowId xmlns:a16="http://schemas.microsoft.com/office/drawing/2014/main" val="1574064027"/>
                  </a:ext>
                </a:extLst>
              </a:tr>
              <a:tr h="372154">
                <a:tc>
                  <a:txBody>
                    <a:bodyPr/>
                    <a:lstStyle/>
                    <a:p>
                      <a:pPr algn="ctr" fontAlgn="t"/>
                      <a:r>
                        <a:rPr lang="en-IN" sz="1700">
                          <a:effectLst/>
                        </a:rPr>
                        <a:t>1</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dirty="0">
                          <a:effectLst/>
                        </a:rPr>
                        <a:t>0001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a:effectLst/>
                        </a:rPr>
                        <a:t>0100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extLst>
                  <a:ext uri="{0D108BD9-81ED-4DB2-BD59-A6C34878D82A}">
                    <a16:rowId xmlns:a16="http://schemas.microsoft.com/office/drawing/2014/main" val="928165725"/>
                  </a:ext>
                </a:extLst>
              </a:tr>
              <a:tr h="372154">
                <a:tc>
                  <a:txBody>
                    <a:bodyPr/>
                    <a:lstStyle/>
                    <a:p>
                      <a:pPr algn="ctr" fontAlgn="t"/>
                      <a:r>
                        <a:rPr lang="en-IN" sz="1700">
                          <a:effectLst/>
                        </a:rPr>
                        <a:t>2</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a:effectLst/>
                        </a:rPr>
                        <a:t>0010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a:effectLst/>
                        </a:rPr>
                        <a:t>0101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extLst>
                  <a:ext uri="{0D108BD9-81ED-4DB2-BD59-A6C34878D82A}">
                    <a16:rowId xmlns:a16="http://schemas.microsoft.com/office/drawing/2014/main" val="3594170053"/>
                  </a:ext>
                </a:extLst>
              </a:tr>
              <a:tr h="372154">
                <a:tc>
                  <a:txBody>
                    <a:bodyPr/>
                    <a:lstStyle/>
                    <a:p>
                      <a:pPr algn="ctr" fontAlgn="t"/>
                      <a:r>
                        <a:rPr lang="en-IN" sz="1700">
                          <a:effectLst/>
                        </a:rPr>
                        <a:t>3</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a:effectLst/>
                        </a:rPr>
                        <a:t>0011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dirty="0">
                          <a:effectLst/>
                        </a:rPr>
                        <a:t>1100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extLst>
                  <a:ext uri="{0D108BD9-81ED-4DB2-BD59-A6C34878D82A}">
                    <a16:rowId xmlns:a16="http://schemas.microsoft.com/office/drawing/2014/main" val="487318051"/>
                  </a:ext>
                </a:extLst>
              </a:tr>
              <a:tr h="372154">
                <a:tc>
                  <a:txBody>
                    <a:bodyPr/>
                    <a:lstStyle/>
                    <a:p>
                      <a:pPr algn="ctr" fontAlgn="t"/>
                      <a:r>
                        <a:rPr lang="en-IN" sz="1700">
                          <a:effectLst/>
                        </a:rPr>
                        <a:t>4</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a:effectLst/>
                        </a:rPr>
                        <a:t>0100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a:effectLst/>
                        </a:rPr>
                        <a:t>0111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extLst>
                  <a:ext uri="{0D108BD9-81ED-4DB2-BD59-A6C34878D82A}">
                    <a16:rowId xmlns:a16="http://schemas.microsoft.com/office/drawing/2014/main" val="1298391592"/>
                  </a:ext>
                </a:extLst>
              </a:tr>
              <a:tr h="372154">
                <a:tc>
                  <a:txBody>
                    <a:bodyPr/>
                    <a:lstStyle/>
                    <a:p>
                      <a:pPr algn="ctr" fontAlgn="t"/>
                      <a:r>
                        <a:rPr lang="en-IN" sz="1700">
                          <a:effectLst/>
                        </a:rPr>
                        <a:t>5</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a:effectLst/>
                        </a:rPr>
                        <a:t>0101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dirty="0">
                          <a:effectLst/>
                        </a:rPr>
                        <a:t>1000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extLst>
                  <a:ext uri="{0D108BD9-81ED-4DB2-BD59-A6C34878D82A}">
                    <a16:rowId xmlns:a16="http://schemas.microsoft.com/office/drawing/2014/main" val="1793628611"/>
                  </a:ext>
                </a:extLst>
              </a:tr>
              <a:tr h="372154">
                <a:tc>
                  <a:txBody>
                    <a:bodyPr/>
                    <a:lstStyle/>
                    <a:p>
                      <a:pPr algn="ctr" fontAlgn="t"/>
                      <a:r>
                        <a:rPr lang="en-IN" sz="1700">
                          <a:effectLst/>
                        </a:rPr>
                        <a:t>6</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a:effectLst/>
                        </a:rPr>
                        <a:t>1010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a:effectLst/>
                        </a:rPr>
                        <a:t>1001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extLst>
                  <a:ext uri="{0D108BD9-81ED-4DB2-BD59-A6C34878D82A}">
                    <a16:rowId xmlns:a16="http://schemas.microsoft.com/office/drawing/2014/main" val="512289923"/>
                  </a:ext>
                </a:extLst>
              </a:tr>
              <a:tr h="372154">
                <a:tc>
                  <a:txBody>
                    <a:bodyPr/>
                    <a:lstStyle/>
                    <a:p>
                      <a:pPr algn="ctr" fontAlgn="t"/>
                      <a:r>
                        <a:rPr lang="en-IN" sz="1700">
                          <a:effectLst/>
                        </a:rPr>
                        <a:t>7</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a:effectLst/>
                        </a:rPr>
                        <a:t>0111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a:effectLst/>
                        </a:rPr>
                        <a:t>1010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extLst>
                  <a:ext uri="{0D108BD9-81ED-4DB2-BD59-A6C34878D82A}">
                    <a16:rowId xmlns:a16="http://schemas.microsoft.com/office/drawing/2014/main" val="1143557350"/>
                  </a:ext>
                </a:extLst>
              </a:tr>
              <a:tr h="372154">
                <a:tc>
                  <a:txBody>
                    <a:bodyPr/>
                    <a:lstStyle/>
                    <a:p>
                      <a:pPr algn="ctr" fontAlgn="t"/>
                      <a:r>
                        <a:rPr lang="en-IN" sz="1700">
                          <a:effectLst/>
                        </a:rPr>
                        <a:t>8</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a:effectLst/>
                        </a:rPr>
                        <a:t>1000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tc>
                  <a:txBody>
                    <a:bodyPr/>
                    <a:lstStyle/>
                    <a:p>
                      <a:pPr algn="ctr" fontAlgn="t"/>
                      <a:r>
                        <a:rPr lang="en-IN" sz="1700">
                          <a:effectLst/>
                        </a:rPr>
                        <a:t>1011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1F1F1"/>
                    </a:solidFill>
                  </a:tcPr>
                </a:tc>
                <a:extLst>
                  <a:ext uri="{0D108BD9-81ED-4DB2-BD59-A6C34878D82A}">
                    <a16:rowId xmlns:a16="http://schemas.microsoft.com/office/drawing/2014/main" val="3936516824"/>
                  </a:ext>
                </a:extLst>
              </a:tr>
              <a:tr h="372154">
                <a:tc>
                  <a:txBody>
                    <a:bodyPr/>
                    <a:lstStyle/>
                    <a:p>
                      <a:pPr algn="ctr" fontAlgn="t"/>
                      <a:r>
                        <a:rPr lang="en-IN" sz="1700">
                          <a:effectLst/>
                        </a:rPr>
                        <a:t>9</a:t>
                      </a:r>
                    </a:p>
                  </a:txBody>
                  <a:tcPr marL="114509"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a:effectLst/>
                        </a:rPr>
                        <a:t>1001</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tc>
                  <a:txBody>
                    <a:bodyPr/>
                    <a:lstStyle/>
                    <a:p>
                      <a:pPr algn="ctr" fontAlgn="t"/>
                      <a:r>
                        <a:rPr lang="en-IN" sz="1700" dirty="0">
                          <a:effectLst/>
                        </a:rPr>
                        <a:t>1100</a:t>
                      </a:r>
                    </a:p>
                  </a:txBody>
                  <a:tcPr marL="57254" marR="57254" marT="57254" marB="57254">
                    <a:lnL w="7620" cap="flat" cmpd="sng" algn="ctr">
                      <a:solidFill>
                        <a:srgbClr val="006969"/>
                      </a:solidFill>
                      <a:prstDash val="solid"/>
                      <a:round/>
                      <a:headEnd type="none" w="med" len="med"/>
                      <a:tailEnd type="none" w="med" len="med"/>
                    </a:lnL>
                    <a:lnR w="7620" cap="flat" cmpd="sng" algn="ctr">
                      <a:solidFill>
                        <a:srgbClr val="006969"/>
                      </a:solidFill>
                      <a:prstDash val="solid"/>
                      <a:round/>
                      <a:headEnd type="none" w="med" len="med"/>
                      <a:tailEnd type="none" w="med" len="med"/>
                    </a:lnR>
                    <a:lnT w="7620" cap="flat" cmpd="sng" algn="ctr">
                      <a:solidFill>
                        <a:srgbClr val="006969"/>
                      </a:solidFill>
                      <a:prstDash val="solid"/>
                      <a:round/>
                      <a:headEnd type="none" w="med" len="med"/>
                      <a:tailEnd type="none" w="med" len="med"/>
                    </a:lnT>
                    <a:lnB w="7620" cap="flat" cmpd="sng" algn="ctr">
                      <a:solidFill>
                        <a:srgbClr val="006969"/>
                      </a:solidFill>
                      <a:prstDash val="solid"/>
                      <a:round/>
                      <a:headEnd type="none" w="med" len="med"/>
                      <a:tailEnd type="none" w="med" len="med"/>
                    </a:lnB>
                    <a:solidFill>
                      <a:srgbClr val="FFFFFF"/>
                    </a:solidFill>
                  </a:tcPr>
                </a:tc>
                <a:extLst>
                  <a:ext uri="{0D108BD9-81ED-4DB2-BD59-A6C34878D82A}">
                    <a16:rowId xmlns:a16="http://schemas.microsoft.com/office/drawing/2014/main" val="1918950415"/>
                  </a:ext>
                </a:extLst>
              </a:tr>
            </a:tbl>
          </a:graphicData>
        </a:graphic>
      </p:graphicFrame>
    </p:spTree>
    <p:extLst>
      <p:ext uri="{BB962C8B-B14F-4D97-AF65-F5344CB8AC3E}">
        <p14:creationId xmlns:p14="http://schemas.microsoft.com/office/powerpoint/2010/main" val="85896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Excess – 3 code</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4" name="TextBox 3">
            <a:extLst>
              <a:ext uri="{FF2B5EF4-FFF2-40B4-BE49-F238E27FC236}">
                <a16:creationId xmlns:a16="http://schemas.microsoft.com/office/drawing/2014/main" id="{88B12858-1D0C-975C-58A8-F16B7E365DA8}"/>
              </a:ext>
            </a:extLst>
          </p:cNvPr>
          <p:cNvSpPr txBox="1"/>
          <p:nvPr/>
        </p:nvSpPr>
        <p:spPr>
          <a:xfrm>
            <a:off x="790527" y="1781718"/>
            <a:ext cx="6097554" cy="861774"/>
          </a:xfrm>
          <a:prstGeom prst="rect">
            <a:avLst/>
          </a:prstGeom>
          <a:noFill/>
        </p:spPr>
        <p:txBody>
          <a:bodyPr wrap="square">
            <a:spAutoFit/>
          </a:bodyPr>
          <a:lstStyle/>
          <a:p>
            <a:pPr algn="l"/>
            <a:r>
              <a:rPr lang="en-US" sz="2500" b="1" i="0" dirty="0">
                <a:solidFill>
                  <a:srgbClr val="000000"/>
                </a:solidFill>
                <a:effectLst/>
                <a:latin typeface="Times New Roman" panose="02020603050405020304" pitchFamily="18" charset="0"/>
                <a:cs typeface="Times New Roman" panose="02020603050405020304" pitchFamily="18" charset="0"/>
              </a:rPr>
              <a:t>Example:</a:t>
            </a:r>
          </a:p>
          <a:p>
            <a:pPr algn="l"/>
            <a:r>
              <a:rPr lang="en-US" sz="2500" b="1" i="0" dirty="0">
                <a:solidFill>
                  <a:srgbClr val="000000"/>
                </a:solidFill>
                <a:effectLst/>
                <a:latin typeface="Times New Roman" panose="02020603050405020304" pitchFamily="18" charset="0"/>
                <a:cs typeface="Times New Roman" panose="02020603050405020304" pitchFamily="18" charset="0"/>
              </a:rPr>
              <a:t>Represent (1548)10 in Excess-3 notation.</a:t>
            </a:r>
          </a:p>
        </p:txBody>
      </p:sp>
      <p:sp>
        <p:nvSpPr>
          <p:cNvPr id="5" name="Rectangle 1">
            <a:extLst>
              <a:ext uri="{FF2B5EF4-FFF2-40B4-BE49-F238E27FC236}">
                <a16:creationId xmlns:a16="http://schemas.microsoft.com/office/drawing/2014/main" id="{E9B63CBA-0763-EFE3-CDD3-7A31F782ACB0}"/>
              </a:ext>
            </a:extLst>
          </p:cNvPr>
          <p:cNvSpPr>
            <a:spLocks noChangeArrowheads="1"/>
          </p:cNvSpPr>
          <p:nvPr/>
        </p:nvSpPr>
        <p:spPr bwMode="auto">
          <a:xfrm>
            <a:off x="1266629" y="2818666"/>
            <a:ext cx="3361113" cy="163121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 0001 + 0011 = 0100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 0101 + 0011 = 1000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 = 0100 + 0011 = 0111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8 = 1000 + 0011 = 1011</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BD789BBB-BF86-23A9-0BEA-CE969D89CB39}"/>
              </a:ext>
            </a:extLst>
          </p:cNvPr>
          <p:cNvSpPr txBox="1"/>
          <p:nvPr/>
        </p:nvSpPr>
        <p:spPr>
          <a:xfrm>
            <a:off x="1070688" y="4811877"/>
            <a:ext cx="6097554" cy="369332"/>
          </a:xfrm>
          <a:prstGeom prst="rect">
            <a:avLst/>
          </a:prstGeom>
          <a:noFill/>
        </p:spPr>
        <p:txBody>
          <a:bodyPr wrap="square">
            <a:spAutoFit/>
          </a:bodyPr>
          <a:lstStyle/>
          <a:p>
            <a:r>
              <a:rPr lang="en-IN" b="1" i="0" dirty="0">
                <a:solidFill>
                  <a:srgbClr val="000000"/>
                </a:solidFill>
                <a:effectLst/>
                <a:latin typeface="segoe ui" panose="020B0502040204020203" pitchFamily="34" charset="0"/>
              </a:rPr>
              <a:t>(1548)</a:t>
            </a:r>
            <a:r>
              <a:rPr lang="en-IN" b="1" i="0" baseline="-25000" dirty="0">
                <a:solidFill>
                  <a:srgbClr val="000000"/>
                </a:solidFill>
                <a:effectLst/>
                <a:latin typeface="segoe ui" panose="020B0502040204020203" pitchFamily="34" charset="0"/>
              </a:rPr>
              <a:t>10</a:t>
            </a:r>
            <a:r>
              <a:rPr lang="en-IN" b="1" i="0" dirty="0">
                <a:solidFill>
                  <a:srgbClr val="000000"/>
                </a:solidFill>
                <a:effectLst/>
                <a:latin typeface="segoe ui" panose="020B0502040204020203" pitchFamily="34" charset="0"/>
              </a:rPr>
              <a:t> = 0100 1000 0111 1011 in XS-3 form</a:t>
            </a:r>
            <a:endParaRPr lang="en-IN" dirty="0"/>
          </a:p>
        </p:txBody>
      </p:sp>
    </p:spTree>
    <p:extLst>
      <p:ext uri="{BB962C8B-B14F-4D97-AF65-F5344CB8AC3E}">
        <p14:creationId xmlns:p14="http://schemas.microsoft.com/office/powerpoint/2010/main" val="311140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Gray code </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3" name="TextBox 2">
            <a:extLst>
              <a:ext uri="{FF2B5EF4-FFF2-40B4-BE49-F238E27FC236}">
                <a16:creationId xmlns:a16="http://schemas.microsoft.com/office/drawing/2014/main" id="{2D9FC421-16C0-ECEE-39DF-387935E9C753}"/>
              </a:ext>
            </a:extLst>
          </p:cNvPr>
          <p:cNvSpPr txBox="1"/>
          <p:nvPr/>
        </p:nvSpPr>
        <p:spPr>
          <a:xfrm>
            <a:off x="613486" y="1513406"/>
            <a:ext cx="9864791" cy="2120068"/>
          </a:xfrm>
          <a:prstGeom prst="rect">
            <a:avLst/>
          </a:prstGeom>
          <a:noFill/>
        </p:spPr>
        <p:txBody>
          <a:bodyPr wrap="square">
            <a:spAutoFit/>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	The </a:t>
            </a:r>
            <a:r>
              <a:rPr lang="en-US" b="1" i="0" dirty="0">
                <a:solidFill>
                  <a:srgbClr val="000000"/>
                </a:solidFill>
                <a:effectLst/>
                <a:latin typeface="Times New Roman" panose="02020603050405020304" pitchFamily="18" charset="0"/>
                <a:cs typeface="Times New Roman" panose="02020603050405020304" pitchFamily="18" charset="0"/>
              </a:rPr>
              <a:t>Gray Code</a:t>
            </a:r>
            <a:r>
              <a:rPr lang="en-US" b="0" i="0" dirty="0">
                <a:solidFill>
                  <a:srgbClr val="000000"/>
                </a:solidFill>
                <a:effectLst/>
                <a:latin typeface="Times New Roman" panose="02020603050405020304" pitchFamily="18" charset="0"/>
                <a:cs typeface="Times New Roman" panose="02020603050405020304" pitchFamily="18" charset="0"/>
              </a:rPr>
              <a:t> is a </a:t>
            </a:r>
            <a:r>
              <a:rPr lang="en-US" b="1" i="0" dirty="0">
                <a:solidFill>
                  <a:srgbClr val="000000"/>
                </a:solidFill>
                <a:effectLst/>
                <a:latin typeface="Times New Roman" panose="02020603050405020304" pitchFamily="18" charset="0"/>
                <a:cs typeface="Times New Roman" panose="02020603050405020304" pitchFamily="18" charset="0"/>
              </a:rPr>
              <a:t>non-weighted code</a:t>
            </a:r>
            <a:r>
              <a:rPr lang="en-US" b="0" i="0" dirty="0">
                <a:solidFill>
                  <a:srgbClr val="000000"/>
                </a:solidFill>
                <a:effectLst/>
                <a:latin typeface="Times New Roman" panose="02020603050405020304" pitchFamily="18" charset="0"/>
                <a:cs typeface="Times New Roman" panose="02020603050405020304" pitchFamily="18" charset="0"/>
              </a:rPr>
              <a:t> and is </a:t>
            </a:r>
            <a:r>
              <a:rPr lang="en-US" b="1" i="0" dirty="0">
                <a:solidFill>
                  <a:srgbClr val="000000"/>
                </a:solidFill>
                <a:effectLst/>
                <a:latin typeface="Times New Roman" panose="02020603050405020304" pitchFamily="18" charset="0"/>
                <a:cs typeface="Times New Roman" panose="02020603050405020304" pitchFamily="18" charset="0"/>
              </a:rPr>
              <a:t>cyclic</a:t>
            </a:r>
            <a:r>
              <a:rPr lang="en-US" b="0" i="0" dirty="0">
                <a:solidFill>
                  <a:srgbClr val="000000"/>
                </a:solidFill>
                <a:effectLst/>
                <a:latin typeface="Times New Roman" panose="02020603050405020304" pitchFamily="18" charset="0"/>
                <a:cs typeface="Times New Roman" panose="02020603050405020304" pitchFamily="18" charset="0"/>
              </a:rPr>
              <a:t> as well. </a:t>
            </a:r>
          </a:p>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It is referred to as cyclic because successive code words in this code differ by only one bit- position i.e., it is a unit distance code. </a:t>
            </a:r>
          </a:p>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It is also reflective. In many practical applications such as analog to digital conversion, unit distance codes are used.</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BD26F28-5B9D-6582-47BE-97DAB926B936}"/>
              </a:ext>
            </a:extLst>
          </p:cNvPr>
          <p:cNvSpPr txBox="1"/>
          <p:nvPr/>
        </p:nvSpPr>
        <p:spPr>
          <a:xfrm>
            <a:off x="1418253" y="3681869"/>
            <a:ext cx="9060024" cy="1200329"/>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To convert Binary Code into Gray Code, one should have knowledge of truth table of XOR Gate which is as,</a:t>
            </a: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098" name="Picture 2" descr="Binary to Gray code conversion | Example 1">
            <a:extLst>
              <a:ext uri="{FF2B5EF4-FFF2-40B4-BE49-F238E27FC236}">
                <a16:creationId xmlns:a16="http://schemas.microsoft.com/office/drawing/2014/main" id="{E260D941-BA7C-85A4-FE59-09181E01C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084" y="4282033"/>
            <a:ext cx="18669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611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Gray code </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4" name="TextBox 3">
            <a:extLst>
              <a:ext uri="{FF2B5EF4-FFF2-40B4-BE49-F238E27FC236}">
                <a16:creationId xmlns:a16="http://schemas.microsoft.com/office/drawing/2014/main" id="{CB3AF3AF-4BA0-9A0B-B668-7510EC3B9223}"/>
              </a:ext>
            </a:extLst>
          </p:cNvPr>
          <p:cNvSpPr txBox="1"/>
          <p:nvPr/>
        </p:nvSpPr>
        <p:spPr>
          <a:xfrm>
            <a:off x="734784" y="1765333"/>
            <a:ext cx="10415297" cy="1200329"/>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Now, the MSB of the binary number is copied as it is and then we perform XOR operation for consecutive bits in a pair of two.</a:t>
            </a:r>
          </a:p>
          <a:p>
            <a:br>
              <a:rPr lang="en-US" dirty="0"/>
            </a:br>
            <a:endParaRPr lang="en-IN" dirty="0"/>
          </a:p>
        </p:txBody>
      </p:sp>
      <p:sp>
        <p:nvSpPr>
          <p:cNvPr id="6" name="TextBox 5">
            <a:extLst>
              <a:ext uri="{FF2B5EF4-FFF2-40B4-BE49-F238E27FC236}">
                <a16:creationId xmlns:a16="http://schemas.microsoft.com/office/drawing/2014/main" id="{2FF3C914-3DB3-9388-12A8-6140287920C2}"/>
              </a:ext>
            </a:extLst>
          </p:cNvPr>
          <p:cNvSpPr txBox="1"/>
          <p:nvPr/>
        </p:nvSpPr>
        <p:spPr>
          <a:xfrm>
            <a:off x="734783" y="2721564"/>
            <a:ext cx="609755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 1: Convert (1001)</a:t>
            </a:r>
            <a:r>
              <a:rPr lang="en-US" b="1" i="0" baseline="-25000" dirty="0">
                <a:solidFill>
                  <a:srgbClr val="000000"/>
                </a:solidFill>
                <a:effectLst/>
                <a:latin typeface="segoe ui" panose="020B0502040204020203" pitchFamily="34" charset="0"/>
              </a:rPr>
              <a:t>2</a:t>
            </a:r>
            <a:r>
              <a:rPr lang="en-US" b="1" i="0" dirty="0">
                <a:solidFill>
                  <a:srgbClr val="000000"/>
                </a:solidFill>
                <a:effectLst/>
                <a:latin typeface="segoe ui" panose="020B0502040204020203" pitchFamily="34" charset="0"/>
              </a:rPr>
              <a:t> into Gray Code</a:t>
            </a:r>
          </a:p>
        </p:txBody>
      </p:sp>
      <p:pic>
        <p:nvPicPr>
          <p:cNvPr id="5122" name="Picture 2" descr="Binary to Gray code conversion | Example 2">
            <a:extLst>
              <a:ext uri="{FF2B5EF4-FFF2-40B4-BE49-F238E27FC236}">
                <a16:creationId xmlns:a16="http://schemas.microsoft.com/office/drawing/2014/main" id="{89275ABD-5D28-D3A2-CEB4-57C973BF8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177" y="3429000"/>
            <a:ext cx="4438650" cy="23717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CE5B389-B05F-E372-7885-39400CB76308}"/>
              </a:ext>
            </a:extLst>
          </p:cNvPr>
          <p:cNvSpPr txBox="1"/>
          <p:nvPr/>
        </p:nvSpPr>
        <p:spPr>
          <a:xfrm>
            <a:off x="5745324" y="4245530"/>
            <a:ext cx="6097554" cy="369332"/>
          </a:xfrm>
          <a:prstGeom prst="rect">
            <a:avLst/>
          </a:prstGeom>
          <a:noFill/>
        </p:spPr>
        <p:txBody>
          <a:bodyPr wrap="square">
            <a:spAutoFit/>
          </a:bodyPr>
          <a:lstStyle/>
          <a:p>
            <a:r>
              <a:rPr lang="en-US" b="1" i="0" dirty="0">
                <a:solidFill>
                  <a:srgbClr val="000000"/>
                </a:solidFill>
                <a:effectLst/>
                <a:latin typeface="segoe ui" panose="020B0502040204020203" pitchFamily="34" charset="0"/>
              </a:rPr>
              <a:t>Therefore, (1001)</a:t>
            </a:r>
            <a:r>
              <a:rPr lang="en-US" b="1" i="0" baseline="-25000" dirty="0">
                <a:solidFill>
                  <a:srgbClr val="000000"/>
                </a:solidFill>
                <a:effectLst/>
                <a:latin typeface="segoe ui" panose="020B0502040204020203" pitchFamily="34" charset="0"/>
              </a:rPr>
              <a:t>2</a:t>
            </a:r>
            <a:r>
              <a:rPr lang="en-US" b="1" i="0" dirty="0">
                <a:solidFill>
                  <a:srgbClr val="000000"/>
                </a:solidFill>
                <a:effectLst/>
                <a:latin typeface="segoe ui" panose="020B0502040204020203" pitchFamily="34" charset="0"/>
              </a:rPr>
              <a:t> = (1101)</a:t>
            </a:r>
            <a:r>
              <a:rPr lang="en-US" b="1" i="0" baseline="-25000" dirty="0">
                <a:solidFill>
                  <a:srgbClr val="000000"/>
                </a:solidFill>
                <a:effectLst/>
                <a:latin typeface="segoe ui" panose="020B0502040204020203" pitchFamily="34" charset="0"/>
              </a:rPr>
              <a:t>g</a:t>
            </a:r>
            <a:r>
              <a:rPr lang="en-US" b="1" i="0" dirty="0">
                <a:solidFill>
                  <a:srgbClr val="000000"/>
                </a:solidFill>
                <a:effectLst/>
                <a:latin typeface="segoe ui" panose="020B0502040204020203" pitchFamily="34" charset="0"/>
              </a:rPr>
              <a:t> in gray code.</a:t>
            </a:r>
            <a:endParaRPr lang="en-IN" dirty="0"/>
          </a:p>
        </p:txBody>
      </p:sp>
    </p:spTree>
    <p:extLst>
      <p:ext uri="{BB962C8B-B14F-4D97-AF65-F5344CB8AC3E}">
        <p14:creationId xmlns:p14="http://schemas.microsoft.com/office/powerpoint/2010/main" val="687104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Gray code </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11" name="TextBox 10">
            <a:extLst>
              <a:ext uri="{FF2B5EF4-FFF2-40B4-BE49-F238E27FC236}">
                <a16:creationId xmlns:a16="http://schemas.microsoft.com/office/drawing/2014/main" id="{1CE5B389-B05F-E372-7885-39400CB76308}"/>
              </a:ext>
            </a:extLst>
          </p:cNvPr>
          <p:cNvSpPr txBox="1"/>
          <p:nvPr/>
        </p:nvSpPr>
        <p:spPr>
          <a:xfrm>
            <a:off x="5745324" y="4245530"/>
            <a:ext cx="6097554" cy="369332"/>
          </a:xfrm>
          <a:prstGeom prst="rect">
            <a:avLst/>
          </a:prstGeom>
          <a:noFill/>
        </p:spPr>
        <p:txBody>
          <a:bodyPr wrap="square">
            <a:spAutoFit/>
          </a:bodyPr>
          <a:lstStyle/>
          <a:p>
            <a:r>
              <a:rPr lang="en-IN" b="1" i="0" dirty="0">
                <a:solidFill>
                  <a:srgbClr val="000000"/>
                </a:solidFill>
                <a:effectLst/>
                <a:latin typeface="segoe ui" panose="020B0502040204020203" pitchFamily="34" charset="0"/>
              </a:rPr>
              <a:t>Therefore (10)</a:t>
            </a:r>
            <a:r>
              <a:rPr lang="en-IN" b="1" i="0" baseline="-25000" dirty="0">
                <a:solidFill>
                  <a:srgbClr val="000000"/>
                </a:solidFill>
                <a:effectLst/>
                <a:latin typeface="segoe ui" panose="020B0502040204020203" pitchFamily="34" charset="0"/>
              </a:rPr>
              <a:t>10</a:t>
            </a:r>
            <a:r>
              <a:rPr lang="en-IN" b="1" i="0" dirty="0">
                <a:solidFill>
                  <a:srgbClr val="000000"/>
                </a:solidFill>
                <a:effectLst/>
                <a:latin typeface="segoe ui" panose="020B0502040204020203" pitchFamily="34" charset="0"/>
              </a:rPr>
              <a:t> = (1111)</a:t>
            </a:r>
            <a:r>
              <a:rPr lang="en-IN" b="1" i="0" baseline="-25000" dirty="0">
                <a:solidFill>
                  <a:srgbClr val="000000"/>
                </a:solidFill>
                <a:effectLst/>
                <a:latin typeface="segoe ui" panose="020B0502040204020203" pitchFamily="34" charset="0"/>
              </a:rPr>
              <a:t>g</a:t>
            </a:r>
            <a:endParaRPr lang="en-IN" dirty="0"/>
          </a:p>
        </p:txBody>
      </p:sp>
      <p:sp>
        <p:nvSpPr>
          <p:cNvPr id="3" name="TextBox 2">
            <a:extLst>
              <a:ext uri="{FF2B5EF4-FFF2-40B4-BE49-F238E27FC236}">
                <a16:creationId xmlns:a16="http://schemas.microsoft.com/office/drawing/2014/main" id="{9153204C-515A-F708-4FA8-9736CF4DCE61}"/>
              </a:ext>
            </a:extLst>
          </p:cNvPr>
          <p:cNvSpPr txBox="1"/>
          <p:nvPr/>
        </p:nvSpPr>
        <p:spPr>
          <a:xfrm>
            <a:off x="734785" y="1819570"/>
            <a:ext cx="609755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 2: Convert (10)</a:t>
            </a:r>
            <a:r>
              <a:rPr lang="en-US" b="1" i="0" baseline="-25000" dirty="0">
                <a:solidFill>
                  <a:srgbClr val="000000"/>
                </a:solidFill>
                <a:effectLst/>
                <a:latin typeface="segoe ui" panose="020B0502040204020203" pitchFamily="34" charset="0"/>
              </a:rPr>
              <a:t>10</a:t>
            </a:r>
            <a:r>
              <a:rPr lang="en-US" b="1" i="0" dirty="0">
                <a:solidFill>
                  <a:srgbClr val="000000"/>
                </a:solidFill>
                <a:effectLst/>
                <a:latin typeface="segoe ui" panose="020B0502040204020203" pitchFamily="34" charset="0"/>
              </a:rPr>
              <a:t> into Gray Code</a:t>
            </a:r>
          </a:p>
        </p:txBody>
      </p:sp>
      <p:sp>
        <p:nvSpPr>
          <p:cNvPr id="7" name="TextBox 6">
            <a:extLst>
              <a:ext uri="{FF2B5EF4-FFF2-40B4-BE49-F238E27FC236}">
                <a16:creationId xmlns:a16="http://schemas.microsoft.com/office/drawing/2014/main" id="{92DBA04C-1F6C-C2D9-1E15-DF5E511B6625}"/>
              </a:ext>
            </a:extLst>
          </p:cNvPr>
          <p:cNvSpPr txBox="1"/>
          <p:nvPr/>
        </p:nvSpPr>
        <p:spPr>
          <a:xfrm>
            <a:off x="734784" y="2425152"/>
            <a:ext cx="9566211" cy="923330"/>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Firstly, we convert decimal number to binary number and then convert binary to gray code.</a:t>
            </a:r>
          </a:p>
          <a:p>
            <a:br>
              <a:rPr lang="en-US" dirty="0"/>
            </a:br>
            <a:endParaRPr lang="en-IN" dirty="0"/>
          </a:p>
        </p:txBody>
      </p:sp>
      <p:pic>
        <p:nvPicPr>
          <p:cNvPr id="6146" name="Picture 2" descr="Binary to Gray code conversion | Example 3">
            <a:extLst>
              <a:ext uri="{FF2B5EF4-FFF2-40B4-BE49-F238E27FC236}">
                <a16:creationId xmlns:a16="http://schemas.microsoft.com/office/drawing/2014/main" id="{BADA59D3-49EB-9C5F-9FAF-34BF21408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638" y="3438524"/>
            <a:ext cx="37623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819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Gray code </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4" name="TextBox 3">
            <a:extLst>
              <a:ext uri="{FF2B5EF4-FFF2-40B4-BE49-F238E27FC236}">
                <a16:creationId xmlns:a16="http://schemas.microsoft.com/office/drawing/2014/main" id="{D897396B-D03A-ADAC-2816-426912AC467F}"/>
              </a:ext>
            </a:extLst>
          </p:cNvPr>
          <p:cNvSpPr txBox="1"/>
          <p:nvPr/>
        </p:nvSpPr>
        <p:spPr>
          <a:xfrm>
            <a:off x="902736" y="1765333"/>
            <a:ext cx="10191361" cy="1477328"/>
          </a:xfrm>
          <a:prstGeom prst="rect">
            <a:avLst/>
          </a:prstGeom>
          <a:noFill/>
        </p:spPr>
        <p:txBody>
          <a:bodyPr wrap="square">
            <a:spAutoFit/>
          </a:bodyPr>
          <a:lstStyle/>
          <a:p>
            <a:pPr algn="l"/>
            <a:r>
              <a:rPr lang="en-US" b="0" i="0" u="none" strike="noStrike" dirty="0">
                <a:solidFill>
                  <a:srgbClr val="2D2D2D"/>
                </a:solidFill>
                <a:effectLst/>
                <a:latin typeface="Times New Roman" panose="02020603050405020304" pitchFamily="18" charset="0"/>
                <a:cs typeface="Times New Roman" panose="02020603050405020304" pitchFamily="18" charset="0"/>
              </a:rPr>
              <a:t>Conversion of Gray Code into Binary Number</a:t>
            </a:r>
          </a:p>
          <a:p>
            <a:pPr algn="l"/>
            <a:endParaRPr lang="en-US" b="0" i="0" u="none" strike="noStrike" dirty="0">
              <a:solidFill>
                <a:srgbClr val="2D2D2D"/>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The MSB of Gray code is copied as it to be the MSB bit of binary number which is then XORed with the next bot of gray code, the result is recorded as the next bit of binary number, now this recorded bit is XORed with the next bit of gray code and this process is continued till the LSB is obtained.</a:t>
            </a:r>
          </a:p>
        </p:txBody>
      </p:sp>
      <p:sp>
        <p:nvSpPr>
          <p:cNvPr id="6" name="TextBox 5">
            <a:extLst>
              <a:ext uri="{FF2B5EF4-FFF2-40B4-BE49-F238E27FC236}">
                <a16:creationId xmlns:a16="http://schemas.microsoft.com/office/drawing/2014/main" id="{DCAFC4DE-60CF-2A0D-1DDE-F53EAB3D7892}"/>
              </a:ext>
            </a:extLst>
          </p:cNvPr>
          <p:cNvSpPr txBox="1"/>
          <p:nvPr/>
        </p:nvSpPr>
        <p:spPr>
          <a:xfrm>
            <a:off x="818762" y="3452600"/>
            <a:ext cx="609755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 Example 1: Convert (110011100)</a:t>
            </a:r>
            <a:r>
              <a:rPr lang="en-US" b="1" i="0" baseline="-25000" dirty="0">
                <a:solidFill>
                  <a:srgbClr val="000000"/>
                </a:solidFill>
                <a:effectLst/>
                <a:latin typeface="segoe ui" panose="020B0502040204020203" pitchFamily="34" charset="0"/>
              </a:rPr>
              <a:t>g</a:t>
            </a:r>
            <a:r>
              <a:rPr lang="en-US" b="1" i="0" dirty="0">
                <a:solidFill>
                  <a:srgbClr val="000000"/>
                </a:solidFill>
                <a:effectLst/>
                <a:latin typeface="segoe ui" panose="020B0502040204020203" pitchFamily="34" charset="0"/>
              </a:rPr>
              <a:t> to binary number</a:t>
            </a:r>
          </a:p>
        </p:txBody>
      </p:sp>
      <p:pic>
        <p:nvPicPr>
          <p:cNvPr id="7172" name="Picture 4" descr="Binary to Gray code conversion | Example 4">
            <a:extLst>
              <a:ext uri="{FF2B5EF4-FFF2-40B4-BE49-F238E27FC236}">
                <a16:creationId xmlns:a16="http://schemas.microsoft.com/office/drawing/2014/main" id="{4DF01C44-4554-44AC-48AF-9F905CEBA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529" y="4031871"/>
            <a:ext cx="4238625" cy="16954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3A52A0-FC8B-FF31-D8A7-A094AD1F5B1A}"/>
              </a:ext>
            </a:extLst>
          </p:cNvPr>
          <p:cNvSpPr txBox="1"/>
          <p:nvPr/>
        </p:nvSpPr>
        <p:spPr>
          <a:xfrm>
            <a:off x="5782647" y="4875204"/>
            <a:ext cx="6097554" cy="369332"/>
          </a:xfrm>
          <a:prstGeom prst="rect">
            <a:avLst/>
          </a:prstGeom>
          <a:noFill/>
        </p:spPr>
        <p:txBody>
          <a:bodyPr wrap="square">
            <a:spAutoFit/>
          </a:bodyPr>
          <a:lstStyle/>
          <a:p>
            <a:r>
              <a:rPr lang="en-IN" b="1" i="0" dirty="0">
                <a:solidFill>
                  <a:srgbClr val="000000"/>
                </a:solidFill>
                <a:effectLst/>
                <a:latin typeface="segoe ui" panose="020B0502040204020203" pitchFamily="34" charset="0"/>
              </a:rPr>
              <a:t>Therefore, (110011100)</a:t>
            </a:r>
            <a:r>
              <a:rPr lang="en-IN" b="1" i="0" baseline="-25000" dirty="0">
                <a:solidFill>
                  <a:srgbClr val="000000"/>
                </a:solidFill>
                <a:effectLst/>
                <a:latin typeface="segoe ui" panose="020B0502040204020203" pitchFamily="34" charset="0"/>
              </a:rPr>
              <a:t>g</a:t>
            </a:r>
            <a:r>
              <a:rPr lang="en-IN" b="1" i="0" dirty="0">
                <a:solidFill>
                  <a:srgbClr val="000000"/>
                </a:solidFill>
                <a:effectLst/>
                <a:latin typeface="segoe ui" panose="020B0502040204020203" pitchFamily="34" charset="0"/>
              </a:rPr>
              <a:t> = (10010111)</a:t>
            </a:r>
            <a:r>
              <a:rPr lang="en-IN" b="1" i="0" baseline="-25000" dirty="0">
                <a:solidFill>
                  <a:srgbClr val="000000"/>
                </a:solidFill>
                <a:effectLst/>
                <a:latin typeface="segoe ui" panose="020B0502040204020203" pitchFamily="34" charset="0"/>
              </a:rPr>
              <a:t>2</a:t>
            </a:r>
            <a:endParaRPr lang="en-IN" dirty="0"/>
          </a:p>
        </p:txBody>
      </p:sp>
    </p:spTree>
    <p:extLst>
      <p:ext uri="{BB962C8B-B14F-4D97-AF65-F5344CB8AC3E}">
        <p14:creationId xmlns:p14="http://schemas.microsoft.com/office/powerpoint/2010/main" val="42214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3810-BB73-2918-0061-076668C40A26}"/>
              </a:ext>
            </a:extLst>
          </p:cNvPr>
          <p:cNvSpPr>
            <a:spLocks noGrp="1"/>
          </p:cNvSpPr>
          <p:nvPr>
            <p:ph type="title"/>
          </p:nvPr>
        </p:nvSpPr>
        <p:spPr/>
        <p:txBody>
          <a:bodyPr>
            <a:normAutofit/>
          </a:bodyPr>
          <a:lstStyle/>
          <a:p>
            <a:r>
              <a:rPr lang="en-IN" sz="3800" b="1" dirty="0">
                <a:solidFill>
                  <a:srgbClr val="FF0000"/>
                </a:solidFill>
                <a:latin typeface="Book Antiqua" panose="02040602050305030304" pitchFamily="18" charset="0"/>
              </a:rPr>
              <a:t>Tentative Test Plan</a:t>
            </a:r>
          </a:p>
        </p:txBody>
      </p:sp>
      <p:pic>
        <p:nvPicPr>
          <p:cNvPr id="4" name="Picture 3">
            <a:extLst>
              <a:ext uri="{FF2B5EF4-FFF2-40B4-BE49-F238E27FC236}">
                <a16:creationId xmlns:a16="http://schemas.microsoft.com/office/drawing/2014/main" id="{E2ED38AE-CAF0-0559-1FC2-6D0DE0B00B71}"/>
              </a:ext>
            </a:extLst>
          </p:cNvPr>
          <p:cNvPicPr>
            <a:picLocks noChangeAspect="1"/>
          </p:cNvPicPr>
          <p:nvPr/>
        </p:nvPicPr>
        <p:blipFill>
          <a:blip r:embed="rId2"/>
          <a:stretch>
            <a:fillRect/>
          </a:stretch>
        </p:blipFill>
        <p:spPr>
          <a:xfrm>
            <a:off x="1994463" y="2100119"/>
            <a:ext cx="8383853" cy="2919750"/>
          </a:xfrm>
          <a:prstGeom prst="rect">
            <a:avLst/>
          </a:prstGeom>
        </p:spPr>
      </p:pic>
    </p:spTree>
    <p:extLst>
      <p:ext uri="{BB962C8B-B14F-4D97-AF65-F5344CB8AC3E}">
        <p14:creationId xmlns:p14="http://schemas.microsoft.com/office/powerpoint/2010/main" val="416206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Gray code </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6" name="TextBox 5">
            <a:extLst>
              <a:ext uri="{FF2B5EF4-FFF2-40B4-BE49-F238E27FC236}">
                <a16:creationId xmlns:a16="http://schemas.microsoft.com/office/drawing/2014/main" id="{DCAFC4DE-60CF-2A0D-1DDE-F53EAB3D7892}"/>
              </a:ext>
            </a:extLst>
          </p:cNvPr>
          <p:cNvSpPr txBox="1"/>
          <p:nvPr/>
        </p:nvSpPr>
        <p:spPr>
          <a:xfrm>
            <a:off x="734785" y="1912467"/>
            <a:ext cx="6097554"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Example 2: Convert (101010101)g to binary number</a:t>
            </a:r>
          </a:p>
        </p:txBody>
      </p:sp>
      <p:sp>
        <p:nvSpPr>
          <p:cNvPr id="12" name="TextBox 11">
            <a:extLst>
              <a:ext uri="{FF2B5EF4-FFF2-40B4-BE49-F238E27FC236}">
                <a16:creationId xmlns:a16="http://schemas.microsoft.com/office/drawing/2014/main" id="{F83A52A0-FC8B-FF31-D8A7-A094AD1F5B1A}"/>
              </a:ext>
            </a:extLst>
          </p:cNvPr>
          <p:cNvSpPr txBox="1"/>
          <p:nvPr/>
        </p:nvSpPr>
        <p:spPr>
          <a:xfrm>
            <a:off x="734784" y="5092668"/>
            <a:ext cx="6097554" cy="369332"/>
          </a:xfrm>
          <a:prstGeom prst="rect">
            <a:avLst/>
          </a:prstGeom>
          <a:noFill/>
        </p:spPr>
        <p:txBody>
          <a:bodyPr wrap="square">
            <a:spAutoFit/>
          </a:bodyPr>
          <a:lstStyle/>
          <a:p>
            <a:r>
              <a:rPr lang="en-IN" b="1" i="0" dirty="0">
                <a:solidFill>
                  <a:srgbClr val="000000"/>
                </a:solidFill>
                <a:effectLst/>
                <a:latin typeface="segoe ui" panose="020B0502040204020203" pitchFamily="34" charset="0"/>
              </a:rPr>
              <a:t>Therefore, (101010101)</a:t>
            </a:r>
            <a:r>
              <a:rPr lang="en-IN" b="1" i="0" baseline="-25000" dirty="0">
                <a:solidFill>
                  <a:srgbClr val="000000"/>
                </a:solidFill>
                <a:effectLst/>
                <a:latin typeface="segoe ui" panose="020B0502040204020203" pitchFamily="34" charset="0"/>
              </a:rPr>
              <a:t>g</a:t>
            </a:r>
            <a:r>
              <a:rPr lang="en-IN" b="1" i="0" dirty="0">
                <a:solidFill>
                  <a:srgbClr val="000000"/>
                </a:solidFill>
                <a:effectLst/>
                <a:latin typeface="segoe ui" panose="020B0502040204020203" pitchFamily="34" charset="0"/>
              </a:rPr>
              <a:t> = (110011001)</a:t>
            </a:r>
            <a:r>
              <a:rPr lang="en-IN" b="1" i="0" baseline="-25000" dirty="0">
                <a:solidFill>
                  <a:srgbClr val="000000"/>
                </a:solidFill>
                <a:effectLst/>
                <a:latin typeface="segoe ui" panose="020B0502040204020203" pitchFamily="34" charset="0"/>
              </a:rPr>
              <a:t>2</a:t>
            </a:r>
            <a:endParaRPr lang="en-IN" dirty="0"/>
          </a:p>
        </p:txBody>
      </p:sp>
      <p:pic>
        <p:nvPicPr>
          <p:cNvPr id="8194" name="Picture 2" descr="Binary to Gray code conversion | Example 5">
            <a:extLst>
              <a:ext uri="{FF2B5EF4-FFF2-40B4-BE49-F238E27FC236}">
                <a16:creationId xmlns:a16="http://schemas.microsoft.com/office/drawing/2014/main" id="{0871D710-920B-9AC3-1AE8-E33E3C723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874" y="2910938"/>
            <a:ext cx="566737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ASCII CODES</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3" name="TextBox 2">
            <a:extLst>
              <a:ext uri="{FF2B5EF4-FFF2-40B4-BE49-F238E27FC236}">
                <a16:creationId xmlns:a16="http://schemas.microsoft.com/office/drawing/2014/main" id="{8247C84A-0402-46E8-52CC-C9AB7CB9C270}"/>
              </a:ext>
            </a:extLst>
          </p:cNvPr>
          <p:cNvSpPr txBox="1"/>
          <p:nvPr/>
        </p:nvSpPr>
        <p:spPr>
          <a:xfrm>
            <a:off x="837422" y="1675075"/>
            <a:ext cx="9883451" cy="3790846"/>
          </a:xfrm>
          <a:prstGeom prst="rect">
            <a:avLst/>
          </a:prstGeom>
          <a:noFill/>
        </p:spPr>
        <p:txBody>
          <a:bodyPr wrap="square">
            <a:spAutoFit/>
          </a:bodyPr>
          <a:lstStyle/>
          <a:p>
            <a:pPr algn="just">
              <a:lnSpc>
                <a:spcPct val="150000"/>
              </a:lnSpc>
            </a:pPr>
            <a:r>
              <a:rPr lang="en-US" b="0" i="0" dirty="0">
                <a:solidFill>
                  <a:srgbClr val="000000"/>
                </a:solidFill>
                <a:effectLst/>
                <a:latin typeface="Book Antiqua" panose="02040602050305030304" pitchFamily="18" charset="0"/>
              </a:rPr>
              <a:t>Besides numerical data, computer must be able to handle alphabets, punctuation marks, mathematical operators, special symbols, etc. that form the complete character set of English language. The complete set of characters or symbols are called alphanumeric codes. The complete alphanumeric code typically includes −</a:t>
            </a:r>
          </a:p>
          <a:p>
            <a:pPr algn="l">
              <a:lnSpc>
                <a:spcPct val="150000"/>
              </a:lnSpc>
              <a:buFont typeface="Arial" panose="020B0604020202020204" pitchFamily="34" charset="0"/>
              <a:buChar char="•"/>
            </a:pPr>
            <a:r>
              <a:rPr lang="en-US" b="0" i="0" dirty="0">
                <a:solidFill>
                  <a:srgbClr val="000000"/>
                </a:solidFill>
                <a:effectLst/>
                <a:latin typeface="Book Antiqua" panose="02040602050305030304" pitchFamily="18" charset="0"/>
              </a:rPr>
              <a:t>26 upper case letters</a:t>
            </a:r>
          </a:p>
          <a:p>
            <a:pPr algn="l">
              <a:lnSpc>
                <a:spcPct val="150000"/>
              </a:lnSpc>
              <a:buFont typeface="Arial" panose="020B0604020202020204" pitchFamily="34" charset="0"/>
              <a:buChar char="•"/>
            </a:pPr>
            <a:r>
              <a:rPr lang="en-US" b="0" i="0" dirty="0">
                <a:solidFill>
                  <a:srgbClr val="000000"/>
                </a:solidFill>
                <a:effectLst/>
                <a:latin typeface="Book Antiqua" panose="02040602050305030304" pitchFamily="18" charset="0"/>
              </a:rPr>
              <a:t>26 lower case letters</a:t>
            </a:r>
          </a:p>
          <a:p>
            <a:pPr algn="l">
              <a:lnSpc>
                <a:spcPct val="150000"/>
              </a:lnSpc>
              <a:buFont typeface="Arial" panose="020B0604020202020204" pitchFamily="34" charset="0"/>
              <a:buChar char="•"/>
            </a:pPr>
            <a:r>
              <a:rPr lang="en-US" b="0" i="0" dirty="0">
                <a:solidFill>
                  <a:srgbClr val="000000"/>
                </a:solidFill>
                <a:effectLst/>
                <a:latin typeface="Book Antiqua" panose="02040602050305030304" pitchFamily="18" charset="0"/>
              </a:rPr>
              <a:t>10 digits</a:t>
            </a:r>
          </a:p>
          <a:p>
            <a:pPr algn="l">
              <a:lnSpc>
                <a:spcPct val="150000"/>
              </a:lnSpc>
              <a:buFont typeface="Arial" panose="020B0604020202020204" pitchFamily="34" charset="0"/>
              <a:buChar char="•"/>
            </a:pPr>
            <a:r>
              <a:rPr lang="en-US" b="0" i="0" dirty="0">
                <a:solidFill>
                  <a:srgbClr val="000000"/>
                </a:solidFill>
                <a:effectLst/>
                <a:latin typeface="Book Antiqua" panose="02040602050305030304" pitchFamily="18" charset="0"/>
              </a:rPr>
              <a:t>7 punctuation marks</a:t>
            </a:r>
          </a:p>
          <a:p>
            <a:pPr algn="l">
              <a:lnSpc>
                <a:spcPct val="150000"/>
              </a:lnSpc>
              <a:buFont typeface="Arial" panose="020B0604020202020204" pitchFamily="34" charset="0"/>
              <a:buChar char="•"/>
            </a:pPr>
            <a:r>
              <a:rPr lang="en-US" b="0" i="0" dirty="0">
                <a:solidFill>
                  <a:srgbClr val="000000"/>
                </a:solidFill>
                <a:effectLst/>
                <a:latin typeface="Book Antiqua" panose="02040602050305030304" pitchFamily="18" charset="0"/>
              </a:rPr>
              <a:t>20 to 40 special characters</a:t>
            </a:r>
          </a:p>
        </p:txBody>
      </p:sp>
    </p:spTree>
    <p:extLst>
      <p:ext uri="{BB962C8B-B14F-4D97-AF65-F5344CB8AC3E}">
        <p14:creationId xmlns:p14="http://schemas.microsoft.com/office/powerpoint/2010/main" val="2110237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pic>
        <p:nvPicPr>
          <p:cNvPr id="3074" name="Picture 2">
            <a:extLst>
              <a:ext uri="{FF2B5EF4-FFF2-40B4-BE49-F238E27FC236}">
                <a16:creationId xmlns:a16="http://schemas.microsoft.com/office/drawing/2014/main" id="{BDF6DE65-4680-AD93-1102-763C3063F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987" y="65314"/>
            <a:ext cx="10309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740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660140" y="131860"/>
            <a:ext cx="10722429" cy="1325563"/>
          </a:xfrm>
        </p:spPr>
        <p:txBody>
          <a:bodyPr/>
          <a:lstStyle/>
          <a:p>
            <a:r>
              <a:rPr lang="en-IN" b="1" dirty="0">
                <a:solidFill>
                  <a:srgbClr val="00B050"/>
                </a:solidFill>
              </a:rPr>
              <a:t>ASCII CODES</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4" name="TextBox 3">
            <a:extLst>
              <a:ext uri="{FF2B5EF4-FFF2-40B4-BE49-F238E27FC236}">
                <a16:creationId xmlns:a16="http://schemas.microsoft.com/office/drawing/2014/main" id="{11A8AB0E-07CD-A0E4-59A8-B8673C5A185C}"/>
              </a:ext>
            </a:extLst>
          </p:cNvPr>
          <p:cNvSpPr txBox="1"/>
          <p:nvPr/>
        </p:nvSpPr>
        <p:spPr>
          <a:xfrm>
            <a:off x="660140" y="1143641"/>
            <a:ext cx="10412962" cy="2544351"/>
          </a:xfrm>
          <a:prstGeom prst="rect">
            <a:avLst/>
          </a:prstGeom>
          <a:noFill/>
        </p:spPr>
        <p:txBody>
          <a:bodyPr wrap="square">
            <a:spAutoFit/>
          </a:bodyPr>
          <a:lstStyle/>
          <a:p>
            <a:pPr algn="just">
              <a:lnSpc>
                <a:spcPct val="150000"/>
              </a:lnSpc>
            </a:pPr>
            <a:r>
              <a:rPr lang="en-US" b="0" i="0" dirty="0">
                <a:solidFill>
                  <a:srgbClr val="000000"/>
                </a:solidFill>
                <a:effectLst/>
                <a:latin typeface="Book Antiqua" panose="02040602050305030304" pitchFamily="18" charset="0"/>
              </a:rPr>
              <a:t>Now a computer understands only numeric values, whatever the number system used. So all characters must have a numeric equivalent called the alphanumeric code. </a:t>
            </a:r>
          </a:p>
          <a:p>
            <a:pPr algn="just">
              <a:lnSpc>
                <a:spcPct val="150000"/>
              </a:lnSpc>
            </a:pPr>
            <a:endParaRPr lang="en-US" dirty="0">
              <a:solidFill>
                <a:srgbClr val="000000"/>
              </a:solidFill>
              <a:latin typeface="Book Antiqua" panose="02040602050305030304" pitchFamily="18" charset="0"/>
            </a:endParaRPr>
          </a:p>
          <a:p>
            <a:pPr algn="just">
              <a:lnSpc>
                <a:spcPct val="150000"/>
              </a:lnSpc>
            </a:pPr>
            <a:r>
              <a:rPr lang="en-US" b="0" i="0" dirty="0">
                <a:solidFill>
                  <a:srgbClr val="000000"/>
                </a:solidFill>
                <a:effectLst/>
                <a:latin typeface="Book Antiqua" panose="02040602050305030304" pitchFamily="18" charset="0"/>
              </a:rPr>
              <a:t>The most widely used alphanumeric code is American Standard Code for Information Interchange (ASCII). ASCII is a 7-bit code that has 128 (27) possible codes. ASCII was originally developed for basic computers and printers. </a:t>
            </a:r>
          </a:p>
        </p:txBody>
      </p:sp>
      <p:pic>
        <p:nvPicPr>
          <p:cNvPr id="3" name="Picture 2" descr="ASCII Code">
            <a:extLst>
              <a:ext uri="{FF2B5EF4-FFF2-40B4-BE49-F238E27FC236}">
                <a16:creationId xmlns:a16="http://schemas.microsoft.com/office/drawing/2014/main" id="{2615C871-6A65-F769-4867-AE372BFD4B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1967" y="4033777"/>
            <a:ext cx="4403846" cy="15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92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660140" y="131860"/>
            <a:ext cx="10722429" cy="1325563"/>
          </a:xfrm>
        </p:spPr>
        <p:txBody>
          <a:bodyPr/>
          <a:lstStyle/>
          <a:p>
            <a:r>
              <a:rPr lang="en-IN" b="1" dirty="0">
                <a:solidFill>
                  <a:srgbClr val="00B050"/>
                </a:solidFill>
              </a:rPr>
              <a:t>ASCII CODES - Example</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7" name="TextBox 6">
            <a:extLst>
              <a:ext uri="{FF2B5EF4-FFF2-40B4-BE49-F238E27FC236}">
                <a16:creationId xmlns:a16="http://schemas.microsoft.com/office/drawing/2014/main" id="{438A8AEC-6B20-4FC2-2ED3-5A9A3130E161}"/>
              </a:ext>
            </a:extLst>
          </p:cNvPr>
          <p:cNvSpPr txBox="1"/>
          <p:nvPr/>
        </p:nvSpPr>
        <p:spPr>
          <a:xfrm>
            <a:off x="809431" y="1457423"/>
            <a:ext cx="10452618" cy="830997"/>
          </a:xfrm>
          <a:prstGeom prst="rect">
            <a:avLst/>
          </a:prstGeom>
          <a:noFill/>
        </p:spPr>
        <p:txBody>
          <a:bodyPr wrap="square">
            <a:spAutoFit/>
          </a:bodyPr>
          <a:lstStyle/>
          <a:p>
            <a:r>
              <a:rPr lang="en-IN" sz="2400" dirty="0">
                <a:latin typeface="Book Antiqua" panose="02040602050305030304" pitchFamily="18" charset="0"/>
              </a:rPr>
              <a:t>Encode (10010101100001111011011000011010100111000011011111101001 110111011101001000000011000101100100110011)2  to ASCII.</a:t>
            </a:r>
          </a:p>
        </p:txBody>
      </p:sp>
      <p:graphicFrame>
        <p:nvGraphicFramePr>
          <p:cNvPr id="8" name="Table 10">
            <a:extLst>
              <a:ext uri="{FF2B5EF4-FFF2-40B4-BE49-F238E27FC236}">
                <a16:creationId xmlns:a16="http://schemas.microsoft.com/office/drawing/2014/main" id="{0A54E91F-0C0C-2933-DA54-C52C9CC9E1F6}"/>
              </a:ext>
            </a:extLst>
          </p:cNvPr>
          <p:cNvGraphicFramePr>
            <a:graphicFrameLocks noGrp="1"/>
          </p:cNvGraphicFramePr>
          <p:nvPr>
            <p:extLst>
              <p:ext uri="{D42A27DB-BD31-4B8C-83A1-F6EECF244321}">
                <p14:modId xmlns:p14="http://schemas.microsoft.com/office/powerpoint/2010/main" val="525897786"/>
              </p:ext>
            </p:extLst>
          </p:nvPr>
        </p:nvGraphicFramePr>
        <p:xfrm>
          <a:off x="1383003" y="2782986"/>
          <a:ext cx="9276702" cy="2103120"/>
        </p:xfrm>
        <a:graphic>
          <a:graphicData uri="http://schemas.openxmlformats.org/drawingml/2006/table">
            <a:tbl>
              <a:tblPr firstRow="1" bandRow="1">
                <a:tableStyleId>{5940675A-B579-460E-94D1-54222C63F5DA}</a:tableStyleId>
              </a:tblPr>
              <a:tblGrid>
                <a:gridCol w="1345682">
                  <a:extLst>
                    <a:ext uri="{9D8B030D-6E8A-4147-A177-3AD203B41FA5}">
                      <a16:colId xmlns:a16="http://schemas.microsoft.com/office/drawing/2014/main" val="3361827544"/>
                    </a:ext>
                  </a:extLst>
                </a:gridCol>
                <a:gridCol w="7931020">
                  <a:extLst>
                    <a:ext uri="{9D8B030D-6E8A-4147-A177-3AD203B41FA5}">
                      <a16:colId xmlns:a16="http://schemas.microsoft.com/office/drawing/2014/main" val="2030398464"/>
                    </a:ext>
                  </a:extLst>
                </a:gridCol>
              </a:tblGrid>
              <a:tr h="370840">
                <a:tc>
                  <a:txBody>
                    <a:bodyPr/>
                    <a:lstStyle/>
                    <a:p>
                      <a:pPr algn="ctr"/>
                      <a:r>
                        <a:rPr lang="en-US" sz="2100" b="1" dirty="0">
                          <a:latin typeface="Book Antiqua" panose="02040602050305030304" pitchFamily="18" charset="0"/>
                        </a:rPr>
                        <a:t>Step 1</a:t>
                      </a:r>
                      <a:endParaRPr lang="en-IN" sz="2100" b="1" dirty="0">
                        <a:latin typeface="Book Antiqua" panose="0204060205030503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0" i="0" dirty="0">
                          <a:solidFill>
                            <a:srgbClr val="333333"/>
                          </a:solidFill>
                          <a:effectLst/>
                          <a:latin typeface="Book Antiqua" panose="02040602050305030304" pitchFamily="18" charset="0"/>
                        </a:rPr>
                        <a:t>The given binary data is grouped into 7-bits because the ASCII code is 7 bit.</a:t>
                      </a:r>
                    </a:p>
                    <a:p>
                      <a:endParaRPr lang="en-IN" sz="2100" dirty="0">
                        <a:latin typeface="Book Antiqua" panose="02040602050305030304" pitchFamily="18" charset="0"/>
                      </a:endParaRPr>
                    </a:p>
                  </a:txBody>
                  <a:tcPr/>
                </a:tc>
                <a:extLst>
                  <a:ext uri="{0D108BD9-81ED-4DB2-BD59-A6C34878D82A}">
                    <a16:rowId xmlns:a16="http://schemas.microsoft.com/office/drawing/2014/main" val="42362808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1" dirty="0">
                          <a:latin typeface="Book Antiqua" panose="02040602050305030304" pitchFamily="18" charset="0"/>
                        </a:rPr>
                        <a:t>Step 2</a:t>
                      </a:r>
                      <a:endParaRPr lang="en-IN" sz="2100" b="1" dirty="0">
                        <a:latin typeface="Book Antiqua" panose="02040602050305030304" pitchFamily="18" charset="0"/>
                      </a:endParaRPr>
                    </a:p>
                    <a:p>
                      <a:pPr algn="ctr"/>
                      <a:endParaRPr lang="en-IN" sz="2100" b="1" dirty="0">
                        <a:latin typeface="Book Antiqua" panose="0204060205030503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0" i="0" dirty="0">
                          <a:solidFill>
                            <a:srgbClr val="333333"/>
                          </a:solidFill>
                          <a:effectLst/>
                          <a:latin typeface="Book Antiqua" panose="02040602050305030304" pitchFamily="18" charset="0"/>
                        </a:rPr>
                        <a:t>Then, we find the equivalent decimal number of the binary digits either from the ASCII table or </a:t>
                      </a:r>
                      <a:r>
                        <a:rPr lang="en-US" sz="2100" b="1" i="0" dirty="0">
                          <a:solidFill>
                            <a:srgbClr val="333333"/>
                          </a:solidFill>
                          <a:effectLst/>
                          <a:latin typeface="Book Antiqua" panose="02040602050305030304" pitchFamily="18" charset="0"/>
                        </a:rPr>
                        <a:t>64 32 16 8 4 2 1</a:t>
                      </a:r>
                      <a:r>
                        <a:rPr lang="en-US" sz="2100" b="0" i="0" dirty="0">
                          <a:solidFill>
                            <a:srgbClr val="333333"/>
                          </a:solidFill>
                          <a:effectLst/>
                          <a:latin typeface="Book Antiqua" panose="02040602050305030304" pitchFamily="18" charset="0"/>
                        </a:rPr>
                        <a:t> scheme.</a:t>
                      </a:r>
                      <a:endParaRPr lang="en-IN" sz="2100" dirty="0">
                        <a:solidFill>
                          <a:srgbClr val="610B4B"/>
                        </a:solidFill>
                        <a:latin typeface="Book Antiqua" panose="02040602050305030304" pitchFamily="18" charset="0"/>
                      </a:endParaRPr>
                    </a:p>
                    <a:p>
                      <a:endParaRPr lang="en-IN" sz="2100" dirty="0">
                        <a:latin typeface="Book Antiqua" panose="02040602050305030304" pitchFamily="18" charset="0"/>
                      </a:endParaRPr>
                    </a:p>
                  </a:txBody>
                  <a:tcPr/>
                </a:tc>
                <a:extLst>
                  <a:ext uri="{0D108BD9-81ED-4DB2-BD59-A6C34878D82A}">
                    <a16:rowId xmlns:a16="http://schemas.microsoft.com/office/drawing/2014/main" val="934692452"/>
                  </a:ext>
                </a:extLst>
              </a:tr>
            </a:tbl>
          </a:graphicData>
        </a:graphic>
      </p:graphicFrame>
    </p:spTree>
    <p:extLst>
      <p:ext uri="{BB962C8B-B14F-4D97-AF65-F5344CB8AC3E}">
        <p14:creationId xmlns:p14="http://schemas.microsoft.com/office/powerpoint/2010/main" val="4272390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9721F9-09B7-DFAB-A689-ED1919D05FE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10EA4879-C157-9A2D-E840-AC98EAAD9440}"/>
              </a:ext>
            </a:extLst>
          </p:cNvPr>
          <p:cNvSpPr>
            <a:spLocks noGrp="1"/>
          </p:cNvSpPr>
          <p:nvPr>
            <p:ph type="sldNum" sz="quarter" idx="12"/>
          </p:nvPr>
        </p:nvSpPr>
        <p:spPr/>
        <p:txBody>
          <a:bodyPr/>
          <a:lstStyle/>
          <a:p>
            <a:fld id="{9B618960-8005-486C-9A75-10CB2AAC16F9}" type="slidenum">
              <a:rPr lang="en-US" smtClean="0"/>
              <a:pPr/>
              <a:t>55</a:t>
            </a:fld>
            <a:endParaRPr lang="en-US"/>
          </a:p>
        </p:txBody>
      </p:sp>
      <p:graphicFrame>
        <p:nvGraphicFramePr>
          <p:cNvPr id="7" name="Content Placeholder 8">
            <a:extLst>
              <a:ext uri="{FF2B5EF4-FFF2-40B4-BE49-F238E27FC236}">
                <a16:creationId xmlns:a16="http://schemas.microsoft.com/office/drawing/2014/main" id="{AC5B3EF3-F480-26EC-F373-3ACC98F9DE51}"/>
              </a:ext>
            </a:extLst>
          </p:cNvPr>
          <p:cNvGraphicFramePr>
            <a:graphicFrameLocks/>
          </p:cNvGraphicFramePr>
          <p:nvPr>
            <p:extLst>
              <p:ext uri="{D42A27DB-BD31-4B8C-83A1-F6EECF244321}">
                <p14:modId xmlns:p14="http://schemas.microsoft.com/office/powerpoint/2010/main" val="555139098"/>
              </p:ext>
            </p:extLst>
          </p:nvPr>
        </p:nvGraphicFramePr>
        <p:xfrm>
          <a:off x="1420851" y="1015615"/>
          <a:ext cx="9439983" cy="4330821"/>
        </p:xfrm>
        <a:graphic>
          <a:graphicData uri="http://schemas.openxmlformats.org/drawingml/2006/table">
            <a:tbl>
              <a:tblPr>
                <a:tableStyleId>{5940675A-B579-460E-94D1-54222C63F5DA}</a:tableStyleId>
              </a:tblPr>
              <a:tblGrid>
                <a:gridCol w="2216613">
                  <a:extLst>
                    <a:ext uri="{9D8B030D-6E8A-4147-A177-3AD203B41FA5}">
                      <a16:colId xmlns:a16="http://schemas.microsoft.com/office/drawing/2014/main" val="2025016380"/>
                    </a:ext>
                  </a:extLst>
                </a:gridCol>
                <a:gridCol w="744038">
                  <a:extLst>
                    <a:ext uri="{9D8B030D-6E8A-4147-A177-3AD203B41FA5}">
                      <a16:colId xmlns:a16="http://schemas.microsoft.com/office/drawing/2014/main" val="1343038653"/>
                    </a:ext>
                  </a:extLst>
                </a:gridCol>
                <a:gridCol w="744038">
                  <a:extLst>
                    <a:ext uri="{9D8B030D-6E8A-4147-A177-3AD203B41FA5}">
                      <a16:colId xmlns:a16="http://schemas.microsoft.com/office/drawing/2014/main" val="1890356896"/>
                    </a:ext>
                  </a:extLst>
                </a:gridCol>
                <a:gridCol w="744038">
                  <a:extLst>
                    <a:ext uri="{9D8B030D-6E8A-4147-A177-3AD203B41FA5}">
                      <a16:colId xmlns:a16="http://schemas.microsoft.com/office/drawing/2014/main" val="3197171967"/>
                    </a:ext>
                  </a:extLst>
                </a:gridCol>
                <a:gridCol w="744038">
                  <a:extLst>
                    <a:ext uri="{9D8B030D-6E8A-4147-A177-3AD203B41FA5}">
                      <a16:colId xmlns:a16="http://schemas.microsoft.com/office/drawing/2014/main" val="2220591707"/>
                    </a:ext>
                  </a:extLst>
                </a:gridCol>
                <a:gridCol w="744038">
                  <a:extLst>
                    <a:ext uri="{9D8B030D-6E8A-4147-A177-3AD203B41FA5}">
                      <a16:colId xmlns:a16="http://schemas.microsoft.com/office/drawing/2014/main" val="1330661803"/>
                    </a:ext>
                  </a:extLst>
                </a:gridCol>
                <a:gridCol w="744038">
                  <a:extLst>
                    <a:ext uri="{9D8B030D-6E8A-4147-A177-3AD203B41FA5}">
                      <a16:colId xmlns:a16="http://schemas.microsoft.com/office/drawing/2014/main" val="2785614437"/>
                    </a:ext>
                  </a:extLst>
                </a:gridCol>
                <a:gridCol w="744038">
                  <a:extLst>
                    <a:ext uri="{9D8B030D-6E8A-4147-A177-3AD203B41FA5}">
                      <a16:colId xmlns:a16="http://schemas.microsoft.com/office/drawing/2014/main" val="1688021576"/>
                    </a:ext>
                  </a:extLst>
                </a:gridCol>
                <a:gridCol w="1178061">
                  <a:extLst>
                    <a:ext uri="{9D8B030D-6E8A-4147-A177-3AD203B41FA5}">
                      <a16:colId xmlns:a16="http://schemas.microsoft.com/office/drawing/2014/main" val="3991856714"/>
                    </a:ext>
                  </a:extLst>
                </a:gridCol>
                <a:gridCol w="837043">
                  <a:extLst>
                    <a:ext uri="{9D8B030D-6E8A-4147-A177-3AD203B41FA5}">
                      <a16:colId xmlns:a16="http://schemas.microsoft.com/office/drawing/2014/main" val="1958212988"/>
                    </a:ext>
                  </a:extLst>
                </a:gridCol>
              </a:tblGrid>
              <a:tr h="371213">
                <a:tc>
                  <a:txBody>
                    <a:bodyPr/>
                    <a:lstStyle/>
                    <a:p>
                      <a:pPr algn="ctr" fontAlgn="ctr"/>
                      <a:r>
                        <a:rPr lang="en-IN" sz="1800" b="1" u="none" strike="noStrike" dirty="0">
                          <a:effectLst/>
                          <a:latin typeface="Book Antiqua" panose="02040602050305030304" pitchFamily="18" charset="0"/>
                        </a:rPr>
                        <a:t>Binary</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effectLst/>
                          <a:latin typeface="Book Antiqua" panose="02040602050305030304" pitchFamily="18" charset="0"/>
                        </a:rPr>
                        <a:t>64</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a:effectLst/>
                          <a:latin typeface="Book Antiqua" panose="02040602050305030304" pitchFamily="18" charset="0"/>
                        </a:rPr>
                        <a:t>32</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effectLst/>
                          <a:latin typeface="Book Antiqua" panose="02040602050305030304" pitchFamily="18" charset="0"/>
                        </a:rPr>
                        <a:t>16</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effectLst/>
                          <a:latin typeface="Book Antiqua" panose="02040602050305030304" pitchFamily="18" charset="0"/>
                        </a:rPr>
                        <a:t>8</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a:effectLst/>
                          <a:latin typeface="Book Antiqua" panose="02040602050305030304" pitchFamily="18" charset="0"/>
                        </a:rPr>
                        <a:t>4</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a:effectLst/>
                          <a:latin typeface="Book Antiqua" panose="02040602050305030304" pitchFamily="18" charset="0"/>
                        </a:rPr>
                        <a:t>2</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effectLst/>
                          <a:latin typeface="Book Antiqua" panose="02040602050305030304" pitchFamily="18" charset="0"/>
                        </a:rPr>
                        <a:t>1</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effectLst/>
                          <a:latin typeface="Book Antiqua" panose="02040602050305030304" pitchFamily="18" charset="0"/>
                        </a:rPr>
                        <a:t>DECIMAL</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effectLst/>
                          <a:latin typeface="Book Antiqua" panose="02040602050305030304" pitchFamily="18" charset="0"/>
                        </a:rPr>
                        <a:t>ASCII</a:t>
                      </a:r>
                      <a:endParaRPr lang="en-IN" sz="1800" b="1" i="0" u="none" strike="noStrike" dirty="0">
                        <a:solidFill>
                          <a:srgbClr val="000000"/>
                        </a:solidFill>
                        <a:effectLst/>
                        <a:latin typeface="Book Antiqua" panose="02040602050305030304" pitchFamily="18" charset="0"/>
                      </a:endParaRPr>
                    </a:p>
                  </a:txBody>
                  <a:tcPr marL="7620" marR="7620" marT="7620" marB="0" anchor="ctr"/>
                </a:tc>
                <a:extLst>
                  <a:ext uri="{0D108BD9-81ED-4DB2-BD59-A6C34878D82A}">
                    <a16:rowId xmlns:a16="http://schemas.microsoft.com/office/drawing/2014/main" val="3583039957"/>
                  </a:ext>
                </a:extLst>
              </a:tr>
              <a:tr h="494951">
                <a:tc>
                  <a:txBody>
                    <a:bodyPr/>
                    <a:lstStyle/>
                    <a:p>
                      <a:pPr algn="ctr" fontAlgn="ctr"/>
                      <a:r>
                        <a:rPr lang="en-IN" sz="2000" u="none" strike="noStrike" dirty="0">
                          <a:effectLst/>
                          <a:latin typeface="Book Antiqua" panose="02040602050305030304" pitchFamily="18" charset="0"/>
                        </a:rPr>
                        <a:t>1100011</a:t>
                      </a:r>
                      <a:endParaRPr lang="en-IN" sz="2000" b="1" i="0" u="none" strike="noStrike" dirty="0">
                        <a:solidFill>
                          <a:srgbClr val="333333"/>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99</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solidFill>
                            <a:srgbClr val="0070C0"/>
                          </a:solidFill>
                          <a:effectLst/>
                          <a:latin typeface="Book Antiqua" panose="02040602050305030304" pitchFamily="18" charset="0"/>
                        </a:rPr>
                        <a:t>C</a:t>
                      </a:r>
                      <a:endParaRPr lang="en-IN" sz="1800" b="1" i="0" u="none" strike="noStrike" dirty="0">
                        <a:solidFill>
                          <a:srgbClr val="0070C0"/>
                        </a:solidFill>
                        <a:effectLst/>
                        <a:latin typeface="Book Antiqua" panose="02040602050305030304" pitchFamily="18" charset="0"/>
                      </a:endParaRPr>
                    </a:p>
                  </a:txBody>
                  <a:tcPr marL="7620" marR="7620" marT="7620" marB="0" anchor="ctr"/>
                </a:tc>
                <a:extLst>
                  <a:ext uri="{0D108BD9-81ED-4DB2-BD59-A6C34878D82A}">
                    <a16:rowId xmlns:a16="http://schemas.microsoft.com/office/drawing/2014/main" val="702221183"/>
                  </a:ext>
                </a:extLst>
              </a:tr>
              <a:tr h="494951">
                <a:tc>
                  <a:txBody>
                    <a:bodyPr/>
                    <a:lstStyle/>
                    <a:p>
                      <a:pPr algn="ctr" fontAlgn="ctr"/>
                      <a:r>
                        <a:rPr lang="en-IN" sz="2000" u="none" strike="noStrike">
                          <a:effectLst/>
                          <a:latin typeface="Book Antiqua" panose="02040602050305030304" pitchFamily="18" charset="0"/>
                        </a:rPr>
                        <a:t>1101111</a:t>
                      </a:r>
                      <a:endParaRPr lang="en-IN" sz="2000" b="1" i="0" u="none" strike="noStrike">
                        <a:solidFill>
                          <a:srgbClr val="333333"/>
                        </a:solidFill>
                        <a:effectLst/>
                        <a:latin typeface="Book Antiqua" panose="02040602050305030304" pitchFamily="18" charset="0"/>
                      </a:endParaRPr>
                    </a:p>
                  </a:txBody>
                  <a:tcPr marL="7620" marR="7620" marT="7620" marB="0" anchor="ctr"/>
                </a:tc>
                <a:tc>
                  <a:txBody>
                    <a:bodyPr/>
                    <a:lstStyle/>
                    <a:p>
                      <a:pPr algn="ctr" fontAlgn="b"/>
                      <a:r>
                        <a:rPr lang="en-IN" sz="1800" u="none" strike="noStrike" dirty="0">
                          <a:effectLst/>
                          <a:latin typeface="Book Antiqua" panose="02040602050305030304" pitchFamily="18" charset="0"/>
                        </a:rPr>
                        <a:t>1</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111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solidFill>
                            <a:srgbClr val="0070C0"/>
                          </a:solidFill>
                          <a:effectLst/>
                          <a:latin typeface="Book Antiqua" panose="02040602050305030304" pitchFamily="18" charset="0"/>
                        </a:rPr>
                        <a:t>O</a:t>
                      </a:r>
                      <a:endParaRPr lang="en-IN" sz="1800" b="1" i="0" u="none" strike="noStrike" dirty="0">
                        <a:solidFill>
                          <a:srgbClr val="0070C0"/>
                        </a:solidFill>
                        <a:effectLst/>
                        <a:latin typeface="Book Antiqua" panose="02040602050305030304" pitchFamily="18" charset="0"/>
                      </a:endParaRPr>
                    </a:p>
                  </a:txBody>
                  <a:tcPr marL="7620" marR="7620" marT="7620" marB="0" anchor="ctr"/>
                </a:tc>
                <a:extLst>
                  <a:ext uri="{0D108BD9-81ED-4DB2-BD59-A6C34878D82A}">
                    <a16:rowId xmlns:a16="http://schemas.microsoft.com/office/drawing/2014/main" val="3760220451"/>
                  </a:ext>
                </a:extLst>
              </a:tr>
              <a:tr h="494951">
                <a:tc>
                  <a:txBody>
                    <a:bodyPr/>
                    <a:lstStyle/>
                    <a:p>
                      <a:pPr algn="ctr" fontAlgn="ctr"/>
                      <a:r>
                        <a:rPr lang="en-IN" sz="2000" u="none" strike="noStrike">
                          <a:effectLst/>
                          <a:latin typeface="Book Antiqua" panose="02040602050305030304" pitchFamily="18" charset="0"/>
                        </a:rPr>
                        <a:t>1101101</a:t>
                      </a:r>
                      <a:endParaRPr lang="en-IN" sz="2000" b="1" i="0" u="none" strike="noStrike">
                        <a:solidFill>
                          <a:srgbClr val="333333"/>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dirty="0">
                          <a:effectLst/>
                          <a:latin typeface="Book Antiqua" panose="02040602050305030304" pitchFamily="18" charset="0"/>
                        </a:rPr>
                        <a:t>0</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109</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a:solidFill>
                            <a:srgbClr val="0070C0"/>
                          </a:solidFill>
                          <a:effectLst/>
                          <a:latin typeface="Book Antiqua" panose="02040602050305030304" pitchFamily="18" charset="0"/>
                        </a:rPr>
                        <a:t>M</a:t>
                      </a:r>
                      <a:endParaRPr lang="en-IN" sz="1800" b="1" i="0" u="none" strike="noStrike">
                        <a:solidFill>
                          <a:srgbClr val="0070C0"/>
                        </a:solidFill>
                        <a:effectLst/>
                        <a:latin typeface="Book Antiqua" panose="02040602050305030304" pitchFamily="18" charset="0"/>
                      </a:endParaRPr>
                    </a:p>
                  </a:txBody>
                  <a:tcPr marL="7620" marR="7620" marT="7620" marB="0" anchor="ctr"/>
                </a:tc>
                <a:extLst>
                  <a:ext uri="{0D108BD9-81ED-4DB2-BD59-A6C34878D82A}">
                    <a16:rowId xmlns:a16="http://schemas.microsoft.com/office/drawing/2014/main" val="191130919"/>
                  </a:ext>
                </a:extLst>
              </a:tr>
              <a:tr h="494951">
                <a:tc>
                  <a:txBody>
                    <a:bodyPr/>
                    <a:lstStyle/>
                    <a:p>
                      <a:pPr algn="ctr" fontAlgn="ctr"/>
                      <a:r>
                        <a:rPr lang="en-IN" sz="2000" u="none" strike="noStrike">
                          <a:effectLst/>
                          <a:latin typeface="Book Antiqua" panose="02040602050305030304" pitchFamily="18" charset="0"/>
                        </a:rPr>
                        <a:t>1110000</a:t>
                      </a:r>
                      <a:endParaRPr lang="en-IN" sz="2000" b="1" i="0" u="none" strike="noStrike">
                        <a:solidFill>
                          <a:srgbClr val="333333"/>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dirty="0">
                          <a:effectLst/>
                          <a:latin typeface="Book Antiqua" panose="02040602050305030304" pitchFamily="18" charset="0"/>
                        </a:rPr>
                        <a:t>0</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112</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solidFill>
                            <a:srgbClr val="0070C0"/>
                          </a:solidFill>
                          <a:effectLst/>
                          <a:latin typeface="Book Antiqua" panose="02040602050305030304" pitchFamily="18" charset="0"/>
                        </a:rPr>
                        <a:t>P</a:t>
                      </a:r>
                      <a:endParaRPr lang="en-IN" sz="1800" b="1" i="0" u="none" strike="noStrike" dirty="0">
                        <a:solidFill>
                          <a:srgbClr val="0070C0"/>
                        </a:solidFill>
                        <a:effectLst/>
                        <a:latin typeface="Book Antiqua" panose="02040602050305030304" pitchFamily="18" charset="0"/>
                      </a:endParaRPr>
                    </a:p>
                  </a:txBody>
                  <a:tcPr marL="7620" marR="7620" marT="7620" marB="0" anchor="ctr"/>
                </a:tc>
                <a:extLst>
                  <a:ext uri="{0D108BD9-81ED-4DB2-BD59-A6C34878D82A}">
                    <a16:rowId xmlns:a16="http://schemas.microsoft.com/office/drawing/2014/main" val="2022615461"/>
                  </a:ext>
                </a:extLst>
              </a:tr>
              <a:tr h="494951">
                <a:tc>
                  <a:txBody>
                    <a:bodyPr/>
                    <a:lstStyle/>
                    <a:p>
                      <a:pPr algn="ctr" fontAlgn="ctr"/>
                      <a:r>
                        <a:rPr lang="en-IN" sz="2000" u="none" strike="noStrike">
                          <a:effectLst/>
                          <a:latin typeface="Book Antiqua" panose="02040602050305030304" pitchFamily="18" charset="0"/>
                        </a:rPr>
                        <a:t>1110101</a:t>
                      </a:r>
                      <a:endParaRPr lang="en-IN" sz="2000" b="1" i="0" u="none" strike="noStrike">
                        <a:solidFill>
                          <a:srgbClr val="333333"/>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117</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solidFill>
                            <a:srgbClr val="0070C0"/>
                          </a:solidFill>
                          <a:effectLst/>
                          <a:latin typeface="Book Antiqua" panose="02040602050305030304" pitchFamily="18" charset="0"/>
                        </a:rPr>
                        <a:t>U</a:t>
                      </a:r>
                      <a:endParaRPr lang="en-IN" sz="1800" b="1" i="0" u="none" strike="noStrike" dirty="0">
                        <a:solidFill>
                          <a:srgbClr val="0070C0"/>
                        </a:solidFill>
                        <a:effectLst/>
                        <a:latin typeface="Book Antiqua" panose="02040602050305030304" pitchFamily="18" charset="0"/>
                      </a:endParaRPr>
                    </a:p>
                  </a:txBody>
                  <a:tcPr marL="7620" marR="7620" marT="7620" marB="0" anchor="ctr"/>
                </a:tc>
                <a:extLst>
                  <a:ext uri="{0D108BD9-81ED-4DB2-BD59-A6C34878D82A}">
                    <a16:rowId xmlns:a16="http://schemas.microsoft.com/office/drawing/2014/main" val="2657582236"/>
                  </a:ext>
                </a:extLst>
              </a:tr>
              <a:tr h="494951">
                <a:tc>
                  <a:txBody>
                    <a:bodyPr/>
                    <a:lstStyle/>
                    <a:p>
                      <a:pPr algn="ctr" fontAlgn="ctr"/>
                      <a:r>
                        <a:rPr lang="en-IN" sz="2000" u="none" strike="noStrike">
                          <a:effectLst/>
                          <a:latin typeface="Book Antiqua" panose="02040602050305030304" pitchFamily="18" charset="0"/>
                        </a:rPr>
                        <a:t>1110100</a:t>
                      </a:r>
                      <a:endParaRPr lang="en-IN" sz="2000" b="1" i="0" u="none" strike="noStrike">
                        <a:solidFill>
                          <a:srgbClr val="333333"/>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dirty="0">
                          <a:effectLst/>
                          <a:latin typeface="Book Antiqua" panose="02040602050305030304" pitchFamily="18" charset="0"/>
                        </a:rPr>
                        <a:t>116</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solidFill>
                            <a:srgbClr val="0070C0"/>
                          </a:solidFill>
                          <a:effectLst/>
                          <a:latin typeface="Book Antiqua" panose="02040602050305030304" pitchFamily="18" charset="0"/>
                        </a:rPr>
                        <a:t>T</a:t>
                      </a:r>
                      <a:endParaRPr lang="en-IN" sz="1800" b="1" i="0" u="none" strike="noStrike" dirty="0">
                        <a:solidFill>
                          <a:srgbClr val="0070C0"/>
                        </a:solidFill>
                        <a:effectLst/>
                        <a:latin typeface="Book Antiqua" panose="02040602050305030304" pitchFamily="18" charset="0"/>
                      </a:endParaRPr>
                    </a:p>
                  </a:txBody>
                  <a:tcPr marL="7620" marR="7620" marT="7620" marB="0" anchor="ctr"/>
                </a:tc>
                <a:extLst>
                  <a:ext uri="{0D108BD9-81ED-4DB2-BD59-A6C34878D82A}">
                    <a16:rowId xmlns:a16="http://schemas.microsoft.com/office/drawing/2014/main" val="737802263"/>
                  </a:ext>
                </a:extLst>
              </a:tr>
              <a:tr h="494951">
                <a:tc>
                  <a:txBody>
                    <a:bodyPr/>
                    <a:lstStyle/>
                    <a:p>
                      <a:pPr algn="ctr" fontAlgn="ctr"/>
                      <a:r>
                        <a:rPr lang="en-IN" sz="2000" u="none" strike="noStrike">
                          <a:effectLst/>
                          <a:latin typeface="Book Antiqua" panose="02040602050305030304" pitchFamily="18" charset="0"/>
                        </a:rPr>
                        <a:t>1100101</a:t>
                      </a:r>
                      <a:endParaRPr lang="en-IN" sz="2000" b="1" i="0" u="none" strike="noStrike">
                        <a:solidFill>
                          <a:srgbClr val="333333"/>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dirty="0">
                          <a:effectLst/>
                          <a:latin typeface="Book Antiqua" panose="02040602050305030304" pitchFamily="18" charset="0"/>
                        </a:rPr>
                        <a:t>101</a:t>
                      </a:r>
                      <a:endParaRPr lang="en-IN" sz="1800" b="1" i="0" u="none" strike="noStrike" dirty="0">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solidFill>
                            <a:srgbClr val="0070C0"/>
                          </a:solidFill>
                          <a:effectLst/>
                          <a:latin typeface="Book Antiqua" panose="02040602050305030304" pitchFamily="18" charset="0"/>
                        </a:rPr>
                        <a:t>E</a:t>
                      </a:r>
                      <a:endParaRPr lang="en-IN" sz="1800" b="1" i="0" u="none" strike="noStrike" dirty="0">
                        <a:solidFill>
                          <a:srgbClr val="0070C0"/>
                        </a:solidFill>
                        <a:effectLst/>
                        <a:latin typeface="Book Antiqua" panose="02040602050305030304" pitchFamily="18" charset="0"/>
                      </a:endParaRPr>
                    </a:p>
                  </a:txBody>
                  <a:tcPr marL="7620" marR="7620" marT="7620" marB="0" anchor="ctr"/>
                </a:tc>
                <a:extLst>
                  <a:ext uri="{0D108BD9-81ED-4DB2-BD59-A6C34878D82A}">
                    <a16:rowId xmlns:a16="http://schemas.microsoft.com/office/drawing/2014/main" val="345466458"/>
                  </a:ext>
                </a:extLst>
              </a:tr>
              <a:tr h="494951">
                <a:tc>
                  <a:txBody>
                    <a:bodyPr/>
                    <a:lstStyle/>
                    <a:p>
                      <a:pPr algn="ctr" fontAlgn="ctr"/>
                      <a:r>
                        <a:rPr lang="en-IN" sz="2000" u="none" strike="noStrike">
                          <a:effectLst/>
                          <a:latin typeface="Book Antiqua" panose="02040602050305030304" pitchFamily="18" charset="0"/>
                        </a:rPr>
                        <a:t>1110010</a:t>
                      </a:r>
                      <a:endParaRPr lang="en-IN" sz="2000" b="1" i="0" u="none" strike="noStrike">
                        <a:solidFill>
                          <a:srgbClr val="333333"/>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0</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u="none" strike="noStrike">
                          <a:effectLst/>
                          <a:latin typeface="Book Antiqua" panose="02040602050305030304" pitchFamily="18" charset="0"/>
                        </a:rPr>
                        <a:t>114</a:t>
                      </a:r>
                      <a:endParaRPr lang="en-IN" sz="1800" b="1" i="0" u="none" strike="noStrike">
                        <a:solidFill>
                          <a:srgbClr val="000000"/>
                        </a:solidFill>
                        <a:effectLst/>
                        <a:latin typeface="Book Antiqua" panose="02040602050305030304" pitchFamily="18" charset="0"/>
                      </a:endParaRPr>
                    </a:p>
                  </a:txBody>
                  <a:tcPr marL="7620" marR="7620" marT="7620" marB="0" anchor="ctr"/>
                </a:tc>
                <a:tc>
                  <a:txBody>
                    <a:bodyPr/>
                    <a:lstStyle/>
                    <a:p>
                      <a:pPr algn="ctr" fontAlgn="b"/>
                      <a:r>
                        <a:rPr lang="en-IN" sz="1800" b="1" u="none" strike="noStrike" dirty="0">
                          <a:solidFill>
                            <a:srgbClr val="0070C0"/>
                          </a:solidFill>
                          <a:effectLst/>
                          <a:latin typeface="Book Antiqua" panose="02040602050305030304" pitchFamily="18" charset="0"/>
                        </a:rPr>
                        <a:t>R</a:t>
                      </a:r>
                      <a:endParaRPr lang="en-IN" sz="1800" b="1" i="0" u="none" strike="noStrike" dirty="0">
                        <a:solidFill>
                          <a:srgbClr val="0070C0"/>
                        </a:solidFill>
                        <a:effectLst/>
                        <a:latin typeface="Book Antiqua" panose="02040602050305030304" pitchFamily="18" charset="0"/>
                      </a:endParaRPr>
                    </a:p>
                  </a:txBody>
                  <a:tcPr marL="7620" marR="7620" marT="7620" marB="0" anchor="ctr"/>
                </a:tc>
                <a:extLst>
                  <a:ext uri="{0D108BD9-81ED-4DB2-BD59-A6C34878D82A}">
                    <a16:rowId xmlns:a16="http://schemas.microsoft.com/office/drawing/2014/main" val="1327044399"/>
                  </a:ext>
                </a:extLst>
              </a:tr>
            </a:tbl>
          </a:graphicData>
        </a:graphic>
      </p:graphicFrame>
      <p:sp>
        <p:nvSpPr>
          <p:cNvPr id="9" name="TextBox 8">
            <a:extLst>
              <a:ext uri="{FF2B5EF4-FFF2-40B4-BE49-F238E27FC236}">
                <a16:creationId xmlns:a16="http://schemas.microsoft.com/office/drawing/2014/main" id="{210569A4-0D64-C08C-FCFE-2C4CE9B91BBC}"/>
              </a:ext>
            </a:extLst>
          </p:cNvPr>
          <p:cNvSpPr txBox="1"/>
          <p:nvPr/>
        </p:nvSpPr>
        <p:spPr>
          <a:xfrm>
            <a:off x="2404966" y="5666727"/>
            <a:ext cx="7120034" cy="369332"/>
          </a:xfrm>
          <a:prstGeom prst="rect">
            <a:avLst/>
          </a:prstGeom>
          <a:noFill/>
        </p:spPr>
        <p:txBody>
          <a:bodyPr wrap="square">
            <a:spAutoFit/>
          </a:bodyPr>
          <a:lstStyle/>
          <a:p>
            <a:pPr algn="ctr"/>
            <a:r>
              <a:rPr lang="en-IN" dirty="0">
                <a:solidFill>
                  <a:srgbClr val="0070C0"/>
                </a:solidFill>
                <a:latin typeface="Book Antiqua" panose="02040602050305030304" pitchFamily="18" charset="0"/>
              </a:rPr>
              <a:t>So the given binary digits results in ASCII Keyword  COMPUTER</a:t>
            </a:r>
          </a:p>
        </p:txBody>
      </p:sp>
    </p:spTree>
    <p:extLst>
      <p:ext uri="{BB962C8B-B14F-4D97-AF65-F5344CB8AC3E}">
        <p14:creationId xmlns:p14="http://schemas.microsoft.com/office/powerpoint/2010/main" val="2493408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EE46F-494D-DD8A-E1EF-4D6E9E6C3A78}"/>
              </a:ext>
            </a:extLst>
          </p:cNvPr>
          <p:cNvSpPr>
            <a:spLocks noGrp="1"/>
          </p:cNvSpPr>
          <p:nvPr>
            <p:ph type="title"/>
          </p:nvPr>
        </p:nvSpPr>
        <p:spPr>
          <a:xfrm>
            <a:off x="734785" y="439770"/>
            <a:ext cx="10722429" cy="1325563"/>
          </a:xfrm>
        </p:spPr>
        <p:txBody>
          <a:bodyPr/>
          <a:lstStyle/>
          <a:p>
            <a:r>
              <a:rPr lang="en-IN" b="1" dirty="0">
                <a:solidFill>
                  <a:srgbClr val="00B050"/>
                </a:solidFill>
              </a:rPr>
              <a:t>ASCII CODES</a:t>
            </a:r>
          </a:p>
        </p:txBody>
      </p:sp>
      <p:pic>
        <p:nvPicPr>
          <p:cNvPr id="10" name="Google Shape;104;p1" descr="pngfind.com-kingpin-png-4152286 (1).png">
            <a:extLst>
              <a:ext uri="{FF2B5EF4-FFF2-40B4-BE49-F238E27FC236}">
                <a16:creationId xmlns:a16="http://schemas.microsoft.com/office/drawing/2014/main" id="{4592926A-6882-EBA7-E1D5-692F304D02E6}"/>
              </a:ext>
            </a:extLst>
          </p:cNvPr>
          <p:cNvPicPr preferRelativeResize="0"/>
          <p:nvPr/>
        </p:nvPicPr>
        <p:blipFill rotWithShape="1">
          <a:blip r:embed="rId2"/>
          <a:srcRect/>
          <a:stretch>
            <a:fillRect/>
          </a:stretch>
        </p:blipFill>
        <p:spPr>
          <a:xfrm>
            <a:off x="9604310" y="439770"/>
            <a:ext cx="2137804" cy="935289"/>
          </a:xfrm>
          <a:prstGeom prst="rect">
            <a:avLst/>
          </a:prstGeom>
          <a:noFill/>
          <a:ln>
            <a:noFill/>
          </a:ln>
        </p:spPr>
      </p:pic>
      <p:sp>
        <p:nvSpPr>
          <p:cNvPr id="6" name="TextBox 5">
            <a:extLst>
              <a:ext uri="{FF2B5EF4-FFF2-40B4-BE49-F238E27FC236}">
                <a16:creationId xmlns:a16="http://schemas.microsoft.com/office/drawing/2014/main" id="{481EAA16-24D4-ED2B-3DAD-ABCCA9DE6D90}"/>
              </a:ext>
            </a:extLst>
          </p:cNvPr>
          <p:cNvSpPr txBox="1"/>
          <p:nvPr/>
        </p:nvSpPr>
        <p:spPr>
          <a:xfrm>
            <a:off x="1033365" y="1696912"/>
            <a:ext cx="8007998" cy="369332"/>
          </a:xfrm>
          <a:prstGeom prst="rect">
            <a:avLst/>
          </a:prstGeom>
          <a:noFill/>
        </p:spPr>
        <p:txBody>
          <a:bodyPr wrap="square">
            <a:spAutoFit/>
          </a:bodyPr>
          <a:lstStyle/>
          <a:p>
            <a:r>
              <a:rPr lang="en-US" b="0" i="0" dirty="0">
                <a:solidFill>
                  <a:srgbClr val="231F20"/>
                </a:solidFill>
                <a:effectLst/>
                <a:latin typeface="Book Antiqua" panose="02040602050305030304" pitchFamily="18" charset="0"/>
              </a:rPr>
              <a:t>For example, the ASCII code for lower case z is 122 and is shown below:</a:t>
            </a:r>
            <a:endParaRPr lang="en-IN" dirty="0">
              <a:latin typeface="Book Antiqua" panose="02040602050305030304" pitchFamily="18" charset="0"/>
            </a:endParaRPr>
          </a:p>
        </p:txBody>
      </p:sp>
      <p:graphicFrame>
        <p:nvGraphicFramePr>
          <p:cNvPr id="7" name="Table 6">
            <a:extLst>
              <a:ext uri="{FF2B5EF4-FFF2-40B4-BE49-F238E27FC236}">
                <a16:creationId xmlns:a16="http://schemas.microsoft.com/office/drawing/2014/main" id="{A891B058-106B-35FE-229C-4730C5C35F04}"/>
              </a:ext>
            </a:extLst>
          </p:cNvPr>
          <p:cNvGraphicFramePr>
            <a:graphicFrameLocks noGrp="1"/>
          </p:cNvGraphicFramePr>
          <p:nvPr>
            <p:extLst>
              <p:ext uri="{D42A27DB-BD31-4B8C-83A1-F6EECF244321}">
                <p14:modId xmlns:p14="http://schemas.microsoft.com/office/powerpoint/2010/main" val="503597350"/>
              </p:ext>
            </p:extLst>
          </p:nvPr>
        </p:nvGraphicFramePr>
        <p:xfrm>
          <a:off x="1277518" y="3803510"/>
          <a:ext cx="10179696" cy="1219200"/>
        </p:xfrm>
        <a:graphic>
          <a:graphicData uri="http://schemas.openxmlformats.org/drawingml/2006/table">
            <a:tbl>
              <a:tblPr/>
              <a:tblGrid>
                <a:gridCol w="1272462">
                  <a:extLst>
                    <a:ext uri="{9D8B030D-6E8A-4147-A177-3AD203B41FA5}">
                      <a16:colId xmlns:a16="http://schemas.microsoft.com/office/drawing/2014/main" val="3903133038"/>
                    </a:ext>
                  </a:extLst>
                </a:gridCol>
                <a:gridCol w="1272462">
                  <a:extLst>
                    <a:ext uri="{9D8B030D-6E8A-4147-A177-3AD203B41FA5}">
                      <a16:colId xmlns:a16="http://schemas.microsoft.com/office/drawing/2014/main" val="415515093"/>
                    </a:ext>
                  </a:extLst>
                </a:gridCol>
                <a:gridCol w="1272462">
                  <a:extLst>
                    <a:ext uri="{9D8B030D-6E8A-4147-A177-3AD203B41FA5}">
                      <a16:colId xmlns:a16="http://schemas.microsoft.com/office/drawing/2014/main" val="1866004482"/>
                    </a:ext>
                  </a:extLst>
                </a:gridCol>
                <a:gridCol w="1272462">
                  <a:extLst>
                    <a:ext uri="{9D8B030D-6E8A-4147-A177-3AD203B41FA5}">
                      <a16:colId xmlns:a16="http://schemas.microsoft.com/office/drawing/2014/main" val="3071733586"/>
                    </a:ext>
                  </a:extLst>
                </a:gridCol>
                <a:gridCol w="1272462">
                  <a:extLst>
                    <a:ext uri="{9D8B030D-6E8A-4147-A177-3AD203B41FA5}">
                      <a16:colId xmlns:a16="http://schemas.microsoft.com/office/drawing/2014/main" val="2998983322"/>
                    </a:ext>
                  </a:extLst>
                </a:gridCol>
                <a:gridCol w="1272462">
                  <a:extLst>
                    <a:ext uri="{9D8B030D-6E8A-4147-A177-3AD203B41FA5}">
                      <a16:colId xmlns:a16="http://schemas.microsoft.com/office/drawing/2014/main" val="390986907"/>
                    </a:ext>
                  </a:extLst>
                </a:gridCol>
                <a:gridCol w="1272462">
                  <a:extLst>
                    <a:ext uri="{9D8B030D-6E8A-4147-A177-3AD203B41FA5}">
                      <a16:colId xmlns:a16="http://schemas.microsoft.com/office/drawing/2014/main" val="2963252730"/>
                    </a:ext>
                  </a:extLst>
                </a:gridCol>
                <a:gridCol w="1272462">
                  <a:extLst>
                    <a:ext uri="{9D8B030D-6E8A-4147-A177-3AD203B41FA5}">
                      <a16:colId xmlns:a16="http://schemas.microsoft.com/office/drawing/2014/main" val="4221602103"/>
                    </a:ext>
                  </a:extLst>
                </a:gridCol>
              </a:tblGrid>
              <a:tr h="252876">
                <a:tc>
                  <a:txBody>
                    <a:bodyPr/>
                    <a:lstStyle/>
                    <a:p>
                      <a:r>
                        <a:rPr lang="en-IN" b="1">
                          <a:solidFill>
                            <a:srgbClr val="231F20"/>
                          </a:solidFill>
                          <a:effectLst/>
                        </a:rPr>
                        <a:t>Parity Bit/Eighth Bit</a:t>
                      </a:r>
                      <a:endParaRPr lang="en-IN">
                        <a:solidFill>
                          <a:srgbClr val="231F20"/>
                        </a:solidFill>
                        <a:effectLst/>
                      </a:endParaRPr>
                    </a:p>
                  </a:txBody>
                  <a:tcPr marL="30480" marR="30480" marT="30480" marB="30480" anchor="ctr">
                    <a:lnL>
                      <a:noFill/>
                    </a:lnL>
                    <a:lnR>
                      <a:noFill/>
                    </a:lnR>
                    <a:lnT>
                      <a:noFill/>
                    </a:lnT>
                    <a:lnB>
                      <a:noFill/>
                    </a:lnB>
                    <a:solidFill>
                      <a:srgbClr val="F1F1F1"/>
                    </a:solidFill>
                  </a:tcPr>
                </a:tc>
                <a:tc>
                  <a:txBody>
                    <a:bodyPr/>
                    <a:lstStyle/>
                    <a:p>
                      <a:r>
                        <a:rPr lang="en-IN" b="1" dirty="0">
                          <a:solidFill>
                            <a:srgbClr val="231F20"/>
                          </a:solidFill>
                          <a:effectLst/>
                        </a:rPr>
                        <a:t>64</a:t>
                      </a:r>
                      <a:endParaRPr lang="en-IN" dirty="0">
                        <a:solidFill>
                          <a:srgbClr val="231F20"/>
                        </a:solidFill>
                        <a:effectLst/>
                      </a:endParaRPr>
                    </a:p>
                  </a:txBody>
                  <a:tcPr marL="30480" marR="30480" marT="30480" marB="30480" anchor="ctr">
                    <a:lnL>
                      <a:noFill/>
                    </a:lnL>
                    <a:lnR>
                      <a:noFill/>
                    </a:lnR>
                    <a:lnT>
                      <a:noFill/>
                    </a:lnT>
                    <a:lnB>
                      <a:noFill/>
                    </a:lnB>
                    <a:solidFill>
                      <a:srgbClr val="F1F1F1"/>
                    </a:solidFill>
                  </a:tcPr>
                </a:tc>
                <a:tc>
                  <a:txBody>
                    <a:bodyPr/>
                    <a:lstStyle/>
                    <a:p>
                      <a:r>
                        <a:rPr lang="en-IN" b="1">
                          <a:solidFill>
                            <a:srgbClr val="231F20"/>
                          </a:solidFill>
                          <a:effectLst/>
                        </a:rPr>
                        <a:t>32</a:t>
                      </a:r>
                      <a:endParaRPr lang="en-IN">
                        <a:solidFill>
                          <a:srgbClr val="231F20"/>
                        </a:solidFill>
                        <a:effectLst/>
                      </a:endParaRPr>
                    </a:p>
                  </a:txBody>
                  <a:tcPr marL="30480" marR="30480" marT="30480" marB="30480" anchor="ctr">
                    <a:lnL>
                      <a:noFill/>
                    </a:lnL>
                    <a:lnR>
                      <a:noFill/>
                    </a:lnR>
                    <a:lnT>
                      <a:noFill/>
                    </a:lnT>
                    <a:lnB>
                      <a:noFill/>
                    </a:lnB>
                    <a:solidFill>
                      <a:srgbClr val="F1F1F1"/>
                    </a:solidFill>
                  </a:tcPr>
                </a:tc>
                <a:tc>
                  <a:txBody>
                    <a:bodyPr/>
                    <a:lstStyle/>
                    <a:p>
                      <a:r>
                        <a:rPr lang="en-IN" b="1">
                          <a:solidFill>
                            <a:srgbClr val="231F20"/>
                          </a:solidFill>
                          <a:effectLst/>
                        </a:rPr>
                        <a:t>16</a:t>
                      </a:r>
                      <a:endParaRPr lang="en-IN">
                        <a:solidFill>
                          <a:srgbClr val="231F20"/>
                        </a:solidFill>
                        <a:effectLst/>
                      </a:endParaRPr>
                    </a:p>
                  </a:txBody>
                  <a:tcPr marL="30480" marR="30480" marT="30480" marB="30480" anchor="ctr">
                    <a:lnL>
                      <a:noFill/>
                    </a:lnL>
                    <a:lnR>
                      <a:noFill/>
                    </a:lnR>
                    <a:lnT>
                      <a:noFill/>
                    </a:lnT>
                    <a:lnB>
                      <a:noFill/>
                    </a:lnB>
                    <a:solidFill>
                      <a:srgbClr val="F1F1F1"/>
                    </a:solidFill>
                  </a:tcPr>
                </a:tc>
                <a:tc>
                  <a:txBody>
                    <a:bodyPr/>
                    <a:lstStyle/>
                    <a:p>
                      <a:r>
                        <a:rPr lang="en-IN" b="1">
                          <a:solidFill>
                            <a:srgbClr val="231F20"/>
                          </a:solidFill>
                          <a:effectLst/>
                        </a:rPr>
                        <a:t>8</a:t>
                      </a:r>
                      <a:endParaRPr lang="en-IN">
                        <a:solidFill>
                          <a:srgbClr val="231F20"/>
                        </a:solidFill>
                        <a:effectLst/>
                      </a:endParaRPr>
                    </a:p>
                  </a:txBody>
                  <a:tcPr marL="30480" marR="30480" marT="30480" marB="30480" anchor="ctr">
                    <a:lnL>
                      <a:noFill/>
                    </a:lnL>
                    <a:lnR>
                      <a:noFill/>
                    </a:lnR>
                    <a:lnT>
                      <a:noFill/>
                    </a:lnT>
                    <a:lnB>
                      <a:noFill/>
                    </a:lnB>
                    <a:solidFill>
                      <a:srgbClr val="F1F1F1"/>
                    </a:solidFill>
                  </a:tcPr>
                </a:tc>
                <a:tc>
                  <a:txBody>
                    <a:bodyPr/>
                    <a:lstStyle/>
                    <a:p>
                      <a:r>
                        <a:rPr lang="en-IN" b="1">
                          <a:solidFill>
                            <a:srgbClr val="231F20"/>
                          </a:solidFill>
                          <a:effectLst/>
                        </a:rPr>
                        <a:t>4</a:t>
                      </a:r>
                      <a:endParaRPr lang="en-IN">
                        <a:solidFill>
                          <a:srgbClr val="231F20"/>
                        </a:solidFill>
                        <a:effectLst/>
                      </a:endParaRPr>
                    </a:p>
                  </a:txBody>
                  <a:tcPr marL="30480" marR="30480" marT="30480" marB="30480" anchor="ctr">
                    <a:lnL>
                      <a:noFill/>
                    </a:lnL>
                    <a:lnR>
                      <a:noFill/>
                    </a:lnR>
                    <a:lnT>
                      <a:noFill/>
                    </a:lnT>
                    <a:lnB>
                      <a:noFill/>
                    </a:lnB>
                    <a:solidFill>
                      <a:srgbClr val="F1F1F1"/>
                    </a:solidFill>
                  </a:tcPr>
                </a:tc>
                <a:tc>
                  <a:txBody>
                    <a:bodyPr/>
                    <a:lstStyle/>
                    <a:p>
                      <a:r>
                        <a:rPr lang="en-IN" b="1">
                          <a:solidFill>
                            <a:srgbClr val="231F20"/>
                          </a:solidFill>
                          <a:effectLst/>
                        </a:rPr>
                        <a:t>2</a:t>
                      </a:r>
                      <a:endParaRPr lang="en-IN">
                        <a:solidFill>
                          <a:srgbClr val="231F20"/>
                        </a:solidFill>
                        <a:effectLst/>
                      </a:endParaRPr>
                    </a:p>
                  </a:txBody>
                  <a:tcPr marL="30480" marR="30480" marT="30480" marB="30480" anchor="ctr">
                    <a:lnL>
                      <a:noFill/>
                    </a:lnL>
                    <a:lnR>
                      <a:noFill/>
                    </a:lnR>
                    <a:lnT>
                      <a:noFill/>
                    </a:lnT>
                    <a:lnB>
                      <a:noFill/>
                    </a:lnB>
                    <a:solidFill>
                      <a:srgbClr val="F1F1F1"/>
                    </a:solidFill>
                  </a:tcPr>
                </a:tc>
                <a:tc>
                  <a:txBody>
                    <a:bodyPr/>
                    <a:lstStyle/>
                    <a:p>
                      <a:r>
                        <a:rPr lang="en-IN" b="1" dirty="0">
                          <a:solidFill>
                            <a:srgbClr val="231F20"/>
                          </a:solidFill>
                          <a:effectLst/>
                        </a:rPr>
                        <a:t>1</a:t>
                      </a:r>
                      <a:endParaRPr lang="en-IN" dirty="0">
                        <a:solidFill>
                          <a:srgbClr val="231F20"/>
                        </a:solidFill>
                        <a:effectLst/>
                      </a:endParaRPr>
                    </a:p>
                  </a:txBody>
                  <a:tcPr marL="30480" marR="30480" marT="30480" marB="30480" anchor="ctr">
                    <a:lnL>
                      <a:noFill/>
                    </a:lnL>
                    <a:lnR>
                      <a:noFill/>
                    </a:lnR>
                    <a:lnT>
                      <a:noFill/>
                    </a:lnT>
                    <a:lnB>
                      <a:noFill/>
                    </a:lnB>
                    <a:solidFill>
                      <a:srgbClr val="F1F1F1"/>
                    </a:solidFill>
                  </a:tcPr>
                </a:tc>
                <a:extLst>
                  <a:ext uri="{0D108BD9-81ED-4DB2-BD59-A6C34878D82A}">
                    <a16:rowId xmlns:a16="http://schemas.microsoft.com/office/drawing/2014/main" val="3502031100"/>
                  </a:ext>
                </a:extLst>
              </a:tr>
              <a:tr h="0">
                <a:tc>
                  <a:txBody>
                    <a:bodyPr/>
                    <a:lstStyle/>
                    <a:p>
                      <a:r>
                        <a:rPr lang="en-IN" dirty="0">
                          <a:solidFill>
                            <a:srgbClr val="231F20"/>
                          </a:solidFill>
                          <a:effectLst/>
                        </a:rPr>
                        <a:t>0</a:t>
                      </a:r>
                    </a:p>
                  </a:txBody>
                  <a:tcPr marL="30480" marR="30480" marT="30480" marB="30480" anchor="ctr">
                    <a:lnL>
                      <a:noFill/>
                    </a:lnL>
                    <a:lnR>
                      <a:noFill/>
                    </a:lnR>
                    <a:lnT>
                      <a:noFill/>
                    </a:lnT>
                    <a:lnB>
                      <a:noFill/>
                    </a:lnB>
                    <a:solidFill>
                      <a:srgbClr val="F1F1F1"/>
                    </a:solidFill>
                  </a:tcPr>
                </a:tc>
                <a:tc>
                  <a:txBody>
                    <a:bodyPr/>
                    <a:lstStyle/>
                    <a:p>
                      <a:r>
                        <a:rPr lang="en-IN">
                          <a:solidFill>
                            <a:srgbClr val="231F20"/>
                          </a:solidFill>
                          <a:effectLst/>
                        </a:rPr>
                        <a:t>1</a:t>
                      </a:r>
                    </a:p>
                  </a:txBody>
                  <a:tcPr marL="30480" marR="30480" marT="30480" marB="30480" anchor="ctr">
                    <a:lnL>
                      <a:noFill/>
                    </a:lnL>
                    <a:lnR>
                      <a:noFill/>
                    </a:lnR>
                    <a:lnT>
                      <a:noFill/>
                    </a:lnT>
                    <a:lnB>
                      <a:noFill/>
                    </a:lnB>
                    <a:solidFill>
                      <a:srgbClr val="F1F1F1"/>
                    </a:solidFill>
                  </a:tcPr>
                </a:tc>
                <a:tc>
                  <a:txBody>
                    <a:bodyPr/>
                    <a:lstStyle/>
                    <a:p>
                      <a:r>
                        <a:rPr lang="en-IN">
                          <a:solidFill>
                            <a:srgbClr val="231F20"/>
                          </a:solidFill>
                          <a:effectLst/>
                        </a:rPr>
                        <a:t>1</a:t>
                      </a:r>
                    </a:p>
                  </a:txBody>
                  <a:tcPr marL="30480" marR="30480" marT="30480" marB="30480" anchor="ctr">
                    <a:lnL>
                      <a:noFill/>
                    </a:lnL>
                    <a:lnR>
                      <a:noFill/>
                    </a:lnR>
                    <a:lnT>
                      <a:noFill/>
                    </a:lnT>
                    <a:lnB>
                      <a:noFill/>
                    </a:lnB>
                    <a:solidFill>
                      <a:srgbClr val="F1F1F1"/>
                    </a:solidFill>
                  </a:tcPr>
                </a:tc>
                <a:tc>
                  <a:txBody>
                    <a:bodyPr/>
                    <a:lstStyle/>
                    <a:p>
                      <a:r>
                        <a:rPr lang="en-IN">
                          <a:solidFill>
                            <a:srgbClr val="231F20"/>
                          </a:solidFill>
                          <a:effectLst/>
                        </a:rPr>
                        <a:t>1</a:t>
                      </a:r>
                    </a:p>
                  </a:txBody>
                  <a:tcPr marL="30480" marR="30480" marT="30480" marB="30480" anchor="ctr">
                    <a:lnL>
                      <a:noFill/>
                    </a:lnL>
                    <a:lnR>
                      <a:noFill/>
                    </a:lnR>
                    <a:lnT>
                      <a:noFill/>
                    </a:lnT>
                    <a:lnB>
                      <a:noFill/>
                    </a:lnB>
                    <a:solidFill>
                      <a:srgbClr val="F1F1F1"/>
                    </a:solidFill>
                  </a:tcPr>
                </a:tc>
                <a:tc>
                  <a:txBody>
                    <a:bodyPr/>
                    <a:lstStyle/>
                    <a:p>
                      <a:r>
                        <a:rPr lang="en-IN">
                          <a:solidFill>
                            <a:srgbClr val="231F20"/>
                          </a:solidFill>
                          <a:effectLst/>
                        </a:rPr>
                        <a:t>1</a:t>
                      </a:r>
                    </a:p>
                  </a:txBody>
                  <a:tcPr marL="30480" marR="30480" marT="30480" marB="30480" anchor="ctr">
                    <a:lnL>
                      <a:noFill/>
                    </a:lnL>
                    <a:lnR>
                      <a:noFill/>
                    </a:lnR>
                    <a:lnT>
                      <a:noFill/>
                    </a:lnT>
                    <a:lnB>
                      <a:noFill/>
                    </a:lnB>
                    <a:solidFill>
                      <a:srgbClr val="F1F1F1"/>
                    </a:solidFill>
                  </a:tcPr>
                </a:tc>
                <a:tc>
                  <a:txBody>
                    <a:bodyPr/>
                    <a:lstStyle/>
                    <a:p>
                      <a:r>
                        <a:rPr lang="en-IN">
                          <a:solidFill>
                            <a:srgbClr val="231F20"/>
                          </a:solidFill>
                          <a:effectLst/>
                        </a:rPr>
                        <a:t>0</a:t>
                      </a:r>
                    </a:p>
                  </a:txBody>
                  <a:tcPr marL="30480" marR="30480" marT="30480" marB="30480" anchor="ctr">
                    <a:lnL>
                      <a:noFill/>
                    </a:lnL>
                    <a:lnR>
                      <a:noFill/>
                    </a:lnR>
                    <a:lnT>
                      <a:noFill/>
                    </a:lnT>
                    <a:lnB>
                      <a:noFill/>
                    </a:lnB>
                    <a:solidFill>
                      <a:srgbClr val="F1F1F1"/>
                    </a:solidFill>
                  </a:tcPr>
                </a:tc>
                <a:tc>
                  <a:txBody>
                    <a:bodyPr/>
                    <a:lstStyle/>
                    <a:p>
                      <a:r>
                        <a:rPr lang="en-IN">
                          <a:solidFill>
                            <a:srgbClr val="231F20"/>
                          </a:solidFill>
                          <a:effectLst/>
                        </a:rPr>
                        <a:t>1</a:t>
                      </a:r>
                    </a:p>
                  </a:txBody>
                  <a:tcPr marL="30480" marR="30480" marT="30480" marB="30480" anchor="ctr">
                    <a:lnL>
                      <a:noFill/>
                    </a:lnL>
                    <a:lnR>
                      <a:noFill/>
                    </a:lnR>
                    <a:lnT>
                      <a:noFill/>
                    </a:lnT>
                    <a:lnB>
                      <a:noFill/>
                    </a:lnB>
                    <a:solidFill>
                      <a:srgbClr val="F1F1F1"/>
                    </a:solidFill>
                  </a:tcPr>
                </a:tc>
                <a:tc>
                  <a:txBody>
                    <a:bodyPr/>
                    <a:lstStyle/>
                    <a:p>
                      <a:r>
                        <a:rPr lang="en-IN" dirty="0">
                          <a:solidFill>
                            <a:srgbClr val="231F20"/>
                          </a:solidFill>
                          <a:effectLst/>
                        </a:rPr>
                        <a:t>0</a:t>
                      </a:r>
                    </a:p>
                  </a:txBody>
                  <a:tcPr marL="30480" marR="30480" marT="30480" marB="30480" anchor="ctr">
                    <a:lnL>
                      <a:noFill/>
                    </a:lnL>
                    <a:lnR>
                      <a:noFill/>
                    </a:lnR>
                    <a:lnT>
                      <a:noFill/>
                    </a:lnT>
                    <a:lnB>
                      <a:noFill/>
                    </a:lnB>
                    <a:solidFill>
                      <a:srgbClr val="F1F1F1"/>
                    </a:solidFill>
                  </a:tcPr>
                </a:tc>
                <a:extLst>
                  <a:ext uri="{0D108BD9-81ED-4DB2-BD59-A6C34878D82A}">
                    <a16:rowId xmlns:a16="http://schemas.microsoft.com/office/drawing/2014/main" val="2861938241"/>
                  </a:ext>
                </a:extLst>
              </a:tr>
            </a:tbl>
          </a:graphicData>
        </a:graphic>
      </p:graphicFrame>
      <p:sp>
        <p:nvSpPr>
          <p:cNvPr id="3" name="TextBox 2">
            <a:extLst>
              <a:ext uri="{FF2B5EF4-FFF2-40B4-BE49-F238E27FC236}">
                <a16:creationId xmlns:a16="http://schemas.microsoft.com/office/drawing/2014/main" id="{00FE7AD0-FDC0-163D-4FD8-5970E70AB229}"/>
              </a:ext>
            </a:extLst>
          </p:cNvPr>
          <p:cNvSpPr txBox="1"/>
          <p:nvPr/>
        </p:nvSpPr>
        <p:spPr>
          <a:xfrm>
            <a:off x="1033364" y="2343243"/>
            <a:ext cx="10340649" cy="882357"/>
          </a:xfrm>
          <a:prstGeom prst="rect">
            <a:avLst/>
          </a:prstGeom>
          <a:noFill/>
        </p:spPr>
        <p:txBody>
          <a:bodyPr wrap="square">
            <a:spAutoFit/>
          </a:bodyPr>
          <a:lstStyle/>
          <a:p>
            <a:pPr algn="just">
              <a:lnSpc>
                <a:spcPct val="150000"/>
              </a:lnSpc>
            </a:pPr>
            <a:r>
              <a:rPr lang="en-US" b="0" i="0" dirty="0">
                <a:solidFill>
                  <a:srgbClr val="000000"/>
                </a:solidFill>
                <a:effectLst/>
                <a:latin typeface="Book Antiqua" panose="02040602050305030304" pitchFamily="18" charset="0"/>
              </a:rPr>
              <a:t>The most significant bit was sometimes used as a parity bit to perform a parity check (a form of error checking). Other computers set the most significant bit to 0.</a:t>
            </a:r>
          </a:p>
        </p:txBody>
      </p:sp>
    </p:spTree>
    <p:extLst>
      <p:ext uri="{BB962C8B-B14F-4D97-AF65-F5344CB8AC3E}">
        <p14:creationId xmlns:p14="http://schemas.microsoft.com/office/powerpoint/2010/main" val="1697462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BE2D-4D96-C3DC-122E-0094C14B084A}"/>
              </a:ext>
            </a:extLst>
          </p:cNvPr>
          <p:cNvSpPr>
            <a:spLocks noGrp="1"/>
          </p:cNvSpPr>
          <p:nvPr>
            <p:ph type="title"/>
          </p:nvPr>
        </p:nvSpPr>
        <p:spPr/>
        <p:txBody>
          <a:bodyPr/>
          <a:lstStyle/>
          <a:p>
            <a:r>
              <a:rPr lang="en-IN" dirty="0">
                <a:solidFill>
                  <a:srgbClr val="00B050"/>
                </a:solidFill>
                <a:latin typeface="Book Antiqua" panose="02040602050305030304" pitchFamily="18" charset="0"/>
              </a:rPr>
              <a:t>Parity Code</a:t>
            </a:r>
          </a:p>
        </p:txBody>
      </p:sp>
      <p:sp>
        <p:nvSpPr>
          <p:cNvPr id="3" name="Content Placeholder 2">
            <a:extLst>
              <a:ext uri="{FF2B5EF4-FFF2-40B4-BE49-F238E27FC236}">
                <a16:creationId xmlns:a16="http://schemas.microsoft.com/office/drawing/2014/main" id="{33A6C6CF-D57A-03A3-6E60-B6FFE3150BB4}"/>
              </a:ext>
            </a:extLst>
          </p:cNvPr>
          <p:cNvSpPr>
            <a:spLocks noGrp="1"/>
          </p:cNvSpPr>
          <p:nvPr>
            <p:ph idx="1"/>
          </p:nvPr>
        </p:nvSpPr>
        <p:spPr>
          <a:xfrm>
            <a:off x="744894" y="1461731"/>
            <a:ext cx="10515600" cy="4351338"/>
          </a:xfrm>
        </p:spPr>
        <p:txBody>
          <a:bodyPr>
            <a:normAutofit fontScale="92500"/>
          </a:bodyPr>
          <a:lstStyle/>
          <a:p>
            <a:pPr algn="just">
              <a:lnSpc>
                <a:spcPct val="150000"/>
              </a:lnSpc>
            </a:pPr>
            <a:r>
              <a:rPr lang="en-US" sz="2100" dirty="0">
                <a:solidFill>
                  <a:schemeClr val="tx1"/>
                </a:solidFill>
                <a:latin typeface="Book Antiqua" panose="02040602050305030304" pitchFamily="18" charset="0"/>
              </a:rPr>
              <a:t>The parity code is used for the purpose of detecting errors during the transmission of binary information. The parity code is a bit that is included with the binary data to be transmitted.</a:t>
            </a:r>
          </a:p>
          <a:p>
            <a:pPr algn="just">
              <a:lnSpc>
                <a:spcPct val="150000"/>
              </a:lnSpc>
            </a:pPr>
            <a:r>
              <a:rPr lang="en-US" sz="2100" dirty="0">
                <a:solidFill>
                  <a:schemeClr val="tx1"/>
                </a:solidFill>
                <a:latin typeface="Book Antiqua" panose="02040602050305030304" pitchFamily="18" charset="0"/>
              </a:rPr>
              <a:t>The inclusion of a parity bit will make the number of 1’s either odd or even. Based on the number of 1’s in the transmitted data, the parity code is of two types.</a:t>
            </a:r>
          </a:p>
          <a:p>
            <a:pPr lvl="1" algn="just">
              <a:lnSpc>
                <a:spcPct val="150000"/>
              </a:lnSpc>
            </a:pPr>
            <a:r>
              <a:rPr lang="en-US" sz="2100" dirty="0">
                <a:solidFill>
                  <a:srgbClr val="FF0000"/>
                </a:solidFill>
                <a:latin typeface="Book Antiqua" panose="02040602050305030304" pitchFamily="18" charset="0"/>
              </a:rPr>
              <a:t>Even parity code</a:t>
            </a:r>
          </a:p>
          <a:p>
            <a:pPr lvl="1" algn="just">
              <a:lnSpc>
                <a:spcPct val="150000"/>
              </a:lnSpc>
            </a:pPr>
            <a:r>
              <a:rPr lang="en-US" sz="2100" dirty="0">
                <a:solidFill>
                  <a:srgbClr val="FF0000"/>
                </a:solidFill>
                <a:latin typeface="Book Antiqua" panose="02040602050305030304" pitchFamily="18" charset="0"/>
              </a:rPr>
              <a:t>Odd parity code</a:t>
            </a:r>
          </a:p>
          <a:p>
            <a:pPr algn="just"/>
            <a:r>
              <a:rPr lang="en-US" sz="2100" dirty="0">
                <a:solidFill>
                  <a:schemeClr val="tx1"/>
                </a:solidFill>
                <a:latin typeface="Book Antiqua" panose="02040602050305030304" pitchFamily="18" charset="0"/>
              </a:rPr>
              <a:t>In even parity, the added parity bit will make the total number of 1’s an even number. </a:t>
            </a:r>
          </a:p>
          <a:p>
            <a:pPr algn="just"/>
            <a:r>
              <a:rPr lang="en-US" sz="2100" dirty="0">
                <a:solidFill>
                  <a:schemeClr val="tx1"/>
                </a:solidFill>
                <a:latin typeface="Book Antiqua" panose="02040602050305030304" pitchFamily="18" charset="0"/>
              </a:rPr>
              <a:t>If the added parity bit make the total number of 1’s as odd number, such parity code is said to be odd parity code.</a:t>
            </a:r>
            <a:endParaRPr lang="en-IN" sz="2100" dirty="0">
              <a:solidFill>
                <a:schemeClr val="tx1"/>
              </a:solidFill>
              <a:latin typeface="Book Antiqua" panose="02040602050305030304" pitchFamily="18" charset="0"/>
            </a:endParaRPr>
          </a:p>
          <a:p>
            <a:pPr marL="457200" lvl="1" indent="0" algn="just">
              <a:lnSpc>
                <a:spcPct val="150000"/>
              </a:lnSpc>
              <a:buNone/>
            </a:pPr>
            <a:endParaRPr lang="en-US" sz="2100" dirty="0">
              <a:solidFill>
                <a:srgbClr val="FF000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81603383-F06F-C6F7-8AA2-A0A517245227}"/>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a16="http://schemas.microsoft.com/office/drawing/2014/main" id="{CA5ABA1F-9390-B818-2E02-E0824D5F56CB}"/>
              </a:ext>
            </a:extLst>
          </p:cNvPr>
          <p:cNvSpPr>
            <a:spLocks noGrp="1"/>
          </p:cNvSpPr>
          <p:nvPr>
            <p:ph type="sldNum" sz="quarter" idx="12"/>
          </p:nvPr>
        </p:nvSpPr>
        <p:spPr/>
        <p:txBody>
          <a:bodyPr/>
          <a:lstStyle/>
          <a:p>
            <a:fld id="{9B618960-8005-486C-9A75-10CB2AAC16F9}" type="slidenum">
              <a:rPr lang="en-US" smtClean="0"/>
              <a:pPr/>
              <a:t>57</a:t>
            </a:fld>
            <a:endParaRPr lang="en-US"/>
          </a:p>
        </p:txBody>
      </p:sp>
    </p:spTree>
    <p:extLst>
      <p:ext uri="{BB962C8B-B14F-4D97-AF65-F5344CB8AC3E}">
        <p14:creationId xmlns:p14="http://schemas.microsoft.com/office/powerpoint/2010/main" val="3166210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9B0A-D270-C11D-595E-D598F75E4D77}"/>
              </a:ext>
            </a:extLst>
          </p:cNvPr>
          <p:cNvSpPr>
            <a:spLocks noGrp="1"/>
          </p:cNvSpPr>
          <p:nvPr>
            <p:ph type="title"/>
          </p:nvPr>
        </p:nvSpPr>
        <p:spPr/>
        <p:txBody>
          <a:bodyPr/>
          <a:lstStyle/>
          <a:p>
            <a:r>
              <a:rPr lang="en-IN" dirty="0">
                <a:solidFill>
                  <a:srgbClr val="00B050"/>
                </a:solidFill>
                <a:latin typeface="Book Antiqua" panose="02040602050305030304" pitchFamily="18" charset="0"/>
              </a:rPr>
              <a:t>Parity Code</a:t>
            </a:r>
          </a:p>
        </p:txBody>
      </p:sp>
      <p:pic>
        <p:nvPicPr>
          <p:cNvPr id="7" name="Content Placeholder 6">
            <a:extLst>
              <a:ext uri="{FF2B5EF4-FFF2-40B4-BE49-F238E27FC236}">
                <a16:creationId xmlns:a16="http://schemas.microsoft.com/office/drawing/2014/main" id="{36478713-3962-02FA-C7AA-5A71ABAEC566}"/>
              </a:ext>
            </a:extLst>
          </p:cNvPr>
          <p:cNvPicPr>
            <a:picLocks noGrp="1" noChangeAspect="1"/>
          </p:cNvPicPr>
          <p:nvPr>
            <p:ph idx="1"/>
          </p:nvPr>
        </p:nvPicPr>
        <p:blipFill rotWithShape="1">
          <a:blip r:embed="rId2" cstate="print"/>
          <a:srcRect t="7428" r="16765"/>
          <a:stretch/>
        </p:blipFill>
        <p:spPr>
          <a:xfrm>
            <a:off x="2069096" y="1759352"/>
            <a:ext cx="8646905" cy="3808071"/>
          </a:xfrm>
        </p:spPr>
      </p:pic>
      <p:sp>
        <p:nvSpPr>
          <p:cNvPr id="4" name="Footer Placeholder 3">
            <a:extLst>
              <a:ext uri="{FF2B5EF4-FFF2-40B4-BE49-F238E27FC236}">
                <a16:creationId xmlns:a16="http://schemas.microsoft.com/office/drawing/2014/main" id="{B3EE7483-C5A2-78A2-6730-A4EB6C41A32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2425AB56-8DD8-BCB1-AD98-70117CD6AABA}"/>
              </a:ext>
            </a:extLst>
          </p:cNvPr>
          <p:cNvSpPr>
            <a:spLocks noGrp="1"/>
          </p:cNvSpPr>
          <p:nvPr>
            <p:ph type="sldNum" sz="quarter" idx="12"/>
          </p:nvPr>
        </p:nvSpPr>
        <p:spPr/>
        <p:txBody>
          <a:bodyPr/>
          <a:lstStyle/>
          <a:p>
            <a:fld id="{9B618960-8005-486C-9A75-10CB2AAC16F9}" type="slidenum">
              <a:rPr lang="en-US" smtClean="0"/>
              <a:pPr/>
              <a:t>58</a:t>
            </a:fld>
            <a:endParaRPr lang="en-US"/>
          </a:p>
        </p:txBody>
      </p:sp>
    </p:spTree>
    <p:extLst>
      <p:ext uri="{BB962C8B-B14F-4D97-AF65-F5344CB8AC3E}">
        <p14:creationId xmlns:p14="http://schemas.microsoft.com/office/powerpoint/2010/main" val="3769583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35FC3-EEE9-C7BA-7217-C4EFDAE7232D}"/>
              </a:ext>
            </a:extLst>
          </p:cNvPr>
          <p:cNvSpPr>
            <a:spLocks noGrp="1"/>
          </p:cNvSpPr>
          <p:nvPr>
            <p:ph idx="1"/>
          </p:nvPr>
        </p:nvSpPr>
        <p:spPr>
          <a:xfrm>
            <a:off x="1052804" y="1474596"/>
            <a:ext cx="10515600" cy="4351338"/>
          </a:xfrm>
        </p:spPr>
        <p:txBody>
          <a:bodyPr>
            <a:normAutofit lnSpcReduction="10000"/>
          </a:bodyPr>
          <a:lstStyle/>
          <a:p>
            <a:pPr rtl="0">
              <a:lnSpc>
                <a:spcPct val="150000"/>
              </a:lnSpc>
            </a:pPr>
            <a:r>
              <a:rPr kumimoji="0" lang="en-US" altLang="en-US" sz="1800" b="0" i="0" u="none" strike="noStrike" cap="none" normalizeH="0" baseline="0" dirty="0">
                <a:ln>
                  <a:noFill/>
                </a:ln>
                <a:solidFill>
                  <a:srgbClr val="000000"/>
                </a:solidFill>
                <a:effectLst/>
                <a:latin typeface="Book Antiqua" panose="02040602050305030304" pitchFamily="18" charset="0"/>
              </a:rPr>
              <a:t>On the receiver side, if the received data is other than the sent data, then it is an error. If the sent date is even parity code and the received data is odd parity, then there is an error. </a:t>
            </a:r>
          </a:p>
          <a:p>
            <a:pPr rtl="0">
              <a:lnSpc>
                <a:spcPct val="150000"/>
              </a:lnSpc>
            </a:pPr>
            <a:endParaRPr lang="en-US" altLang="en-US" sz="1800" dirty="0">
              <a:solidFill>
                <a:srgbClr val="000000"/>
              </a:solidFill>
              <a:latin typeface="Book Antiqua" panose="02040602050305030304" pitchFamily="18" charset="0"/>
            </a:endParaRPr>
          </a:p>
          <a:p>
            <a:pPr rtl="0">
              <a:lnSpc>
                <a:spcPct val="150000"/>
              </a:lnSpc>
            </a:pPr>
            <a:endParaRPr kumimoji="0" lang="en-US" altLang="en-US" sz="1800" b="0" i="0" u="none" strike="noStrike" cap="none" normalizeH="0" baseline="0" dirty="0">
              <a:ln>
                <a:noFill/>
              </a:ln>
              <a:solidFill>
                <a:srgbClr val="000000"/>
              </a:solidFill>
              <a:effectLst/>
              <a:latin typeface="Book Antiqua" panose="02040602050305030304" pitchFamily="18" charset="0"/>
            </a:endParaRPr>
          </a:p>
          <a:p>
            <a:pPr rtl="0">
              <a:lnSpc>
                <a:spcPct val="150000"/>
              </a:lnSpc>
            </a:pPr>
            <a:endParaRPr lang="en-US" altLang="en-US" sz="1800" dirty="0">
              <a:solidFill>
                <a:srgbClr val="000000"/>
              </a:solidFill>
              <a:latin typeface="Book Antiqua" panose="02040602050305030304" pitchFamily="18" charset="0"/>
            </a:endParaRPr>
          </a:p>
          <a:p>
            <a:pPr rtl="0">
              <a:lnSpc>
                <a:spcPct val="150000"/>
              </a:lnSpc>
            </a:pPr>
            <a:endParaRPr kumimoji="0" lang="en-US" altLang="en-US" sz="1800" b="0" i="0" u="none" strike="noStrike" cap="none" normalizeH="0" baseline="0" dirty="0">
              <a:ln>
                <a:noFill/>
              </a:ln>
              <a:solidFill>
                <a:srgbClr val="000000"/>
              </a:solidFill>
              <a:effectLst/>
              <a:latin typeface="Book Antiqua" panose="02040602050305030304" pitchFamily="18" charset="0"/>
            </a:endParaRPr>
          </a:p>
          <a:p>
            <a:pPr rtl="0">
              <a:lnSpc>
                <a:spcPct val="150000"/>
              </a:lnSpc>
            </a:pPr>
            <a:r>
              <a:rPr kumimoji="0" lang="en-US" altLang="en-US" sz="1800" b="0" i="0" u="none" strike="noStrike" cap="none" normalizeH="0" baseline="0" dirty="0">
                <a:ln>
                  <a:noFill/>
                </a:ln>
                <a:solidFill>
                  <a:srgbClr val="000000"/>
                </a:solidFill>
                <a:effectLst/>
                <a:latin typeface="Book Antiqua" panose="02040602050305030304" pitchFamily="18" charset="0"/>
              </a:rPr>
              <a:t>So, both even and odd parity codes are used only for the detection of error and not for the correction in the transmitted data. Even parity is commonly used and it has almost become a convention.</a:t>
            </a:r>
            <a:endParaRPr kumimoji="0" lang="en-US" altLang="en-US" sz="1800" b="0" i="0" u="none" strike="noStrike" cap="none" normalizeH="0" baseline="0" dirty="0">
              <a:ln>
                <a:noFill/>
              </a:ln>
              <a:solidFill>
                <a:schemeClr val="tx1"/>
              </a:solidFill>
              <a:effectLst/>
              <a:latin typeface="Book Antiqua" panose="02040602050305030304" pitchFamily="18" charset="0"/>
            </a:endParaRPr>
          </a:p>
          <a:p>
            <a:pPr>
              <a:lnSpc>
                <a:spcPct val="150000"/>
              </a:lnSpc>
            </a:pPr>
            <a:endParaRPr lang="en-IN" sz="1800" dirty="0">
              <a:latin typeface="Book Antiqua" panose="02040602050305030304" pitchFamily="18" charset="0"/>
            </a:endParaRPr>
          </a:p>
        </p:txBody>
      </p:sp>
      <p:sp>
        <p:nvSpPr>
          <p:cNvPr id="4" name="Footer Placeholder 3">
            <a:extLst>
              <a:ext uri="{FF2B5EF4-FFF2-40B4-BE49-F238E27FC236}">
                <a16:creationId xmlns:a16="http://schemas.microsoft.com/office/drawing/2014/main" id="{7488AE9C-E543-8EF8-F034-6FA49C59A2BA}"/>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E0187CF3-0E28-6551-4EC5-443735F49F0A}"/>
              </a:ext>
            </a:extLst>
          </p:cNvPr>
          <p:cNvSpPr>
            <a:spLocks noGrp="1"/>
          </p:cNvSpPr>
          <p:nvPr>
            <p:ph type="sldNum" sz="quarter" idx="12"/>
          </p:nvPr>
        </p:nvSpPr>
        <p:spPr/>
        <p:txBody>
          <a:bodyPr/>
          <a:lstStyle/>
          <a:p>
            <a:fld id="{9B618960-8005-486C-9A75-10CB2AAC16F9}" type="slidenum">
              <a:rPr lang="en-US" smtClean="0"/>
              <a:pPr/>
              <a:t>59</a:t>
            </a:fld>
            <a:endParaRPr lang="en-US"/>
          </a:p>
        </p:txBody>
      </p:sp>
      <p:sp>
        <p:nvSpPr>
          <p:cNvPr id="6" name="Rectangle 1">
            <a:extLst>
              <a:ext uri="{FF2B5EF4-FFF2-40B4-BE49-F238E27FC236}">
                <a16:creationId xmlns:a16="http://schemas.microsoft.com/office/drawing/2014/main" id="{9E28BB4F-FD7E-6767-0146-3095750A2068}"/>
              </a:ext>
            </a:extLst>
          </p:cNvPr>
          <p:cNvSpPr>
            <a:spLocks noChangeArrowheads="1"/>
          </p:cNvSpPr>
          <p:nvPr/>
        </p:nvSpPr>
        <p:spPr bwMode="auto">
          <a:xfrm>
            <a:off x="3164749" y="-486980"/>
            <a:ext cx="586250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Georgia" panose="02040502050405020303" pitchFamily="18" charset="0"/>
              </a:rPr>
              <a:t>  </a:t>
            </a:r>
            <a:r>
              <a:rPr kumimoji="0" lang="en-US" altLang="en-US" sz="7900" b="0" i="0" u="none" strike="noStrike" cap="none" normalizeH="0" baseline="0" dirty="0">
                <a:ln>
                  <a:noFill/>
                </a:ln>
                <a:solidFill>
                  <a:srgbClr val="000000"/>
                </a:solidFill>
                <a:effectLst/>
                <a:latin typeface="Georgia" panose="02040502050405020303" pitchFamily="18" charset="0"/>
              </a:rPr>
              <a:t>                       </a:t>
            </a:r>
            <a:endParaRPr kumimoji="0" lang="en-US" altLang="en-US" sz="800" b="0" i="0" u="none" strike="noStrike" cap="none" normalizeH="0" baseline="0" dirty="0">
              <a:ln>
                <a:noFill/>
              </a:ln>
              <a:solidFill>
                <a:schemeClr val="tx1"/>
              </a:solidFill>
              <a:effectLst/>
            </a:endParaRPr>
          </a:p>
        </p:txBody>
      </p:sp>
      <p:sp>
        <p:nvSpPr>
          <p:cNvPr id="7" name="AutoShape 2" descr="Error detection in parity code">
            <a:extLst>
              <a:ext uri="{FF2B5EF4-FFF2-40B4-BE49-F238E27FC236}">
                <a16:creationId xmlns:a16="http://schemas.microsoft.com/office/drawing/2014/main" id="{6058901E-CB78-0489-BB03-72187F3FA2AA}"/>
              </a:ext>
            </a:extLst>
          </p:cNvPr>
          <p:cNvSpPr>
            <a:spLocks noChangeAspect="1" noChangeArrowheads="1"/>
          </p:cNvSpPr>
          <p:nvPr/>
        </p:nvSpPr>
        <p:spPr bwMode="auto">
          <a:xfrm>
            <a:off x="73025" y="-601663"/>
            <a:ext cx="5391150" cy="1266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F3EE254-2E4B-5498-776A-9736829CD8EA}"/>
              </a:ext>
            </a:extLst>
          </p:cNvPr>
          <p:cNvPicPr>
            <a:picLocks noChangeAspect="1"/>
          </p:cNvPicPr>
          <p:nvPr/>
        </p:nvPicPr>
        <p:blipFill>
          <a:blip r:embed="rId2" cstate="print"/>
          <a:stretch>
            <a:fillRect/>
          </a:stretch>
        </p:blipFill>
        <p:spPr>
          <a:xfrm>
            <a:off x="2626088" y="2890088"/>
            <a:ext cx="5921253" cy="1425063"/>
          </a:xfrm>
          <a:prstGeom prst="rect">
            <a:avLst/>
          </a:prstGeom>
        </p:spPr>
      </p:pic>
    </p:spTree>
    <p:extLst>
      <p:ext uri="{BB962C8B-B14F-4D97-AF65-F5344CB8AC3E}">
        <p14:creationId xmlns:p14="http://schemas.microsoft.com/office/powerpoint/2010/main" val="252286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CE2522-DA32-7A64-29AF-4654A3EC7046}"/>
              </a:ext>
            </a:extLst>
          </p:cNvPr>
          <p:cNvSpPr txBox="1"/>
          <p:nvPr/>
        </p:nvSpPr>
        <p:spPr>
          <a:xfrm>
            <a:off x="902735" y="788351"/>
            <a:ext cx="10648561" cy="5370701"/>
          </a:xfrm>
          <a:prstGeom prst="rect">
            <a:avLst/>
          </a:prstGeom>
          <a:noFill/>
        </p:spPr>
        <p:txBody>
          <a:bodyPr wrap="square">
            <a:spAutoFit/>
          </a:bodyPr>
          <a:lstStyle/>
          <a:p>
            <a:endParaRPr lang="en-IN" b="1" dirty="0">
              <a:latin typeface="Book Antiqua" panose="02040602050305030304" pitchFamily="18" charset="0"/>
              <a:cs typeface="Times New Roman" panose="02020603050405020304" pitchFamily="18" charset="0"/>
            </a:endParaRPr>
          </a:p>
          <a:p>
            <a:r>
              <a:rPr lang="en-IN" sz="2500" b="1" dirty="0">
                <a:solidFill>
                  <a:srgbClr val="FF0000"/>
                </a:solidFill>
                <a:latin typeface="Book Antiqua" panose="02040602050305030304" pitchFamily="18" charset="0"/>
                <a:cs typeface="Times New Roman" panose="02020603050405020304" pitchFamily="18" charset="0"/>
              </a:rPr>
              <a:t>List of Topics:</a:t>
            </a:r>
          </a:p>
          <a:p>
            <a:endParaRPr lang="en-IN" sz="2500" dirty="0">
              <a:latin typeface="Book Antiqua" panose="02040602050305030304" pitchFamily="18" charset="0"/>
              <a:cs typeface="Times New Roman" panose="02020603050405020304" pitchFamily="18" charset="0"/>
            </a:endParaRPr>
          </a:p>
          <a:p>
            <a:pPr marL="342900" indent="-342900">
              <a:buFont typeface="Arial" panose="020B0604020202020204" pitchFamily="34" charset="0"/>
              <a:buChar char="•"/>
            </a:pPr>
            <a:r>
              <a:rPr lang="en-IN" sz="2500" dirty="0">
                <a:latin typeface="Book Antiqua" panose="02040602050305030304" pitchFamily="18" charset="0"/>
                <a:cs typeface="Times New Roman" panose="02020603050405020304" pitchFamily="18" charset="0"/>
              </a:rPr>
              <a:t>Introduction to Number System and Logic Gates: </a:t>
            </a:r>
          </a:p>
          <a:p>
            <a:pPr marL="342900" indent="-342900">
              <a:buFont typeface="Arial" panose="020B0604020202020204" pitchFamily="34" charset="0"/>
              <a:buChar char="•"/>
            </a:pPr>
            <a:endParaRPr lang="en-IN" sz="2500" dirty="0">
              <a:latin typeface="Book Antiqua" panose="02040602050305030304" pitchFamily="18" charset="0"/>
              <a:cs typeface="Times New Roman" panose="02020603050405020304" pitchFamily="18" charset="0"/>
            </a:endParaRPr>
          </a:p>
          <a:p>
            <a:pPr marL="342900" indent="-342900">
              <a:buFont typeface="Arial" panose="020B0604020202020204" pitchFamily="34" charset="0"/>
              <a:buChar char="•"/>
            </a:pPr>
            <a:r>
              <a:rPr lang="en-IN" sz="2500" dirty="0">
                <a:latin typeface="Book Antiqua" panose="02040602050305030304" pitchFamily="18" charset="0"/>
                <a:cs typeface="Times New Roman" panose="02020603050405020304" pitchFamily="18" charset="0"/>
              </a:rPr>
              <a:t>Number Systems- Binary, Decimal, Octal, Hexadecimal; </a:t>
            </a:r>
          </a:p>
          <a:p>
            <a:pPr marL="342900" indent="-342900">
              <a:buFont typeface="Arial" panose="020B0604020202020204" pitchFamily="34" charset="0"/>
              <a:buChar char="•"/>
            </a:pPr>
            <a:endParaRPr lang="en-IN" sz="2500" dirty="0">
              <a:latin typeface="Book Antiqua" panose="02040602050305030304" pitchFamily="18" charset="0"/>
              <a:cs typeface="Times New Roman" panose="02020603050405020304" pitchFamily="18" charset="0"/>
            </a:endParaRPr>
          </a:p>
          <a:p>
            <a:pPr marL="342900" indent="-342900">
              <a:buFont typeface="Arial" panose="020B0604020202020204" pitchFamily="34" charset="0"/>
              <a:buChar char="•"/>
            </a:pPr>
            <a:r>
              <a:rPr lang="en-IN" sz="2500" dirty="0">
                <a:latin typeface="Book Antiqua" panose="02040602050305030304" pitchFamily="18" charset="0"/>
                <a:cs typeface="Times New Roman" panose="02020603050405020304" pitchFamily="18" charset="0"/>
              </a:rPr>
              <a:t>Codes- Grey, BCD,Excess-3, ASCII, Parity; </a:t>
            </a:r>
          </a:p>
          <a:p>
            <a:pPr marL="342900" indent="-342900">
              <a:buFont typeface="Arial" panose="020B0604020202020204" pitchFamily="34" charset="0"/>
              <a:buChar char="•"/>
            </a:pPr>
            <a:endParaRPr lang="en-IN" sz="2500" dirty="0">
              <a:latin typeface="Book Antiqua" panose="02040602050305030304" pitchFamily="18" charset="0"/>
              <a:cs typeface="Times New Roman" panose="02020603050405020304" pitchFamily="18" charset="0"/>
            </a:endParaRPr>
          </a:p>
          <a:p>
            <a:pPr marL="342900" indent="-342900">
              <a:buFont typeface="Arial" panose="020B0604020202020204" pitchFamily="34" charset="0"/>
              <a:buChar char="•"/>
            </a:pPr>
            <a:r>
              <a:rPr lang="en-IN" sz="2500" dirty="0">
                <a:latin typeface="Book Antiqua" panose="02040602050305030304" pitchFamily="18" charset="0"/>
                <a:cs typeface="Times New Roman" panose="02020603050405020304" pitchFamily="18" charset="0"/>
              </a:rPr>
              <a:t>Binary Arithmetic- Addition, Subtraction, Multiplication, Division using Sign Magnitude,1’s compliment, 2’s compliment, BCD Arithmetic; </a:t>
            </a:r>
          </a:p>
          <a:p>
            <a:pPr marL="342900" indent="-342900">
              <a:buFont typeface="Arial" panose="020B0604020202020204" pitchFamily="34" charset="0"/>
              <a:buChar char="•"/>
            </a:pPr>
            <a:endParaRPr lang="en-IN" sz="2500" dirty="0">
              <a:latin typeface="Book Antiqua" panose="02040602050305030304" pitchFamily="18" charset="0"/>
              <a:cs typeface="Times New Roman" panose="02020603050405020304" pitchFamily="18" charset="0"/>
            </a:endParaRPr>
          </a:p>
          <a:p>
            <a:pPr marL="342900" indent="-342900">
              <a:buFont typeface="Arial" panose="020B0604020202020204" pitchFamily="34" charset="0"/>
              <a:buChar char="•"/>
            </a:pPr>
            <a:r>
              <a:rPr lang="en-IN" sz="2500" dirty="0">
                <a:latin typeface="Book Antiqua" panose="02040602050305030304" pitchFamily="18" charset="0"/>
                <a:cs typeface="Times New Roman" panose="02020603050405020304" pitchFamily="18" charset="0"/>
              </a:rPr>
              <a:t>Logic Gates-AND, OR, NOT, NAND, NOR, EX-OR, EX-NOR. </a:t>
            </a:r>
          </a:p>
        </p:txBody>
      </p:sp>
      <p:pic>
        <p:nvPicPr>
          <p:cNvPr id="7" name="Google Shape;104;p1" descr="pngfind.com-kingpin-png-4152286 (1).png">
            <a:extLst>
              <a:ext uri="{FF2B5EF4-FFF2-40B4-BE49-F238E27FC236}">
                <a16:creationId xmlns:a16="http://schemas.microsoft.com/office/drawing/2014/main" id="{4AA7134E-5349-2BD4-E172-EF9B7F254041}"/>
              </a:ext>
            </a:extLst>
          </p:cNvPr>
          <p:cNvPicPr preferRelativeResize="0"/>
          <p:nvPr/>
        </p:nvPicPr>
        <p:blipFill rotWithShape="1">
          <a:blip r:embed="rId2"/>
          <a:srcRect/>
          <a:stretch>
            <a:fillRect/>
          </a:stretch>
        </p:blipFill>
        <p:spPr>
          <a:xfrm>
            <a:off x="9511004" y="231303"/>
            <a:ext cx="2137804" cy="935289"/>
          </a:xfrm>
          <a:prstGeom prst="rect">
            <a:avLst/>
          </a:prstGeom>
          <a:noFill/>
          <a:ln>
            <a:noFill/>
          </a:ln>
        </p:spPr>
      </p:pic>
    </p:spTree>
    <p:extLst>
      <p:ext uri="{BB962C8B-B14F-4D97-AF65-F5344CB8AC3E}">
        <p14:creationId xmlns:p14="http://schemas.microsoft.com/office/powerpoint/2010/main" val="4062457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583A3-7A22-2C6B-012B-7974259F9613}"/>
              </a:ext>
            </a:extLst>
          </p:cNvPr>
          <p:cNvSpPr>
            <a:spLocks noGrp="1"/>
          </p:cNvSpPr>
          <p:nvPr>
            <p:ph idx="1"/>
          </p:nvPr>
        </p:nvSpPr>
        <p:spPr>
          <a:xfrm>
            <a:off x="838200" y="1051184"/>
            <a:ext cx="10515600" cy="4351338"/>
          </a:xfrm>
        </p:spPr>
        <p:txBody>
          <a:bodyPr>
            <a:normAutofit/>
          </a:bodyPr>
          <a:lstStyle/>
          <a:p>
            <a:r>
              <a:rPr lang="en-IN" sz="2700" dirty="0">
                <a:latin typeface="Book Antiqua" panose="02040602050305030304" pitchFamily="18" charset="0"/>
              </a:rPr>
              <a:t>Advantages</a:t>
            </a:r>
          </a:p>
          <a:p>
            <a:pPr lvl="1"/>
            <a:r>
              <a:rPr lang="en-IN" sz="2700" dirty="0">
                <a:latin typeface="Book Antiqua" panose="02040602050305030304" pitchFamily="18" charset="0"/>
              </a:rPr>
              <a:t>Easy to implement</a:t>
            </a:r>
          </a:p>
          <a:p>
            <a:pPr lvl="1"/>
            <a:r>
              <a:rPr lang="en-IN" sz="2700" dirty="0">
                <a:latin typeface="Book Antiqua" panose="02040602050305030304" pitchFamily="18" charset="0"/>
              </a:rPr>
              <a:t>Simple method</a:t>
            </a:r>
          </a:p>
          <a:p>
            <a:pPr lvl="1"/>
            <a:r>
              <a:rPr lang="en-IN" sz="2700" dirty="0">
                <a:latin typeface="Book Antiqua" panose="02040602050305030304" pitchFamily="18" charset="0"/>
              </a:rPr>
              <a:t>Used error detection </a:t>
            </a:r>
          </a:p>
          <a:p>
            <a:r>
              <a:rPr lang="en-IN" sz="2700" dirty="0">
                <a:latin typeface="Book Antiqua" panose="02040602050305030304" pitchFamily="18" charset="0"/>
              </a:rPr>
              <a:t>Demerits</a:t>
            </a:r>
          </a:p>
          <a:p>
            <a:pPr lvl="1"/>
            <a:r>
              <a:rPr lang="en-IN" sz="2700" dirty="0">
                <a:latin typeface="Book Antiqua" panose="02040602050305030304" pitchFamily="18" charset="0"/>
              </a:rPr>
              <a:t>No error correction</a:t>
            </a:r>
          </a:p>
        </p:txBody>
      </p:sp>
      <p:sp>
        <p:nvSpPr>
          <p:cNvPr id="4" name="Footer Placeholder 3">
            <a:extLst>
              <a:ext uri="{FF2B5EF4-FFF2-40B4-BE49-F238E27FC236}">
                <a16:creationId xmlns:a16="http://schemas.microsoft.com/office/drawing/2014/main" id="{0094C734-BF6B-49B5-360D-EB874457D50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347D9D64-2111-C985-ACD8-FB72C49E72C9}"/>
              </a:ext>
            </a:extLst>
          </p:cNvPr>
          <p:cNvSpPr>
            <a:spLocks noGrp="1"/>
          </p:cNvSpPr>
          <p:nvPr>
            <p:ph type="sldNum" sz="quarter" idx="12"/>
          </p:nvPr>
        </p:nvSpPr>
        <p:spPr/>
        <p:txBody>
          <a:bodyPr/>
          <a:lstStyle/>
          <a:p>
            <a:fld id="{9B618960-8005-486C-9A75-10CB2AAC16F9}" type="slidenum">
              <a:rPr lang="en-US" smtClean="0"/>
              <a:t>60</a:t>
            </a:fld>
            <a:endParaRPr lang="en-US"/>
          </a:p>
        </p:txBody>
      </p:sp>
    </p:spTree>
    <p:extLst>
      <p:ext uri="{BB962C8B-B14F-4D97-AF65-F5344CB8AC3E}">
        <p14:creationId xmlns:p14="http://schemas.microsoft.com/office/powerpoint/2010/main" val="35629224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200" y="243829"/>
            <a:ext cx="10515600" cy="875846"/>
          </a:xfrm>
        </p:spPr>
        <p:txBody>
          <a:bodyPr>
            <a:normAutofit fontScale="90000"/>
          </a:bodyPr>
          <a:lstStyle/>
          <a:p>
            <a:pPr algn="ctr"/>
            <a:r>
              <a:rPr lang="en-IN" b="1" dirty="0">
                <a:solidFill>
                  <a:srgbClr val="FF0000"/>
                </a:solidFill>
              </a:rPr>
              <a:t>III. BINARY ARITHMETIC</a:t>
            </a:r>
            <a:br>
              <a:rPr lang="en-IN" b="1" dirty="0">
                <a:solidFill>
                  <a:srgbClr val="FF0000"/>
                </a:solidFill>
              </a:rPr>
            </a:br>
            <a:r>
              <a:rPr lang="en-IN" b="1" dirty="0">
                <a:solidFill>
                  <a:srgbClr val="00B050"/>
                </a:solidFill>
              </a:rPr>
              <a:t>BINARY ADDITION </a:t>
            </a:r>
          </a:p>
        </p:txBody>
      </p:sp>
      <p:pic>
        <p:nvPicPr>
          <p:cNvPr id="4" name="Picture 3">
            <a:extLst>
              <a:ext uri="{FF2B5EF4-FFF2-40B4-BE49-F238E27FC236}">
                <a16:creationId xmlns:a16="http://schemas.microsoft.com/office/drawing/2014/main" id="{2347FB09-776D-F429-8D05-039A39B6D749}"/>
              </a:ext>
            </a:extLst>
          </p:cNvPr>
          <p:cNvPicPr>
            <a:picLocks noChangeAspect="1"/>
          </p:cNvPicPr>
          <p:nvPr/>
        </p:nvPicPr>
        <p:blipFill>
          <a:blip r:embed="rId2"/>
          <a:stretch>
            <a:fillRect/>
          </a:stretch>
        </p:blipFill>
        <p:spPr>
          <a:xfrm>
            <a:off x="933061" y="1201666"/>
            <a:ext cx="10114384" cy="4473328"/>
          </a:xfrm>
          <a:prstGeom prst="rect">
            <a:avLst/>
          </a:prstGeom>
        </p:spPr>
      </p:pic>
      <p:pic>
        <p:nvPicPr>
          <p:cNvPr id="3" name="Google Shape;104;p1" descr="pngfind.com-kingpin-png-4152286 (1).png">
            <a:extLst>
              <a:ext uri="{FF2B5EF4-FFF2-40B4-BE49-F238E27FC236}">
                <a16:creationId xmlns:a16="http://schemas.microsoft.com/office/drawing/2014/main" id="{1A7DB896-C28D-8A0D-E36C-3303912B8C85}"/>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1238408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200" y="243829"/>
            <a:ext cx="10515600" cy="875846"/>
          </a:xfrm>
        </p:spPr>
        <p:txBody>
          <a:bodyPr>
            <a:normAutofit/>
          </a:bodyPr>
          <a:lstStyle/>
          <a:p>
            <a:pPr algn="ctr"/>
            <a:r>
              <a:rPr lang="en-IN" b="1" dirty="0">
                <a:solidFill>
                  <a:srgbClr val="00B050"/>
                </a:solidFill>
              </a:rPr>
              <a:t>BINARY SUBTRACTION</a:t>
            </a:r>
          </a:p>
        </p:txBody>
      </p:sp>
      <p:pic>
        <p:nvPicPr>
          <p:cNvPr id="8" name="Picture 7">
            <a:extLst>
              <a:ext uri="{FF2B5EF4-FFF2-40B4-BE49-F238E27FC236}">
                <a16:creationId xmlns:a16="http://schemas.microsoft.com/office/drawing/2014/main" id="{10818688-5FE3-2737-2581-AD19769B0A04}"/>
              </a:ext>
            </a:extLst>
          </p:cNvPr>
          <p:cNvPicPr>
            <a:picLocks noChangeAspect="1"/>
          </p:cNvPicPr>
          <p:nvPr/>
        </p:nvPicPr>
        <p:blipFill>
          <a:blip r:embed="rId2"/>
          <a:stretch>
            <a:fillRect/>
          </a:stretch>
        </p:blipFill>
        <p:spPr>
          <a:xfrm>
            <a:off x="658278" y="1345985"/>
            <a:ext cx="10407827" cy="1130313"/>
          </a:xfrm>
          <a:prstGeom prst="rect">
            <a:avLst/>
          </a:prstGeom>
        </p:spPr>
      </p:pic>
      <p:pic>
        <p:nvPicPr>
          <p:cNvPr id="10" name="Picture 9">
            <a:extLst>
              <a:ext uri="{FF2B5EF4-FFF2-40B4-BE49-F238E27FC236}">
                <a16:creationId xmlns:a16="http://schemas.microsoft.com/office/drawing/2014/main" id="{71326A23-C845-AFEF-28A7-764D0E238E1B}"/>
              </a:ext>
            </a:extLst>
          </p:cNvPr>
          <p:cNvPicPr>
            <a:picLocks noChangeAspect="1"/>
          </p:cNvPicPr>
          <p:nvPr/>
        </p:nvPicPr>
        <p:blipFill>
          <a:blip r:embed="rId3"/>
          <a:stretch>
            <a:fillRect/>
          </a:stretch>
        </p:blipFill>
        <p:spPr>
          <a:xfrm>
            <a:off x="2353846" y="2702608"/>
            <a:ext cx="784928" cy="327688"/>
          </a:xfrm>
          <a:prstGeom prst="rect">
            <a:avLst/>
          </a:prstGeom>
        </p:spPr>
      </p:pic>
      <p:pic>
        <p:nvPicPr>
          <p:cNvPr id="12" name="Picture 11">
            <a:extLst>
              <a:ext uri="{FF2B5EF4-FFF2-40B4-BE49-F238E27FC236}">
                <a16:creationId xmlns:a16="http://schemas.microsoft.com/office/drawing/2014/main" id="{99FC4D2D-64DE-755C-1D6B-9B34C45C308F}"/>
              </a:ext>
            </a:extLst>
          </p:cNvPr>
          <p:cNvPicPr>
            <a:picLocks noChangeAspect="1"/>
          </p:cNvPicPr>
          <p:nvPr/>
        </p:nvPicPr>
        <p:blipFill>
          <a:blip r:embed="rId4"/>
          <a:stretch>
            <a:fillRect/>
          </a:stretch>
        </p:blipFill>
        <p:spPr>
          <a:xfrm>
            <a:off x="2276942" y="3027536"/>
            <a:ext cx="4465707" cy="800169"/>
          </a:xfrm>
          <a:prstGeom prst="rect">
            <a:avLst/>
          </a:prstGeom>
        </p:spPr>
      </p:pic>
      <p:pic>
        <p:nvPicPr>
          <p:cNvPr id="14" name="Picture 13">
            <a:extLst>
              <a:ext uri="{FF2B5EF4-FFF2-40B4-BE49-F238E27FC236}">
                <a16:creationId xmlns:a16="http://schemas.microsoft.com/office/drawing/2014/main" id="{8FD6B9D0-9097-536F-12B9-EC13FC1D1825}"/>
              </a:ext>
            </a:extLst>
          </p:cNvPr>
          <p:cNvPicPr>
            <a:picLocks noChangeAspect="1"/>
          </p:cNvPicPr>
          <p:nvPr/>
        </p:nvPicPr>
        <p:blipFill>
          <a:blip r:embed="rId5"/>
          <a:stretch>
            <a:fillRect/>
          </a:stretch>
        </p:blipFill>
        <p:spPr>
          <a:xfrm>
            <a:off x="2059629" y="3900097"/>
            <a:ext cx="2362405" cy="2286198"/>
          </a:xfrm>
          <a:prstGeom prst="rect">
            <a:avLst/>
          </a:prstGeom>
        </p:spPr>
      </p:pic>
      <p:pic>
        <p:nvPicPr>
          <p:cNvPr id="3" name="Google Shape;104;p1" descr="pngfind.com-kingpin-png-4152286 (1).png">
            <a:extLst>
              <a:ext uri="{FF2B5EF4-FFF2-40B4-BE49-F238E27FC236}">
                <a16:creationId xmlns:a16="http://schemas.microsoft.com/office/drawing/2014/main" id="{EEBCC7A8-0ECD-2B9D-F7E1-EAEB8C7A8564}"/>
              </a:ext>
            </a:extLst>
          </p:cNvPr>
          <p:cNvPicPr preferRelativeResize="0"/>
          <p:nvPr/>
        </p:nvPicPr>
        <p:blipFill rotWithShape="1">
          <a:blip r:embed="rId6"/>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1034584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6"/>
            <a:ext cx="10515600" cy="578597"/>
          </a:xfrm>
        </p:spPr>
        <p:txBody>
          <a:bodyPr>
            <a:normAutofit fontScale="90000"/>
          </a:bodyPr>
          <a:lstStyle/>
          <a:p>
            <a:pPr algn="ctr"/>
            <a:r>
              <a:rPr lang="en-US" sz="2800" b="1" dirty="0">
                <a:solidFill>
                  <a:srgbClr val="FF0000"/>
                </a:solidFill>
                <a:latin typeface="Book Antiqua" panose="02040602050305030304" pitchFamily="18" charset="0"/>
              </a:rPr>
              <a:t>REPRESENTING BINARY INTEGERS</a:t>
            </a:r>
            <a:br>
              <a:rPr lang="en-US" sz="2800" b="1" dirty="0">
                <a:solidFill>
                  <a:srgbClr val="FF0000"/>
                </a:solidFill>
                <a:latin typeface="Book Antiqua" panose="02040602050305030304" pitchFamily="18" charset="0"/>
              </a:rPr>
            </a:br>
            <a:endParaRPr lang="en-US" b="1" dirty="0">
              <a:solidFill>
                <a:srgbClr val="FF0000"/>
              </a:solidFill>
              <a:latin typeface="Book Antiqua" panose="02040602050305030304" pitchFamily="18" charset="0"/>
            </a:endParaRPr>
          </a:p>
        </p:txBody>
      </p:sp>
      <p:sp>
        <p:nvSpPr>
          <p:cNvPr id="3" name="Content Placeholder 2"/>
          <p:cNvSpPr>
            <a:spLocks noGrp="1"/>
          </p:cNvSpPr>
          <p:nvPr>
            <p:ph sz="quarter" idx="1"/>
          </p:nvPr>
        </p:nvSpPr>
        <p:spPr>
          <a:xfrm>
            <a:off x="838200" y="970334"/>
            <a:ext cx="10515600" cy="4351338"/>
          </a:xfrm>
        </p:spPr>
        <p:txBody>
          <a:bodyPr>
            <a:noAutofit/>
          </a:bodyPr>
          <a:lstStyle/>
          <a:p>
            <a:pPr algn="just">
              <a:lnSpc>
                <a:spcPct val="100000"/>
              </a:lnSpc>
              <a:buFont typeface="Wingdings" pitchFamily="2" charset="2"/>
              <a:buChar char="Ø"/>
            </a:pPr>
            <a:r>
              <a:rPr lang="en-US" sz="1800" dirty="0">
                <a:latin typeface="Book Antiqua" panose="02040602050305030304" pitchFamily="18" charset="0"/>
              </a:rPr>
              <a:t>A computer has to process both positive and negative numbers called </a:t>
            </a:r>
            <a:r>
              <a:rPr lang="en-US" sz="1800" i="1" dirty="0">
                <a:latin typeface="Book Antiqua" panose="02040602050305030304" pitchFamily="18" charset="0"/>
              </a:rPr>
              <a:t>signed integers and/or simply signed numbers</a:t>
            </a:r>
            <a:r>
              <a:rPr lang="en-US" sz="1800" dirty="0">
                <a:latin typeface="Book Antiqua" panose="02040602050305030304" pitchFamily="18" charset="0"/>
              </a:rPr>
              <a:t> </a:t>
            </a:r>
          </a:p>
          <a:p>
            <a:pPr algn="just">
              <a:lnSpc>
                <a:spcPct val="100000"/>
              </a:lnSpc>
              <a:buFont typeface="Wingdings" pitchFamily="2" charset="2"/>
              <a:buChar char="Ø"/>
            </a:pPr>
            <a:r>
              <a:rPr lang="en-US" sz="1800" dirty="0">
                <a:latin typeface="Book Antiqua" panose="02040602050305030304" pitchFamily="18" charset="0"/>
              </a:rPr>
              <a:t> Binary integer number can be represented using one of the following schemes:</a:t>
            </a:r>
          </a:p>
          <a:p>
            <a:pPr lvl="4">
              <a:lnSpc>
                <a:spcPct val="100000"/>
              </a:lnSpc>
              <a:buFontTx/>
              <a:buChar char="•"/>
            </a:pPr>
            <a:r>
              <a:rPr lang="en-US" dirty="0">
                <a:latin typeface="Book Antiqua" panose="02040602050305030304" pitchFamily="18" charset="0"/>
              </a:rPr>
              <a:t>     Signed – Magnitude representation</a:t>
            </a:r>
          </a:p>
          <a:p>
            <a:pPr lvl="4">
              <a:lnSpc>
                <a:spcPct val="100000"/>
              </a:lnSpc>
              <a:buFontTx/>
              <a:buChar char="•"/>
            </a:pPr>
            <a:r>
              <a:rPr lang="en-US" dirty="0">
                <a:latin typeface="Book Antiqua" panose="02040602050305030304" pitchFamily="18" charset="0"/>
              </a:rPr>
              <a:t>     Signed – 1’s complement representation</a:t>
            </a:r>
          </a:p>
          <a:p>
            <a:pPr lvl="4">
              <a:lnSpc>
                <a:spcPct val="100000"/>
              </a:lnSpc>
              <a:buFontTx/>
              <a:buChar char="•"/>
            </a:pPr>
            <a:r>
              <a:rPr lang="en-US" dirty="0">
                <a:latin typeface="Book Antiqua" panose="02040602050305030304" pitchFamily="18" charset="0"/>
              </a:rPr>
              <a:t>     Signed – 2’s complement representation</a:t>
            </a:r>
          </a:p>
          <a:p>
            <a:pPr>
              <a:lnSpc>
                <a:spcPct val="100000"/>
              </a:lnSpc>
              <a:buFont typeface="Wingdings" pitchFamily="2" charset="2"/>
              <a:buChar char="Ø"/>
            </a:pPr>
            <a:r>
              <a:rPr lang="en-US" sz="1800" dirty="0">
                <a:latin typeface="Book Antiqua" panose="02040602050305030304" pitchFamily="18" charset="0"/>
              </a:rPr>
              <a:t> For instance consider  </a:t>
            </a:r>
            <a:r>
              <a:rPr lang="en-US" sz="1800" dirty="0">
                <a:solidFill>
                  <a:srgbClr val="FF3300"/>
                </a:solidFill>
                <a:latin typeface="Book Antiqua" panose="02040602050305030304" pitchFamily="18" charset="0"/>
              </a:rPr>
              <a:t>-6 and +6</a:t>
            </a:r>
          </a:p>
          <a:p>
            <a:pPr>
              <a:lnSpc>
                <a:spcPct val="100000"/>
              </a:lnSpc>
            </a:pPr>
            <a:endParaRPr lang="en-US" sz="1800" dirty="0">
              <a:latin typeface="Book Antiqua" panose="02040602050305030304" pitchFamily="18" charset="0"/>
            </a:endParaRPr>
          </a:p>
        </p:txBody>
      </p:sp>
      <p:graphicFrame>
        <p:nvGraphicFramePr>
          <p:cNvPr id="6" name="Table 6">
            <a:extLst>
              <a:ext uri="{FF2B5EF4-FFF2-40B4-BE49-F238E27FC236}">
                <a16:creationId xmlns:a16="http://schemas.microsoft.com/office/drawing/2014/main" id="{875845A1-FF0C-72BA-5B5B-9ED8DC1B42B6}"/>
              </a:ext>
            </a:extLst>
          </p:cNvPr>
          <p:cNvGraphicFramePr>
            <a:graphicFrameLocks noGrp="1"/>
          </p:cNvGraphicFramePr>
          <p:nvPr>
            <p:extLst>
              <p:ext uri="{D42A27DB-BD31-4B8C-83A1-F6EECF244321}">
                <p14:modId xmlns:p14="http://schemas.microsoft.com/office/powerpoint/2010/main" val="3485480520"/>
              </p:ext>
            </p:extLst>
          </p:nvPr>
        </p:nvGraphicFramePr>
        <p:xfrm>
          <a:off x="1350865" y="3705460"/>
          <a:ext cx="9883192" cy="2941320"/>
        </p:xfrm>
        <a:graphic>
          <a:graphicData uri="http://schemas.openxmlformats.org/drawingml/2006/table">
            <a:tbl>
              <a:tblPr firstRow="1" bandRow="1">
                <a:tableStyleId>{5940675A-B579-460E-94D1-54222C63F5DA}</a:tableStyleId>
              </a:tblPr>
              <a:tblGrid>
                <a:gridCol w="1952172">
                  <a:extLst>
                    <a:ext uri="{9D8B030D-6E8A-4147-A177-3AD203B41FA5}">
                      <a16:colId xmlns:a16="http://schemas.microsoft.com/office/drawing/2014/main" val="21423785"/>
                    </a:ext>
                  </a:extLst>
                </a:gridCol>
                <a:gridCol w="2043404">
                  <a:extLst>
                    <a:ext uri="{9D8B030D-6E8A-4147-A177-3AD203B41FA5}">
                      <a16:colId xmlns:a16="http://schemas.microsoft.com/office/drawing/2014/main" val="3287616524"/>
                    </a:ext>
                  </a:extLst>
                </a:gridCol>
                <a:gridCol w="2164702">
                  <a:extLst>
                    <a:ext uri="{9D8B030D-6E8A-4147-A177-3AD203B41FA5}">
                      <a16:colId xmlns:a16="http://schemas.microsoft.com/office/drawing/2014/main" val="1159303265"/>
                    </a:ext>
                  </a:extLst>
                </a:gridCol>
                <a:gridCol w="3722914">
                  <a:extLst>
                    <a:ext uri="{9D8B030D-6E8A-4147-A177-3AD203B41FA5}">
                      <a16:colId xmlns:a16="http://schemas.microsoft.com/office/drawing/2014/main" val="1090863446"/>
                    </a:ext>
                  </a:extLst>
                </a:gridCol>
              </a:tblGrid>
              <a:tr h="370840">
                <a:tc>
                  <a:txBody>
                    <a:bodyPr/>
                    <a:lstStyle/>
                    <a:p>
                      <a:pPr algn="ctr"/>
                      <a:r>
                        <a:rPr lang="en-US" b="1" dirty="0">
                          <a:latin typeface="Book Antiqua" panose="02040602050305030304" pitchFamily="18" charset="0"/>
                        </a:rPr>
                        <a:t>Considered Bit/ Number</a:t>
                      </a:r>
                      <a:endParaRPr lang="en-IN" b="1" dirty="0">
                        <a:latin typeface="Book Antiqua" panose="02040602050305030304" pitchFamily="18" charset="0"/>
                      </a:endParaRPr>
                    </a:p>
                  </a:txBody>
                  <a:tcPr/>
                </a:tc>
                <a:tc>
                  <a:txBody>
                    <a:bodyPr/>
                    <a:lstStyle/>
                    <a:p>
                      <a:pPr algn="ctr"/>
                      <a:r>
                        <a:rPr lang="en-US" b="1" dirty="0">
                          <a:latin typeface="Book Antiqua" panose="02040602050305030304" pitchFamily="18" charset="0"/>
                        </a:rPr>
                        <a:t>Sign and Magnitude</a:t>
                      </a:r>
                      <a:endParaRPr lang="en-IN" b="1" dirty="0">
                        <a:latin typeface="Book Antiqua" panose="02040602050305030304" pitchFamily="18" charset="0"/>
                      </a:endParaRPr>
                    </a:p>
                  </a:txBody>
                  <a:tcPr/>
                </a:tc>
                <a:tc>
                  <a:txBody>
                    <a:bodyPr/>
                    <a:lstStyle/>
                    <a:p>
                      <a:pPr algn="ctr"/>
                      <a:r>
                        <a:rPr lang="en-US" b="1" dirty="0">
                          <a:latin typeface="Book Antiqua" panose="02040602050305030304" pitchFamily="18" charset="0"/>
                        </a:rPr>
                        <a:t>1’s Complement</a:t>
                      </a:r>
                      <a:endParaRPr lang="en-IN" b="1" dirty="0">
                        <a:latin typeface="Book Antiqua" panose="02040602050305030304" pitchFamily="18" charset="0"/>
                      </a:endParaRPr>
                    </a:p>
                  </a:txBody>
                  <a:tcPr/>
                </a:tc>
                <a:tc>
                  <a:txBody>
                    <a:bodyPr/>
                    <a:lstStyle/>
                    <a:p>
                      <a:pPr algn="ctr"/>
                      <a:r>
                        <a:rPr lang="en-US" b="1" dirty="0">
                          <a:latin typeface="Book Antiqua" panose="02040602050305030304" pitchFamily="18" charset="0"/>
                        </a:rPr>
                        <a:t>2’s Complement</a:t>
                      </a:r>
                      <a:endParaRPr lang="en-IN" b="1" dirty="0">
                        <a:latin typeface="Book Antiqua" panose="02040602050305030304" pitchFamily="18" charset="0"/>
                      </a:endParaRPr>
                    </a:p>
                  </a:txBody>
                  <a:tcPr/>
                </a:tc>
                <a:extLst>
                  <a:ext uri="{0D108BD9-81ED-4DB2-BD59-A6C34878D82A}">
                    <a16:rowId xmlns:a16="http://schemas.microsoft.com/office/drawing/2014/main" val="1550768276"/>
                  </a:ext>
                </a:extLst>
              </a:tr>
              <a:tr h="370840">
                <a:tc>
                  <a:txBody>
                    <a:bodyPr/>
                    <a:lstStyle/>
                    <a:p>
                      <a:pPr algn="ctr"/>
                      <a:endParaRPr lang="en-IN" b="1" dirty="0">
                        <a:latin typeface="Book Antiqua" panose="02040602050305030304" pitchFamily="18" charset="0"/>
                      </a:endParaRPr>
                    </a:p>
                  </a:txBody>
                  <a:tcPr/>
                </a:tc>
                <a:tc>
                  <a:txBody>
                    <a:bodyPr/>
                    <a:lstStyle/>
                    <a:p>
                      <a:pPr algn="ctr"/>
                      <a:r>
                        <a:rPr lang="en-US" b="1" dirty="0">
                          <a:latin typeface="Book Antiqua" panose="02040602050305030304" pitchFamily="18" charset="0"/>
                        </a:rPr>
                        <a:t>8421</a:t>
                      </a:r>
                      <a:endParaRPr lang="en-IN" b="1" dirty="0">
                        <a:latin typeface="Book Antiqua" panose="02040602050305030304" pitchFamily="18" charset="0"/>
                      </a:endParaRPr>
                    </a:p>
                  </a:txBody>
                  <a:tcPr/>
                </a:tc>
                <a:tc>
                  <a:txBody>
                    <a:bodyPr/>
                    <a:lstStyle/>
                    <a:p>
                      <a:pPr algn="ctr"/>
                      <a:r>
                        <a:rPr lang="en-US" b="1" dirty="0">
                          <a:latin typeface="Book Antiqua" panose="02040602050305030304" pitchFamily="18" charset="0"/>
                        </a:rPr>
                        <a:t>8421</a:t>
                      </a:r>
                      <a:endParaRPr lang="en-IN" b="1" dirty="0">
                        <a:latin typeface="Book Antiqua" panose="02040602050305030304" pitchFamily="18" charset="0"/>
                      </a:endParaRPr>
                    </a:p>
                  </a:txBody>
                  <a:tcPr/>
                </a:tc>
                <a:tc>
                  <a:txBody>
                    <a:bodyPr/>
                    <a:lstStyle/>
                    <a:p>
                      <a:pPr algn="ctr"/>
                      <a:r>
                        <a:rPr lang="en-US" b="1" dirty="0">
                          <a:latin typeface="Book Antiqua" panose="02040602050305030304" pitchFamily="18" charset="0"/>
                        </a:rPr>
                        <a:t>8421</a:t>
                      </a:r>
                      <a:endParaRPr lang="en-IN" b="1" dirty="0">
                        <a:latin typeface="Book Antiqua" panose="02040602050305030304" pitchFamily="18" charset="0"/>
                      </a:endParaRPr>
                    </a:p>
                  </a:txBody>
                  <a:tcPr/>
                </a:tc>
                <a:extLst>
                  <a:ext uri="{0D108BD9-81ED-4DB2-BD59-A6C34878D82A}">
                    <a16:rowId xmlns:a16="http://schemas.microsoft.com/office/drawing/2014/main" val="1481698027"/>
                  </a:ext>
                </a:extLst>
              </a:tr>
              <a:tr h="370840">
                <a:tc>
                  <a:txBody>
                    <a:bodyPr/>
                    <a:lstStyle/>
                    <a:p>
                      <a:pPr algn="ctr"/>
                      <a:r>
                        <a:rPr lang="en-US" dirty="0">
                          <a:latin typeface="Book Antiqua" panose="02040602050305030304" pitchFamily="18" charset="0"/>
                        </a:rPr>
                        <a:t>+6</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0110</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0110</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0110</a:t>
                      </a:r>
                      <a:endParaRPr lang="en-IN" dirty="0">
                        <a:latin typeface="Book Antiqua" panose="02040602050305030304" pitchFamily="18" charset="0"/>
                      </a:endParaRPr>
                    </a:p>
                  </a:txBody>
                  <a:tcPr/>
                </a:tc>
                <a:extLst>
                  <a:ext uri="{0D108BD9-81ED-4DB2-BD59-A6C34878D82A}">
                    <a16:rowId xmlns:a16="http://schemas.microsoft.com/office/drawing/2014/main" val="1320107929"/>
                  </a:ext>
                </a:extLst>
              </a:tr>
              <a:tr h="370840">
                <a:tc>
                  <a:txBody>
                    <a:bodyPr/>
                    <a:lstStyle/>
                    <a:p>
                      <a:pPr algn="ctr"/>
                      <a:r>
                        <a:rPr lang="en-US" dirty="0">
                          <a:latin typeface="Book Antiqua" panose="02040602050305030304" pitchFamily="18" charset="0"/>
                        </a:rPr>
                        <a:t>-6</a:t>
                      </a:r>
                      <a:endParaRPr lang="en-IN" dirty="0">
                        <a:latin typeface="Book Antiqua" panose="02040602050305030304" pitchFamily="18" charset="0"/>
                      </a:endParaRPr>
                    </a:p>
                  </a:txBody>
                  <a:tcPr/>
                </a:tc>
                <a:tc>
                  <a:txBody>
                    <a:bodyPr/>
                    <a:lstStyle/>
                    <a:p>
                      <a:pPr algn="ctr"/>
                      <a:r>
                        <a:rPr lang="en-US" dirty="0">
                          <a:solidFill>
                            <a:srgbClr val="00B050"/>
                          </a:solidFill>
                          <a:latin typeface="Book Antiqua" panose="02040602050305030304" pitchFamily="18" charset="0"/>
                        </a:rPr>
                        <a:t>1</a:t>
                      </a:r>
                      <a:r>
                        <a:rPr lang="en-US" dirty="0">
                          <a:latin typeface="Book Antiqua" panose="02040602050305030304" pitchFamily="18" charset="0"/>
                        </a:rPr>
                        <a:t>110</a:t>
                      </a:r>
                      <a:endParaRPr lang="en-IN" dirty="0">
                        <a:latin typeface="Book Antiqua" panose="02040602050305030304" pitchFamily="18" charset="0"/>
                      </a:endParaRPr>
                    </a:p>
                  </a:txBody>
                  <a:tcPr/>
                </a:tc>
                <a:tc>
                  <a:txBody>
                    <a:bodyPr/>
                    <a:lstStyle/>
                    <a:p>
                      <a:pPr algn="ctr"/>
                      <a:r>
                        <a:rPr lang="en-US" dirty="0">
                          <a:solidFill>
                            <a:srgbClr val="00B050"/>
                          </a:solidFill>
                          <a:latin typeface="Book Antiqua" panose="02040602050305030304" pitchFamily="18" charset="0"/>
                        </a:rPr>
                        <a:t>1001</a:t>
                      </a:r>
                      <a:endParaRPr lang="en-IN" dirty="0">
                        <a:solidFill>
                          <a:srgbClr val="00B050"/>
                        </a:solidFill>
                        <a:latin typeface="Book Antiqua" panose="02040602050305030304" pitchFamily="18" charset="0"/>
                      </a:endParaRPr>
                    </a:p>
                  </a:txBody>
                  <a:tcPr/>
                </a:tc>
                <a:tc>
                  <a:txBody>
                    <a:bodyPr/>
                    <a:lstStyle/>
                    <a:p>
                      <a:pPr algn="ctr"/>
                      <a:r>
                        <a:rPr lang="en-US" dirty="0">
                          <a:solidFill>
                            <a:srgbClr val="00B050"/>
                          </a:solidFill>
                          <a:latin typeface="Book Antiqua" panose="02040602050305030304" pitchFamily="18" charset="0"/>
                        </a:rPr>
                        <a:t>1010</a:t>
                      </a:r>
                      <a:endParaRPr lang="en-IN" dirty="0">
                        <a:solidFill>
                          <a:srgbClr val="00B050"/>
                        </a:solidFill>
                        <a:latin typeface="Book Antiqua" panose="02040602050305030304" pitchFamily="18" charset="0"/>
                      </a:endParaRPr>
                    </a:p>
                  </a:txBody>
                  <a:tcPr/>
                </a:tc>
                <a:extLst>
                  <a:ext uri="{0D108BD9-81ED-4DB2-BD59-A6C34878D82A}">
                    <a16:rowId xmlns:a16="http://schemas.microsoft.com/office/drawing/2014/main" val="2640255385"/>
                  </a:ext>
                </a:extLst>
              </a:tr>
              <a:tr h="370840">
                <a:tc>
                  <a:txBody>
                    <a:bodyPr/>
                    <a:lstStyle/>
                    <a:p>
                      <a:pPr algn="ct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Change the sign bit</a:t>
                      </a:r>
                      <a:endParaRPr lang="en-IN" dirty="0">
                        <a:latin typeface="Book Antiqua" panose="02040602050305030304" pitchFamily="18" charset="0"/>
                      </a:endParaRPr>
                    </a:p>
                  </a:txBody>
                  <a:tcPr/>
                </a:tc>
                <a:tc>
                  <a:txBody>
                    <a:bodyPr/>
                    <a:lstStyle/>
                    <a:p>
                      <a:pPr algn="ctr"/>
                      <a:r>
                        <a:rPr lang="en-US" dirty="0">
                          <a:solidFill>
                            <a:schemeClr val="tx1"/>
                          </a:solidFill>
                          <a:latin typeface="Book Antiqua" panose="02040602050305030304" pitchFamily="18" charset="0"/>
                        </a:rPr>
                        <a:t>Take 1’s complement</a:t>
                      </a:r>
                      <a:endParaRPr lang="en-IN" dirty="0">
                        <a:solidFill>
                          <a:schemeClr val="tx1"/>
                        </a:solidFill>
                        <a:latin typeface="Book Antiqua" panose="02040602050305030304" pitchFamily="18" charset="0"/>
                      </a:endParaRPr>
                    </a:p>
                  </a:txBody>
                  <a:tcPr/>
                </a:tc>
                <a:tc>
                  <a:txBody>
                    <a:bodyPr/>
                    <a:lstStyle/>
                    <a:p>
                      <a:pPr algn="ctr"/>
                      <a:r>
                        <a:rPr lang="en-US" dirty="0">
                          <a:solidFill>
                            <a:schemeClr val="tx1"/>
                          </a:solidFill>
                          <a:latin typeface="Book Antiqua" panose="02040602050305030304" pitchFamily="18" charset="0"/>
                        </a:rPr>
                        <a:t>Take 2’s complement.</a:t>
                      </a:r>
                    </a:p>
                    <a:p>
                      <a:pPr algn="ctr"/>
                      <a:r>
                        <a:rPr lang="en-US" dirty="0">
                          <a:solidFill>
                            <a:schemeClr val="tx1"/>
                          </a:solidFill>
                          <a:latin typeface="Book Antiqua" panose="02040602050305030304" pitchFamily="18" charset="0"/>
                        </a:rPr>
                        <a:t>Keep the LSB and first non zero number as it is. Flip the remaining bits</a:t>
                      </a:r>
                    </a:p>
                  </a:txBody>
                  <a:tcPr/>
                </a:tc>
                <a:extLst>
                  <a:ext uri="{0D108BD9-81ED-4DB2-BD59-A6C34878D82A}">
                    <a16:rowId xmlns:a16="http://schemas.microsoft.com/office/drawing/2014/main" val="543877046"/>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6"/>
            <a:ext cx="10515600" cy="578597"/>
          </a:xfrm>
        </p:spPr>
        <p:txBody>
          <a:bodyPr>
            <a:normAutofit fontScale="90000"/>
          </a:bodyPr>
          <a:lstStyle/>
          <a:p>
            <a:pPr algn="ctr"/>
            <a:r>
              <a:rPr lang="en-US" sz="2800" b="1" dirty="0">
                <a:solidFill>
                  <a:srgbClr val="FF0000"/>
                </a:solidFill>
                <a:latin typeface="Book Antiqua" panose="02040602050305030304" pitchFamily="18" charset="0"/>
              </a:rPr>
              <a:t>REPRESENTING BINARY INTEGERS</a:t>
            </a:r>
            <a:br>
              <a:rPr lang="en-US" sz="2800" b="1" dirty="0">
                <a:solidFill>
                  <a:srgbClr val="FF0000"/>
                </a:solidFill>
                <a:latin typeface="Book Antiqua" panose="02040602050305030304" pitchFamily="18" charset="0"/>
              </a:rPr>
            </a:br>
            <a:endParaRPr lang="en-US" b="1" dirty="0">
              <a:solidFill>
                <a:srgbClr val="FF0000"/>
              </a:solidFill>
              <a:latin typeface="Book Antiqua" panose="02040602050305030304" pitchFamily="18" charset="0"/>
            </a:endParaRPr>
          </a:p>
        </p:txBody>
      </p:sp>
      <p:pic>
        <p:nvPicPr>
          <p:cNvPr id="8" name="Picture 7">
            <a:extLst>
              <a:ext uri="{FF2B5EF4-FFF2-40B4-BE49-F238E27FC236}">
                <a16:creationId xmlns:a16="http://schemas.microsoft.com/office/drawing/2014/main" id="{7A8EE48E-7F13-3388-6057-4C40014C1304}"/>
              </a:ext>
            </a:extLst>
          </p:cNvPr>
          <p:cNvPicPr>
            <a:picLocks noChangeAspect="1"/>
          </p:cNvPicPr>
          <p:nvPr/>
        </p:nvPicPr>
        <p:blipFill>
          <a:blip r:embed="rId2"/>
          <a:stretch>
            <a:fillRect/>
          </a:stretch>
        </p:blipFill>
        <p:spPr>
          <a:xfrm>
            <a:off x="2527466" y="1051502"/>
            <a:ext cx="7137068" cy="5713192"/>
          </a:xfrm>
          <a:prstGeom prst="rect">
            <a:avLst/>
          </a:prstGeom>
        </p:spPr>
      </p:pic>
    </p:spTree>
    <p:extLst>
      <p:ext uri="{BB962C8B-B14F-4D97-AF65-F5344CB8AC3E}">
        <p14:creationId xmlns:p14="http://schemas.microsoft.com/office/powerpoint/2010/main" val="4206440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200" y="243829"/>
            <a:ext cx="10515600" cy="875846"/>
          </a:xfrm>
        </p:spPr>
        <p:txBody>
          <a:bodyPr>
            <a:normAutofit/>
          </a:bodyPr>
          <a:lstStyle/>
          <a:p>
            <a:pPr algn="ctr"/>
            <a:r>
              <a:rPr lang="en-IN" b="1" dirty="0">
                <a:solidFill>
                  <a:srgbClr val="FF0000"/>
                </a:solidFill>
              </a:rPr>
              <a:t>1’S COMPLEMENT</a:t>
            </a:r>
          </a:p>
        </p:txBody>
      </p:sp>
      <p:pic>
        <p:nvPicPr>
          <p:cNvPr id="4" name="Picture 3">
            <a:extLst>
              <a:ext uri="{FF2B5EF4-FFF2-40B4-BE49-F238E27FC236}">
                <a16:creationId xmlns:a16="http://schemas.microsoft.com/office/drawing/2014/main" id="{06590759-6171-D531-34CE-2FE00977FC4D}"/>
              </a:ext>
            </a:extLst>
          </p:cNvPr>
          <p:cNvPicPr>
            <a:picLocks noChangeAspect="1"/>
          </p:cNvPicPr>
          <p:nvPr/>
        </p:nvPicPr>
        <p:blipFill>
          <a:blip r:embed="rId2"/>
          <a:stretch>
            <a:fillRect/>
          </a:stretch>
        </p:blipFill>
        <p:spPr>
          <a:xfrm>
            <a:off x="990518" y="1327502"/>
            <a:ext cx="9609058" cy="5091893"/>
          </a:xfrm>
          <a:prstGeom prst="rect">
            <a:avLst/>
          </a:prstGeom>
        </p:spPr>
      </p:pic>
      <p:pic>
        <p:nvPicPr>
          <p:cNvPr id="3" name="Google Shape;104;p1" descr="pngfind.com-kingpin-png-4152286 (1).png">
            <a:extLst>
              <a:ext uri="{FF2B5EF4-FFF2-40B4-BE49-F238E27FC236}">
                <a16:creationId xmlns:a16="http://schemas.microsoft.com/office/drawing/2014/main" id="{34633ACE-FB35-9805-6A4E-A9E1E1F20563}"/>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14478078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0" y="694237"/>
            <a:ext cx="10515600" cy="875846"/>
          </a:xfrm>
        </p:spPr>
        <p:txBody>
          <a:bodyPr>
            <a:normAutofit/>
          </a:bodyPr>
          <a:lstStyle/>
          <a:p>
            <a:pPr algn="ctr"/>
            <a:r>
              <a:rPr lang="en-IN" b="1" dirty="0">
                <a:solidFill>
                  <a:srgbClr val="00B050"/>
                </a:solidFill>
              </a:rPr>
              <a:t>1’S COMPLEMENT SUBTRACTION</a:t>
            </a:r>
          </a:p>
        </p:txBody>
      </p:sp>
      <p:pic>
        <p:nvPicPr>
          <p:cNvPr id="5" name="Picture 4">
            <a:extLst>
              <a:ext uri="{FF2B5EF4-FFF2-40B4-BE49-F238E27FC236}">
                <a16:creationId xmlns:a16="http://schemas.microsoft.com/office/drawing/2014/main" id="{F5F14D6B-9ECB-E6A6-BC91-610D08FBA143}"/>
              </a:ext>
            </a:extLst>
          </p:cNvPr>
          <p:cNvPicPr>
            <a:picLocks noChangeAspect="1"/>
          </p:cNvPicPr>
          <p:nvPr/>
        </p:nvPicPr>
        <p:blipFill>
          <a:blip r:embed="rId2"/>
          <a:stretch>
            <a:fillRect/>
          </a:stretch>
        </p:blipFill>
        <p:spPr>
          <a:xfrm>
            <a:off x="838200" y="1988808"/>
            <a:ext cx="9778486" cy="4328017"/>
          </a:xfrm>
          <a:prstGeom prst="rect">
            <a:avLst/>
          </a:prstGeom>
        </p:spPr>
      </p:pic>
      <p:pic>
        <p:nvPicPr>
          <p:cNvPr id="3" name="Google Shape;104;p1" descr="pngfind.com-kingpin-png-4152286 (1).png">
            <a:extLst>
              <a:ext uri="{FF2B5EF4-FFF2-40B4-BE49-F238E27FC236}">
                <a16:creationId xmlns:a16="http://schemas.microsoft.com/office/drawing/2014/main" id="{F72A708A-6812-7EEE-742D-68A284F1612A}"/>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403423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0" y="642696"/>
            <a:ext cx="10515600" cy="875846"/>
          </a:xfrm>
        </p:spPr>
        <p:txBody>
          <a:bodyPr>
            <a:normAutofit/>
          </a:bodyPr>
          <a:lstStyle/>
          <a:p>
            <a:pPr algn="ctr"/>
            <a:r>
              <a:rPr lang="en-IN" b="1" dirty="0">
                <a:solidFill>
                  <a:srgbClr val="00B050"/>
                </a:solidFill>
              </a:rPr>
              <a:t>1’S COMPLEMENT SUBTRACTION</a:t>
            </a:r>
          </a:p>
        </p:txBody>
      </p:sp>
      <p:pic>
        <p:nvPicPr>
          <p:cNvPr id="4" name="Picture 3">
            <a:extLst>
              <a:ext uri="{FF2B5EF4-FFF2-40B4-BE49-F238E27FC236}">
                <a16:creationId xmlns:a16="http://schemas.microsoft.com/office/drawing/2014/main" id="{2EB63FEB-1BA8-6DAC-3C02-81CD21BE490B}"/>
              </a:ext>
            </a:extLst>
          </p:cNvPr>
          <p:cNvPicPr>
            <a:picLocks noChangeAspect="1"/>
          </p:cNvPicPr>
          <p:nvPr/>
        </p:nvPicPr>
        <p:blipFill>
          <a:blip r:embed="rId2"/>
          <a:stretch>
            <a:fillRect/>
          </a:stretch>
        </p:blipFill>
        <p:spPr>
          <a:xfrm>
            <a:off x="546859" y="2248677"/>
            <a:ext cx="11274199" cy="3090781"/>
          </a:xfrm>
          <a:prstGeom prst="rect">
            <a:avLst/>
          </a:prstGeom>
        </p:spPr>
      </p:pic>
      <p:pic>
        <p:nvPicPr>
          <p:cNvPr id="3" name="Google Shape;104;p1" descr="pngfind.com-kingpin-png-4152286 (1).png">
            <a:extLst>
              <a:ext uri="{FF2B5EF4-FFF2-40B4-BE49-F238E27FC236}">
                <a16:creationId xmlns:a16="http://schemas.microsoft.com/office/drawing/2014/main" id="{3872873A-B234-666F-00F2-F361C731661B}"/>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214545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C7C-58CD-15F4-A3ED-E9BD011B1FA4}"/>
              </a:ext>
            </a:extLst>
          </p:cNvPr>
          <p:cNvSpPr>
            <a:spLocks noGrp="1"/>
          </p:cNvSpPr>
          <p:nvPr>
            <p:ph type="title"/>
          </p:nvPr>
        </p:nvSpPr>
        <p:spPr>
          <a:xfrm>
            <a:off x="838200" y="243829"/>
            <a:ext cx="10515600" cy="875846"/>
          </a:xfrm>
        </p:spPr>
        <p:txBody>
          <a:bodyPr>
            <a:normAutofit/>
          </a:bodyPr>
          <a:lstStyle/>
          <a:p>
            <a:pPr algn="ctr"/>
            <a:r>
              <a:rPr lang="en-IN" b="1" dirty="0">
                <a:solidFill>
                  <a:srgbClr val="FF0000"/>
                </a:solidFill>
              </a:rPr>
              <a:t>2’S COMPLEMENT</a:t>
            </a:r>
          </a:p>
        </p:txBody>
      </p:sp>
      <p:pic>
        <p:nvPicPr>
          <p:cNvPr id="5" name="Picture 4">
            <a:extLst>
              <a:ext uri="{FF2B5EF4-FFF2-40B4-BE49-F238E27FC236}">
                <a16:creationId xmlns:a16="http://schemas.microsoft.com/office/drawing/2014/main" id="{6F6C23E0-4D6A-049F-99C6-EBC63CDEF56F}"/>
              </a:ext>
            </a:extLst>
          </p:cNvPr>
          <p:cNvPicPr>
            <a:picLocks noChangeAspect="1"/>
          </p:cNvPicPr>
          <p:nvPr/>
        </p:nvPicPr>
        <p:blipFill>
          <a:blip r:embed="rId2"/>
          <a:stretch>
            <a:fillRect/>
          </a:stretch>
        </p:blipFill>
        <p:spPr>
          <a:xfrm>
            <a:off x="838199" y="1222310"/>
            <a:ext cx="10767493" cy="3387011"/>
          </a:xfrm>
          <a:prstGeom prst="rect">
            <a:avLst/>
          </a:prstGeom>
        </p:spPr>
      </p:pic>
      <p:pic>
        <p:nvPicPr>
          <p:cNvPr id="3" name="Picture 2">
            <a:extLst>
              <a:ext uri="{FF2B5EF4-FFF2-40B4-BE49-F238E27FC236}">
                <a16:creationId xmlns:a16="http://schemas.microsoft.com/office/drawing/2014/main" id="{7EC93EEF-0E06-18B9-8999-91402D6FB6CA}"/>
              </a:ext>
            </a:extLst>
          </p:cNvPr>
          <p:cNvPicPr>
            <a:picLocks noChangeAspect="1"/>
          </p:cNvPicPr>
          <p:nvPr/>
        </p:nvPicPr>
        <p:blipFill>
          <a:blip r:embed="rId2"/>
          <a:stretch>
            <a:fillRect/>
          </a:stretch>
        </p:blipFill>
        <p:spPr>
          <a:xfrm>
            <a:off x="838199" y="1268963"/>
            <a:ext cx="10767493" cy="3387011"/>
          </a:xfrm>
          <a:prstGeom prst="rect">
            <a:avLst/>
          </a:prstGeom>
        </p:spPr>
      </p:pic>
      <p:pic>
        <p:nvPicPr>
          <p:cNvPr id="4" name="Google Shape;104;p1" descr="pngfind.com-kingpin-png-4152286 (1).png">
            <a:extLst>
              <a:ext uri="{FF2B5EF4-FFF2-40B4-BE49-F238E27FC236}">
                <a16:creationId xmlns:a16="http://schemas.microsoft.com/office/drawing/2014/main" id="{C9DCBDED-8B79-5DEC-DE33-602E0A900BEF}"/>
              </a:ext>
            </a:extLst>
          </p:cNvPr>
          <p:cNvPicPr preferRelativeResize="0"/>
          <p:nvPr/>
        </p:nvPicPr>
        <p:blipFill rotWithShape="1">
          <a:blip r:embed="rId3"/>
          <a:srcRect/>
          <a:stretch>
            <a:fillRect/>
          </a:stretch>
        </p:blipFill>
        <p:spPr>
          <a:xfrm>
            <a:off x="9511004" y="216069"/>
            <a:ext cx="2137804" cy="935289"/>
          </a:xfrm>
          <a:prstGeom prst="rect">
            <a:avLst/>
          </a:prstGeom>
          <a:noFill/>
          <a:ln>
            <a:noFill/>
          </a:ln>
        </p:spPr>
      </p:pic>
    </p:spTree>
    <p:extLst>
      <p:ext uri="{BB962C8B-B14F-4D97-AF65-F5344CB8AC3E}">
        <p14:creationId xmlns:p14="http://schemas.microsoft.com/office/powerpoint/2010/main" val="206952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152400"/>
            <a:ext cx="10972800" cy="685800"/>
          </a:xfrm>
        </p:spPr>
        <p:txBody>
          <a:bodyPr/>
          <a:lstStyle/>
          <a:p>
            <a:r>
              <a:rPr lang="en-US" sz="3200" b="1" dirty="0">
                <a:solidFill>
                  <a:srgbClr val="FF0000"/>
                </a:solidFill>
                <a:latin typeface="Book Antiqua" panose="02040602050305030304" pitchFamily="18" charset="0"/>
              </a:rPr>
              <a:t>Computer architecture</a:t>
            </a:r>
          </a:p>
        </p:txBody>
      </p:sp>
      <p:sp>
        <p:nvSpPr>
          <p:cNvPr id="15363" name="Content Placeholder 2"/>
          <p:cNvSpPr>
            <a:spLocks noGrp="1"/>
          </p:cNvSpPr>
          <p:nvPr>
            <p:ph idx="1"/>
          </p:nvPr>
        </p:nvSpPr>
        <p:spPr>
          <a:xfrm>
            <a:off x="690464" y="990600"/>
            <a:ext cx="11501535" cy="5410200"/>
          </a:xfrm>
        </p:spPr>
        <p:txBody>
          <a:bodyPr>
            <a:normAutofit fontScale="92500"/>
          </a:bodyPr>
          <a:lstStyle/>
          <a:p>
            <a:pPr>
              <a:lnSpc>
                <a:spcPct val="150000"/>
              </a:lnSpc>
            </a:pPr>
            <a:r>
              <a:rPr lang="en-US" sz="2000" dirty="0">
                <a:latin typeface="Book Antiqua" panose="02040602050305030304" pitchFamily="18" charset="0"/>
              </a:rPr>
              <a:t>Focuses on the </a:t>
            </a:r>
            <a:r>
              <a:rPr lang="en-US" sz="2000" b="1" dirty="0">
                <a:latin typeface="Book Antiqua" panose="02040602050305030304" pitchFamily="18" charset="0"/>
              </a:rPr>
              <a:t>structure(</a:t>
            </a:r>
            <a:r>
              <a:rPr lang="en-US" sz="1800" dirty="0">
                <a:latin typeface="Book Antiqua" panose="02040602050305030304" pitchFamily="18" charset="0"/>
              </a:rPr>
              <a:t>the way in which the components are interrelated</a:t>
            </a:r>
            <a:r>
              <a:rPr lang="en-US" sz="2000" b="1" dirty="0">
                <a:latin typeface="Book Antiqua" panose="02040602050305030304" pitchFamily="18" charset="0"/>
              </a:rPr>
              <a:t>)</a:t>
            </a:r>
            <a:r>
              <a:rPr lang="en-US" sz="2000" dirty="0">
                <a:latin typeface="Book Antiqua" panose="02040602050305030304" pitchFamily="18" charset="0"/>
              </a:rPr>
              <a:t> and behavior of the computer system and refers to the logical aspects of system implementation as seen by the programmer</a:t>
            </a:r>
          </a:p>
          <a:p>
            <a:pPr>
              <a:lnSpc>
                <a:spcPct val="150000"/>
              </a:lnSpc>
            </a:pPr>
            <a:r>
              <a:rPr lang="en-US" sz="2000" dirty="0">
                <a:latin typeface="Book Antiqua" panose="02040602050305030304" pitchFamily="18" charset="0"/>
              </a:rPr>
              <a:t>Computer architecture includes many elements such as </a:t>
            </a:r>
          </a:p>
          <a:p>
            <a:pPr lvl="1">
              <a:lnSpc>
                <a:spcPct val="150000"/>
              </a:lnSpc>
            </a:pPr>
            <a:r>
              <a:rPr lang="en-US" sz="1800" dirty="0">
                <a:solidFill>
                  <a:srgbClr val="FF0000"/>
                </a:solidFill>
                <a:latin typeface="Book Antiqua" panose="02040602050305030304" pitchFamily="18" charset="0"/>
              </a:rPr>
              <a:t>instruction sets and formats, operation codes, data types, the number </a:t>
            </a:r>
            <a:r>
              <a:rPr lang="en-US" sz="2000" dirty="0">
                <a:solidFill>
                  <a:srgbClr val="FF0000"/>
                </a:solidFill>
                <a:latin typeface="Book Antiqua" panose="02040602050305030304" pitchFamily="18" charset="0"/>
              </a:rPr>
              <a:t>and types of registers, addressing modes, main memory access methods, and various I/O mechanisms. </a:t>
            </a:r>
          </a:p>
          <a:p>
            <a:pPr>
              <a:lnSpc>
                <a:spcPct val="150000"/>
              </a:lnSpc>
            </a:pPr>
            <a:r>
              <a:rPr lang="en-US" sz="2000" dirty="0">
                <a:latin typeface="Book Antiqua" panose="02040602050305030304" pitchFamily="18" charset="0"/>
              </a:rPr>
              <a:t>The architecture of a system directly affects the logical execution of programs. </a:t>
            </a:r>
          </a:p>
          <a:p>
            <a:pPr>
              <a:lnSpc>
                <a:spcPct val="150000"/>
              </a:lnSpc>
            </a:pPr>
            <a:r>
              <a:rPr lang="en-US" sz="2000" dirty="0">
                <a:latin typeface="Book Antiqua" panose="02040602050305030304" pitchFamily="18" charset="0"/>
              </a:rPr>
              <a:t>The computer architecture for a given machine is the combination of its hardware components plus its instruction set architecture (ISA). </a:t>
            </a:r>
          </a:p>
          <a:p>
            <a:pPr>
              <a:lnSpc>
                <a:spcPct val="150000"/>
              </a:lnSpc>
            </a:pPr>
            <a:r>
              <a:rPr lang="en-US" sz="2000" dirty="0">
                <a:latin typeface="Book Antiqua" panose="02040602050305030304" pitchFamily="18" charset="0"/>
              </a:rPr>
              <a:t>The ISA is the interface between all the software that runs on the machine and the hard</a:t>
            </a:r>
          </a:p>
          <a:p>
            <a:pPr>
              <a:lnSpc>
                <a:spcPct val="150000"/>
              </a:lnSpc>
            </a:pPr>
            <a:r>
              <a:rPr lang="en-US" sz="2000" b="1" dirty="0">
                <a:solidFill>
                  <a:srgbClr val="FF0000"/>
                </a:solidFill>
                <a:latin typeface="Book Antiqua" panose="02040602050305030304" pitchFamily="18" charset="0"/>
              </a:rPr>
              <a:t>Studying computer architecture helps us to answer the question: How do I design a computer?</a:t>
            </a:r>
          </a:p>
        </p:txBody>
      </p:sp>
      <p:sp>
        <p:nvSpPr>
          <p:cNvPr id="15364" name="Slide Number Placeholder 3"/>
          <p:cNvSpPr>
            <a:spLocks noGrp="1"/>
          </p:cNvSpPr>
          <p:nvPr>
            <p:ph type="sldNum" sz="quarter" idx="10"/>
          </p:nvPr>
        </p:nvSpPr>
        <p:spPr>
          <a:noFill/>
        </p:spPr>
        <p:txBody>
          <a:bodyPr/>
          <a:lstStyle/>
          <a:p>
            <a:fld id="{73769760-DA1B-4205-B142-DA15B8D8A975}" type="slidenum">
              <a:rPr lang="en-US" smtClean="0">
                <a:ea typeface="Times" pitchFamily="18" charset="0"/>
              </a:rPr>
              <a:pPr/>
              <a:t>7</a:t>
            </a:fld>
            <a:endParaRPr lang="en-US">
              <a:ea typeface="Times"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E1853A-75FD-0510-08B5-F4B810F95DF2}"/>
              </a:ext>
            </a:extLst>
          </p:cNvPr>
          <p:cNvPicPr>
            <a:picLocks noChangeAspect="1"/>
          </p:cNvPicPr>
          <p:nvPr/>
        </p:nvPicPr>
        <p:blipFill>
          <a:blip r:embed="rId2"/>
          <a:stretch>
            <a:fillRect/>
          </a:stretch>
        </p:blipFill>
        <p:spPr>
          <a:xfrm>
            <a:off x="326944" y="231303"/>
            <a:ext cx="6100346" cy="2544090"/>
          </a:xfrm>
          <a:prstGeom prst="rect">
            <a:avLst/>
          </a:prstGeom>
        </p:spPr>
      </p:pic>
      <p:pic>
        <p:nvPicPr>
          <p:cNvPr id="8" name="Google Shape;104;p1" descr="pngfind.com-kingpin-png-4152286 (1).png">
            <a:extLst>
              <a:ext uri="{FF2B5EF4-FFF2-40B4-BE49-F238E27FC236}">
                <a16:creationId xmlns:a16="http://schemas.microsoft.com/office/drawing/2014/main" id="{0C55898B-57E2-0669-6ED5-45BAAC33B3DB}"/>
              </a:ext>
            </a:extLst>
          </p:cNvPr>
          <p:cNvPicPr preferRelativeResize="0"/>
          <p:nvPr/>
        </p:nvPicPr>
        <p:blipFill rotWithShape="1">
          <a:blip r:embed="rId3"/>
          <a:srcRect/>
          <a:stretch>
            <a:fillRect/>
          </a:stretch>
        </p:blipFill>
        <p:spPr>
          <a:xfrm>
            <a:off x="9511004" y="231303"/>
            <a:ext cx="2137804" cy="935289"/>
          </a:xfrm>
          <a:prstGeom prst="rect">
            <a:avLst/>
          </a:prstGeom>
          <a:noFill/>
          <a:ln>
            <a:noFill/>
          </a:ln>
        </p:spPr>
      </p:pic>
      <p:pic>
        <p:nvPicPr>
          <p:cNvPr id="2050" name="Picture 2" descr="Some of the major components of a motherboard.">
            <a:extLst>
              <a:ext uri="{FF2B5EF4-FFF2-40B4-BE49-F238E27FC236}">
                <a16:creationId xmlns:a16="http://schemas.microsoft.com/office/drawing/2014/main" id="{0A292CC6-401F-95FE-D74F-CBACE78D8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5310" y="1503348"/>
            <a:ext cx="5028812" cy="419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91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104;p1" descr="pngfind.com-kingpin-png-4152286 (1).png">
            <a:extLst>
              <a:ext uri="{FF2B5EF4-FFF2-40B4-BE49-F238E27FC236}">
                <a16:creationId xmlns:a16="http://schemas.microsoft.com/office/drawing/2014/main" id="{0C55898B-57E2-0669-6ED5-45BAAC33B3DB}"/>
              </a:ext>
            </a:extLst>
          </p:cNvPr>
          <p:cNvPicPr preferRelativeResize="0"/>
          <p:nvPr/>
        </p:nvPicPr>
        <p:blipFill rotWithShape="1">
          <a:blip r:embed="rId2"/>
          <a:srcRect/>
          <a:stretch>
            <a:fillRect/>
          </a:stretch>
        </p:blipFill>
        <p:spPr>
          <a:xfrm>
            <a:off x="9511004" y="231303"/>
            <a:ext cx="2137804" cy="935289"/>
          </a:xfrm>
          <a:prstGeom prst="rect">
            <a:avLst/>
          </a:prstGeom>
          <a:noFill/>
          <a:ln>
            <a:noFill/>
          </a:ln>
        </p:spPr>
      </p:pic>
      <p:pic>
        <p:nvPicPr>
          <p:cNvPr id="2" name="Picture 6" descr="A labeled ASRock K7VT4A Pro Mainboard. ">
            <a:extLst>
              <a:ext uri="{FF2B5EF4-FFF2-40B4-BE49-F238E27FC236}">
                <a16:creationId xmlns:a16="http://schemas.microsoft.com/office/drawing/2014/main" id="{0C93FCD3-4E0F-CC72-CED9-EE1C6270D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62" y="797371"/>
            <a:ext cx="9137326" cy="573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537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6383</TotalTime>
  <Words>2949</Words>
  <Application>Microsoft Office PowerPoint</Application>
  <PresentationFormat>Widescreen</PresentationFormat>
  <Paragraphs>510</Paragraphs>
  <Slides>68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Book Antiqua</vt:lpstr>
      <vt:lpstr>Calibri</vt:lpstr>
      <vt:lpstr>Calibri Light</vt:lpstr>
      <vt:lpstr>Georgia</vt:lpstr>
      <vt:lpstr>segoe ui</vt:lpstr>
      <vt:lpstr>Times New Roman</vt:lpstr>
      <vt:lpstr>Wingdings</vt:lpstr>
      <vt:lpstr>Office Theme</vt:lpstr>
      <vt:lpstr>COMPUTER ORGANIZATION AND ARCHITECTURE</vt:lpstr>
      <vt:lpstr>Course Objectives</vt:lpstr>
      <vt:lpstr>Course Outcomes</vt:lpstr>
      <vt:lpstr>Overall Assessment Plan</vt:lpstr>
      <vt:lpstr>Tentative Test Plan</vt:lpstr>
      <vt:lpstr>PowerPoint Presentation</vt:lpstr>
      <vt:lpstr>Computer architecture</vt:lpstr>
      <vt:lpstr>PowerPoint Presentation</vt:lpstr>
      <vt:lpstr>PowerPoint Presentation</vt:lpstr>
      <vt:lpstr>PowerPoint Presentation</vt:lpstr>
      <vt:lpstr>Need of COA</vt:lpstr>
      <vt:lpstr>Need of COA</vt:lpstr>
      <vt:lpstr>UNIT I  INTRODUCTION TO NUMBER SYSTEM AND LOGIC GATES </vt:lpstr>
      <vt:lpstr>NUMBER SYSTEMS</vt:lpstr>
      <vt:lpstr>PowerPoint Presentation</vt:lpstr>
      <vt:lpstr>PowerPoint Presentation</vt:lpstr>
      <vt:lpstr>PowerPoint Presentation</vt:lpstr>
      <vt:lpstr>PowerPoint Presentation</vt:lpstr>
      <vt:lpstr>PowerPoint Presentation</vt:lpstr>
      <vt:lpstr>Binary number system </vt:lpstr>
      <vt:lpstr>Octal number system </vt:lpstr>
      <vt:lpstr>Decimal number system </vt:lpstr>
      <vt:lpstr>  Hexadecimal number system  </vt:lpstr>
      <vt:lpstr>1. Binary Number system </vt:lpstr>
      <vt:lpstr>BINARY TO DECIMAL CONVERSION</vt:lpstr>
      <vt:lpstr>BINARY TO DECIMAL CONVERSION</vt:lpstr>
      <vt:lpstr>DECIMAL TO BINARY CONVERSION</vt:lpstr>
      <vt:lpstr>DECIMAL TO BINARY CONVERSION</vt:lpstr>
      <vt:lpstr>2.OCTAL NUMBER SYSTEM</vt:lpstr>
      <vt:lpstr>OCTAL TO DECIMAL NUMBER CONVERSION</vt:lpstr>
      <vt:lpstr>DECIMAL TO OCTAL NUMBER CONVERSION</vt:lpstr>
      <vt:lpstr>OCTAL TO BINARY NUMBER CONVERSION</vt:lpstr>
      <vt:lpstr>BINARY TO OCTAL NUMBER CONVERSION</vt:lpstr>
      <vt:lpstr>3. HEXADECIMAL NUMBER SYSTEM</vt:lpstr>
      <vt:lpstr>BINARY TO HEXADECIMAL NUMBER CONVERSION</vt:lpstr>
      <vt:lpstr>HEXADECIMAL TO BINARY NUMBER CONVERSION</vt:lpstr>
      <vt:lpstr>DECIMAL TO HEXADECIMAL NUMBER CONVERSION</vt:lpstr>
      <vt:lpstr>HEXADECIMAL TO DECIMAL NUMBER CONVERSION</vt:lpstr>
      <vt:lpstr>I. CODES BINARY CODED DECIMAL</vt:lpstr>
      <vt:lpstr>BINARY CODED DECIMAL</vt:lpstr>
      <vt:lpstr>BINARY CODED DECIMAL – TRUTH TABLE</vt:lpstr>
      <vt:lpstr>BINARY CODED DECIMAL</vt:lpstr>
      <vt:lpstr>Excess – 3 code</vt:lpstr>
      <vt:lpstr>Excess – 3 code</vt:lpstr>
      <vt:lpstr>Excess – 3 code</vt:lpstr>
      <vt:lpstr>Gray code </vt:lpstr>
      <vt:lpstr>Gray code </vt:lpstr>
      <vt:lpstr>Gray code </vt:lpstr>
      <vt:lpstr>Gray code </vt:lpstr>
      <vt:lpstr>Gray code </vt:lpstr>
      <vt:lpstr>ASCII CODES</vt:lpstr>
      <vt:lpstr>PowerPoint Presentation</vt:lpstr>
      <vt:lpstr>ASCII CODES</vt:lpstr>
      <vt:lpstr>ASCII CODES - Example</vt:lpstr>
      <vt:lpstr>PowerPoint Presentation</vt:lpstr>
      <vt:lpstr>ASCII CODES</vt:lpstr>
      <vt:lpstr>Parity Code</vt:lpstr>
      <vt:lpstr>Parity Code</vt:lpstr>
      <vt:lpstr>PowerPoint Presentation</vt:lpstr>
      <vt:lpstr>PowerPoint Presentation</vt:lpstr>
      <vt:lpstr>III. BINARY ARITHMETIC BINARY ADDITION </vt:lpstr>
      <vt:lpstr>BINARY SUBTRACTION</vt:lpstr>
      <vt:lpstr>REPRESENTING BINARY INTEGERS </vt:lpstr>
      <vt:lpstr>REPRESENTING BINARY INTEGERS </vt:lpstr>
      <vt:lpstr>1’S COMPLEMENT</vt:lpstr>
      <vt:lpstr>1’S COMPLEMENT SUBTRACTION</vt:lpstr>
      <vt:lpstr>1’S COMPLEMENT SUBTRACTION</vt:lpstr>
      <vt:lpstr>2’S COMPLEMENT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INTRODUCTION TO NUMBER SYSTEM AND LOGIC GATES</dc:title>
  <dc:creator>Saranyan SS</dc:creator>
  <cp:lastModifiedBy>Saranyan SS</cp:lastModifiedBy>
  <cp:revision>16</cp:revision>
  <dcterms:created xsi:type="dcterms:W3CDTF">2023-07-13T04:05:58Z</dcterms:created>
  <dcterms:modified xsi:type="dcterms:W3CDTF">2023-07-20T00:46:22Z</dcterms:modified>
</cp:coreProperties>
</file>