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slides/slide129.xml" ContentType="application/vnd.openxmlformats-officedocument.presentationml.slide+xml"/>
  <Override PartName="/ppt/slides/slide147.xml" ContentType="application/vnd.openxmlformats-officedocument.presentationml.slide+xml"/>
  <Override PartName="/ppt/notesSlides/notesSlide12.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slides/slide139.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53"/>
  </p:notesMasterIdLst>
  <p:sldIdLst>
    <p:sldId id="422" r:id="rId2"/>
    <p:sldId id="412" r:id="rId3"/>
    <p:sldId id="413" r:id="rId4"/>
    <p:sldId id="414" r:id="rId5"/>
    <p:sldId id="415" r:id="rId6"/>
    <p:sldId id="416" r:id="rId7"/>
    <p:sldId id="417" r:id="rId8"/>
    <p:sldId id="418" r:id="rId9"/>
    <p:sldId id="419" r:id="rId10"/>
    <p:sldId id="420" r:id="rId11"/>
    <p:sldId id="421" r:id="rId12"/>
    <p:sldId id="406" r:id="rId13"/>
    <p:sldId id="411" r:id="rId14"/>
    <p:sldId id="354" r:id="rId15"/>
    <p:sldId id="355" r:id="rId16"/>
    <p:sldId id="356" r:id="rId17"/>
    <p:sldId id="357" r:id="rId18"/>
    <p:sldId id="358" r:id="rId19"/>
    <p:sldId id="360" r:id="rId20"/>
    <p:sldId id="361" r:id="rId21"/>
    <p:sldId id="362" r:id="rId22"/>
    <p:sldId id="363" r:id="rId23"/>
    <p:sldId id="364" r:id="rId24"/>
    <p:sldId id="365" r:id="rId25"/>
    <p:sldId id="366" r:id="rId26"/>
    <p:sldId id="367" r:id="rId27"/>
    <p:sldId id="368" r:id="rId28"/>
    <p:sldId id="369" r:id="rId29"/>
    <p:sldId id="370" r:id="rId30"/>
    <p:sldId id="371" r:id="rId31"/>
    <p:sldId id="372" r:id="rId32"/>
    <p:sldId id="373" r:id="rId33"/>
    <p:sldId id="374" r:id="rId34"/>
    <p:sldId id="375" r:id="rId35"/>
    <p:sldId id="376" r:id="rId36"/>
    <p:sldId id="377" r:id="rId37"/>
    <p:sldId id="378" r:id="rId38"/>
    <p:sldId id="379" r:id="rId39"/>
    <p:sldId id="380" r:id="rId40"/>
    <p:sldId id="381" r:id="rId41"/>
    <p:sldId id="382" r:id="rId42"/>
    <p:sldId id="383" r:id="rId43"/>
    <p:sldId id="384" r:id="rId44"/>
    <p:sldId id="385" r:id="rId45"/>
    <p:sldId id="386" r:id="rId46"/>
    <p:sldId id="387" r:id="rId47"/>
    <p:sldId id="388" r:id="rId48"/>
    <p:sldId id="389" r:id="rId49"/>
    <p:sldId id="390" r:id="rId50"/>
    <p:sldId id="391" r:id="rId51"/>
    <p:sldId id="392" r:id="rId52"/>
    <p:sldId id="393" r:id="rId53"/>
    <p:sldId id="394" r:id="rId54"/>
    <p:sldId id="395" r:id="rId55"/>
    <p:sldId id="396" r:id="rId56"/>
    <p:sldId id="397" r:id="rId57"/>
    <p:sldId id="398" r:id="rId58"/>
    <p:sldId id="399" r:id="rId59"/>
    <p:sldId id="400" r:id="rId60"/>
    <p:sldId id="401" r:id="rId61"/>
    <p:sldId id="402" r:id="rId62"/>
    <p:sldId id="408" r:id="rId63"/>
    <p:sldId id="409" r:id="rId64"/>
    <p:sldId id="410" r:id="rId65"/>
    <p:sldId id="257" r:id="rId66"/>
    <p:sldId id="258" r:id="rId67"/>
    <p:sldId id="259" r:id="rId68"/>
    <p:sldId id="260" r:id="rId69"/>
    <p:sldId id="261" r:id="rId70"/>
    <p:sldId id="262" r:id="rId71"/>
    <p:sldId id="263" r:id="rId72"/>
    <p:sldId id="264" r:id="rId73"/>
    <p:sldId id="265" r:id="rId74"/>
    <p:sldId id="266" r:id="rId75"/>
    <p:sldId id="267" r:id="rId76"/>
    <p:sldId id="268" r:id="rId77"/>
    <p:sldId id="269" r:id="rId78"/>
    <p:sldId id="270" r:id="rId79"/>
    <p:sldId id="271" r:id="rId80"/>
    <p:sldId id="272" r:id="rId81"/>
    <p:sldId id="273" r:id="rId82"/>
    <p:sldId id="274" r:id="rId83"/>
    <p:sldId id="275" r:id="rId84"/>
    <p:sldId id="276" r:id="rId85"/>
    <p:sldId id="277" r:id="rId86"/>
    <p:sldId id="278" r:id="rId87"/>
    <p:sldId id="279" r:id="rId88"/>
    <p:sldId id="280" r:id="rId89"/>
    <p:sldId id="281" r:id="rId90"/>
    <p:sldId id="282" r:id="rId91"/>
    <p:sldId id="283" r:id="rId92"/>
    <p:sldId id="284" r:id="rId93"/>
    <p:sldId id="285" r:id="rId94"/>
    <p:sldId id="286" r:id="rId95"/>
    <p:sldId id="287" r:id="rId96"/>
    <p:sldId id="340" r:id="rId97"/>
    <p:sldId id="288" r:id="rId98"/>
    <p:sldId id="289" r:id="rId99"/>
    <p:sldId id="290" r:id="rId100"/>
    <p:sldId id="291" r:id="rId101"/>
    <p:sldId id="292" r:id="rId102"/>
    <p:sldId id="293" r:id="rId103"/>
    <p:sldId id="294" r:id="rId104"/>
    <p:sldId id="295" r:id="rId105"/>
    <p:sldId id="329" r:id="rId106"/>
    <p:sldId id="330" r:id="rId107"/>
    <p:sldId id="332" r:id="rId108"/>
    <p:sldId id="334" r:id="rId109"/>
    <p:sldId id="296" r:id="rId110"/>
    <p:sldId id="297" r:id="rId111"/>
    <p:sldId id="407" r:id="rId112"/>
    <p:sldId id="298" r:id="rId113"/>
    <p:sldId id="299" r:id="rId114"/>
    <p:sldId id="300" r:id="rId115"/>
    <p:sldId id="301" r:id="rId116"/>
    <p:sldId id="351" r:id="rId117"/>
    <p:sldId id="302" r:id="rId118"/>
    <p:sldId id="303" r:id="rId119"/>
    <p:sldId id="304" r:id="rId120"/>
    <p:sldId id="305" r:id="rId121"/>
    <p:sldId id="306" r:id="rId122"/>
    <p:sldId id="432" r:id="rId123"/>
    <p:sldId id="433" r:id="rId124"/>
    <p:sldId id="434" r:id="rId125"/>
    <p:sldId id="435" r:id="rId126"/>
    <p:sldId id="436" r:id="rId127"/>
    <p:sldId id="437" r:id="rId128"/>
    <p:sldId id="438" r:id="rId129"/>
    <p:sldId id="439" r:id="rId130"/>
    <p:sldId id="440" r:id="rId131"/>
    <p:sldId id="441" r:id="rId132"/>
    <p:sldId id="442" r:id="rId133"/>
    <p:sldId id="443" r:id="rId134"/>
    <p:sldId id="444" r:id="rId135"/>
    <p:sldId id="451" r:id="rId136"/>
    <p:sldId id="452" r:id="rId137"/>
    <p:sldId id="453" r:id="rId138"/>
    <p:sldId id="454" r:id="rId139"/>
    <p:sldId id="445" r:id="rId140"/>
    <p:sldId id="446" r:id="rId141"/>
    <p:sldId id="447" r:id="rId142"/>
    <p:sldId id="448" r:id="rId143"/>
    <p:sldId id="449" r:id="rId144"/>
    <p:sldId id="450" r:id="rId145"/>
    <p:sldId id="323" r:id="rId146"/>
    <p:sldId id="424" r:id="rId147"/>
    <p:sldId id="425" r:id="rId148"/>
    <p:sldId id="426" r:id="rId149"/>
    <p:sldId id="428" r:id="rId150"/>
    <p:sldId id="429" r:id="rId151"/>
    <p:sldId id="430" r:id="rId1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13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AD2064-60C2-4100-8E84-3844CD833121}" type="datetimeFigureOut">
              <a:rPr lang="en-US" smtClean="0"/>
              <a:t>30-Aug-16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EB689F-9413-471E-9C5E-C12941F8BF7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258496C-1808-463F-983C-5A7B8E084978}" type="slidenum">
              <a:rPr lang="en-US" smtClean="0"/>
              <a:pPr fontAlgn="base">
                <a:spcBef>
                  <a:spcPct val="0"/>
                </a:spcBef>
                <a:spcAft>
                  <a:spcPct val="0"/>
                </a:spcAft>
                <a:defRPr/>
              </a:pPr>
              <a:t>123</a:t>
            </a:fld>
            <a:endParaRPr lang="en-US" smtClean="0"/>
          </a:p>
        </p:txBody>
      </p:sp>
      <p:sp>
        <p:nvSpPr>
          <p:cNvPr id="686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8612" name="Rectangle 4"/>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57C4299-7FAB-4AA9-81A3-470481429191}" type="slidenum">
              <a:rPr lang="en-US" smtClean="0"/>
              <a:pPr fontAlgn="base">
                <a:spcBef>
                  <a:spcPct val="0"/>
                </a:spcBef>
                <a:spcAft>
                  <a:spcPct val="0"/>
                </a:spcAft>
                <a:defRPr/>
              </a:pPr>
              <a:t>132</a:t>
            </a:fld>
            <a:endParaRPr lang="en-US" smtClean="0"/>
          </a:p>
        </p:txBody>
      </p:sp>
      <p:sp>
        <p:nvSpPr>
          <p:cNvPr id="778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E4DACE3-5983-4921-BE7C-97C798CAF020}" type="slidenum">
              <a:rPr lang="en-US" smtClean="0"/>
              <a:pPr fontAlgn="base">
                <a:spcBef>
                  <a:spcPct val="0"/>
                </a:spcBef>
                <a:spcAft>
                  <a:spcPct val="0"/>
                </a:spcAft>
                <a:defRPr/>
              </a:pPr>
              <a:t>133</a:t>
            </a:fld>
            <a:endParaRPr lang="en-US" smtClean="0"/>
          </a:p>
        </p:txBody>
      </p:sp>
      <p:sp>
        <p:nvSpPr>
          <p:cNvPr id="788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88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66E9D36-29CD-4ACB-836C-470C60CD13D2}" type="slidenum">
              <a:rPr lang="en-US" smtClean="0"/>
              <a:pPr fontAlgn="base">
                <a:spcBef>
                  <a:spcPct val="0"/>
                </a:spcBef>
                <a:spcAft>
                  <a:spcPct val="0"/>
                </a:spcAft>
                <a:defRPr/>
              </a:pPr>
              <a:t>134</a:t>
            </a:fld>
            <a:endParaRPr lang="en-US" smtClean="0"/>
          </a:p>
        </p:txBody>
      </p:sp>
      <p:sp>
        <p:nvSpPr>
          <p:cNvPr id="798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98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ADB8421-A237-4B4E-AA34-C27A724591B0}" type="slidenum">
              <a:rPr lang="en-US" smtClean="0"/>
              <a:pPr fontAlgn="base">
                <a:spcBef>
                  <a:spcPct val="0"/>
                </a:spcBef>
                <a:spcAft>
                  <a:spcPct val="0"/>
                </a:spcAft>
                <a:defRPr/>
              </a:pPr>
              <a:t>139</a:t>
            </a:fld>
            <a:endParaRPr lang="en-US" smtClean="0"/>
          </a:p>
        </p:txBody>
      </p:sp>
      <p:sp>
        <p:nvSpPr>
          <p:cNvPr id="819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19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3FA1F40-BFE2-40E8-9FE3-476666F41381}" type="slidenum">
              <a:rPr lang="en-US" smtClean="0"/>
              <a:pPr fontAlgn="base">
                <a:spcBef>
                  <a:spcPct val="0"/>
                </a:spcBef>
                <a:spcAft>
                  <a:spcPct val="0"/>
                </a:spcAft>
                <a:defRPr/>
              </a:pPr>
              <a:t>140</a:t>
            </a:fld>
            <a:endParaRPr lang="en-US" smtClean="0"/>
          </a:p>
        </p:txBody>
      </p:sp>
      <p:sp>
        <p:nvSpPr>
          <p:cNvPr id="860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60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p:spPr>
      </p:sp>
      <p:sp>
        <p:nvSpPr>
          <p:cNvPr id="870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72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5BCA946-47EF-44F9-A50E-C88B14B42A0B}" type="slidenum">
              <a:rPr lang="en-US" smtClean="0"/>
              <a:pPr fontAlgn="base">
                <a:spcBef>
                  <a:spcPct val="0"/>
                </a:spcBef>
                <a:spcAft>
                  <a:spcPct val="0"/>
                </a:spcAft>
                <a:defRPr/>
              </a:pPr>
              <a:t>141</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ECDB164-E0C3-42A9-ABBA-F453C2C21054}" type="slidenum">
              <a:rPr lang="en-US" smtClean="0"/>
              <a:pPr fontAlgn="base">
                <a:spcBef>
                  <a:spcPct val="0"/>
                </a:spcBef>
                <a:spcAft>
                  <a:spcPct val="0"/>
                </a:spcAft>
                <a:defRPr/>
              </a:pPr>
              <a:t>142</a:t>
            </a:fld>
            <a:endParaRPr lang="en-US" smtClean="0"/>
          </a:p>
        </p:txBody>
      </p:sp>
      <p:sp>
        <p:nvSpPr>
          <p:cNvPr id="880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80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B4B3E01-CC03-441E-9883-235022B8AD1B}" type="slidenum">
              <a:rPr lang="en-US" smtClean="0"/>
              <a:pPr fontAlgn="base">
                <a:spcBef>
                  <a:spcPct val="0"/>
                </a:spcBef>
                <a:spcAft>
                  <a:spcPct val="0"/>
                </a:spcAft>
                <a:defRPr/>
              </a:pPr>
              <a:t>143</a:t>
            </a:fld>
            <a:endParaRPr lang="en-US" smtClean="0"/>
          </a:p>
        </p:txBody>
      </p:sp>
      <p:sp>
        <p:nvSpPr>
          <p:cNvPr id="890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90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8531A8-520D-43DD-90B3-29D3495F6A7C}" type="slidenum">
              <a:rPr lang="en-US" smtClean="0"/>
              <a:pPr fontAlgn="base">
                <a:spcBef>
                  <a:spcPct val="0"/>
                </a:spcBef>
                <a:spcAft>
                  <a:spcPct val="0"/>
                </a:spcAft>
                <a:defRPr/>
              </a:pPr>
              <a:t>144</a:t>
            </a:fld>
            <a:endParaRPr lang="en-US" smtClean="0"/>
          </a:p>
        </p:txBody>
      </p:sp>
      <p:sp>
        <p:nvSpPr>
          <p:cNvPr id="901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01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5D8CFB-B335-4247-813E-069BC09677C1}" type="slidenum">
              <a:rPr lang="en-US"/>
              <a:pPr/>
              <a:t>146</a:t>
            </a:fld>
            <a:endParaRPr lang="en-US"/>
          </a:p>
        </p:txBody>
      </p:sp>
      <p:sp>
        <p:nvSpPr>
          <p:cNvPr id="329730" name="Rectangle 2"/>
          <p:cNvSpPr>
            <a:spLocks noChangeArrowheads="1" noTextEdit="1"/>
          </p:cNvSpPr>
          <p:nvPr>
            <p:ph type="sldImg"/>
          </p:nvPr>
        </p:nvSpPr>
        <p:spPr>
          <a:ln/>
        </p:spPr>
      </p:sp>
      <p:sp>
        <p:nvSpPr>
          <p:cNvPr id="329732" name="Rectangle 4"/>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3A61F1C-389E-4A9F-9D61-98FB6C8982AE}" type="slidenum">
              <a:rPr lang="en-US" smtClean="0"/>
              <a:pPr fontAlgn="base">
                <a:spcBef>
                  <a:spcPct val="0"/>
                </a:spcBef>
                <a:spcAft>
                  <a:spcPct val="0"/>
                </a:spcAft>
                <a:defRPr/>
              </a:pPr>
              <a:t>124</a:t>
            </a:fld>
            <a:endParaRPr lang="en-US" smtClean="0"/>
          </a:p>
        </p:txBody>
      </p:sp>
      <p:sp>
        <p:nvSpPr>
          <p:cNvPr id="696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9636" name="Rectangle 4"/>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E470F2-93AF-49A2-9496-FA48E60394B0}" type="slidenum">
              <a:rPr lang="en-US"/>
              <a:pPr/>
              <a:t>147</a:t>
            </a:fld>
            <a:endParaRPr lang="en-US"/>
          </a:p>
        </p:txBody>
      </p:sp>
      <p:sp>
        <p:nvSpPr>
          <p:cNvPr id="330754" name="Rectangle 2"/>
          <p:cNvSpPr>
            <a:spLocks noChangeArrowheads="1" noTextEdit="1"/>
          </p:cNvSpPr>
          <p:nvPr>
            <p:ph type="sldImg"/>
          </p:nvPr>
        </p:nvSpPr>
        <p:spPr>
          <a:ln/>
        </p:spPr>
      </p:sp>
      <p:sp>
        <p:nvSpPr>
          <p:cNvPr id="330756" name="Rectangle 4"/>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5BA96D-9A5C-4228-B3EC-429B34B061DE}" type="slidenum">
              <a:rPr lang="en-US"/>
              <a:pPr/>
              <a:t>148</a:t>
            </a:fld>
            <a:endParaRPr lang="en-US"/>
          </a:p>
        </p:txBody>
      </p:sp>
      <p:sp>
        <p:nvSpPr>
          <p:cNvPr id="331778" name="Rectangle 2"/>
          <p:cNvSpPr>
            <a:spLocks noChangeArrowheads="1" noTextEdit="1"/>
          </p:cNvSpPr>
          <p:nvPr>
            <p:ph type="sldImg"/>
          </p:nvPr>
        </p:nvSpPr>
        <p:spPr>
          <a:ln/>
        </p:spPr>
      </p:sp>
      <p:sp>
        <p:nvSpPr>
          <p:cNvPr id="331780" name="Rectangle 4"/>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AB47EA-B312-4F64-A45C-F17FC7414447}" type="slidenum">
              <a:rPr lang="en-US"/>
              <a:pPr/>
              <a:t>149</a:t>
            </a:fld>
            <a:endParaRPr lang="en-US"/>
          </a:p>
        </p:txBody>
      </p:sp>
      <p:sp>
        <p:nvSpPr>
          <p:cNvPr id="333826" name="Rectangle 2"/>
          <p:cNvSpPr>
            <a:spLocks noChangeArrowheads="1" noTextEdit="1"/>
          </p:cNvSpPr>
          <p:nvPr>
            <p:ph type="sldImg"/>
          </p:nvPr>
        </p:nvSpPr>
        <p:spPr>
          <a:ln/>
        </p:spPr>
      </p:sp>
      <p:sp>
        <p:nvSpPr>
          <p:cNvPr id="333828" name="Rectangle 4"/>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68E739-9B03-46B7-87E3-C539474C3654}" type="slidenum">
              <a:rPr lang="en-US"/>
              <a:pPr/>
              <a:t>150</a:t>
            </a:fld>
            <a:endParaRPr lang="en-US"/>
          </a:p>
        </p:txBody>
      </p:sp>
      <p:sp>
        <p:nvSpPr>
          <p:cNvPr id="334850" name="Rectangle 2"/>
          <p:cNvSpPr>
            <a:spLocks noChangeArrowheads="1" noTextEdit="1"/>
          </p:cNvSpPr>
          <p:nvPr>
            <p:ph type="sldImg"/>
          </p:nvPr>
        </p:nvSpPr>
        <p:spPr>
          <a:ln/>
        </p:spPr>
      </p:sp>
      <p:sp>
        <p:nvSpPr>
          <p:cNvPr id="334852" name="Rectangle 4"/>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DB9CEE-DF6F-4F84-9A59-BE25B43E9E34}" type="slidenum">
              <a:rPr lang="en-US"/>
              <a:pPr/>
              <a:t>151</a:t>
            </a:fld>
            <a:endParaRPr lang="en-US"/>
          </a:p>
        </p:txBody>
      </p:sp>
      <p:sp>
        <p:nvSpPr>
          <p:cNvPr id="335874" name="Rectangle 2"/>
          <p:cNvSpPr>
            <a:spLocks noChangeArrowheads="1" noTextEdit="1"/>
          </p:cNvSpPr>
          <p:nvPr>
            <p:ph type="sldImg"/>
          </p:nvPr>
        </p:nvSpPr>
        <p:spPr>
          <a:ln/>
        </p:spPr>
      </p:sp>
      <p:sp>
        <p:nvSpPr>
          <p:cNvPr id="335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90FCE46-6C3C-4401-B819-6FE020684D6D}" type="slidenum">
              <a:rPr lang="en-US" smtClean="0"/>
              <a:pPr fontAlgn="base">
                <a:spcBef>
                  <a:spcPct val="0"/>
                </a:spcBef>
                <a:spcAft>
                  <a:spcPct val="0"/>
                </a:spcAft>
                <a:defRPr/>
              </a:pPr>
              <a:t>125</a:t>
            </a:fld>
            <a:endParaRPr lang="en-US" smtClean="0"/>
          </a:p>
        </p:txBody>
      </p:sp>
      <p:sp>
        <p:nvSpPr>
          <p:cNvPr id="706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0660" name="Rectangle 4"/>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02B126D-0EFF-4225-91BE-0443B8A5D6AB}" type="slidenum">
              <a:rPr lang="en-US" smtClean="0"/>
              <a:pPr fontAlgn="base">
                <a:spcBef>
                  <a:spcPct val="0"/>
                </a:spcBef>
                <a:spcAft>
                  <a:spcPct val="0"/>
                </a:spcAft>
                <a:defRPr/>
              </a:pPr>
              <a:t>126</a:t>
            </a:fld>
            <a:endParaRPr lang="en-US" smtClean="0"/>
          </a:p>
        </p:txBody>
      </p:sp>
      <p:sp>
        <p:nvSpPr>
          <p:cNvPr id="716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16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21BDD4F-F049-4FB7-A91A-27CF2A4E899D}" type="slidenum">
              <a:rPr lang="en-US" smtClean="0"/>
              <a:pPr fontAlgn="base">
                <a:spcBef>
                  <a:spcPct val="0"/>
                </a:spcBef>
                <a:spcAft>
                  <a:spcPct val="0"/>
                </a:spcAft>
                <a:defRPr/>
              </a:pPr>
              <a:t>127</a:t>
            </a:fld>
            <a:endParaRPr lang="en-US" smtClean="0"/>
          </a:p>
        </p:txBody>
      </p:sp>
      <p:sp>
        <p:nvSpPr>
          <p:cNvPr id="727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27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112DB25-D02C-43D5-AEC5-3483915B4D2B}" type="slidenum">
              <a:rPr lang="en-US" smtClean="0"/>
              <a:pPr fontAlgn="base">
                <a:spcBef>
                  <a:spcPct val="0"/>
                </a:spcBef>
                <a:spcAft>
                  <a:spcPct val="0"/>
                </a:spcAft>
                <a:defRPr/>
              </a:pPr>
              <a:t>128</a:t>
            </a:fld>
            <a:endParaRPr lang="en-US" smtClean="0"/>
          </a:p>
        </p:txBody>
      </p:sp>
      <p:sp>
        <p:nvSpPr>
          <p:cNvPr id="737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37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7393923-3F19-4AC3-9168-0F76F38C69B2}" type="slidenum">
              <a:rPr lang="en-US" smtClean="0"/>
              <a:pPr fontAlgn="base">
                <a:spcBef>
                  <a:spcPct val="0"/>
                </a:spcBef>
                <a:spcAft>
                  <a:spcPct val="0"/>
                </a:spcAft>
                <a:defRPr/>
              </a:pPr>
              <a:t>129</a:t>
            </a:fld>
            <a:endParaRPr lang="en-US" smtClean="0"/>
          </a:p>
        </p:txBody>
      </p:sp>
      <p:sp>
        <p:nvSpPr>
          <p:cNvPr id="747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47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CA6904B-4B60-4327-9809-3B6A45584154}" type="slidenum">
              <a:rPr lang="en-US" smtClean="0"/>
              <a:pPr fontAlgn="base">
                <a:spcBef>
                  <a:spcPct val="0"/>
                </a:spcBef>
                <a:spcAft>
                  <a:spcPct val="0"/>
                </a:spcAft>
                <a:defRPr/>
              </a:pPr>
              <a:t>130</a:t>
            </a:fld>
            <a:endParaRPr lang="en-US" smtClean="0"/>
          </a:p>
        </p:txBody>
      </p:sp>
      <p:sp>
        <p:nvSpPr>
          <p:cNvPr id="757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57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1A68BF4-7E82-4D07-BC9B-B444A9B29815}" type="slidenum">
              <a:rPr lang="en-US" smtClean="0"/>
              <a:pPr fontAlgn="base">
                <a:spcBef>
                  <a:spcPct val="0"/>
                </a:spcBef>
                <a:spcAft>
                  <a:spcPct val="0"/>
                </a:spcAft>
                <a:defRPr/>
              </a:pPr>
              <a:t>131</a:t>
            </a:fld>
            <a:endParaRPr lang="en-US" smtClean="0"/>
          </a:p>
        </p:txBody>
      </p:sp>
      <p:sp>
        <p:nvSpPr>
          <p:cNvPr id="768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68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8FC9E295-2F20-45BD-9242-0A50ECABD9A1}" type="datetimeFigureOut">
              <a:rPr lang="en-US" smtClean="0"/>
              <a:pPr/>
              <a:t>30-Aug-16</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8DF4F95-5FB1-4F7E-AB49-1C7091ABBB8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C9E295-2F20-45BD-9242-0A50ECABD9A1}" type="datetimeFigureOut">
              <a:rPr lang="en-US" smtClean="0"/>
              <a:pPr/>
              <a:t>30-Aug-16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F4F95-5FB1-4F7E-AB49-1C7091ABBB8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C9E295-2F20-45BD-9242-0A50ECABD9A1}" type="datetimeFigureOut">
              <a:rPr lang="en-US" smtClean="0"/>
              <a:pPr/>
              <a:t>30-Aug-16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F4F95-5FB1-4F7E-AB49-1C7091ABBB8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FF0000"/>
                </a:solidFill>
                <a:effectLst>
                  <a:outerShdw blurRad="38100" dist="38100" dir="2700000" algn="tl">
                    <a:srgbClr val="000000">
                      <a:alpha val="43137"/>
                    </a:srgbClr>
                  </a:outerShdw>
                </a:effectLst>
                <a:latin typeface="Arial Black" pitchFamily="34" charset="0"/>
              </a:defRPr>
            </a:lvl1pPr>
          </a:lstStyle>
          <a:p>
            <a:r>
              <a:rPr kumimoji="0" lang="en-US" dirty="0" smtClean="0"/>
              <a:t>Click to edit Master title style</a:t>
            </a:r>
            <a:endParaRPr kumimoji="0" lang="en-US" dirty="0"/>
          </a:p>
        </p:txBody>
      </p:sp>
      <p:sp>
        <p:nvSpPr>
          <p:cNvPr id="8" name="Content Placeholder 7"/>
          <p:cNvSpPr>
            <a:spLocks noGrp="1"/>
          </p:cNvSpPr>
          <p:nvPr>
            <p:ph sz="quarter" idx="1"/>
          </p:nvPr>
        </p:nvSpPr>
        <p:spPr>
          <a:xfrm>
            <a:off x="457200" y="1600200"/>
            <a:ext cx="7467600" cy="4873752"/>
          </a:xfrm>
        </p:spPr>
        <p:txBody>
          <a:bodyPr/>
          <a:lstStyle>
            <a:lvl1pPr>
              <a:defRPr sz="3200" b="1">
                <a:solidFill>
                  <a:schemeClr val="tx1"/>
                </a:solidFill>
                <a:effectLst>
                  <a:outerShdw blurRad="38100" dist="38100" dir="2700000" algn="tl">
                    <a:srgbClr val="000000">
                      <a:alpha val="43137"/>
                    </a:srgbClr>
                  </a:outerShdw>
                </a:effectLst>
                <a:latin typeface="Arial Black" pitchFamily="34" charset="0"/>
              </a:defRPr>
            </a:lvl1pPr>
            <a:lvl2pPr>
              <a:defRPr sz="2800" b="1">
                <a:solidFill>
                  <a:schemeClr val="tx1"/>
                </a:solidFill>
                <a:effectLst>
                  <a:outerShdw blurRad="38100" dist="38100" dir="2700000" algn="tl">
                    <a:srgbClr val="000000">
                      <a:alpha val="43137"/>
                    </a:srgbClr>
                  </a:outerShdw>
                </a:effectLst>
                <a:latin typeface="Arial Black" pitchFamily="34" charset="0"/>
              </a:defRPr>
            </a:lvl2pPr>
            <a:lvl3pPr>
              <a:defRPr sz="2400" b="1">
                <a:solidFill>
                  <a:schemeClr val="tx1"/>
                </a:solidFill>
                <a:effectLst>
                  <a:outerShdw blurRad="38100" dist="38100" dir="2700000" algn="tl">
                    <a:srgbClr val="000000">
                      <a:alpha val="43137"/>
                    </a:srgbClr>
                  </a:outerShdw>
                </a:effectLst>
                <a:latin typeface="Arial Black" pitchFamily="34" charset="0"/>
              </a:defRPr>
            </a:lvl3pPr>
            <a:lvl4pPr>
              <a:defRPr b="1">
                <a:effectLst>
                  <a:outerShdw blurRad="38100" dist="38100" dir="2700000" algn="tl">
                    <a:srgbClr val="000000">
                      <a:alpha val="43137"/>
                    </a:srgbClr>
                  </a:outerShdw>
                </a:effectLst>
                <a:latin typeface="Arial Black" pitchFamily="34" charset="0"/>
              </a:defRPr>
            </a:lvl4pPr>
            <a:lvl5pPr>
              <a:defRPr b="1">
                <a:solidFill>
                  <a:schemeClr val="tx1"/>
                </a:solidFill>
                <a:effectLst>
                  <a:outerShdw blurRad="38100" dist="38100" dir="2700000" algn="tl">
                    <a:srgbClr val="000000">
                      <a:alpha val="43137"/>
                    </a:srgbClr>
                  </a:outerShdw>
                </a:effectLst>
              </a:defRPr>
            </a:lvl5pPr>
          </a:lstStyle>
          <a:p>
            <a:pPr lvl="0" eaLnBrk="1" latinLnBrk="0" hangingPunct="1"/>
            <a:r>
              <a:rPr lang="en-US" dirty="0" smtClean="0"/>
              <a:t>Click</a:t>
            </a:r>
          </a:p>
          <a:p>
            <a:pPr lvl="1" eaLnBrk="1" latinLnBrk="0" hangingPunct="1"/>
            <a:r>
              <a:rPr lang="en-US" dirty="0" smtClean="0"/>
              <a:t>Second</a:t>
            </a:r>
          </a:p>
          <a:p>
            <a:pPr lvl="2" eaLnBrk="1" latinLnBrk="0" hangingPunct="1"/>
            <a:r>
              <a:rPr lang="en-US" dirty="0" smtClean="0"/>
              <a:t>Third</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Date Placeholder 6"/>
          <p:cNvSpPr>
            <a:spLocks noGrp="1"/>
          </p:cNvSpPr>
          <p:nvPr>
            <p:ph type="dt" sz="half" idx="14"/>
          </p:nvPr>
        </p:nvSpPr>
        <p:spPr/>
        <p:txBody>
          <a:bodyPr rtlCol="0"/>
          <a:lstStyle/>
          <a:p>
            <a:fld id="{8FC9E295-2F20-45BD-9242-0A50ECABD9A1}" type="datetimeFigureOut">
              <a:rPr lang="en-US" smtClean="0"/>
              <a:pPr/>
              <a:t>30-Aug-16</a:t>
            </a:fld>
            <a:endParaRPr lang="en-US"/>
          </a:p>
        </p:txBody>
      </p:sp>
      <p:sp>
        <p:nvSpPr>
          <p:cNvPr id="9" name="Slide Number Placeholder 8"/>
          <p:cNvSpPr>
            <a:spLocks noGrp="1"/>
          </p:cNvSpPr>
          <p:nvPr>
            <p:ph type="sldNum" sz="quarter" idx="15"/>
          </p:nvPr>
        </p:nvSpPr>
        <p:spPr/>
        <p:txBody>
          <a:bodyPr rtlCol="0"/>
          <a:lstStyle/>
          <a:p>
            <a:fld id="{78DF4F95-5FB1-4F7E-AB49-1C7091ABBB8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FC9E295-2F20-45BD-9242-0A50ECABD9A1}" type="datetimeFigureOut">
              <a:rPr lang="en-US" smtClean="0"/>
              <a:pPr/>
              <a:t>30-Aug-16</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8DF4F95-5FB1-4F7E-AB49-1C7091ABBB8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FC9E295-2F20-45BD-9242-0A50ECABD9A1}" type="datetimeFigureOut">
              <a:rPr lang="en-US" smtClean="0"/>
              <a:pPr/>
              <a:t>30-Aug-16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DF4F95-5FB1-4F7E-AB49-1C7091ABBB8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FC9E295-2F20-45BD-9242-0A50ECABD9A1}" type="datetimeFigureOut">
              <a:rPr lang="en-US" smtClean="0"/>
              <a:pPr/>
              <a:t>30-Aug-16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DF4F95-5FB1-4F7E-AB49-1C7091ABBB8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8FC9E295-2F20-45BD-9242-0A50ECABD9A1}" type="datetimeFigureOut">
              <a:rPr lang="en-US" smtClean="0"/>
              <a:pPr/>
              <a:t>30-Aug-16</a:t>
            </a:fld>
            <a:endParaRPr lang="en-US"/>
          </a:p>
        </p:txBody>
      </p:sp>
      <p:sp>
        <p:nvSpPr>
          <p:cNvPr id="7" name="Slide Number Placeholder 6"/>
          <p:cNvSpPr>
            <a:spLocks noGrp="1"/>
          </p:cNvSpPr>
          <p:nvPr>
            <p:ph type="sldNum" sz="quarter" idx="11"/>
          </p:nvPr>
        </p:nvSpPr>
        <p:spPr/>
        <p:txBody>
          <a:bodyPr rtlCol="0"/>
          <a:lstStyle/>
          <a:p>
            <a:fld id="{78DF4F95-5FB1-4F7E-AB49-1C7091ABBB8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9E295-2F20-45BD-9242-0A50ECABD9A1}" type="datetimeFigureOut">
              <a:rPr lang="en-US" smtClean="0"/>
              <a:pPr/>
              <a:t>30-Aug-16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DF4F95-5FB1-4F7E-AB49-1C7091ABBB8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8FC9E295-2F20-45BD-9242-0A50ECABD9A1}" type="datetimeFigureOut">
              <a:rPr lang="en-US" smtClean="0"/>
              <a:pPr/>
              <a:t>30-Aug-16</a:t>
            </a:fld>
            <a:endParaRPr lang="en-US"/>
          </a:p>
        </p:txBody>
      </p:sp>
      <p:sp>
        <p:nvSpPr>
          <p:cNvPr id="22" name="Slide Number Placeholder 21"/>
          <p:cNvSpPr>
            <a:spLocks noGrp="1"/>
          </p:cNvSpPr>
          <p:nvPr>
            <p:ph type="sldNum" sz="quarter" idx="15"/>
          </p:nvPr>
        </p:nvSpPr>
        <p:spPr/>
        <p:txBody>
          <a:bodyPr rtlCol="0"/>
          <a:lstStyle/>
          <a:p>
            <a:fld id="{78DF4F95-5FB1-4F7E-AB49-1C7091ABBB8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FC9E295-2F20-45BD-9242-0A50ECABD9A1}" type="datetimeFigureOut">
              <a:rPr lang="en-US" smtClean="0"/>
              <a:pPr/>
              <a:t>30-Aug-16</a:t>
            </a:fld>
            <a:endParaRPr lang="en-US"/>
          </a:p>
        </p:txBody>
      </p:sp>
      <p:sp>
        <p:nvSpPr>
          <p:cNvPr id="18" name="Slide Number Placeholder 17"/>
          <p:cNvSpPr>
            <a:spLocks noGrp="1"/>
          </p:cNvSpPr>
          <p:nvPr>
            <p:ph type="sldNum" sz="quarter" idx="11"/>
          </p:nvPr>
        </p:nvSpPr>
        <p:spPr/>
        <p:txBody>
          <a:bodyPr rtlCol="0"/>
          <a:lstStyle/>
          <a:p>
            <a:fld id="{78DF4F95-5FB1-4F7E-AB49-1C7091ABBB8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FC9E295-2F20-45BD-9242-0A50ECABD9A1}" type="datetimeFigureOut">
              <a:rPr lang="en-US" smtClean="0"/>
              <a:pPr/>
              <a:t>30-Aug-16</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8DF4F95-5FB1-4F7E-AB49-1C7091ABBB8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0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7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ORGANISATION AND ARCHITECTURE</a:t>
            </a:r>
            <a:endParaRPr lang="en-US" dirty="0"/>
          </a:p>
        </p:txBody>
      </p:sp>
      <p:sp>
        <p:nvSpPr>
          <p:cNvPr id="3" name="Content Placeholder 2"/>
          <p:cNvSpPr>
            <a:spLocks noGrp="1"/>
          </p:cNvSpPr>
          <p:nvPr>
            <p:ph sz="quarter" idx="1"/>
          </p:nvPr>
        </p:nvSpPr>
        <p:spPr/>
        <p:txBody>
          <a:bodyPr>
            <a:normAutofit/>
          </a:bodyPr>
          <a:lstStyle/>
          <a:p>
            <a:r>
              <a:rPr lang="en-US" sz="1500" i="1" dirty="0" smtClean="0">
                <a:latin typeface="Times New Roman" pitchFamily="18" charset="0"/>
              </a:rPr>
              <a:t>• </a:t>
            </a:r>
            <a:r>
              <a:rPr lang="en-US" sz="2400" b="0" dirty="0" smtClean="0">
                <a:effectLst/>
                <a:latin typeface="Times New Roman" pitchFamily="18" charset="0"/>
              </a:rPr>
              <a:t>The components from which computers are built, i.e., computer organization. </a:t>
            </a:r>
          </a:p>
          <a:p>
            <a:r>
              <a:rPr lang="en-US" sz="2400" b="0" dirty="0" smtClean="0">
                <a:effectLst/>
                <a:latin typeface="Times New Roman" pitchFamily="18" charset="0"/>
              </a:rPr>
              <a:t>• In contrast, computer architecture is the science of integrating those components to achieve a level of functionality and performance.</a:t>
            </a:r>
          </a:p>
          <a:p>
            <a:r>
              <a:rPr lang="en-US" sz="2400" b="0" dirty="0" smtClean="0">
                <a:effectLst/>
                <a:latin typeface="Times New Roman" pitchFamily="18" charset="0"/>
              </a:rPr>
              <a:t>• The components from which computers are built, i.e., computer organization. • In contrast, computer architecture is the science of integrating those components to achieve a level of functionality and performance.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342900" indent="-342900" algn="just"/>
            <a:r>
              <a:rPr lang="en-US" dirty="0" smtClean="0">
                <a:solidFill>
                  <a:srgbClr val="0000FF"/>
                </a:solidFill>
                <a:latin typeface="Times New Roman" pitchFamily="18" charset="0"/>
              </a:rPr>
              <a:t>Characters</a:t>
            </a:r>
          </a:p>
          <a:p>
            <a:pPr marL="342900" indent="-342900" algn="just">
              <a:buFont typeface="Wingdings" pitchFamily="2" charset="2"/>
              <a:buChar char="Ø"/>
            </a:pPr>
            <a:r>
              <a:rPr lang="en-US" dirty="0" smtClean="0">
                <a:latin typeface="Times New Roman" pitchFamily="18" charset="0"/>
              </a:rPr>
              <a:t> A memory word can also store character information such as alphabets, decimal digits, symbols like +, -, $, ?, punctuation marks like; :,’ “ etc., Such characters can be represented using a 7-bit ASCII code. Memory Word Bit pattern to represent characters </a:t>
            </a:r>
          </a:p>
          <a:p>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endParaRPr lang="en-US" dirty="0"/>
          </a:p>
        </p:txBody>
      </p:sp>
      <p:sp>
        <p:nvSpPr>
          <p:cNvPr id="3" name="Content Placeholder 2"/>
          <p:cNvSpPr>
            <a:spLocks noGrp="1"/>
          </p:cNvSpPr>
          <p:nvPr>
            <p:ph sz="quarter" idx="1"/>
          </p:nvPr>
        </p:nvSpPr>
        <p:spPr>
          <a:xfrm>
            <a:off x="457200" y="762000"/>
            <a:ext cx="7467600" cy="5711952"/>
          </a:xfrm>
        </p:spPr>
        <p:txBody>
          <a:bodyPr/>
          <a:lstStyle/>
          <a:p>
            <a:r>
              <a:rPr lang="en-US" b="1" dirty="0"/>
              <a:t>In this circuit, the 2 internal signals Pi and </a:t>
            </a:r>
            <a:r>
              <a:rPr lang="en-US" b="1" dirty="0" err="1"/>
              <a:t>Gi</a:t>
            </a:r>
            <a:r>
              <a:rPr lang="en-US" b="1" dirty="0"/>
              <a:t> are given by: </a:t>
            </a:r>
            <a:endParaRPr lang="en-US" dirty="0"/>
          </a:p>
          <a:p>
            <a:endParaRPr lang="en-US" dirty="0" smtClean="0"/>
          </a:p>
          <a:p>
            <a:endParaRPr lang="en-US" dirty="0"/>
          </a:p>
          <a:p>
            <a:endParaRPr lang="en-US" b="1" dirty="0" smtClean="0"/>
          </a:p>
          <a:p>
            <a:endParaRPr lang="en-US" dirty="0" smtClean="0"/>
          </a:p>
          <a:p>
            <a:r>
              <a:rPr lang="en-US" b="1" dirty="0" smtClean="0"/>
              <a:t>The </a:t>
            </a:r>
            <a:r>
              <a:rPr lang="en-US" b="1" dirty="0"/>
              <a:t>output sum and carry can be defined as : </a:t>
            </a:r>
            <a:endParaRPr lang="en-US" dirty="0"/>
          </a:p>
          <a:p>
            <a:endParaRPr lang="en-US" dirty="0"/>
          </a:p>
        </p:txBody>
      </p:sp>
      <p:pic>
        <p:nvPicPr>
          <p:cNvPr id="4" name="Picture 3"/>
          <p:cNvPicPr/>
          <p:nvPr/>
        </p:nvPicPr>
        <p:blipFill>
          <a:blip r:embed="rId2"/>
          <a:srcRect/>
          <a:stretch>
            <a:fillRect/>
          </a:stretch>
        </p:blipFill>
        <p:spPr bwMode="auto">
          <a:xfrm>
            <a:off x="1752600" y="1981200"/>
            <a:ext cx="5486400" cy="1905000"/>
          </a:xfrm>
          <a:prstGeom prst="rect">
            <a:avLst/>
          </a:prstGeom>
          <a:noFill/>
          <a:ln w="9525">
            <a:noFill/>
            <a:miter lim="800000"/>
            <a:headEnd/>
            <a:tailEnd/>
          </a:ln>
        </p:spPr>
      </p:pic>
      <p:pic>
        <p:nvPicPr>
          <p:cNvPr id="6" name="Picture 5"/>
          <p:cNvPicPr/>
          <p:nvPr/>
        </p:nvPicPr>
        <p:blipFill>
          <a:blip r:embed="rId3"/>
          <a:srcRect/>
          <a:stretch>
            <a:fillRect/>
          </a:stretch>
        </p:blipFill>
        <p:spPr bwMode="auto">
          <a:xfrm>
            <a:off x="2286000" y="5181600"/>
            <a:ext cx="5257800" cy="15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lnSpcReduction="10000"/>
          </a:bodyPr>
          <a:lstStyle/>
          <a:p>
            <a:r>
              <a:rPr lang="en-US" sz="3500" b="0" dirty="0" err="1">
                <a:effectLst/>
                <a:latin typeface="Times New Roman" pitchFamily="18" charset="0"/>
                <a:cs typeface="Times New Roman" pitchFamily="18" charset="0"/>
              </a:rPr>
              <a:t>Gi</a:t>
            </a:r>
            <a:r>
              <a:rPr lang="en-US" sz="3500" b="0" dirty="0">
                <a:effectLst/>
                <a:latin typeface="Times New Roman" pitchFamily="18" charset="0"/>
                <a:cs typeface="Times New Roman" pitchFamily="18" charset="0"/>
              </a:rPr>
              <a:t> is known as the carry Generate signal since a carry (Ci+1) is generated whenever </a:t>
            </a:r>
            <a:r>
              <a:rPr lang="en-US" sz="3500" b="0" dirty="0" err="1">
                <a:effectLst/>
                <a:latin typeface="Times New Roman" pitchFamily="18" charset="0"/>
                <a:cs typeface="Times New Roman" pitchFamily="18" charset="0"/>
              </a:rPr>
              <a:t>Gi</a:t>
            </a:r>
            <a:r>
              <a:rPr lang="en-US" sz="3500" b="0" dirty="0">
                <a:effectLst/>
                <a:latin typeface="Times New Roman" pitchFamily="18" charset="0"/>
                <a:cs typeface="Times New Roman" pitchFamily="18" charset="0"/>
              </a:rPr>
              <a:t> =1, regardless of the input carry (</a:t>
            </a:r>
            <a:r>
              <a:rPr lang="en-US" sz="3500" b="0" dirty="0" err="1">
                <a:effectLst/>
                <a:latin typeface="Times New Roman" pitchFamily="18" charset="0"/>
                <a:cs typeface="Times New Roman" pitchFamily="18" charset="0"/>
              </a:rPr>
              <a:t>Ci</a:t>
            </a:r>
            <a:r>
              <a:rPr lang="en-US" sz="3500" b="0" dirty="0">
                <a:effectLst/>
                <a:latin typeface="Times New Roman" pitchFamily="18" charset="0"/>
                <a:cs typeface="Times New Roman" pitchFamily="18" charset="0"/>
              </a:rPr>
              <a:t>). </a:t>
            </a:r>
          </a:p>
          <a:p>
            <a:r>
              <a:rPr lang="en-US" sz="3500" b="0" dirty="0">
                <a:effectLst/>
                <a:latin typeface="Times New Roman" pitchFamily="18" charset="0"/>
                <a:cs typeface="Times New Roman" pitchFamily="18" charset="0"/>
              </a:rPr>
              <a:t>Pi is known as the carry propagate signal since whenever Pi =1, the input carry is propagated to the output carry, i.e., Ci+1. = </a:t>
            </a:r>
            <a:r>
              <a:rPr lang="en-US" sz="3500" b="0" dirty="0" err="1">
                <a:effectLst/>
                <a:latin typeface="Times New Roman" pitchFamily="18" charset="0"/>
                <a:cs typeface="Times New Roman" pitchFamily="18" charset="0"/>
              </a:rPr>
              <a:t>Ci</a:t>
            </a:r>
            <a:r>
              <a:rPr lang="en-US" sz="3500" b="0" dirty="0">
                <a:effectLst/>
                <a:latin typeface="Times New Roman" pitchFamily="18" charset="0"/>
                <a:cs typeface="Times New Roman" pitchFamily="18" charset="0"/>
              </a:rPr>
              <a:t> (note that whenever Pi =1, </a:t>
            </a:r>
            <a:r>
              <a:rPr lang="en-US" sz="3500" b="0" dirty="0" err="1">
                <a:effectLst/>
                <a:latin typeface="Times New Roman" pitchFamily="18" charset="0"/>
                <a:cs typeface="Times New Roman" pitchFamily="18" charset="0"/>
              </a:rPr>
              <a:t>Gi</a:t>
            </a:r>
            <a:r>
              <a:rPr lang="en-US" sz="3500" b="0" dirty="0">
                <a:effectLst/>
                <a:latin typeface="Times New Roman" pitchFamily="18" charset="0"/>
                <a:cs typeface="Times New Roman" pitchFamily="18" charset="0"/>
              </a:rPr>
              <a:t> =0). </a:t>
            </a:r>
          </a:p>
          <a:p>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r>
              <a:rPr lang="en-US" sz="3500" b="0" dirty="0">
                <a:effectLst/>
                <a:latin typeface="Times New Roman" pitchFamily="18" charset="0"/>
                <a:cs typeface="Times New Roman" pitchFamily="18" charset="0"/>
              </a:rPr>
              <a:t>Computing the values of Pi and </a:t>
            </a:r>
            <a:r>
              <a:rPr lang="en-US" sz="3500" b="0" dirty="0" err="1">
                <a:effectLst/>
                <a:latin typeface="Times New Roman" pitchFamily="18" charset="0"/>
                <a:cs typeface="Times New Roman" pitchFamily="18" charset="0"/>
              </a:rPr>
              <a:t>Gi</a:t>
            </a:r>
            <a:r>
              <a:rPr lang="en-US" sz="3500" b="0" dirty="0">
                <a:effectLst/>
                <a:latin typeface="Times New Roman" pitchFamily="18" charset="0"/>
                <a:cs typeface="Times New Roman" pitchFamily="18" charset="0"/>
              </a:rPr>
              <a:t> only depend on the input operand bits (Ai &amp; Bi) as clear from the Figure and equations.</a:t>
            </a:r>
          </a:p>
          <a:p>
            <a:r>
              <a:rPr lang="en-US" sz="3500" b="0" dirty="0">
                <a:effectLst/>
                <a:latin typeface="Times New Roman" pitchFamily="18" charset="0"/>
                <a:cs typeface="Times New Roman" pitchFamily="18" charset="0"/>
              </a:rPr>
              <a:t>Thus, these signals settle to their steady-state value after the propagation through their  respective gates. </a:t>
            </a:r>
          </a:p>
          <a:p>
            <a:endParaRPr 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fontScale="92500" lnSpcReduction="10000"/>
          </a:bodyPr>
          <a:lstStyle/>
          <a:p>
            <a:r>
              <a:rPr lang="en-US" sz="3800" b="0" dirty="0">
                <a:effectLst/>
                <a:latin typeface="Times New Roman" pitchFamily="18" charset="0"/>
                <a:cs typeface="Times New Roman" pitchFamily="18" charset="0"/>
              </a:rPr>
              <a:t>Computed values of all the Pi’s are valid one XOR-gate delay after the operands A and B  are made valid. </a:t>
            </a:r>
          </a:p>
          <a:p>
            <a:r>
              <a:rPr lang="en-US" sz="3800" b="0" dirty="0">
                <a:effectLst/>
                <a:latin typeface="Times New Roman" pitchFamily="18" charset="0"/>
                <a:cs typeface="Times New Roman" pitchFamily="18" charset="0"/>
              </a:rPr>
              <a:t>Computed values of all the </a:t>
            </a:r>
            <a:r>
              <a:rPr lang="en-US" sz="3800" b="0" dirty="0" err="1">
                <a:effectLst/>
                <a:latin typeface="Times New Roman" pitchFamily="18" charset="0"/>
                <a:cs typeface="Times New Roman" pitchFamily="18" charset="0"/>
              </a:rPr>
              <a:t>Gi’s</a:t>
            </a:r>
            <a:r>
              <a:rPr lang="en-US" sz="3800" b="0" dirty="0">
                <a:effectLst/>
                <a:latin typeface="Times New Roman" pitchFamily="18" charset="0"/>
                <a:cs typeface="Times New Roman" pitchFamily="18" charset="0"/>
              </a:rPr>
              <a:t> are valid one AND-gate delay after the operands A and B  are made valid. </a:t>
            </a:r>
          </a:p>
          <a:p>
            <a:r>
              <a:rPr lang="en-US" sz="3800" b="0" dirty="0">
                <a:effectLst/>
                <a:latin typeface="Times New Roman" pitchFamily="18" charset="0"/>
                <a:cs typeface="Times New Roman" pitchFamily="18" charset="0"/>
              </a:rPr>
              <a:t>The Boolean expression of the carry outputs of various stages can be written as follows:</a:t>
            </a:r>
          </a:p>
          <a:p>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467600" cy="457200"/>
          </a:xfrm>
        </p:spPr>
        <p:txBody>
          <a:bodyPr>
            <a:normAutofit fontScale="90000"/>
          </a:bodyPr>
          <a:lstStyle/>
          <a:p>
            <a:endParaRPr lang="en-US" dirty="0"/>
          </a:p>
        </p:txBody>
      </p:sp>
      <p:pic>
        <p:nvPicPr>
          <p:cNvPr id="4" name="Content Placeholder 3"/>
          <p:cNvPicPr>
            <a:picLocks noGrp="1"/>
          </p:cNvPicPr>
          <p:nvPr>
            <p:ph sz="quarter" idx="1"/>
          </p:nvPr>
        </p:nvPicPr>
        <p:blipFill>
          <a:blip r:embed="rId2"/>
          <a:stretch>
            <a:fillRect/>
          </a:stretch>
        </p:blipFill>
        <p:spPr bwMode="auto">
          <a:xfrm>
            <a:off x="685800" y="609600"/>
            <a:ext cx="7924800" cy="594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Text Box 3"/>
          <p:cNvSpPr txBox="1">
            <a:spLocks noChangeArrowheads="1"/>
          </p:cNvSpPr>
          <p:nvPr/>
        </p:nvSpPr>
        <p:spPr bwMode="auto">
          <a:xfrm>
            <a:off x="0" y="1371600"/>
            <a:ext cx="8763000" cy="1249363"/>
          </a:xfrm>
          <a:prstGeom prst="rect">
            <a:avLst/>
          </a:prstGeom>
          <a:noFill/>
          <a:ln w="9525">
            <a:noFill/>
            <a:miter lim="800000"/>
            <a:headEnd/>
            <a:tailEnd/>
          </a:ln>
        </p:spPr>
        <p:txBody>
          <a:bodyPr>
            <a:spAutoFit/>
          </a:bodyPr>
          <a:lstStyle/>
          <a:p>
            <a:pPr marL="457200" indent="-457200"/>
            <a:r>
              <a:rPr lang="en-US"/>
              <a:t>Carry</a:t>
            </a:r>
            <a:r>
              <a:rPr lang="en-US" b="0"/>
              <a:t> </a:t>
            </a:r>
            <a:r>
              <a:rPr lang="en-US"/>
              <a:t>C</a:t>
            </a:r>
            <a:r>
              <a:rPr lang="en-US" baseline="-25000"/>
              <a:t>i+1</a:t>
            </a:r>
            <a:r>
              <a:rPr lang="en-US" b="0"/>
              <a:t> = </a:t>
            </a:r>
            <a:r>
              <a:rPr lang="en-US"/>
              <a:t>X</a:t>
            </a:r>
            <a:r>
              <a:rPr lang="en-US" baseline="-25000"/>
              <a:t>i</a:t>
            </a:r>
            <a:r>
              <a:rPr lang="en-US"/>
              <a:t>Y</a:t>
            </a:r>
            <a:r>
              <a:rPr lang="en-US" baseline="-25000"/>
              <a:t>i</a:t>
            </a:r>
            <a:r>
              <a:rPr lang="en-US"/>
              <a:t> + Y</a:t>
            </a:r>
            <a:r>
              <a:rPr lang="en-US" baseline="-25000"/>
              <a:t>i</a:t>
            </a:r>
            <a:r>
              <a:rPr lang="en-US"/>
              <a:t>C</a:t>
            </a:r>
            <a:r>
              <a:rPr lang="en-US" baseline="-25000"/>
              <a:t>i</a:t>
            </a:r>
            <a:r>
              <a:rPr lang="en-US"/>
              <a:t> + C</a:t>
            </a:r>
            <a:r>
              <a:rPr lang="en-US" baseline="-25000"/>
              <a:t>i</a:t>
            </a:r>
            <a:r>
              <a:rPr lang="en-US"/>
              <a:t>X</a:t>
            </a:r>
            <a:r>
              <a:rPr lang="en-US" baseline="-25000"/>
              <a:t>i</a:t>
            </a:r>
            <a:r>
              <a:rPr lang="en-US"/>
              <a:t> </a:t>
            </a:r>
          </a:p>
          <a:p>
            <a:pPr marL="457200" indent="-457200"/>
            <a:r>
              <a:rPr lang="en-US"/>
              <a:t>		 = X</a:t>
            </a:r>
            <a:r>
              <a:rPr lang="en-US" baseline="-25000"/>
              <a:t>i</a:t>
            </a:r>
            <a:r>
              <a:rPr lang="en-US"/>
              <a:t>Y</a:t>
            </a:r>
            <a:r>
              <a:rPr lang="en-US" baseline="-25000"/>
              <a:t>i </a:t>
            </a:r>
            <a:r>
              <a:rPr lang="en-US"/>
              <a:t>+ C</a:t>
            </a:r>
            <a:r>
              <a:rPr lang="en-US" baseline="-25000"/>
              <a:t>i</a:t>
            </a:r>
            <a:r>
              <a:rPr lang="en-US"/>
              <a:t> (X</a:t>
            </a:r>
            <a:r>
              <a:rPr lang="en-US" baseline="-25000"/>
              <a:t>i</a:t>
            </a:r>
            <a:r>
              <a:rPr lang="en-US"/>
              <a:t> +Y</a:t>
            </a:r>
            <a:r>
              <a:rPr lang="en-US" baseline="-25000"/>
              <a:t>i</a:t>
            </a:r>
            <a:r>
              <a:rPr lang="en-US"/>
              <a:t>) </a:t>
            </a:r>
          </a:p>
          <a:p>
            <a:pPr marL="457200" indent="-457200"/>
            <a:r>
              <a:rPr lang="en-US"/>
              <a:t>		 = </a:t>
            </a:r>
            <a:r>
              <a:rPr lang="en-US">
                <a:solidFill>
                  <a:srgbClr val="0000FF"/>
                </a:solidFill>
              </a:rPr>
              <a:t>G</a:t>
            </a:r>
            <a:r>
              <a:rPr lang="en-US" baseline="-25000">
                <a:solidFill>
                  <a:srgbClr val="0000FF"/>
                </a:solidFill>
              </a:rPr>
              <a:t>i</a:t>
            </a:r>
            <a:r>
              <a:rPr lang="en-US" baseline="-25000"/>
              <a:t> </a:t>
            </a:r>
            <a:r>
              <a:rPr lang="en-US"/>
              <a:t>+ </a:t>
            </a:r>
            <a:r>
              <a:rPr lang="en-US">
                <a:solidFill>
                  <a:srgbClr val="FF0000"/>
                </a:solidFill>
              </a:rPr>
              <a:t>C</a:t>
            </a:r>
            <a:r>
              <a:rPr lang="en-US" baseline="-25000">
                <a:solidFill>
                  <a:srgbClr val="FF0000"/>
                </a:solidFill>
              </a:rPr>
              <a:t>i</a:t>
            </a:r>
            <a:r>
              <a:rPr lang="en-US">
                <a:solidFill>
                  <a:srgbClr val="0000FF"/>
                </a:solidFill>
              </a:rPr>
              <a:t>P</a:t>
            </a:r>
            <a:r>
              <a:rPr lang="en-US" baseline="-25000">
                <a:solidFill>
                  <a:srgbClr val="0000FF"/>
                </a:solidFill>
              </a:rPr>
              <a:t>i</a:t>
            </a:r>
            <a:r>
              <a:rPr lang="en-US"/>
              <a:t>. (</a:t>
            </a:r>
            <a:r>
              <a:rPr lang="en-US">
                <a:solidFill>
                  <a:srgbClr val="0000FF"/>
                </a:solidFill>
              </a:rPr>
              <a:t>Generate</a:t>
            </a:r>
            <a:r>
              <a:rPr lang="en-US"/>
              <a:t> Carry + </a:t>
            </a:r>
            <a:r>
              <a:rPr lang="en-US">
                <a:solidFill>
                  <a:srgbClr val="FF0000"/>
                </a:solidFill>
              </a:rPr>
              <a:t>C</a:t>
            </a:r>
            <a:r>
              <a:rPr lang="en-US" baseline="-25000">
                <a:solidFill>
                  <a:srgbClr val="FF0000"/>
                </a:solidFill>
              </a:rPr>
              <a:t>i</a:t>
            </a:r>
            <a:r>
              <a:rPr lang="en-US" sz="2800" b="0"/>
              <a:t>* </a:t>
            </a:r>
            <a:r>
              <a:rPr lang="en-US" sz="2800" b="0">
                <a:solidFill>
                  <a:srgbClr val="0000FF"/>
                </a:solidFill>
              </a:rPr>
              <a:t>Propagate</a:t>
            </a:r>
            <a:r>
              <a:rPr lang="en-US" sz="2800" b="0"/>
              <a:t> Carry)</a:t>
            </a:r>
            <a:endParaRPr lang="en-US" baseline="-25000"/>
          </a:p>
        </p:txBody>
      </p:sp>
      <p:sp>
        <p:nvSpPr>
          <p:cNvPr id="3891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38916" name="Picture 5"/>
          <p:cNvPicPr>
            <a:picLocks noChangeAspect="1" noChangeArrowheads="1"/>
          </p:cNvPicPr>
          <p:nvPr/>
        </p:nvPicPr>
        <p:blipFill>
          <a:blip r:embed="rId2"/>
          <a:srcRect/>
          <a:stretch>
            <a:fillRect/>
          </a:stretch>
        </p:blipFill>
        <p:spPr bwMode="auto">
          <a:xfrm>
            <a:off x="381000" y="2819400"/>
            <a:ext cx="5648325" cy="2228850"/>
          </a:xfrm>
          <a:prstGeom prst="rect">
            <a:avLst/>
          </a:prstGeom>
          <a:noFill/>
          <a:ln w="9525">
            <a:noFill/>
            <a:miter lim="800000"/>
            <a:headEnd/>
            <a:tailEnd/>
          </a:ln>
        </p:spPr>
      </p:pic>
      <p:sp>
        <p:nvSpPr>
          <p:cNvPr id="38917" name="Text Box 3"/>
          <p:cNvSpPr txBox="1">
            <a:spLocks noChangeArrowheads="1"/>
          </p:cNvSpPr>
          <p:nvPr/>
        </p:nvSpPr>
        <p:spPr bwMode="auto">
          <a:xfrm>
            <a:off x="762000" y="304800"/>
            <a:ext cx="5943600" cy="701675"/>
          </a:xfrm>
          <a:prstGeom prst="rect">
            <a:avLst/>
          </a:prstGeom>
          <a:noFill/>
          <a:ln w="9525">
            <a:noFill/>
            <a:miter lim="800000"/>
            <a:headEnd/>
            <a:tailEnd/>
          </a:ln>
        </p:spPr>
        <p:txBody>
          <a:bodyPr>
            <a:spAutoFit/>
          </a:bodyPr>
          <a:lstStyle/>
          <a:p>
            <a:pPr marL="457200" indent="-457200"/>
            <a:r>
              <a:rPr lang="en-US" sz="4000" i="1">
                <a:solidFill>
                  <a:srgbClr val="FF0000"/>
                </a:solidFill>
              </a:rPr>
              <a:t>Design of Fast Adders:</a:t>
            </a:r>
            <a:endParaRPr lang="en-US" baseline="-25000"/>
          </a:p>
        </p:txBody>
      </p:sp>
      <p:sp>
        <p:nvSpPr>
          <p:cNvPr id="38918" name="Text Box 3"/>
          <p:cNvSpPr txBox="1">
            <a:spLocks noChangeArrowheads="1"/>
          </p:cNvSpPr>
          <p:nvPr/>
        </p:nvSpPr>
        <p:spPr bwMode="auto">
          <a:xfrm>
            <a:off x="304800" y="5181600"/>
            <a:ext cx="7010400" cy="1311275"/>
          </a:xfrm>
          <a:prstGeom prst="rect">
            <a:avLst/>
          </a:prstGeom>
          <a:noFill/>
          <a:ln w="9525">
            <a:noFill/>
            <a:miter lim="800000"/>
            <a:headEnd/>
            <a:tailEnd/>
          </a:ln>
        </p:spPr>
        <p:txBody>
          <a:bodyPr>
            <a:spAutoFit/>
          </a:bodyPr>
          <a:lstStyle/>
          <a:p>
            <a:pPr marL="457200" indent="-457200"/>
            <a:r>
              <a:rPr lang="en-US"/>
              <a:t>Carry</a:t>
            </a:r>
            <a:r>
              <a:rPr lang="en-US" b="0"/>
              <a:t> </a:t>
            </a:r>
            <a:r>
              <a:rPr lang="en-US"/>
              <a:t>C</a:t>
            </a:r>
            <a:r>
              <a:rPr lang="en-US" baseline="-25000"/>
              <a:t>i+1</a:t>
            </a:r>
            <a:r>
              <a:rPr lang="en-US" b="0"/>
              <a:t> = </a:t>
            </a:r>
            <a:r>
              <a:rPr lang="en-US"/>
              <a:t>G</a:t>
            </a:r>
            <a:r>
              <a:rPr lang="en-US" baseline="-25000"/>
              <a:t>i</a:t>
            </a:r>
            <a:r>
              <a:rPr lang="en-US"/>
              <a:t> + C</a:t>
            </a:r>
            <a:r>
              <a:rPr lang="en-US" baseline="-25000"/>
              <a:t>i</a:t>
            </a:r>
            <a:r>
              <a:rPr lang="en-US"/>
              <a:t>P</a:t>
            </a:r>
            <a:r>
              <a:rPr lang="en-US" baseline="-25000"/>
              <a:t>i</a:t>
            </a:r>
            <a:r>
              <a:rPr lang="en-US"/>
              <a:t>  </a:t>
            </a:r>
          </a:p>
          <a:p>
            <a:pPr marL="457200" indent="-457200"/>
            <a:r>
              <a:rPr lang="en-US"/>
              <a:t> </a:t>
            </a:r>
            <a:r>
              <a:rPr lang="en-US" sz="2800" b="0"/>
              <a:t>i.e. C</a:t>
            </a:r>
            <a:r>
              <a:rPr lang="en-US" sz="2800" baseline="-25000"/>
              <a:t>i</a:t>
            </a:r>
            <a:r>
              <a:rPr lang="en-US" sz="2800" b="0"/>
              <a:t> = (G</a:t>
            </a:r>
            <a:r>
              <a:rPr lang="en-US" sz="2800" baseline="-25000"/>
              <a:t>i-1</a:t>
            </a:r>
            <a:r>
              <a:rPr lang="en-US" sz="2800" b="0"/>
              <a:t> + P</a:t>
            </a:r>
            <a:r>
              <a:rPr lang="en-US" sz="2800" baseline="-25000"/>
              <a:t>i-1</a:t>
            </a:r>
            <a:r>
              <a:rPr lang="en-US" sz="2800" b="0"/>
              <a:t>C</a:t>
            </a:r>
            <a:r>
              <a:rPr lang="en-US" sz="2800" baseline="-25000"/>
              <a:t>i-1</a:t>
            </a:r>
            <a:r>
              <a:rPr lang="en-US" sz="2800" b="0"/>
              <a:t>) &amp; </a:t>
            </a:r>
          </a:p>
          <a:p>
            <a:pPr marL="457200" indent="-457200"/>
            <a:r>
              <a:rPr lang="en-US" sz="2800" b="0"/>
              <a:t>       C</a:t>
            </a:r>
            <a:r>
              <a:rPr lang="en-US" sz="2800" baseline="-25000"/>
              <a:t>i-1</a:t>
            </a:r>
            <a:r>
              <a:rPr lang="en-US" sz="2800" b="0"/>
              <a:t> = (G</a:t>
            </a:r>
            <a:r>
              <a:rPr lang="en-US" sz="2800" baseline="-25000"/>
              <a:t>i-2</a:t>
            </a:r>
            <a:r>
              <a:rPr lang="en-US" sz="2800" b="0"/>
              <a:t> + P</a:t>
            </a:r>
            <a:r>
              <a:rPr lang="en-US" sz="2800" baseline="-25000"/>
              <a:t>i-2</a:t>
            </a:r>
            <a:r>
              <a:rPr lang="en-US" sz="2800" b="0"/>
              <a:t>C</a:t>
            </a:r>
            <a:r>
              <a:rPr lang="en-US" sz="2800" baseline="-25000"/>
              <a:t>i-2</a:t>
            </a:r>
            <a:r>
              <a:rPr lang="en-US" sz="2800" b="0"/>
              <a:t>).</a:t>
            </a:r>
            <a:endParaRPr lang="en-US" baseline="-2500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3"/>
          <p:cNvSpPr txBox="1">
            <a:spLocks noChangeArrowheads="1"/>
          </p:cNvSpPr>
          <p:nvPr/>
        </p:nvSpPr>
        <p:spPr bwMode="auto">
          <a:xfrm>
            <a:off x="228600" y="723900"/>
            <a:ext cx="8534400" cy="1128713"/>
          </a:xfrm>
          <a:prstGeom prst="rect">
            <a:avLst/>
          </a:prstGeom>
          <a:noFill/>
          <a:ln w="9525">
            <a:noFill/>
            <a:miter lim="800000"/>
            <a:headEnd/>
            <a:tailEnd/>
          </a:ln>
        </p:spPr>
        <p:txBody>
          <a:bodyPr>
            <a:spAutoFit/>
          </a:bodyPr>
          <a:lstStyle/>
          <a:p>
            <a:pPr marL="457200" indent="-457200"/>
            <a:r>
              <a:rPr lang="en-US" sz="4000" i="1">
                <a:solidFill>
                  <a:srgbClr val="FF0000"/>
                </a:solidFill>
              </a:rPr>
              <a:t>Design of Fast Adders:</a:t>
            </a:r>
          </a:p>
          <a:p>
            <a:pPr marL="457200" indent="-457200">
              <a:buFontTx/>
              <a:buChar char="•"/>
            </a:pPr>
            <a:r>
              <a:rPr lang="en-US"/>
              <a:t>C</a:t>
            </a:r>
            <a:r>
              <a:rPr lang="en-US" baseline="-25000"/>
              <a:t>i+1</a:t>
            </a:r>
            <a:r>
              <a:rPr lang="en-US" b="0"/>
              <a:t> </a:t>
            </a:r>
            <a:r>
              <a:rPr lang="en-US"/>
              <a:t>= G</a:t>
            </a:r>
            <a:r>
              <a:rPr lang="en-US" baseline="-25000"/>
              <a:t>i </a:t>
            </a:r>
            <a:r>
              <a:rPr lang="en-US"/>
              <a:t>+ C</a:t>
            </a:r>
            <a:r>
              <a:rPr lang="en-US" baseline="-25000"/>
              <a:t>i</a:t>
            </a:r>
            <a:r>
              <a:rPr lang="en-US"/>
              <a:t>P</a:t>
            </a:r>
            <a:r>
              <a:rPr lang="en-US" baseline="-25000"/>
              <a:t>i</a:t>
            </a:r>
            <a:r>
              <a:rPr lang="en-US"/>
              <a:t>.</a:t>
            </a:r>
            <a:r>
              <a:rPr lang="en-US" sz="2800" b="0"/>
              <a:t>	</a:t>
            </a:r>
            <a:endParaRPr lang="en-US" baseline="-25000"/>
          </a:p>
        </p:txBody>
      </p:sp>
      <p:sp>
        <p:nvSpPr>
          <p:cNvPr id="3993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39940" name="Text Box 3"/>
          <p:cNvSpPr txBox="1">
            <a:spLocks noChangeArrowheads="1"/>
          </p:cNvSpPr>
          <p:nvPr/>
        </p:nvSpPr>
        <p:spPr bwMode="auto">
          <a:xfrm>
            <a:off x="381000" y="4633913"/>
            <a:ext cx="4419600" cy="1614487"/>
          </a:xfrm>
          <a:prstGeom prst="rect">
            <a:avLst/>
          </a:prstGeom>
          <a:noFill/>
          <a:ln w="9525">
            <a:noFill/>
            <a:miter lim="800000"/>
            <a:headEnd/>
            <a:tailEnd/>
          </a:ln>
        </p:spPr>
        <p:txBody>
          <a:bodyPr>
            <a:spAutoFit/>
          </a:bodyPr>
          <a:lstStyle/>
          <a:p>
            <a:pPr marL="457200" indent="-457200"/>
            <a:r>
              <a:rPr lang="en-US"/>
              <a:t> 				    always, except when X</a:t>
            </a:r>
            <a:r>
              <a:rPr lang="en-US" baseline="-25000"/>
              <a:t>i</a:t>
            </a:r>
            <a:r>
              <a:rPr lang="en-US"/>
              <a:t> = 1 &amp; Y</a:t>
            </a:r>
            <a:r>
              <a:rPr lang="en-US" baseline="-25000"/>
              <a:t>i</a:t>
            </a:r>
            <a:r>
              <a:rPr lang="en-US"/>
              <a:t> = 1. But, then Gi = 1to make C</a:t>
            </a:r>
            <a:r>
              <a:rPr lang="en-US" baseline="-25000"/>
              <a:t>i+1</a:t>
            </a:r>
            <a:r>
              <a:rPr lang="en-US"/>
              <a:t> = 1; hence Bit cell</a:t>
            </a:r>
            <a:r>
              <a:rPr lang="en-US" sz="2800" b="0"/>
              <a:t>	</a:t>
            </a:r>
            <a:endParaRPr lang="en-US" baseline="-25000"/>
          </a:p>
        </p:txBody>
      </p:sp>
      <p:sp>
        <p:nvSpPr>
          <p:cNvPr id="39941" name="Line 6"/>
          <p:cNvSpPr>
            <a:spLocks noChangeShapeType="1"/>
          </p:cNvSpPr>
          <p:nvPr/>
        </p:nvSpPr>
        <p:spPr bwMode="auto">
          <a:xfrm>
            <a:off x="3276600" y="4267200"/>
            <a:ext cx="0" cy="609600"/>
          </a:xfrm>
          <a:prstGeom prst="line">
            <a:avLst/>
          </a:prstGeom>
          <a:noFill/>
          <a:ln w="57150">
            <a:solidFill>
              <a:srgbClr val="0000FF"/>
            </a:solidFill>
            <a:round/>
            <a:headEnd/>
            <a:tailEnd type="triangle" w="med" len="med"/>
          </a:ln>
        </p:spPr>
        <p:txBody>
          <a:bodyPr/>
          <a:lstStyle/>
          <a:p>
            <a:endParaRPr lang="en-US"/>
          </a:p>
        </p:txBody>
      </p:sp>
      <p:sp>
        <p:nvSpPr>
          <p:cNvPr id="39942" name="Line 7"/>
          <p:cNvSpPr>
            <a:spLocks noChangeShapeType="1"/>
          </p:cNvSpPr>
          <p:nvPr/>
        </p:nvSpPr>
        <p:spPr bwMode="auto">
          <a:xfrm flipV="1">
            <a:off x="4191000" y="5791200"/>
            <a:ext cx="685800" cy="266700"/>
          </a:xfrm>
          <a:prstGeom prst="line">
            <a:avLst/>
          </a:prstGeom>
          <a:noFill/>
          <a:ln w="57150">
            <a:solidFill>
              <a:srgbClr val="0000FF"/>
            </a:solidFill>
            <a:round/>
            <a:headEnd/>
            <a:tailEnd type="triangle" w="med" len="med"/>
          </a:ln>
        </p:spPr>
        <p:txBody>
          <a:bodyPr/>
          <a:lstStyle/>
          <a:p>
            <a:endParaRPr lang="en-US"/>
          </a:p>
        </p:txBody>
      </p:sp>
      <p:pic>
        <p:nvPicPr>
          <p:cNvPr id="39943" name="Picture 8"/>
          <p:cNvPicPr>
            <a:picLocks noChangeAspect="1" noChangeArrowheads="1"/>
          </p:cNvPicPr>
          <p:nvPr/>
        </p:nvPicPr>
        <p:blipFill>
          <a:blip r:embed="rId2"/>
          <a:srcRect/>
          <a:stretch>
            <a:fillRect/>
          </a:stretch>
        </p:blipFill>
        <p:spPr bwMode="auto">
          <a:xfrm>
            <a:off x="76200" y="1905000"/>
            <a:ext cx="4648200" cy="2447925"/>
          </a:xfrm>
          <a:prstGeom prst="rect">
            <a:avLst/>
          </a:prstGeom>
          <a:noFill/>
          <a:ln w="9525">
            <a:noFill/>
            <a:miter lim="800000"/>
            <a:headEnd/>
            <a:tailEnd/>
          </a:ln>
        </p:spPr>
      </p:pic>
      <p:pic>
        <p:nvPicPr>
          <p:cNvPr id="39944" name="Picture 9"/>
          <p:cNvPicPr>
            <a:picLocks noChangeAspect="1" noChangeArrowheads="1"/>
          </p:cNvPicPr>
          <p:nvPr/>
        </p:nvPicPr>
        <p:blipFill>
          <a:blip r:embed="rId3"/>
          <a:srcRect/>
          <a:stretch>
            <a:fillRect/>
          </a:stretch>
        </p:blipFill>
        <p:spPr bwMode="auto">
          <a:xfrm>
            <a:off x="4876800" y="2667000"/>
            <a:ext cx="4267200" cy="335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3"/>
          <p:cNvPicPr>
            <a:picLocks noChangeAspect="1" noChangeArrowheads="1"/>
          </p:cNvPicPr>
          <p:nvPr/>
        </p:nvPicPr>
        <p:blipFill>
          <a:blip r:embed="rId2"/>
          <a:srcRect/>
          <a:stretch>
            <a:fillRect/>
          </a:stretch>
        </p:blipFill>
        <p:spPr bwMode="auto">
          <a:xfrm>
            <a:off x="228600" y="1066800"/>
            <a:ext cx="4572000" cy="4919663"/>
          </a:xfrm>
          <a:prstGeom prst="rect">
            <a:avLst/>
          </a:prstGeom>
          <a:solidFill>
            <a:srgbClr val="C0C0C0"/>
          </a:solidFill>
          <a:ln w="9525">
            <a:solidFill>
              <a:schemeClr val="bg1"/>
            </a:solidFill>
            <a:miter lim="800000"/>
            <a:headEnd/>
            <a:tailEnd/>
          </a:ln>
        </p:spPr>
      </p:pic>
      <p:sp>
        <p:nvSpPr>
          <p:cNvPr id="41987" name="Text Box 3"/>
          <p:cNvSpPr txBox="1">
            <a:spLocks noChangeArrowheads="1"/>
          </p:cNvSpPr>
          <p:nvPr/>
        </p:nvSpPr>
        <p:spPr bwMode="auto">
          <a:xfrm>
            <a:off x="4724400" y="1600200"/>
            <a:ext cx="4191000" cy="2227263"/>
          </a:xfrm>
          <a:prstGeom prst="rect">
            <a:avLst/>
          </a:prstGeom>
          <a:noFill/>
          <a:ln w="9525">
            <a:noFill/>
            <a:miter lim="800000"/>
            <a:headEnd/>
            <a:tailEnd/>
          </a:ln>
        </p:spPr>
        <p:txBody>
          <a:bodyPr>
            <a:spAutoFit/>
          </a:bodyPr>
          <a:lstStyle/>
          <a:p>
            <a:pPr marL="457200" indent="-457200" algn="just">
              <a:spcBef>
                <a:spcPct val="50000"/>
              </a:spcBef>
            </a:pPr>
            <a:r>
              <a:rPr lang="en-US" sz="2800" b="0"/>
              <a:t>Implementing these expressions (for a 4-bit adder), results in the logic diagram</a:t>
            </a:r>
            <a:r>
              <a:rPr lang="en-US" sz="2800" b="0">
                <a:latin typeface="Times New Roman" pitchFamily="18" charset="0"/>
              </a:rPr>
              <a:t>. (</a:t>
            </a:r>
            <a:r>
              <a:rPr lang="en-US" sz="2800" b="0">
                <a:solidFill>
                  <a:srgbClr val="FF0000"/>
                </a:solidFill>
                <a:latin typeface="Times New Roman" pitchFamily="18" charset="0"/>
              </a:rPr>
              <a:t>IC- 74182</a:t>
            </a:r>
            <a:r>
              <a:rPr lang="en-US" sz="2800" b="0">
                <a:latin typeface="Times New Roman" pitchFamily="18" charset="0"/>
              </a:rPr>
              <a:t>)</a:t>
            </a:r>
          </a:p>
        </p:txBody>
      </p:sp>
      <p:pic>
        <p:nvPicPr>
          <p:cNvPr id="41988" name="Picture 5" descr="Picture 001"/>
          <p:cNvPicPr>
            <a:picLocks noChangeAspect="1" noChangeArrowheads="1"/>
          </p:cNvPicPr>
          <p:nvPr/>
        </p:nvPicPr>
        <p:blipFill>
          <a:blip r:embed="rId3">
            <a:lum contrast="18000"/>
            <a:grayscl/>
          </a:blip>
          <a:srcRect/>
          <a:stretch>
            <a:fillRect/>
          </a:stretch>
        </p:blipFill>
        <p:spPr bwMode="auto">
          <a:xfrm>
            <a:off x="4953000" y="4038600"/>
            <a:ext cx="3886200"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3"/>
          <p:cNvSpPr txBox="1">
            <a:spLocks noChangeArrowheads="1"/>
          </p:cNvSpPr>
          <p:nvPr/>
        </p:nvSpPr>
        <p:spPr bwMode="auto">
          <a:xfrm>
            <a:off x="152400" y="762000"/>
            <a:ext cx="8991600" cy="3687763"/>
          </a:xfrm>
          <a:prstGeom prst="rect">
            <a:avLst/>
          </a:prstGeom>
          <a:noFill/>
          <a:ln w="9525">
            <a:noFill/>
            <a:miter lim="800000"/>
            <a:headEnd/>
            <a:tailEnd/>
          </a:ln>
        </p:spPr>
        <p:txBody>
          <a:bodyPr>
            <a:spAutoFit/>
          </a:bodyPr>
          <a:lstStyle/>
          <a:p>
            <a:pPr marL="457200" indent="-457200"/>
            <a:r>
              <a:rPr lang="en-US" sz="4000" i="1">
                <a:solidFill>
                  <a:srgbClr val="FF0000"/>
                </a:solidFill>
              </a:rPr>
              <a:t>Design of Fast Adders:</a:t>
            </a:r>
            <a:endParaRPr lang="en-US" sz="4400" b="0"/>
          </a:p>
          <a:p>
            <a:pPr marL="457200" indent="-457200">
              <a:buFontTx/>
              <a:buChar char="•"/>
            </a:pPr>
            <a:r>
              <a:rPr lang="en-US" sz="2800" b="0"/>
              <a:t>i </a:t>
            </a:r>
            <a:r>
              <a:rPr lang="en-US" sz="2800" baseline="30000"/>
              <a:t>th</a:t>
            </a:r>
            <a:r>
              <a:rPr lang="en-US" sz="2800" b="0"/>
              <a:t>  stage </a:t>
            </a:r>
            <a:r>
              <a:rPr lang="en-US">
                <a:solidFill>
                  <a:srgbClr val="FF0000"/>
                </a:solidFill>
              </a:rPr>
              <a:t>C </a:t>
            </a:r>
            <a:r>
              <a:rPr lang="en-US" baseline="-25000">
                <a:solidFill>
                  <a:srgbClr val="FF0000"/>
                </a:solidFill>
              </a:rPr>
              <a:t>i+1</a:t>
            </a:r>
            <a:r>
              <a:rPr lang="en-US">
                <a:solidFill>
                  <a:srgbClr val="FF0000"/>
                </a:solidFill>
              </a:rPr>
              <a:t> = G </a:t>
            </a:r>
            <a:r>
              <a:rPr lang="en-US" baseline="-25000">
                <a:solidFill>
                  <a:srgbClr val="FF0000"/>
                </a:solidFill>
              </a:rPr>
              <a:t>i</a:t>
            </a:r>
            <a:r>
              <a:rPr lang="en-US">
                <a:solidFill>
                  <a:srgbClr val="FF0000"/>
                </a:solidFill>
              </a:rPr>
              <a:t> + P</a:t>
            </a:r>
            <a:r>
              <a:rPr lang="en-US" baseline="-25000">
                <a:solidFill>
                  <a:srgbClr val="FF0000"/>
                </a:solidFill>
              </a:rPr>
              <a:t>i</a:t>
            </a:r>
            <a:r>
              <a:rPr lang="en-US">
                <a:solidFill>
                  <a:srgbClr val="FF0000"/>
                </a:solidFill>
              </a:rPr>
              <a:t>G </a:t>
            </a:r>
            <a:r>
              <a:rPr lang="en-US" baseline="-25000">
                <a:solidFill>
                  <a:srgbClr val="FF0000"/>
                </a:solidFill>
              </a:rPr>
              <a:t>i-1</a:t>
            </a:r>
            <a:r>
              <a:rPr lang="en-US">
                <a:solidFill>
                  <a:srgbClr val="FF0000"/>
                </a:solidFill>
              </a:rPr>
              <a:t> + </a:t>
            </a:r>
          </a:p>
          <a:p>
            <a:pPr marL="457200" indent="-457200"/>
            <a:r>
              <a:rPr lang="en-US">
                <a:solidFill>
                  <a:srgbClr val="FF0000"/>
                </a:solidFill>
              </a:rPr>
              <a:t>    P</a:t>
            </a:r>
            <a:r>
              <a:rPr lang="en-US" baseline="-25000">
                <a:solidFill>
                  <a:srgbClr val="FF0000"/>
                </a:solidFill>
              </a:rPr>
              <a:t>i</a:t>
            </a:r>
            <a:r>
              <a:rPr lang="en-US">
                <a:solidFill>
                  <a:srgbClr val="FF0000"/>
                </a:solidFill>
              </a:rPr>
              <a:t>P </a:t>
            </a:r>
            <a:r>
              <a:rPr lang="en-US" baseline="-25000">
                <a:solidFill>
                  <a:srgbClr val="FF0000"/>
                </a:solidFill>
              </a:rPr>
              <a:t>i-1</a:t>
            </a:r>
            <a:r>
              <a:rPr lang="en-US">
                <a:solidFill>
                  <a:srgbClr val="FF0000"/>
                </a:solidFill>
              </a:rPr>
              <a:t> G </a:t>
            </a:r>
            <a:r>
              <a:rPr lang="en-US" baseline="-25000">
                <a:solidFill>
                  <a:srgbClr val="FF0000"/>
                </a:solidFill>
              </a:rPr>
              <a:t>i-2</a:t>
            </a:r>
            <a:r>
              <a:rPr lang="en-US">
                <a:solidFill>
                  <a:srgbClr val="FF0000"/>
                </a:solidFill>
              </a:rPr>
              <a:t> + … + P</a:t>
            </a:r>
            <a:r>
              <a:rPr lang="en-US" baseline="-25000">
                <a:solidFill>
                  <a:srgbClr val="FF0000"/>
                </a:solidFill>
              </a:rPr>
              <a:t>i</a:t>
            </a:r>
            <a:r>
              <a:rPr lang="en-US">
                <a:solidFill>
                  <a:srgbClr val="FF0000"/>
                </a:solidFill>
              </a:rPr>
              <a:t> P </a:t>
            </a:r>
            <a:r>
              <a:rPr lang="en-US" baseline="-25000">
                <a:solidFill>
                  <a:srgbClr val="FF0000"/>
                </a:solidFill>
              </a:rPr>
              <a:t>i-1</a:t>
            </a:r>
            <a:r>
              <a:rPr lang="en-US">
                <a:solidFill>
                  <a:srgbClr val="FF0000"/>
                </a:solidFill>
              </a:rPr>
              <a:t> … P </a:t>
            </a:r>
            <a:r>
              <a:rPr lang="en-US" baseline="-25000">
                <a:solidFill>
                  <a:srgbClr val="FF0000"/>
                </a:solidFill>
              </a:rPr>
              <a:t>1</a:t>
            </a:r>
            <a:r>
              <a:rPr lang="en-US">
                <a:solidFill>
                  <a:srgbClr val="FF0000"/>
                </a:solidFill>
              </a:rPr>
              <a:t>G</a:t>
            </a:r>
            <a:r>
              <a:rPr lang="en-US" baseline="-25000">
                <a:solidFill>
                  <a:srgbClr val="FF0000"/>
                </a:solidFill>
              </a:rPr>
              <a:t>0</a:t>
            </a:r>
            <a:r>
              <a:rPr lang="en-US">
                <a:solidFill>
                  <a:srgbClr val="FF0000"/>
                </a:solidFill>
              </a:rPr>
              <a:t> +</a:t>
            </a:r>
          </a:p>
          <a:p>
            <a:pPr marL="457200" indent="-457200"/>
            <a:r>
              <a:rPr lang="en-US">
                <a:solidFill>
                  <a:srgbClr val="FF0000"/>
                </a:solidFill>
              </a:rPr>
              <a:t>    P</a:t>
            </a:r>
            <a:r>
              <a:rPr lang="en-US" baseline="-25000">
                <a:solidFill>
                  <a:srgbClr val="FF0000"/>
                </a:solidFill>
              </a:rPr>
              <a:t>i</a:t>
            </a:r>
            <a:r>
              <a:rPr lang="en-US">
                <a:solidFill>
                  <a:srgbClr val="FF0000"/>
                </a:solidFill>
              </a:rPr>
              <a:t> P </a:t>
            </a:r>
            <a:r>
              <a:rPr lang="en-US" baseline="-25000">
                <a:solidFill>
                  <a:srgbClr val="FF0000"/>
                </a:solidFill>
              </a:rPr>
              <a:t>i-1</a:t>
            </a:r>
            <a:r>
              <a:rPr lang="en-US">
                <a:solidFill>
                  <a:srgbClr val="FF0000"/>
                </a:solidFill>
              </a:rPr>
              <a:t> … P</a:t>
            </a:r>
            <a:r>
              <a:rPr lang="en-US" baseline="-25000">
                <a:solidFill>
                  <a:srgbClr val="FF0000"/>
                </a:solidFill>
              </a:rPr>
              <a:t>0</a:t>
            </a:r>
            <a:r>
              <a:rPr lang="en-US">
                <a:solidFill>
                  <a:srgbClr val="FF0000"/>
                </a:solidFill>
              </a:rPr>
              <a:t>G</a:t>
            </a:r>
            <a:r>
              <a:rPr lang="en-US" baseline="-25000">
                <a:solidFill>
                  <a:srgbClr val="FF0000"/>
                </a:solidFill>
              </a:rPr>
              <a:t>0.</a:t>
            </a:r>
            <a:r>
              <a:rPr lang="en-US" baseline="-25000"/>
              <a:t> 		</a:t>
            </a:r>
          </a:p>
          <a:p>
            <a:pPr marL="457200" indent="-457200"/>
            <a:r>
              <a:rPr lang="en-US" baseline="-25000"/>
              <a:t>							</a:t>
            </a:r>
          </a:p>
          <a:p>
            <a:pPr marL="457200" indent="-457200"/>
            <a:r>
              <a:rPr lang="en-US" baseline="-25000"/>
              <a:t>							      </a:t>
            </a:r>
          </a:p>
          <a:p>
            <a:pPr marL="457200" indent="-457200"/>
            <a:endParaRPr lang="en-US" baseline="-25000"/>
          </a:p>
          <a:p>
            <a:pPr marL="457200" indent="-457200"/>
            <a:r>
              <a:rPr lang="en-US" baseline="-25000"/>
              <a:t>C4							      	 </a:t>
            </a:r>
            <a:r>
              <a:rPr lang="en-US"/>
              <a:t>Where G i = XiYi 							&amp;     Pi = (Xi + Yi)</a:t>
            </a:r>
          </a:p>
          <a:p>
            <a:pPr marL="457200" indent="-457200"/>
            <a:r>
              <a:rPr lang="en-US"/>
              <a:t>								or        =(Xi    Yi)</a:t>
            </a:r>
            <a:r>
              <a:rPr lang="en-US">
                <a:latin typeface="Times New Roman" pitchFamily="18" charset="0"/>
              </a:rPr>
              <a:t> </a:t>
            </a:r>
          </a:p>
        </p:txBody>
      </p:sp>
      <p:sp>
        <p:nvSpPr>
          <p:cNvPr id="4403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44036" name="Picture 5"/>
          <p:cNvPicPr>
            <a:picLocks noChangeAspect="1" noChangeArrowheads="1"/>
          </p:cNvPicPr>
          <p:nvPr/>
        </p:nvPicPr>
        <p:blipFill>
          <a:blip r:embed="rId3"/>
          <a:srcRect/>
          <a:stretch>
            <a:fillRect/>
          </a:stretch>
        </p:blipFill>
        <p:spPr bwMode="auto">
          <a:xfrm>
            <a:off x="533400" y="2971800"/>
            <a:ext cx="6019800" cy="2676525"/>
          </a:xfrm>
          <a:prstGeom prst="rect">
            <a:avLst/>
          </a:prstGeom>
          <a:noFill/>
          <a:ln w="9525">
            <a:noFill/>
            <a:miter lim="800000"/>
            <a:headEnd/>
            <a:tailEnd/>
          </a:ln>
        </p:spPr>
      </p:pic>
      <p:graphicFrame>
        <p:nvGraphicFramePr>
          <p:cNvPr id="44037" name="Object 2"/>
          <p:cNvGraphicFramePr>
            <a:graphicFrameLocks noChangeAspect="1"/>
          </p:cNvGraphicFramePr>
          <p:nvPr/>
        </p:nvGraphicFramePr>
        <p:xfrm>
          <a:off x="8229600" y="4038600"/>
          <a:ext cx="298450" cy="333375"/>
        </p:xfrm>
        <a:graphic>
          <a:graphicData uri="http://schemas.openxmlformats.org/presentationml/2006/ole">
            <p:oleObj spid="_x0000_s2050" name="Equation" r:id="rId4" imgW="164814" imgH="177492" progId="Equation.3">
              <p:embed/>
            </p:oleObj>
          </a:graphicData>
        </a:graphic>
      </p:graphicFrame>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Binary Parallel Adder/</a:t>
            </a:r>
            <a:r>
              <a:rPr lang="en-US" b="1" dirty="0" err="1"/>
              <a:t>Subtractor</a:t>
            </a:r>
            <a:r>
              <a:rPr lang="en-US" b="1" dirty="0"/>
              <a:t>: </a:t>
            </a:r>
            <a:r>
              <a:rPr lang="en-US" dirty="0"/>
              <a:t/>
            </a:r>
            <a:br>
              <a:rPr lang="en-US" dirty="0"/>
            </a:br>
            <a:endParaRPr lang="en-US" dirty="0"/>
          </a:p>
        </p:txBody>
      </p:sp>
      <p:sp>
        <p:nvSpPr>
          <p:cNvPr id="3" name="Content Placeholder 2"/>
          <p:cNvSpPr>
            <a:spLocks noGrp="1"/>
          </p:cNvSpPr>
          <p:nvPr>
            <p:ph sz="quarter" idx="1"/>
          </p:nvPr>
        </p:nvSpPr>
        <p:spPr>
          <a:xfrm>
            <a:off x="457200" y="609600"/>
            <a:ext cx="8229600" cy="5516563"/>
          </a:xfrm>
        </p:spPr>
        <p:txBody>
          <a:bodyPr/>
          <a:lstStyle/>
          <a:p>
            <a:pPr>
              <a:lnSpc>
                <a:spcPct val="110000"/>
              </a:lnSpc>
            </a:pPr>
            <a:r>
              <a:rPr lang="en-US" sz="3500" b="0" dirty="0">
                <a:effectLst/>
                <a:latin typeface="Times New Roman" pitchFamily="18" charset="0"/>
                <a:cs typeface="Times New Roman" pitchFamily="18" charset="0"/>
              </a:rPr>
              <a:t>The addition and subtraction operations can be done using an Adder-</a:t>
            </a:r>
            <a:r>
              <a:rPr lang="en-US" sz="3500" b="0" dirty="0" err="1">
                <a:effectLst/>
                <a:latin typeface="Times New Roman" pitchFamily="18" charset="0"/>
                <a:cs typeface="Times New Roman" pitchFamily="18" charset="0"/>
              </a:rPr>
              <a:t>Subtractor</a:t>
            </a:r>
            <a:r>
              <a:rPr lang="en-US" sz="3500" b="0" dirty="0">
                <a:effectLst/>
                <a:latin typeface="Times New Roman" pitchFamily="18" charset="0"/>
                <a:cs typeface="Times New Roman" pitchFamily="18" charset="0"/>
              </a:rPr>
              <a:t> circuit. </a:t>
            </a:r>
          </a:p>
          <a:p>
            <a:pPr>
              <a:lnSpc>
                <a:spcPct val="110000"/>
              </a:lnSpc>
            </a:pPr>
            <a:r>
              <a:rPr lang="en-US" sz="3500" b="0" dirty="0">
                <a:effectLst/>
                <a:latin typeface="Times New Roman" pitchFamily="18" charset="0"/>
                <a:cs typeface="Times New Roman" pitchFamily="18" charset="0"/>
              </a:rPr>
              <a:t>The figure shows the logic diagram of a 4-bit Adder-</a:t>
            </a:r>
            <a:r>
              <a:rPr lang="en-US" sz="3500" b="0" dirty="0" err="1">
                <a:effectLst/>
                <a:latin typeface="Times New Roman" pitchFamily="18" charset="0"/>
                <a:cs typeface="Times New Roman" pitchFamily="18" charset="0"/>
              </a:rPr>
              <a:t>Subtractor</a:t>
            </a:r>
            <a:r>
              <a:rPr lang="en-US" sz="3500" b="0" dirty="0">
                <a:effectLst/>
                <a:latin typeface="Times New Roman" pitchFamily="18" charset="0"/>
                <a:cs typeface="Times New Roman" pitchFamily="18" charset="0"/>
              </a:rPr>
              <a:t> circuit.</a:t>
            </a:r>
          </a:p>
          <a:p>
            <a:endParaRPr lang="en-US" dirty="0"/>
          </a:p>
        </p:txBody>
      </p:sp>
      <p:pic>
        <p:nvPicPr>
          <p:cNvPr id="4" name="Picture 3"/>
          <p:cNvPicPr/>
          <p:nvPr/>
        </p:nvPicPr>
        <p:blipFill>
          <a:blip r:embed="rId2"/>
          <a:srcRect/>
          <a:stretch>
            <a:fillRect/>
          </a:stretch>
        </p:blipFill>
        <p:spPr bwMode="auto">
          <a:xfrm>
            <a:off x="228600" y="3124200"/>
            <a:ext cx="8686800" cy="373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8"/>
          <p:cNvPicPr>
            <a:picLocks noGrp="1" noChangeAspect="1" noChangeArrowheads="1"/>
          </p:cNvPicPr>
          <p:nvPr>
            <p:ph sz="quarter" idx="1"/>
          </p:nvPr>
        </p:nvPicPr>
        <p:blipFill>
          <a:blip r:embed="rId2"/>
          <a:srcRect/>
          <a:stretch>
            <a:fillRect/>
          </a:stretch>
        </p:blipFill>
        <p:spPr bwMode="auto">
          <a:xfrm>
            <a:off x="457200" y="2242795"/>
            <a:ext cx="7467600" cy="3588435"/>
          </a:xfrm>
          <a:prstGeom prst="rect">
            <a:avLst/>
          </a:prstGeom>
          <a:noFill/>
          <a:ln w="9525">
            <a:solidFill>
              <a:schemeClr val="tx1"/>
            </a:solidFill>
            <a:miter lim="800000"/>
            <a:headEnd/>
            <a:tailEnd/>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Binary Parallel Adder/</a:t>
            </a:r>
            <a:r>
              <a:rPr lang="en-US" b="1" dirty="0" err="1" smtClean="0"/>
              <a:t>Subtractor</a:t>
            </a:r>
            <a:r>
              <a:rPr lang="en-US" b="1" dirty="0" smtClean="0"/>
              <a:t>: </a:t>
            </a:r>
            <a:r>
              <a:rPr lang="en-US" dirty="0" smtClean="0"/>
              <a:t/>
            </a:r>
            <a:br>
              <a:rPr lang="en-US" dirty="0" smtClean="0"/>
            </a:br>
            <a:endParaRPr lang="en-US" dirty="0"/>
          </a:p>
        </p:txBody>
      </p:sp>
      <p:sp>
        <p:nvSpPr>
          <p:cNvPr id="3" name="Content Placeholder 2"/>
          <p:cNvSpPr>
            <a:spLocks noGrp="1"/>
          </p:cNvSpPr>
          <p:nvPr>
            <p:ph sz="quarter" idx="1"/>
          </p:nvPr>
        </p:nvSpPr>
        <p:spPr>
          <a:xfrm>
            <a:off x="457200" y="1143000"/>
            <a:ext cx="7467600" cy="5330952"/>
          </a:xfrm>
        </p:spPr>
        <p:txBody>
          <a:bodyPr>
            <a:noAutofit/>
          </a:bodyPr>
          <a:lstStyle/>
          <a:p>
            <a:pPr>
              <a:lnSpc>
                <a:spcPct val="110000"/>
              </a:lnSpc>
            </a:pPr>
            <a:r>
              <a:rPr lang="en-US" sz="3500" b="0" dirty="0">
                <a:effectLst/>
                <a:latin typeface="Times New Roman" pitchFamily="18" charset="0"/>
                <a:cs typeface="Times New Roman" pitchFamily="18" charset="0"/>
              </a:rPr>
              <a:t>The circuit has a mode control signal M which determines if the circuit is to operate as an  adder or a </a:t>
            </a:r>
            <a:r>
              <a:rPr lang="en-US" sz="3500" b="0" dirty="0" err="1">
                <a:effectLst/>
                <a:latin typeface="Times New Roman" pitchFamily="18" charset="0"/>
                <a:cs typeface="Times New Roman" pitchFamily="18" charset="0"/>
              </a:rPr>
              <a:t>subtractor</a:t>
            </a:r>
            <a:r>
              <a:rPr lang="en-US" sz="3500" b="0" dirty="0">
                <a:effectLst/>
                <a:latin typeface="Times New Roman" pitchFamily="18" charset="0"/>
                <a:cs typeface="Times New Roman" pitchFamily="18" charset="0"/>
              </a:rPr>
              <a:t>. </a:t>
            </a:r>
          </a:p>
          <a:p>
            <a:pPr>
              <a:lnSpc>
                <a:spcPct val="110000"/>
              </a:lnSpc>
            </a:pPr>
            <a:r>
              <a:rPr lang="en-US" sz="3500" b="0" dirty="0">
                <a:effectLst/>
                <a:latin typeface="Times New Roman" pitchFamily="18" charset="0"/>
                <a:cs typeface="Times New Roman" pitchFamily="18" charset="0"/>
              </a:rPr>
              <a:t>Each XOR gate receives input M and one of the inputs of B, i.e., Bi. To understand the behavior of XOR gate consider its truth table given below. </a:t>
            </a:r>
          </a:p>
          <a:p>
            <a:pPr>
              <a:lnSpc>
                <a:spcPct val="110000"/>
              </a:lnSpc>
            </a:pPr>
            <a:endParaRPr lang="en-US" sz="3500" b="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0" dirty="0" smtClean="0">
                <a:effectLst/>
                <a:latin typeface="Times New Roman" pitchFamily="18" charset="0"/>
                <a:cs typeface="Times New Roman" pitchFamily="18" charset="0"/>
              </a:rPr>
              <a:t>If one input of XOR gate is  zero then the output of XOR will be same as the second input. While if one input of  XOR gate is one then the output of XOR will be complement of the second input.</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Binary Parallel Adder/</a:t>
            </a:r>
            <a:r>
              <a:rPr lang="en-US" b="1" dirty="0" err="1" smtClean="0"/>
              <a:t>Subtractor</a:t>
            </a:r>
            <a:r>
              <a:rPr lang="en-US" b="1" dirty="0" smtClean="0"/>
              <a:t>: </a:t>
            </a:r>
            <a:r>
              <a:rPr lang="en-US" dirty="0" smtClean="0"/>
              <a:t/>
            </a:r>
            <a:br>
              <a:rPr lang="en-US" dirty="0" smtClean="0"/>
            </a:br>
            <a:endParaRPr lang="en-US" dirty="0"/>
          </a:p>
        </p:txBody>
      </p:sp>
      <p:pic>
        <p:nvPicPr>
          <p:cNvPr id="4" name="Content Placeholder 3"/>
          <p:cNvPicPr>
            <a:picLocks noGrp="1"/>
          </p:cNvPicPr>
          <p:nvPr>
            <p:ph sz="quarter" idx="1"/>
          </p:nvPr>
        </p:nvPicPr>
        <p:blipFill>
          <a:blip r:embed="rId2"/>
          <a:srcRect/>
          <a:stretch>
            <a:fillRect/>
          </a:stretch>
        </p:blipFill>
        <p:spPr bwMode="auto">
          <a:xfrm>
            <a:off x="762000" y="1371600"/>
            <a:ext cx="7848600" cy="388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Binary Parallel Adder/</a:t>
            </a:r>
            <a:r>
              <a:rPr lang="en-US" b="1" dirty="0" err="1" smtClean="0"/>
              <a:t>Subtractor</a:t>
            </a:r>
            <a:r>
              <a:rPr lang="en-US" b="1" dirty="0" smtClean="0"/>
              <a:t>: </a:t>
            </a:r>
            <a:r>
              <a:rPr lang="en-US" dirty="0" smtClean="0"/>
              <a:t/>
            </a:r>
            <a:br>
              <a:rPr lang="en-US" dirty="0" smtClean="0"/>
            </a:br>
            <a:endParaRPr lang="en-US" dirty="0"/>
          </a:p>
        </p:txBody>
      </p:sp>
      <p:sp>
        <p:nvSpPr>
          <p:cNvPr id="3" name="Content Placeholder 2"/>
          <p:cNvSpPr>
            <a:spLocks noGrp="1"/>
          </p:cNvSpPr>
          <p:nvPr>
            <p:ph sz="quarter" idx="1"/>
          </p:nvPr>
        </p:nvSpPr>
        <p:spPr/>
        <p:txBody>
          <a:bodyPr>
            <a:noAutofit/>
          </a:bodyPr>
          <a:lstStyle/>
          <a:p>
            <a:pPr algn="just"/>
            <a:r>
              <a:rPr lang="en-US" b="0" dirty="0">
                <a:effectLst/>
                <a:latin typeface="Times New Roman" pitchFamily="18" charset="0"/>
                <a:cs typeface="Times New Roman" pitchFamily="18" charset="0"/>
              </a:rPr>
              <a:t>So when M = 0, the output of XOR gate will be Bi ⊕ 0 = Bi. If the full adders receive the value of B, and the input carry C0 is 0, the circuit performs A plus B.  </a:t>
            </a:r>
          </a:p>
          <a:p>
            <a:pPr algn="just"/>
            <a:r>
              <a:rPr lang="en-US" b="0" dirty="0">
                <a:effectLst/>
                <a:latin typeface="Times New Roman" pitchFamily="18" charset="0"/>
                <a:cs typeface="Times New Roman" pitchFamily="18" charset="0"/>
              </a:rPr>
              <a:t>When M = 1, the output of XOR gate will be Bi ⊕ 1 = Bi.  If the full adders receive the  value of B’, and the input carry C0 is 1, the circuit performs A plus 1’s complement of B  plus 1, which is equal to A minus B.</a:t>
            </a:r>
          </a:p>
          <a:p>
            <a:pPr algn="just"/>
            <a:endParaRPr lang="en-US" b="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Binary Multiplier: </a:t>
            </a:r>
            <a:endParaRPr lang="en-US" dirty="0"/>
          </a:p>
        </p:txBody>
      </p:sp>
      <p:sp>
        <p:nvSpPr>
          <p:cNvPr id="3" name="Content Placeholder 2"/>
          <p:cNvSpPr>
            <a:spLocks noGrp="1"/>
          </p:cNvSpPr>
          <p:nvPr>
            <p:ph sz="quarter" idx="1"/>
          </p:nvPr>
        </p:nvSpPr>
        <p:spPr/>
        <p:txBody>
          <a:bodyPr>
            <a:normAutofit lnSpcReduction="10000"/>
          </a:bodyPr>
          <a:lstStyle/>
          <a:p>
            <a:pPr algn="just"/>
            <a:r>
              <a:rPr lang="en-US" sz="3500" b="0" dirty="0" smtClean="0">
                <a:effectLst/>
                <a:latin typeface="Times New Roman" pitchFamily="18" charset="0"/>
                <a:cs typeface="Times New Roman" pitchFamily="18" charset="0"/>
              </a:rPr>
              <a:t>Multiplication </a:t>
            </a:r>
            <a:r>
              <a:rPr lang="en-US" sz="3500" b="0" dirty="0">
                <a:effectLst/>
                <a:latin typeface="Times New Roman" pitchFamily="18" charset="0"/>
                <a:cs typeface="Times New Roman" pitchFamily="18" charset="0"/>
              </a:rPr>
              <a:t>of binary numbers is performed in the same way as with decimal numbers.  The multiplicand is multiplied by each bit of the multiplier, starting from the least significant bit. </a:t>
            </a:r>
          </a:p>
          <a:p>
            <a:pPr algn="just"/>
            <a:r>
              <a:rPr lang="en-US" sz="3500" b="0" dirty="0">
                <a:effectLst/>
                <a:latin typeface="Times New Roman" pitchFamily="18" charset="0"/>
                <a:cs typeface="Times New Roman" pitchFamily="18" charset="0"/>
              </a:rPr>
              <a:t>The result of each such multiplication forms a partial product. Successive partial products are shifted one bit to the left. </a:t>
            </a:r>
          </a:p>
          <a:p>
            <a:endParaRPr 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Binary Multiplier: </a:t>
            </a:r>
            <a:endParaRPr lang="en-US" dirty="0"/>
          </a:p>
        </p:txBody>
      </p:sp>
      <p:sp>
        <p:nvSpPr>
          <p:cNvPr id="3" name="Content Placeholder 2"/>
          <p:cNvSpPr>
            <a:spLocks noGrp="1"/>
          </p:cNvSpPr>
          <p:nvPr>
            <p:ph sz="quarter" idx="1"/>
          </p:nvPr>
        </p:nvSpPr>
        <p:spPr/>
        <p:txBody>
          <a:bodyPr>
            <a:normAutofit/>
          </a:bodyPr>
          <a:lstStyle/>
          <a:p>
            <a:pPr algn="just"/>
            <a:r>
              <a:rPr lang="en-US" sz="3500" b="0" dirty="0">
                <a:effectLst/>
                <a:latin typeface="Times New Roman" pitchFamily="18" charset="0"/>
                <a:cs typeface="Times New Roman" pitchFamily="18" charset="0"/>
              </a:rPr>
              <a:t>The product is obtained by adding these shifted partial products. </a:t>
            </a:r>
          </a:p>
          <a:p>
            <a:pPr algn="just"/>
            <a:r>
              <a:rPr lang="en-US" sz="3500" b="0" dirty="0">
                <a:effectLst/>
                <a:latin typeface="Times New Roman" pitchFamily="18" charset="0"/>
                <a:cs typeface="Times New Roman" pitchFamily="18" charset="0"/>
              </a:rPr>
              <a:t>Example 1: Consider an example of multiplication of two numbers, say A and B (2 bits each),</a:t>
            </a:r>
          </a:p>
          <a:p>
            <a:pPr algn="just"/>
            <a:r>
              <a:rPr lang="en-US" sz="3500" b="0" dirty="0">
                <a:effectLst/>
                <a:latin typeface="Times New Roman" pitchFamily="18" charset="0"/>
                <a:cs typeface="Times New Roman" pitchFamily="18" charset="0"/>
              </a:rPr>
              <a:t> C = A x B. </a:t>
            </a:r>
          </a:p>
          <a:p>
            <a:pPr algn="just"/>
            <a:endParaRPr lang="en-US" sz="3500" b="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554" name="AutoShape 7"/>
          <p:cNvCxnSpPr>
            <a:cxnSpLocks noChangeShapeType="1"/>
          </p:cNvCxnSpPr>
          <p:nvPr/>
        </p:nvCxnSpPr>
        <p:spPr bwMode="auto">
          <a:xfrm>
            <a:off x="685800" y="2514600"/>
            <a:ext cx="0" cy="0"/>
          </a:xfrm>
          <a:prstGeom prst="straightConnector1">
            <a:avLst/>
          </a:prstGeom>
          <a:noFill/>
          <a:ln w="38100">
            <a:solidFill>
              <a:srgbClr val="000000"/>
            </a:solidFill>
            <a:round/>
            <a:headEnd/>
            <a:tailEnd/>
          </a:ln>
        </p:spPr>
      </p:cxnSp>
      <p:sp>
        <p:nvSpPr>
          <p:cNvPr id="23555" name="Title 1"/>
          <p:cNvSpPr>
            <a:spLocks/>
          </p:cNvSpPr>
          <p:nvPr/>
        </p:nvSpPr>
        <p:spPr bwMode="auto">
          <a:xfrm>
            <a:off x="76200" y="914400"/>
            <a:ext cx="4953000" cy="508000"/>
          </a:xfrm>
          <a:prstGeom prst="rect">
            <a:avLst/>
          </a:prstGeom>
          <a:noFill/>
          <a:ln w="9525">
            <a:noFill/>
            <a:miter lim="800000"/>
            <a:headEnd/>
            <a:tailEnd/>
          </a:ln>
        </p:spPr>
        <p:txBody>
          <a:bodyPr anchor="ctr"/>
          <a:lstStyle/>
          <a:p>
            <a:pPr algn="ctr"/>
            <a:r>
              <a:rPr lang="en-US" sz="4400" b="0">
                <a:solidFill>
                  <a:srgbClr val="FF0000"/>
                </a:solidFill>
              </a:rPr>
              <a:t>Binary Multiplier:</a:t>
            </a:r>
          </a:p>
        </p:txBody>
      </p:sp>
      <p:grpSp>
        <p:nvGrpSpPr>
          <p:cNvPr id="2" name="Group 17"/>
          <p:cNvGrpSpPr>
            <a:grpSpLocks/>
          </p:cNvGrpSpPr>
          <p:nvPr/>
        </p:nvGrpSpPr>
        <p:grpSpPr bwMode="auto">
          <a:xfrm>
            <a:off x="914400" y="3276600"/>
            <a:ext cx="4343400" cy="2438400"/>
            <a:chOff x="2700" y="1440"/>
            <a:chExt cx="5400" cy="3840"/>
          </a:xfrm>
        </p:grpSpPr>
        <p:sp>
          <p:nvSpPr>
            <p:cNvPr id="23558" name="Text Box 3"/>
            <p:cNvSpPr txBox="1">
              <a:spLocks noChangeArrowheads="1"/>
            </p:cNvSpPr>
            <p:nvPr/>
          </p:nvSpPr>
          <p:spPr bwMode="auto">
            <a:xfrm>
              <a:off x="2700" y="1440"/>
              <a:ext cx="5400" cy="3840"/>
            </a:xfrm>
            <a:prstGeom prst="rect">
              <a:avLst/>
            </a:prstGeom>
            <a:solidFill>
              <a:schemeClr val="bg1"/>
            </a:solidFill>
            <a:ln w="0">
              <a:solidFill>
                <a:srgbClr val="000000"/>
              </a:solidFill>
              <a:prstDash val="sysDot"/>
              <a:miter lim="800000"/>
              <a:headEnd/>
              <a:tailEnd/>
            </a:ln>
          </p:spPr>
          <p:txBody>
            <a:bodyPr/>
            <a:lstStyle/>
            <a:p>
              <a:pPr lvl="1">
                <a:spcAft>
                  <a:spcPts val="1000"/>
                </a:spcAft>
              </a:pPr>
              <a:r>
                <a:rPr lang="en-US" sz="1400" dirty="0">
                  <a:solidFill>
                    <a:srgbClr val="000000"/>
                  </a:solidFill>
                  <a:latin typeface="Calibri" pitchFamily="34" charset="0"/>
                </a:rPr>
                <a:t>         </a:t>
              </a:r>
              <a:r>
                <a:rPr lang="en-US" sz="1600" dirty="0">
                  <a:solidFill>
                    <a:srgbClr val="0000FF"/>
                  </a:solidFill>
                  <a:latin typeface="Calibri" pitchFamily="34" charset="0"/>
                </a:rPr>
                <a:t>(13)</a:t>
              </a:r>
              <a:r>
                <a:rPr lang="en-US" sz="1400" dirty="0">
                  <a:solidFill>
                    <a:srgbClr val="000000"/>
                  </a:solidFill>
                  <a:latin typeface="Calibri" pitchFamily="34" charset="0"/>
                </a:rPr>
                <a:t> </a:t>
              </a:r>
              <a:r>
                <a:rPr lang="en-US" sz="1800" dirty="0">
                  <a:solidFill>
                    <a:srgbClr val="FF0000"/>
                  </a:solidFill>
                  <a:latin typeface="Calibri" pitchFamily="34" charset="0"/>
                </a:rPr>
                <a:t>1  1  0  1  X  1  0  1 1 </a:t>
              </a:r>
              <a:r>
                <a:rPr lang="en-US" sz="1800" dirty="0">
                  <a:solidFill>
                    <a:srgbClr val="0000FF"/>
                  </a:solidFill>
                  <a:latin typeface="Calibri" pitchFamily="34" charset="0"/>
                </a:rPr>
                <a:t>(11)</a:t>
              </a:r>
            </a:p>
            <a:p>
              <a:pPr lvl="2">
                <a:spcAft>
                  <a:spcPts val="1000"/>
                </a:spcAft>
              </a:pPr>
              <a:r>
                <a:rPr lang="en-US" sz="1800" dirty="0">
                  <a:solidFill>
                    <a:srgbClr val="FF0000"/>
                  </a:solidFill>
                  <a:latin typeface="Calibri" pitchFamily="34" charset="0"/>
                </a:rPr>
                <a:t>       1  1  0  1</a:t>
              </a:r>
            </a:p>
            <a:p>
              <a:pPr lvl="1">
                <a:spcAft>
                  <a:spcPts val="1000"/>
                </a:spcAft>
              </a:pPr>
              <a:r>
                <a:rPr lang="en-US" sz="1800" dirty="0">
                  <a:solidFill>
                    <a:srgbClr val="FF0000"/>
                  </a:solidFill>
                  <a:latin typeface="Calibri" pitchFamily="34" charset="0"/>
                </a:rPr>
                <a:t>           1 1  0  1 </a:t>
              </a:r>
            </a:p>
            <a:p>
              <a:pPr lvl="1">
                <a:spcAft>
                  <a:spcPts val="1000"/>
                </a:spcAft>
              </a:pPr>
              <a:r>
                <a:rPr lang="en-US" sz="1800" dirty="0">
                  <a:solidFill>
                    <a:srgbClr val="FF0000"/>
                  </a:solidFill>
                  <a:latin typeface="Calibri" pitchFamily="34" charset="0"/>
                </a:rPr>
                <a:t>	  0  0 0  0 </a:t>
              </a:r>
            </a:p>
            <a:p>
              <a:pPr lvl="1">
                <a:spcAft>
                  <a:spcPts val="1000"/>
                </a:spcAft>
              </a:pPr>
              <a:r>
                <a:rPr lang="en-US" sz="1800" dirty="0">
                  <a:solidFill>
                    <a:srgbClr val="FF0000"/>
                  </a:solidFill>
                  <a:latin typeface="Calibri" pitchFamily="34" charset="0"/>
                </a:rPr>
                <a:t>    1 1  0 1</a:t>
              </a:r>
            </a:p>
            <a:p>
              <a:pPr lvl="1" algn="just">
                <a:spcAft>
                  <a:spcPts val="1000"/>
                </a:spcAft>
              </a:pPr>
              <a:r>
                <a:rPr lang="en-US" sz="1800" dirty="0">
                  <a:solidFill>
                    <a:srgbClr val="FF0000"/>
                  </a:solidFill>
                  <a:latin typeface="Calibri" pitchFamily="34" charset="0"/>
                </a:rPr>
                <a:t> 1 0 0  0 1  1  1  1 </a:t>
              </a:r>
              <a:r>
                <a:rPr lang="en-US" sz="1800" dirty="0">
                  <a:solidFill>
                    <a:srgbClr val="0000FF"/>
                  </a:solidFill>
                  <a:latin typeface="Calibri" pitchFamily="34" charset="0"/>
                </a:rPr>
                <a:t>(143)</a:t>
              </a:r>
              <a:endParaRPr lang="en-US" dirty="0">
                <a:solidFill>
                  <a:srgbClr val="0000FF"/>
                </a:solidFill>
                <a:latin typeface="Times New Roman" pitchFamily="18" charset="0"/>
              </a:endParaRPr>
            </a:p>
          </p:txBody>
        </p:sp>
        <p:sp>
          <p:nvSpPr>
            <p:cNvPr id="23559" name="Line 19"/>
            <p:cNvSpPr>
              <a:spLocks noChangeShapeType="1"/>
            </p:cNvSpPr>
            <p:nvPr/>
          </p:nvSpPr>
          <p:spPr bwMode="auto">
            <a:xfrm>
              <a:off x="3780" y="1980"/>
              <a:ext cx="1980" cy="0"/>
            </a:xfrm>
            <a:prstGeom prst="line">
              <a:avLst/>
            </a:prstGeom>
            <a:noFill/>
            <a:ln w="0">
              <a:solidFill>
                <a:srgbClr val="000000"/>
              </a:solidFill>
              <a:prstDash val="sysDot"/>
              <a:round/>
              <a:headEnd/>
              <a:tailEnd/>
            </a:ln>
          </p:spPr>
          <p:txBody>
            <a:bodyPr/>
            <a:lstStyle/>
            <a:p>
              <a:endParaRPr lang="en-US"/>
            </a:p>
          </p:txBody>
        </p:sp>
        <p:sp>
          <p:nvSpPr>
            <p:cNvPr id="23560" name="Line 20"/>
            <p:cNvSpPr>
              <a:spLocks noChangeShapeType="1"/>
            </p:cNvSpPr>
            <p:nvPr/>
          </p:nvSpPr>
          <p:spPr bwMode="auto">
            <a:xfrm>
              <a:off x="2745" y="5160"/>
              <a:ext cx="3060" cy="0"/>
            </a:xfrm>
            <a:prstGeom prst="line">
              <a:avLst/>
            </a:prstGeom>
            <a:noFill/>
            <a:ln w="0">
              <a:solidFill>
                <a:srgbClr val="000000"/>
              </a:solidFill>
              <a:prstDash val="sysDot"/>
              <a:round/>
              <a:headEnd/>
              <a:tailEnd/>
            </a:ln>
          </p:spPr>
          <p:txBody>
            <a:bodyPr/>
            <a:lstStyle/>
            <a:p>
              <a:endParaRPr lang="en-US"/>
            </a:p>
          </p:txBody>
        </p:sp>
        <p:sp>
          <p:nvSpPr>
            <p:cNvPr id="23561" name="Line 21"/>
            <p:cNvSpPr>
              <a:spLocks noChangeShapeType="1"/>
            </p:cNvSpPr>
            <p:nvPr/>
          </p:nvSpPr>
          <p:spPr bwMode="auto">
            <a:xfrm>
              <a:off x="2775" y="4545"/>
              <a:ext cx="2880" cy="0"/>
            </a:xfrm>
            <a:prstGeom prst="line">
              <a:avLst/>
            </a:prstGeom>
            <a:noFill/>
            <a:ln w="0">
              <a:solidFill>
                <a:srgbClr val="000000"/>
              </a:solidFill>
              <a:prstDash val="sysDot"/>
              <a:round/>
              <a:headEnd/>
              <a:tailEnd/>
            </a:ln>
          </p:spPr>
          <p:txBody>
            <a:bodyPr/>
            <a:lstStyle/>
            <a:p>
              <a:endParaRPr lang="en-US"/>
            </a:p>
          </p:txBody>
        </p:sp>
      </p:grpSp>
      <p:sp>
        <p:nvSpPr>
          <p:cNvPr id="23557" name="Rectangle 22"/>
          <p:cNvSpPr>
            <a:spLocks noChangeArrowheads="1"/>
          </p:cNvSpPr>
          <p:nvPr/>
        </p:nvSpPr>
        <p:spPr bwMode="auto">
          <a:xfrm>
            <a:off x="228600" y="1676400"/>
            <a:ext cx="5791200" cy="1815882"/>
          </a:xfrm>
          <a:prstGeom prst="rect">
            <a:avLst/>
          </a:prstGeom>
          <a:noFill/>
          <a:ln w="9525">
            <a:noFill/>
            <a:miter lim="800000"/>
            <a:headEnd/>
            <a:tailEnd/>
          </a:ln>
        </p:spPr>
        <p:txBody>
          <a:bodyPr>
            <a:spAutoFit/>
          </a:bodyPr>
          <a:lstStyle/>
          <a:p>
            <a:pPr>
              <a:buFontTx/>
              <a:buChar char="•"/>
            </a:pPr>
            <a:r>
              <a:rPr lang="en-US" sz="2800" b="0" dirty="0">
                <a:solidFill>
                  <a:schemeClr val="accent2"/>
                </a:solidFill>
                <a:latin typeface="Times New Roman" pitchFamily="18" charset="0"/>
              </a:rPr>
              <a:t> </a:t>
            </a:r>
            <a:r>
              <a:rPr lang="en-US" sz="2800" b="0" dirty="0"/>
              <a:t>Unsigned number multiplication</a:t>
            </a:r>
          </a:p>
          <a:p>
            <a:r>
              <a:rPr lang="en-US" sz="2800" b="0" dirty="0"/>
              <a:t>  two n-bit numbers; 2n-bit result</a:t>
            </a:r>
          </a:p>
          <a:p>
            <a:endParaRPr lang="en-US" sz="2800" b="0" dirty="0"/>
          </a:p>
          <a:p>
            <a:pPr>
              <a:buFontTx/>
              <a:buChar char="•"/>
            </a:pPr>
            <a:r>
              <a:rPr lang="en-US" sz="2800" b="0" dirty="0"/>
              <a:t> </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Binary Multiplier: </a:t>
            </a:r>
            <a:endParaRPr lang="en-US" dirty="0"/>
          </a:p>
        </p:txBody>
      </p:sp>
      <p:sp>
        <p:nvSpPr>
          <p:cNvPr id="3" name="Content Placeholder 2"/>
          <p:cNvSpPr>
            <a:spLocks noGrp="1"/>
          </p:cNvSpPr>
          <p:nvPr>
            <p:ph sz="quarter" idx="1"/>
          </p:nvPr>
        </p:nvSpPr>
        <p:spPr/>
        <p:txBody>
          <a:bodyPr/>
          <a:lstStyle/>
          <a:p>
            <a:pPr lvl="0" algn="just"/>
            <a:r>
              <a:rPr lang="en-US" sz="3500" b="0" dirty="0">
                <a:effectLst/>
                <a:latin typeface="Times New Roman" pitchFamily="18" charset="0"/>
                <a:cs typeface="Times New Roman" pitchFamily="18" charset="0"/>
              </a:rPr>
              <a:t>The first partial product is formed by multiplying the B1B0 by A0. The multiplication of two bits such as A0 and B0 produces a 1 if both bits are 1; otherwise it produces a 0 like an AND operation. So the partial products can be implemented with AND gates. </a:t>
            </a:r>
          </a:p>
          <a:p>
            <a:pPr algn="just"/>
            <a:endParaRPr lang="en-US"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b="1" dirty="0" smtClean="0"/>
              <a:t>Binary Multiplier: </a:t>
            </a:r>
            <a:endParaRPr lang="en-US" dirty="0"/>
          </a:p>
        </p:txBody>
      </p:sp>
      <p:sp>
        <p:nvSpPr>
          <p:cNvPr id="3" name="Content Placeholder 2"/>
          <p:cNvSpPr>
            <a:spLocks noGrp="1"/>
          </p:cNvSpPr>
          <p:nvPr>
            <p:ph sz="quarter" idx="1"/>
          </p:nvPr>
        </p:nvSpPr>
        <p:spPr>
          <a:xfrm>
            <a:off x="457200" y="990600"/>
            <a:ext cx="7467600" cy="5483352"/>
          </a:xfrm>
        </p:spPr>
        <p:txBody>
          <a:bodyPr/>
          <a:lstStyle/>
          <a:p>
            <a:pPr algn="just"/>
            <a:r>
              <a:rPr lang="en-US" sz="3500" b="0" dirty="0">
                <a:effectLst/>
                <a:latin typeface="Times New Roman" pitchFamily="18" charset="0"/>
                <a:cs typeface="Times New Roman" pitchFamily="18" charset="0"/>
              </a:rPr>
              <a:t>The second partial product is formed by multiplying the B1B0 by A1 and is shifted one position to the left.</a:t>
            </a:r>
          </a:p>
          <a:p>
            <a:endParaRPr lang="en-US" dirty="0"/>
          </a:p>
        </p:txBody>
      </p:sp>
      <p:pic>
        <p:nvPicPr>
          <p:cNvPr id="4" name="Picture 3"/>
          <p:cNvPicPr/>
          <p:nvPr/>
        </p:nvPicPr>
        <p:blipFill>
          <a:blip r:embed="rId2">
            <a:lum bright="-53000" contrast="83000"/>
          </a:blip>
          <a:srcRect/>
          <a:stretch>
            <a:fillRect/>
          </a:stretch>
        </p:blipFill>
        <p:spPr bwMode="auto">
          <a:xfrm>
            <a:off x="2209800" y="2971800"/>
            <a:ext cx="5410200"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Binary Multiplier: </a:t>
            </a:r>
            <a:endParaRPr lang="en-US" dirty="0"/>
          </a:p>
        </p:txBody>
      </p:sp>
      <p:sp>
        <p:nvSpPr>
          <p:cNvPr id="3" name="Content Placeholder 2"/>
          <p:cNvSpPr>
            <a:spLocks noGrp="1"/>
          </p:cNvSpPr>
          <p:nvPr>
            <p:ph sz="quarter" idx="1"/>
          </p:nvPr>
        </p:nvSpPr>
        <p:spPr/>
        <p:txBody>
          <a:bodyPr/>
          <a:lstStyle/>
          <a:p>
            <a:pPr algn="just"/>
            <a:r>
              <a:rPr lang="en-US" sz="3500" b="0" dirty="0">
                <a:effectLst/>
                <a:latin typeface="Times New Roman" pitchFamily="18" charset="0"/>
                <a:cs typeface="Times New Roman" pitchFamily="18" charset="0"/>
              </a:rPr>
              <a:t>The two partial products are added with two half adders (HA). Usually there are more bits in the partial products, and then it will be necessary to use FAs. </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r>
              <a:rPr lang="en-US" dirty="0" smtClean="0"/>
              <a:t>Number Systems</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b="1" dirty="0" smtClean="0"/>
              <a:t>Binary Multiplier: </a:t>
            </a:r>
            <a:endParaRPr lang="en-US" dirty="0"/>
          </a:p>
        </p:txBody>
      </p:sp>
      <p:pic>
        <p:nvPicPr>
          <p:cNvPr id="4" name="Content Placeholder 3"/>
          <p:cNvPicPr>
            <a:picLocks noGrp="1"/>
          </p:cNvPicPr>
          <p:nvPr>
            <p:ph sz="quarter" idx="1"/>
          </p:nvPr>
        </p:nvPicPr>
        <p:blipFill>
          <a:blip r:embed="rId2"/>
          <a:stretch>
            <a:fillRect/>
          </a:stretch>
        </p:blipFill>
        <p:spPr bwMode="auto">
          <a:xfrm>
            <a:off x="914400" y="1066800"/>
            <a:ext cx="7391400" cy="541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Binary Multiplier: </a:t>
            </a:r>
            <a:endParaRPr lang="en-US" dirty="0"/>
          </a:p>
        </p:txBody>
      </p:sp>
      <p:sp>
        <p:nvSpPr>
          <p:cNvPr id="3" name="Content Placeholder 2"/>
          <p:cNvSpPr>
            <a:spLocks noGrp="1"/>
          </p:cNvSpPr>
          <p:nvPr>
            <p:ph sz="quarter" idx="1"/>
          </p:nvPr>
        </p:nvSpPr>
        <p:spPr/>
        <p:txBody>
          <a:bodyPr/>
          <a:lstStyle/>
          <a:p>
            <a:pPr algn="just"/>
            <a:r>
              <a:rPr lang="en-US" sz="3500" b="0" dirty="0">
                <a:effectLst/>
                <a:latin typeface="Times New Roman" pitchFamily="18" charset="0"/>
                <a:cs typeface="Times New Roman" pitchFamily="18" charset="0"/>
              </a:rPr>
              <a:t>The least significant bit of the product does not have to go through an adder, since it is formed by the output of the first AND gate as shown in the Figure.</a:t>
            </a:r>
          </a:p>
          <a:p>
            <a:endParaRPr lang="en-US"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smtClean="0"/>
              <a:t>Multiplication</a:t>
            </a:r>
            <a:endParaRPr lang="en-US" dirty="0"/>
          </a:p>
        </p:txBody>
      </p:sp>
      <p:sp>
        <p:nvSpPr>
          <p:cNvPr id="17411" name="Subtitle 2"/>
          <p:cNvSpPr>
            <a:spLocks noGrp="1"/>
          </p:cNvSpPr>
          <p:nvPr>
            <p:ph type="subTitle" idx="1"/>
          </p:nvPr>
        </p:nvSpPr>
        <p:spPr>
          <a:xfrm>
            <a:off x="533400" y="3228975"/>
            <a:ext cx="7854950" cy="1752600"/>
          </a:xfrm>
        </p:spPr>
        <p:txBody>
          <a:bodyPr/>
          <a:lstStyle/>
          <a:p>
            <a:pPr marR="0" eaLnBrk="1" hangingPunct="1"/>
            <a:endParaRPr lang="en-US" smtClean="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152400" y="304800"/>
            <a:ext cx="8305800" cy="1143000"/>
          </a:xfrm>
        </p:spPr>
        <p:txBody>
          <a:bodyPr>
            <a:normAutofit/>
          </a:bodyPr>
          <a:lstStyle/>
          <a:p>
            <a:pPr eaLnBrk="1" fontAlgn="auto" hangingPunct="1">
              <a:spcAft>
                <a:spcPts val="0"/>
              </a:spcAft>
              <a:defRPr/>
            </a:pPr>
            <a:r>
              <a:rPr lang="en-US" dirty="0"/>
              <a:t>Multiplication of unsigned numbers</a:t>
            </a:r>
          </a:p>
        </p:txBody>
      </p:sp>
      <p:sp>
        <p:nvSpPr>
          <p:cNvPr id="288853" name="Text Box 85"/>
          <p:cNvSpPr txBox="1">
            <a:spLocks noChangeArrowheads="1"/>
          </p:cNvSpPr>
          <p:nvPr/>
        </p:nvSpPr>
        <p:spPr bwMode="auto">
          <a:xfrm>
            <a:off x="762000" y="5010150"/>
            <a:ext cx="6007100" cy="400050"/>
          </a:xfrm>
          <a:prstGeom prst="rect">
            <a:avLst/>
          </a:prstGeom>
          <a:noFill/>
          <a:ln w="12700">
            <a:noFill/>
            <a:miter lim="800000"/>
            <a:headEnd/>
            <a:tailEnd/>
          </a:ln>
          <a:effectLst/>
        </p:spPr>
        <p:txBody>
          <a:bodyPr wrap="none">
            <a:spAutoFit/>
          </a:bodyPr>
          <a:lstStyle/>
          <a:p>
            <a:pPr fontAlgn="auto">
              <a:spcBef>
                <a:spcPts val="0"/>
              </a:spcBef>
              <a:spcAft>
                <a:spcPts val="0"/>
              </a:spcAft>
              <a:defRPr/>
            </a:pPr>
            <a:r>
              <a:rPr lang="en-US" sz="2000" b="1" dirty="0">
                <a:solidFill>
                  <a:srgbClr val="000099"/>
                </a:solidFill>
                <a:latin typeface="+mj-lt"/>
              </a:rPr>
              <a:t>Product of 2 </a:t>
            </a:r>
            <a:r>
              <a:rPr lang="en-US" sz="2000" b="1" i="1" dirty="0">
                <a:solidFill>
                  <a:srgbClr val="000099"/>
                </a:solidFill>
                <a:latin typeface="+mj-lt"/>
              </a:rPr>
              <a:t>n</a:t>
            </a:r>
            <a:r>
              <a:rPr lang="en-US" sz="2000" b="1" dirty="0">
                <a:solidFill>
                  <a:srgbClr val="000099"/>
                </a:solidFill>
                <a:latin typeface="+mj-lt"/>
              </a:rPr>
              <a:t>-bit numbers is at most a </a:t>
            </a:r>
            <a:r>
              <a:rPr lang="en-US" sz="2000" b="1" i="1" dirty="0">
                <a:solidFill>
                  <a:srgbClr val="000099"/>
                </a:solidFill>
                <a:latin typeface="+mj-lt"/>
              </a:rPr>
              <a:t>2n</a:t>
            </a:r>
            <a:r>
              <a:rPr lang="en-US" sz="2000" b="1" dirty="0">
                <a:solidFill>
                  <a:srgbClr val="000099"/>
                </a:solidFill>
                <a:latin typeface="+mj-lt"/>
              </a:rPr>
              <a:t>-bit number. </a:t>
            </a:r>
          </a:p>
        </p:txBody>
      </p:sp>
      <p:sp>
        <p:nvSpPr>
          <p:cNvPr id="288855" name="Text Box 87"/>
          <p:cNvSpPr txBox="1">
            <a:spLocks noChangeArrowheads="1"/>
          </p:cNvSpPr>
          <p:nvPr/>
        </p:nvSpPr>
        <p:spPr bwMode="auto">
          <a:xfrm>
            <a:off x="838200" y="5486400"/>
            <a:ext cx="6664325" cy="708025"/>
          </a:xfrm>
          <a:prstGeom prst="rect">
            <a:avLst/>
          </a:prstGeom>
          <a:noFill/>
          <a:ln w="12700">
            <a:noFill/>
            <a:miter lim="800000"/>
            <a:headEnd/>
            <a:tailEnd/>
          </a:ln>
          <a:effectLst/>
        </p:spPr>
        <p:txBody>
          <a:bodyPr wrap="none">
            <a:spAutoFit/>
          </a:bodyPr>
          <a:lstStyle/>
          <a:p>
            <a:pPr fontAlgn="auto">
              <a:spcBef>
                <a:spcPts val="0"/>
              </a:spcBef>
              <a:spcAft>
                <a:spcPts val="0"/>
              </a:spcAft>
              <a:defRPr/>
            </a:pPr>
            <a:r>
              <a:rPr lang="en-US" sz="2000" b="1" dirty="0">
                <a:solidFill>
                  <a:srgbClr val="CC3300"/>
                </a:solidFill>
                <a:latin typeface="+mj-lt"/>
              </a:rPr>
              <a:t>Unsigned multiplication can be viewed as addition of shifted </a:t>
            </a:r>
          </a:p>
          <a:p>
            <a:pPr fontAlgn="auto">
              <a:spcBef>
                <a:spcPts val="0"/>
              </a:spcBef>
              <a:spcAft>
                <a:spcPts val="0"/>
              </a:spcAft>
              <a:defRPr/>
            </a:pPr>
            <a:r>
              <a:rPr lang="en-US" sz="2000" b="1" dirty="0">
                <a:solidFill>
                  <a:srgbClr val="CC3300"/>
                </a:solidFill>
                <a:latin typeface="+mj-lt"/>
              </a:rPr>
              <a:t>versions of the multiplicand.</a:t>
            </a:r>
          </a:p>
        </p:txBody>
      </p:sp>
      <p:pic>
        <p:nvPicPr>
          <p:cNvPr id="18437" name="Picture 2"/>
          <p:cNvPicPr>
            <a:picLocks noChangeAspect="1" noChangeArrowheads="1"/>
          </p:cNvPicPr>
          <p:nvPr/>
        </p:nvPicPr>
        <p:blipFill>
          <a:blip r:embed="rId3"/>
          <a:srcRect/>
          <a:stretch>
            <a:fillRect/>
          </a:stretch>
        </p:blipFill>
        <p:spPr bwMode="auto">
          <a:xfrm>
            <a:off x="2209800" y="1676400"/>
            <a:ext cx="4648200" cy="3046413"/>
          </a:xfrm>
          <a:prstGeom prst="rect">
            <a:avLst/>
          </a:prstGeom>
          <a:noFill/>
          <a:ln w="9525">
            <a:noFill/>
            <a:miter lim="800000"/>
            <a:headEnd/>
            <a:tailEnd/>
          </a:ln>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a:xfrm>
            <a:off x="838200" y="762000"/>
            <a:ext cx="8229600" cy="1143000"/>
          </a:xfrm>
        </p:spPr>
        <p:txBody>
          <a:bodyPr>
            <a:normAutofit/>
          </a:bodyPr>
          <a:lstStyle/>
          <a:p>
            <a:pPr eaLnBrk="1" fontAlgn="auto" hangingPunct="1">
              <a:spcAft>
                <a:spcPts val="0"/>
              </a:spcAft>
              <a:defRPr/>
            </a:pPr>
            <a:r>
              <a:rPr lang="en-US" dirty="0"/>
              <a:t>Multiplication of unsigned numbers (contd..)</a:t>
            </a:r>
          </a:p>
        </p:txBody>
      </p:sp>
      <p:sp>
        <p:nvSpPr>
          <p:cNvPr id="289795" name="Rectangle 3"/>
          <p:cNvSpPr>
            <a:spLocks noGrp="1" noChangeArrowheads="1"/>
          </p:cNvSpPr>
          <p:nvPr>
            <p:ph idx="1"/>
          </p:nvPr>
        </p:nvSpPr>
        <p:spPr>
          <a:xfrm>
            <a:off x="457200" y="2286000"/>
            <a:ext cx="8229600" cy="4389438"/>
          </a:xfrm>
        </p:spPr>
        <p:txBody>
          <a:bodyPr>
            <a:normAutofit lnSpcReduction="10000"/>
          </a:bodyPr>
          <a:lstStyle/>
          <a:p>
            <a:pPr marL="274320" indent="-274320" eaLnBrk="1" fontAlgn="auto" hangingPunct="1">
              <a:spcAft>
                <a:spcPts val="0"/>
              </a:spcAft>
              <a:buClr>
                <a:schemeClr val="accent3"/>
              </a:buClr>
              <a:buFont typeface="Wingdings 2"/>
              <a:buChar char=""/>
              <a:defRPr/>
            </a:pPr>
            <a:r>
              <a:rPr lang="en-US" dirty="0">
                <a:latin typeface="+mj-lt"/>
              </a:rPr>
              <a:t>We added the partial products at end.</a:t>
            </a:r>
          </a:p>
          <a:p>
            <a:pPr marL="640080" lvl="1" indent="-246888" eaLnBrk="1" fontAlgn="auto" hangingPunct="1">
              <a:spcAft>
                <a:spcPts val="0"/>
              </a:spcAft>
              <a:buFont typeface="Wingdings 2"/>
              <a:buChar char=""/>
              <a:defRPr/>
            </a:pPr>
            <a:r>
              <a:rPr lang="en-US" sz="2000" dirty="0">
                <a:solidFill>
                  <a:srgbClr val="000099"/>
                </a:solidFill>
                <a:latin typeface="+mj-lt"/>
              </a:rPr>
              <a:t>Alternative would be to add the partial products at each stage.</a:t>
            </a:r>
          </a:p>
          <a:p>
            <a:pPr marL="274320" indent="-274320" eaLnBrk="1" fontAlgn="auto" hangingPunct="1">
              <a:spcAft>
                <a:spcPts val="0"/>
              </a:spcAft>
              <a:buClr>
                <a:schemeClr val="accent3"/>
              </a:buClr>
              <a:buFont typeface="Wingdings 2"/>
              <a:buChar char=""/>
              <a:defRPr/>
            </a:pPr>
            <a:r>
              <a:rPr lang="en-US" dirty="0">
                <a:latin typeface="+mj-lt"/>
              </a:rPr>
              <a:t>Rules to implement multiplication are:</a:t>
            </a:r>
          </a:p>
          <a:p>
            <a:pPr marL="640080" lvl="1" indent="-246888" eaLnBrk="1" fontAlgn="auto" hangingPunct="1">
              <a:spcAft>
                <a:spcPts val="0"/>
              </a:spcAft>
              <a:buFont typeface="Wingdings 2"/>
              <a:buChar char=""/>
              <a:defRPr/>
            </a:pPr>
            <a:r>
              <a:rPr lang="en-US" sz="2000" dirty="0">
                <a:solidFill>
                  <a:srgbClr val="000099"/>
                </a:solidFill>
                <a:latin typeface="+mj-lt"/>
              </a:rPr>
              <a:t>If the </a:t>
            </a:r>
            <a:r>
              <a:rPr lang="en-US" sz="2000" i="1" dirty="0" err="1">
                <a:solidFill>
                  <a:srgbClr val="000099"/>
                </a:solidFill>
                <a:latin typeface="+mj-lt"/>
              </a:rPr>
              <a:t>i</a:t>
            </a:r>
            <a:r>
              <a:rPr lang="en-US" sz="2000" i="1" baseline="30000" dirty="0" err="1">
                <a:solidFill>
                  <a:srgbClr val="000099"/>
                </a:solidFill>
                <a:latin typeface="+mj-lt"/>
              </a:rPr>
              <a:t>th</a:t>
            </a:r>
            <a:r>
              <a:rPr lang="en-US" sz="2000" dirty="0">
                <a:solidFill>
                  <a:srgbClr val="000099"/>
                </a:solidFill>
                <a:latin typeface="+mj-lt"/>
              </a:rPr>
              <a:t> bit of the multiplier is 1, shift the multiplicand and  add the shifted multiplicand to the current value of the partial product. </a:t>
            </a:r>
          </a:p>
          <a:p>
            <a:pPr marL="640080" lvl="1" indent="-246888" eaLnBrk="1" fontAlgn="auto" hangingPunct="1">
              <a:spcAft>
                <a:spcPts val="0"/>
              </a:spcAft>
              <a:buFont typeface="Wingdings 2"/>
              <a:buChar char=""/>
              <a:defRPr/>
            </a:pPr>
            <a:r>
              <a:rPr lang="en-US" sz="2000" dirty="0">
                <a:solidFill>
                  <a:srgbClr val="000099"/>
                </a:solidFill>
                <a:latin typeface="+mj-lt"/>
              </a:rPr>
              <a:t>Hand over the partial product to the next stage</a:t>
            </a:r>
          </a:p>
          <a:p>
            <a:pPr marL="640080" lvl="1" indent="-246888" eaLnBrk="1" fontAlgn="auto" hangingPunct="1">
              <a:spcAft>
                <a:spcPts val="0"/>
              </a:spcAft>
              <a:buFont typeface="Wingdings 2"/>
              <a:buChar char=""/>
              <a:defRPr/>
            </a:pPr>
            <a:r>
              <a:rPr lang="en-US" sz="2000" dirty="0">
                <a:solidFill>
                  <a:srgbClr val="000099"/>
                </a:solidFill>
                <a:latin typeface="+mj-lt"/>
              </a:rPr>
              <a:t>Value of the partial product at the start stage is 0</a:t>
            </a:r>
            <a:r>
              <a:rPr lang="en-US" sz="2000" dirty="0">
                <a:latin typeface="+mj-lt"/>
              </a:rPr>
              <a:t>.</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Sequential multiplication</a:t>
            </a:r>
          </a:p>
        </p:txBody>
      </p:sp>
      <p:sp>
        <p:nvSpPr>
          <p:cNvPr id="20483" name="Rectangle 3"/>
          <p:cNvSpPr>
            <a:spLocks noGrp="1" noChangeArrowheads="1"/>
          </p:cNvSpPr>
          <p:nvPr>
            <p:ph idx="1"/>
          </p:nvPr>
        </p:nvSpPr>
        <p:spPr/>
        <p:txBody>
          <a:bodyPr>
            <a:normAutofit fontScale="92500"/>
          </a:bodyPr>
          <a:lstStyle/>
          <a:p>
            <a:pPr eaLnBrk="1" hangingPunct="1"/>
            <a:r>
              <a:rPr lang="en-US" smtClean="0"/>
              <a:t>Recall the rule for generating partial products:</a:t>
            </a:r>
          </a:p>
          <a:p>
            <a:pPr lvl="1" eaLnBrk="1" hangingPunct="1"/>
            <a:r>
              <a:rPr lang="en-US" sz="1800" smtClean="0"/>
              <a:t>If the ith bit of the multiplier is 1, add the appropriately shifted multiplicand to the current partial product. </a:t>
            </a:r>
          </a:p>
          <a:p>
            <a:pPr lvl="1" eaLnBrk="1" hangingPunct="1"/>
            <a:r>
              <a:rPr lang="en-US" sz="1800" smtClean="0">
                <a:solidFill>
                  <a:srgbClr val="000099"/>
                </a:solidFill>
              </a:rPr>
              <a:t>Multiplicand has been shifted </a:t>
            </a:r>
            <a:r>
              <a:rPr lang="en-US" sz="1800" u="sng" smtClean="0">
                <a:solidFill>
                  <a:srgbClr val="000099"/>
                </a:solidFill>
              </a:rPr>
              <a:t>left</a:t>
            </a:r>
            <a:r>
              <a:rPr lang="en-US" sz="1800" smtClean="0">
                <a:solidFill>
                  <a:srgbClr val="000099"/>
                </a:solidFill>
              </a:rPr>
              <a:t> when added to the partial product.</a:t>
            </a:r>
          </a:p>
          <a:p>
            <a:pPr eaLnBrk="1" hangingPunct="1"/>
            <a:r>
              <a:rPr lang="en-US" smtClean="0">
                <a:solidFill>
                  <a:srgbClr val="000099"/>
                </a:solidFill>
              </a:rPr>
              <a:t>However, adding a left-shifted multiplicand to an unshifted partial product is equivalent to adding an unshifted multiplicand to a right-shifted partial product.</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381000" y="304800"/>
            <a:ext cx="8305800" cy="1143000"/>
          </a:xfrm>
        </p:spPr>
        <p:txBody>
          <a:bodyPr>
            <a:normAutofit/>
          </a:bodyPr>
          <a:lstStyle/>
          <a:p>
            <a:pPr eaLnBrk="1" fontAlgn="auto" hangingPunct="1">
              <a:spcAft>
                <a:spcPts val="0"/>
              </a:spcAft>
              <a:defRPr/>
            </a:pPr>
            <a:r>
              <a:rPr lang="en-US" dirty="0"/>
              <a:t>Sequential multiplication (contd..)</a:t>
            </a:r>
          </a:p>
        </p:txBody>
      </p:sp>
      <p:grpSp>
        <p:nvGrpSpPr>
          <p:cNvPr id="2" name="Group 193"/>
          <p:cNvGrpSpPr>
            <a:grpSpLocks/>
          </p:cNvGrpSpPr>
          <p:nvPr/>
        </p:nvGrpSpPr>
        <p:grpSpPr bwMode="auto">
          <a:xfrm>
            <a:off x="838200" y="1447800"/>
            <a:ext cx="7394575" cy="4757738"/>
            <a:chOff x="4432300" y="3525838"/>
            <a:chExt cx="3874826" cy="2805141"/>
          </a:xfrm>
        </p:grpSpPr>
        <p:sp>
          <p:nvSpPr>
            <p:cNvPr id="21508" name="Freeform 122"/>
            <p:cNvSpPr>
              <a:spLocks/>
            </p:cNvSpPr>
            <p:nvPr/>
          </p:nvSpPr>
          <p:spPr bwMode="auto">
            <a:xfrm>
              <a:off x="6945313" y="4341813"/>
              <a:ext cx="76200" cy="50800"/>
            </a:xfrm>
            <a:custGeom>
              <a:avLst/>
              <a:gdLst>
                <a:gd name="T0" fmla="*/ 0 w 6"/>
                <a:gd name="T1" fmla="*/ 38100 h 4"/>
                <a:gd name="T2" fmla="*/ 76200 w 6"/>
                <a:gd name="T3" fmla="*/ 50800 h 4"/>
                <a:gd name="T4" fmla="*/ 12700 w 6"/>
                <a:gd name="T5" fmla="*/ 0 h 4"/>
                <a:gd name="T6" fmla="*/ 0 w 6"/>
                <a:gd name="T7" fmla="*/ 25400 h 4"/>
                <a:gd name="T8" fmla="*/ 0 w 6"/>
                <a:gd name="T9" fmla="*/ 38100 h 4"/>
                <a:gd name="T10" fmla="*/ 0 60000 65536"/>
                <a:gd name="T11" fmla="*/ 0 60000 65536"/>
                <a:gd name="T12" fmla="*/ 0 60000 65536"/>
                <a:gd name="T13" fmla="*/ 0 60000 65536"/>
                <a:gd name="T14" fmla="*/ 0 60000 65536"/>
                <a:gd name="T15" fmla="*/ 0 w 6"/>
                <a:gd name="T16" fmla="*/ 0 h 4"/>
                <a:gd name="T17" fmla="*/ 6 w 6"/>
                <a:gd name="T18" fmla="*/ 4 h 4"/>
              </a:gdLst>
              <a:ahLst/>
              <a:cxnLst>
                <a:cxn ang="T10">
                  <a:pos x="T0" y="T1"/>
                </a:cxn>
                <a:cxn ang="T11">
                  <a:pos x="T2" y="T3"/>
                </a:cxn>
                <a:cxn ang="T12">
                  <a:pos x="T4" y="T5"/>
                </a:cxn>
                <a:cxn ang="T13">
                  <a:pos x="T6" y="T7"/>
                </a:cxn>
                <a:cxn ang="T14">
                  <a:pos x="T8" y="T9"/>
                </a:cxn>
              </a:cxnLst>
              <a:rect l="T15" t="T16" r="T17" b="T18"/>
              <a:pathLst>
                <a:path w="6" h="4">
                  <a:moveTo>
                    <a:pt x="0" y="3"/>
                  </a:moveTo>
                  <a:lnTo>
                    <a:pt x="6" y="4"/>
                  </a:lnTo>
                  <a:lnTo>
                    <a:pt x="1" y="0"/>
                  </a:lnTo>
                  <a:lnTo>
                    <a:pt x="0" y="2"/>
                  </a:lnTo>
                  <a:lnTo>
                    <a:pt x="0" y="3"/>
                  </a:lnTo>
                </a:path>
              </a:pathLst>
            </a:custGeom>
            <a:noFill/>
            <a:ln w="12700">
              <a:solidFill>
                <a:srgbClr val="000000"/>
              </a:solidFill>
              <a:round/>
              <a:headEnd/>
              <a:tailEnd/>
            </a:ln>
          </p:spPr>
          <p:txBody>
            <a:bodyPr/>
            <a:lstStyle/>
            <a:p>
              <a:endParaRPr lang="en-US"/>
            </a:p>
          </p:txBody>
        </p:sp>
        <p:sp>
          <p:nvSpPr>
            <p:cNvPr id="21509" name="Freeform 123"/>
            <p:cNvSpPr>
              <a:spLocks/>
            </p:cNvSpPr>
            <p:nvPr/>
          </p:nvSpPr>
          <p:spPr bwMode="auto">
            <a:xfrm>
              <a:off x="6945313" y="4341813"/>
              <a:ext cx="76200" cy="50800"/>
            </a:xfrm>
            <a:custGeom>
              <a:avLst/>
              <a:gdLst>
                <a:gd name="T0" fmla="*/ 0 w 48"/>
                <a:gd name="T1" fmla="*/ 38100 h 32"/>
                <a:gd name="T2" fmla="*/ 76200 w 48"/>
                <a:gd name="T3" fmla="*/ 50800 h 32"/>
                <a:gd name="T4" fmla="*/ 12700 w 48"/>
                <a:gd name="T5" fmla="*/ 0 h 32"/>
                <a:gd name="T6" fmla="*/ 0 w 48"/>
                <a:gd name="T7" fmla="*/ 25400 h 32"/>
                <a:gd name="T8" fmla="*/ 0 w 48"/>
                <a:gd name="T9" fmla="*/ 38100 h 32"/>
                <a:gd name="T10" fmla="*/ 0 60000 65536"/>
                <a:gd name="T11" fmla="*/ 0 60000 65536"/>
                <a:gd name="T12" fmla="*/ 0 60000 65536"/>
                <a:gd name="T13" fmla="*/ 0 60000 65536"/>
                <a:gd name="T14" fmla="*/ 0 60000 65536"/>
                <a:gd name="T15" fmla="*/ 0 w 48"/>
                <a:gd name="T16" fmla="*/ 0 h 32"/>
                <a:gd name="T17" fmla="*/ 48 w 48"/>
                <a:gd name="T18" fmla="*/ 32 h 32"/>
              </a:gdLst>
              <a:ahLst/>
              <a:cxnLst>
                <a:cxn ang="T10">
                  <a:pos x="T0" y="T1"/>
                </a:cxn>
                <a:cxn ang="T11">
                  <a:pos x="T2" y="T3"/>
                </a:cxn>
                <a:cxn ang="T12">
                  <a:pos x="T4" y="T5"/>
                </a:cxn>
                <a:cxn ang="T13">
                  <a:pos x="T6" y="T7"/>
                </a:cxn>
                <a:cxn ang="T14">
                  <a:pos x="T8" y="T9"/>
                </a:cxn>
              </a:cxnLst>
              <a:rect l="T15" t="T16" r="T17" b="T18"/>
              <a:pathLst>
                <a:path w="48" h="32">
                  <a:moveTo>
                    <a:pt x="0" y="24"/>
                  </a:moveTo>
                  <a:lnTo>
                    <a:pt x="48" y="32"/>
                  </a:lnTo>
                  <a:lnTo>
                    <a:pt x="8" y="0"/>
                  </a:lnTo>
                  <a:lnTo>
                    <a:pt x="0" y="16"/>
                  </a:lnTo>
                  <a:lnTo>
                    <a:pt x="0" y="24"/>
                  </a:lnTo>
                  <a:close/>
                </a:path>
              </a:pathLst>
            </a:custGeom>
            <a:solidFill>
              <a:srgbClr val="000000"/>
            </a:solidFill>
            <a:ln w="0">
              <a:solidFill>
                <a:srgbClr val="000000"/>
              </a:solidFill>
              <a:round/>
              <a:headEnd/>
              <a:tailEnd/>
            </a:ln>
          </p:spPr>
          <p:txBody>
            <a:bodyPr/>
            <a:lstStyle/>
            <a:p>
              <a:endParaRPr lang="en-US"/>
            </a:p>
          </p:txBody>
        </p:sp>
        <p:sp>
          <p:nvSpPr>
            <p:cNvPr id="21510" name="Line 124"/>
            <p:cNvSpPr>
              <a:spLocks noChangeShapeType="1"/>
            </p:cNvSpPr>
            <p:nvPr/>
          </p:nvSpPr>
          <p:spPr bwMode="auto">
            <a:xfrm flipH="1" flipV="1">
              <a:off x="6408738" y="4086225"/>
              <a:ext cx="536575" cy="268288"/>
            </a:xfrm>
            <a:prstGeom prst="line">
              <a:avLst/>
            </a:prstGeom>
            <a:noFill/>
            <a:ln w="12700">
              <a:solidFill>
                <a:srgbClr val="000000"/>
              </a:solidFill>
              <a:round/>
              <a:headEnd/>
              <a:tailEnd/>
            </a:ln>
          </p:spPr>
          <p:txBody>
            <a:bodyPr/>
            <a:lstStyle/>
            <a:p>
              <a:endParaRPr lang="en-US"/>
            </a:p>
          </p:txBody>
        </p:sp>
        <p:sp>
          <p:nvSpPr>
            <p:cNvPr id="21511" name="Rectangle 125"/>
            <p:cNvSpPr>
              <a:spLocks noChangeArrowheads="1"/>
            </p:cNvSpPr>
            <p:nvPr/>
          </p:nvSpPr>
          <p:spPr bwMode="auto">
            <a:xfrm>
              <a:off x="5783263" y="3959225"/>
              <a:ext cx="701675" cy="152400"/>
            </a:xfrm>
            <a:prstGeom prst="rect">
              <a:avLst/>
            </a:prstGeom>
            <a:noFill/>
            <a:ln w="12700">
              <a:solidFill>
                <a:srgbClr val="00FFFF"/>
              </a:solidFill>
              <a:miter lim="800000"/>
              <a:headEnd/>
              <a:tailEnd/>
            </a:ln>
          </p:spPr>
          <p:txBody>
            <a:bodyPr/>
            <a:lstStyle/>
            <a:p>
              <a:endParaRPr lang="en-US" sz="1400">
                <a:latin typeface="Cambria" pitchFamily="18" charset="0"/>
              </a:endParaRPr>
            </a:p>
          </p:txBody>
        </p:sp>
        <p:sp>
          <p:nvSpPr>
            <p:cNvPr id="21512" name="Rectangle 126"/>
            <p:cNvSpPr>
              <a:spLocks noChangeArrowheads="1"/>
            </p:cNvSpPr>
            <p:nvPr/>
          </p:nvSpPr>
          <p:spPr bwMode="auto">
            <a:xfrm>
              <a:off x="5886450" y="5732463"/>
              <a:ext cx="442631" cy="127029"/>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1   1   1   1</a:t>
              </a:r>
              <a:endParaRPr lang="en-CA" sz="1400">
                <a:latin typeface="Cambria" pitchFamily="18" charset="0"/>
              </a:endParaRPr>
            </a:p>
          </p:txBody>
        </p:sp>
        <p:sp>
          <p:nvSpPr>
            <p:cNvPr id="21513" name="Rectangle 127"/>
            <p:cNvSpPr>
              <a:spLocks noChangeArrowheads="1"/>
            </p:cNvSpPr>
            <p:nvPr/>
          </p:nvSpPr>
          <p:spPr bwMode="auto">
            <a:xfrm>
              <a:off x="5886450" y="4329113"/>
              <a:ext cx="442631" cy="127029"/>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1   0   1   1</a:t>
              </a:r>
              <a:endParaRPr lang="en-CA" sz="1400">
                <a:latin typeface="Cambria" pitchFamily="18" charset="0"/>
              </a:endParaRPr>
            </a:p>
          </p:txBody>
        </p:sp>
        <p:sp>
          <p:nvSpPr>
            <p:cNvPr id="21514" name="Rectangle 128"/>
            <p:cNvSpPr>
              <a:spLocks noChangeArrowheads="1"/>
            </p:cNvSpPr>
            <p:nvPr/>
          </p:nvSpPr>
          <p:spPr bwMode="auto">
            <a:xfrm>
              <a:off x="5886450" y="5426075"/>
              <a:ext cx="442631" cy="127029"/>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1   1   1   1</a:t>
              </a:r>
              <a:endParaRPr lang="en-CA" sz="1400">
                <a:latin typeface="Cambria" pitchFamily="18" charset="0"/>
              </a:endParaRPr>
            </a:p>
          </p:txBody>
        </p:sp>
        <p:sp>
          <p:nvSpPr>
            <p:cNvPr id="21515" name="Rectangle 129"/>
            <p:cNvSpPr>
              <a:spLocks noChangeArrowheads="1"/>
            </p:cNvSpPr>
            <p:nvPr/>
          </p:nvSpPr>
          <p:spPr bwMode="auto">
            <a:xfrm>
              <a:off x="5886450" y="5273675"/>
              <a:ext cx="442631" cy="127029"/>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1   1   1   0</a:t>
              </a:r>
              <a:endParaRPr lang="en-CA" sz="1400">
                <a:latin typeface="Cambria" pitchFamily="18" charset="0"/>
              </a:endParaRPr>
            </a:p>
          </p:txBody>
        </p:sp>
        <p:sp>
          <p:nvSpPr>
            <p:cNvPr id="21516" name="Rectangle 130"/>
            <p:cNvSpPr>
              <a:spLocks noChangeArrowheads="1"/>
            </p:cNvSpPr>
            <p:nvPr/>
          </p:nvSpPr>
          <p:spPr bwMode="auto">
            <a:xfrm>
              <a:off x="5886450" y="4954588"/>
              <a:ext cx="442631" cy="127029"/>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1   1   1   0</a:t>
              </a:r>
              <a:endParaRPr lang="en-CA" sz="1400">
                <a:latin typeface="Cambria" pitchFamily="18" charset="0"/>
              </a:endParaRPr>
            </a:p>
          </p:txBody>
        </p:sp>
        <p:sp>
          <p:nvSpPr>
            <p:cNvPr id="21517" name="Rectangle 131"/>
            <p:cNvSpPr>
              <a:spLocks noChangeArrowheads="1"/>
            </p:cNvSpPr>
            <p:nvPr/>
          </p:nvSpPr>
          <p:spPr bwMode="auto">
            <a:xfrm>
              <a:off x="5886450" y="4802188"/>
              <a:ext cx="442631" cy="127029"/>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1   1   0   1</a:t>
              </a:r>
              <a:endParaRPr lang="en-CA" sz="1400">
                <a:latin typeface="Cambria" pitchFamily="18" charset="0"/>
              </a:endParaRPr>
            </a:p>
          </p:txBody>
        </p:sp>
        <p:sp>
          <p:nvSpPr>
            <p:cNvPr id="21518" name="Rectangle 132"/>
            <p:cNvSpPr>
              <a:spLocks noChangeArrowheads="1"/>
            </p:cNvSpPr>
            <p:nvPr/>
          </p:nvSpPr>
          <p:spPr bwMode="auto">
            <a:xfrm>
              <a:off x="5886450" y="4495800"/>
              <a:ext cx="442631" cy="127029"/>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1   1   0   1</a:t>
              </a:r>
              <a:endParaRPr lang="en-CA" sz="1400">
                <a:latin typeface="Cambria" pitchFamily="18" charset="0"/>
              </a:endParaRPr>
            </a:p>
          </p:txBody>
        </p:sp>
        <p:sp>
          <p:nvSpPr>
            <p:cNvPr id="21519" name="Rectangle 133"/>
            <p:cNvSpPr>
              <a:spLocks noChangeArrowheads="1"/>
            </p:cNvSpPr>
            <p:nvPr/>
          </p:nvSpPr>
          <p:spPr bwMode="auto">
            <a:xfrm>
              <a:off x="6842125" y="3806825"/>
              <a:ext cx="781953" cy="127029"/>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Initial configuration</a:t>
              </a:r>
              <a:endParaRPr lang="en-CA" sz="1400">
                <a:latin typeface="Cambria" pitchFamily="18" charset="0"/>
              </a:endParaRPr>
            </a:p>
          </p:txBody>
        </p:sp>
        <p:sp>
          <p:nvSpPr>
            <p:cNvPr id="21520" name="Rectangle 134"/>
            <p:cNvSpPr>
              <a:spLocks noChangeArrowheads="1"/>
            </p:cNvSpPr>
            <p:nvPr/>
          </p:nvSpPr>
          <p:spPr bwMode="auto">
            <a:xfrm>
              <a:off x="7059613" y="4341813"/>
              <a:ext cx="167142" cy="127029"/>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Add</a:t>
              </a:r>
              <a:endParaRPr lang="en-CA" sz="1400">
                <a:latin typeface="Cambria" pitchFamily="18" charset="0"/>
              </a:endParaRPr>
            </a:p>
          </p:txBody>
        </p:sp>
        <p:sp>
          <p:nvSpPr>
            <p:cNvPr id="21521" name="Rectangle 135"/>
            <p:cNvSpPr>
              <a:spLocks noChangeArrowheads="1"/>
            </p:cNvSpPr>
            <p:nvPr/>
          </p:nvSpPr>
          <p:spPr bwMode="auto">
            <a:xfrm>
              <a:off x="5095875" y="3525838"/>
              <a:ext cx="78112" cy="127029"/>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M</a:t>
              </a:r>
              <a:endParaRPr lang="en-CA" sz="1400">
                <a:latin typeface="Cambria" pitchFamily="18" charset="0"/>
              </a:endParaRPr>
            </a:p>
          </p:txBody>
        </p:sp>
        <p:sp>
          <p:nvSpPr>
            <p:cNvPr id="21522" name="Rectangle 136"/>
            <p:cNvSpPr>
              <a:spLocks noChangeArrowheads="1"/>
            </p:cNvSpPr>
            <p:nvPr/>
          </p:nvSpPr>
          <p:spPr bwMode="auto">
            <a:xfrm>
              <a:off x="4789488" y="3703638"/>
              <a:ext cx="701675" cy="153987"/>
            </a:xfrm>
            <a:prstGeom prst="rect">
              <a:avLst/>
            </a:prstGeom>
            <a:noFill/>
            <a:ln w="12700">
              <a:solidFill>
                <a:srgbClr val="00FFFF"/>
              </a:solidFill>
              <a:miter lim="800000"/>
              <a:headEnd/>
              <a:tailEnd/>
            </a:ln>
          </p:spPr>
          <p:txBody>
            <a:bodyPr/>
            <a:lstStyle/>
            <a:p>
              <a:endParaRPr lang="en-US" sz="1400">
                <a:latin typeface="Cambria" pitchFamily="18" charset="0"/>
              </a:endParaRPr>
            </a:p>
          </p:txBody>
        </p:sp>
        <p:sp>
          <p:nvSpPr>
            <p:cNvPr id="21523" name="Rectangle 137"/>
            <p:cNvSpPr>
              <a:spLocks noChangeArrowheads="1"/>
            </p:cNvSpPr>
            <p:nvPr/>
          </p:nvSpPr>
          <p:spPr bwMode="auto">
            <a:xfrm>
              <a:off x="4891088" y="3705225"/>
              <a:ext cx="442631" cy="127029"/>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1   1   0   1</a:t>
              </a:r>
              <a:endParaRPr lang="en-CA" sz="1400">
                <a:latin typeface="Cambria" pitchFamily="18" charset="0"/>
              </a:endParaRPr>
            </a:p>
          </p:txBody>
        </p:sp>
        <p:sp>
          <p:nvSpPr>
            <p:cNvPr id="21524" name="Rectangle 138"/>
            <p:cNvSpPr>
              <a:spLocks noChangeArrowheads="1"/>
            </p:cNvSpPr>
            <p:nvPr/>
          </p:nvSpPr>
          <p:spPr bwMode="auto">
            <a:xfrm>
              <a:off x="4432300" y="3959225"/>
              <a:ext cx="203200" cy="152400"/>
            </a:xfrm>
            <a:prstGeom prst="rect">
              <a:avLst/>
            </a:prstGeom>
            <a:noFill/>
            <a:ln w="12700">
              <a:solidFill>
                <a:srgbClr val="00FFFF"/>
              </a:solidFill>
              <a:miter lim="800000"/>
              <a:headEnd/>
              <a:tailEnd/>
            </a:ln>
          </p:spPr>
          <p:txBody>
            <a:bodyPr/>
            <a:lstStyle/>
            <a:p>
              <a:endParaRPr lang="en-US" sz="1400">
                <a:latin typeface="Cambria" pitchFamily="18" charset="0"/>
              </a:endParaRPr>
            </a:p>
          </p:txBody>
        </p:sp>
        <p:sp>
          <p:nvSpPr>
            <p:cNvPr id="21525" name="Rectangle 139"/>
            <p:cNvSpPr>
              <a:spLocks noChangeArrowheads="1"/>
            </p:cNvSpPr>
            <p:nvPr/>
          </p:nvSpPr>
          <p:spPr bwMode="auto">
            <a:xfrm>
              <a:off x="4495800" y="4125913"/>
              <a:ext cx="68033" cy="127029"/>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C</a:t>
              </a:r>
              <a:endParaRPr lang="en-CA" sz="1400">
                <a:latin typeface="Cambria" pitchFamily="18" charset="0"/>
              </a:endParaRPr>
            </a:p>
          </p:txBody>
        </p:sp>
        <p:sp>
          <p:nvSpPr>
            <p:cNvPr id="21526" name="Rectangle 140"/>
            <p:cNvSpPr>
              <a:spLocks noChangeArrowheads="1"/>
            </p:cNvSpPr>
            <p:nvPr/>
          </p:nvSpPr>
          <p:spPr bwMode="auto">
            <a:xfrm>
              <a:off x="7748588" y="4406900"/>
              <a:ext cx="422473" cy="127029"/>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First cycle</a:t>
              </a:r>
              <a:endParaRPr lang="en-CA" sz="1400">
                <a:latin typeface="Cambria" pitchFamily="18" charset="0"/>
              </a:endParaRPr>
            </a:p>
          </p:txBody>
        </p:sp>
        <p:sp>
          <p:nvSpPr>
            <p:cNvPr id="21527" name="Rectangle 141"/>
            <p:cNvSpPr>
              <a:spLocks noChangeArrowheads="1"/>
            </p:cNvSpPr>
            <p:nvPr/>
          </p:nvSpPr>
          <p:spPr bwMode="auto">
            <a:xfrm>
              <a:off x="7748588" y="4878388"/>
              <a:ext cx="558538" cy="127029"/>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Second cycle</a:t>
              </a:r>
              <a:endParaRPr lang="en-CA" sz="1400">
                <a:latin typeface="Cambria" pitchFamily="18" charset="0"/>
              </a:endParaRPr>
            </a:p>
          </p:txBody>
        </p:sp>
        <p:sp>
          <p:nvSpPr>
            <p:cNvPr id="21528" name="Rectangle 142"/>
            <p:cNvSpPr>
              <a:spLocks noChangeArrowheads="1"/>
            </p:cNvSpPr>
            <p:nvPr/>
          </p:nvSpPr>
          <p:spPr bwMode="auto">
            <a:xfrm>
              <a:off x="7748588" y="5337175"/>
              <a:ext cx="453550" cy="127029"/>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Third cycle</a:t>
              </a:r>
              <a:endParaRPr lang="en-CA" sz="1400">
                <a:latin typeface="Cambria" pitchFamily="18" charset="0"/>
              </a:endParaRPr>
            </a:p>
          </p:txBody>
        </p:sp>
        <p:sp>
          <p:nvSpPr>
            <p:cNvPr id="21529" name="Rectangle 143"/>
            <p:cNvSpPr>
              <a:spLocks noChangeArrowheads="1"/>
            </p:cNvSpPr>
            <p:nvPr/>
          </p:nvSpPr>
          <p:spPr bwMode="auto">
            <a:xfrm>
              <a:off x="7748588" y="5821363"/>
              <a:ext cx="510663" cy="127029"/>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Fourth cycle</a:t>
              </a:r>
              <a:endParaRPr lang="en-CA" sz="1400">
                <a:latin typeface="Cambria" pitchFamily="18" charset="0"/>
              </a:endParaRPr>
            </a:p>
          </p:txBody>
        </p:sp>
        <p:sp>
          <p:nvSpPr>
            <p:cNvPr id="21530" name="Rectangle 144"/>
            <p:cNvSpPr>
              <a:spLocks noChangeArrowheads="1"/>
            </p:cNvSpPr>
            <p:nvPr/>
          </p:nvSpPr>
          <p:spPr bwMode="auto">
            <a:xfrm>
              <a:off x="4789488" y="3959225"/>
              <a:ext cx="701675" cy="152400"/>
            </a:xfrm>
            <a:prstGeom prst="rect">
              <a:avLst/>
            </a:prstGeom>
            <a:noFill/>
            <a:ln w="12700">
              <a:solidFill>
                <a:srgbClr val="00FFFF"/>
              </a:solidFill>
              <a:miter lim="800000"/>
              <a:headEnd/>
              <a:tailEnd/>
            </a:ln>
          </p:spPr>
          <p:txBody>
            <a:bodyPr/>
            <a:lstStyle/>
            <a:p>
              <a:endParaRPr lang="en-US" sz="1400">
                <a:latin typeface="Cambria" pitchFamily="18" charset="0"/>
              </a:endParaRPr>
            </a:p>
          </p:txBody>
        </p:sp>
        <p:sp>
          <p:nvSpPr>
            <p:cNvPr id="21531" name="Rectangle 145"/>
            <p:cNvSpPr>
              <a:spLocks noChangeArrowheads="1"/>
            </p:cNvSpPr>
            <p:nvPr/>
          </p:nvSpPr>
          <p:spPr bwMode="auto">
            <a:xfrm>
              <a:off x="7059613" y="5260975"/>
              <a:ext cx="302366" cy="127029"/>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No add</a:t>
              </a:r>
              <a:endParaRPr lang="en-CA" sz="1400">
                <a:latin typeface="Cambria" pitchFamily="18" charset="0"/>
              </a:endParaRPr>
            </a:p>
          </p:txBody>
        </p:sp>
        <p:sp>
          <p:nvSpPr>
            <p:cNvPr id="21532" name="Rectangle 146"/>
            <p:cNvSpPr>
              <a:spLocks noChangeArrowheads="1"/>
            </p:cNvSpPr>
            <p:nvPr/>
          </p:nvSpPr>
          <p:spPr bwMode="auto">
            <a:xfrm>
              <a:off x="7059613" y="4457700"/>
              <a:ext cx="188139" cy="127029"/>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Shift</a:t>
              </a:r>
              <a:endParaRPr lang="en-CA" sz="1400">
                <a:latin typeface="Cambria" pitchFamily="18" charset="0"/>
              </a:endParaRPr>
            </a:p>
          </p:txBody>
        </p:sp>
        <p:sp>
          <p:nvSpPr>
            <p:cNvPr id="21533" name="Rectangle 147"/>
            <p:cNvSpPr>
              <a:spLocks noChangeArrowheads="1"/>
            </p:cNvSpPr>
            <p:nvPr/>
          </p:nvSpPr>
          <p:spPr bwMode="auto">
            <a:xfrm>
              <a:off x="7059613" y="4929188"/>
              <a:ext cx="188139" cy="127029"/>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Shift</a:t>
              </a:r>
              <a:endParaRPr lang="en-CA" sz="1400">
                <a:latin typeface="Cambria" pitchFamily="18" charset="0"/>
              </a:endParaRPr>
            </a:p>
          </p:txBody>
        </p:sp>
        <p:sp>
          <p:nvSpPr>
            <p:cNvPr id="21534" name="Rectangle 148"/>
            <p:cNvSpPr>
              <a:spLocks noChangeArrowheads="1"/>
            </p:cNvSpPr>
            <p:nvPr/>
          </p:nvSpPr>
          <p:spPr bwMode="auto">
            <a:xfrm>
              <a:off x="7059613" y="4814888"/>
              <a:ext cx="167142" cy="127029"/>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Add</a:t>
              </a:r>
              <a:endParaRPr lang="en-CA" sz="1400">
                <a:latin typeface="Cambria" pitchFamily="18" charset="0"/>
              </a:endParaRPr>
            </a:p>
          </p:txBody>
        </p:sp>
        <p:sp>
          <p:nvSpPr>
            <p:cNvPr id="21535" name="Rectangle 149"/>
            <p:cNvSpPr>
              <a:spLocks noChangeArrowheads="1"/>
            </p:cNvSpPr>
            <p:nvPr/>
          </p:nvSpPr>
          <p:spPr bwMode="auto">
            <a:xfrm>
              <a:off x="7059613" y="5375275"/>
              <a:ext cx="188139" cy="127029"/>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Shift</a:t>
              </a:r>
              <a:endParaRPr lang="en-CA" sz="1400">
                <a:latin typeface="Cambria" pitchFamily="18" charset="0"/>
              </a:endParaRPr>
            </a:p>
          </p:txBody>
        </p:sp>
        <p:sp>
          <p:nvSpPr>
            <p:cNvPr id="21536" name="Rectangle 150"/>
            <p:cNvSpPr>
              <a:spLocks noChangeArrowheads="1"/>
            </p:cNvSpPr>
            <p:nvPr/>
          </p:nvSpPr>
          <p:spPr bwMode="auto">
            <a:xfrm>
              <a:off x="7059613" y="5872163"/>
              <a:ext cx="188139" cy="127029"/>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Shift</a:t>
              </a:r>
              <a:endParaRPr lang="en-CA" sz="1400">
                <a:latin typeface="Cambria" pitchFamily="18" charset="0"/>
              </a:endParaRPr>
            </a:p>
          </p:txBody>
        </p:sp>
        <p:sp>
          <p:nvSpPr>
            <p:cNvPr id="21537" name="Rectangle 151"/>
            <p:cNvSpPr>
              <a:spLocks noChangeArrowheads="1"/>
            </p:cNvSpPr>
            <p:nvPr/>
          </p:nvSpPr>
          <p:spPr bwMode="auto">
            <a:xfrm>
              <a:off x="7059613" y="5757863"/>
              <a:ext cx="167142" cy="127029"/>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Add</a:t>
              </a:r>
              <a:endParaRPr lang="en-CA" sz="1400">
                <a:latin typeface="Cambria" pitchFamily="18" charset="0"/>
              </a:endParaRPr>
            </a:p>
          </p:txBody>
        </p:sp>
        <p:sp>
          <p:nvSpPr>
            <p:cNvPr id="21538" name="Rectangle 152"/>
            <p:cNvSpPr>
              <a:spLocks noChangeArrowheads="1"/>
            </p:cNvSpPr>
            <p:nvPr/>
          </p:nvSpPr>
          <p:spPr bwMode="auto">
            <a:xfrm>
              <a:off x="5886450" y="5897563"/>
              <a:ext cx="442631" cy="127029"/>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1   1   1   1</a:t>
              </a:r>
              <a:endParaRPr lang="en-CA" sz="1400">
                <a:latin typeface="Cambria" pitchFamily="18" charset="0"/>
              </a:endParaRPr>
            </a:p>
          </p:txBody>
        </p:sp>
        <p:sp>
          <p:nvSpPr>
            <p:cNvPr id="21539" name="Rectangle 153"/>
            <p:cNvSpPr>
              <a:spLocks noChangeArrowheads="1"/>
            </p:cNvSpPr>
            <p:nvPr/>
          </p:nvSpPr>
          <p:spPr bwMode="auto">
            <a:xfrm>
              <a:off x="4508500" y="3959225"/>
              <a:ext cx="52074" cy="127029"/>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0</a:t>
              </a:r>
              <a:endParaRPr lang="en-CA" sz="1400">
                <a:latin typeface="Cambria" pitchFamily="18" charset="0"/>
              </a:endParaRPr>
            </a:p>
          </p:txBody>
        </p:sp>
        <p:sp>
          <p:nvSpPr>
            <p:cNvPr id="21540" name="Rectangle 154"/>
            <p:cNvSpPr>
              <a:spLocks noChangeArrowheads="1"/>
            </p:cNvSpPr>
            <p:nvPr/>
          </p:nvSpPr>
          <p:spPr bwMode="auto">
            <a:xfrm>
              <a:off x="4508500" y="4329113"/>
              <a:ext cx="52074" cy="127029"/>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0</a:t>
              </a:r>
              <a:endParaRPr lang="en-CA" sz="1400">
                <a:latin typeface="Cambria" pitchFamily="18" charset="0"/>
              </a:endParaRPr>
            </a:p>
          </p:txBody>
        </p:sp>
        <p:sp>
          <p:nvSpPr>
            <p:cNvPr id="21541" name="Rectangle 155"/>
            <p:cNvSpPr>
              <a:spLocks noChangeArrowheads="1"/>
            </p:cNvSpPr>
            <p:nvPr/>
          </p:nvSpPr>
          <p:spPr bwMode="auto">
            <a:xfrm>
              <a:off x="4508500" y="4495800"/>
              <a:ext cx="52074" cy="127029"/>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0</a:t>
              </a:r>
              <a:endParaRPr lang="en-CA" sz="1400">
                <a:latin typeface="Cambria" pitchFamily="18" charset="0"/>
              </a:endParaRPr>
            </a:p>
          </p:txBody>
        </p:sp>
        <p:sp>
          <p:nvSpPr>
            <p:cNvPr id="21542" name="Rectangle 156"/>
            <p:cNvSpPr>
              <a:spLocks noChangeArrowheads="1"/>
            </p:cNvSpPr>
            <p:nvPr/>
          </p:nvSpPr>
          <p:spPr bwMode="auto">
            <a:xfrm>
              <a:off x="4508500" y="4802188"/>
              <a:ext cx="52074" cy="127029"/>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1</a:t>
              </a:r>
              <a:endParaRPr lang="en-CA" sz="1400">
                <a:latin typeface="Cambria" pitchFamily="18" charset="0"/>
              </a:endParaRPr>
            </a:p>
          </p:txBody>
        </p:sp>
        <p:sp>
          <p:nvSpPr>
            <p:cNvPr id="21543" name="Rectangle 157"/>
            <p:cNvSpPr>
              <a:spLocks noChangeArrowheads="1"/>
            </p:cNvSpPr>
            <p:nvPr/>
          </p:nvSpPr>
          <p:spPr bwMode="auto">
            <a:xfrm>
              <a:off x="4508500" y="4954588"/>
              <a:ext cx="52074" cy="127029"/>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0</a:t>
              </a:r>
              <a:endParaRPr lang="en-CA" sz="1400">
                <a:latin typeface="Cambria" pitchFamily="18" charset="0"/>
              </a:endParaRPr>
            </a:p>
          </p:txBody>
        </p:sp>
        <p:sp>
          <p:nvSpPr>
            <p:cNvPr id="21544" name="Rectangle 158"/>
            <p:cNvSpPr>
              <a:spLocks noChangeArrowheads="1"/>
            </p:cNvSpPr>
            <p:nvPr/>
          </p:nvSpPr>
          <p:spPr bwMode="auto">
            <a:xfrm>
              <a:off x="4508500" y="5273675"/>
              <a:ext cx="52074" cy="127029"/>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0</a:t>
              </a:r>
              <a:endParaRPr lang="en-CA" sz="1400">
                <a:latin typeface="Cambria" pitchFamily="18" charset="0"/>
              </a:endParaRPr>
            </a:p>
          </p:txBody>
        </p:sp>
        <p:sp>
          <p:nvSpPr>
            <p:cNvPr id="21545" name="Rectangle 159"/>
            <p:cNvSpPr>
              <a:spLocks noChangeArrowheads="1"/>
            </p:cNvSpPr>
            <p:nvPr/>
          </p:nvSpPr>
          <p:spPr bwMode="auto">
            <a:xfrm>
              <a:off x="4508500" y="5426075"/>
              <a:ext cx="52074" cy="127029"/>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0</a:t>
              </a:r>
              <a:endParaRPr lang="en-CA" sz="1400">
                <a:latin typeface="Cambria" pitchFamily="18" charset="0"/>
              </a:endParaRPr>
            </a:p>
          </p:txBody>
        </p:sp>
        <p:sp>
          <p:nvSpPr>
            <p:cNvPr id="21546" name="Rectangle 160"/>
            <p:cNvSpPr>
              <a:spLocks noChangeArrowheads="1"/>
            </p:cNvSpPr>
            <p:nvPr/>
          </p:nvSpPr>
          <p:spPr bwMode="auto">
            <a:xfrm>
              <a:off x="4508500" y="5732463"/>
              <a:ext cx="52074" cy="127029"/>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1</a:t>
              </a:r>
              <a:endParaRPr lang="en-CA" sz="1400">
                <a:latin typeface="Cambria" pitchFamily="18" charset="0"/>
              </a:endParaRPr>
            </a:p>
          </p:txBody>
        </p:sp>
        <p:sp>
          <p:nvSpPr>
            <p:cNvPr id="21547" name="Rectangle 161"/>
            <p:cNvSpPr>
              <a:spLocks noChangeArrowheads="1"/>
            </p:cNvSpPr>
            <p:nvPr/>
          </p:nvSpPr>
          <p:spPr bwMode="auto">
            <a:xfrm>
              <a:off x="4508500" y="5897563"/>
              <a:ext cx="52074" cy="127029"/>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0</a:t>
              </a:r>
              <a:endParaRPr lang="en-CA" sz="1400">
                <a:latin typeface="Cambria" pitchFamily="18" charset="0"/>
              </a:endParaRPr>
            </a:p>
          </p:txBody>
        </p:sp>
        <p:sp>
          <p:nvSpPr>
            <p:cNvPr id="21548" name="Rectangle 162"/>
            <p:cNvSpPr>
              <a:spLocks noChangeArrowheads="1"/>
            </p:cNvSpPr>
            <p:nvPr/>
          </p:nvSpPr>
          <p:spPr bwMode="auto">
            <a:xfrm>
              <a:off x="4891088" y="3959225"/>
              <a:ext cx="442631" cy="127029"/>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0   0   0   0</a:t>
              </a:r>
              <a:endParaRPr lang="en-CA" sz="1400">
                <a:latin typeface="Cambria" pitchFamily="18" charset="0"/>
              </a:endParaRPr>
            </a:p>
          </p:txBody>
        </p:sp>
        <p:sp>
          <p:nvSpPr>
            <p:cNvPr id="21549" name="Rectangle 163"/>
            <p:cNvSpPr>
              <a:spLocks noChangeArrowheads="1"/>
            </p:cNvSpPr>
            <p:nvPr/>
          </p:nvSpPr>
          <p:spPr bwMode="auto">
            <a:xfrm>
              <a:off x="4891088" y="4495800"/>
              <a:ext cx="442631" cy="127029"/>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0   1   1   0</a:t>
              </a:r>
              <a:endParaRPr lang="en-CA" sz="1400">
                <a:latin typeface="Cambria" pitchFamily="18" charset="0"/>
              </a:endParaRPr>
            </a:p>
          </p:txBody>
        </p:sp>
        <p:sp>
          <p:nvSpPr>
            <p:cNvPr id="21550" name="Rectangle 164"/>
            <p:cNvSpPr>
              <a:spLocks noChangeArrowheads="1"/>
            </p:cNvSpPr>
            <p:nvPr/>
          </p:nvSpPr>
          <p:spPr bwMode="auto">
            <a:xfrm>
              <a:off x="4891088" y="4329113"/>
              <a:ext cx="442631" cy="127029"/>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1   1   0   1</a:t>
              </a:r>
              <a:endParaRPr lang="en-CA" sz="1400">
                <a:latin typeface="Cambria" pitchFamily="18" charset="0"/>
              </a:endParaRPr>
            </a:p>
          </p:txBody>
        </p:sp>
        <p:sp>
          <p:nvSpPr>
            <p:cNvPr id="21551" name="Rectangle 165"/>
            <p:cNvSpPr>
              <a:spLocks noChangeArrowheads="1"/>
            </p:cNvSpPr>
            <p:nvPr/>
          </p:nvSpPr>
          <p:spPr bwMode="auto">
            <a:xfrm>
              <a:off x="4891088" y="4802188"/>
              <a:ext cx="442631" cy="127029"/>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0   0   1   1</a:t>
              </a:r>
              <a:endParaRPr lang="en-CA" sz="1400">
                <a:latin typeface="Cambria" pitchFamily="18" charset="0"/>
              </a:endParaRPr>
            </a:p>
          </p:txBody>
        </p:sp>
        <p:sp>
          <p:nvSpPr>
            <p:cNvPr id="21552" name="Rectangle 166"/>
            <p:cNvSpPr>
              <a:spLocks noChangeArrowheads="1"/>
            </p:cNvSpPr>
            <p:nvPr/>
          </p:nvSpPr>
          <p:spPr bwMode="auto">
            <a:xfrm>
              <a:off x="4891088" y="5273675"/>
              <a:ext cx="442631" cy="127029"/>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1   0   0   1</a:t>
              </a:r>
              <a:endParaRPr lang="en-CA" sz="1400">
                <a:latin typeface="Cambria" pitchFamily="18" charset="0"/>
              </a:endParaRPr>
            </a:p>
          </p:txBody>
        </p:sp>
        <p:sp>
          <p:nvSpPr>
            <p:cNvPr id="21553" name="Rectangle 167"/>
            <p:cNvSpPr>
              <a:spLocks noChangeArrowheads="1"/>
            </p:cNvSpPr>
            <p:nvPr/>
          </p:nvSpPr>
          <p:spPr bwMode="auto">
            <a:xfrm>
              <a:off x="4891088" y="5426075"/>
              <a:ext cx="442631" cy="127029"/>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0   1   0   0</a:t>
              </a:r>
              <a:endParaRPr lang="en-CA" sz="1400">
                <a:latin typeface="Cambria" pitchFamily="18" charset="0"/>
              </a:endParaRPr>
            </a:p>
          </p:txBody>
        </p:sp>
        <p:sp>
          <p:nvSpPr>
            <p:cNvPr id="21554" name="Rectangle 168"/>
            <p:cNvSpPr>
              <a:spLocks noChangeArrowheads="1"/>
            </p:cNvSpPr>
            <p:nvPr/>
          </p:nvSpPr>
          <p:spPr bwMode="auto">
            <a:xfrm>
              <a:off x="4891088" y="5732463"/>
              <a:ext cx="442631" cy="127029"/>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0   0   0   1</a:t>
              </a:r>
              <a:endParaRPr lang="en-CA" sz="1400">
                <a:latin typeface="Cambria" pitchFamily="18" charset="0"/>
              </a:endParaRPr>
            </a:p>
          </p:txBody>
        </p:sp>
        <p:sp>
          <p:nvSpPr>
            <p:cNvPr id="21555" name="Rectangle 169"/>
            <p:cNvSpPr>
              <a:spLocks noChangeArrowheads="1"/>
            </p:cNvSpPr>
            <p:nvPr/>
          </p:nvSpPr>
          <p:spPr bwMode="auto">
            <a:xfrm>
              <a:off x="4891088" y="5897563"/>
              <a:ext cx="442631" cy="127029"/>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1   0   0   0</a:t>
              </a:r>
              <a:endParaRPr lang="en-CA" sz="1400">
                <a:latin typeface="Cambria" pitchFamily="18" charset="0"/>
              </a:endParaRPr>
            </a:p>
          </p:txBody>
        </p:sp>
        <p:sp>
          <p:nvSpPr>
            <p:cNvPr id="21556" name="Rectangle 170"/>
            <p:cNvSpPr>
              <a:spLocks noChangeArrowheads="1"/>
            </p:cNvSpPr>
            <p:nvPr/>
          </p:nvSpPr>
          <p:spPr bwMode="auto">
            <a:xfrm>
              <a:off x="4891088" y="4954588"/>
              <a:ext cx="442631" cy="127029"/>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1   0   0   1</a:t>
              </a:r>
              <a:endParaRPr lang="en-CA" sz="1400">
                <a:latin typeface="Cambria" pitchFamily="18" charset="0"/>
              </a:endParaRPr>
            </a:p>
          </p:txBody>
        </p:sp>
        <p:sp>
          <p:nvSpPr>
            <p:cNvPr id="21557" name="Rectangle 171"/>
            <p:cNvSpPr>
              <a:spLocks noChangeArrowheads="1"/>
            </p:cNvSpPr>
            <p:nvPr/>
          </p:nvSpPr>
          <p:spPr bwMode="auto">
            <a:xfrm>
              <a:off x="5886450" y="3959225"/>
              <a:ext cx="442631" cy="127029"/>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1   0   1   1</a:t>
              </a:r>
              <a:endParaRPr lang="en-CA" sz="1400">
                <a:latin typeface="Cambria" pitchFamily="18" charset="0"/>
              </a:endParaRPr>
            </a:p>
          </p:txBody>
        </p:sp>
        <p:sp>
          <p:nvSpPr>
            <p:cNvPr id="21558" name="Rectangle 172"/>
            <p:cNvSpPr>
              <a:spLocks noChangeArrowheads="1"/>
            </p:cNvSpPr>
            <p:nvPr/>
          </p:nvSpPr>
          <p:spPr bwMode="auto">
            <a:xfrm>
              <a:off x="6089650" y="4125913"/>
              <a:ext cx="73072" cy="127029"/>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Q</a:t>
              </a:r>
              <a:endParaRPr lang="en-CA" sz="1400">
                <a:latin typeface="Cambria" pitchFamily="18" charset="0"/>
              </a:endParaRPr>
            </a:p>
          </p:txBody>
        </p:sp>
        <p:sp>
          <p:nvSpPr>
            <p:cNvPr id="21559" name="Rectangle 173"/>
            <p:cNvSpPr>
              <a:spLocks noChangeArrowheads="1"/>
            </p:cNvSpPr>
            <p:nvPr/>
          </p:nvSpPr>
          <p:spPr bwMode="auto">
            <a:xfrm>
              <a:off x="5095875" y="4125913"/>
              <a:ext cx="62993" cy="127029"/>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A</a:t>
              </a:r>
              <a:endParaRPr lang="en-CA" sz="1400">
                <a:latin typeface="Cambria" pitchFamily="18" charset="0"/>
              </a:endParaRPr>
            </a:p>
          </p:txBody>
        </p:sp>
        <p:sp>
          <p:nvSpPr>
            <p:cNvPr id="21560" name="Rectangle 174"/>
            <p:cNvSpPr>
              <a:spLocks noChangeArrowheads="1"/>
            </p:cNvSpPr>
            <p:nvPr/>
          </p:nvSpPr>
          <p:spPr bwMode="auto">
            <a:xfrm>
              <a:off x="5465763" y="6203950"/>
              <a:ext cx="323365" cy="127029"/>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Product</a:t>
              </a:r>
              <a:endParaRPr lang="en-CA" sz="1400">
                <a:latin typeface="Cambria" pitchFamily="18" charset="0"/>
              </a:endParaRPr>
            </a:p>
          </p:txBody>
        </p:sp>
        <p:sp>
          <p:nvSpPr>
            <p:cNvPr id="21561" name="Freeform 175"/>
            <p:cNvSpPr>
              <a:spLocks/>
            </p:cNvSpPr>
            <p:nvPr/>
          </p:nvSpPr>
          <p:spPr bwMode="auto">
            <a:xfrm>
              <a:off x="5643563" y="6127750"/>
              <a:ext cx="815975" cy="63500"/>
            </a:xfrm>
            <a:custGeom>
              <a:avLst/>
              <a:gdLst>
                <a:gd name="T0" fmla="*/ 815975 w 64"/>
                <a:gd name="T1" fmla="*/ 0 h 5"/>
                <a:gd name="T2" fmla="*/ 803225 w 64"/>
                <a:gd name="T3" fmla="*/ 12700 h 5"/>
                <a:gd name="T4" fmla="*/ 790476 w 64"/>
                <a:gd name="T5" fmla="*/ 12700 h 5"/>
                <a:gd name="T6" fmla="*/ 790476 w 64"/>
                <a:gd name="T7" fmla="*/ 12700 h 5"/>
                <a:gd name="T8" fmla="*/ 777726 w 64"/>
                <a:gd name="T9" fmla="*/ 12700 h 5"/>
                <a:gd name="T10" fmla="*/ 777726 w 64"/>
                <a:gd name="T11" fmla="*/ 12700 h 5"/>
                <a:gd name="T12" fmla="*/ 522734 w 64"/>
                <a:gd name="T13" fmla="*/ 12700 h 5"/>
                <a:gd name="T14" fmla="*/ 407988 w 64"/>
                <a:gd name="T15" fmla="*/ 12700 h 5"/>
                <a:gd name="T16" fmla="*/ 293241 w 64"/>
                <a:gd name="T17" fmla="*/ 12700 h 5"/>
                <a:gd name="T18" fmla="*/ 38249 w 64"/>
                <a:gd name="T19" fmla="*/ 12700 h 5"/>
                <a:gd name="T20" fmla="*/ 38249 w 64"/>
                <a:gd name="T21" fmla="*/ 12700 h 5"/>
                <a:gd name="T22" fmla="*/ 25499 w 64"/>
                <a:gd name="T23" fmla="*/ 25400 h 5"/>
                <a:gd name="T24" fmla="*/ 25499 w 64"/>
                <a:gd name="T25" fmla="*/ 25400 h 5"/>
                <a:gd name="T26" fmla="*/ 12750 w 64"/>
                <a:gd name="T27" fmla="*/ 38100 h 5"/>
                <a:gd name="T28" fmla="*/ 0 w 64"/>
                <a:gd name="T29" fmla="*/ 63500 h 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4"/>
                <a:gd name="T46" fmla="*/ 0 h 5"/>
                <a:gd name="T47" fmla="*/ 64 w 64"/>
                <a:gd name="T48" fmla="*/ 5 h 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4" h="5">
                  <a:moveTo>
                    <a:pt x="64" y="0"/>
                  </a:moveTo>
                  <a:lnTo>
                    <a:pt x="63" y="1"/>
                  </a:lnTo>
                  <a:lnTo>
                    <a:pt x="62" y="1"/>
                  </a:lnTo>
                  <a:lnTo>
                    <a:pt x="61" y="1"/>
                  </a:lnTo>
                  <a:lnTo>
                    <a:pt x="41" y="1"/>
                  </a:lnTo>
                  <a:lnTo>
                    <a:pt x="32" y="1"/>
                  </a:lnTo>
                  <a:lnTo>
                    <a:pt x="23" y="1"/>
                  </a:lnTo>
                  <a:lnTo>
                    <a:pt x="3" y="1"/>
                  </a:lnTo>
                  <a:lnTo>
                    <a:pt x="2" y="2"/>
                  </a:lnTo>
                  <a:lnTo>
                    <a:pt x="1" y="3"/>
                  </a:lnTo>
                  <a:lnTo>
                    <a:pt x="0" y="5"/>
                  </a:lnTo>
                </a:path>
              </a:pathLst>
            </a:custGeom>
            <a:noFill/>
            <a:ln w="12700">
              <a:solidFill>
                <a:srgbClr val="000000"/>
              </a:solidFill>
              <a:round/>
              <a:headEnd/>
              <a:tailEnd/>
            </a:ln>
          </p:spPr>
          <p:txBody>
            <a:bodyPr/>
            <a:lstStyle/>
            <a:p>
              <a:endParaRPr lang="en-US"/>
            </a:p>
          </p:txBody>
        </p:sp>
        <p:sp>
          <p:nvSpPr>
            <p:cNvPr id="21562" name="Freeform 176"/>
            <p:cNvSpPr>
              <a:spLocks/>
            </p:cNvSpPr>
            <p:nvPr/>
          </p:nvSpPr>
          <p:spPr bwMode="auto">
            <a:xfrm>
              <a:off x="4827588" y="6127750"/>
              <a:ext cx="815975" cy="63500"/>
            </a:xfrm>
            <a:custGeom>
              <a:avLst/>
              <a:gdLst>
                <a:gd name="T0" fmla="*/ 0 w 64"/>
                <a:gd name="T1" fmla="*/ 0 h 5"/>
                <a:gd name="T2" fmla="*/ 12750 w 64"/>
                <a:gd name="T3" fmla="*/ 12700 h 5"/>
                <a:gd name="T4" fmla="*/ 25499 w 64"/>
                <a:gd name="T5" fmla="*/ 12700 h 5"/>
                <a:gd name="T6" fmla="*/ 38249 w 64"/>
                <a:gd name="T7" fmla="*/ 12700 h 5"/>
                <a:gd name="T8" fmla="*/ 38249 w 64"/>
                <a:gd name="T9" fmla="*/ 12700 h 5"/>
                <a:gd name="T10" fmla="*/ 50998 w 64"/>
                <a:gd name="T11" fmla="*/ 12700 h 5"/>
                <a:gd name="T12" fmla="*/ 293241 w 64"/>
                <a:gd name="T13" fmla="*/ 12700 h 5"/>
                <a:gd name="T14" fmla="*/ 407988 w 64"/>
                <a:gd name="T15" fmla="*/ 12700 h 5"/>
                <a:gd name="T16" fmla="*/ 535484 w 64"/>
                <a:gd name="T17" fmla="*/ 12700 h 5"/>
                <a:gd name="T18" fmla="*/ 777726 w 64"/>
                <a:gd name="T19" fmla="*/ 12700 h 5"/>
                <a:gd name="T20" fmla="*/ 790476 w 64"/>
                <a:gd name="T21" fmla="*/ 12700 h 5"/>
                <a:gd name="T22" fmla="*/ 790476 w 64"/>
                <a:gd name="T23" fmla="*/ 25400 h 5"/>
                <a:gd name="T24" fmla="*/ 803225 w 64"/>
                <a:gd name="T25" fmla="*/ 25400 h 5"/>
                <a:gd name="T26" fmla="*/ 803225 w 64"/>
                <a:gd name="T27" fmla="*/ 38100 h 5"/>
                <a:gd name="T28" fmla="*/ 815975 w 64"/>
                <a:gd name="T29" fmla="*/ 63500 h 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4"/>
                <a:gd name="T46" fmla="*/ 0 h 5"/>
                <a:gd name="T47" fmla="*/ 64 w 64"/>
                <a:gd name="T48" fmla="*/ 5 h 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4" h="5">
                  <a:moveTo>
                    <a:pt x="0" y="0"/>
                  </a:moveTo>
                  <a:lnTo>
                    <a:pt x="1" y="1"/>
                  </a:lnTo>
                  <a:lnTo>
                    <a:pt x="2" y="1"/>
                  </a:lnTo>
                  <a:lnTo>
                    <a:pt x="3" y="1"/>
                  </a:lnTo>
                  <a:lnTo>
                    <a:pt x="4" y="1"/>
                  </a:lnTo>
                  <a:lnTo>
                    <a:pt x="23" y="1"/>
                  </a:lnTo>
                  <a:lnTo>
                    <a:pt x="32" y="1"/>
                  </a:lnTo>
                  <a:lnTo>
                    <a:pt x="42" y="1"/>
                  </a:lnTo>
                  <a:lnTo>
                    <a:pt x="61" y="1"/>
                  </a:lnTo>
                  <a:lnTo>
                    <a:pt x="62" y="1"/>
                  </a:lnTo>
                  <a:lnTo>
                    <a:pt x="62" y="2"/>
                  </a:lnTo>
                  <a:lnTo>
                    <a:pt x="63" y="2"/>
                  </a:lnTo>
                  <a:lnTo>
                    <a:pt x="63" y="3"/>
                  </a:lnTo>
                  <a:lnTo>
                    <a:pt x="64" y="5"/>
                  </a:lnTo>
                </a:path>
              </a:pathLst>
            </a:custGeom>
            <a:noFill/>
            <a:ln w="12700">
              <a:solidFill>
                <a:srgbClr val="000000"/>
              </a:solidFill>
              <a:round/>
              <a:headEnd/>
              <a:tailEnd/>
            </a:ln>
          </p:spPr>
          <p:txBody>
            <a:bodyPr/>
            <a:lstStyle/>
            <a:p>
              <a:endParaRPr lang="en-US"/>
            </a:p>
          </p:txBody>
        </p:sp>
        <p:sp>
          <p:nvSpPr>
            <p:cNvPr id="21563" name="Freeform 177"/>
            <p:cNvSpPr>
              <a:spLocks/>
            </p:cNvSpPr>
            <p:nvPr/>
          </p:nvSpPr>
          <p:spPr bwMode="auto">
            <a:xfrm>
              <a:off x="6727825" y="3627438"/>
              <a:ext cx="63500" cy="255587"/>
            </a:xfrm>
            <a:custGeom>
              <a:avLst/>
              <a:gdLst>
                <a:gd name="T0" fmla="*/ 0 w 5"/>
                <a:gd name="T1" fmla="*/ 0 h 20"/>
                <a:gd name="T2" fmla="*/ 12700 w 5"/>
                <a:gd name="T3" fmla="*/ 12779 h 20"/>
                <a:gd name="T4" fmla="*/ 25400 w 5"/>
                <a:gd name="T5" fmla="*/ 25559 h 20"/>
                <a:gd name="T6" fmla="*/ 25400 w 5"/>
                <a:gd name="T7" fmla="*/ 38338 h 20"/>
                <a:gd name="T8" fmla="*/ 25400 w 5"/>
                <a:gd name="T9" fmla="*/ 38338 h 20"/>
                <a:gd name="T10" fmla="*/ 25400 w 5"/>
                <a:gd name="T11" fmla="*/ 51117 h 20"/>
                <a:gd name="T12" fmla="*/ 25400 w 5"/>
                <a:gd name="T13" fmla="*/ 89455 h 20"/>
                <a:gd name="T14" fmla="*/ 25400 w 5"/>
                <a:gd name="T15" fmla="*/ 127794 h 20"/>
                <a:gd name="T16" fmla="*/ 25400 w 5"/>
                <a:gd name="T17" fmla="*/ 178911 h 20"/>
                <a:gd name="T18" fmla="*/ 25400 w 5"/>
                <a:gd name="T19" fmla="*/ 217249 h 20"/>
                <a:gd name="T20" fmla="*/ 25400 w 5"/>
                <a:gd name="T21" fmla="*/ 217249 h 20"/>
                <a:gd name="T22" fmla="*/ 25400 w 5"/>
                <a:gd name="T23" fmla="*/ 230028 h 20"/>
                <a:gd name="T24" fmla="*/ 25400 w 5"/>
                <a:gd name="T25" fmla="*/ 230028 h 20"/>
                <a:gd name="T26" fmla="*/ 38100 w 5"/>
                <a:gd name="T27" fmla="*/ 242808 h 20"/>
                <a:gd name="T28" fmla="*/ 63500 w 5"/>
                <a:gd name="T29" fmla="*/ 255587 h 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
                <a:gd name="T46" fmla="*/ 0 h 20"/>
                <a:gd name="T47" fmla="*/ 5 w 5"/>
                <a:gd name="T48" fmla="*/ 20 h 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 h="20">
                  <a:moveTo>
                    <a:pt x="0" y="0"/>
                  </a:moveTo>
                  <a:lnTo>
                    <a:pt x="1" y="1"/>
                  </a:lnTo>
                  <a:lnTo>
                    <a:pt x="2" y="2"/>
                  </a:lnTo>
                  <a:lnTo>
                    <a:pt x="2" y="3"/>
                  </a:lnTo>
                  <a:lnTo>
                    <a:pt x="2" y="4"/>
                  </a:lnTo>
                  <a:lnTo>
                    <a:pt x="2" y="7"/>
                  </a:lnTo>
                  <a:lnTo>
                    <a:pt x="2" y="10"/>
                  </a:lnTo>
                  <a:lnTo>
                    <a:pt x="2" y="14"/>
                  </a:lnTo>
                  <a:lnTo>
                    <a:pt x="2" y="17"/>
                  </a:lnTo>
                  <a:lnTo>
                    <a:pt x="2" y="18"/>
                  </a:lnTo>
                  <a:lnTo>
                    <a:pt x="3" y="19"/>
                  </a:lnTo>
                  <a:lnTo>
                    <a:pt x="5" y="20"/>
                  </a:lnTo>
                </a:path>
              </a:pathLst>
            </a:custGeom>
            <a:noFill/>
            <a:ln w="12700">
              <a:solidFill>
                <a:srgbClr val="000000"/>
              </a:solidFill>
              <a:round/>
              <a:headEnd/>
              <a:tailEnd/>
            </a:ln>
          </p:spPr>
          <p:txBody>
            <a:bodyPr/>
            <a:lstStyle/>
            <a:p>
              <a:endParaRPr lang="en-US"/>
            </a:p>
          </p:txBody>
        </p:sp>
        <p:sp>
          <p:nvSpPr>
            <p:cNvPr id="21564" name="Freeform 178"/>
            <p:cNvSpPr>
              <a:spLocks/>
            </p:cNvSpPr>
            <p:nvPr/>
          </p:nvSpPr>
          <p:spPr bwMode="auto">
            <a:xfrm>
              <a:off x="6727825" y="3883025"/>
              <a:ext cx="63500" cy="241300"/>
            </a:xfrm>
            <a:custGeom>
              <a:avLst/>
              <a:gdLst>
                <a:gd name="T0" fmla="*/ 0 w 5"/>
                <a:gd name="T1" fmla="*/ 241300 h 19"/>
                <a:gd name="T2" fmla="*/ 12700 w 5"/>
                <a:gd name="T3" fmla="*/ 228600 h 19"/>
                <a:gd name="T4" fmla="*/ 25400 w 5"/>
                <a:gd name="T5" fmla="*/ 228600 h 19"/>
                <a:gd name="T6" fmla="*/ 25400 w 5"/>
                <a:gd name="T7" fmla="*/ 215900 h 19"/>
                <a:gd name="T8" fmla="*/ 25400 w 5"/>
                <a:gd name="T9" fmla="*/ 215900 h 19"/>
                <a:gd name="T10" fmla="*/ 25400 w 5"/>
                <a:gd name="T11" fmla="*/ 203200 h 19"/>
                <a:gd name="T12" fmla="*/ 25400 w 5"/>
                <a:gd name="T13" fmla="*/ 165100 h 19"/>
                <a:gd name="T14" fmla="*/ 25400 w 5"/>
                <a:gd name="T15" fmla="*/ 127000 h 19"/>
                <a:gd name="T16" fmla="*/ 25400 w 5"/>
                <a:gd name="T17" fmla="*/ 76200 h 19"/>
                <a:gd name="T18" fmla="*/ 25400 w 5"/>
                <a:gd name="T19" fmla="*/ 38100 h 19"/>
                <a:gd name="T20" fmla="*/ 25400 w 5"/>
                <a:gd name="T21" fmla="*/ 38100 h 19"/>
                <a:gd name="T22" fmla="*/ 25400 w 5"/>
                <a:gd name="T23" fmla="*/ 25400 h 19"/>
                <a:gd name="T24" fmla="*/ 25400 w 5"/>
                <a:gd name="T25" fmla="*/ 25400 h 19"/>
                <a:gd name="T26" fmla="*/ 38100 w 5"/>
                <a:gd name="T27" fmla="*/ 12700 h 19"/>
                <a:gd name="T28" fmla="*/ 63500 w 5"/>
                <a:gd name="T29" fmla="*/ 0 h 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
                <a:gd name="T46" fmla="*/ 0 h 19"/>
                <a:gd name="T47" fmla="*/ 5 w 5"/>
                <a:gd name="T48" fmla="*/ 19 h 1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 h="19">
                  <a:moveTo>
                    <a:pt x="0" y="19"/>
                  </a:moveTo>
                  <a:lnTo>
                    <a:pt x="1" y="18"/>
                  </a:lnTo>
                  <a:lnTo>
                    <a:pt x="2" y="18"/>
                  </a:lnTo>
                  <a:lnTo>
                    <a:pt x="2" y="17"/>
                  </a:lnTo>
                  <a:lnTo>
                    <a:pt x="2" y="16"/>
                  </a:lnTo>
                  <a:lnTo>
                    <a:pt x="2" y="13"/>
                  </a:lnTo>
                  <a:lnTo>
                    <a:pt x="2" y="10"/>
                  </a:lnTo>
                  <a:lnTo>
                    <a:pt x="2" y="6"/>
                  </a:lnTo>
                  <a:lnTo>
                    <a:pt x="2" y="3"/>
                  </a:lnTo>
                  <a:lnTo>
                    <a:pt x="2" y="2"/>
                  </a:lnTo>
                  <a:lnTo>
                    <a:pt x="3" y="1"/>
                  </a:lnTo>
                  <a:lnTo>
                    <a:pt x="5" y="0"/>
                  </a:lnTo>
                </a:path>
              </a:pathLst>
            </a:custGeom>
            <a:noFill/>
            <a:ln w="12700">
              <a:solidFill>
                <a:srgbClr val="000000"/>
              </a:solidFill>
              <a:round/>
              <a:headEnd/>
              <a:tailEnd/>
            </a:ln>
          </p:spPr>
          <p:txBody>
            <a:bodyPr/>
            <a:lstStyle/>
            <a:p>
              <a:endParaRPr lang="en-US"/>
            </a:p>
          </p:txBody>
        </p:sp>
        <p:sp>
          <p:nvSpPr>
            <p:cNvPr id="21565" name="Freeform 179"/>
            <p:cNvSpPr>
              <a:spLocks/>
            </p:cNvSpPr>
            <p:nvPr/>
          </p:nvSpPr>
          <p:spPr bwMode="auto">
            <a:xfrm>
              <a:off x="7569200" y="4354513"/>
              <a:ext cx="65088" cy="127000"/>
            </a:xfrm>
            <a:custGeom>
              <a:avLst/>
              <a:gdLst>
                <a:gd name="T0" fmla="*/ 0 w 5"/>
                <a:gd name="T1" fmla="*/ 0 h 10"/>
                <a:gd name="T2" fmla="*/ 13018 w 5"/>
                <a:gd name="T3" fmla="*/ 12700 h 10"/>
                <a:gd name="T4" fmla="*/ 13018 w 5"/>
                <a:gd name="T5" fmla="*/ 12700 h 10"/>
                <a:gd name="T6" fmla="*/ 13018 w 5"/>
                <a:gd name="T7" fmla="*/ 25400 h 10"/>
                <a:gd name="T8" fmla="*/ 13018 w 5"/>
                <a:gd name="T9" fmla="*/ 25400 h 10"/>
                <a:gd name="T10" fmla="*/ 13018 w 5"/>
                <a:gd name="T11" fmla="*/ 38100 h 10"/>
                <a:gd name="T12" fmla="*/ 13018 w 5"/>
                <a:gd name="T13" fmla="*/ 50800 h 10"/>
                <a:gd name="T14" fmla="*/ 13018 w 5"/>
                <a:gd name="T15" fmla="*/ 63500 h 10"/>
                <a:gd name="T16" fmla="*/ 13018 w 5"/>
                <a:gd name="T17" fmla="*/ 76200 h 10"/>
                <a:gd name="T18" fmla="*/ 13018 w 5"/>
                <a:gd name="T19" fmla="*/ 88900 h 10"/>
                <a:gd name="T20" fmla="*/ 13018 w 5"/>
                <a:gd name="T21" fmla="*/ 101600 h 10"/>
                <a:gd name="T22" fmla="*/ 26035 w 5"/>
                <a:gd name="T23" fmla="*/ 101600 h 10"/>
                <a:gd name="T24" fmla="*/ 26035 w 5"/>
                <a:gd name="T25" fmla="*/ 114300 h 10"/>
                <a:gd name="T26" fmla="*/ 39053 w 5"/>
                <a:gd name="T27" fmla="*/ 114300 h 10"/>
                <a:gd name="T28" fmla="*/ 65088 w 5"/>
                <a:gd name="T29" fmla="*/ 12700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
                <a:gd name="T46" fmla="*/ 0 h 10"/>
                <a:gd name="T47" fmla="*/ 5 w 5"/>
                <a:gd name="T48" fmla="*/ 10 h 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 h="10">
                  <a:moveTo>
                    <a:pt x="0" y="0"/>
                  </a:moveTo>
                  <a:lnTo>
                    <a:pt x="1" y="1"/>
                  </a:lnTo>
                  <a:lnTo>
                    <a:pt x="1" y="2"/>
                  </a:lnTo>
                  <a:lnTo>
                    <a:pt x="1" y="3"/>
                  </a:lnTo>
                  <a:lnTo>
                    <a:pt x="1" y="4"/>
                  </a:lnTo>
                  <a:lnTo>
                    <a:pt x="1" y="5"/>
                  </a:lnTo>
                  <a:lnTo>
                    <a:pt x="1" y="6"/>
                  </a:lnTo>
                  <a:lnTo>
                    <a:pt x="1" y="7"/>
                  </a:lnTo>
                  <a:lnTo>
                    <a:pt x="1" y="8"/>
                  </a:lnTo>
                  <a:lnTo>
                    <a:pt x="2" y="8"/>
                  </a:lnTo>
                  <a:lnTo>
                    <a:pt x="2" y="9"/>
                  </a:lnTo>
                  <a:lnTo>
                    <a:pt x="3" y="9"/>
                  </a:lnTo>
                  <a:lnTo>
                    <a:pt x="5" y="10"/>
                  </a:lnTo>
                </a:path>
              </a:pathLst>
            </a:custGeom>
            <a:noFill/>
            <a:ln w="12700">
              <a:solidFill>
                <a:srgbClr val="000000"/>
              </a:solidFill>
              <a:round/>
              <a:headEnd/>
              <a:tailEnd/>
            </a:ln>
          </p:spPr>
          <p:txBody>
            <a:bodyPr/>
            <a:lstStyle/>
            <a:p>
              <a:endParaRPr lang="en-US"/>
            </a:p>
          </p:txBody>
        </p:sp>
        <p:sp>
          <p:nvSpPr>
            <p:cNvPr id="21566" name="Freeform 180"/>
            <p:cNvSpPr>
              <a:spLocks/>
            </p:cNvSpPr>
            <p:nvPr/>
          </p:nvSpPr>
          <p:spPr bwMode="auto">
            <a:xfrm>
              <a:off x="7569200" y="4481513"/>
              <a:ext cx="65088" cy="141287"/>
            </a:xfrm>
            <a:custGeom>
              <a:avLst/>
              <a:gdLst>
                <a:gd name="T0" fmla="*/ 0 w 5"/>
                <a:gd name="T1" fmla="*/ 141287 h 11"/>
                <a:gd name="T2" fmla="*/ 13018 w 5"/>
                <a:gd name="T3" fmla="*/ 128443 h 11"/>
                <a:gd name="T4" fmla="*/ 13018 w 5"/>
                <a:gd name="T5" fmla="*/ 115598 h 11"/>
                <a:gd name="T6" fmla="*/ 13018 w 5"/>
                <a:gd name="T7" fmla="*/ 115598 h 11"/>
                <a:gd name="T8" fmla="*/ 13018 w 5"/>
                <a:gd name="T9" fmla="*/ 102754 h 11"/>
                <a:gd name="T10" fmla="*/ 13018 w 5"/>
                <a:gd name="T11" fmla="*/ 89910 h 11"/>
                <a:gd name="T12" fmla="*/ 13018 w 5"/>
                <a:gd name="T13" fmla="*/ 77066 h 11"/>
                <a:gd name="T14" fmla="*/ 13018 w 5"/>
                <a:gd name="T15" fmla="*/ 77066 h 11"/>
                <a:gd name="T16" fmla="*/ 13018 w 5"/>
                <a:gd name="T17" fmla="*/ 64221 h 11"/>
                <a:gd name="T18" fmla="*/ 13018 w 5"/>
                <a:gd name="T19" fmla="*/ 51377 h 11"/>
                <a:gd name="T20" fmla="*/ 13018 w 5"/>
                <a:gd name="T21" fmla="*/ 38533 h 11"/>
                <a:gd name="T22" fmla="*/ 26035 w 5"/>
                <a:gd name="T23" fmla="*/ 25689 h 11"/>
                <a:gd name="T24" fmla="*/ 26035 w 5"/>
                <a:gd name="T25" fmla="*/ 25689 h 11"/>
                <a:gd name="T26" fmla="*/ 39053 w 5"/>
                <a:gd name="T27" fmla="*/ 12844 h 11"/>
                <a:gd name="T28" fmla="*/ 65088 w 5"/>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
                <a:gd name="T46" fmla="*/ 0 h 11"/>
                <a:gd name="T47" fmla="*/ 5 w 5"/>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 h="11">
                  <a:moveTo>
                    <a:pt x="0" y="11"/>
                  </a:moveTo>
                  <a:lnTo>
                    <a:pt x="1" y="10"/>
                  </a:lnTo>
                  <a:lnTo>
                    <a:pt x="1" y="9"/>
                  </a:lnTo>
                  <a:lnTo>
                    <a:pt x="1" y="8"/>
                  </a:lnTo>
                  <a:lnTo>
                    <a:pt x="1" y="7"/>
                  </a:lnTo>
                  <a:lnTo>
                    <a:pt x="1" y="6"/>
                  </a:lnTo>
                  <a:lnTo>
                    <a:pt x="1" y="5"/>
                  </a:lnTo>
                  <a:lnTo>
                    <a:pt x="1" y="4"/>
                  </a:lnTo>
                  <a:lnTo>
                    <a:pt x="1" y="3"/>
                  </a:lnTo>
                  <a:lnTo>
                    <a:pt x="2" y="2"/>
                  </a:lnTo>
                  <a:lnTo>
                    <a:pt x="3" y="1"/>
                  </a:lnTo>
                  <a:lnTo>
                    <a:pt x="5" y="0"/>
                  </a:lnTo>
                </a:path>
              </a:pathLst>
            </a:custGeom>
            <a:noFill/>
            <a:ln w="12700">
              <a:solidFill>
                <a:srgbClr val="000000"/>
              </a:solidFill>
              <a:round/>
              <a:headEnd/>
              <a:tailEnd/>
            </a:ln>
          </p:spPr>
          <p:txBody>
            <a:bodyPr/>
            <a:lstStyle/>
            <a:p>
              <a:endParaRPr lang="en-US"/>
            </a:p>
          </p:txBody>
        </p:sp>
        <p:sp>
          <p:nvSpPr>
            <p:cNvPr id="21567" name="Freeform 181"/>
            <p:cNvSpPr>
              <a:spLocks/>
            </p:cNvSpPr>
            <p:nvPr/>
          </p:nvSpPr>
          <p:spPr bwMode="auto">
            <a:xfrm>
              <a:off x="7569200" y="4826000"/>
              <a:ext cx="65088" cy="128588"/>
            </a:xfrm>
            <a:custGeom>
              <a:avLst/>
              <a:gdLst>
                <a:gd name="T0" fmla="*/ 0 w 5"/>
                <a:gd name="T1" fmla="*/ 0 h 10"/>
                <a:gd name="T2" fmla="*/ 13018 w 5"/>
                <a:gd name="T3" fmla="*/ 12859 h 10"/>
                <a:gd name="T4" fmla="*/ 13018 w 5"/>
                <a:gd name="T5" fmla="*/ 12859 h 10"/>
                <a:gd name="T6" fmla="*/ 13018 w 5"/>
                <a:gd name="T7" fmla="*/ 25718 h 10"/>
                <a:gd name="T8" fmla="*/ 13018 w 5"/>
                <a:gd name="T9" fmla="*/ 25718 h 10"/>
                <a:gd name="T10" fmla="*/ 13018 w 5"/>
                <a:gd name="T11" fmla="*/ 38576 h 10"/>
                <a:gd name="T12" fmla="*/ 13018 w 5"/>
                <a:gd name="T13" fmla="*/ 51435 h 10"/>
                <a:gd name="T14" fmla="*/ 13018 w 5"/>
                <a:gd name="T15" fmla="*/ 64294 h 10"/>
                <a:gd name="T16" fmla="*/ 13018 w 5"/>
                <a:gd name="T17" fmla="*/ 77153 h 10"/>
                <a:gd name="T18" fmla="*/ 13018 w 5"/>
                <a:gd name="T19" fmla="*/ 90012 h 10"/>
                <a:gd name="T20" fmla="*/ 13018 w 5"/>
                <a:gd name="T21" fmla="*/ 90012 h 10"/>
                <a:gd name="T22" fmla="*/ 26035 w 5"/>
                <a:gd name="T23" fmla="*/ 102870 h 10"/>
                <a:gd name="T24" fmla="*/ 39053 w 5"/>
                <a:gd name="T25" fmla="*/ 115729 h 10"/>
                <a:gd name="T26" fmla="*/ 65088 w 5"/>
                <a:gd name="T27" fmla="*/ 128588 h 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
                <a:gd name="T43" fmla="*/ 0 h 10"/>
                <a:gd name="T44" fmla="*/ 5 w 5"/>
                <a:gd name="T45" fmla="*/ 10 h 1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 h="10">
                  <a:moveTo>
                    <a:pt x="0" y="0"/>
                  </a:moveTo>
                  <a:lnTo>
                    <a:pt x="1" y="1"/>
                  </a:lnTo>
                  <a:lnTo>
                    <a:pt x="1" y="2"/>
                  </a:lnTo>
                  <a:lnTo>
                    <a:pt x="1" y="3"/>
                  </a:lnTo>
                  <a:lnTo>
                    <a:pt x="1" y="4"/>
                  </a:lnTo>
                  <a:lnTo>
                    <a:pt x="1" y="5"/>
                  </a:lnTo>
                  <a:lnTo>
                    <a:pt x="1" y="6"/>
                  </a:lnTo>
                  <a:lnTo>
                    <a:pt x="1" y="7"/>
                  </a:lnTo>
                  <a:lnTo>
                    <a:pt x="2" y="8"/>
                  </a:lnTo>
                  <a:lnTo>
                    <a:pt x="3" y="9"/>
                  </a:lnTo>
                  <a:lnTo>
                    <a:pt x="5" y="10"/>
                  </a:lnTo>
                </a:path>
              </a:pathLst>
            </a:custGeom>
            <a:noFill/>
            <a:ln w="12700">
              <a:solidFill>
                <a:srgbClr val="000000"/>
              </a:solidFill>
              <a:round/>
              <a:headEnd/>
              <a:tailEnd/>
            </a:ln>
          </p:spPr>
          <p:txBody>
            <a:bodyPr/>
            <a:lstStyle/>
            <a:p>
              <a:endParaRPr lang="en-US"/>
            </a:p>
          </p:txBody>
        </p:sp>
        <p:sp>
          <p:nvSpPr>
            <p:cNvPr id="21568" name="Freeform 182"/>
            <p:cNvSpPr>
              <a:spLocks/>
            </p:cNvSpPr>
            <p:nvPr/>
          </p:nvSpPr>
          <p:spPr bwMode="auto">
            <a:xfrm>
              <a:off x="7569200" y="4954588"/>
              <a:ext cx="65088" cy="139700"/>
            </a:xfrm>
            <a:custGeom>
              <a:avLst/>
              <a:gdLst>
                <a:gd name="T0" fmla="*/ 0 w 5"/>
                <a:gd name="T1" fmla="*/ 139700 h 11"/>
                <a:gd name="T2" fmla="*/ 13018 w 5"/>
                <a:gd name="T3" fmla="*/ 127000 h 11"/>
                <a:gd name="T4" fmla="*/ 13018 w 5"/>
                <a:gd name="T5" fmla="*/ 114300 h 11"/>
                <a:gd name="T6" fmla="*/ 13018 w 5"/>
                <a:gd name="T7" fmla="*/ 114300 h 11"/>
                <a:gd name="T8" fmla="*/ 13018 w 5"/>
                <a:gd name="T9" fmla="*/ 101600 h 11"/>
                <a:gd name="T10" fmla="*/ 13018 w 5"/>
                <a:gd name="T11" fmla="*/ 88900 h 11"/>
                <a:gd name="T12" fmla="*/ 13018 w 5"/>
                <a:gd name="T13" fmla="*/ 76200 h 11"/>
                <a:gd name="T14" fmla="*/ 13018 w 5"/>
                <a:gd name="T15" fmla="*/ 63500 h 11"/>
                <a:gd name="T16" fmla="*/ 13018 w 5"/>
                <a:gd name="T17" fmla="*/ 63500 h 11"/>
                <a:gd name="T18" fmla="*/ 13018 w 5"/>
                <a:gd name="T19" fmla="*/ 50800 h 11"/>
                <a:gd name="T20" fmla="*/ 13018 w 5"/>
                <a:gd name="T21" fmla="*/ 38100 h 11"/>
                <a:gd name="T22" fmla="*/ 26035 w 5"/>
                <a:gd name="T23" fmla="*/ 25400 h 11"/>
                <a:gd name="T24" fmla="*/ 26035 w 5"/>
                <a:gd name="T25" fmla="*/ 25400 h 11"/>
                <a:gd name="T26" fmla="*/ 39053 w 5"/>
                <a:gd name="T27" fmla="*/ 12700 h 11"/>
                <a:gd name="T28" fmla="*/ 65088 w 5"/>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
                <a:gd name="T46" fmla="*/ 0 h 11"/>
                <a:gd name="T47" fmla="*/ 5 w 5"/>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 h="11">
                  <a:moveTo>
                    <a:pt x="0" y="11"/>
                  </a:moveTo>
                  <a:lnTo>
                    <a:pt x="1" y="10"/>
                  </a:lnTo>
                  <a:lnTo>
                    <a:pt x="1" y="9"/>
                  </a:lnTo>
                  <a:lnTo>
                    <a:pt x="1" y="8"/>
                  </a:lnTo>
                  <a:lnTo>
                    <a:pt x="1" y="7"/>
                  </a:lnTo>
                  <a:lnTo>
                    <a:pt x="1" y="6"/>
                  </a:lnTo>
                  <a:lnTo>
                    <a:pt x="1" y="5"/>
                  </a:lnTo>
                  <a:lnTo>
                    <a:pt x="1" y="4"/>
                  </a:lnTo>
                  <a:lnTo>
                    <a:pt x="1" y="3"/>
                  </a:lnTo>
                  <a:lnTo>
                    <a:pt x="2" y="2"/>
                  </a:lnTo>
                  <a:lnTo>
                    <a:pt x="3" y="1"/>
                  </a:lnTo>
                  <a:lnTo>
                    <a:pt x="5" y="0"/>
                  </a:lnTo>
                </a:path>
              </a:pathLst>
            </a:custGeom>
            <a:noFill/>
            <a:ln w="12700">
              <a:solidFill>
                <a:srgbClr val="000000"/>
              </a:solidFill>
              <a:round/>
              <a:headEnd/>
              <a:tailEnd/>
            </a:ln>
          </p:spPr>
          <p:txBody>
            <a:bodyPr/>
            <a:lstStyle/>
            <a:p>
              <a:endParaRPr lang="en-US"/>
            </a:p>
          </p:txBody>
        </p:sp>
        <p:sp>
          <p:nvSpPr>
            <p:cNvPr id="21569" name="Freeform 183"/>
            <p:cNvSpPr>
              <a:spLocks/>
            </p:cNvSpPr>
            <p:nvPr/>
          </p:nvSpPr>
          <p:spPr bwMode="auto">
            <a:xfrm>
              <a:off x="7569200" y="5272088"/>
              <a:ext cx="65088" cy="141287"/>
            </a:xfrm>
            <a:custGeom>
              <a:avLst/>
              <a:gdLst>
                <a:gd name="T0" fmla="*/ 0 w 5"/>
                <a:gd name="T1" fmla="*/ 0 h 11"/>
                <a:gd name="T2" fmla="*/ 13018 w 5"/>
                <a:gd name="T3" fmla="*/ 12844 h 11"/>
                <a:gd name="T4" fmla="*/ 13018 w 5"/>
                <a:gd name="T5" fmla="*/ 25689 h 11"/>
                <a:gd name="T6" fmla="*/ 13018 w 5"/>
                <a:gd name="T7" fmla="*/ 25689 h 11"/>
                <a:gd name="T8" fmla="*/ 13018 w 5"/>
                <a:gd name="T9" fmla="*/ 38533 h 11"/>
                <a:gd name="T10" fmla="*/ 13018 w 5"/>
                <a:gd name="T11" fmla="*/ 51377 h 11"/>
                <a:gd name="T12" fmla="*/ 13018 w 5"/>
                <a:gd name="T13" fmla="*/ 51377 h 11"/>
                <a:gd name="T14" fmla="*/ 13018 w 5"/>
                <a:gd name="T15" fmla="*/ 64221 h 11"/>
                <a:gd name="T16" fmla="*/ 13018 w 5"/>
                <a:gd name="T17" fmla="*/ 77066 h 11"/>
                <a:gd name="T18" fmla="*/ 13018 w 5"/>
                <a:gd name="T19" fmla="*/ 89910 h 11"/>
                <a:gd name="T20" fmla="*/ 13018 w 5"/>
                <a:gd name="T21" fmla="*/ 102754 h 11"/>
                <a:gd name="T22" fmla="*/ 26035 w 5"/>
                <a:gd name="T23" fmla="*/ 115598 h 11"/>
                <a:gd name="T24" fmla="*/ 26035 w 5"/>
                <a:gd name="T25" fmla="*/ 115598 h 11"/>
                <a:gd name="T26" fmla="*/ 39053 w 5"/>
                <a:gd name="T27" fmla="*/ 128443 h 11"/>
                <a:gd name="T28" fmla="*/ 65088 w 5"/>
                <a:gd name="T29" fmla="*/ 141287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
                <a:gd name="T46" fmla="*/ 0 h 11"/>
                <a:gd name="T47" fmla="*/ 5 w 5"/>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 h="11">
                  <a:moveTo>
                    <a:pt x="0" y="0"/>
                  </a:moveTo>
                  <a:lnTo>
                    <a:pt x="1" y="1"/>
                  </a:lnTo>
                  <a:lnTo>
                    <a:pt x="1" y="2"/>
                  </a:lnTo>
                  <a:lnTo>
                    <a:pt x="1" y="3"/>
                  </a:lnTo>
                  <a:lnTo>
                    <a:pt x="1" y="4"/>
                  </a:lnTo>
                  <a:lnTo>
                    <a:pt x="1" y="5"/>
                  </a:lnTo>
                  <a:lnTo>
                    <a:pt x="1" y="6"/>
                  </a:lnTo>
                  <a:lnTo>
                    <a:pt x="1" y="7"/>
                  </a:lnTo>
                  <a:lnTo>
                    <a:pt x="1" y="8"/>
                  </a:lnTo>
                  <a:lnTo>
                    <a:pt x="2" y="9"/>
                  </a:lnTo>
                  <a:lnTo>
                    <a:pt x="3" y="10"/>
                  </a:lnTo>
                  <a:lnTo>
                    <a:pt x="5" y="11"/>
                  </a:lnTo>
                </a:path>
              </a:pathLst>
            </a:custGeom>
            <a:noFill/>
            <a:ln w="12700">
              <a:solidFill>
                <a:srgbClr val="000000"/>
              </a:solidFill>
              <a:round/>
              <a:headEnd/>
              <a:tailEnd/>
            </a:ln>
          </p:spPr>
          <p:txBody>
            <a:bodyPr/>
            <a:lstStyle/>
            <a:p>
              <a:endParaRPr lang="en-US"/>
            </a:p>
          </p:txBody>
        </p:sp>
        <p:sp>
          <p:nvSpPr>
            <p:cNvPr id="21570" name="Freeform 184"/>
            <p:cNvSpPr>
              <a:spLocks/>
            </p:cNvSpPr>
            <p:nvPr/>
          </p:nvSpPr>
          <p:spPr bwMode="auto">
            <a:xfrm>
              <a:off x="7569200" y="5413375"/>
              <a:ext cx="65088" cy="127000"/>
            </a:xfrm>
            <a:custGeom>
              <a:avLst/>
              <a:gdLst>
                <a:gd name="T0" fmla="*/ 0 w 5"/>
                <a:gd name="T1" fmla="*/ 127000 h 10"/>
                <a:gd name="T2" fmla="*/ 13018 w 5"/>
                <a:gd name="T3" fmla="*/ 114300 h 10"/>
                <a:gd name="T4" fmla="*/ 13018 w 5"/>
                <a:gd name="T5" fmla="*/ 114300 h 10"/>
                <a:gd name="T6" fmla="*/ 13018 w 5"/>
                <a:gd name="T7" fmla="*/ 101600 h 10"/>
                <a:gd name="T8" fmla="*/ 13018 w 5"/>
                <a:gd name="T9" fmla="*/ 101600 h 10"/>
                <a:gd name="T10" fmla="*/ 13018 w 5"/>
                <a:gd name="T11" fmla="*/ 88900 h 10"/>
                <a:gd name="T12" fmla="*/ 13018 w 5"/>
                <a:gd name="T13" fmla="*/ 76200 h 10"/>
                <a:gd name="T14" fmla="*/ 13018 w 5"/>
                <a:gd name="T15" fmla="*/ 63500 h 10"/>
                <a:gd name="T16" fmla="*/ 13018 w 5"/>
                <a:gd name="T17" fmla="*/ 50800 h 10"/>
                <a:gd name="T18" fmla="*/ 13018 w 5"/>
                <a:gd name="T19" fmla="*/ 38100 h 10"/>
                <a:gd name="T20" fmla="*/ 13018 w 5"/>
                <a:gd name="T21" fmla="*/ 25400 h 10"/>
                <a:gd name="T22" fmla="*/ 26035 w 5"/>
                <a:gd name="T23" fmla="*/ 25400 h 10"/>
                <a:gd name="T24" fmla="*/ 26035 w 5"/>
                <a:gd name="T25" fmla="*/ 12700 h 10"/>
                <a:gd name="T26" fmla="*/ 39053 w 5"/>
                <a:gd name="T27" fmla="*/ 12700 h 10"/>
                <a:gd name="T28" fmla="*/ 65088 w 5"/>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
                <a:gd name="T46" fmla="*/ 0 h 10"/>
                <a:gd name="T47" fmla="*/ 5 w 5"/>
                <a:gd name="T48" fmla="*/ 10 h 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 h="10">
                  <a:moveTo>
                    <a:pt x="0" y="10"/>
                  </a:moveTo>
                  <a:lnTo>
                    <a:pt x="1" y="9"/>
                  </a:lnTo>
                  <a:lnTo>
                    <a:pt x="1" y="8"/>
                  </a:lnTo>
                  <a:lnTo>
                    <a:pt x="1" y="7"/>
                  </a:lnTo>
                  <a:lnTo>
                    <a:pt x="1" y="6"/>
                  </a:lnTo>
                  <a:lnTo>
                    <a:pt x="1" y="5"/>
                  </a:lnTo>
                  <a:lnTo>
                    <a:pt x="1" y="4"/>
                  </a:lnTo>
                  <a:lnTo>
                    <a:pt x="1" y="3"/>
                  </a:lnTo>
                  <a:lnTo>
                    <a:pt x="1" y="2"/>
                  </a:lnTo>
                  <a:lnTo>
                    <a:pt x="2" y="2"/>
                  </a:lnTo>
                  <a:lnTo>
                    <a:pt x="2" y="1"/>
                  </a:lnTo>
                  <a:lnTo>
                    <a:pt x="3" y="1"/>
                  </a:lnTo>
                  <a:lnTo>
                    <a:pt x="5" y="0"/>
                  </a:lnTo>
                </a:path>
              </a:pathLst>
            </a:custGeom>
            <a:noFill/>
            <a:ln w="12700">
              <a:solidFill>
                <a:srgbClr val="000000"/>
              </a:solidFill>
              <a:round/>
              <a:headEnd/>
              <a:tailEnd/>
            </a:ln>
          </p:spPr>
          <p:txBody>
            <a:bodyPr/>
            <a:lstStyle/>
            <a:p>
              <a:endParaRPr lang="en-US"/>
            </a:p>
          </p:txBody>
        </p:sp>
        <p:sp>
          <p:nvSpPr>
            <p:cNvPr id="21571" name="Freeform 185"/>
            <p:cNvSpPr>
              <a:spLocks/>
            </p:cNvSpPr>
            <p:nvPr/>
          </p:nvSpPr>
          <p:spPr bwMode="auto">
            <a:xfrm>
              <a:off x="7569200" y="5757863"/>
              <a:ext cx="65088" cy="139700"/>
            </a:xfrm>
            <a:custGeom>
              <a:avLst/>
              <a:gdLst>
                <a:gd name="T0" fmla="*/ 0 w 5"/>
                <a:gd name="T1" fmla="*/ 0 h 11"/>
                <a:gd name="T2" fmla="*/ 13018 w 5"/>
                <a:gd name="T3" fmla="*/ 12700 h 11"/>
                <a:gd name="T4" fmla="*/ 13018 w 5"/>
                <a:gd name="T5" fmla="*/ 25400 h 11"/>
                <a:gd name="T6" fmla="*/ 13018 w 5"/>
                <a:gd name="T7" fmla="*/ 38100 h 11"/>
                <a:gd name="T8" fmla="*/ 13018 w 5"/>
                <a:gd name="T9" fmla="*/ 50800 h 11"/>
                <a:gd name="T10" fmla="*/ 13018 w 5"/>
                <a:gd name="T11" fmla="*/ 63500 h 11"/>
                <a:gd name="T12" fmla="*/ 13018 w 5"/>
                <a:gd name="T13" fmla="*/ 76200 h 11"/>
                <a:gd name="T14" fmla="*/ 13018 w 5"/>
                <a:gd name="T15" fmla="*/ 88900 h 11"/>
                <a:gd name="T16" fmla="*/ 13018 w 5"/>
                <a:gd name="T17" fmla="*/ 88900 h 11"/>
                <a:gd name="T18" fmla="*/ 13018 w 5"/>
                <a:gd name="T19" fmla="*/ 101600 h 11"/>
                <a:gd name="T20" fmla="*/ 26035 w 5"/>
                <a:gd name="T21" fmla="*/ 114300 h 11"/>
                <a:gd name="T22" fmla="*/ 26035 w 5"/>
                <a:gd name="T23" fmla="*/ 114300 h 11"/>
                <a:gd name="T24" fmla="*/ 39053 w 5"/>
                <a:gd name="T25" fmla="*/ 127000 h 11"/>
                <a:gd name="T26" fmla="*/ 65088 w 5"/>
                <a:gd name="T27" fmla="*/ 139700 h 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
                <a:gd name="T43" fmla="*/ 0 h 11"/>
                <a:gd name="T44" fmla="*/ 5 w 5"/>
                <a:gd name="T45" fmla="*/ 11 h 1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 h="11">
                  <a:moveTo>
                    <a:pt x="0" y="0"/>
                  </a:moveTo>
                  <a:lnTo>
                    <a:pt x="1" y="1"/>
                  </a:lnTo>
                  <a:lnTo>
                    <a:pt x="1" y="2"/>
                  </a:lnTo>
                  <a:lnTo>
                    <a:pt x="1" y="3"/>
                  </a:lnTo>
                  <a:lnTo>
                    <a:pt x="1" y="4"/>
                  </a:lnTo>
                  <a:lnTo>
                    <a:pt x="1" y="5"/>
                  </a:lnTo>
                  <a:lnTo>
                    <a:pt x="1" y="6"/>
                  </a:lnTo>
                  <a:lnTo>
                    <a:pt x="1" y="7"/>
                  </a:lnTo>
                  <a:lnTo>
                    <a:pt x="1" y="8"/>
                  </a:lnTo>
                  <a:lnTo>
                    <a:pt x="2" y="9"/>
                  </a:lnTo>
                  <a:lnTo>
                    <a:pt x="3" y="10"/>
                  </a:lnTo>
                  <a:lnTo>
                    <a:pt x="5" y="11"/>
                  </a:lnTo>
                </a:path>
              </a:pathLst>
            </a:custGeom>
            <a:noFill/>
            <a:ln w="12700">
              <a:solidFill>
                <a:srgbClr val="000000"/>
              </a:solidFill>
              <a:round/>
              <a:headEnd/>
              <a:tailEnd/>
            </a:ln>
          </p:spPr>
          <p:txBody>
            <a:bodyPr/>
            <a:lstStyle/>
            <a:p>
              <a:endParaRPr lang="en-US"/>
            </a:p>
          </p:txBody>
        </p:sp>
        <p:sp>
          <p:nvSpPr>
            <p:cNvPr id="21572" name="Freeform 186"/>
            <p:cNvSpPr>
              <a:spLocks/>
            </p:cNvSpPr>
            <p:nvPr/>
          </p:nvSpPr>
          <p:spPr bwMode="auto">
            <a:xfrm>
              <a:off x="7569200" y="5897563"/>
              <a:ext cx="65088" cy="139700"/>
            </a:xfrm>
            <a:custGeom>
              <a:avLst/>
              <a:gdLst>
                <a:gd name="T0" fmla="*/ 0 w 5"/>
                <a:gd name="T1" fmla="*/ 139700 h 11"/>
                <a:gd name="T2" fmla="*/ 13018 w 5"/>
                <a:gd name="T3" fmla="*/ 127000 h 11"/>
                <a:gd name="T4" fmla="*/ 13018 w 5"/>
                <a:gd name="T5" fmla="*/ 114300 h 11"/>
                <a:gd name="T6" fmla="*/ 13018 w 5"/>
                <a:gd name="T7" fmla="*/ 101600 h 11"/>
                <a:gd name="T8" fmla="*/ 13018 w 5"/>
                <a:gd name="T9" fmla="*/ 88900 h 11"/>
                <a:gd name="T10" fmla="*/ 13018 w 5"/>
                <a:gd name="T11" fmla="*/ 76200 h 11"/>
                <a:gd name="T12" fmla="*/ 13018 w 5"/>
                <a:gd name="T13" fmla="*/ 63500 h 11"/>
                <a:gd name="T14" fmla="*/ 13018 w 5"/>
                <a:gd name="T15" fmla="*/ 50800 h 11"/>
                <a:gd name="T16" fmla="*/ 13018 w 5"/>
                <a:gd name="T17" fmla="*/ 50800 h 11"/>
                <a:gd name="T18" fmla="*/ 13018 w 5"/>
                <a:gd name="T19" fmla="*/ 38100 h 11"/>
                <a:gd name="T20" fmla="*/ 26035 w 5"/>
                <a:gd name="T21" fmla="*/ 25400 h 11"/>
                <a:gd name="T22" fmla="*/ 26035 w 5"/>
                <a:gd name="T23" fmla="*/ 25400 h 11"/>
                <a:gd name="T24" fmla="*/ 39053 w 5"/>
                <a:gd name="T25" fmla="*/ 12700 h 11"/>
                <a:gd name="T26" fmla="*/ 65088 w 5"/>
                <a:gd name="T27" fmla="*/ 0 h 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
                <a:gd name="T43" fmla="*/ 0 h 11"/>
                <a:gd name="T44" fmla="*/ 5 w 5"/>
                <a:gd name="T45" fmla="*/ 11 h 1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 h="11">
                  <a:moveTo>
                    <a:pt x="0" y="11"/>
                  </a:moveTo>
                  <a:lnTo>
                    <a:pt x="1" y="10"/>
                  </a:lnTo>
                  <a:lnTo>
                    <a:pt x="1" y="9"/>
                  </a:lnTo>
                  <a:lnTo>
                    <a:pt x="1" y="8"/>
                  </a:lnTo>
                  <a:lnTo>
                    <a:pt x="1" y="7"/>
                  </a:lnTo>
                  <a:lnTo>
                    <a:pt x="1" y="6"/>
                  </a:lnTo>
                  <a:lnTo>
                    <a:pt x="1" y="5"/>
                  </a:lnTo>
                  <a:lnTo>
                    <a:pt x="1" y="4"/>
                  </a:lnTo>
                  <a:lnTo>
                    <a:pt x="1" y="3"/>
                  </a:lnTo>
                  <a:lnTo>
                    <a:pt x="2" y="2"/>
                  </a:lnTo>
                  <a:lnTo>
                    <a:pt x="3" y="1"/>
                  </a:lnTo>
                  <a:lnTo>
                    <a:pt x="5" y="0"/>
                  </a:lnTo>
                </a:path>
              </a:pathLst>
            </a:custGeom>
            <a:noFill/>
            <a:ln w="12700">
              <a:solidFill>
                <a:srgbClr val="000000"/>
              </a:solidFill>
              <a:round/>
              <a:headEnd/>
              <a:tailEnd/>
            </a:ln>
          </p:spPr>
          <p:txBody>
            <a:bodyPr/>
            <a:lstStyle/>
            <a:p>
              <a:endParaRPr lang="en-US"/>
            </a:p>
          </p:txBody>
        </p:sp>
        <p:sp>
          <p:nvSpPr>
            <p:cNvPr id="21573" name="Freeform 187"/>
            <p:cNvSpPr>
              <a:spLocks/>
            </p:cNvSpPr>
            <p:nvPr/>
          </p:nvSpPr>
          <p:spPr bwMode="auto">
            <a:xfrm>
              <a:off x="6945313" y="4813300"/>
              <a:ext cx="76200" cy="50800"/>
            </a:xfrm>
            <a:custGeom>
              <a:avLst/>
              <a:gdLst>
                <a:gd name="T0" fmla="*/ 0 w 6"/>
                <a:gd name="T1" fmla="*/ 38100 h 4"/>
                <a:gd name="T2" fmla="*/ 76200 w 6"/>
                <a:gd name="T3" fmla="*/ 50800 h 4"/>
                <a:gd name="T4" fmla="*/ 12700 w 6"/>
                <a:gd name="T5" fmla="*/ 0 h 4"/>
                <a:gd name="T6" fmla="*/ 0 w 6"/>
                <a:gd name="T7" fmla="*/ 12700 h 4"/>
                <a:gd name="T8" fmla="*/ 0 w 6"/>
                <a:gd name="T9" fmla="*/ 38100 h 4"/>
                <a:gd name="T10" fmla="*/ 0 60000 65536"/>
                <a:gd name="T11" fmla="*/ 0 60000 65536"/>
                <a:gd name="T12" fmla="*/ 0 60000 65536"/>
                <a:gd name="T13" fmla="*/ 0 60000 65536"/>
                <a:gd name="T14" fmla="*/ 0 60000 65536"/>
                <a:gd name="T15" fmla="*/ 0 w 6"/>
                <a:gd name="T16" fmla="*/ 0 h 4"/>
                <a:gd name="T17" fmla="*/ 6 w 6"/>
                <a:gd name="T18" fmla="*/ 4 h 4"/>
              </a:gdLst>
              <a:ahLst/>
              <a:cxnLst>
                <a:cxn ang="T10">
                  <a:pos x="T0" y="T1"/>
                </a:cxn>
                <a:cxn ang="T11">
                  <a:pos x="T2" y="T3"/>
                </a:cxn>
                <a:cxn ang="T12">
                  <a:pos x="T4" y="T5"/>
                </a:cxn>
                <a:cxn ang="T13">
                  <a:pos x="T6" y="T7"/>
                </a:cxn>
                <a:cxn ang="T14">
                  <a:pos x="T8" y="T9"/>
                </a:cxn>
              </a:cxnLst>
              <a:rect l="T15" t="T16" r="T17" b="T18"/>
              <a:pathLst>
                <a:path w="6" h="4">
                  <a:moveTo>
                    <a:pt x="0" y="3"/>
                  </a:moveTo>
                  <a:lnTo>
                    <a:pt x="6" y="4"/>
                  </a:lnTo>
                  <a:lnTo>
                    <a:pt x="1" y="0"/>
                  </a:lnTo>
                  <a:lnTo>
                    <a:pt x="0" y="1"/>
                  </a:lnTo>
                  <a:lnTo>
                    <a:pt x="0" y="3"/>
                  </a:lnTo>
                </a:path>
              </a:pathLst>
            </a:custGeom>
            <a:noFill/>
            <a:ln w="12700">
              <a:solidFill>
                <a:srgbClr val="000000"/>
              </a:solidFill>
              <a:round/>
              <a:headEnd/>
              <a:tailEnd/>
            </a:ln>
          </p:spPr>
          <p:txBody>
            <a:bodyPr/>
            <a:lstStyle/>
            <a:p>
              <a:endParaRPr lang="en-US"/>
            </a:p>
          </p:txBody>
        </p:sp>
        <p:sp>
          <p:nvSpPr>
            <p:cNvPr id="21574" name="Freeform 188"/>
            <p:cNvSpPr>
              <a:spLocks/>
            </p:cNvSpPr>
            <p:nvPr/>
          </p:nvSpPr>
          <p:spPr bwMode="auto">
            <a:xfrm>
              <a:off x="6945313" y="4813300"/>
              <a:ext cx="76200" cy="50800"/>
            </a:xfrm>
            <a:custGeom>
              <a:avLst/>
              <a:gdLst>
                <a:gd name="T0" fmla="*/ 0 w 48"/>
                <a:gd name="T1" fmla="*/ 38100 h 32"/>
                <a:gd name="T2" fmla="*/ 76200 w 48"/>
                <a:gd name="T3" fmla="*/ 50800 h 32"/>
                <a:gd name="T4" fmla="*/ 12700 w 48"/>
                <a:gd name="T5" fmla="*/ 0 h 32"/>
                <a:gd name="T6" fmla="*/ 0 w 48"/>
                <a:gd name="T7" fmla="*/ 12700 h 32"/>
                <a:gd name="T8" fmla="*/ 0 w 48"/>
                <a:gd name="T9" fmla="*/ 38100 h 32"/>
                <a:gd name="T10" fmla="*/ 0 60000 65536"/>
                <a:gd name="T11" fmla="*/ 0 60000 65536"/>
                <a:gd name="T12" fmla="*/ 0 60000 65536"/>
                <a:gd name="T13" fmla="*/ 0 60000 65536"/>
                <a:gd name="T14" fmla="*/ 0 60000 65536"/>
                <a:gd name="T15" fmla="*/ 0 w 48"/>
                <a:gd name="T16" fmla="*/ 0 h 32"/>
                <a:gd name="T17" fmla="*/ 48 w 48"/>
                <a:gd name="T18" fmla="*/ 32 h 32"/>
              </a:gdLst>
              <a:ahLst/>
              <a:cxnLst>
                <a:cxn ang="T10">
                  <a:pos x="T0" y="T1"/>
                </a:cxn>
                <a:cxn ang="T11">
                  <a:pos x="T2" y="T3"/>
                </a:cxn>
                <a:cxn ang="T12">
                  <a:pos x="T4" y="T5"/>
                </a:cxn>
                <a:cxn ang="T13">
                  <a:pos x="T6" y="T7"/>
                </a:cxn>
                <a:cxn ang="T14">
                  <a:pos x="T8" y="T9"/>
                </a:cxn>
              </a:cxnLst>
              <a:rect l="T15" t="T16" r="T17" b="T18"/>
              <a:pathLst>
                <a:path w="48" h="32">
                  <a:moveTo>
                    <a:pt x="0" y="24"/>
                  </a:moveTo>
                  <a:lnTo>
                    <a:pt x="48" y="32"/>
                  </a:lnTo>
                  <a:lnTo>
                    <a:pt x="8" y="0"/>
                  </a:lnTo>
                  <a:lnTo>
                    <a:pt x="0" y="8"/>
                  </a:lnTo>
                  <a:lnTo>
                    <a:pt x="0" y="24"/>
                  </a:lnTo>
                  <a:close/>
                </a:path>
              </a:pathLst>
            </a:custGeom>
            <a:solidFill>
              <a:srgbClr val="000000"/>
            </a:solidFill>
            <a:ln w="0">
              <a:solidFill>
                <a:srgbClr val="000000"/>
              </a:solidFill>
              <a:round/>
              <a:headEnd/>
              <a:tailEnd/>
            </a:ln>
          </p:spPr>
          <p:txBody>
            <a:bodyPr/>
            <a:lstStyle/>
            <a:p>
              <a:endParaRPr lang="en-US"/>
            </a:p>
          </p:txBody>
        </p:sp>
        <p:sp>
          <p:nvSpPr>
            <p:cNvPr id="21575" name="Line 189"/>
            <p:cNvSpPr>
              <a:spLocks noChangeShapeType="1"/>
            </p:cNvSpPr>
            <p:nvPr/>
          </p:nvSpPr>
          <p:spPr bwMode="auto">
            <a:xfrm flipH="1" flipV="1">
              <a:off x="6408738" y="4597400"/>
              <a:ext cx="536575" cy="228600"/>
            </a:xfrm>
            <a:prstGeom prst="line">
              <a:avLst/>
            </a:prstGeom>
            <a:noFill/>
            <a:ln w="12700">
              <a:solidFill>
                <a:srgbClr val="000000"/>
              </a:solidFill>
              <a:round/>
              <a:headEnd/>
              <a:tailEnd/>
            </a:ln>
          </p:spPr>
          <p:txBody>
            <a:bodyPr/>
            <a:lstStyle/>
            <a:p>
              <a:endParaRPr lang="en-US"/>
            </a:p>
          </p:txBody>
        </p:sp>
        <p:sp>
          <p:nvSpPr>
            <p:cNvPr id="21576" name="Freeform 190"/>
            <p:cNvSpPr>
              <a:spLocks/>
            </p:cNvSpPr>
            <p:nvPr/>
          </p:nvSpPr>
          <p:spPr bwMode="auto">
            <a:xfrm>
              <a:off x="6919913" y="5259388"/>
              <a:ext cx="76200" cy="52387"/>
            </a:xfrm>
            <a:custGeom>
              <a:avLst/>
              <a:gdLst>
                <a:gd name="T0" fmla="*/ 0 w 6"/>
                <a:gd name="T1" fmla="*/ 39290 h 4"/>
                <a:gd name="T2" fmla="*/ 76200 w 6"/>
                <a:gd name="T3" fmla="*/ 52387 h 4"/>
                <a:gd name="T4" fmla="*/ 12700 w 6"/>
                <a:gd name="T5" fmla="*/ 0 h 4"/>
                <a:gd name="T6" fmla="*/ 0 w 6"/>
                <a:gd name="T7" fmla="*/ 26194 h 4"/>
                <a:gd name="T8" fmla="*/ 0 w 6"/>
                <a:gd name="T9" fmla="*/ 39290 h 4"/>
                <a:gd name="T10" fmla="*/ 0 60000 65536"/>
                <a:gd name="T11" fmla="*/ 0 60000 65536"/>
                <a:gd name="T12" fmla="*/ 0 60000 65536"/>
                <a:gd name="T13" fmla="*/ 0 60000 65536"/>
                <a:gd name="T14" fmla="*/ 0 60000 65536"/>
                <a:gd name="T15" fmla="*/ 0 w 6"/>
                <a:gd name="T16" fmla="*/ 0 h 4"/>
                <a:gd name="T17" fmla="*/ 6 w 6"/>
                <a:gd name="T18" fmla="*/ 4 h 4"/>
              </a:gdLst>
              <a:ahLst/>
              <a:cxnLst>
                <a:cxn ang="T10">
                  <a:pos x="T0" y="T1"/>
                </a:cxn>
                <a:cxn ang="T11">
                  <a:pos x="T2" y="T3"/>
                </a:cxn>
                <a:cxn ang="T12">
                  <a:pos x="T4" y="T5"/>
                </a:cxn>
                <a:cxn ang="T13">
                  <a:pos x="T6" y="T7"/>
                </a:cxn>
                <a:cxn ang="T14">
                  <a:pos x="T8" y="T9"/>
                </a:cxn>
              </a:cxnLst>
              <a:rect l="T15" t="T16" r="T17" b="T18"/>
              <a:pathLst>
                <a:path w="6" h="4">
                  <a:moveTo>
                    <a:pt x="0" y="3"/>
                  </a:moveTo>
                  <a:lnTo>
                    <a:pt x="6" y="4"/>
                  </a:lnTo>
                  <a:lnTo>
                    <a:pt x="1" y="0"/>
                  </a:lnTo>
                  <a:lnTo>
                    <a:pt x="0" y="2"/>
                  </a:lnTo>
                  <a:lnTo>
                    <a:pt x="0" y="3"/>
                  </a:lnTo>
                </a:path>
              </a:pathLst>
            </a:custGeom>
            <a:noFill/>
            <a:ln w="12700">
              <a:solidFill>
                <a:srgbClr val="000000"/>
              </a:solidFill>
              <a:round/>
              <a:headEnd/>
              <a:tailEnd/>
            </a:ln>
          </p:spPr>
          <p:txBody>
            <a:bodyPr/>
            <a:lstStyle/>
            <a:p>
              <a:endParaRPr lang="en-US"/>
            </a:p>
          </p:txBody>
        </p:sp>
        <p:sp>
          <p:nvSpPr>
            <p:cNvPr id="21577" name="Freeform 191"/>
            <p:cNvSpPr>
              <a:spLocks/>
            </p:cNvSpPr>
            <p:nvPr/>
          </p:nvSpPr>
          <p:spPr bwMode="auto">
            <a:xfrm>
              <a:off x="6919913" y="5259388"/>
              <a:ext cx="76200" cy="52387"/>
            </a:xfrm>
            <a:custGeom>
              <a:avLst/>
              <a:gdLst>
                <a:gd name="T0" fmla="*/ 0 w 48"/>
                <a:gd name="T1" fmla="*/ 39687 h 33"/>
                <a:gd name="T2" fmla="*/ 76200 w 48"/>
                <a:gd name="T3" fmla="*/ 52387 h 33"/>
                <a:gd name="T4" fmla="*/ 12700 w 48"/>
                <a:gd name="T5" fmla="*/ 0 h 33"/>
                <a:gd name="T6" fmla="*/ 0 w 48"/>
                <a:gd name="T7" fmla="*/ 25400 h 33"/>
                <a:gd name="T8" fmla="*/ 0 w 48"/>
                <a:gd name="T9" fmla="*/ 39687 h 33"/>
                <a:gd name="T10" fmla="*/ 0 60000 65536"/>
                <a:gd name="T11" fmla="*/ 0 60000 65536"/>
                <a:gd name="T12" fmla="*/ 0 60000 65536"/>
                <a:gd name="T13" fmla="*/ 0 60000 65536"/>
                <a:gd name="T14" fmla="*/ 0 60000 65536"/>
                <a:gd name="T15" fmla="*/ 0 w 48"/>
                <a:gd name="T16" fmla="*/ 0 h 33"/>
                <a:gd name="T17" fmla="*/ 48 w 48"/>
                <a:gd name="T18" fmla="*/ 33 h 33"/>
              </a:gdLst>
              <a:ahLst/>
              <a:cxnLst>
                <a:cxn ang="T10">
                  <a:pos x="T0" y="T1"/>
                </a:cxn>
                <a:cxn ang="T11">
                  <a:pos x="T2" y="T3"/>
                </a:cxn>
                <a:cxn ang="T12">
                  <a:pos x="T4" y="T5"/>
                </a:cxn>
                <a:cxn ang="T13">
                  <a:pos x="T6" y="T7"/>
                </a:cxn>
                <a:cxn ang="T14">
                  <a:pos x="T8" y="T9"/>
                </a:cxn>
              </a:cxnLst>
              <a:rect l="T15" t="T16" r="T17" b="T18"/>
              <a:pathLst>
                <a:path w="48" h="33">
                  <a:moveTo>
                    <a:pt x="0" y="25"/>
                  </a:moveTo>
                  <a:lnTo>
                    <a:pt x="48" y="33"/>
                  </a:lnTo>
                  <a:lnTo>
                    <a:pt x="8" y="0"/>
                  </a:lnTo>
                  <a:lnTo>
                    <a:pt x="0" y="16"/>
                  </a:lnTo>
                  <a:lnTo>
                    <a:pt x="0" y="25"/>
                  </a:lnTo>
                  <a:close/>
                </a:path>
              </a:pathLst>
            </a:custGeom>
            <a:solidFill>
              <a:srgbClr val="000000"/>
            </a:solidFill>
            <a:ln w="0">
              <a:solidFill>
                <a:srgbClr val="000000"/>
              </a:solidFill>
              <a:round/>
              <a:headEnd/>
              <a:tailEnd/>
            </a:ln>
          </p:spPr>
          <p:txBody>
            <a:bodyPr/>
            <a:lstStyle/>
            <a:p>
              <a:endParaRPr lang="en-US"/>
            </a:p>
          </p:txBody>
        </p:sp>
        <p:sp>
          <p:nvSpPr>
            <p:cNvPr id="21578" name="Line 192"/>
            <p:cNvSpPr>
              <a:spLocks noChangeShapeType="1"/>
            </p:cNvSpPr>
            <p:nvPr/>
          </p:nvSpPr>
          <p:spPr bwMode="auto">
            <a:xfrm flipH="1" flipV="1">
              <a:off x="6408738" y="5068888"/>
              <a:ext cx="511175" cy="203200"/>
            </a:xfrm>
            <a:prstGeom prst="line">
              <a:avLst/>
            </a:prstGeom>
            <a:noFill/>
            <a:ln w="12700">
              <a:solidFill>
                <a:srgbClr val="000000"/>
              </a:solidFill>
              <a:round/>
              <a:headEnd/>
              <a:tailEnd/>
            </a:ln>
          </p:spPr>
          <p:txBody>
            <a:bodyPr/>
            <a:lstStyle/>
            <a:p>
              <a:endParaRPr lang="en-US"/>
            </a:p>
          </p:txBody>
        </p:sp>
        <p:sp>
          <p:nvSpPr>
            <p:cNvPr id="21579" name="Freeform 193"/>
            <p:cNvSpPr>
              <a:spLocks/>
            </p:cNvSpPr>
            <p:nvPr/>
          </p:nvSpPr>
          <p:spPr bwMode="auto">
            <a:xfrm>
              <a:off x="6945313" y="5757863"/>
              <a:ext cx="76200" cy="38100"/>
            </a:xfrm>
            <a:custGeom>
              <a:avLst/>
              <a:gdLst>
                <a:gd name="T0" fmla="*/ 0 w 6"/>
                <a:gd name="T1" fmla="*/ 25400 h 3"/>
                <a:gd name="T2" fmla="*/ 76200 w 6"/>
                <a:gd name="T3" fmla="*/ 38100 h 3"/>
                <a:gd name="T4" fmla="*/ 12700 w 6"/>
                <a:gd name="T5" fmla="*/ 0 h 3"/>
                <a:gd name="T6" fmla="*/ 0 w 6"/>
                <a:gd name="T7" fmla="*/ 12700 h 3"/>
                <a:gd name="T8" fmla="*/ 0 w 6"/>
                <a:gd name="T9" fmla="*/ 2540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2"/>
                  </a:moveTo>
                  <a:lnTo>
                    <a:pt x="6" y="3"/>
                  </a:lnTo>
                  <a:lnTo>
                    <a:pt x="1" y="0"/>
                  </a:lnTo>
                  <a:lnTo>
                    <a:pt x="0" y="1"/>
                  </a:lnTo>
                  <a:lnTo>
                    <a:pt x="0" y="2"/>
                  </a:lnTo>
                </a:path>
              </a:pathLst>
            </a:custGeom>
            <a:noFill/>
            <a:ln w="12700">
              <a:solidFill>
                <a:srgbClr val="000000"/>
              </a:solidFill>
              <a:round/>
              <a:headEnd/>
              <a:tailEnd/>
            </a:ln>
          </p:spPr>
          <p:txBody>
            <a:bodyPr/>
            <a:lstStyle/>
            <a:p>
              <a:endParaRPr lang="en-US"/>
            </a:p>
          </p:txBody>
        </p:sp>
        <p:sp>
          <p:nvSpPr>
            <p:cNvPr id="21580" name="Freeform 194"/>
            <p:cNvSpPr>
              <a:spLocks/>
            </p:cNvSpPr>
            <p:nvPr/>
          </p:nvSpPr>
          <p:spPr bwMode="auto">
            <a:xfrm>
              <a:off x="6945313" y="5757863"/>
              <a:ext cx="76200" cy="38100"/>
            </a:xfrm>
            <a:custGeom>
              <a:avLst/>
              <a:gdLst>
                <a:gd name="T0" fmla="*/ 0 w 48"/>
                <a:gd name="T1" fmla="*/ 25400 h 24"/>
                <a:gd name="T2" fmla="*/ 76200 w 48"/>
                <a:gd name="T3" fmla="*/ 38100 h 24"/>
                <a:gd name="T4" fmla="*/ 12700 w 48"/>
                <a:gd name="T5" fmla="*/ 0 h 24"/>
                <a:gd name="T6" fmla="*/ 0 w 48"/>
                <a:gd name="T7" fmla="*/ 12700 h 24"/>
                <a:gd name="T8" fmla="*/ 0 w 48"/>
                <a:gd name="T9" fmla="*/ 25400 h 24"/>
                <a:gd name="T10" fmla="*/ 0 60000 65536"/>
                <a:gd name="T11" fmla="*/ 0 60000 65536"/>
                <a:gd name="T12" fmla="*/ 0 60000 65536"/>
                <a:gd name="T13" fmla="*/ 0 60000 65536"/>
                <a:gd name="T14" fmla="*/ 0 60000 65536"/>
                <a:gd name="T15" fmla="*/ 0 w 48"/>
                <a:gd name="T16" fmla="*/ 0 h 24"/>
                <a:gd name="T17" fmla="*/ 48 w 48"/>
                <a:gd name="T18" fmla="*/ 24 h 24"/>
              </a:gdLst>
              <a:ahLst/>
              <a:cxnLst>
                <a:cxn ang="T10">
                  <a:pos x="T0" y="T1"/>
                </a:cxn>
                <a:cxn ang="T11">
                  <a:pos x="T2" y="T3"/>
                </a:cxn>
                <a:cxn ang="T12">
                  <a:pos x="T4" y="T5"/>
                </a:cxn>
                <a:cxn ang="T13">
                  <a:pos x="T6" y="T7"/>
                </a:cxn>
                <a:cxn ang="T14">
                  <a:pos x="T8" y="T9"/>
                </a:cxn>
              </a:cxnLst>
              <a:rect l="T15" t="T16" r="T17" b="T18"/>
              <a:pathLst>
                <a:path w="48" h="24">
                  <a:moveTo>
                    <a:pt x="0" y="16"/>
                  </a:moveTo>
                  <a:lnTo>
                    <a:pt x="48" y="24"/>
                  </a:lnTo>
                  <a:lnTo>
                    <a:pt x="8" y="0"/>
                  </a:lnTo>
                  <a:lnTo>
                    <a:pt x="0" y="8"/>
                  </a:lnTo>
                  <a:lnTo>
                    <a:pt x="0" y="16"/>
                  </a:lnTo>
                  <a:close/>
                </a:path>
              </a:pathLst>
            </a:custGeom>
            <a:solidFill>
              <a:srgbClr val="000000"/>
            </a:solidFill>
            <a:ln w="0">
              <a:solidFill>
                <a:srgbClr val="000000"/>
              </a:solidFill>
              <a:round/>
              <a:headEnd/>
              <a:tailEnd/>
            </a:ln>
          </p:spPr>
          <p:txBody>
            <a:bodyPr/>
            <a:lstStyle/>
            <a:p>
              <a:endParaRPr lang="en-US"/>
            </a:p>
          </p:txBody>
        </p:sp>
        <p:sp>
          <p:nvSpPr>
            <p:cNvPr id="21581" name="Line 195"/>
            <p:cNvSpPr>
              <a:spLocks noChangeShapeType="1"/>
            </p:cNvSpPr>
            <p:nvPr/>
          </p:nvSpPr>
          <p:spPr bwMode="auto">
            <a:xfrm flipH="1" flipV="1">
              <a:off x="6408738" y="5540375"/>
              <a:ext cx="536575" cy="230188"/>
            </a:xfrm>
            <a:prstGeom prst="line">
              <a:avLst/>
            </a:prstGeom>
            <a:noFill/>
            <a:ln w="12700">
              <a:solidFill>
                <a:srgbClr val="000000"/>
              </a:solidFill>
              <a:round/>
              <a:headEnd/>
              <a:tailEnd/>
            </a:ln>
          </p:spPr>
          <p:txBody>
            <a:bodyPr/>
            <a:lstStyle/>
            <a:p>
              <a:endParaRPr lang="en-US"/>
            </a:p>
          </p:txBody>
        </p:sp>
      </p:gr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ctrTitle"/>
          </p:nvPr>
        </p:nvSpPr>
        <p:spPr/>
        <p:txBody>
          <a:bodyPr/>
          <a:lstStyle/>
          <a:p>
            <a:pPr eaLnBrk="1" fontAlgn="auto" hangingPunct="1">
              <a:spcAft>
                <a:spcPts val="0"/>
              </a:spcAft>
              <a:defRPr/>
            </a:pPr>
            <a:r>
              <a:rPr lang="en-US" altLang="zh-CN"/>
              <a:t>Signed Multiplication</a:t>
            </a:r>
          </a:p>
        </p:txBody>
      </p:sp>
      <p:sp>
        <p:nvSpPr>
          <p:cNvPr id="22531" name="Rectangle 5"/>
          <p:cNvSpPr>
            <a:spLocks noGrp="1" noChangeArrowheads="1"/>
          </p:cNvSpPr>
          <p:nvPr>
            <p:ph type="subTitle" idx="1"/>
          </p:nvPr>
        </p:nvSpPr>
        <p:spPr>
          <a:xfrm>
            <a:off x="533400" y="3228975"/>
            <a:ext cx="7854950" cy="1752600"/>
          </a:xfrm>
        </p:spPr>
        <p:txBody>
          <a:bodyPr/>
          <a:lstStyle/>
          <a:p>
            <a:pPr marR="0" eaLnBrk="1" hangingPunct="1"/>
            <a:endParaRPr lang="zh-CN" altLang="en-US" smtClean="0">
              <a:ea typeface="SimSun" pitchFamily="2" charset="-122"/>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304800"/>
            <a:ext cx="8229600" cy="1143000"/>
          </a:xfrm>
        </p:spPr>
        <p:txBody>
          <a:bodyPr/>
          <a:lstStyle/>
          <a:p>
            <a:pPr eaLnBrk="1" hangingPunct="1"/>
            <a:r>
              <a:rPr lang="en-US" altLang="zh-CN" smtClean="0"/>
              <a:t>Signed Multiplication</a:t>
            </a:r>
          </a:p>
        </p:txBody>
      </p:sp>
      <p:sp>
        <p:nvSpPr>
          <p:cNvPr id="86019" name="Rectangle 3"/>
          <p:cNvSpPr>
            <a:spLocks noGrp="1" noChangeArrowheads="1"/>
          </p:cNvSpPr>
          <p:nvPr>
            <p:ph idx="1"/>
          </p:nvPr>
        </p:nvSpPr>
        <p:spPr>
          <a:xfrm>
            <a:off x="457200" y="1719263"/>
            <a:ext cx="8229600" cy="947737"/>
          </a:xfrm>
        </p:spPr>
        <p:txBody>
          <a:bodyPr/>
          <a:lstStyle/>
          <a:p>
            <a:pPr eaLnBrk="1" hangingPunct="1">
              <a:lnSpc>
                <a:spcPct val="90000"/>
              </a:lnSpc>
            </a:pPr>
            <a:r>
              <a:rPr lang="en-US" altLang="zh-CN" sz="2000" smtClean="0">
                <a:ea typeface="SimSun" pitchFamily="2" charset="-122"/>
              </a:rPr>
              <a:t>Considering 2’s-complement signed operands, what will happen to (-13)</a:t>
            </a:r>
            <a:r>
              <a:rPr lang="en-US" altLang="zh-CN" sz="2000" smtClean="0">
                <a:ea typeface="SimSun" pitchFamily="2" charset="-122"/>
                <a:sym typeface="Symbol" pitchFamily="18" charset="2"/>
              </a:rPr>
              <a:t>(+11) if following the same method of unsigned multiplication? </a:t>
            </a:r>
          </a:p>
        </p:txBody>
      </p:sp>
      <p:sp>
        <p:nvSpPr>
          <p:cNvPr id="86020" name="Rectangle 4"/>
          <p:cNvSpPr>
            <a:spLocks noChangeArrowheads="1"/>
          </p:cNvSpPr>
          <p:nvPr/>
        </p:nvSpPr>
        <p:spPr bwMode="auto">
          <a:xfrm>
            <a:off x="2133600" y="6400800"/>
            <a:ext cx="3600450" cy="246063"/>
          </a:xfrm>
          <a:prstGeom prst="rect">
            <a:avLst/>
          </a:prstGeom>
          <a:noFill/>
          <a:ln w="9525">
            <a:noFill/>
            <a:miter lim="800000"/>
            <a:headEnd/>
            <a:tailEnd/>
          </a:ln>
        </p:spPr>
        <p:txBody>
          <a:bodyPr wrap="none" lIns="0" tIns="0" rIns="0" bIns="0">
            <a:spAutoFit/>
          </a:bodyPr>
          <a:lstStyle/>
          <a:p>
            <a:r>
              <a:rPr lang="en-CA" altLang="zh-CN" sz="1600">
                <a:solidFill>
                  <a:srgbClr val="000000"/>
                </a:solidFill>
                <a:latin typeface="Nimbus Roman No9 L" charset="0"/>
                <a:ea typeface="SimSun" pitchFamily="2" charset="-122"/>
              </a:rPr>
              <a:t>Sign extension of negative multiplicand.</a:t>
            </a:r>
            <a:endParaRPr lang="en-CA" altLang="zh-CN" sz="2400">
              <a:latin typeface="Times New Roman" pitchFamily="18" charset="0"/>
              <a:ea typeface="SimSun" pitchFamily="2" charset="-122"/>
            </a:endParaRPr>
          </a:p>
        </p:txBody>
      </p:sp>
      <p:sp>
        <p:nvSpPr>
          <p:cNvPr id="86021" name="Rectangle 5"/>
          <p:cNvSpPr>
            <a:spLocks noChangeArrowheads="1"/>
          </p:cNvSpPr>
          <p:nvPr/>
        </p:nvSpPr>
        <p:spPr bwMode="auto">
          <a:xfrm>
            <a:off x="4860925" y="270510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6022" name="Rectangle 6"/>
          <p:cNvSpPr>
            <a:spLocks noChangeArrowheads="1"/>
          </p:cNvSpPr>
          <p:nvPr/>
        </p:nvSpPr>
        <p:spPr bwMode="auto">
          <a:xfrm>
            <a:off x="4860925" y="3008313"/>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6023" name="Rectangle 7"/>
          <p:cNvSpPr>
            <a:spLocks noChangeArrowheads="1"/>
          </p:cNvSpPr>
          <p:nvPr/>
        </p:nvSpPr>
        <p:spPr bwMode="auto">
          <a:xfrm>
            <a:off x="4860925" y="3432175"/>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6024" name="Rectangle 8"/>
          <p:cNvSpPr>
            <a:spLocks noChangeArrowheads="1"/>
          </p:cNvSpPr>
          <p:nvPr/>
        </p:nvSpPr>
        <p:spPr bwMode="auto">
          <a:xfrm>
            <a:off x="4132263" y="3432175"/>
            <a:ext cx="98425" cy="212725"/>
          </a:xfrm>
          <a:prstGeom prst="rect">
            <a:avLst/>
          </a:prstGeom>
          <a:noFill/>
          <a:ln w="9525">
            <a:noFill/>
            <a:miter lim="800000"/>
            <a:headEnd/>
            <a:tailEnd/>
          </a:ln>
        </p:spPr>
        <p:txBody>
          <a:bodyPr wrap="none" lIns="0" tIns="0" rIns="0" bIns="0">
            <a:spAutoFit/>
          </a:bodyPr>
          <a:lstStyle/>
          <a:p>
            <a:r>
              <a:rPr lang="en-CA" altLang="zh-CN" sz="1400">
                <a:solidFill>
                  <a:srgbClr val="00FFFF"/>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6025" name="Line 9"/>
          <p:cNvSpPr>
            <a:spLocks noChangeShapeType="1"/>
          </p:cNvSpPr>
          <p:nvPr/>
        </p:nvSpPr>
        <p:spPr bwMode="auto">
          <a:xfrm flipH="1">
            <a:off x="4537075" y="3332163"/>
            <a:ext cx="1960563" cy="1587"/>
          </a:xfrm>
          <a:prstGeom prst="line">
            <a:avLst/>
          </a:prstGeom>
          <a:noFill/>
          <a:ln w="20638">
            <a:solidFill>
              <a:srgbClr val="000000"/>
            </a:solidFill>
            <a:round/>
            <a:headEnd/>
            <a:tailEnd/>
          </a:ln>
        </p:spPr>
        <p:txBody>
          <a:bodyPr/>
          <a:lstStyle/>
          <a:p>
            <a:endParaRPr lang="en-US"/>
          </a:p>
        </p:txBody>
      </p:sp>
      <p:sp>
        <p:nvSpPr>
          <p:cNvPr id="86026" name="Rectangle 10"/>
          <p:cNvSpPr>
            <a:spLocks noChangeArrowheads="1"/>
          </p:cNvSpPr>
          <p:nvPr/>
        </p:nvSpPr>
        <p:spPr bwMode="auto">
          <a:xfrm>
            <a:off x="4497388" y="3432175"/>
            <a:ext cx="98425" cy="212725"/>
          </a:xfrm>
          <a:prstGeom prst="rect">
            <a:avLst/>
          </a:prstGeom>
          <a:noFill/>
          <a:ln w="9525">
            <a:noFill/>
            <a:miter lim="800000"/>
            <a:headEnd/>
            <a:tailEnd/>
          </a:ln>
        </p:spPr>
        <p:txBody>
          <a:bodyPr wrap="none" lIns="0" tIns="0" rIns="0" bIns="0">
            <a:spAutoFit/>
          </a:bodyPr>
          <a:lstStyle/>
          <a:p>
            <a:r>
              <a:rPr lang="en-CA" altLang="zh-CN" sz="1400">
                <a:solidFill>
                  <a:srgbClr val="00FFFF"/>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6027" name="Rectangle 11"/>
          <p:cNvSpPr>
            <a:spLocks noChangeArrowheads="1"/>
          </p:cNvSpPr>
          <p:nvPr/>
        </p:nvSpPr>
        <p:spPr bwMode="auto">
          <a:xfrm>
            <a:off x="3041650" y="3432175"/>
            <a:ext cx="98425" cy="212725"/>
          </a:xfrm>
          <a:prstGeom prst="rect">
            <a:avLst/>
          </a:prstGeom>
          <a:noFill/>
          <a:ln w="9525">
            <a:noFill/>
            <a:miter lim="800000"/>
            <a:headEnd/>
            <a:tailEnd/>
          </a:ln>
        </p:spPr>
        <p:txBody>
          <a:bodyPr wrap="none" lIns="0" tIns="0" rIns="0" bIns="0">
            <a:spAutoFit/>
          </a:bodyPr>
          <a:lstStyle/>
          <a:p>
            <a:r>
              <a:rPr lang="en-CA" altLang="zh-CN" sz="1400">
                <a:solidFill>
                  <a:srgbClr val="00FFFF"/>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6028" name="Rectangle 12"/>
          <p:cNvSpPr>
            <a:spLocks noChangeArrowheads="1"/>
          </p:cNvSpPr>
          <p:nvPr/>
        </p:nvSpPr>
        <p:spPr bwMode="auto">
          <a:xfrm>
            <a:off x="3405188" y="3432175"/>
            <a:ext cx="98425" cy="212725"/>
          </a:xfrm>
          <a:prstGeom prst="rect">
            <a:avLst/>
          </a:prstGeom>
          <a:noFill/>
          <a:ln w="9525">
            <a:noFill/>
            <a:miter lim="800000"/>
            <a:headEnd/>
            <a:tailEnd/>
          </a:ln>
        </p:spPr>
        <p:txBody>
          <a:bodyPr wrap="none" lIns="0" tIns="0" rIns="0" bIns="0">
            <a:spAutoFit/>
          </a:bodyPr>
          <a:lstStyle/>
          <a:p>
            <a:r>
              <a:rPr lang="en-CA" altLang="zh-CN" sz="1400">
                <a:solidFill>
                  <a:srgbClr val="00FFFF"/>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6029" name="Rectangle 13"/>
          <p:cNvSpPr>
            <a:spLocks noChangeArrowheads="1"/>
          </p:cNvSpPr>
          <p:nvPr/>
        </p:nvSpPr>
        <p:spPr bwMode="auto">
          <a:xfrm>
            <a:off x="3768725" y="3432175"/>
            <a:ext cx="98425" cy="212725"/>
          </a:xfrm>
          <a:prstGeom prst="rect">
            <a:avLst/>
          </a:prstGeom>
          <a:noFill/>
          <a:ln w="9525">
            <a:noFill/>
            <a:miter lim="800000"/>
            <a:headEnd/>
            <a:tailEnd/>
          </a:ln>
        </p:spPr>
        <p:txBody>
          <a:bodyPr wrap="none" lIns="0" tIns="0" rIns="0" bIns="0">
            <a:spAutoFit/>
          </a:bodyPr>
          <a:lstStyle/>
          <a:p>
            <a:r>
              <a:rPr lang="en-CA" altLang="zh-CN" sz="1400">
                <a:solidFill>
                  <a:srgbClr val="00FFFF"/>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6030" name="Rectangle 14"/>
          <p:cNvSpPr>
            <a:spLocks noChangeArrowheads="1"/>
          </p:cNvSpPr>
          <p:nvPr/>
        </p:nvSpPr>
        <p:spPr bwMode="auto">
          <a:xfrm>
            <a:off x="5224463" y="3432175"/>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6031" name="Rectangle 15"/>
          <p:cNvSpPr>
            <a:spLocks noChangeArrowheads="1"/>
          </p:cNvSpPr>
          <p:nvPr/>
        </p:nvSpPr>
        <p:spPr bwMode="auto">
          <a:xfrm>
            <a:off x="5588000" y="3432175"/>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6032" name="Rectangle 16"/>
          <p:cNvSpPr>
            <a:spLocks noChangeArrowheads="1"/>
          </p:cNvSpPr>
          <p:nvPr/>
        </p:nvSpPr>
        <p:spPr bwMode="auto">
          <a:xfrm>
            <a:off x="5951538" y="3432175"/>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6033" name="Rectangle 17"/>
          <p:cNvSpPr>
            <a:spLocks noChangeArrowheads="1"/>
          </p:cNvSpPr>
          <p:nvPr/>
        </p:nvSpPr>
        <p:spPr bwMode="auto">
          <a:xfrm>
            <a:off x="6316663" y="3432175"/>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6034" name="Rectangle 18"/>
          <p:cNvSpPr>
            <a:spLocks noChangeArrowheads="1"/>
          </p:cNvSpPr>
          <p:nvPr/>
        </p:nvSpPr>
        <p:spPr bwMode="auto">
          <a:xfrm>
            <a:off x="6316663" y="3008313"/>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6035" name="Rectangle 19"/>
          <p:cNvSpPr>
            <a:spLocks noChangeArrowheads="1"/>
          </p:cNvSpPr>
          <p:nvPr/>
        </p:nvSpPr>
        <p:spPr bwMode="auto">
          <a:xfrm>
            <a:off x="5951538" y="3008313"/>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6036" name="Rectangle 20"/>
          <p:cNvSpPr>
            <a:spLocks noChangeArrowheads="1"/>
          </p:cNvSpPr>
          <p:nvPr/>
        </p:nvSpPr>
        <p:spPr bwMode="auto">
          <a:xfrm>
            <a:off x="5588000" y="3008313"/>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6037" name="Rectangle 21"/>
          <p:cNvSpPr>
            <a:spLocks noChangeArrowheads="1"/>
          </p:cNvSpPr>
          <p:nvPr/>
        </p:nvSpPr>
        <p:spPr bwMode="auto">
          <a:xfrm>
            <a:off x="6316663" y="270510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6038" name="Rectangle 22"/>
          <p:cNvSpPr>
            <a:spLocks noChangeArrowheads="1"/>
          </p:cNvSpPr>
          <p:nvPr/>
        </p:nvSpPr>
        <p:spPr bwMode="auto">
          <a:xfrm>
            <a:off x="5951538" y="270510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6039" name="Rectangle 23"/>
          <p:cNvSpPr>
            <a:spLocks noChangeArrowheads="1"/>
          </p:cNvSpPr>
          <p:nvPr/>
        </p:nvSpPr>
        <p:spPr bwMode="auto">
          <a:xfrm>
            <a:off x="5588000" y="270510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6040" name="Rectangle 24"/>
          <p:cNvSpPr>
            <a:spLocks noChangeArrowheads="1"/>
          </p:cNvSpPr>
          <p:nvPr/>
        </p:nvSpPr>
        <p:spPr bwMode="auto">
          <a:xfrm>
            <a:off x="5224463" y="3008313"/>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6041" name="Rectangle 25"/>
          <p:cNvSpPr>
            <a:spLocks noChangeArrowheads="1"/>
          </p:cNvSpPr>
          <p:nvPr/>
        </p:nvSpPr>
        <p:spPr bwMode="auto">
          <a:xfrm>
            <a:off x="5224463" y="270510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6042" name="Rectangle 26"/>
          <p:cNvSpPr>
            <a:spLocks noChangeArrowheads="1"/>
          </p:cNvSpPr>
          <p:nvPr/>
        </p:nvSpPr>
        <p:spPr bwMode="auto">
          <a:xfrm>
            <a:off x="6316663" y="555625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6043" name="Rectangle 27"/>
          <p:cNvSpPr>
            <a:spLocks noChangeArrowheads="1"/>
          </p:cNvSpPr>
          <p:nvPr/>
        </p:nvSpPr>
        <p:spPr bwMode="auto">
          <a:xfrm>
            <a:off x="5951538" y="555625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6044" name="Rectangle 28"/>
          <p:cNvSpPr>
            <a:spLocks noChangeArrowheads="1"/>
          </p:cNvSpPr>
          <p:nvPr/>
        </p:nvSpPr>
        <p:spPr bwMode="auto">
          <a:xfrm>
            <a:off x="5588000" y="555625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6045" name="Rectangle 29"/>
          <p:cNvSpPr>
            <a:spLocks noChangeArrowheads="1"/>
          </p:cNvSpPr>
          <p:nvPr/>
        </p:nvSpPr>
        <p:spPr bwMode="auto">
          <a:xfrm>
            <a:off x="5224463" y="555625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6046" name="Rectangle 30"/>
          <p:cNvSpPr>
            <a:spLocks noChangeArrowheads="1"/>
          </p:cNvSpPr>
          <p:nvPr/>
        </p:nvSpPr>
        <p:spPr bwMode="auto">
          <a:xfrm>
            <a:off x="4860925" y="555625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6047" name="Rectangle 31"/>
          <p:cNvSpPr>
            <a:spLocks noChangeArrowheads="1"/>
          </p:cNvSpPr>
          <p:nvPr/>
        </p:nvSpPr>
        <p:spPr bwMode="auto">
          <a:xfrm>
            <a:off x="4497388" y="555625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6048" name="Rectangle 32"/>
          <p:cNvSpPr>
            <a:spLocks noChangeArrowheads="1"/>
          </p:cNvSpPr>
          <p:nvPr/>
        </p:nvSpPr>
        <p:spPr bwMode="auto">
          <a:xfrm>
            <a:off x="4132263" y="555625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6049" name="Rectangle 33"/>
          <p:cNvSpPr>
            <a:spLocks noChangeArrowheads="1"/>
          </p:cNvSpPr>
          <p:nvPr/>
        </p:nvSpPr>
        <p:spPr bwMode="auto">
          <a:xfrm>
            <a:off x="3768725" y="555625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6050" name="Rectangle 34"/>
          <p:cNvSpPr>
            <a:spLocks noChangeArrowheads="1"/>
          </p:cNvSpPr>
          <p:nvPr/>
        </p:nvSpPr>
        <p:spPr bwMode="auto">
          <a:xfrm>
            <a:off x="3405188" y="555625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6051" name="Rectangle 35"/>
          <p:cNvSpPr>
            <a:spLocks noChangeArrowheads="1"/>
          </p:cNvSpPr>
          <p:nvPr/>
        </p:nvSpPr>
        <p:spPr bwMode="auto">
          <a:xfrm>
            <a:off x="3041650" y="555625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6052" name="Line 36"/>
          <p:cNvSpPr>
            <a:spLocks noChangeShapeType="1"/>
          </p:cNvSpPr>
          <p:nvPr/>
        </p:nvSpPr>
        <p:spPr bwMode="auto">
          <a:xfrm flipH="1">
            <a:off x="3000375" y="5414963"/>
            <a:ext cx="3497263" cy="1587"/>
          </a:xfrm>
          <a:prstGeom prst="line">
            <a:avLst/>
          </a:prstGeom>
          <a:noFill/>
          <a:ln w="20638">
            <a:solidFill>
              <a:srgbClr val="000000"/>
            </a:solidFill>
            <a:round/>
            <a:headEnd/>
            <a:tailEnd/>
          </a:ln>
        </p:spPr>
        <p:txBody>
          <a:bodyPr/>
          <a:lstStyle/>
          <a:p>
            <a:endParaRPr lang="en-US"/>
          </a:p>
        </p:txBody>
      </p:sp>
      <p:sp>
        <p:nvSpPr>
          <p:cNvPr id="86053" name="Rectangle 37"/>
          <p:cNvSpPr>
            <a:spLocks noChangeArrowheads="1"/>
          </p:cNvSpPr>
          <p:nvPr/>
        </p:nvSpPr>
        <p:spPr bwMode="auto">
          <a:xfrm>
            <a:off x="4860925" y="5110163"/>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6054" name="Rectangle 38"/>
          <p:cNvSpPr>
            <a:spLocks noChangeArrowheads="1"/>
          </p:cNvSpPr>
          <p:nvPr/>
        </p:nvSpPr>
        <p:spPr bwMode="auto">
          <a:xfrm>
            <a:off x="4497388" y="5110163"/>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6055" name="Rectangle 39"/>
          <p:cNvSpPr>
            <a:spLocks noChangeArrowheads="1"/>
          </p:cNvSpPr>
          <p:nvPr/>
        </p:nvSpPr>
        <p:spPr bwMode="auto">
          <a:xfrm>
            <a:off x="4132263" y="5110163"/>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6056" name="Rectangle 40"/>
          <p:cNvSpPr>
            <a:spLocks noChangeArrowheads="1"/>
          </p:cNvSpPr>
          <p:nvPr/>
        </p:nvSpPr>
        <p:spPr bwMode="auto">
          <a:xfrm>
            <a:off x="3768725" y="5110163"/>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6057" name="Rectangle 41"/>
          <p:cNvSpPr>
            <a:spLocks noChangeArrowheads="1"/>
          </p:cNvSpPr>
          <p:nvPr/>
        </p:nvSpPr>
        <p:spPr bwMode="auto">
          <a:xfrm>
            <a:off x="3405188" y="5110163"/>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6058" name="Rectangle 42"/>
          <p:cNvSpPr>
            <a:spLocks noChangeArrowheads="1"/>
          </p:cNvSpPr>
          <p:nvPr/>
        </p:nvSpPr>
        <p:spPr bwMode="auto">
          <a:xfrm>
            <a:off x="3041650" y="5110163"/>
            <a:ext cx="98425" cy="212725"/>
          </a:xfrm>
          <a:prstGeom prst="rect">
            <a:avLst/>
          </a:prstGeom>
          <a:noFill/>
          <a:ln w="9525">
            <a:noFill/>
            <a:miter lim="800000"/>
            <a:headEnd/>
            <a:tailEnd/>
          </a:ln>
        </p:spPr>
        <p:txBody>
          <a:bodyPr wrap="none" lIns="0" tIns="0" rIns="0" bIns="0">
            <a:spAutoFit/>
          </a:bodyPr>
          <a:lstStyle/>
          <a:p>
            <a:r>
              <a:rPr lang="en-CA" altLang="zh-CN" sz="1400">
                <a:solidFill>
                  <a:srgbClr val="00FFFF"/>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6059" name="Rectangle 43"/>
          <p:cNvSpPr>
            <a:spLocks noChangeArrowheads="1"/>
          </p:cNvSpPr>
          <p:nvPr/>
        </p:nvSpPr>
        <p:spPr bwMode="auto">
          <a:xfrm>
            <a:off x="5224463" y="468630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6060" name="Rectangle 44"/>
          <p:cNvSpPr>
            <a:spLocks noChangeArrowheads="1"/>
          </p:cNvSpPr>
          <p:nvPr/>
        </p:nvSpPr>
        <p:spPr bwMode="auto">
          <a:xfrm>
            <a:off x="4860925" y="468630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6061" name="Rectangle 45"/>
          <p:cNvSpPr>
            <a:spLocks noChangeArrowheads="1"/>
          </p:cNvSpPr>
          <p:nvPr/>
        </p:nvSpPr>
        <p:spPr bwMode="auto">
          <a:xfrm>
            <a:off x="4497388" y="468630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6062" name="Rectangle 46"/>
          <p:cNvSpPr>
            <a:spLocks noChangeArrowheads="1"/>
          </p:cNvSpPr>
          <p:nvPr/>
        </p:nvSpPr>
        <p:spPr bwMode="auto">
          <a:xfrm>
            <a:off x="4132263" y="468630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6063" name="Rectangle 47"/>
          <p:cNvSpPr>
            <a:spLocks noChangeArrowheads="1"/>
          </p:cNvSpPr>
          <p:nvPr/>
        </p:nvSpPr>
        <p:spPr bwMode="auto">
          <a:xfrm>
            <a:off x="3768725" y="4686300"/>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6064" name="Rectangle 48"/>
          <p:cNvSpPr>
            <a:spLocks noChangeArrowheads="1"/>
          </p:cNvSpPr>
          <p:nvPr/>
        </p:nvSpPr>
        <p:spPr bwMode="auto">
          <a:xfrm>
            <a:off x="3405188" y="4686300"/>
            <a:ext cx="98425" cy="212725"/>
          </a:xfrm>
          <a:prstGeom prst="rect">
            <a:avLst/>
          </a:prstGeom>
          <a:noFill/>
          <a:ln w="9525">
            <a:noFill/>
            <a:miter lim="800000"/>
            <a:headEnd/>
            <a:tailEnd/>
          </a:ln>
        </p:spPr>
        <p:txBody>
          <a:bodyPr wrap="none" lIns="0" tIns="0" rIns="0" bIns="0">
            <a:spAutoFit/>
          </a:bodyPr>
          <a:lstStyle/>
          <a:p>
            <a:r>
              <a:rPr lang="en-CA" altLang="zh-CN" sz="1400">
                <a:solidFill>
                  <a:srgbClr val="00FFFF"/>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6065" name="Rectangle 49"/>
          <p:cNvSpPr>
            <a:spLocks noChangeArrowheads="1"/>
          </p:cNvSpPr>
          <p:nvPr/>
        </p:nvSpPr>
        <p:spPr bwMode="auto">
          <a:xfrm>
            <a:off x="3041650" y="4686300"/>
            <a:ext cx="98425" cy="212725"/>
          </a:xfrm>
          <a:prstGeom prst="rect">
            <a:avLst/>
          </a:prstGeom>
          <a:noFill/>
          <a:ln w="9525">
            <a:noFill/>
            <a:miter lim="800000"/>
            <a:headEnd/>
            <a:tailEnd/>
          </a:ln>
        </p:spPr>
        <p:txBody>
          <a:bodyPr wrap="none" lIns="0" tIns="0" rIns="0" bIns="0">
            <a:spAutoFit/>
          </a:bodyPr>
          <a:lstStyle/>
          <a:p>
            <a:r>
              <a:rPr lang="en-CA" altLang="zh-CN" sz="1400">
                <a:solidFill>
                  <a:srgbClr val="00FFFF"/>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6066" name="Rectangle 50"/>
          <p:cNvSpPr>
            <a:spLocks noChangeArrowheads="1"/>
          </p:cNvSpPr>
          <p:nvPr/>
        </p:nvSpPr>
        <p:spPr bwMode="auto">
          <a:xfrm>
            <a:off x="5588000" y="4322763"/>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6067" name="Rectangle 51"/>
          <p:cNvSpPr>
            <a:spLocks noChangeArrowheads="1"/>
          </p:cNvSpPr>
          <p:nvPr/>
        </p:nvSpPr>
        <p:spPr bwMode="auto">
          <a:xfrm>
            <a:off x="5224463" y="4322763"/>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6068" name="Rectangle 52"/>
          <p:cNvSpPr>
            <a:spLocks noChangeArrowheads="1"/>
          </p:cNvSpPr>
          <p:nvPr/>
        </p:nvSpPr>
        <p:spPr bwMode="auto">
          <a:xfrm>
            <a:off x="4860925" y="4322763"/>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6069" name="Rectangle 53"/>
          <p:cNvSpPr>
            <a:spLocks noChangeArrowheads="1"/>
          </p:cNvSpPr>
          <p:nvPr/>
        </p:nvSpPr>
        <p:spPr bwMode="auto">
          <a:xfrm>
            <a:off x="4497388" y="4322763"/>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6070" name="Rectangle 54"/>
          <p:cNvSpPr>
            <a:spLocks noChangeArrowheads="1"/>
          </p:cNvSpPr>
          <p:nvPr/>
        </p:nvSpPr>
        <p:spPr bwMode="auto">
          <a:xfrm>
            <a:off x="4132263" y="4322763"/>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6071" name="Rectangle 55"/>
          <p:cNvSpPr>
            <a:spLocks noChangeArrowheads="1"/>
          </p:cNvSpPr>
          <p:nvPr/>
        </p:nvSpPr>
        <p:spPr bwMode="auto">
          <a:xfrm>
            <a:off x="3768725" y="4322763"/>
            <a:ext cx="98425" cy="212725"/>
          </a:xfrm>
          <a:prstGeom prst="rect">
            <a:avLst/>
          </a:prstGeom>
          <a:noFill/>
          <a:ln w="9525">
            <a:noFill/>
            <a:miter lim="800000"/>
            <a:headEnd/>
            <a:tailEnd/>
          </a:ln>
        </p:spPr>
        <p:txBody>
          <a:bodyPr wrap="none" lIns="0" tIns="0" rIns="0" bIns="0">
            <a:spAutoFit/>
          </a:bodyPr>
          <a:lstStyle/>
          <a:p>
            <a:r>
              <a:rPr lang="en-CA" altLang="zh-CN" sz="1400">
                <a:solidFill>
                  <a:srgbClr val="00FFFF"/>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6072" name="Rectangle 56"/>
          <p:cNvSpPr>
            <a:spLocks noChangeArrowheads="1"/>
          </p:cNvSpPr>
          <p:nvPr/>
        </p:nvSpPr>
        <p:spPr bwMode="auto">
          <a:xfrm>
            <a:off x="3405188" y="4322763"/>
            <a:ext cx="98425" cy="212725"/>
          </a:xfrm>
          <a:prstGeom prst="rect">
            <a:avLst/>
          </a:prstGeom>
          <a:noFill/>
          <a:ln w="9525">
            <a:noFill/>
            <a:miter lim="800000"/>
            <a:headEnd/>
            <a:tailEnd/>
          </a:ln>
        </p:spPr>
        <p:txBody>
          <a:bodyPr wrap="none" lIns="0" tIns="0" rIns="0" bIns="0">
            <a:spAutoFit/>
          </a:bodyPr>
          <a:lstStyle/>
          <a:p>
            <a:r>
              <a:rPr lang="en-CA" altLang="zh-CN" sz="1400">
                <a:solidFill>
                  <a:srgbClr val="00FFFF"/>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6073" name="Rectangle 57"/>
          <p:cNvSpPr>
            <a:spLocks noChangeArrowheads="1"/>
          </p:cNvSpPr>
          <p:nvPr/>
        </p:nvSpPr>
        <p:spPr bwMode="auto">
          <a:xfrm>
            <a:off x="3041650" y="4322763"/>
            <a:ext cx="98425" cy="212725"/>
          </a:xfrm>
          <a:prstGeom prst="rect">
            <a:avLst/>
          </a:prstGeom>
          <a:noFill/>
          <a:ln w="9525">
            <a:noFill/>
            <a:miter lim="800000"/>
            <a:headEnd/>
            <a:tailEnd/>
          </a:ln>
        </p:spPr>
        <p:txBody>
          <a:bodyPr wrap="none" lIns="0" tIns="0" rIns="0" bIns="0">
            <a:spAutoFit/>
          </a:bodyPr>
          <a:lstStyle/>
          <a:p>
            <a:r>
              <a:rPr lang="en-CA" altLang="zh-CN" sz="1400">
                <a:solidFill>
                  <a:srgbClr val="00FFFF"/>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6074" name="Line 58"/>
          <p:cNvSpPr>
            <a:spLocks noChangeShapeType="1"/>
          </p:cNvSpPr>
          <p:nvPr/>
        </p:nvSpPr>
        <p:spPr bwMode="auto">
          <a:xfrm>
            <a:off x="4273550" y="4100513"/>
            <a:ext cx="1588" cy="1587"/>
          </a:xfrm>
          <a:prstGeom prst="line">
            <a:avLst/>
          </a:prstGeom>
          <a:noFill/>
          <a:ln w="20638">
            <a:solidFill>
              <a:srgbClr val="000000"/>
            </a:solidFill>
            <a:round/>
            <a:headEnd/>
            <a:tailEnd/>
          </a:ln>
        </p:spPr>
        <p:txBody>
          <a:bodyPr/>
          <a:lstStyle/>
          <a:p>
            <a:endParaRPr lang="en-US"/>
          </a:p>
        </p:txBody>
      </p:sp>
      <p:sp>
        <p:nvSpPr>
          <p:cNvPr id="86075" name="Rectangle 59"/>
          <p:cNvSpPr>
            <a:spLocks noChangeArrowheads="1"/>
          </p:cNvSpPr>
          <p:nvPr/>
        </p:nvSpPr>
        <p:spPr bwMode="auto">
          <a:xfrm>
            <a:off x="5951538" y="3876675"/>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6076" name="Rectangle 60"/>
          <p:cNvSpPr>
            <a:spLocks noChangeArrowheads="1"/>
          </p:cNvSpPr>
          <p:nvPr/>
        </p:nvSpPr>
        <p:spPr bwMode="auto">
          <a:xfrm>
            <a:off x="5588000" y="3876675"/>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6077" name="Rectangle 61"/>
          <p:cNvSpPr>
            <a:spLocks noChangeArrowheads="1"/>
          </p:cNvSpPr>
          <p:nvPr/>
        </p:nvSpPr>
        <p:spPr bwMode="auto">
          <a:xfrm>
            <a:off x="5224463" y="3876675"/>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6078" name="Rectangle 62"/>
          <p:cNvSpPr>
            <a:spLocks noChangeArrowheads="1"/>
          </p:cNvSpPr>
          <p:nvPr/>
        </p:nvSpPr>
        <p:spPr bwMode="auto">
          <a:xfrm>
            <a:off x="4860925" y="3876675"/>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6079" name="Rectangle 63"/>
          <p:cNvSpPr>
            <a:spLocks noChangeArrowheads="1"/>
          </p:cNvSpPr>
          <p:nvPr/>
        </p:nvSpPr>
        <p:spPr bwMode="auto">
          <a:xfrm>
            <a:off x="4497388" y="3876675"/>
            <a:ext cx="984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6080" name="Rectangle 64"/>
          <p:cNvSpPr>
            <a:spLocks noChangeArrowheads="1"/>
          </p:cNvSpPr>
          <p:nvPr/>
        </p:nvSpPr>
        <p:spPr bwMode="auto">
          <a:xfrm>
            <a:off x="4132263" y="3876675"/>
            <a:ext cx="98425" cy="212725"/>
          </a:xfrm>
          <a:prstGeom prst="rect">
            <a:avLst/>
          </a:prstGeom>
          <a:noFill/>
          <a:ln w="9525">
            <a:noFill/>
            <a:miter lim="800000"/>
            <a:headEnd/>
            <a:tailEnd/>
          </a:ln>
        </p:spPr>
        <p:txBody>
          <a:bodyPr wrap="none" lIns="0" tIns="0" rIns="0" bIns="0">
            <a:spAutoFit/>
          </a:bodyPr>
          <a:lstStyle/>
          <a:p>
            <a:r>
              <a:rPr lang="en-CA" altLang="zh-CN" sz="1400">
                <a:solidFill>
                  <a:srgbClr val="00FFFF"/>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6081" name="Rectangle 65"/>
          <p:cNvSpPr>
            <a:spLocks noChangeArrowheads="1"/>
          </p:cNvSpPr>
          <p:nvPr/>
        </p:nvSpPr>
        <p:spPr bwMode="auto">
          <a:xfrm>
            <a:off x="3768725" y="3876675"/>
            <a:ext cx="98425" cy="212725"/>
          </a:xfrm>
          <a:prstGeom prst="rect">
            <a:avLst/>
          </a:prstGeom>
          <a:noFill/>
          <a:ln w="9525">
            <a:noFill/>
            <a:miter lim="800000"/>
            <a:headEnd/>
            <a:tailEnd/>
          </a:ln>
        </p:spPr>
        <p:txBody>
          <a:bodyPr wrap="none" lIns="0" tIns="0" rIns="0" bIns="0">
            <a:spAutoFit/>
          </a:bodyPr>
          <a:lstStyle/>
          <a:p>
            <a:r>
              <a:rPr lang="en-CA" altLang="zh-CN" sz="1400">
                <a:solidFill>
                  <a:srgbClr val="00FFFF"/>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6082" name="Rectangle 66"/>
          <p:cNvSpPr>
            <a:spLocks noChangeArrowheads="1"/>
          </p:cNvSpPr>
          <p:nvPr/>
        </p:nvSpPr>
        <p:spPr bwMode="auto">
          <a:xfrm>
            <a:off x="3405188" y="3876675"/>
            <a:ext cx="98425" cy="212725"/>
          </a:xfrm>
          <a:prstGeom prst="rect">
            <a:avLst/>
          </a:prstGeom>
          <a:noFill/>
          <a:ln w="9525">
            <a:noFill/>
            <a:miter lim="800000"/>
            <a:headEnd/>
            <a:tailEnd/>
          </a:ln>
        </p:spPr>
        <p:txBody>
          <a:bodyPr wrap="none" lIns="0" tIns="0" rIns="0" bIns="0">
            <a:spAutoFit/>
          </a:bodyPr>
          <a:lstStyle/>
          <a:p>
            <a:r>
              <a:rPr lang="en-CA" altLang="zh-CN" sz="1400">
                <a:solidFill>
                  <a:srgbClr val="00FFFF"/>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6083" name="Rectangle 67"/>
          <p:cNvSpPr>
            <a:spLocks noChangeArrowheads="1"/>
          </p:cNvSpPr>
          <p:nvPr/>
        </p:nvSpPr>
        <p:spPr bwMode="auto">
          <a:xfrm>
            <a:off x="3041650" y="3876675"/>
            <a:ext cx="98425" cy="212725"/>
          </a:xfrm>
          <a:prstGeom prst="rect">
            <a:avLst/>
          </a:prstGeom>
          <a:noFill/>
          <a:ln w="9525">
            <a:noFill/>
            <a:miter lim="800000"/>
            <a:headEnd/>
            <a:tailEnd/>
          </a:ln>
        </p:spPr>
        <p:txBody>
          <a:bodyPr wrap="none" lIns="0" tIns="0" rIns="0" bIns="0">
            <a:spAutoFit/>
          </a:bodyPr>
          <a:lstStyle/>
          <a:p>
            <a:r>
              <a:rPr lang="en-CA" altLang="zh-CN" sz="1400">
                <a:solidFill>
                  <a:srgbClr val="00FFFF"/>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6085" name="Rectangle 69"/>
          <p:cNvSpPr>
            <a:spLocks noChangeArrowheads="1"/>
          </p:cNvSpPr>
          <p:nvPr/>
        </p:nvSpPr>
        <p:spPr bwMode="auto">
          <a:xfrm>
            <a:off x="6862763" y="2724150"/>
            <a:ext cx="196850"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13</a:t>
            </a:r>
            <a:endParaRPr lang="en-CA" altLang="zh-CN" sz="2400">
              <a:latin typeface="Times New Roman" pitchFamily="18" charset="0"/>
              <a:ea typeface="SimSun" pitchFamily="2" charset="-122"/>
            </a:endParaRPr>
          </a:p>
        </p:txBody>
      </p:sp>
      <p:sp>
        <p:nvSpPr>
          <p:cNvPr id="86086" name="Rectangle 70"/>
          <p:cNvSpPr>
            <a:spLocks noChangeArrowheads="1"/>
          </p:cNvSpPr>
          <p:nvPr/>
        </p:nvSpPr>
        <p:spPr bwMode="auto">
          <a:xfrm>
            <a:off x="6761163" y="2724150"/>
            <a:ext cx="58737"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86087" name="Rectangle 71"/>
          <p:cNvSpPr>
            <a:spLocks noChangeArrowheads="1"/>
          </p:cNvSpPr>
          <p:nvPr/>
        </p:nvSpPr>
        <p:spPr bwMode="auto">
          <a:xfrm>
            <a:off x="6680200" y="2724150"/>
            <a:ext cx="58738"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Symbol" pitchFamily="18" charset="2"/>
                <a:ea typeface="SimSun" pitchFamily="2" charset="-122"/>
              </a:rPr>
              <a:t>(</a:t>
            </a:r>
            <a:endParaRPr lang="en-CA" altLang="zh-CN" sz="2400">
              <a:latin typeface="Times New Roman" pitchFamily="18" charset="0"/>
              <a:ea typeface="SimSun" pitchFamily="2" charset="-122"/>
            </a:endParaRPr>
          </a:p>
        </p:txBody>
      </p:sp>
      <p:sp>
        <p:nvSpPr>
          <p:cNvPr id="86088" name="Rectangle 72"/>
          <p:cNvSpPr>
            <a:spLocks noChangeArrowheads="1"/>
          </p:cNvSpPr>
          <p:nvPr/>
        </p:nvSpPr>
        <p:spPr bwMode="auto">
          <a:xfrm>
            <a:off x="7043738" y="2724150"/>
            <a:ext cx="58737"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Symbol" pitchFamily="18" charset="2"/>
                <a:ea typeface="SimSun" pitchFamily="2" charset="-122"/>
              </a:rPr>
              <a:t>)</a:t>
            </a:r>
            <a:endParaRPr lang="en-CA" altLang="zh-CN" sz="2400">
              <a:latin typeface="Times New Roman" pitchFamily="18" charset="0"/>
              <a:ea typeface="SimSun" pitchFamily="2" charset="-122"/>
            </a:endParaRPr>
          </a:p>
        </p:txBody>
      </p:sp>
      <p:sp>
        <p:nvSpPr>
          <p:cNvPr id="86089" name="Rectangle 73"/>
          <p:cNvSpPr>
            <a:spLocks noChangeArrowheads="1"/>
          </p:cNvSpPr>
          <p:nvPr/>
        </p:nvSpPr>
        <p:spPr bwMode="auto">
          <a:xfrm>
            <a:off x="6800850" y="5556250"/>
            <a:ext cx="29527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143</a:t>
            </a:r>
            <a:endParaRPr lang="en-CA" altLang="zh-CN" sz="2400">
              <a:latin typeface="Times New Roman" pitchFamily="18" charset="0"/>
              <a:ea typeface="SimSun" pitchFamily="2" charset="-122"/>
            </a:endParaRPr>
          </a:p>
        </p:txBody>
      </p:sp>
      <p:sp>
        <p:nvSpPr>
          <p:cNvPr id="86090" name="Rectangle 74"/>
          <p:cNvSpPr>
            <a:spLocks noChangeArrowheads="1"/>
          </p:cNvSpPr>
          <p:nvPr/>
        </p:nvSpPr>
        <p:spPr bwMode="auto">
          <a:xfrm>
            <a:off x="6700838" y="5556250"/>
            <a:ext cx="58737"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86091" name="Rectangle 75"/>
          <p:cNvSpPr>
            <a:spLocks noChangeArrowheads="1"/>
          </p:cNvSpPr>
          <p:nvPr/>
        </p:nvSpPr>
        <p:spPr bwMode="auto">
          <a:xfrm>
            <a:off x="6619875" y="5556250"/>
            <a:ext cx="58738"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Symbol" pitchFamily="18" charset="2"/>
                <a:ea typeface="SimSun" pitchFamily="2" charset="-122"/>
              </a:rPr>
              <a:t>(</a:t>
            </a:r>
            <a:endParaRPr lang="en-CA" altLang="zh-CN" sz="2400">
              <a:latin typeface="Times New Roman" pitchFamily="18" charset="0"/>
              <a:ea typeface="SimSun" pitchFamily="2" charset="-122"/>
            </a:endParaRPr>
          </a:p>
        </p:txBody>
      </p:sp>
      <p:sp>
        <p:nvSpPr>
          <p:cNvPr id="86092" name="Rectangle 76"/>
          <p:cNvSpPr>
            <a:spLocks noChangeArrowheads="1"/>
          </p:cNvSpPr>
          <p:nvPr/>
        </p:nvSpPr>
        <p:spPr bwMode="auto">
          <a:xfrm>
            <a:off x="7085013" y="5556250"/>
            <a:ext cx="58737"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Symbol" pitchFamily="18" charset="2"/>
                <a:ea typeface="SimSun" pitchFamily="2" charset="-122"/>
              </a:rPr>
              <a:t>)</a:t>
            </a:r>
            <a:endParaRPr lang="en-CA" altLang="zh-CN" sz="2400">
              <a:latin typeface="Times New Roman" pitchFamily="18" charset="0"/>
              <a:ea typeface="SimSun" pitchFamily="2" charset="-122"/>
            </a:endParaRPr>
          </a:p>
        </p:txBody>
      </p:sp>
      <p:sp>
        <p:nvSpPr>
          <p:cNvPr id="86093" name="Rectangle 77"/>
          <p:cNvSpPr>
            <a:spLocks noChangeArrowheads="1"/>
          </p:cNvSpPr>
          <p:nvPr/>
        </p:nvSpPr>
        <p:spPr bwMode="auto">
          <a:xfrm>
            <a:off x="6842125" y="3008313"/>
            <a:ext cx="196850"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11</a:t>
            </a:r>
            <a:endParaRPr lang="en-CA" altLang="zh-CN" sz="2400">
              <a:latin typeface="Times New Roman" pitchFamily="18" charset="0"/>
              <a:ea typeface="SimSun" pitchFamily="2" charset="-122"/>
            </a:endParaRPr>
          </a:p>
        </p:txBody>
      </p:sp>
      <p:sp>
        <p:nvSpPr>
          <p:cNvPr id="86094" name="Rectangle 78"/>
          <p:cNvSpPr>
            <a:spLocks noChangeArrowheads="1"/>
          </p:cNvSpPr>
          <p:nvPr/>
        </p:nvSpPr>
        <p:spPr bwMode="auto">
          <a:xfrm>
            <a:off x="6719888" y="3008313"/>
            <a:ext cx="103187"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86095" name="Rectangle 79"/>
          <p:cNvSpPr>
            <a:spLocks noChangeArrowheads="1"/>
          </p:cNvSpPr>
          <p:nvPr/>
        </p:nvSpPr>
        <p:spPr bwMode="auto">
          <a:xfrm>
            <a:off x="6638925" y="2987675"/>
            <a:ext cx="58738"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86096" name="Rectangle 80"/>
          <p:cNvSpPr>
            <a:spLocks noChangeArrowheads="1"/>
          </p:cNvSpPr>
          <p:nvPr/>
        </p:nvSpPr>
        <p:spPr bwMode="auto">
          <a:xfrm>
            <a:off x="7023100" y="2987675"/>
            <a:ext cx="58738"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86097" name="Rectangle 81"/>
          <p:cNvSpPr>
            <a:spLocks noChangeArrowheads="1"/>
          </p:cNvSpPr>
          <p:nvPr/>
        </p:nvSpPr>
        <p:spPr bwMode="auto">
          <a:xfrm>
            <a:off x="1403350" y="4200525"/>
            <a:ext cx="1341438"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Sign extension is</a:t>
            </a:r>
            <a:endParaRPr lang="en-CA" altLang="zh-CN" sz="2400">
              <a:latin typeface="Times New Roman" pitchFamily="18" charset="0"/>
              <a:ea typeface="SimSun" pitchFamily="2" charset="-122"/>
            </a:endParaRPr>
          </a:p>
        </p:txBody>
      </p:sp>
      <p:sp>
        <p:nvSpPr>
          <p:cNvPr id="86098" name="Rectangle 82"/>
          <p:cNvSpPr>
            <a:spLocks noChangeArrowheads="1"/>
          </p:cNvSpPr>
          <p:nvPr/>
        </p:nvSpPr>
        <p:spPr bwMode="auto">
          <a:xfrm>
            <a:off x="1504950" y="4383088"/>
            <a:ext cx="1084263"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shown in blue</a:t>
            </a:r>
            <a:endParaRPr lang="en-CA" altLang="zh-CN" sz="2400">
              <a:latin typeface="Times New Roman" pitchFamily="18" charset="0"/>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60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60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60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60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60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60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0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0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60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60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608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608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608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608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609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609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609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609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60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60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603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603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60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602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602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602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602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602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609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609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8605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605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8605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605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605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8605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605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8605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606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606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606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606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8606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8606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8606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8606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8606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6069"/>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86070"/>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86071"/>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86072"/>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86073"/>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86074"/>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86075"/>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86076"/>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8607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86078"/>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86079"/>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86080"/>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86081"/>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86082"/>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86083"/>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86020"/>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86042"/>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86043"/>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86044"/>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86045"/>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86046"/>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86047"/>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86048"/>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86049"/>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86050"/>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86051"/>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86089"/>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86090"/>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86091"/>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86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P spid="86020" grpId="0"/>
      <p:bldP spid="86021" grpId="0"/>
      <p:bldP spid="86022" grpId="0"/>
      <p:bldP spid="86023" grpId="0"/>
      <p:bldP spid="86024" grpId="0"/>
      <p:bldP spid="86025" grpId="0" animBg="1"/>
      <p:bldP spid="86026" grpId="0"/>
      <p:bldP spid="86027" grpId="0"/>
      <p:bldP spid="86028" grpId="0"/>
      <p:bldP spid="86029" grpId="0"/>
      <p:bldP spid="86030" grpId="0"/>
      <p:bldP spid="86031" grpId="0"/>
      <p:bldP spid="86032" grpId="0"/>
      <p:bldP spid="86033" grpId="0"/>
      <p:bldP spid="86034" grpId="0"/>
      <p:bldP spid="86035" grpId="0"/>
      <p:bldP spid="86036" grpId="0"/>
      <p:bldP spid="86037" grpId="0"/>
      <p:bldP spid="86038" grpId="0"/>
      <p:bldP spid="86039" grpId="0"/>
      <p:bldP spid="86040" grpId="0"/>
      <p:bldP spid="86041" grpId="0"/>
      <p:bldP spid="86042" grpId="0"/>
      <p:bldP spid="86043" grpId="0"/>
      <p:bldP spid="86044" grpId="0"/>
      <p:bldP spid="86045" grpId="0"/>
      <p:bldP spid="86046" grpId="0"/>
      <p:bldP spid="86047" grpId="0"/>
      <p:bldP spid="86048" grpId="0"/>
      <p:bldP spid="86049" grpId="0"/>
      <p:bldP spid="86050" grpId="0"/>
      <p:bldP spid="86051" grpId="0"/>
      <p:bldP spid="86052" grpId="0" animBg="1"/>
      <p:bldP spid="86053" grpId="0"/>
      <p:bldP spid="86054" grpId="0"/>
      <p:bldP spid="86055" grpId="0"/>
      <p:bldP spid="86056" grpId="0"/>
      <p:bldP spid="86057" grpId="0"/>
      <p:bldP spid="86058" grpId="0"/>
      <p:bldP spid="86059" grpId="0"/>
      <p:bldP spid="86060" grpId="0"/>
      <p:bldP spid="86061" grpId="0"/>
      <p:bldP spid="86062" grpId="0"/>
      <p:bldP spid="86063" grpId="0"/>
      <p:bldP spid="86064" grpId="0"/>
      <p:bldP spid="86065" grpId="0"/>
      <p:bldP spid="86066" grpId="0"/>
      <p:bldP spid="86067" grpId="0"/>
      <p:bldP spid="86068" grpId="0"/>
      <p:bldP spid="86069" grpId="0"/>
      <p:bldP spid="86070" grpId="0"/>
      <p:bldP spid="86071" grpId="0"/>
      <p:bldP spid="86072" grpId="0"/>
      <p:bldP spid="86073" grpId="0"/>
      <p:bldP spid="86074" grpId="0" animBg="1"/>
      <p:bldP spid="86075" grpId="0"/>
      <p:bldP spid="86076" grpId="0"/>
      <p:bldP spid="86077" grpId="0"/>
      <p:bldP spid="86078" grpId="0"/>
      <p:bldP spid="86079" grpId="0"/>
      <p:bldP spid="86080" grpId="0"/>
      <p:bldP spid="86081" grpId="0"/>
      <p:bldP spid="86082" grpId="0"/>
      <p:bldP spid="86083" grpId="0"/>
      <p:bldP spid="86085" grpId="0"/>
      <p:bldP spid="86086" grpId="0"/>
      <p:bldP spid="86087" grpId="0"/>
      <p:bldP spid="86088" grpId="0"/>
      <p:bldP spid="86089" grpId="0"/>
      <p:bldP spid="86090" grpId="0"/>
      <p:bldP spid="86091" grpId="0"/>
      <p:bldP spid="86092" grpId="0"/>
      <p:bldP spid="86093" grpId="0"/>
      <p:bldP spid="86094" grpId="0"/>
      <p:bldP spid="86095" grpId="0"/>
      <p:bldP spid="86096" grpId="0"/>
      <p:bldP spid="86097" grpId="0"/>
      <p:bldP spid="86098"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mtClean="0"/>
              <a:t>Signed Multiplication</a:t>
            </a:r>
          </a:p>
        </p:txBody>
      </p:sp>
      <p:sp>
        <p:nvSpPr>
          <p:cNvPr id="87043" name="Rectangle 3"/>
          <p:cNvSpPr>
            <a:spLocks noGrp="1" noChangeArrowheads="1"/>
          </p:cNvSpPr>
          <p:nvPr>
            <p:ph idx="1"/>
          </p:nvPr>
        </p:nvSpPr>
        <p:spPr/>
        <p:txBody>
          <a:bodyPr>
            <a:normAutofit fontScale="92500" lnSpcReduction="20000"/>
          </a:bodyPr>
          <a:lstStyle/>
          <a:p>
            <a:pPr eaLnBrk="1" hangingPunct="1">
              <a:lnSpc>
                <a:spcPct val="90000"/>
              </a:lnSpc>
            </a:pPr>
            <a:r>
              <a:rPr lang="en-US" altLang="zh-CN" smtClean="0">
                <a:ea typeface="SimSun" pitchFamily="2" charset="-122"/>
              </a:rPr>
              <a:t>For a negative multiplier, a straightforward solution is to form the 2’s-complement of both the multiplier and the multiplicand and proceed as in the case of a positive multiplier.</a:t>
            </a:r>
          </a:p>
          <a:p>
            <a:pPr eaLnBrk="1" hangingPunct="1">
              <a:lnSpc>
                <a:spcPct val="90000"/>
              </a:lnSpc>
            </a:pPr>
            <a:r>
              <a:rPr lang="en-US" altLang="zh-CN" smtClean="0">
                <a:ea typeface="SimSun" pitchFamily="2" charset="-122"/>
              </a:rPr>
              <a:t>This is possible because complementation of both operands does not change the value or the sign of the product.</a:t>
            </a:r>
          </a:p>
          <a:p>
            <a:pPr eaLnBrk="1" hangingPunct="1">
              <a:lnSpc>
                <a:spcPct val="90000"/>
              </a:lnSpc>
            </a:pPr>
            <a:r>
              <a:rPr lang="en-US" altLang="zh-CN" smtClean="0">
                <a:ea typeface="SimSun" pitchFamily="2" charset="-122"/>
              </a:rPr>
              <a:t>A technique that works equally well for both negative and positive multipliers – Booth 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0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70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p:cNvSpPr>
            <a:spLocks noGrp="1"/>
          </p:cNvSpPr>
          <p:nvPr>
            <p:ph type="ftr" sz="quarter" idx="11"/>
          </p:nvPr>
        </p:nvSpPr>
        <p:spPr/>
        <p:txBody>
          <a:bodyPr/>
          <a:lstStyle/>
          <a:p>
            <a:r>
              <a:rPr lang="en-US"/>
              <a:t>Prof . Rajesh Hongal,    Govt. Engineering College, Haveri</a:t>
            </a:r>
          </a:p>
        </p:txBody>
      </p:sp>
      <p:pic>
        <p:nvPicPr>
          <p:cNvPr id="20482" name="Picture 2" descr="prg-III layout copy"/>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20487" name="Text Box 7"/>
          <p:cNvSpPr txBox="1">
            <a:spLocks noChangeArrowheads="1"/>
          </p:cNvSpPr>
          <p:nvPr/>
        </p:nvSpPr>
        <p:spPr bwMode="auto">
          <a:xfrm>
            <a:off x="0" y="2743200"/>
            <a:ext cx="9144000" cy="366713"/>
          </a:xfrm>
          <a:prstGeom prst="rect">
            <a:avLst/>
          </a:prstGeom>
          <a:noFill/>
          <a:ln w="9525">
            <a:noFill/>
            <a:miter lim="800000"/>
            <a:headEnd/>
            <a:tailEnd/>
          </a:ln>
          <a:effectLst/>
        </p:spPr>
        <p:txBody>
          <a:bodyPr>
            <a:spAutoFit/>
          </a:bodyPr>
          <a:lstStyle/>
          <a:p>
            <a:pPr>
              <a:spcBef>
                <a:spcPct val="50000"/>
              </a:spcBef>
            </a:pPr>
            <a:endParaRPr lang="en-US"/>
          </a:p>
        </p:txBody>
      </p:sp>
      <p:sp>
        <p:nvSpPr>
          <p:cNvPr id="20490" name="Text Box 10"/>
          <p:cNvSpPr txBox="1">
            <a:spLocks noChangeArrowheads="1"/>
          </p:cNvSpPr>
          <p:nvPr/>
        </p:nvSpPr>
        <p:spPr bwMode="auto">
          <a:xfrm>
            <a:off x="-12700" y="1181100"/>
            <a:ext cx="5791200" cy="579438"/>
          </a:xfrm>
          <a:prstGeom prst="rect">
            <a:avLst/>
          </a:prstGeom>
          <a:noFill/>
          <a:ln w="9525">
            <a:noFill/>
            <a:miter lim="800000"/>
            <a:headEnd/>
            <a:tailEnd/>
          </a:ln>
          <a:effectLst/>
        </p:spPr>
        <p:txBody>
          <a:bodyPr>
            <a:spAutoFit/>
          </a:bodyPr>
          <a:lstStyle/>
          <a:p>
            <a:pPr algn="ctr">
              <a:spcBef>
                <a:spcPct val="50000"/>
              </a:spcBef>
            </a:pPr>
            <a:r>
              <a:rPr lang="en-US" sz="3200" dirty="0">
                <a:solidFill>
                  <a:srgbClr val="0000FF"/>
                </a:solidFill>
                <a:latin typeface="Times New Roman" pitchFamily="18" charset="0"/>
              </a:rPr>
              <a:t>COMPUTER ORGANIZATION</a:t>
            </a:r>
          </a:p>
        </p:txBody>
      </p:sp>
      <p:sp>
        <p:nvSpPr>
          <p:cNvPr id="20491" name="Text Box 11"/>
          <p:cNvSpPr txBox="1">
            <a:spLocks noChangeArrowheads="1"/>
          </p:cNvSpPr>
          <p:nvPr/>
        </p:nvSpPr>
        <p:spPr bwMode="auto">
          <a:xfrm>
            <a:off x="38100" y="2235200"/>
            <a:ext cx="9026525" cy="676275"/>
          </a:xfrm>
          <a:prstGeom prst="rect">
            <a:avLst/>
          </a:prstGeom>
          <a:noFill/>
          <a:ln w="9525">
            <a:noFill/>
            <a:miter lim="800000"/>
            <a:headEnd/>
            <a:tailEnd/>
          </a:ln>
          <a:effectLst/>
        </p:spPr>
        <p:txBody>
          <a:bodyPr>
            <a:spAutoFit/>
          </a:bodyPr>
          <a:lstStyle/>
          <a:p>
            <a:pPr algn="just">
              <a:lnSpc>
                <a:spcPct val="80000"/>
              </a:lnSpc>
              <a:spcBef>
                <a:spcPct val="50000"/>
              </a:spcBef>
              <a:buFont typeface="Wingdings" pitchFamily="2" charset="2"/>
              <a:buNone/>
            </a:pPr>
            <a:r>
              <a:rPr lang="en-US" sz="2400">
                <a:latin typeface="Times New Roman" pitchFamily="18" charset="0"/>
              </a:rPr>
              <a:t>        CO defines functional units of a computer and also the way in which these units are interconnected to form a </a:t>
            </a:r>
            <a:r>
              <a:rPr lang="en-US" sz="2400" i="1">
                <a:solidFill>
                  <a:srgbClr val="FF0000"/>
                </a:solidFill>
                <a:latin typeface="Times New Roman" pitchFamily="18" charset="0"/>
              </a:rPr>
              <a:t>Computer System</a:t>
            </a:r>
            <a:r>
              <a:rPr lang="en-US" sz="2400" i="1">
                <a:latin typeface="Times New Roman" pitchFamily="18" charset="0"/>
              </a:rPr>
              <a:t>.</a:t>
            </a:r>
            <a:endParaRPr lang="en-US" sz="2400">
              <a:latin typeface="Times New Roman" pitchFamily="18" charset="0"/>
            </a:endParaRPr>
          </a:p>
        </p:txBody>
      </p:sp>
      <p:sp>
        <p:nvSpPr>
          <p:cNvPr id="20492" name="Text Box 12"/>
          <p:cNvSpPr txBox="1">
            <a:spLocks noChangeArrowheads="1"/>
          </p:cNvSpPr>
          <p:nvPr/>
        </p:nvSpPr>
        <p:spPr bwMode="auto">
          <a:xfrm>
            <a:off x="38100" y="2798763"/>
            <a:ext cx="2616200" cy="482600"/>
          </a:xfrm>
          <a:prstGeom prst="rect">
            <a:avLst/>
          </a:prstGeom>
          <a:noFill/>
          <a:ln w="9525">
            <a:noFill/>
            <a:miter lim="800000"/>
            <a:headEnd/>
            <a:tailEnd/>
          </a:ln>
          <a:effectLst/>
        </p:spPr>
        <p:txBody>
          <a:bodyPr>
            <a:spAutoFit/>
          </a:bodyPr>
          <a:lstStyle/>
          <a:p>
            <a:pPr>
              <a:lnSpc>
                <a:spcPct val="80000"/>
              </a:lnSpc>
              <a:spcBef>
                <a:spcPct val="50000"/>
              </a:spcBef>
            </a:pPr>
            <a:r>
              <a:rPr lang="en-US" sz="3200">
                <a:solidFill>
                  <a:srgbClr val="0000FF"/>
                </a:solidFill>
                <a:latin typeface="Times New Roman" pitchFamily="18" charset="0"/>
              </a:rPr>
              <a:t>    </a:t>
            </a:r>
            <a:r>
              <a:rPr lang="en-US" sz="2400">
                <a:solidFill>
                  <a:srgbClr val="0000FF"/>
                </a:solidFill>
                <a:latin typeface="Times New Roman" pitchFamily="18" charset="0"/>
              </a:rPr>
              <a:t>Why </a:t>
            </a:r>
            <a:r>
              <a:rPr lang="en-US" sz="2400">
                <a:solidFill>
                  <a:srgbClr val="FF0000"/>
                </a:solidFill>
                <a:latin typeface="Times New Roman" pitchFamily="18" charset="0"/>
              </a:rPr>
              <a:t>CO … ?</a:t>
            </a:r>
          </a:p>
        </p:txBody>
      </p:sp>
      <p:sp>
        <p:nvSpPr>
          <p:cNvPr id="20493" name="Text Box 13"/>
          <p:cNvSpPr txBox="1">
            <a:spLocks noChangeArrowheads="1"/>
          </p:cNvSpPr>
          <p:nvPr/>
        </p:nvSpPr>
        <p:spPr bwMode="auto">
          <a:xfrm>
            <a:off x="130175" y="3200400"/>
            <a:ext cx="8936038" cy="2940050"/>
          </a:xfrm>
          <a:prstGeom prst="rect">
            <a:avLst/>
          </a:prstGeom>
          <a:noFill/>
          <a:ln w="9525">
            <a:noFill/>
            <a:miter lim="800000"/>
            <a:headEnd/>
            <a:tailEnd/>
          </a:ln>
          <a:effectLst/>
        </p:spPr>
        <p:txBody>
          <a:bodyPr>
            <a:spAutoFit/>
          </a:bodyPr>
          <a:lstStyle/>
          <a:p>
            <a:pPr algn="just">
              <a:lnSpc>
                <a:spcPct val="90000"/>
              </a:lnSpc>
              <a:spcBef>
                <a:spcPct val="50000"/>
              </a:spcBef>
              <a:buFont typeface="Wingdings" pitchFamily="2" charset="2"/>
              <a:buChar char="Ø"/>
            </a:pPr>
            <a:r>
              <a:rPr lang="en-US" sz="2400">
                <a:latin typeface="Times New Roman" pitchFamily="18" charset="0"/>
              </a:rPr>
              <a:t> CO explore mechanism of operations that are governed and organized by the </a:t>
            </a:r>
            <a:r>
              <a:rPr lang="en-US" sz="2400" i="1">
                <a:latin typeface="Times New Roman" pitchFamily="18" charset="0"/>
              </a:rPr>
              <a:t>Basic Structure of a Computer</a:t>
            </a:r>
          </a:p>
          <a:p>
            <a:pPr algn="just">
              <a:lnSpc>
                <a:spcPct val="90000"/>
              </a:lnSpc>
              <a:spcBef>
                <a:spcPct val="50000"/>
              </a:spcBef>
              <a:buFont typeface="Wingdings" pitchFamily="2" charset="2"/>
              <a:buChar char="Ø"/>
            </a:pPr>
            <a:r>
              <a:rPr lang="en-US" sz="2400">
                <a:latin typeface="Times New Roman" pitchFamily="18" charset="0"/>
              </a:rPr>
              <a:t>How Basic Units of a computer interact each other, w.r.t. a set of </a:t>
            </a:r>
            <a:r>
              <a:rPr lang="en-US" sz="2400" i="1">
                <a:latin typeface="Times New Roman" pitchFamily="18" charset="0"/>
              </a:rPr>
              <a:t>Instructions </a:t>
            </a:r>
            <a:r>
              <a:rPr lang="en-US" sz="2400">
                <a:latin typeface="Times New Roman" pitchFamily="18" charset="0"/>
              </a:rPr>
              <a:t>and </a:t>
            </a:r>
            <a:r>
              <a:rPr lang="en-US" sz="2400" i="1">
                <a:latin typeface="Times New Roman" pitchFamily="18" charset="0"/>
              </a:rPr>
              <a:t>Addressing Modes as supported by the Machine itself !</a:t>
            </a:r>
          </a:p>
          <a:p>
            <a:pPr algn="just">
              <a:lnSpc>
                <a:spcPct val="90000"/>
              </a:lnSpc>
              <a:spcBef>
                <a:spcPct val="50000"/>
              </a:spcBef>
              <a:buFont typeface="Wingdings" pitchFamily="2" charset="2"/>
              <a:buChar char="Ø"/>
            </a:pPr>
            <a:r>
              <a:rPr lang="en-US" sz="2400">
                <a:latin typeface="Times New Roman" pitchFamily="18" charset="0"/>
              </a:rPr>
              <a:t> Thus emphasizing discussions on Basic Structure of Computers. </a:t>
            </a:r>
          </a:p>
          <a:p>
            <a:pPr algn="just">
              <a:lnSpc>
                <a:spcPct val="90000"/>
              </a:lnSpc>
              <a:spcBef>
                <a:spcPct val="50000"/>
              </a:spcBef>
              <a:buFont typeface="Wingdings" pitchFamily="2" charset="2"/>
              <a:buChar char="Ø"/>
            </a:pPr>
            <a:r>
              <a:rPr lang="en-US" sz="2400">
                <a:latin typeface="Times New Roman" pitchFamily="18" charset="0"/>
              </a:rPr>
              <a:t> It is generally said that </a:t>
            </a:r>
            <a:r>
              <a:rPr lang="en-US" sz="2400" i="1">
                <a:latin typeface="Times New Roman" pitchFamily="18" charset="0"/>
              </a:rPr>
              <a:t>‘Nothing has changed the world more rapidly than the emergence of Computers”</a:t>
            </a:r>
          </a:p>
        </p:txBody>
      </p:sp>
      <p:pic>
        <p:nvPicPr>
          <p:cNvPr id="20497" name="Picture 17" descr="hardware"/>
          <p:cNvPicPr>
            <a:picLocks noChangeAspect="1" noChangeArrowheads="1"/>
          </p:cNvPicPr>
          <p:nvPr/>
        </p:nvPicPr>
        <p:blipFill>
          <a:blip r:embed="rId3"/>
          <a:srcRect/>
          <a:stretch>
            <a:fillRect/>
          </a:stretch>
        </p:blipFill>
        <p:spPr bwMode="auto">
          <a:xfrm>
            <a:off x="5638800" y="863600"/>
            <a:ext cx="1778000" cy="1368425"/>
          </a:xfrm>
          <a:prstGeom prst="rect">
            <a:avLst/>
          </a:prstGeom>
          <a:noFill/>
        </p:spPr>
      </p:pic>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smtClean="0"/>
              <a:t>Booth Algorithm</a:t>
            </a:r>
          </a:p>
        </p:txBody>
      </p:sp>
      <p:sp>
        <p:nvSpPr>
          <p:cNvPr id="88067" name="Rectangle 3"/>
          <p:cNvSpPr>
            <a:spLocks noGrp="1" noChangeArrowheads="1"/>
          </p:cNvSpPr>
          <p:nvPr>
            <p:ph idx="1"/>
          </p:nvPr>
        </p:nvSpPr>
        <p:spPr>
          <a:xfrm>
            <a:off x="457200" y="1719263"/>
            <a:ext cx="8229600" cy="1785937"/>
          </a:xfrm>
        </p:spPr>
        <p:txBody>
          <a:bodyPr>
            <a:normAutofit fontScale="92500" lnSpcReduction="20000"/>
          </a:bodyPr>
          <a:lstStyle/>
          <a:p>
            <a:pPr eaLnBrk="1" hangingPunct="1">
              <a:lnSpc>
                <a:spcPct val="90000"/>
              </a:lnSpc>
            </a:pPr>
            <a:r>
              <a:rPr lang="en-US" altLang="zh-CN" smtClean="0">
                <a:ea typeface="SimSun" pitchFamily="2" charset="-122"/>
              </a:rPr>
              <a:t>Consider in a multiplication, the multiplier is positive 0011110, how many appropriately shifted versions of the multiplicand are added in a standard procedure?</a:t>
            </a:r>
          </a:p>
        </p:txBody>
      </p:sp>
      <p:sp>
        <p:nvSpPr>
          <p:cNvPr id="88068" name="Rectangle 4"/>
          <p:cNvSpPr>
            <a:spLocks noChangeArrowheads="1"/>
          </p:cNvSpPr>
          <p:nvPr/>
        </p:nvSpPr>
        <p:spPr bwMode="auto">
          <a:xfrm>
            <a:off x="4581525" y="360203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8069" name="Rectangle 5"/>
          <p:cNvSpPr>
            <a:spLocks noChangeArrowheads="1"/>
          </p:cNvSpPr>
          <p:nvPr/>
        </p:nvSpPr>
        <p:spPr bwMode="auto">
          <a:xfrm>
            <a:off x="4581525" y="378936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8070" name="Rectangle 6"/>
          <p:cNvSpPr>
            <a:spLocks noChangeArrowheads="1"/>
          </p:cNvSpPr>
          <p:nvPr/>
        </p:nvSpPr>
        <p:spPr bwMode="auto">
          <a:xfrm>
            <a:off x="4799013" y="378936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8071" name="Rectangle 7"/>
          <p:cNvSpPr>
            <a:spLocks noChangeArrowheads="1"/>
          </p:cNvSpPr>
          <p:nvPr/>
        </p:nvSpPr>
        <p:spPr bwMode="auto">
          <a:xfrm>
            <a:off x="4799013" y="360203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8072" name="Rectangle 8"/>
          <p:cNvSpPr>
            <a:spLocks noChangeArrowheads="1"/>
          </p:cNvSpPr>
          <p:nvPr/>
        </p:nvSpPr>
        <p:spPr bwMode="auto">
          <a:xfrm>
            <a:off x="5029200" y="360203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8073" name="Rectangle 9"/>
          <p:cNvSpPr>
            <a:spLocks noChangeArrowheads="1"/>
          </p:cNvSpPr>
          <p:nvPr/>
        </p:nvSpPr>
        <p:spPr bwMode="auto">
          <a:xfrm>
            <a:off x="5246688" y="360203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8074" name="Rectangle 10"/>
          <p:cNvSpPr>
            <a:spLocks noChangeArrowheads="1"/>
          </p:cNvSpPr>
          <p:nvPr/>
        </p:nvSpPr>
        <p:spPr bwMode="auto">
          <a:xfrm>
            <a:off x="5462588" y="360203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8075" name="Rectangle 11"/>
          <p:cNvSpPr>
            <a:spLocks noChangeArrowheads="1"/>
          </p:cNvSpPr>
          <p:nvPr/>
        </p:nvSpPr>
        <p:spPr bwMode="auto">
          <a:xfrm>
            <a:off x="5694363" y="360203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8076" name="Rectangle 12"/>
          <p:cNvSpPr>
            <a:spLocks noChangeArrowheads="1"/>
          </p:cNvSpPr>
          <p:nvPr/>
        </p:nvSpPr>
        <p:spPr bwMode="auto">
          <a:xfrm>
            <a:off x="5910263" y="360203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8077" name="Rectangle 13"/>
          <p:cNvSpPr>
            <a:spLocks noChangeArrowheads="1"/>
          </p:cNvSpPr>
          <p:nvPr/>
        </p:nvSpPr>
        <p:spPr bwMode="auto">
          <a:xfrm>
            <a:off x="5910263" y="378936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8078" name="Line 14"/>
          <p:cNvSpPr>
            <a:spLocks noChangeShapeType="1"/>
          </p:cNvSpPr>
          <p:nvPr/>
        </p:nvSpPr>
        <p:spPr bwMode="auto">
          <a:xfrm flipH="1">
            <a:off x="4524375" y="3976688"/>
            <a:ext cx="1501775" cy="1587"/>
          </a:xfrm>
          <a:prstGeom prst="line">
            <a:avLst/>
          </a:prstGeom>
          <a:noFill/>
          <a:ln w="14288">
            <a:solidFill>
              <a:srgbClr val="000000"/>
            </a:solidFill>
            <a:round/>
            <a:headEnd/>
            <a:tailEnd/>
          </a:ln>
        </p:spPr>
        <p:txBody>
          <a:bodyPr/>
          <a:lstStyle/>
          <a:p>
            <a:endParaRPr lang="en-US"/>
          </a:p>
        </p:txBody>
      </p:sp>
      <p:sp>
        <p:nvSpPr>
          <p:cNvPr id="88079" name="Rectangle 15"/>
          <p:cNvSpPr>
            <a:spLocks noChangeArrowheads="1"/>
          </p:cNvSpPr>
          <p:nvPr/>
        </p:nvSpPr>
        <p:spPr bwMode="auto">
          <a:xfrm>
            <a:off x="4581525" y="400526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8080" name="Rectangle 16"/>
          <p:cNvSpPr>
            <a:spLocks noChangeArrowheads="1"/>
          </p:cNvSpPr>
          <p:nvPr/>
        </p:nvSpPr>
        <p:spPr bwMode="auto">
          <a:xfrm>
            <a:off x="4799013" y="400526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8081" name="Rectangle 17"/>
          <p:cNvSpPr>
            <a:spLocks noChangeArrowheads="1"/>
          </p:cNvSpPr>
          <p:nvPr/>
        </p:nvSpPr>
        <p:spPr bwMode="auto">
          <a:xfrm>
            <a:off x="5029200" y="400526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8082" name="Rectangle 18"/>
          <p:cNvSpPr>
            <a:spLocks noChangeArrowheads="1"/>
          </p:cNvSpPr>
          <p:nvPr/>
        </p:nvSpPr>
        <p:spPr bwMode="auto">
          <a:xfrm>
            <a:off x="5246688" y="400526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8083" name="Rectangle 19"/>
          <p:cNvSpPr>
            <a:spLocks noChangeArrowheads="1"/>
          </p:cNvSpPr>
          <p:nvPr/>
        </p:nvSpPr>
        <p:spPr bwMode="auto">
          <a:xfrm>
            <a:off x="5694363" y="400526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8084" name="Rectangle 20"/>
          <p:cNvSpPr>
            <a:spLocks noChangeArrowheads="1"/>
          </p:cNvSpPr>
          <p:nvPr/>
        </p:nvSpPr>
        <p:spPr bwMode="auto">
          <a:xfrm>
            <a:off x="5910263" y="400526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8085" name="Rectangle 21"/>
          <p:cNvSpPr>
            <a:spLocks noChangeArrowheads="1"/>
          </p:cNvSpPr>
          <p:nvPr/>
        </p:nvSpPr>
        <p:spPr bwMode="auto">
          <a:xfrm>
            <a:off x="5694363" y="41783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8086" name="Rectangle 22"/>
          <p:cNvSpPr>
            <a:spLocks noChangeArrowheads="1"/>
          </p:cNvSpPr>
          <p:nvPr/>
        </p:nvSpPr>
        <p:spPr bwMode="auto">
          <a:xfrm>
            <a:off x="5462588" y="400526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8087" name="Rectangle 23"/>
          <p:cNvSpPr>
            <a:spLocks noChangeArrowheads="1"/>
          </p:cNvSpPr>
          <p:nvPr/>
        </p:nvSpPr>
        <p:spPr bwMode="auto">
          <a:xfrm>
            <a:off x="5462588" y="41783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8088" name="Rectangle 24"/>
          <p:cNvSpPr>
            <a:spLocks noChangeArrowheads="1"/>
          </p:cNvSpPr>
          <p:nvPr/>
        </p:nvSpPr>
        <p:spPr bwMode="auto">
          <a:xfrm>
            <a:off x="5246688" y="41783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8089" name="Rectangle 25"/>
          <p:cNvSpPr>
            <a:spLocks noChangeArrowheads="1"/>
          </p:cNvSpPr>
          <p:nvPr/>
        </p:nvSpPr>
        <p:spPr bwMode="auto">
          <a:xfrm>
            <a:off x="5029200" y="41783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8090" name="Rectangle 26"/>
          <p:cNvSpPr>
            <a:spLocks noChangeArrowheads="1"/>
          </p:cNvSpPr>
          <p:nvPr/>
        </p:nvSpPr>
        <p:spPr bwMode="auto">
          <a:xfrm>
            <a:off x="4799013" y="41783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8091" name="Rectangle 27"/>
          <p:cNvSpPr>
            <a:spLocks noChangeArrowheads="1"/>
          </p:cNvSpPr>
          <p:nvPr/>
        </p:nvSpPr>
        <p:spPr bwMode="auto">
          <a:xfrm>
            <a:off x="4581525" y="41783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8092" name="Rectangle 28"/>
          <p:cNvSpPr>
            <a:spLocks noChangeArrowheads="1"/>
          </p:cNvSpPr>
          <p:nvPr/>
        </p:nvSpPr>
        <p:spPr bwMode="auto">
          <a:xfrm>
            <a:off x="4365625" y="41783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8093" name="Rectangle 29"/>
          <p:cNvSpPr>
            <a:spLocks noChangeArrowheads="1"/>
          </p:cNvSpPr>
          <p:nvPr/>
        </p:nvSpPr>
        <p:spPr bwMode="auto">
          <a:xfrm>
            <a:off x="5462588" y="4352925"/>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8094" name="Rectangle 30"/>
          <p:cNvSpPr>
            <a:spLocks noChangeArrowheads="1"/>
          </p:cNvSpPr>
          <p:nvPr/>
        </p:nvSpPr>
        <p:spPr bwMode="auto">
          <a:xfrm>
            <a:off x="5246688" y="4352925"/>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8095" name="Rectangle 31"/>
          <p:cNvSpPr>
            <a:spLocks noChangeArrowheads="1"/>
          </p:cNvSpPr>
          <p:nvPr/>
        </p:nvSpPr>
        <p:spPr bwMode="auto">
          <a:xfrm>
            <a:off x="5029200" y="4352925"/>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8096" name="Rectangle 32"/>
          <p:cNvSpPr>
            <a:spLocks noChangeArrowheads="1"/>
          </p:cNvSpPr>
          <p:nvPr/>
        </p:nvSpPr>
        <p:spPr bwMode="auto">
          <a:xfrm>
            <a:off x="4799013" y="4352925"/>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8097" name="Rectangle 33"/>
          <p:cNvSpPr>
            <a:spLocks noChangeArrowheads="1"/>
          </p:cNvSpPr>
          <p:nvPr/>
        </p:nvSpPr>
        <p:spPr bwMode="auto">
          <a:xfrm>
            <a:off x="4581525" y="4352925"/>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8098" name="Rectangle 34"/>
          <p:cNvSpPr>
            <a:spLocks noChangeArrowheads="1"/>
          </p:cNvSpPr>
          <p:nvPr/>
        </p:nvSpPr>
        <p:spPr bwMode="auto">
          <a:xfrm>
            <a:off x="4365625" y="4352925"/>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8099" name="Rectangle 35"/>
          <p:cNvSpPr>
            <a:spLocks noChangeArrowheads="1"/>
          </p:cNvSpPr>
          <p:nvPr/>
        </p:nvSpPr>
        <p:spPr bwMode="auto">
          <a:xfrm>
            <a:off x="4149725" y="4352925"/>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8100" name="Rectangle 36"/>
          <p:cNvSpPr>
            <a:spLocks noChangeArrowheads="1"/>
          </p:cNvSpPr>
          <p:nvPr/>
        </p:nvSpPr>
        <p:spPr bwMode="auto">
          <a:xfrm>
            <a:off x="5246688" y="454025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8101" name="Rectangle 37"/>
          <p:cNvSpPr>
            <a:spLocks noChangeArrowheads="1"/>
          </p:cNvSpPr>
          <p:nvPr/>
        </p:nvSpPr>
        <p:spPr bwMode="auto">
          <a:xfrm>
            <a:off x="5029200" y="454025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8102" name="Rectangle 38"/>
          <p:cNvSpPr>
            <a:spLocks noChangeArrowheads="1"/>
          </p:cNvSpPr>
          <p:nvPr/>
        </p:nvSpPr>
        <p:spPr bwMode="auto">
          <a:xfrm>
            <a:off x="4799013" y="454025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8103" name="Rectangle 39"/>
          <p:cNvSpPr>
            <a:spLocks noChangeArrowheads="1"/>
          </p:cNvSpPr>
          <p:nvPr/>
        </p:nvSpPr>
        <p:spPr bwMode="auto">
          <a:xfrm>
            <a:off x="4581525" y="454025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8104" name="Rectangle 40"/>
          <p:cNvSpPr>
            <a:spLocks noChangeArrowheads="1"/>
          </p:cNvSpPr>
          <p:nvPr/>
        </p:nvSpPr>
        <p:spPr bwMode="auto">
          <a:xfrm>
            <a:off x="4365625" y="454025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8105" name="Rectangle 41"/>
          <p:cNvSpPr>
            <a:spLocks noChangeArrowheads="1"/>
          </p:cNvSpPr>
          <p:nvPr/>
        </p:nvSpPr>
        <p:spPr bwMode="auto">
          <a:xfrm>
            <a:off x="4149725" y="454025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8106" name="Rectangle 42"/>
          <p:cNvSpPr>
            <a:spLocks noChangeArrowheads="1"/>
          </p:cNvSpPr>
          <p:nvPr/>
        </p:nvSpPr>
        <p:spPr bwMode="auto">
          <a:xfrm>
            <a:off x="3917950" y="454025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8107" name="Rectangle 43"/>
          <p:cNvSpPr>
            <a:spLocks noChangeArrowheads="1"/>
          </p:cNvSpPr>
          <p:nvPr/>
        </p:nvSpPr>
        <p:spPr bwMode="auto">
          <a:xfrm>
            <a:off x="5029200" y="471328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8108" name="Rectangle 44"/>
          <p:cNvSpPr>
            <a:spLocks noChangeArrowheads="1"/>
          </p:cNvSpPr>
          <p:nvPr/>
        </p:nvSpPr>
        <p:spPr bwMode="auto">
          <a:xfrm>
            <a:off x="4799013" y="471328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8109" name="Rectangle 45"/>
          <p:cNvSpPr>
            <a:spLocks noChangeArrowheads="1"/>
          </p:cNvSpPr>
          <p:nvPr/>
        </p:nvSpPr>
        <p:spPr bwMode="auto">
          <a:xfrm>
            <a:off x="4581525" y="471328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8110" name="Rectangle 46"/>
          <p:cNvSpPr>
            <a:spLocks noChangeArrowheads="1"/>
          </p:cNvSpPr>
          <p:nvPr/>
        </p:nvSpPr>
        <p:spPr bwMode="auto">
          <a:xfrm>
            <a:off x="4365625" y="471328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8111" name="Rectangle 47"/>
          <p:cNvSpPr>
            <a:spLocks noChangeArrowheads="1"/>
          </p:cNvSpPr>
          <p:nvPr/>
        </p:nvSpPr>
        <p:spPr bwMode="auto">
          <a:xfrm>
            <a:off x="4149725" y="471328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8112" name="Rectangle 48"/>
          <p:cNvSpPr>
            <a:spLocks noChangeArrowheads="1"/>
          </p:cNvSpPr>
          <p:nvPr/>
        </p:nvSpPr>
        <p:spPr bwMode="auto">
          <a:xfrm>
            <a:off x="3917950" y="471328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8113" name="Rectangle 49"/>
          <p:cNvSpPr>
            <a:spLocks noChangeArrowheads="1"/>
          </p:cNvSpPr>
          <p:nvPr/>
        </p:nvSpPr>
        <p:spPr bwMode="auto">
          <a:xfrm>
            <a:off x="3702050" y="471328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8114" name="Rectangle 50"/>
          <p:cNvSpPr>
            <a:spLocks noChangeArrowheads="1"/>
          </p:cNvSpPr>
          <p:nvPr/>
        </p:nvSpPr>
        <p:spPr bwMode="auto">
          <a:xfrm>
            <a:off x="4799013" y="492918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8115" name="Rectangle 51"/>
          <p:cNvSpPr>
            <a:spLocks noChangeArrowheads="1"/>
          </p:cNvSpPr>
          <p:nvPr/>
        </p:nvSpPr>
        <p:spPr bwMode="auto">
          <a:xfrm>
            <a:off x="4581525" y="492918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8116" name="Rectangle 52"/>
          <p:cNvSpPr>
            <a:spLocks noChangeArrowheads="1"/>
          </p:cNvSpPr>
          <p:nvPr/>
        </p:nvSpPr>
        <p:spPr bwMode="auto">
          <a:xfrm>
            <a:off x="4365625" y="492918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8117" name="Rectangle 53"/>
          <p:cNvSpPr>
            <a:spLocks noChangeArrowheads="1"/>
          </p:cNvSpPr>
          <p:nvPr/>
        </p:nvSpPr>
        <p:spPr bwMode="auto">
          <a:xfrm>
            <a:off x="4149725" y="492918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8118" name="Rectangle 54"/>
          <p:cNvSpPr>
            <a:spLocks noChangeArrowheads="1"/>
          </p:cNvSpPr>
          <p:nvPr/>
        </p:nvSpPr>
        <p:spPr bwMode="auto">
          <a:xfrm>
            <a:off x="3917950" y="492918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8119" name="Rectangle 55"/>
          <p:cNvSpPr>
            <a:spLocks noChangeArrowheads="1"/>
          </p:cNvSpPr>
          <p:nvPr/>
        </p:nvSpPr>
        <p:spPr bwMode="auto">
          <a:xfrm>
            <a:off x="3702050" y="492918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8120" name="Rectangle 56"/>
          <p:cNvSpPr>
            <a:spLocks noChangeArrowheads="1"/>
          </p:cNvSpPr>
          <p:nvPr/>
        </p:nvSpPr>
        <p:spPr bwMode="auto">
          <a:xfrm>
            <a:off x="3484563" y="492918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8121" name="Rectangle 57"/>
          <p:cNvSpPr>
            <a:spLocks noChangeArrowheads="1"/>
          </p:cNvSpPr>
          <p:nvPr/>
        </p:nvSpPr>
        <p:spPr bwMode="auto">
          <a:xfrm>
            <a:off x="4581525" y="5102225"/>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8122" name="Rectangle 58"/>
          <p:cNvSpPr>
            <a:spLocks noChangeArrowheads="1"/>
          </p:cNvSpPr>
          <p:nvPr/>
        </p:nvSpPr>
        <p:spPr bwMode="auto">
          <a:xfrm>
            <a:off x="4365625" y="5102225"/>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8123" name="Rectangle 59"/>
          <p:cNvSpPr>
            <a:spLocks noChangeArrowheads="1"/>
          </p:cNvSpPr>
          <p:nvPr/>
        </p:nvSpPr>
        <p:spPr bwMode="auto">
          <a:xfrm>
            <a:off x="4149725" y="5102225"/>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8124" name="Rectangle 60"/>
          <p:cNvSpPr>
            <a:spLocks noChangeArrowheads="1"/>
          </p:cNvSpPr>
          <p:nvPr/>
        </p:nvSpPr>
        <p:spPr bwMode="auto">
          <a:xfrm>
            <a:off x="3917950" y="5102225"/>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8125" name="Rectangle 61"/>
          <p:cNvSpPr>
            <a:spLocks noChangeArrowheads="1"/>
          </p:cNvSpPr>
          <p:nvPr/>
        </p:nvSpPr>
        <p:spPr bwMode="auto">
          <a:xfrm>
            <a:off x="3702050" y="5102225"/>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8126" name="Rectangle 62"/>
          <p:cNvSpPr>
            <a:spLocks noChangeArrowheads="1"/>
          </p:cNvSpPr>
          <p:nvPr/>
        </p:nvSpPr>
        <p:spPr bwMode="auto">
          <a:xfrm>
            <a:off x="3484563" y="5102225"/>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8127" name="Rectangle 63"/>
          <p:cNvSpPr>
            <a:spLocks noChangeArrowheads="1"/>
          </p:cNvSpPr>
          <p:nvPr/>
        </p:nvSpPr>
        <p:spPr bwMode="auto">
          <a:xfrm>
            <a:off x="5910263" y="53340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8128" name="Rectangle 64"/>
          <p:cNvSpPr>
            <a:spLocks noChangeArrowheads="1"/>
          </p:cNvSpPr>
          <p:nvPr/>
        </p:nvSpPr>
        <p:spPr bwMode="auto">
          <a:xfrm>
            <a:off x="5694363" y="53340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8129" name="Rectangle 65"/>
          <p:cNvSpPr>
            <a:spLocks noChangeArrowheads="1"/>
          </p:cNvSpPr>
          <p:nvPr/>
        </p:nvSpPr>
        <p:spPr bwMode="auto">
          <a:xfrm>
            <a:off x="5462588" y="53340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8130" name="Rectangle 66"/>
          <p:cNvSpPr>
            <a:spLocks noChangeArrowheads="1"/>
          </p:cNvSpPr>
          <p:nvPr/>
        </p:nvSpPr>
        <p:spPr bwMode="auto">
          <a:xfrm>
            <a:off x="5246688" y="53340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8131" name="Rectangle 67"/>
          <p:cNvSpPr>
            <a:spLocks noChangeArrowheads="1"/>
          </p:cNvSpPr>
          <p:nvPr/>
        </p:nvSpPr>
        <p:spPr bwMode="auto">
          <a:xfrm>
            <a:off x="5029200" y="53340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8132" name="Rectangle 68"/>
          <p:cNvSpPr>
            <a:spLocks noChangeArrowheads="1"/>
          </p:cNvSpPr>
          <p:nvPr/>
        </p:nvSpPr>
        <p:spPr bwMode="auto">
          <a:xfrm>
            <a:off x="4799013" y="53340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8133" name="Rectangle 69"/>
          <p:cNvSpPr>
            <a:spLocks noChangeArrowheads="1"/>
          </p:cNvSpPr>
          <p:nvPr/>
        </p:nvSpPr>
        <p:spPr bwMode="auto">
          <a:xfrm>
            <a:off x="4581525" y="53340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8134" name="Rectangle 70"/>
          <p:cNvSpPr>
            <a:spLocks noChangeArrowheads="1"/>
          </p:cNvSpPr>
          <p:nvPr/>
        </p:nvSpPr>
        <p:spPr bwMode="auto">
          <a:xfrm>
            <a:off x="4365625" y="53340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8135" name="Rectangle 71"/>
          <p:cNvSpPr>
            <a:spLocks noChangeArrowheads="1"/>
          </p:cNvSpPr>
          <p:nvPr/>
        </p:nvSpPr>
        <p:spPr bwMode="auto">
          <a:xfrm>
            <a:off x="4149725" y="53340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8136" name="Rectangle 72"/>
          <p:cNvSpPr>
            <a:spLocks noChangeArrowheads="1"/>
          </p:cNvSpPr>
          <p:nvPr/>
        </p:nvSpPr>
        <p:spPr bwMode="auto">
          <a:xfrm>
            <a:off x="3917950" y="53340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8137" name="Rectangle 73"/>
          <p:cNvSpPr>
            <a:spLocks noChangeArrowheads="1"/>
          </p:cNvSpPr>
          <p:nvPr/>
        </p:nvSpPr>
        <p:spPr bwMode="auto">
          <a:xfrm>
            <a:off x="3702050" y="53340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8138" name="Rectangle 74"/>
          <p:cNvSpPr>
            <a:spLocks noChangeArrowheads="1"/>
          </p:cNvSpPr>
          <p:nvPr/>
        </p:nvSpPr>
        <p:spPr bwMode="auto">
          <a:xfrm>
            <a:off x="3484563" y="53340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8139" name="Rectangle 75"/>
          <p:cNvSpPr>
            <a:spLocks noChangeArrowheads="1"/>
          </p:cNvSpPr>
          <p:nvPr/>
        </p:nvSpPr>
        <p:spPr bwMode="auto">
          <a:xfrm>
            <a:off x="3254375" y="5102225"/>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8140" name="Rectangle 76"/>
          <p:cNvSpPr>
            <a:spLocks noChangeArrowheads="1"/>
          </p:cNvSpPr>
          <p:nvPr/>
        </p:nvSpPr>
        <p:spPr bwMode="auto">
          <a:xfrm>
            <a:off x="3254375" y="53340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8141" name="Rectangle 77"/>
          <p:cNvSpPr>
            <a:spLocks noChangeArrowheads="1"/>
          </p:cNvSpPr>
          <p:nvPr/>
        </p:nvSpPr>
        <p:spPr bwMode="auto">
          <a:xfrm>
            <a:off x="3038475" y="53340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8142" name="Line 78"/>
          <p:cNvSpPr>
            <a:spLocks noChangeShapeType="1"/>
          </p:cNvSpPr>
          <p:nvPr/>
        </p:nvSpPr>
        <p:spPr bwMode="auto">
          <a:xfrm>
            <a:off x="2965450" y="5305425"/>
            <a:ext cx="3060700" cy="1588"/>
          </a:xfrm>
          <a:prstGeom prst="line">
            <a:avLst/>
          </a:prstGeom>
          <a:noFill/>
          <a:ln w="14288">
            <a:solidFill>
              <a:srgbClr val="000000"/>
            </a:solidFill>
            <a:round/>
            <a:headEnd/>
            <a:tailEnd/>
          </a:ln>
        </p:spPr>
        <p:txBody>
          <a:bodyPr/>
          <a:lstStyle/>
          <a:p>
            <a:endParaRPr lang="en-US"/>
          </a:p>
        </p:txBody>
      </p:sp>
      <p:sp>
        <p:nvSpPr>
          <p:cNvPr id="88143" name="Rectangle 79"/>
          <p:cNvSpPr>
            <a:spLocks noChangeArrowheads="1"/>
          </p:cNvSpPr>
          <p:nvPr/>
        </p:nvSpPr>
        <p:spPr bwMode="auto">
          <a:xfrm>
            <a:off x="5014913" y="378936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8144" name="Rectangle 80"/>
          <p:cNvSpPr>
            <a:spLocks noChangeArrowheads="1"/>
          </p:cNvSpPr>
          <p:nvPr/>
        </p:nvSpPr>
        <p:spPr bwMode="auto">
          <a:xfrm>
            <a:off x="4914900" y="3789363"/>
            <a:ext cx="74613"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88145" name="Rectangle 81"/>
          <p:cNvSpPr>
            <a:spLocks noChangeArrowheads="1"/>
          </p:cNvSpPr>
          <p:nvPr/>
        </p:nvSpPr>
        <p:spPr bwMode="auto">
          <a:xfrm>
            <a:off x="5246688" y="378936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8146" name="Rectangle 82"/>
          <p:cNvSpPr>
            <a:spLocks noChangeArrowheads="1"/>
          </p:cNvSpPr>
          <p:nvPr/>
        </p:nvSpPr>
        <p:spPr bwMode="auto">
          <a:xfrm>
            <a:off x="5145088" y="3789363"/>
            <a:ext cx="74612"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88147" name="Rectangle 83"/>
          <p:cNvSpPr>
            <a:spLocks noChangeArrowheads="1"/>
          </p:cNvSpPr>
          <p:nvPr/>
        </p:nvSpPr>
        <p:spPr bwMode="auto">
          <a:xfrm>
            <a:off x="5476875" y="378936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8148" name="Rectangle 84"/>
          <p:cNvSpPr>
            <a:spLocks noChangeArrowheads="1"/>
          </p:cNvSpPr>
          <p:nvPr/>
        </p:nvSpPr>
        <p:spPr bwMode="auto">
          <a:xfrm>
            <a:off x="5360988" y="3789363"/>
            <a:ext cx="74612"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88149" name="Rectangle 85"/>
          <p:cNvSpPr>
            <a:spLocks noChangeArrowheads="1"/>
          </p:cNvSpPr>
          <p:nvPr/>
        </p:nvSpPr>
        <p:spPr bwMode="auto">
          <a:xfrm>
            <a:off x="5678488" y="378936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8150" name="Rectangle 86"/>
          <p:cNvSpPr>
            <a:spLocks noChangeArrowheads="1"/>
          </p:cNvSpPr>
          <p:nvPr/>
        </p:nvSpPr>
        <p:spPr bwMode="auto">
          <a:xfrm>
            <a:off x="5578475" y="3789363"/>
            <a:ext cx="74613"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06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06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807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807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807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807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07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07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07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807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80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807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80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808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808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08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808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808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808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808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808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808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809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809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809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809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809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809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809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809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809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809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810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810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810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810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810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8810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810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810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8810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810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8811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811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811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811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8114"/>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88115"/>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8811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8811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88118"/>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88119"/>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8120"/>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8812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8812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88123"/>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88124"/>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88125"/>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88126"/>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88127"/>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88128"/>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88129"/>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88130"/>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88131"/>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88132"/>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88133"/>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88134"/>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88135"/>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88136"/>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88137"/>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88138"/>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88139"/>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88140"/>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88141"/>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88142"/>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88143"/>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88144"/>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88145"/>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88146"/>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88147"/>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88148"/>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88149"/>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88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P spid="88068" grpId="0"/>
      <p:bldP spid="88069" grpId="0"/>
      <p:bldP spid="88070" grpId="0"/>
      <p:bldP spid="88071" grpId="0"/>
      <p:bldP spid="88072" grpId="0"/>
      <p:bldP spid="88073" grpId="0"/>
      <p:bldP spid="88074" grpId="0"/>
      <p:bldP spid="88075" grpId="0"/>
      <p:bldP spid="88076" grpId="0"/>
      <p:bldP spid="88077" grpId="0"/>
      <p:bldP spid="88078" grpId="0" animBg="1"/>
      <p:bldP spid="88079" grpId="0"/>
      <p:bldP spid="88080" grpId="0"/>
      <p:bldP spid="88081" grpId="0"/>
      <p:bldP spid="88082" grpId="0"/>
      <p:bldP spid="88083" grpId="0"/>
      <p:bldP spid="88084" grpId="0"/>
      <p:bldP spid="88085" grpId="0"/>
      <p:bldP spid="88086" grpId="0"/>
      <p:bldP spid="88087" grpId="0"/>
      <p:bldP spid="88088" grpId="0"/>
      <p:bldP spid="88089" grpId="0"/>
      <p:bldP spid="88090" grpId="0"/>
      <p:bldP spid="88091" grpId="0"/>
      <p:bldP spid="88092" grpId="0"/>
      <p:bldP spid="88093" grpId="0"/>
      <p:bldP spid="88094" grpId="0"/>
      <p:bldP spid="88095" grpId="0"/>
      <p:bldP spid="88096" grpId="0"/>
      <p:bldP spid="88097" grpId="0"/>
      <p:bldP spid="88098" grpId="0"/>
      <p:bldP spid="88099" grpId="0"/>
      <p:bldP spid="88100" grpId="0"/>
      <p:bldP spid="88101" grpId="0"/>
      <p:bldP spid="88102" grpId="0"/>
      <p:bldP spid="88103" grpId="0"/>
      <p:bldP spid="88104" grpId="0"/>
      <p:bldP spid="88105" grpId="0"/>
      <p:bldP spid="88106" grpId="0"/>
      <p:bldP spid="88107" grpId="0"/>
      <p:bldP spid="88108" grpId="0"/>
      <p:bldP spid="88109" grpId="0"/>
      <p:bldP spid="88110" grpId="0"/>
      <p:bldP spid="88111" grpId="0"/>
      <p:bldP spid="88112" grpId="0"/>
      <p:bldP spid="88113" grpId="0"/>
      <p:bldP spid="88114" grpId="0"/>
      <p:bldP spid="88115" grpId="0"/>
      <p:bldP spid="88116" grpId="0"/>
      <p:bldP spid="88117" grpId="0"/>
      <p:bldP spid="88118" grpId="0"/>
      <p:bldP spid="88119" grpId="0"/>
      <p:bldP spid="88120" grpId="0"/>
      <p:bldP spid="88121" grpId="0"/>
      <p:bldP spid="88122" grpId="0"/>
      <p:bldP spid="88123" grpId="0"/>
      <p:bldP spid="88124" grpId="0"/>
      <p:bldP spid="88125" grpId="0"/>
      <p:bldP spid="88126" grpId="0"/>
      <p:bldP spid="88127" grpId="0"/>
      <p:bldP spid="88128" grpId="0"/>
      <p:bldP spid="88129" grpId="0"/>
      <p:bldP spid="88130" grpId="0"/>
      <p:bldP spid="88131" grpId="0"/>
      <p:bldP spid="88132" grpId="0"/>
      <p:bldP spid="88133" grpId="0"/>
      <p:bldP spid="88134" grpId="0"/>
      <p:bldP spid="88135" grpId="0"/>
      <p:bldP spid="88136" grpId="0"/>
      <p:bldP spid="88137" grpId="0"/>
      <p:bldP spid="88138" grpId="0"/>
      <p:bldP spid="88139" grpId="0"/>
      <p:bldP spid="88140" grpId="0"/>
      <p:bldP spid="88141" grpId="0"/>
      <p:bldP spid="88142" grpId="0" animBg="1"/>
      <p:bldP spid="88143" grpId="0"/>
      <p:bldP spid="88144" grpId="0"/>
      <p:bldP spid="88145" grpId="0"/>
      <p:bldP spid="88146" grpId="0"/>
      <p:bldP spid="88147" grpId="0"/>
      <p:bldP spid="88148" grpId="0"/>
      <p:bldP spid="88149" grpId="0"/>
      <p:bldP spid="88150"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mtClean="0"/>
              <a:t>Booth Algorithm</a:t>
            </a:r>
          </a:p>
        </p:txBody>
      </p:sp>
      <p:sp>
        <p:nvSpPr>
          <p:cNvPr id="89091" name="Rectangle 3"/>
          <p:cNvSpPr>
            <a:spLocks noGrp="1" noChangeArrowheads="1"/>
          </p:cNvSpPr>
          <p:nvPr>
            <p:ph idx="1"/>
          </p:nvPr>
        </p:nvSpPr>
        <p:spPr/>
        <p:txBody>
          <a:bodyPr/>
          <a:lstStyle/>
          <a:p>
            <a:pPr eaLnBrk="1" hangingPunct="1"/>
            <a:r>
              <a:rPr lang="en-US" altLang="zh-CN" smtClean="0">
                <a:ea typeface="SimSun" pitchFamily="2" charset="-122"/>
              </a:rPr>
              <a:t>Since 0011110 = 0100000 – 0000010, if we use the expression to the right, what will happen?</a:t>
            </a:r>
            <a:endParaRPr lang="zh-CN" altLang="en-US" smtClean="0">
              <a:ea typeface="SimSun" pitchFamily="2" charset="-122"/>
            </a:endParaRPr>
          </a:p>
        </p:txBody>
      </p:sp>
      <p:sp>
        <p:nvSpPr>
          <p:cNvPr id="89092" name="Rectangle 4"/>
          <p:cNvSpPr>
            <a:spLocks noChangeArrowheads="1"/>
          </p:cNvSpPr>
          <p:nvPr/>
        </p:nvSpPr>
        <p:spPr bwMode="auto">
          <a:xfrm>
            <a:off x="2465388" y="4265613"/>
            <a:ext cx="158750" cy="288925"/>
          </a:xfrm>
          <a:prstGeom prst="rect">
            <a:avLst/>
          </a:prstGeom>
          <a:noFill/>
          <a:ln w="9525">
            <a:noFill/>
            <a:miter lim="800000"/>
            <a:headEnd/>
            <a:tailEnd/>
          </a:ln>
        </p:spPr>
        <p:txBody>
          <a:bodyPr wrap="none" lIns="0" tIns="0" rIns="0" bIns="0">
            <a:spAutoFit/>
          </a:bodyPr>
          <a:lstStyle/>
          <a:p>
            <a:r>
              <a:rPr lang="en-CA" altLang="zh-CN" sz="1000">
                <a:solidFill>
                  <a:srgbClr val="00FFFF"/>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093" name="Rectangle 5"/>
          <p:cNvSpPr>
            <a:spLocks noChangeArrowheads="1"/>
          </p:cNvSpPr>
          <p:nvPr/>
        </p:nvSpPr>
        <p:spPr bwMode="auto">
          <a:xfrm>
            <a:off x="5121275" y="3732213"/>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9094" name="Rectangle 6"/>
          <p:cNvSpPr>
            <a:spLocks noChangeArrowheads="1"/>
          </p:cNvSpPr>
          <p:nvPr/>
        </p:nvSpPr>
        <p:spPr bwMode="auto">
          <a:xfrm>
            <a:off x="4008438" y="3154363"/>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095" name="Rectangle 7"/>
          <p:cNvSpPr>
            <a:spLocks noChangeArrowheads="1"/>
          </p:cNvSpPr>
          <p:nvPr/>
        </p:nvSpPr>
        <p:spPr bwMode="auto">
          <a:xfrm>
            <a:off x="4225925" y="3154363"/>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9096" name="Rectangle 8"/>
          <p:cNvSpPr>
            <a:spLocks noChangeArrowheads="1"/>
          </p:cNvSpPr>
          <p:nvPr/>
        </p:nvSpPr>
        <p:spPr bwMode="auto">
          <a:xfrm>
            <a:off x="4456113" y="3154363"/>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097" name="Rectangle 9"/>
          <p:cNvSpPr>
            <a:spLocks noChangeArrowheads="1"/>
          </p:cNvSpPr>
          <p:nvPr/>
        </p:nvSpPr>
        <p:spPr bwMode="auto">
          <a:xfrm>
            <a:off x="4673600" y="3154363"/>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9098" name="Rectangle 10"/>
          <p:cNvSpPr>
            <a:spLocks noChangeArrowheads="1"/>
          </p:cNvSpPr>
          <p:nvPr/>
        </p:nvSpPr>
        <p:spPr bwMode="auto">
          <a:xfrm>
            <a:off x="4889500" y="3154363"/>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9099" name="Rectangle 11"/>
          <p:cNvSpPr>
            <a:spLocks noChangeArrowheads="1"/>
          </p:cNvSpPr>
          <p:nvPr/>
        </p:nvSpPr>
        <p:spPr bwMode="auto">
          <a:xfrm>
            <a:off x="5337175" y="3154363"/>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9100" name="Rectangle 12"/>
          <p:cNvSpPr>
            <a:spLocks noChangeArrowheads="1"/>
          </p:cNvSpPr>
          <p:nvPr/>
        </p:nvSpPr>
        <p:spPr bwMode="auto">
          <a:xfrm>
            <a:off x="4889500" y="3341688"/>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01" name="Rectangle 13"/>
          <p:cNvSpPr>
            <a:spLocks noChangeArrowheads="1"/>
          </p:cNvSpPr>
          <p:nvPr/>
        </p:nvSpPr>
        <p:spPr bwMode="auto">
          <a:xfrm>
            <a:off x="4673600" y="3341688"/>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02" name="Rectangle 14"/>
          <p:cNvSpPr>
            <a:spLocks noChangeArrowheads="1"/>
          </p:cNvSpPr>
          <p:nvPr/>
        </p:nvSpPr>
        <p:spPr bwMode="auto">
          <a:xfrm>
            <a:off x="4456113" y="3341688"/>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03" name="Rectangle 15"/>
          <p:cNvSpPr>
            <a:spLocks noChangeArrowheads="1"/>
          </p:cNvSpPr>
          <p:nvPr/>
        </p:nvSpPr>
        <p:spPr bwMode="auto">
          <a:xfrm>
            <a:off x="4008438" y="3341688"/>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04" name="Rectangle 16"/>
          <p:cNvSpPr>
            <a:spLocks noChangeArrowheads="1"/>
          </p:cNvSpPr>
          <p:nvPr/>
        </p:nvSpPr>
        <p:spPr bwMode="auto">
          <a:xfrm>
            <a:off x="5337175" y="3559175"/>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05" name="Rectangle 17"/>
          <p:cNvSpPr>
            <a:spLocks noChangeArrowheads="1"/>
          </p:cNvSpPr>
          <p:nvPr/>
        </p:nvSpPr>
        <p:spPr bwMode="auto">
          <a:xfrm>
            <a:off x="5121275" y="3559175"/>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06" name="Rectangle 18"/>
          <p:cNvSpPr>
            <a:spLocks noChangeArrowheads="1"/>
          </p:cNvSpPr>
          <p:nvPr/>
        </p:nvSpPr>
        <p:spPr bwMode="auto">
          <a:xfrm>
            <a:off x="4889500" y="3559175"/>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07" name="Rectangle 19"/>
          <p:cNvSpPr>
            <a:spLocks noChangeArrowheads="1"/>
          </p:cNvSpPr>
          <p:nvPr/>
        </p:nvSpPr>
        <p:spPr bwMode="auto">
          <a:xfrm>
            <a:off x="4673600" y="3559175"/>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08" name="Rectangle 20"/>
          <p:cNvSpPr>
            <a:spLocks noChangeArrowheads="1"/>
          </p:cNvSpPr>
          <p:nvPr/>
        </p:nvSpPr>
        <p:spPr bwMode="auto">
          <a:xfrm>
            <a:off x="4456113" y="3559175"/>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09" name="Rectangle 21"/>
          <p:cNvSpPr>
            <a:spLocks noChangeArrowheads="1"/>
          </p:cNvSpPr>
          <p:nvPr/>
        </p:nvSpPr>
        <p:spPr bwMode="auto">
          <a:xfrm>
            <a:off x="4225925" y="3559175"/>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10" name="Rectangle 22"/>
          <p:cNvSpPr>
            <a:spLocks noChangeArrowheads="1"/>
          </p:cNvSpPr>
          <p:nvPr/>
        </p:nvSpPr>
        <p:spPr bwMode="auto">
          <a:xfrm>
            <a:off x="4008438" y="3559175"/>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11" name="Rectangle 23"/>
          <p:cNvSpPr>
            <a:spLocks noChangeArrowheads="1"/>
          </p:cNvSpPr>
          <p:nvPr/>
        </p:nvSpPr>
        <p:spPr bwMode="auto">
          <a:xfrm>
            <a:off x="3792538" y="3559175"/>
            <a:ext cx="158750" cy="288925"/>
          </a:xfrm>
          <a:prstGeom prst="rect">
            <a:avLst/>
          </a:prstGeom>
          <a:noFill/>
          <a:ln w="9525">
            <a:noFill/>
            <a:miter lim="800000"/>
            <a:headEnd/>
            <a:tailEnd/>
          </a:ln>
        </p:spPr>
        <p:txBody>
          <a:bodyPr wrap="none" lIns="0" tIns="0" rIns="0" bIns="0">
            <a:spAutoFit/>
          </a:bodyPr>
          <a:lstStyle/>
          <a:p>
            <a:r>
              <a:rPr lang="en-CA" altLang="zh-CN" sz="1000">
                <a:solidFill>
                  <a:srgbClr val="00FFFF"/>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12" name="Rectangle 24"/>
          <p:cNvSpPr>
            <a:spLocks noChangeArrowheads="1"/>
          </p:cNvSpPr>
          <p:nvPr/>
        </p:nvSpPr>
        <p:spPr bwMode="auto">
          <a:xfrm>
            <a:off x="3576638" y="3559175"/>
            <a:ext cx="158750" cy="288925"/>
          </a:xfrm>
          <a:prstGeom prst="rect">
            <a:avLst/>
          </a:prstGeom>
          <a:noFill/>
          <a:ln w="9525">
            <a:noFill/>
            <a:miter lim="800000"/>
            <a:headEnd/>
            <a:tailEnd/>
          </a:ln>
        </p:spPr>
        <p:txBody>
          <a:bodyPr wrap="none" lIns="0" tIns="0" rIns="0" bIns="0">
            <a:spAutoFit/>
          </a:bodyPr>
          <a:lstStyle/>
          <a:p>
            <a:r>
              <a:rPr lang="en-CA" altLang="zh-CN" sz="1000">
                <a:solidFill>
                  <a:srgbClr val="00FFFF"/>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13" name="Rectangle 25"/>
          <p:cNvSpPr>
            <a:spLocks noChangeArrowheads="1"/>
          </p:cNvSpPr>
          <p:nvPr/>
        </p:nvSpPr>
        <p:spPr bwMode="auto">
          <a:xfrm>
            <a:off x="3344863" y="3559175"/>
            <a:ext cx="158750" cy="288925"/>
          </a:xfrm>
          <a:prstGeom prst="rect">
            <a:avLst/>
          </a:prstGeom>
          <a:noFill/>
          <a:ln w="9525">
            <a:noFill/>
            <a:miter lim="800000"/>
            <a:headEnd/>
            <a:tailEnd/>
          </a:ln>
        </p:spPr>
        <p:txBody>
          <a:bodyPr wrap="none" lIns="0" tIns="0" rIns="0" bIns="0">
            <a:spAutoFit/>
          </a:bodyPr>
          <a:lstStyle/>
          <a:p>
            <a:r>
              <a:rPr lang="en-CA" altLang="zh-CN" sz="1000">
                <a:solidFill>
                  <a:srgbClr val="00FFFF"/>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14" name="Rectangle 26"/>
          <p:cNvSpPr>
            <a:spLocks noChangeArrowheads="1"/>
          </p:cNvSpPr>
          <p:nvPr/>
        </p:nvSpPr>
        <p:spPr bwMode="auto">
          <a:xfrm>
            <a:off x="3128963" y="3559175"/>
            <a:ext cx="158750" cy="288925"/>
          </a:xfrm>
          <a:prstGeom prst="rect">
            <a:avLst/>
          </a:prstGeom>
          <a:noFill/>
          <a:ln w="9525">
            <a:noFill/>
            <a:miter lim="800000"/>
            <a:headEnd/>
            <a:tailEnd/>
          </a:ln>
        </p:spPr>
        <p:txBody>
          <a:bodyPr wrap="none" lIns="0" tIns="0" rIns="0" bIns="0">
            <a:spAutoFit/>
          </a:bodyPr>
          <a:lstStyle/>
          <a:p>
            <a:r>
              <a:rPr lang="en-CA" altLang="zh-CN" sz="1000">
                <a:solidFill>
                  <a:srgbClr val="00FFFF"/>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15" name="Rectangle 27"/>
          <p:cNvSpPr>
            <a:spLocks noChangeArrowheads="1"/>
          </p:cNvSpPr>
          <p:nvPr/>
        </p:nvSpPr>
        <p:spPr bwMode="auto">
          <a:xfrm>
            <a:off x="2911475" y="3559175"/>
            <a:ext cx="158750" cy="288925"/>
          </a:xfrm>
          <a:prstGeom prst="rect">
            <a:avLst/>
          </a:prstGeom>
          <a:noFill/>
          <a:ln w="9525">
            <a:noFill/>
            <a:miter lim="800000"/>
            <a:headEnd/>
            <a:tailEnd/>
          </a:ln>
        </p:spPr>
        <p:txBody>
          <a:bodyPr wrap="none" lIns="0" tIns="0" rIns="0" bIns="0">
            <a:spAutoFit/>
          </a:bodyPr>
          <a:lstStyle/>
          <a:p>
            <a:r>
              <a:rPr lang="en-CA" altLang="zh-CN" sz="1000">
                <a:solidFill>
                  <a:srgbClr val="00FFFF"/>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16" name="Rectangle 28"/>
          <p:cNvSpPr>
            <a:spLocks noChangeArrowheads="1"/>
          </p:cNvSpPr>
          <p:nvPr/>
        </p:nvSpPr>
        <p:spPr bwMode="auto">
          <a:xfrm>
            <a:off x="2681288" y="3559175"/>
            <a:ext cx="158750" cy="288925"/>
          </a:xfrm>
          <a:prstGeom prst="rect">
            <a:avLst/>
          </a:prstGeom>
          <a:noFill/>
          <a:ln w="9525">
            <a:noFill/>
            <a:miter lim="800000"/>
            <a:headEnd/>
            <a:tailEnd/>
          </a:ln>
        </p:spPr>
        <p:txBody>
          <a:bodyPr wrap="none" lIns="0" tIns="0" rIns="0" bIns="0">
            <a:spAutoFit/>
          </a:bodyPr>
          <a:lstStyle/>
          <a:p>
            <a:r>
              <a:rPr lang="en-CA" altLang="zh-CN" sz="1000">
                <a:solidFill>
                  <a:srgbClr val="00FFFF"/>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17" name="Rectangle 29"/>
          <p:cNvSpPr>
            <a:spLocks noChangeArrowheads="1"/>
          </p:cNvSpPr>
          <p:nvPr/>
        </p:nvSpPr>
        <p:spPr bwMode="auto">
          <a:xfrm>
            <a:off x="2465388" y="3559175"/>
            <a:ext cx="158750" cy="288925"/>
          </a:xfrm>
          <a:prstGeom prst="rect">
            <a:avLst/>
          </a:prstGeom>
          <a:noFill/>
          <a:ln w="9525">
            <a:noFill/>
            <a:miter lim="800000"/>
            <a:headEnd/>
            <a:tailEnd/>
          </a:ln>
        </p:spPr>
        <p:txBody>
          <a:bodyPr wrap="none" lIns="0" tIns="0" rIns="0" bIns="0">
            <a:spAutoFit/>
          </a:bodyPr>
          <a:lstStyle/>
          <a:p>
            <a:r>
              <a:rPr lang="en-CA" altLang="zh-CN" sz="1000">
                <a:solidFill>
                  <a:srgbClr val="00FFFF"/>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18" name="Rectangle 30"/>
          <p:cNvSpPr>
            <a:spLocks noChangeArrowheads="1"/>
          </p:cNvSpPr>
          <p:nvPr/>
        </p:nvSpPr>
        <p:spPr bwMode="auto">
          <a:xfrm>
            <a:off x="2465388" y="3732213"/>
            <a:ext cx="158750" cy="288925"/>
          </a:xfrm>
          <a:prstGeom prst="rect">
            <a:avLst/>
          </a:prstGeom>
          <a:noFill/>
          <a:ln w="9525">
            <a:noFill/>
            <a:miter lim="800000"/>
            <a:headEnd/>
            <a:tailEnd/>
          </a:ln>
        </p:spPr>
        <p:txBody>
          <a:bodyPr wrap="none" lIns="0" tIns="0" rIns="0" bIns="0">
            <a:spAutoFit/>
          </a:bodyPr>
          <a:lstStyle/>
          <a:p>
            <a:r>
              <a:rPr lang="en-CA" altLang="zh-CN" sz="1000">
                <a:solidFill>
                  <a:srgbClr val="00FFFF"/>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9119" name="Rectangle 31"/>
          <p:cNvSpPr>
            <a:spLocks noChangeArrowheads="1"/>
          </p:cNvSpPr>
          <p:nvPr/>
        </p:nvSpPr>
        <p:spPr bwMode="auto">
          <a:xfrm>
            <a:off x="2681288" y="3732213"/>
            <a:ext cx="158750" cy="288925"/>
          </a:xfrm>
          <a:prstGeom prst="rect">
            <a:avLst/>
          </a:prstGeom>
          <a:noFill/>
          <a:ln w="9525">
            <a:noFill/>
            <a:miter lim="800000"/>
            <a:headEnd/>
            <a:tailEnd/>
          </a:ln>
        </p:spPr>
        <p:txBody>
          <a:bodyPr wrap="none" lIns="0" tIns="0" rIns="0" bIns="0">
            <a:spAutoFit/>
          </a:bodyPr>
          <a:lstStyle/>
          <a:p>
            <a:r>
              <a:rPr lang="en-CA" altLang="zh-CN" sz="1000">
                <a:solidFill>
                  <a:srgbClr val="00FFFF"/>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9120" name="Rectangle 32"/>
          <p:cNvSpPr>
            <a:spLocks noChangeArrowheads="1"/>
          </p:cNvSpPr>
          <p:nvPr/>
        </p:nvSpPr>
        <p:spPr bwMode="auto">
          <a:xfrm>
            <a:off x="2911475" y="3732213"/>
            <a:ext cx="158750" cy="288925"/>
          </a:xfrm>
          <a:prstGeom prst="rect">
            <a:avLst/>
          </a:prstGeom>
          <a:noFill/>
          <a:ln w="9525">
            <a:noFill/>
            <a:miter lim="800000"/>
            <a:headEnd/>
            <a:tailEnd/>
          </a:ln>
        </p:spPr>
        <p:txBody>
          <a:bodyPr wrap="none" lIns="0" tIns="0" rIns="0" bIns="0">
            <a:spAutoFit/>
          </a:bodyPr>
          <a:lstStyle/>
          <a:p>
            <a:r>
              <a:rPr lang="en-CA" altLang="zh-CN" sz="1000">
                <a:solidFill>
                  <a:srgbClr val="00FFFF"/>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9121" name="Rectangle 33"/>
          <p:cNvSpPr>
            <a:spLocks noChangeArrowheads="1"/>
          </p:cNvSpPr>
          <p:nvPr/>
        </p:nvSpPr>
        <p:spPr bwMode="auto">
          <a:xfrm>
            <a:off x="3128963" y="3732213"/>
            <a:ext cx="158750" cy="288925"/>
          </a:xfrm>
          <a:prstGeom prst="rect">
            <a:avLst/>
          </a:prstGeom>
          <a:noFill/>
          <a:ln w="9525">
            <a:noFill/>
            <a:miter lim="800000"/>
            <a:headEnd/>
            <a:tailEnd/>
          </a:ln>
        </p:spPr>
        <p:txBody>
          <a:bodyPr wrap="none" lIns="0" tIns="0" rIns="0" bIns="0">
            <a:spAutoFit/>
          </a:bodyPr>
          <a:lstStyle/>
          <a:p>
            <a:r>
              <a:rPr lang="en-CA" altLang="zh-CN" sz="1000">
                <a:solidFill>
                  <a:srgbClr val="00FFFF"/>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9122" name="Rectangle 34"/>
          <p:cNvSpPr>
            <a:spLocks noChangeArrowheads="1"/>
          </p:cNvSpPr>
          <p:nvPr/>
        </p:nvSpPr>
        <p:spPr bwMode="auto">
          <a:xfrm>
            <a:off x="3344863" y="3732213"/>
            <a:ext cx="158750" cy="288925"/>
          </a:xfrm>
          <a:prstGeom prst="rect">
            <a:avLst/>
          </a:prstGeom>
          <a:noFill/>
          <a:ln w="9525">
            <a:noFill/>
            <a:miter lim="800000"/>
            <a:headEnd/>
            <a:tailEnd/>
          </a:ln>
        </p:spPr>
        <p:txBody>
          <a:bodyPr wrap="none" lIns="0" tIns="0" rIns="0" bIns="0">
            <a:spAutoFit/>
          </a:bodyPr>
          <a:lstStyle/>
          <a:p>
            <a:r>
              <a:rPr lang="en-CA" altLang="zh-CN" sz="1000">
                <a:solidFill>
                  <a:srgbClr val="00FFFF"/>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9123" name="Rectangle 35"/>
          <p:cNvSpPr>
            <a:spLocks noChangeArrowheads="1"/>
          </p:cNvSpPr>
          <p:nvPr/>
        </p:nvSpPr>
        <p:spPr bwMode="auto">
          <a:xfrm>
            <a:off x="3576638" y="3732213"/>
            <a:ext cx="158750" cy="288925"/>
          </a:xfrm>
          <a:prstGeom prst="rect">
            <a:avLst/>
          </a:prstGeom>
          <a:noFill/>
          <a:ln w="9525">
            <a:noFill/>
            <a:miter lim="800000"/>
            <a:headEnd/>
            <a:tailEnd/>
          </a:ln>
        </p:spPr>
        <p:txBody>
          <a:bodyPr wrap="none" lIns="0" tIns="0" rIns="0" bIns="0">
            <a:spAutoFit/>
          </a:bodyPr>
          <a:lstStyle/>
          <a:p>
            <a:r>
              <a:rPr lang="en-CA" altLang="zh-CN" sz="1000">
                <a:solidFill>
                  <a:srgbClr val="00FFFF"/>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9124" name="Rectangle 36"/>
          <p:cNvSpPr>
            <a:spLocks noChangeArrowheads="1"/>
          </p:cNvSpPr>
          <p:nvPr/>
        </p:nvSpPr>
        <p:spPr bwMode="auto">
          <a:xfrm>
            <a:off x="3792538" y="3732213"/>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9125" name="Rectangle 37"/>
          <p:cNvSpPr>
            <a:spLocks noChangeArrowheads="1"/>
          </p:cNvSpPr>
          <p:nvPr/>
        </p:nvSpPr>
        <p:spPr bwMode="auto">
          <a:xfrm>
            <a:off x="4008438" y="3732213"/>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26" name="Rectangle 38"/>
          <p:cNvSpPr>
            <a:spLocks noChangeArrowheads="1"/>
          </p:cNvSpPr>
          <p:nvPr/>
        </p:nvSpPr>
        <p:spPr bwMode="auto">
          <a:xfrm>
            <a:off x="4225925" y="3732213"/>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9127" name="Rectangle 39"/>
          <p:cNvSpPr>
            <a:spLocks noChangeArrowheads="1"/>
          </p:cNvSpPr>
          <p:nvPr/>
        </p:nvSpPr>
        <p:spPr bwMode="auto">
          <a:xfrm>
            <a:off x="4456113" y="3732213"/>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28" name="Rectangle 40"/>
          <p:cNvSpPr>
            <a:spLocks noChangeArrowheads="1"/>
          </p:cNvSpPr>
          <p:nvPr/>
        </p:nvSpPr>
        <p:spPr bwMode="auto">
          <a:xfrm>
            <a:off x="4673600" y="3732213"/>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29" name="Rectangle 41"/>
          <p:cNvSpPr>
            <a:spLocks noChangeArrowheads="1"/>
          </p:cNvSpPr>
          <p:nvPr/>
        </p:nvSpPr>
        <p:spPr bwMode="auto">
          <a:xfrm>
            <a:off x="4889500" y="3732213"/>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9130" name="Rectangle 42"/>
          <p:cNvSpPr>
            <a:spLocks noChangeArrowheads="1"/>
          </p:cNvSpPr>
          <p:nvPr/>
        </p:nvSpPr>
        <p:spPr bwMode="auto">
          <a:xfrm>
            <a:off x="4889500" y="3905250"/>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31" name="Rectangle 43"/>
          <p:cNvSpPr>
            <a:spLocks noChangeArrowheads="1"/>
          </p:cNvSpPr>
          <p:nvPr/>
        </p:nvSpPr>
        <p:spPr bwMode="auto">
          <a:xfrm>
            <a:off x="2465388" y="3905250"/>
            <a:ext cx="158750" cy="288925"/>
          </a:xfrm>
          <a:prstGeom prst="rect">
            <a:avLst/>
          </a:prstGeom>
          <a:noFill/>
          <a:ln w="9525">
            <a:noFill/>
            <a:miter lim="800000"/>
            <a:headEnd/>
            <a:tailEnd/>
          </a:ln>
        </p:spPr>
        <p:txBody>
          <a:bodyPr wrap="none" lIns="0" tIns="0" rIns="0" bIns="0">
            <a:spAutoFit/>
          </a:bodyPr>
          <a:lstStyle/>
          <a:p>
            <a:r>
              <a:rPr lang="en-CA" altLang="zh-CN" sz="1000">
                <a:solidFill>
                  <a:srgbClr val="00FFFF"/>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32" name="Rectangle 44"/>
          <p:cNvSpPr>
            <a:spLocks noChangeArrowheads="1"/>
          </p:cNvSpPr>
          <p:nvPr/>
        </p:nvSpPr>
        <p:spPr bwMode="auto">
          <a:xfrm>
            <a:off x="2465388" y="4092575"/>
            <a:ext cx="158750" cy="288925"/>
          </a:xfrm>
          <a:prstGeom prst="rect">
            <a:avLst/>
          </a:prstGeom>
          <a:noFill/>
          <a:ln w="9525">
            <a:noFill/>
            <a:miter lim="800000"/>
            <a:headEnd/>
            <a:tailEnd/>
          </a:ln>
        </p:spPr>
        <p:txBody>
          <a:bodyPr wrap="none" lIns="0" tIns="0" rIns="0" bIns="0">
            <a:spAutoFit/>
          </a:bodyPr>
          <a:lstStyle/>
          <a:p>
            <a:r>
              <a:rPr lang="en-CA" altLang="zh-CN" sz="1000">
                <a:solidFill>
                  <a:srgbClr val="00FFFF"/>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33" name="Rectangle 45"/>
          <p:cNvSpPr>
            <a:spLocks noChangeArrowheads="1"/>
          </p:cNvSpPr>
          <p:nvPr/>
        </p:nvSpPr>
        <p:spPr bwMode="auto">
          <a:xfrm>
            <a:off x="2465388" y="4438650"/>
            <a:ext cx="158750" cy="288925"/>
          </a:xfrm>
          <a:prstGeom prst="rect">
            <a:avLst/>
          </a:prstGeom>
          <a:noFill/>
          <a:ln w="9525">
            <a:noFill/>
            <a:miter lim="800000"/>
            <a:headEnd/>
            <a:tailEnd/>
          </a:ln>
        </p:spPr>
        <p:txBody>
          <a:bodyPr wrap="none" lIns="0" tIns="0" rIns="0" bIns="0">
            <a:spAutoFit/>
          </a:bodyPr>
          <a:lstStyle/>
          <a:p>
            <a:r>
              <a:rPr lang="en-CA" altLang="zh-CN" sz="1000">
                <a:solidFill>
                  <a:srgbClr val="00FFFF"/>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34" name="Rectangle 46"/>
          <p:cNvSpPr>
            <a:spLocks noChangeArrowheads="1"/>
          </p:cNvSpPr>
          <p:nvPr/>
        </p:nvSpPr>
        <p:spPr bwMode="auto">
          <a:xfrm>
            <a:off x="2681288" y="4438650"/>
            <a:ext cx="158750" cy="288925"/>
          </a:xfrm>
          <a:prstGeom prst="rect">
            <a:avLst/>
          </a:prstGeom>
          <a:noFill/>
          <a:ln w="9525">
            <a:noFill/>
            <a:miter lim="800000"/>
            <a:headEnd/>
            <a:tailEnd/>
          </a:ln>
        </p:spPr>
        <p:txBody>
          <a:bodyPr wrap="none" lIns="0" tIns="0" rIns="0" bIns="0">
            <a:spAutoFit/>
          </a:bodyPr>
          <a:lstStyle/>
          <a:p>
            <a:r>
              <a:rPr lang="en-CA" altLang="zh-CN" sz="1000">
                <a:solidFill>
                  <a:srgbClr val="00FFFF"/>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35" name="Rectangle 47"/>
          <p:cNvSpPr>
            <a:spLocks noChangeArrowheads="1"/>
          </p:cNvSpPr>
          <p:nvPr/>
        </p:nvSpPr>
        <p:spPr bwMode="auto">
          <a:xfrm>
            <a:off x="2911475" y="4438650"/>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36" name="Rectangle 48"/>
          <p:cNvSpPr>
            <a:spLocks noChangeArrowheads="1"/>
          </p:cNvSpPr>
          <p:nvPr/>
        </p:nvSpPr>
        <p:spPr bwMode="auto">
          <a:xfrm>
            <a:off x="3128963" y="4438650"/>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9137" name="Rectangle 49"/>
          <p:cNvSpPr>
            <a:spLocks noChangeArrowheads="1"/>
          </p:cNvSpPr>
          <p:nvPr/>
        </p:nvSpPr>
        <p:spPr bwMode="auto">
          <a:xfrm>
            <a:off x="3344863" y="4438650"/>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38" name="Rectangle 50"/>
          <p:cNvSpPr>
            <a:spLocks noChangeArrowheads="1"/>
          </p:cNvSpPr>
          <p:nvPr/>
        </p:nvSpPr>
        <p:spPr bwMode="auto">
          <a:xfrm>
            <a:off x="3576638" y="4438650"/>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9139" name="Rectangle 51"/>
          <p:cNvSpPr>
            <a:spLocks noChangeArrowheads="1"/>
          </p:cNvSpPr>
          <p:nvPr/>
        </p:nvSpPr>
        <p:spPr bwMode="auto">
          <a:xfrm>
            <a:off x="3792538" y="4438650"/>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9140" name="Rectangle 52"/>
          <p:cNvSpPr>
            <a:spLocks noChangeArrowheads="1"/>
          </p:cNvSpPr>
          <p:nvPr/>
        </p:nvSpPr>
        <p:spPr bwMode="auto">
          <a:xfrm>
            <a:off x="4008438" y="4438650"/>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41" name="Rectangle 53"/>
          <p:cNvSpPr>
            <a:spLocks noChangeArrowheads="1"/>
          </p:cNvSpPr>
          <p:nvPr/>
        </p:nvSpPr>
        <p:spPr bwMode="auto">
          <a:xfrm>
            <a:off x="4225925" y="4438650"/>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9142" name="Rectangle 54"/>
          <p:cNvSpPr>
            <a:spLocks noChangeArrowheads="1"/>
          </p:cNvSpPr>
          <p:nvPr/>
        </p:nvSpPr>
        <p:spPr bwMode="auto">
          <a:xfrm>
            <a:off x="2465388" y="4611688"/>
            <a:ext cx="158750" cy="288925"/>
          </a:xfrm>
          <a:prstGeom prst="rect">
            <a:avLst/>
          </a:prstGeom>
          <a:noFill/>
          <a:ln w="9525">
            <a:noFill/>
            <a:miter lim="800000"/>
            <a:headEnd/>
            <a:tailEnd/>
          </a:ln>
        </p:spPr>
        <p:txBody>
          <a:bodyPr wrap="none" lIns="0" tIns="0" rIns="0" bIns="0">
            <a:spAutoFit/>
          </a:bodyPr>
          <a:lstStyle/>
          <a:p>
            <a:r>
              <a:rPr lang="en-CA" altLang="zh-CN" sz="1000">
                <a:solidFill>
                  <a:srgbClr val="00FFFF"/>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43" name="Rectangle 55"/>
          <p:cNvSpPr>
            <a:spLocks noChangeArrowheads="1"/>
          </p:cNvSpPr>
          <p:nvPr/>
        </p:nvSpPr>
        <p:spPr bwMode="auto">
          <a:xfrm>
            <a:off x="2681288" y="4611688"/>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44" name="Rectangle 56"/>
          <p:cNvSpPr>
            <a:spLocks noChangeArrowheads="1"/>
          </p:cNvSpPr>
          <p:nvPr/>
        </p:nvSpPr>
        <p:spPr bwMode="auto">
          <a:xfrm>
            <a:off x="2911475" y="4611688"/>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45" name="Rectangle 57"/>
          <p:cNvSpPr>
            <a:spLocks noChangeArrowheads="1"/>
          </p:cNvSpPr>
          <p:nvPr/>
        </p:nvSpPr>
        <p:spPr bwMode="auto">
          <a:xfrm>
            <a:off x="3128963" y="4611688"/>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46" name="Rectangle 58"/>
          <p:cNvSpPr>
            <a:spLocks noChangeArrowheads="1"/>
          </p:cNvSpPr>
          <p:nvPr/>
        </p:nvSpPr>
        <p:spPr bwMode="auto">
          <a:xfrm>
            <a:off x="3344863" y="4611688"/>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47" name="Rectangle 59"/>
          <p:cNvSpPr>
            <a:spLocks noChangeArrowheads="1"/>
          </p:cNvSpPr>
          <p:nvPr/>
        </p:nvSpPr>
        <p:spPr bwMode="auto">
          <a:xfrm>
            <a:off x="3576638" y="4611688"/>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48" name="Rectangle 60"/>
          <p:cNvSpPr>
            <a:spLocks noChangeArrowheads="1"/>
          </p:cNvSpPr>
          <p:nvPr/>
        </p:nvSpPr>
        <p:spPr bwMode="auto">
          <a:xfrm>
            <a:off x="3792538" y="4611688"/>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49" name="Rectangle 61"/>
          <p:cNvSpPr>
            <a:spLocks noChangeArrowheads="1"/>
          </p:cNvSpPr>
          <p:nvPr/>
        </p:nvSpPr>
        <p:spPr bwMode="auto">
          <a:xfrm>
            <a:off x="4008438" y="4611688"/>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50" name="Line 62"/>
          <p:cNvSpPr>
            <a:spLocks noChangeShapeType="1"/>
          </p:cNvSpPr>
          <p:nvPr/>
        </p:nvSpPr>
        <p:spPr bwMode="auto">
          <a:xfrm>
            <a:off x="2392363" y="4814888"/>
            <a:ext cx="3060700" cy="1587"/>
          </a:xfrm>
          <a:prstGeom prst="line">
            <a:avLst/>
          </a:prstGeom>
          <a:noFill/>
          <a:ln w="14288">
            <a:solidFill>
              <a:srgbClr val="000000"/>
            </a:solidFill>
            <a:round/>
            <a:headEnd/>
            <a:tailEnd/>
          </a:ln>
        </p:spPr>
        <p:txBody>
          <a:bodyPr/>
          <a:lstStyle/>
          <a:p>
            <a:endParaRPr lang="en-US"/>
          </a:p>
        </p:txBody>
      </p:sp>
      <p:sp>
        <p:nvSpPr>
          <p:cNvPr id="89151" name="Rectangle 63"/>
          <p:cNvSpPr>
            <a:spLocks noChangeArrowheads="1"/>
          </p:cNvSpPr>
          <p:nvPr/>
        </p:nvSpPr>
        <p:spPr bwMode="auto">
          <a:xfrm>
            <a:off x="5337175" y="4843463"/>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52" name="Rectangle 64"/>
          <p:cNvSpPr>
            <a:spLocks noChangeArrowheads="1"/>
          </p:cNvSpPr>
          <p:nvPr/>
        </p:nvSpPr>
        <p:spPr bwMode="auto">
          <a:xfrm>
            <a:off x="5121275" y="4843463"/>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9153" name="Rectangle 65"/>
          <p:cNvSpPr>
            <a:spLocks noChangeArrowheads="1"/>
          </p:cNvSpPr>
          <p:nvPr/>
        </p:nvSpPr>
        <p:spPr bwMode="auto">
          <a:xfrm>
            <a:off x="4889500" y="4843463"/>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9154" name="Rectangle 66"/>
          <p:cNvSpPr>
            <a:spLocks noChangeArrowheads="1"/>
          </p:cNvSpPr>
          <p:nvPr/>
        </p:nvSpPr>
        <p:spPr bwMode="auto">
          <a:xfrm>
            <a:off x="4673600" y="4843463"/>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55" name="Rectangle 67"/>
          <p:cNvSpPr>
            <a:spLocks noChangeArrowheads="1"/>
          </p:cNvSpPr>
          <p:nvPr/>
        </p:nvSpPr>
        <p:spPr bwMode="auto">
          <a:xfrm>
            <a:off x="4456113" y="4843463"/>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56" name="Rectangle 68"/>
          <p:cNvSpPr>
            <a:spLocks noChangeArrowheads="1"/>
          </p:cNvSpPr>
          <p:nvPr/>
        </p:nvSpPr>
        <p:spPr bwMode="auto">
          <a:xfrm>
            <a:off x="4225925" y="4843463"/>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57" name="Rectangle 69"/>
          <p:cNvSpPr>
            <a:spLocks noChangeArrowheads="1"/>
          </p:cNvSpPr>
          <p:nvPr/>
        </p:nvSpPr>
        <p:spPr bwMode="auto">
          <a:xfrm>
            <a:off x="4008438" y="4843463"/>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9158" name="Rectangle 70"/>
          <p:cNvSpPr>
            <a:spLocks noChangeArrowheads="1"/>
          </p:cNvSpPr>
          <p:nvPr/>
        </p:nvSpPr>
        <p:spPr bwMode="auto">
          <a:xfrm>
            <a:off x="3792538" y="4843463"/>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59" name="Rectangle 71"/>
          <p:cNvSpPr>
            <a:spLocks noChangeArrowheads="1"/>
          </p:cNvSpPr>
          <p:nvPr/>
        </p:nvSpPr>
        <p:spPr bwMode="auto">
          <a:xfrm>
            <a:off x="3344863" y="4843463"/>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60" name="Rectangle 72"/>
          <p:cNvSpPr>
            <a:spLocks noChangeArrowheads="1"/>
          </p:cNvSpPr>
          <p:nvPr/>
        </p:nvSpPr>
        <p:spPr bwMode="auto">
          <a:xfrm>
            <a:off x="3128963" y="4843463"/>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9161" name="Rectangle 73"/>
          <p:cNvSpPr>
            <a:spLocks noChangeArrowheads="1"/>
          </p:cNvSpPr>
          <p:nvPr/>
        </p:nvSpPr>
        <p:spPr bwMode="auto">
          <a:xfrm>
            <a:off x="2911475" y="4843463"/>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62" name="Rectangle 74"/>
          <p:cNvSpPr>
            <a:spLocks noChangeArrowheads="1"/>
          </p:cNvSpPr>
          <p:nvPr/>
        </p:nvSpPr>
        <p:spPr bwMode="auto">
          <a:xfrm>
            <a:off x="2681288" y="4843463"/>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63" name="Rectangle 75"/>
          <p:cNvSpPr>
            <a:spLocks noChangeArrowheads="1"/>
          </p:cNvSpPr>
          <p:nvPr/>
        </p:nvSpPr>
        <p:spPr bwMode="auto">
          <a:xfrm>
            <a:off x="2465388" y="4843463"/>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64" name="Rectangle 76"/>
          <p:cNvSpPr>
            <a:spLocks noChangeArrowheads="1"/>
          </p:cNvSpPr>
          <p:nvPr/>
        </p:nvSpPr>
        <p:spPr bwMode="auto">
          <a:xfrm>
            <a:off x="3576638" y="4843463"/>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9165" name="Rectangle 77"/>
          <p:cNvSpPr>
            <a:spLocks noChangeArrowheads="1"/>
          </p:cNvSpPr>
          <p:nvPr/>
        </p:nvSpPr>
        <p:spPr bwMode="auto">
          <a:xfrm>
            <a:off x="5784850" y="3659188"/>
            <a:ext cx="13271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2's complement of</a:t>
            </a:r>
            <a:endParaRPr lang="en-CA" altLang="zh-CN" sz="2400">
              <a:latin typeface="Times New Roman" pitchFamily="18" charset="0"/>
              <a:ea typeface="SimSun" pitchFamily="2" charset="-122"/>
            </a:endParaRPr>
          </a:p>
        </p:txBody>
      </p:sp>
      <p:sp>
        <p:nvSpPr>
          <p:cNvPr id="89166" name="Rectangle 78"/>
          <p:cNvSpPr>
            <a:spLocks noChangeArrowheads="1"/>
          </p:cNvSpPr>
          <p:nvPr/>
        </p:nvSpPr>
        <p:spPr bwMode="auto">
          <a:xfrm>
            <a:off x="5799138" y="3817938"/>
            <a:ext cx="1227137"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the multiplicand</a:t>
            </a:r>
            <a:endParaRPr lang="en-CA" altLang="zh-CN" sz="2400">
              <a:latin typeface="Times New Roman" pitchFamily="18" charset="0"/>
              <a:ea typeface="SimSun" pitchFamily="2" charset="-122"/>
            </a:endParaRPr>
          </a:p>
        </p:txBody>
      </p:sp>
      <p:sp>
        <p:nvSpPr>
          <p:cNvPr id="89167" name="Rectangle 79"/>
          <p:cNvSpPr>
            <a:spLocks noChangeArrowheads="1"/>
          </p:cNvSpPr>
          <p:nvPr/>
        </p:nvSpPr>
        <p:spPr bwMode="auto">
          <a:xfrm>
            <a:off x="5337175" y="3341688"/>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68" name="Line 80"/>
          <p:cNvSpPr>
            <a:spLocks noChangeShapeType="1"/>
          </p:cNvSpPr>
          <p:nvPr/>
        </p:nvSpPr>
        <p:spPr bwMode="auto">
          <a:xfrm>
            <a:off x="3951288" y="3530600"/>
            <a:ext cx="1501775" cy="1588"/>
          </a:xfrm>
          <a:prstGeom prst="line">
            <a:avLst/>
          </a:prstGeom>
          <a:noFill/>
          <a:ln w="14288">
            <a:solidFill>
              <a:srgbClr val="000000"/>
            </a:solidFill>
            <a:round/>
            <a:headEnd/>
            <a:tailEnd/>
          </a:ln>
        </p:spPr>
        <p:txBody>
          <a:bodyPr/>
          <a:lstStyle/>
          <a:p>
            <a:endParaRPr lang="en-US"/>
          </a:p>
        </p:txBody>
      </p:sp>
      <p:sp>
        <p:nvSpPr>
          <p:cNvPr id="89169" name="Rectangle 81"/>
          <p:cNvSpPr>
            <a:spLocks noChangeArrowheads="1"/>
          </p:cNvSpPr>
          <p:nvPr/>
        </p:nvSpPr>
        <p:spPr bwMode="auto">
          <a:xfrm>
            <a:off x="5121275" y="3154363"/>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70" name="Rectangle 82"/>
          <p:cNvSpPr>
            <a:spLocks noChangeArrowheads="1"/>
          </p:cNvSpPr>
          <p:nvPr/>
        </p:nvSpPr>
        <p:spPr bwMode="auto">
          <a:xfrm>
            <a:off x="4673600" y="4092575"/>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71" name="Rectangle 83"/>
          <p:cNvSpPr>
            <a:spLocks noChangeArrowheads="1"/>
          </p:cNvSpPr>
          <p:nvPr/>
        </p:nvSpPr>
        <p:spPr bwMode="auto">
          <a:xfrm>
            <a:off x="4456113" y="4265613"/>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72" name="Freeform 84"/>
          <p:cNvSpPr>
            <a:spLocks/>
          </p:cNvSpPr>
          <p:nvPr/>
        </p:nvSpPr>
        <p:spPr bwMode="auto">
          <a:xfrm>
            <a:off x="5294313" y="3817938"/>
            <a:ext cx="85725" cy="44450"/>
          </a:xfrm>
          <a:custGeom>
            <a:avLst/>
            <a:gdLst>
              <a:gd name="T0" fmla="*/ 85725 w 6"/>
              <a:gd name="T1" fmla="*/ 0 h 3"/>
              <a:gd name="T2" fmla="*/ 0 w 6"/>
              <a:gd name="T3" fmla="*/ 14817 h 3"/>
              <a:gd name="T4" fmla="*/ 85725 w 6"/>
              <a:gd name="T5" fmla="*/ 44450 h 3"/>
              <a:gd name="T6" fmla="*/ 85725 w 6"/>
              <a:gd name="T7" fmla="*/ 14817 h 3"/>
              <a:gd name="T8" fmla="*/ 85725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14288">
            <a:solidFill>
              <a:srgbClr val="000000"/>
            </a:solidFill>
            <a:round/>
            <a:headEnd/>
            <a:tailEnd/>
          </a:ln>
        </p:spPr>
        <p:txBody>
          <a:bodyPr/>
          <a:lstStyle/>
          <a:p>
            <a:endParaRPr lang="en-US"/>
          </a:p>
        </p:txBody>
      </p:sp>
      <p:sp>
        <p:nvSpPr>
          <p:cNvPr id="89173" name="Freeform 85"/>
          <p:cNvSpPr>
            <a:spLocks/>
          </p:cNvSpPr>
          <p:nvPr/>
        </p:nvSpPr>
        <p:spPr bwMode="auto">
          <a:xfrm>
            <a:off x="5294313" y="3817938"/>
            <a:ext cx="85725" cy="44450"/>
          </a:xfrm>
          <a:custGeom>
            <a:avLst/>
            <a:gdLst>
              <a:gd name="T0" fmla="*/ 85725 w 54"/>
              <a:gd name="T1" fmla="*/ 0 h 28"/>
              <a:gd name="T2" fmla="*/ 0 w 54"/>
              <a:gd name="T3" fmla="*/ 15875 h 28"/>
              <a:gd name="T4" fmla="*/ 85725 w 54"/>
              <a:gd name="T5" fmla="*/ 44450 h 28"/>
              <a:gd name="T6" fmla="*/ 85725 w 54"/>
              <a:gd name="T7" fmla="*/ 15875 h 28"/>
              <a:gd name="T8" fmla="*/ 85725 w 54"/>
              <a:gd name="T9" fmla="*/ 0 h 28"/>
              <a:gd name="T10" fmla="*/ 0 60000 65536"/>
              <a:gd name="T11" fmla="*/ 0 60000 65536"/>
              <a:gd name="T12" fmla="*/ 0 60000 65536"/>
              <a:gd name="T13" fmla="*/ 0 60000 65536"/>
              <a:gd name="T14" fmla="*/ 0 60000 65536"/>
              <a:gd name="T15" fmla="*/ 0 w 54"/>
              <a:gd name="T16" fmla="*/ 0 h 28"/>
              <a:gd name="T17" fmla="*/ 54 w 54"/>
              <a:gd name="T18" fmla="*/ 28 h 28"/>
            </a:gdLst>
            <a:ahLst/>
            <a:cxnLst>
              <a:cxn ang="T10">
                <a:pos x="T0" y="T1"/>
              </a:cxn>
              <a:cxn ang="T11">
                <a:pos x="T2" y="T3"/>
              </a:cxn>
              <a:cxn ang="T12">
                <a:pos x="T4" y="T5"/>
              </a:cxn>
              <a:cxn ang="T13">
                <a:pos x="T6" y="T7"/>
              </a:cxn>
              <a:cxn ang="T14">
                <a:pos x="T8" y="T9"/>
              </a:cxn>
            </a:cxnLst>
            <a:rect l="T15" t="T16" r="T17" b="T18"/>
            <a:pathLst>
              <a:path w="54" h="28">
                <a:moveTo>
                  <a:pt x="54" y="0"/>
                </a:moveTo>
                <a:lnTo>
                  <a:pt x="0" y="10"/>
                </a:lnTo>
                <a:lnTo>
                  <a:pt x="54" y="28"/>
                </a:lnTo>
                <a:lnTo>
                  <a:pt x="54" y="10"/>
                </a:lnTo>
                <a:lnTo>
                  <a:pt x="54" y="0"/>
                </a:lnTo>
                <a:close/>
              </a:path>
            </a:pathLst>
          </a:custGeom>
          <a:solidFill>
            <a:srgbClr val="000000"/>
          </a:solidFill>
          <a:ln w="0">
            <a:solidFill>
              <a:srgbClr val="000000"/>
            </a:solidFill>
            <a:round/>
            <a:headEnd/>
            <a:tailEnd/>
          </a:ln>
        </p:spPr>
        <p:txBody>
          <a:bodyPr/>
          <a:lstStyle/>
          <a:p>
            <a:endParaRPr lang="en-US"/>
          </a:p>
        </p:txBody>
      </p:sp>
      <p:sp>
        <p:nvSpPr>
          <p:cNvPr id="89174" name="Line 86"/>
          <p:cNvSpPr>
            <a:spLocks noChangeShapeType="1"/>
          </p:cNvSpPr>
          <p:nvPr/>
        </p:nvSpPr>
        <p:spPr bwMode="auto">
          <a:xfrm>
            <a:off x="5380038" y="3833813"/>
            <a:ext cx="331787" cy="1587"/>
          </a:xfrm>
          <a:prstGeom prst="line">
            <a:avLst/>
          </a:prstGeom>
          <a:noFill/>
          <a:ln w="14288">
            <a:solidFill>
              <a:srgbClr val="000000"/>
            </a:solidFill>
            <a:round/>
            <a:headEnd/>
            <a:tailEnd/>
          </a:ln>
        </p:spPr>
        <p:txBody>
          <a:bodyPr/>
          <a:lstStyle/>
          <a:p>
            <a:endParaRPr lang="en-US"/>
          </a:p>
        </p:txBody>
      </p:sp>
      <p:sp>
        <p:nvSpPr>
          <p:cNvPr id="89175" name="Rectangle 87"/>
          <p:cNvSpPr>
            <a:spLocks noChangeArrowheads="1"/>
          </p:cNvSpPr>
          <p:nvPr/>
        </p:nvSpPr>
        <p:spPr bwMode="auto">
          <a:xfrm>
            <a:off x="4225925" y="3327400"/>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9176" name="Rectangle 88"/>
          <p:cNvSpPr>
            <a:spLocks noChangeArrowheads="1"/>
          </p:cNvSpPr>
          <p:nvPr/>
        </p:nvSpPr>
        <p:spPr bwMode="auto">
          <a:xfrm>
            <a:off x="4124325" y="3327400"/>
            <a:ext cx="173038"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89177" name="Rectangle 89"/>
          <p:cNvSpPr>
            <a:spLocks noChangeArrowheads="1"/>
          </p:cNvSpPr>
          <p:nvPr/>
        </p:nvSpPr>
        <p:spPr bwMode="auto">
          <a:xfrm>
            <a:off x="5105400" y="3327400"/>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89178" name="Rectangle 90"/>
          <p:cNvSpPr>
            <a:spLocks noChangeArrowheads="1"/>
          </p:cNvSpPr>
          <p:nvPr/>
        </p:nvSpPr>
        <p:spPr bwMode="auto">
          <a:xfrm>
            <a:off x="5019675" y="3327400"/>
            <a:ext cx="115888"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89179" name="Rectangle 91"/>
          <p:cNvSpPr>
            <a:spLocks noChangeArrowheads="1"/>
          </p:cNvSpPr>
          <p:nvPr/>
        </p:nvSpPr>
        <p:spPr bwMode="auto">
          <a:xfrm>
            <a:off x="2681288" y="4265613"/>
            <a:ext cx="158750" cy="288925"/>
          </a:xfrm>
          <a:prstGeom prst="rect">
            <a:avLst/>
          </a:prstGeom>
          <a:noFill/>
          <a:ln w="9525">
            <a:noFill/>
            <a:miter lim="800000"/>
            <a:headEnd/>
            <a:tailEnd/>
          </a:ln>
        </p:spPr>
        <p:txBody>
          <a:bodyPr wrap="none" lIns="0" tIns="0" rIns="0" bIns="0">
            <a:spAutoFit/>
          </a:bodyPr>
          <a:lstStyle/>
          <a:p>
            <a:r>
              <a:rPr lang="en-CA" altLang="zh-CN" sz="1000">
                <a:solidFill>
                  <a:srgbClr val="00FFFF"/>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80" name="Rectangle 92"/>
          <p:cNvSpPr>
            <a:spLocks noChangeArrowheads="1"/>
          </p:cNvSpPr>
          <p:nvPr/>
        </p:nvSpPr>
        <p:spPr bwMode="auto">
          <a:xfrm>
            <a:off x="2681288" y="4092575"/>
            <a:ext cx="158750" cy="288925"/>
          </a:xfrm>
          <a:prstGeom prst="rect">
            <a:avLst/>
          </a:prstGeom>
          <a:noFill/>
          <a:ln w="9525">
            <a:noFill/>
            <a:miter lim="800000"/>
            <a:headEnd/>
            <a:tailEnd/>
          </a:ln>
        </p:spPr>
        <p:txBody>
          <a:bodyPr wrap="none" lIns="0" tIns="0" rIns="0" bIns="0">
            <a:spAutoFit/>
          </a:bodyPr>
          <a:lstStyle/>
          <a:p>
            <a:r>
              <a:rPr lang="en-CA" altLang="zh-CN" sz="1000">
                <a:solidFill>
                  <a:srgbClr val="00FFFF"/>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81" name="Rectangle 93"/>
          <p:cNvSpPr>
            <a:spLocks noChangeArrowheads="1"/>
          </p:cNvSpPr>
          <p:nvPr/>
        </p:nvSpPr>
        <p:spPr bwMode="auto">
          <a:xfrm>
            <a:off x="2681288" y="3905250"/>
            <a:ext cx="158750" cy="288925"/>
          </a:xfrm>
          <a:prstGeom prst="rect">
            <a:avLst/>
          </a:prstGeom>
          <a:noFill/>
          <a:ln w="9525">
            <a:noFill/>
            <a:miter lim="800000"/>
            <a:headEnd/>
            <a:tailEnd/>
          </a:ln>
        </p:spPr>
        <p:txBody>
          <a:bodyPr wrap="none" lIns="0" tIns="0" rIns="0" bIns="0">
            <a:spAutoFit/>
          </a:bodyPr>
          <a:lstStyle/>
          <a:p>
            <a:r>
              <a:rPr lang="en-CA" altLang="zh-CN" sz="1000">
                <a:solidFill>
                  <a:srgbClr val="00FFFF"/>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82" name="Rectangle 94"/>
          <p:cNvSpPr>
            <a:spLocks noChangeArrowheads="1"/>
          </p:cNvSpPr>
          <p:nvPr/>
        </p:nvSpPr>
        <p:spPr bwMode="auto">
          <a:xfrm>
            <a:off x="2911475" y="3905250"/>
            <a:ext cx="158750" cy="288925"/>
          </a:xfrm>
          <a:prstGeom prst="rect">
            <a:avLst/>
          </a:prstGeom>
          <a:noFill/>
          <a:ln w="9525">
            <a:noFill/>
            <a:miter lim="800000"/>
            <a:headEnd/>
            <a:tailEnd/>
          </a:ln>
        </p:spPr>
        <p:txBody>
          <a:bodyPr wrap="none" lIns="0" tIns="0" rIns="0" bIns="0">
            <a:spAutoFit/>
          </a:bodyPr>
          <a:lstStyle/>
          <a:p>
            <a:r>
              <a:rPr lang="en-CA" altLang="zh-CN" sz="1000">
                <a:solidFill>
                  <a:srgbClr val="00FFFF"/>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83" name="Rectangle 95"/>
          <p:cNvSpPr>
            <a:spLocks noChangeArrowheads="1"/>
          </p:cNvSpPr>
          <p:nvPr/>
        </p:nvSpPr>
        <p:spPr bwMode="auto">
          <a:xfrm>
            <a:off x="3128963" y="3905250"/>
            <a:ext cx="158750" cy="288925"/>
          </a:xfrm>
          <a:prstGeom prst="rect">
            <a:avLst/>
          </a:prstGeom>
          <a:noFill/>
          <a:ln w="9525">
            <a:noFill/>
            <a:miter lim="800000"/>
            <a:headEnd/>
            <a:tailEnd/>
          </a:ln>
        </p:spPr>
        <p:txBody>
          <a:bodyPr wrap="none" lIns="0" tIns="0" rIns="0" bIns="0">
            <a:spAutoFit/>
          </a:bodyPr>
          <a:lstStyle/>
          <a:p>
            <a:r>
              <a:rPr lang="en-CA" altLang="zh-CN" sz="1000">
                <a:solidFill>
                  <a:srgbClr val="00FFFF"/>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84" name="Rectangle 96"/>
          <p:cNvSpPr>
            <a:spLocks noChangeArrowheads="1"/>
          </p:cNvSpPr>
          <p:nvPr/>
        </p:nvSpPr>
        <p:spPr bwMode="auto">
          <a:xfrm>
            <a:off x="3344863" y="3905250"/>
            <a:ext cx="158750" cy="288925"/>
          </a:xfrm>
          <a:prstGeom prst="rect">
            <a:avLst/>
          </a:prstGeom>
          <a:noFill/>
          <a:ln w="9525">
            <a:noFill/>
            <a:miter lim="800000"/>
            <a:headEnd/>
            <a:tailEnd/>
          </a:ln>
        </p:spPr>
        <p:txBody>
          <a:bodyPr wrap="none" lIns="0" tIns="0" rIns="0" bIns="0">
            <a:spAutoFit/>
          </a:bodyPr>
          <a:lstStyle/>
          <a:p>
            <a:r>
              <a:rPr lang="en-CA" altLang="zh-CN" sz="1000">
                <a:solidFill>
                  <a:srgbClr val="00FFFF"/>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85" name="Rectangle 97"/>
          <p:cNvSpPr>
            <a:spLocks noChangeArrowheads="1"/>
          </p:cNvSpPr>
          <p:nvPr/>
        </p:nvSpPr>
        <p:spPr bwMode="auto">
          <a:xfrm>
            <a:off x="3576638" y="3905250"/>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86" name="Rectangle 98"/>
          <p:cNvSpPr>
            <a:spLocks noChangeArrowheads="1"/>
          </p:cNvSpPr>
          <p:nvPr/>
        </p:nvSpPr>
        <p:spPr bwMode="auto">
          <a:xfrm>
            <a:off x="3792538" y="3905250"/>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87" name="Rectangle 99"/>
          <p:cNvSpPr>
            <a:spLocks noChangeArrowheads="1"/>
          </p:cNvSpPr>
          <p:nvPr/>
        </p:nvSpPr>
        <p:spPr bwMode="auto">
          <a:xfrm>
            <a:off x="4008438" y="3905250"/>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88" name="Rectangle 100"/>
          <p:cNvSpPr>
            <a:spLocks noChangeArrowheads="1"/>
          </p:cNvSpPr>
          <p:nvPr/>
        </p:nvSpPr>
        <p:spPr bwMode="auto">
          <a:xfrm>
            <a:off x="4225925" y="3905250"/>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89" name="Rectangle 101"/>
          <p:cNvSpPr>
            <a:spLocks noChangeArrowheads="1"/>
          </p:cNvSpPr>
          <p:nvPr/>
        </p:nvSpPr>
        <p:spPr bwMode="auto">
          <a:xfrm>
            <a:off x="4456113" y="3905250"/>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90" name="Rectangle 102"/>
          <p:cNvSpPr>
            <a:spLocks noChangeArrowheads="1"/>
          </p:cNvSpPr>
          <p:nvPr/>
        </p:nvSpPr>
        <p:spPr bwMode="auto">
          <a:xfrm>
            <a:off x="4673600" y="3905250"/>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91" name="Rectangle 103"/>
          <p:cNvSpPr>
            <a:spLocks noChangeArrowheads="1"/>
          </p:cNvSpPr>
          <p:nvPr/>
        </p:nvSpPr>
        <p:spPr bwMode="auto">
          <a:xfrm>
            <a:off x="2911475" y="4092575"/>
            <a:ext cx="158750" cy="288925"/>
          </a:xfrm>
          <a:prstGeom prst="rect">
            <a:avLst/>
          </a:prstGeom>
          <a:noFill/>
          <a:ln w="9525">
            <a:noFill/>
            <a:miter lim="800000"/>
            <a:headEnd/>
            <a:tailEnd/>
          </a:ln>
        </p:spPr>
        <p:txBody>
          <a:bodyPr wrap="none" lIns="0" tIns="0" rIns="0" bIns="0">
            <a:spAutoFit/>
          </a:bodyPr>
          <a:lstStyle/>
          <a:p>
            <a:r>
              <a:rPr lang="en-CA" altLang="zh-CN" sz="1000">
                <a:solidFill>
                  <a:srgbClr val="00FFFF"/>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92" name="Rectangle 104"/>
          <p:cNvSpPr>
            <a:spLocks noChangeArrowheads="1"/>
          </p:cNvSpPr>
          <p:nvPr/>
        </p:nvSpPr>
        <p:spPr bwMode="auto">
          <a:xfrm>
            <a:off x="3128963" y="4092575"/>
            <a:ext cx="158750" cy="288925"/>
          </a:xfrm>
          <a:prstGeom prst="rect">
            <a:avLst/>
          </a:prstGeom>
          <a:noFill/>
          <a:ln w="9525">
            <a:noFill/>
            <a:miter lim="800000"/>
            <a:headEnd/>
            <a:tailEnd/>
          </a:ln>
        </p:spPr>
        <p:txBody>
          <a:bodyPr wrap="none" lIns="0" tIns="0" rIns="0" bIns="0">
            <a:spAutoFit/>
          </a:bodyPr>
          <a:lstStyle/>
          <a:p>
            <a:r>
              <a:rPr lang="en-CA" altLang="zh-CN" sz="1000">
                <a:solidFill>
                  <a:srgbClr val="00FFFF"/>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93" name="Rectangle 105"/>
          <p:cNvSpPr>
            <a:spLocks noChangeArrowheads="1"/>
          </p:cNvSpPr>
          <p:nvPr/>
        </p:nvSpPr>
        <p:spPr bwMode="auto">
          <a:xfrm>
            <a:off x="3344863" y="4092575"/>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94" name="Rectangle 106"/>
          <p:cNvSpPr>
            <a:spLocks noChangeArrowheads="1"/>
          </p:cNvSpPr>
          <p:nvPr/>
        </p:nvSpPr>
        <p:spPr bwMode="auto">
          <a:xfrm>
            <a:off x="3576638" y="4092575"/>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95" name="Rectangle 107"/>
          <p:cNvSpPr>
            <a:spLocks noChangeArrowheads="1"/>
          </p:cNvSpPr>
          <p:nvPr/>
        </p:nvSpPr>
        <p:spPr bwMode="auto">
          <a:xfrm>
            <a:off x="3792538" y="4092575"/>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96" name="Rectangle 108"/>
          <p:cNvSpPr>
            <a:spLocks noChangeArrowheads="1"/>
          </p:cNvSpPr>
          <p:nvPr/>
        </p:nvSpPr>
        <p:spPr bwMode="auto">
          <a:xfrm>
            <a:off x="4008438" y="4092575"/>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97" name="Rectangle 109"/>
          <p:cNvSpPr>
            <a:spLocks noChangeArrowheads="1"/>
          </p:cNvSpPr>
          <p:nvPr/>
        </p:nvSpPr>
        <p:spPr bwMode="auto">
          <a:xfrm>
            <a:off x="4225925" y="4092575"/>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98" name="Rectangle 110"/>
          <p:cNvSpPr>
            <a:spLocks noChangeArrowheads="1"/>
          </p:cNvSpPr>
          <p:nvPr/>
        </p:nvSpPr>
        <p:spPr bwMode="auto">
          <a:xfrm>
            <a:off x="4456113" y="4092575"/>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199" name="Rectangle 111"/>
          <p:cNvSpPr>
            <a:spLocks noChangeArrowheads="1"/>
          </p:cNvSpPr>
          <p:nvPr/>
        </p:nvSpPr>
        <p:spPr bwMode="auto">
          <a:xfrm>
            <a:off x="2911475" y="4265613"/>
            <a:ext cx="158750" cy="288925"/>
          </a:xfrm>
          <a:prstGeom prst="rect">
            <a:avLst/>
          </a:prstGeom>
          <a:noFill/>
          <a:ln w="9525">
            <a:noFill/>
            <a:miter lim="800000"/>
            <a:headEnd/>
            <a:tailEnd/>
          </a:ln>
        </p:spPr>
        <p:txBody>
          <a:bodyPr wrap="none" lIns="0" tIns="0" rIns="0" bIns="0">
            <a:spAutoFit/>
          </a:bodyPr>
          <a:lstStyle/>
          <a:p>
            <a:r>
              <a:rPr lang="en-CA" altLang="zh-CN" sz="1000">
                <a:solidFill>
                  <a:srgbClr val="00FFFF"/>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200" name="Rectangle 112"/>
          <p:cNvSpPr>
            <a:spLocks noChangeArrowheads="1"/>
          </p:cNvSpPr>
          <p:nvPr/>
        </p:nvSpPr>
        <p:spPr bwMode="auto">
          <a:xfrm>
            <a:off x="3128963" y="4265613"/>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201" name="Rectangle 113"/>
          <p:cNvSpPr>
            <a:spLocks noChangeArrowheads="1"/>
          </p:cNvSpPr>
          <p:nvPr/>
        </p:nvSpPr>
        <p:spPr bwMode="auto">
          <a:xfrm>
            <a:off x="3344863" y="4265613"/>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202" name="Rectangle 114"/>
          <p:cNvSpPr>
            <a:spLocks noChangeArrowheads="1"/>
          </p:cNvSpPr>
          <p:nvPr/>
        </p:nvSpPr>
        <p:spPr bwMode="auto">
          <a:xfrm>
            <a:off x="3576638" y="4265613"/>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203" name="Rectangle 115"/>
          <p:cNvSpPr>
            <a:spLocks noChangeArrowheads="1"/>
          </p:cNvSpPr>
          <p:nvPr/>
        </p:nvSpPr>
        <p:spPr bwMode="auto">
          <a:xfrm>
            <a:off x="3792538" y="4265613"/>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204" name="Rectangle 116"/>
          <p:cNvSpPr>
            <a:spLocks noChangeArrowheads="1"/>
          </p:cNvSpPr>
          <p:nvPr/>
        </p:nvSpPr>
        <p:spPr bwMode="auto">
          <a:xfrm>
            <a:off x="4008438" y="4265613"/>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89205" name="Rectangle 117"/>
          <p:cNvSpPr>
            <a:spLocks noChangeArrowheads="1"/>
          </p:cNvSpPr>
          <p:nvPr/>
        </p:nvSpPr>
        <p:spPr bwMode="auto">
          <a:xfrm>
            <a:off x="4225925" y="4265613"/>
            <a:ext cx="158750" cy="288925"/>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09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09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909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90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909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90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909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09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91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91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91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91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910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910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910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910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910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910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911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911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911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911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911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91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911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911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911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911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912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912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912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912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912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912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912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912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912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8912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913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913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8913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913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8913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913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913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913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913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89139"/>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89140"/>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89141"/>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8914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8914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9144"/>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89145"/>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8914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8914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89148"/>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89149"/>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89150"/>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89151"/>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89152"/>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8915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89154"/>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89155"/>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89156"/>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89157"/>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89158"/>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89159"/>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89160"/>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89161"/>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89162"/>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89163"/>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89164"/>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89165"/>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89166"/>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89167"/>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89168"/>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89169"/>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89170"/>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89171"/>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89172"/>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89173"/>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89174"/>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89175"/>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89176"/>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89177"/>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89178"/>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89179"/>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89180"/>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89181"/>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89182"/>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89183"/>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89184"/>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89185"/>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89186"/>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89187"/>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89188"/>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89189"/>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89190"/>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89191"/>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89192"/>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89193"/>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89194"/>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89195"/>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89196"/>
                                        </p:tgtEl>
                                        <p:attrNameLst>
                                          <p:attrName>style.visibility</p:attrName>
                                        </p:attrNameLst>
                                      </p:cBhvr>
                                      <p:to>
                                        <p:strVal val="visible"/>
                                      </p:to>
                                    </p:set>
                                  </p:childTnLst>
                                </p:cTn>
                              </p:par>
                              <p:par>
                                <p:cTn id="219" presetID="1" presetClass="entr" presetSubtype="0" fill="hold" grpId="0" nodeType="withEffect">
                                  <p:stCondLst>
                                    <p:cond delay="0"/>
                                  </p:stCondLst>
                                  <p:childTnLst>
                                    <p:set>
                                      <p:cBhvr>
                                        <p:cTn id="220" dur="1" fill="hold">
                                          <p:stCondLst>
                                            <p:cond delay="0"/>
                                          </p:stCondLst>
                                        </p:cTn>
                                        <p:tgtEl>
                                          <p:spTgt spid="89197"/>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89198"/>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89199"/>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89200"/>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89201"/>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89202"/>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89203"/>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89204"/>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89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2" grpId="0"/>
      <p:bldP spid="89093" grpId="0"/>
      <p:bldP spid="89094" grpId="0"/>
      <p:bldP spid="89095" grpId="0"/>
      <p:bldP spid="89096" grpId="0"/>
      <p:bldP spid="89097" grpId="0"/>
      <p:bldP spid="89098" grpId="0"/>
      <p:bldP spid="89099" grpId="0"/>
      <p:bldP spid="89100" grpId="0"/>
      <p:bldP spid="89101" grpId="0"/>
      <p:bldP spid="89102" grpId="0"/>
      <p:bldP spid="89103" grpId="0"/>
      <p:bldP spid="89104" grpId="0"/>
      <p:bldP spid="89105" grpId="0"/>
      <p:bldP spid="89106" grpId="0"/>
      <p:bldP spid="89107" grpId="0"/>
      <p:bldP spid="89108" grpId="0"/>
      <p:bldP spid="89109" grpId="0"/>
      <p:bldP spid="89110" grpId="0"/>
      <p:bldP spid="89111" grpId="0"/>
      <p:bldP spid="89112" grpId="0"/>
      <p:bldP spid="89113" grpId="0"/>
      <p:bldP spid="89114" grpId="0"/>
      <p:bldP spid="89115" grpId="0"/>
      <p:bldP spid="89116" grpId="0"/>
      <p:bldP spid="89117" grpId="0"/>
      <p:bldP spid="89118" grpId="0"/>
      <p:bldP spid="89119" grpId="0"/>
      <p:bldP spid="89120" grpId="0"/>
      <p:bldP spid="89121" grpId="0"/>
      <p:bldP spid="89122" grpId="0"/>
      <p:bldP spid="89123" grpId="0"/>
      <p:bldP spid="89124" grpId="0"/>
      <p:bldP spid="89125" grpId="0"/>
      <p:bldP spid="89126" grpId="0"/>
      <p:bldP spid="89127" grpId="0"/>
      <p:bldP spid="89128" grpId="0"/>
      <p:bldP spid="89129" grpId="0"/>
      <p:bldP spid="89130" grpId="0"/>
      <p:bldP spid="89131" grpId="0"/>
      <p:bldP spid="89132" grpId="0"/>
      <p:bldP spid="89133" grpId="0"/>
      <p:bldP spid="89134" grpId="0"/>
      <p:bldP spid="89135" grpId="0"/>
      <p:bldP spid="89136" grpId="0"/>
      <p:bldP spid="89137" grpId="0"/>
      <p:bldP spid="89138" grpId="0"/>
      <p:bldP spid="89139" grpId="0"/>
      <p:bldP spid="89140" grpId="0"/>
      <p:bldP spid="89141" grpId="0"/>
      <p:bldP spid="89142" grpId="0"/>
      <p:bldP spid="89143" grpId="0"/>
      <p:bldP spid="89144" grpId="0"/>
      <p:bldP spid="89145" grpId="0"/>
      <p:bldP spid="89146" grpId="0"/>
      <p:bldP spid="89147" grpId="0"/>
      <p:bldP spid="89148" grpId="0"/>
      <p:bldP spid="89149" grpId="0"/>
      <p:bldP spid="89150" grpId="0" animBg="1"/>
      <p:bldP spid="89151" grpId="0"/>
      <p:bldP spid="89152" grpId="0"/>
      <p:bldP spid="89153" grpId="0"/>
      <p:bldP spid="89154" grpId="0"/>
      <p:bldP spid="89155" grpId="0"/>
      <p:bldP spid="89156" grpId="0"/>
      <p:bldP spid="89157" grpId="0"/>
      <p:bldP spid="89158" grpId="0"/>
      <p:bldP spid="89159" grpId="0"/>
      <p:bldP spid="89160" grpId="0"/>
      <p:bldP spid="89161" grpId="0"/>
      <p:bldP spid="89162" grpId="0"/>
      <p:bldP spid="89163" grpId="0"/>
      <p:bldP spid="89164" grpId="0"/>
      <p:bldP spid="89165" grpId="0"/>
      <p:bldP spid="89166" grpId="0"/>
      <p:bldP spid="89167" grpId="0"/>
      <p:bldP spid="89168" grpId="0" animBg="1"/>
      <p:bldP spid="89169" grpId="0"/>
      <p:bldP spid="89170" grpId="0"/>
      <p:bldP spid="89171" grpId="0"/>
      <p:bldP spid="89172" grpId="0" animBg="1"/>
      <p:bldP spid="89173" grpId="0" animBg="1"/>
      <p:bldP spid="89174" grpId="0" animBg="1"/>
      <p:bldP spid="89175" grpId="0"/>
      <p:bldP spid="89176" grpId="0"/>
      <p:bldP spid="89177" grpId="0"/>
      <p:bldP spid="89178" grpId="0"/>
      <p:bldP spid="89179" grpId="0"/>
      <p:bldP spid="89180" grpId="0"/>
      <p:bldP spid="89181" grpId="0"/>
      <p:bldP spid="89182" grpId="0"/>
      <p:bldP spid="89183" grpId="0"/>
      <p:bldP spid="89184" grpId="0"/>
      <p:bldP spid="89185" grpId="0"/>
      <p:bldP spid="89186" grpId="0"/>
      <p:bldP spid="89187" grpId="0"/>
      <p:bldP spid="89188" grpId="0"/>
      <p:bldP spid="89189" grpId="0"/>
      <p:bldP spid="89190" grpId="0"/>
      <p:bldP spid="89191" grpId="0"/>
      <p:bldP spid="89192" grpId="0"/>
      <p:bldP spid="89193" grpId="0"/>
      <p:bldP spid="89194" grpId="0"/>
      <p:bldP spid="89195" grpId="0"/>
      <p:bldP spid="89196" grpId="0"/>
      <p:bldP spid="89197" grpId="0"/>
      <p:bldP spid="89198" grpId="0"/>
      <p:bldP spid="89199" grpId="0"/>
      <p:bldP spid="89200" grpId="0"/>
      <p:bldP spid="89201" grpId="0"/>
      <p:bldP spid="89202" grpId="0"/>
      <p:bldP spid="89203" grpId="0"/>
      <p:bldP spid="89204" grpId="0"/>
      <p:bldP spid="89205"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smtClean="0"/>
              <a:t>Booth Algorithm</a:t>
            </a:r>
          </a:p>
        </p:txBody>
      </p:sp>
      <p:sp>
        <p:nvSpPr>
          <p:cNvPr id="27651" name="Rectangle 3"/>
          <p:cNvSpPr>
            <a:spLocks noGrp="1" noChangeArrowheads="1"/>
          </p:cNvSpPr>
          <p:nvPr>
            <p:ph idx="1"/>
          </p:nvPr>
        </p:nvSpPr>
        <p:spPr>
          <a:xfrm>
            <a:off x="457200" y="1719263"/>
            <a:ext cx="8229600" cy="1404937"/>
          </a:xfrm>
        </p:spPr>
        <p:txBody>
          <a:bodyPr>
            <a:normAutofit lnSpcReduction="10000"/>
          </a:bodyPr>
          <a:lstStyle/>
          <a:p>
            <a:pPr eaLnBrk="1" hangingPunct="1">
              <a:lnSpc>
                <a:spcPct val="90000"/>
              </a:lnSpc>
            </a:pPr>
            <a:r>
              <a:rPr lang="en-US" altLang="zh-CN" sz="2100" smtClean="0">
                <a:ea typeface="SimSun" pitchFamily="2" charset="-122"/>
              </a:rPr>
              <a:t>In general, in the Booth scheme, -1 times the shifted multiplicand is selected when moving from 0 to 1, and +1 times the shifted multiplicand is selected when moving from 1 to 0, as the multiplier is scanned from right to left.</a:t>
            </a:r>
          </a:p>
        </p:txBody>
      </p:sp>
      <p:sp>
        <p:nvSpPr>
          <p:cNvPr id="27652" name="Rectangle 4"/>
          <p:cNvSpPr>
            <a:spLocks noChangeArrowheads="1"/>
          </p:cNvSpPr>
          <p:nvPr/>
        </p:nvSpPr>
        <p:spPr bwMode="auto">
          <a:xfrm>
            <a:off x="2743200" y="4572000"/>
            <a:ext cx="3040063" cy="276225"/>
          </a:xfrm>
          <a:prstGeom prst="rect">
            <a:avLst/>
          </a:prstGeom>
          <a:noFill/>
          <a:ln w="9525">
            <a:noFill/>
            <a:miter lim="800000"/>
            <a:headEnd/>
            <a:tailEnd/>
          </a:ln>
        </p:spPr>
        <p:txBody>
          <a:bodyPr wrap="none" lIns="0" tIns="0" rIns="0" bIns="0">
            <a:spAutoFit/>
          </a:bodyPr>
          <a:lstStyle/>
          <a:p>
            <a:r>
              <a:rPr lang="en-CA" altLang="zh-CN">
                <a:solidFill>
                  <a:srgbClr val="000000"/>
                </a:solidFill>
                <a:latin typeface="Nimbus Roman No9 L" charset="0"/>
                <a:ea typeface="SimSun" pitchFamily="2" charset="-122"/>
              </a:rPr>
              <a:t>Booth recoding of a multiplier.</a:t>
            </a:r>
            <a:endParaRPr lang="en-CA" altLang="zh-CN">
              <a:latin typeface="Times New Roman" pitchFamily="18" charset="0"/>
              <a:ea typeface="SimSun" pitchFamily="2" charset="-122"/>
            </a:endParaRPr>
          </a:p>
        </p:txBody>
      </p:sp>
      <p:sp>
        <p:nvSpPr>
          <p:cNvPr id="27653" name="Rectangle 5"/>
          <p:cNvSpPr>
            <a:spLocks noChangeArrowheads="1"/>
          </p:cNvSpPr>
          <p:nvPr/>
        </p:nvSpPr>
        <p:spPr bwMode="auto">
          <a:xfrm>
            <a:off x="7024688" y="3146425"/>
            <a:ext cx="84137" cy="182563"/>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7654" name="Rectangle 6"/>
          <p:cNvSpPr>
            <a:spLocks noChangeArrowheads="1"/>
          </p:cNvSpPr>
          <p:nvPr/>
        </p:nvSpPr>
        <p:spPr bwMode="auto">
          <a:xfrm>
            <a:off x="6711950" y="3146425"/>
            <a:ext cx="84138" cy="182563"/>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7655" name="Rectangle 7"/>
          <p:cNvSpPr>
            <a:spLocks noChangeArrowheads="1"/>
          </p:cNvSpPr>
          <p:nvPr/>
        </p:nvSpPr>
        <p:spPr bwMode="auto">
          <a:xfrm>
            <a:off x="6381750" y="3146425"/>
            <a:ext cx="84138" cy="182563"/>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7656" name="Rectangle 8"/>
          <p:cNvSpPr>
            <a:spLocks noChangeArrowheads="1"/>
          </p:cNvSpPr>
          <p:nvPr/>
        </p:nvSpPr>
        <p:spPr bwMode="auto">
          <a:xfrm>
            <a:off x="6067425" y="3146425"/>
            <a:ext cx="84138" cy="182563"/>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7657" name="Rectangle 9"/>
          <p:cNvSpPr>
            <a:spLocks noChangeArrowheads="1"/>
          </p:cNvSpPr>
          <p:nvPr/>
        </p:nvSpPr>
        <p:spPr bwMode="auto">
          <a:xfrm>
            <a:off x="5754688" y="3146425"/>
            <a:ext cx="84137" cy="182563"/>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7658" name="Rectangle 10"/>
          <p:cNvSpPr>
            <a:spLocks noChangeArrowheads="1"/>
          </p:cNvSpPr>
          <p:nvPr/>
        </p:nvSpPr>
        <p:spPr bwMode="auto">
          <a:xfrm>
            <a:off x="5424488" y="3146425"/>
            <a:ext cx="84137" cy="182563"/>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7659" name="Rectangle 11"/>
          <p:cNvSpPr>
            <a:spLocks noChangeArrowheads="1"/>
          </p:cNvSpPr>
          <p:nvPr/>
        </p:nvSpPr>
        <p:spPr bwMode="auto">
          <a:xfrm>
            <a:off x="5110163" y="3146425"/>
            <a:ext cx="84137" cy="182563"/>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7660" name="Rectangle 12"/>
          <p:cNvSpPr>
            <a:spLocks noChangeArrowheads="1"/>
          </p:cNvSpPr>
          <p:nvPr/>
        </p:nvSpPr>
        <p:spPr bwMode="auto">
          <a:xfrm>
            <a:off x="4779963" y="3146425"/>
            <a:ext cx="84137" cy="182563"/>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7661" name="Rectangle 13"/>
          <p:cNvSpPr>
            <a:spLocks noChangeArrowheads="1"/>
          </p:cNvSpPr>
          <p:nvPr/>
        </p:nvSpPr>
        <p:spPr bwMode="auto">
          <a:xfrm>
            <a:off x="4467225" y="3146425"/>
            <a:ext cx="84138" cy="182563"/>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7662" name="Rectangle 14"/>
          <p:cNvSpPr>
            <a:spLocks noChangeArrowheads="1"/>
          </p:cNvSpPr>
          <p:nvPr/>
        </p:nvSpPr>
        <p:spPr bwMode="auto">
          <a:xfrm>
            <a:off x="4117975" y="3146425"/>
            <a:ext cx="84138" cy="182563"/>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7663" name="Rectangle 15"/>
          <p:cNvSpPr>
            <a:spLocks noChangeArrowheads="1"/>
          </p:cNvSpPr>
          <p:nvPr/>
        </p:nvSpPr>
        <p:spPr bwMode="auto">
          <a:xfrm>
            <a:off x="3805238" y="3146425"/>
            <a:ext cx="84137" cy="182563"/>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7664" name="Rectangle 16"/>
          <p:cNvSpPr>
            <a:spLocks noChangeArrowheads="1"/>
          </p:cNvSpPr>
          <p:nvPr/>
        </p:nvSpPr>
        <p:spPr bwMode="auto">
          <a:xfrm>
            <a:off x="3475038" y="3146425"/>
            <a:ext cx="84137" cy="182563"/>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7665" name="Rectangle 17"/>
          <p:cNvSpPr>
            <a:spLocks noChangeArrowheads="1"/>
          </p:cNvSpPr>
          <p:nvPr/>
        </p:nvSpPr>
        <p:spPr bwMode="auto">
          <a:xfrm>
            <a:off x="3162300" y="3146425"/>
            <a:ext cx="84138" cy="182563"/>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7666" name="Rectangle 18"/>
          <p:cNvSpPr>
            <a:spLocks noChangeArrowheads="1"/>
          </p:cNvSpPr>
          <p:nvPr/>
        </p:nvSpPr>
        <p:spPr bwMode="auto">
          <a:xfrm>
            <a:off x="2847975" y="3146425"/>
            <a:ext cx="84138" cy="182563"/>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7667" name="Rectangle 19"/>
          <p:cNvSpPr>
            <a:spLocks noChangeArrowheads="1"/>
          </p:cNvSpPr>
          <p:nvPr/>
        </p:nvSpPr>
        <p:spPr bwMode="auto">
          <a:xfrm>
            <a:off x="2517775" y="3146425"/>
            <a:ext cx="84138" cy="182563"/>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7668" name="Rectangle 20"/>
          <p:cNvSpPr>
            <a:spLocks noChangeArrowheads="1"/>
          </p:cNvSpPr>
          <p:nvPr/>
        </p:nvSpPr>
        <p:spPr bwMode="auto">
          <a:xfrm>
            <a:off x="2205038" y="3146425"/>
            <a:ext cx="84137" cy="182563"/>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7669" name="Rectangle 21"/>
          <p:cNvSpPr>
            <a:spLocks noChangeArrowheads="1"/>
          </p:cNvSpPr>
          <p:nvPr/>
        </p:nvSpPr>
        <p:spPr bwMode="auto">
          <a:xfrm>
            <a:off x="1890713" y="3146425"/>
            <a:ext cx="84137" cy="182563"/>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7670" name="Rectangle 22"/>
          <p:cNvSpPr>
            <a:spLocks noChangeArrowheads="1"/>
          </p:cNvSpPr>
          <p:nvPr/>
        </p:nvSpPr>
        <p:spPr bwMode="auto">
          <a:xfrm>
            <a:off x="1560513" y="3146425"/>
            <a:ext cx="84137" cy="182563"/>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7671" name="Rectangle 23"/>
          <p:cNvSpPr>
            <a:spLocks noChangeArrowheads="1"/>
          </p:cNvSpPr>
          <p:nvPr/>
        </p:nvSpPr>
        <p:spPr bwMode="auto">
          <a:xfrm>
            <a:off x="7024688" y="3762375"/>
            <a:ext cx="84137" cy="182563"/>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7672" name="Rectangle 24"/>
          <p:cNvSpPr>
            <a:spLocks noChangeArrowheads="1"/>
          </p:cNvSpPr>
          <p:nvPr/>
        </p:nvSpPr>
        <p:spPr bwMode="auto">
          <a:xfrm>
            <a:off x="6711950" y="3762375"/>
            <a:ext cx="84138" cy="182563"/>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7673" name="Rectangle 25"/>
          <p:cNvSpPr>
            <a:spLocks noChangeArrowheads="1"/>
          </p:cNvSpPr>
          <p:nvPr/>
        </p:nvSpPr>
        <p:spPr bwMode="auto">
          <a:xfrm>
            <a:off x="6067425" y="3762375"/>
            <a:ext cx="84138" cy="182563"/>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7674" name="Rectangle 26"/>
          <p:cNvSpPr>
            <a:spLocks noChangeArrowheads="1"/>
          </p:cNvSpPr>
          <p:nvPr/>
        </p:nvSpPr>
        <p:spPr bwMode="auto">
          <a:xfrm>
            <a:off x="4467225" y="3762375"/>
            <a:ext cx="84138" cy="182563"/>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7675" name="Rectangle 27"/>
          <p:cNvSpPr>
            <a:spLocks noChangeArrowheads="1"/>
          </p:cNvSpPr>
          <p:nvPr/>
        </p:nvSpPr>
        <p:spPr bwMode="auto">
          <a:xfrm>
            <a:off x="4117975" y="3762375"/>
            <a:ext cx="84138" cy="182563"/>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7676" name="Rectangle 28"/>
          <p:cNvSpPr>
            <a:spLocks noChangeArrowheads="1"/>
          </p:cNvSpPr>
          <p:nvPr/>
        </p:nvSpPr>
        <p:spPr bwMode="auto">
          <a:xfrm>
            <a:off x="3475038" y="3762375"/>
            <a:ext cx="84137" cy="182563"/>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7677" name="Rectangle 29"/>
          <p:cNvSpPr>
            <a:spLocks noChangeArrowheads="1"/>
          </p:cNvSpPr>
          <p:nvPr/>
        </p:nvSpPr>
        <p:spPr bwMode="auto">
          <a:xfrm>
            <a:off x="2847975" y="3762375"/>
            <a:ext cx="84138" cy="182563"/>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7678" name="Rectangle 30"/>
          <p:cNvSpPr>
            <a:spLocks noChangeArrowheads="1"/>
          </p:cNvSpPr>
          <p:nvPr/>
        </p:nvSpPr>
        <p:spPr bwMode="auto">
          <a:xfrm>
            <a:off x="1560513" y="3762375"/>
            <a:ext cx="84137" cy="182563"/>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7679" name="Rectangle 31"/>
          <p:cNvSpPr>
            <a:spLocks noChangeArrowheads="1"/>
          </p:cNvSpPr>
          <p:nvPr/>
        </p:nvSpPr>
        <p:spPr bwMode="auto">
          <a:xfrm>
            <a:off x="5754688" y="3763963"/>
            <a:ext cx="84137" cy="182562"/>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7680" name="Rectangle 32"/>
          <p:cNvSpPr>
            <a:spLocks noChangeArrowheads="1"/>
          </p:cNvSpPr>
          <p:nvPr/>
        </p:nvSpPr>
        <p:spPr bwMode="auto">
          <a:xfrm>
            <a:off x="5614988" y="3763963"/>
            <a:ext cx="88900" cy="182562"/>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27681" name="Rectangle 33"/>
          <p:cNvSpPr>
            <a:spLocks noChangeArrowheads="1"/>
          </p:cNvSpPr>
          <p:nvPr/>
        </p:nvSpPr>
        <p:spPr bwMode="auto">
          <a:xfrm>
            <a:off x="6399213" y="3763963"/>
            <a:ext cx="84137" cy="182562"/>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7682" name="Rectangle 34"/>
          <p:cNvSpPr>
            <a:spLocks noChangeArrowheads="1"/>
          </p:cNvSpPr>
          <p:nvPr/>
        </p:nvSpPr>
        <p:spPr bwMode="auto">
          <a:xfrm>
            <a:off x="6276975" y="3763963"/>
            <a:ext cx="50800" cy="182562"/>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27683" name="Rectangle 35"/>
          <p:cNvSpPr>
            <a:spLocks noChangeArrowheads="1"/>
          </p:cNvSpPr>
          <p:nvPr/>
        </p:nvSpPr>
        <p:spPr bwMode="auto">
          <a:xfrm>
            <a:off x="5441950" y="3763963"/>
            <a:ext cx="84138" cy="182562"/>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7684" name="Rectangle 36"/>
          <p:cNvSpPr>
            <a:spLocks noChangeArrowheads="1"/>
          </p:cNvSpPr>
          <p:nvPr/>
        </p:nvSpPr>
        <p:spPr bwMode="auto">
          <a:xfrm>
            <a:off x="5319713" y="3763963"/>
            <a:ext cx="50800" cy="182562"/>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27685" name="Rectangle 37"/>
          <p:cNvSpPr>
            <a:spLocks noChangeArrowheads="1"/>
          </p:cNvSpPr>
          <p:nvPr/>
        </p:nvSpPr>
        <p:spPr bwMode="auto">
          <a:xfrm>
            <a:off x="5110163" y="3763963"/>
            <a:ext cx="84137" cy="182562"/>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7686" name="Rectangle 38"/>
          <p:cNvSpPr>
            <a:spLocks noChangeArrowheads="1"/>
          </p:cNvSpPr>
          <p:nvPr/>
        </p:nvSpPr>
        <p:spPr bwMode="auto">
          <a:xfrm>
            <a:off x="4989513" y="3763963"/>
            <a:ext cx="88900" cy="182562"/>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27687" name="Rectangle 39"/>
          <p:cNvSpPr>
            <a:spLocks noChangeArrowheads="1"/>
          </p:cNvSpPr>
          <p:nvPr/>
        </p:nvSpPr>
        <p:spPr bwMode="auto">
          <a:xfrm>
            <a:off x="4797425" y="3763963"/>
            <a:ext cx="84138" cy="182562"/>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7688" name="Rectangle 40"/>
          <p:cNvSpPr>
            <a:spLocks noChangeArrowheads="1"/>
          </p:cNvSpPr>
          <p:nvPr/>
        </p:nvSpPr>
        <p:spPr bwMode="auto">
          <a:xfrm>
            <a:off x="4675188" y="3763963"/>
            <a:ext cx="50800" cy="182562"/>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27689" name="Rectangle 41"/>
          <p:cNvSpPr>
            <a:spLocks noChangeArrowheads="1"/>
          </p:cNvSpPr>
          <p:nvPr/>
        </p:nvSpPr>
        <p:spPr bwMode="auto">
          <a:xfrm>
            <a:off x="3805238" y="3763963"/>
            <a:ext cx="84137" cy="182562"/>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7690" name="Rectangle 42"/>
          <p:cNvSpPr>
            <a:spLocks noChangeArrowheads="1"/>
          </p:cNvSpPr>
          <p:nvPr/>
        </p:nvSpPr>
        <p:spPr bwMode="auto">
          <a:xfrm>
            <a:off x="3683000" y="3763963"/>
            <a:ext cx="88900" cy="182562"/>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27691" name="Rectangle 43"/>
          <p:cNvSpPr>
            <a:spLocks noChangeArrowheads="1"/>
          </p:cNvSpPr>
          <p:nvPr/>
        </p:nvSpPr>
        <p:spPr bwMode="auto">
          <a:xfrm>
            <a:off x="3178175" y="3763963"/>
            <a:ext cx="84138" cy="182562"/>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7692" name="Rectangle 44"/>
          <p:cNvSpPr>
            <a:spLocks noChangeArrowheads="1"/>
          </p:cNvSpPr>
          <p:nvPr/>
        </p:nvSpPr>
        <p:spPr bwMode="auto">
          <a:xfrm>
            <a:off x="3057525" y="3763963"/>
            <a:ext cx="50800" cy="182562"/>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27693" name="Rectangle 45"/>
          <p:cNvSpPr>
            <a:spLocks noChangeArrowheads="1"/>
          </p:cNvSpPr>
          <p:nvPr/>
        </p:nvSpPr>
        <p:spPr bwMode="auto">
          <a:xfrm>
            <a:off x="2535238" y="3763963"/>
            <a:ext cx="84137" cy="182562"/>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7694" name="Rectangle 46"/>
          <p:cNvSpPr>
            <a:spLocks noChangeArrowheads="1"/>
          </p:cNvSpPr>
          <p:nvPr/>
        </p:nvSpPr>
        <p:spPr bwMode="auto">
          <a:xfrm>
            <a:off x="2395538" y="3763963"/>
            <a:ext cx="88900" cy="182562"/>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27695" name="Rectangle 47"/>
          <p:cNvSpPr>
            <a:spLocks noChangeArrowheads="1"/>
          </p:cNvSpPr>
          <p:nvPr/>
        </p:nvSpPr>
        <p:spPr bwMode="auto">
          <a:xfrm>
            <a:off x="2205038" y="3763963"/>
            <a:ext cx="84137" cy="182562"/>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7696" name="Rectangle 48"/>
          <p:cNvSpPr>
            <a:spLocks noChangeArrowheads="1"/>
          </p:cNvSpPr>
          <p:nvPr/>
        </p:nvSpPr>
        <p:spPr bwMode="auto">
          <a:xfrm>
            <a:off x="2100263" y="3763963"/>
            <a:ext cx="50800" cy="182562"/>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27697" name="Rectangle 49"/>
          <p:cNvSpPr>
            <a:spLocks noChangeArrowheads="1"/>
          </p:cNvSpPr>
          <p:nvPr/>
        </p:nvSpPr>
        <p:spPr bwMode="auto">
          <a:xfrm>
            <a:off x="1890713" y="3763963"/>
            <a:ext cx="84137" cy="182562"/>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7698" name="Rectangle 50"/>
          <p:cNvSpPr>
            <a:spLocks noChangeArrowheads="1"/>
          </p:cNvSpPr>
          <p:nvPr/>
        </p:nvSpPr>
        <p:spPr bwMode="auto">
          <a:xfrm>
            <a:off x="1752600" y="3763963"/>
            <a:ext cx="88900" cy="182562"/>
          </a:xfrm>
          <a:prstGeom prst="rect">
            <a:avLst/>
          </a:prstGeom>
          <a:noFill/>
          <a:ln w="9525">
            <a:noFill/>
            <a:miter lim="800000"/>
            <a:headEnd/>
            <a:tailEnd/>
          </a:ln>
        </p:spPr>
        <p:txBody>
          <a:bodyPr wrap="none" lIns="0" tIns="0" rIns="0" bIns="0">
            <a:spAutoFit/>
          </a:bodyPr>
          <a:lstStyle/>
          <a:p>
            <a:r>
              <a:rPr lang="en-CA" altLang="zh-CN" sz="12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27699" name="Freeform 51"/>
          <p:cNvSpPr>
            <a:spLocks/>
          </p:cNvSpPr>
          <p:nvPr/>
        </p:nvSpPr>
        <p:spPr bwMode="auto">
          <a:xfrm>
            <a:off x="4205288" y="3424238"/>
            <a:ext cx="261937" cy="296862"/>
          </a:xfrm>
          <a:custGeom>
            <a:avLst/>
            <a:gdLst>
              <a:gd name="T0" fmla="*/ 192087 w 15"/>
              <a:gd name="T1" fmla="*/ 0 h 17"/>
              <a:gd name="T2" fmla="*/ 192087 w 15"/>
              <a:gd name="T3" fmla="*/ 174625 h 17"/>
              <a:gd name="T4" fmla="*/ 261937 w 15"/>
              <a:gd name="T5" fmla="*/ 174625 h 17"/>
              <a:gd name="T6" fmla="*/ 122237 w 15"/>
              <a:gd name="T7" fmla="*/ 296862 h 17"/>
              <a:gd name="T8" fmla="*/ 0 w 15"/>
              <a:gd name="T9" fmla="*/ 174625 h 17"/>
              <a:gd name="T10" fmla="*/ 69850 w 15"/>
              <a:gd name="T11" fmla="*/ 174625 h 17"/>
              <a:gd name="T12" fmla="*/ 69850 w 15"/>
              <a:gd name="T13" fmla="*/ 0 h 17"/>
              <a:gd name="T14" fmla="*/ 0 60000 65536"/>
              <a:gd name="T15" fmla="*/ 0 60000 65536"/>
              <a:gd name="T16" fmla="*/ 0 60000 65536"/>
              <a:gd name="T17" fmla="*/ 0 60000 65536"/>
              <a:gd name="T18" fmla="*/ 0 60000 65536"/>
              <a:gd name="T19" fmla="*/ 0 60000 65536"/>
              <a:gd name="T20" fmla="*/ 0 60000 65536"/>
              <a:gd name="T21" fmla="*/ 0 w 15"/>
              <a:gd name="T22" fmla="*/ 0 h 17"/>
              <a:gd name="T23" fmla="*/ 15 w 15"/>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 h="17">
                <a:moveTo>
                  <a:pt x="11" y="0"/>
                </a:moveTo>
                <a:lnTo>
                  <a:pt x="11" y="10"/>
                </a:lnTo>
                <a:lnTo>
                  <a:pt x="15" y="10"/>
                </a:lnTo>
                <a:lnTo>
                  <a:pt x="7" y="17"/>
                </a:lnTo>
                <a:lnTo>
                  <a:pt x="0" y="10"/>
                </a:lnTo>
                <a:lnTo>
                  <a:pt x="4" y="10"/>
                </a:lnTo>
                <a:lnTo>
                  <a:pt x="4" y="0"/>
                </a:lnTo>
              </a:path>
            </a:pathLst>
          </a:custGeom>
          <a:noFill/>
          <a:ln w="17463">
            <a:solidFill>
              <a:srgbClr val="00FFFF"/>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smtClean="0"/>
              <a:t>Booth Algorithm</a:t>
            </a:r>
          </a:p>
        </p:txBody>
      </p:sp>
      <p:sp>
        <p:nvSpPr>
          <p:cNvPr id="28675" name="Rectangle 4"/>
          <p:cNvSpPr>
            <a:spLocks noChangeArrowheads="1"/>
          </p:cNvSpPr>
          <p:nvPr/>
        </p:nvSpPr>
        <p:spPr bwMode="auto">
          <a:xfrm>
            <a:off x="1828800" y="5105400"/>
            <a:ext cx="4124325" cy="246063"/>
          </a:xfrm>
          <a:prstGeom prst="rect">
            <a:avLst/>
          </a:prstGeom>
          <a:noFill/>
          <a:ln w="9525">
            <a:noFill/>
            <a:miter lim="800000"/>
            <a:headEnd/>
            <a:tailEnd/>
          </a:ln>
        </p:spPr>
        <p:txBody>
          <a:bodyPr wrap="none" lIns="0" tIns="0" rIns="0" bIns="0">
            <a:spAutoFit/>
          </a:bodyPr>
          <a:lstStyle/>
          <a:p>
            <a:r>
              <a:rPr lang="en-CA" altLang="zh-CN" sz="1600">
                <a:solidFill>
                  <a:srgbClr val="000000"/>
                </a:solidFill>
                <a:latin typeface="Nimbus Roman No9 L" charset="0"/>
                <a:ea typeface="SimSun" pitchFamily="2" charset="-122"/>
              </a:rPr>
              <a:t>Booth multiplication with a negative multiplier.</a:t>
            </a:r>
            <a:endParaRPr lang="en-CA" altLang="zh-CN" sz="2400">
              <a:latin typeface="Times New Roman" pitchFamily="18" charset="0"/>
              <a:ea typeface="SimSun" pitchFamily="2" charset="-122"/>
            </a:endParaRPr>
          </a:p>
        </p:txBody>
      </p:sp>
      <p:sp>
        <p:nvSpPr>
          <p:cNvPr id="28676" name="Rectangle 5"/>
          <p:cNvSpPr>
            <a:spLocks noChangeArrowheads="1"/>
          </p:cNvSpPr>
          <p:nvPr/>
        </p:nvSpPr>
        <p:spPr bwMode="auto">
          <a:xfrm>
            <a:off x="5584825" y="3184525"/>
            <a:ext cx="106363"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8677" name="Rectangle 6"/>
          <p:cNvSpPr>
            <a:spLocks noChangeArrowheads="1"/>
          </p:cNvSpPr>
          <p:nvPr/>
        </p:nvSpPr>
        <p:spPr bwMode="auto">
          <a:xfrm>
            <a:off x="5337175" y="3184525"/>
            <a:ext cx="106363"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8678" name="Rectangle 7"/>
          <p:cNvSpPr>
            <a:spLocks noChangeArrowheads="1"/>
          </p:cNvSpPr>
          <p:nvPr/>
        </p:nvSpPr>
        <p:spPr bwMode="auto">
          <a:xfrm>
            <a:off x="6596063" y="2936875"/>
            <a:ext cx="106362"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8679" name="Rectangle 8"/>
          <p:cNvSpPr>
            <a:spLocks noChangeArrowheads="1"/>
          </p:cNvSpPr>
          <p:nvPr/>
        </p:nvSpPr>
        <p:spPr bwMode="auto">
          <a:xfrm>
            <a:off x="4325938" y="3184525"/>
            <a:ext cx="106362" cy="228600"/>
          </a:xfrm>
          <a:prstGeom prst="rect">
            <a:avLst/>
          </a:prstGeom>
          <a:noFill/>
          <a:ln w="9525">
            <a:noFill/>
            <a:miter lim="800000"/>
            <a:headEnd/>
            <a:tailEnd/>
          </a:ln>
        </p:spPr>
        <p:txBody>
          <a:bodyPr wrap="none" lIns="0" tIns="0" rIns="0" bIns="0">
            <a:spAutoFit/>
          </a:bodyPr>
          <a:lstStyle/>
          <a:p>
            <a:r>
              <a:rPr lang="en-CA" altLang="zh-CN" sz="1500">
                <a:solidFill>
                  <a:srgbClr val="00FFFF"/>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8680" name="Rectangle 9"/>
          <p:cNvSpPr>
            <a:spLocks noChangeArrowheads="1"/>
          </p:cNvSpPr>
          <p:nvPr/>
        </p:nvSpPr>
        <p:spPr bwMode="auto">
          <a:xfrm>
            <a:off x="4573588" y="3184525"/>
            <a:ext cx="106362" cy="228600"/>
          </a:xfrm>
          <a:prstGeom prst="rect">
            <a:avLst/>
          </a:prstGeom>
          <a:noFill/>
          <a:ln w="9525">
            <a:noFill/>
            <a:miter lim="800000"/>
            <a:headEnd/>
            <a:tailEnd/>
          </a:ln>
        </p:spPr>
        <p:txBody>
          <a:bodyPr wrap="none" lIns="0" tIns="0" rIns="0" bIns="0">
            <a:spAutoFit/>
          </a:bodyPr>
          <a:lstStyle/>
          <a:p>
            <a:r>
              <a:rPr lang="en-CA" altLang="zh-CN" sz="1500">
                <a:solidFill>
                  <a:srgbClr val="00FFFF"/>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8681" name="Rectangle 10"/>
          <p:cNvSpPr>
            <a:spLocks noChangeArrowheads="1"/>
          </p:cNvSpPr>
          <p:nvPr/>
        </p:nvSpPr>
        <p:spPr bwMode="auto">
          <a:xfrm>
            <a:off x="4821238" y="3184525"/>
            <a:ext cx="106362" cy="228600"/>
          </a:xfrm>
          <a:prstGeom prst="rect">
            <a:avLst/>
          </a:prstGeom>
          <a:noFill/>
          <a:ln w="9525">
            <a:noFill/>
            <a:miter lim="800000"/>
            <a:headEnd/>
            <a:tailEnd/>
          </a:ln>
        </p:spPr>
        <p:txBody>
          <a:bodyPr wrap="none" lIns="0" tIns="0" rIns="0" bIns="0">
            <a:spAutoFit/>
          </a:bodyPr>
          <a:lstStyle/>
          <a:p>
            <a:r>
              <a:rPr lang="en-CA" altLang="zh-CN" sz="1500">
                <a:solidFill>
                  <a:srgbClr val="00FFFF"/>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8682" name="Rectangle 11"/>
          <p:cNvSpPr>
            <a:spLocks noChangeArrowheads="1"/>
          </p:cNvSpPr>
          <p:nvPr/>
        </p:nvSpPr>
        <p:spPr bwMode="auto">
          <a:xfrm>
            <a:off x="5089525" y="3184525"/>
            <a:ext cx="106363" cy="228600"/>
          </a:xfrm>
          <a:prstGeom prst="rect">
            <a:avLst/>
          </a:prstGeom>
          <a:noFill/>
          <a:ln w="9525">
            <a:noFill/>
            <a:miter lim="800000"/>
            <a:headEnd/>
            <a:tailEnd/>
          </a:ln>
        </p:spPr>
        <p:txBody>
          <a:bodyPr wrap="none" lIns="0" tIns="0" rIns="0" bIns="0">
            <a:spAutoFit/>
          </a:bodyPr>
          <a:lstStyle/>
          <a:p>
            <a:r>
              <a:rPr lang="en-CA" altLang="zh-CN" sz="1500">
                <a:solidFill>
                  <a:srgbClr val="00FFFF"/>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8683" name="Rectangle 12"/>
          <p:cNvSpPr>
            <a:spLocks noChangeArrowheads="1"/>
          </p:cNvSpPr>
          <p:nvPr/>
        </p:nvSpPr>
        <p:spPr bwMode="auto">
          <a:xfrm>
            <a:off x="5832475" y="3184525"/>
            <a:ext cx="106363"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8684" name="Rectangle 13"/>
          <p:cNvSpPr>
            <a:spLocks noChangeArrowheads="1"/>
          </p:cNvSpPr>
          <p:nvPr/>
        </p:nvSpPr>
        <p:spPr bwMode="auto">
          <a:xfrm>
            <a:off x="6100763" y="3184525"/>
            <a:ext cx="106362"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8685" name="Rectangle 14"/>
          <p:cNvSpPr>
            <a:spLocks noChangeArrowheads="1"/>
          </p:cNvSpPr>
          <p:nvPr/>
        </p:nvSpPr>
        <p:spPr bwMode="auto">
          <a:xfrm>
            <a:off x="6348413" y="3184525"/>
            <a:ext cx="106362"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8686" name="Rectangle 15"/>
          <p:cNvSpPr>
            <a:spLocks noChangeArrowheads="1"/>
          </p:cNvSpPr>
          <p:nvPr/>
        </p:nvSpPr>
        <p:spPr bwMode="auto">
          <a:xfrm>
            <a:off x="4325938" y="2936875"/>
            <a:ext cx="106362" cy="228600"/>
          </a:xfrm>
          <a:prstGeom prst="rect">
            <a:avLst/>
          </a:prstGeom>
          <a:noFill/>
          <a:ln w="9525">
            <a:noFill/>
            <a:miter lim="800000"/>
            <a:headEnd/>
            <a:tailEnd/>
          </a:ln>
        </p:spPr>
        <p:txBody>
          <a:bodyPr wrap="none" lIns="0" tIns="0" rIns="0" bIns="0">
            <a:spAutoFit/>
          </a:bodyPr>
          <a:lstStyle/>
          <a:p>
            <a:r>
              <a:rPr lang="en-CA" altLang="zh-CN" sz="1500">
                <a:solidFill>
                  <a:srgbClr val="00FFFF"/>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8687" name="Rectangle 16"/>
          <p:cNvSpPr>
            <a:spLocks noChangeArrowheads="1"/>
          </p:cNvSpPr>
          <p:nvPr/>
        </p:nvSpPr>
        <p:spPr bwMode="auto">
          <a:xfrm>
            <a:off x="4573588" y="2936875"/>
            <a:ext cx="106362" cy="228600"/>
          </a:xfrm>
          <a:prstGeom prst="rect">
            <a:avLst/>
          </a:prstGeom>
          <a:noFill/>
          <a:ln w="9525">
            <a:noFill/>
            <a:miter lim="800000"/>
            <a:headEnd/>
            <a:tailEnd/>
          </a:ln>
        </p:spPr>
        <p:txBody>
          <a:bodyPr wrap="none" lIns="0" tIns="0" rIns="0" bIns="0">
            <a:spAutoFit/>
          </a:bodyPr>
          <a:lstStyle/>
          <a:p>
            <a:r>
              <a:rPr lang="en-CA" altLang="zh-CN" sz="1500">
                <a:solidFill>
                  <a:srgbClr val="00FFFF"/>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8688" name="Rectangle 17"/>
          <p:cNvSpPr>
            <a:spLocks noChangeArrowheads="1"/>
          </p:cNvSpPr>
          <p:nvPr/>
        </p:nvSpPr>
        <p:spPr bwMode="auto">
          <a:xfrm>
            <a:off x="4821238" y="2936875"/>
            <a:ext cx="106362" cy="228600"/>
          </a:xfrm>
          <a:prstGeom prst="rect">
            <a:avLst/>
          </a:prstGeom>
          <a:noFill/>
          <a:ln w="9525">
            <a:noFill/>
            <a:miter lim="800000"/>
            <a:headEnd/>
            <a:tailEnd/>
          </a:ln>
        </p:spPr>
        <p:txBody>
          <a:bodyPr wrap="none" lIns="0" tIns="0" rIns="0" bIns="0">
            <a:spAutoFit/>
          </a:bodyPr>
          <a:lstStyle/>
          <a:p>
            <a:r>
              <a:rPr lang="en-CA" altLang="zh-CN" sz="1500">
                <a:solidFill>
                  <a:srgbClr val="00FFFF"/>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8689" name="Rectangle 18"/>
          <p:cNvSpPr>
            <a:spLocks noChangeArrowheads="1"/>
          </p:cNvSpPr>
          <p:nvPr/>
        </p:nvSpPr>
        <p:spPr bwMode="auto">
          <a:xfrm>
            <a:off x="5089525" y="2936875"/>
            <a:ext cx="106363" cy="228600"/>
          </a:xfrm>
          <a:prstGeom prst="rect">
            <a:avLst/>
          </a:prstGeom>
          <a:noFill/>
          <a:ln w="9525">
            <a:noFill/>
            <a:miter lim="800000"/>
            <a:headEnd/>
            <a:tailEnd/>
          </a:ln>
        </p:spPr>
        <p:txBody>
          <a:bodyPr wrap="none" lIns="0" tIns="0" rIns="0" bIns="0">
            <a:spAutoFit/>
          </a:bodyPr>
          <a:lstStyle/>
          <a:p>
            <a:r>
              <a:rPr lang="en-CA" altLang="zh-CN" sz="1500">
                <a:solidFill>
                  <a:srgbClr val="00FFFF"/>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8690" name="Rectangle 19"/>
          <p:cNvSpPr>
            <a:spLocks noChangeArrowheads="1"/>
          </p:cNvSpPr>
          <p:nvPr/>
        </p:nvSpPr>
        <p:spPr bwMode="auto">
          <a:xfrm>
            <a:off x="5337175" y="2936875"/>
            <a:ext cx="106363" cy="228600"/>
          </a:xfrm>
          <a:prstGeom prst="rect">
            <a:avLst/>
          </a:prstGeom>
          <a:noFill/>
          <a:ln w="9525">
            <a:noFill/>
            <a:miter lim="800000"/>
            <a:headEnd/>
            <a:tailEnd/>
          </a:ln>
        </p:spPr>
        <p:txBody>
          <a:bodyPr wrap="none" lIns="0" tIns="0" rIns="0" bIns="0">
            <a:spAutoFit/>
          </a:bodyPr>
          <a:lstStyle/>
          <a:p>
            <a:r>
              <a:rPr lang="en-CA" altLang="zh-CN" sz="1500">
                <a:solidFill>
                  <a:srgbClr val="00FFFF"/>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8691" name="Rectangle 20"/>
          <p:cNvSpPr>
            <a:spLocks noChangeArrowheads="1"/>
          </p:cNvSpPr>
          <p:nvPr/>
        </p:nvSpPr>
        <p:spPr bwMode="auto">
          <a:xfrm>
            <a:off x="5584825" y="2936875"/>
            <a:ext cx="106363"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8692" name="Rectangle 21"/>
          <p:cNvSpPr>
            <a:spLocks noChangeArrowheads="1"/>
          </p:cNvSpPr>
          <p:nvPr/>
        </p:nvSpPr>
        <p:spPr bwMode="auto">
          <a:xfrm>
            <a:off x="5832475" y="2936875"/>
            <a:ext cx="106363"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8693" name="Rectangle 22"/>
          <p:cNvSpPr>
            <a:spLocks noChangeArrowheads="1"/>
          </p:cNvSpPr>
          <p:nvPr/>
        </p:nvSpPr>
        <p:spPr bwMode="auto">
          <a:xfrm>
            <a:off x="6100763" y="2936875"/>
            <a:ext cx="106362"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8694" name="Rectangle 23"/>
          <p:cNvSpPr>
            <a:spLocks noChangeArrowheads="1"/>
          </p:cNvSpPr>
          <p:nvPr/>
        </p:nvSpPr>
        <p:spPr bwMode="auto">
          <a:xfrm>
            <a:off x="6348413" y="2936875"/>
            <a:ext cx="106362"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8695" name="Rectangle 24"/>
          <p:cNvSpPr>
            <a:spLocks noChangeArrowheads="1"/>
          </p:cNvSpPr>
          <p:nvPr/>
        </p:nvSpPr>
        <p:spPr bwMode="auto">
          <a:xfrm>
            <a:off x="6596063" y="2606675"/>
            <a:ext cx="106362"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8696" name="Rectangle 25"/>
          <p:cNvSpPr>
            <a:spLocks noChangeArrowheads="1"/>
          </p:cNvSpPr>
          <p:nvPr/>
        </p:nvSpPr>
        <p:spPr bwMode="auto">
          <a:xfrm>
            <a:off x="5584825" y="2606675"/>
            <a:ext cx="106363"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8697" name="Rectangle 26"/>
          <p:cNvSpPr>
            <a:spLocks noChangeArrowheads="1"/>
          </p:cNvSpPr>
          <p:nvPr/>
        </p:nvSpPr>
        <p:spPr bwMode="auto">
          <a:xfrm>
            <a:off x="6348413" y="2359025"/>
            <a:ext cx="106362"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8698" name="Rectangle 27"/>
          <p:cNvSpPr>
            <a:spLocks noChangeArrowheads="1"/>
          </p:cNvSpPr>
          <p:nvPr/>
        </p:nvSpPr>
        <p:spPr bwMode="auto">
          <a:xfrm>
            <a:off x="6100763" y="2359025"/>
            <a:ext cx="106362"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8699" name="Rectangle 28"/>
          <p:cNvSpPr>
            <a:spLocks noChangeArrowheads="1"/>
          </p:cNvSpPr>
          <p:nvPr/>
        </p:nvSpPr>
        <p:spPr bwMode="auto">
          <a:xfrm>
            <a:off x="5832475" y="2359025"/>
            <a:ext cx="106363"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8700" name="Rectangle 29"/>
          <p:cNvSpPr>
            <a:spLocks noChangeArrowheads="1"/>
          </p:cNvSpPr>
          <p:nvPr/>
        </p:nvSpPr>
        <p:spPr bwMode="auto">
          <a:xfrm>
            <a:off x="5584825" y="2359025"/>
            <a:ext cx="106363"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8701" name="Rectangle 30"/>
          <p:cNvSpPr>
            <a:spLocks noChangeArrowheads="1"/>
          </p:cNvSpPr>
          <p:nvPr/>
        </p:nvSpPr>
        <p:spPr bwMode="auto">
          <a:xfrm>
            <a:off x="4325938" y="3432175"/>
            <a:ext cx="106362" cy="228600"/>
          </a:xfrm>
          <a:prstGeom prst="rect">
            <a:avLst/>
          </a:prstGeom>
          <a:noFill/>
          <a:ln w="9525">
            <a:noFill/>
            <a:miter lim="800000"/>
            <a:headEnd/>
            <a:tailEnd/>
          </a:ln>
        </p:spPr>
        <p:txBody>
          <a:bodyPr wrap="none" lIns="0" tIns="0" rIns="0" bIns="0">
            <a:spAutoFit/>
          </a:bodyPr>
          <a:lstStyle/>
          <a:p>
            <a:r>
              <a:rPr lang="en-CA" altLang="zh-CN" sz="1500">
                <a:solidFill>
                  <a:srgbClr val="00FFFF"/>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8702" name="Rectangle 31"/>
          <p:cNvSpPr>
            <a:spLocks noChangeArrowheads="1"/>
          </p:cNvSpPr>
          <p:nvPr/>
        </p:nvSpPr>
        <p:spPr bwMode="auto">
          <a:xfrm>
            <a:off x="4573588" y="3432175"/>
            <a:ext cx="106362" cy="228600"/>
          </a:xfrm>
          <a:prstGeom prst="rect">
            <a:avLst/>
          </a:prstGeom>
          <a:noFill/>
          <a:ln w="9525">
            <a:noFill/>
            <a:miter lim="800000"/>
            <a:headEnd/>
            <a:tailEnd/>
          </a:ln>
        </p:spPr>
        <p:txBody>
          <a:bodyPr wrap="none" lIns="0" tIns="0" rIns="0" bIns="0">
            <a:spAutoFit/>
          </a:bodyPr>
          <a:lstStyle/>
          <a:p>
            <a:r>
              <a:rPr lang="en-CA" altLang="zh-CN" sz="1500">
                <a:solidFill>
                  <a:srgbClr val="00FFFF"/>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8703" name="Rectangle 32"/>
          <p:cNvSpPr>
            <a:spLocks noChangeArrowheads="1"/>
          </p:cNvSpPr>
          <p:nvPr/>
        </p:nvSpPr>
        <p:spPr bwMode="auto">
          <a:xfrm>
            <a:off x="4821238" y="3432175"/>
            <a:ext cx="106362" cy="228600"/>
          </a:xfrm>
          <a:prstGeom prst="rect">
            <a:avLst/>
          </a:prstGeom>
          <a:noFill/>
          <a:ln w="9525">
            <a:noFill/>
            <a:miter lim="800000"/>
            <a:headEnd/>
            <a:tailEnd/>
          </a:ln>
        </p:spPr>
        <p:txBody>
          <a:bodyPr wrap="none" lIns="0" tIns="0" rIns="0" bIns="0">
            <a:spAutoFit/>
          </a:bodyPr>
          <a:lstStyle/>
          <a:p>
            <a:r>
              <a:rPr lang="en-CA" altLang="zh-CN" sz="1500">
                <a:solidFill>
                  <a:srgbClr val="00FFFF"/>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8704" name="Rectangle 33"/>
          <p:cNvSpPr>
            <a:spLocks noChangeArrowheads="1"/>
          </p:cNvSpPr>
          <p:nvPr/>
        </p:nvSpPr>
        <p:spPr bwMode="auto">
          <a:xfrm>
            <a:off x="5089525" y="3432175"/>
            <a:ext cx="106363"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8705" name="Rectangle 34"/>
          <p:cNvSpPr>
            <a:spLocks noChangeArrowheads="1"/>
          </p:cNvSpPr>
          <p:nvPr/>
        </p:nvSpPr>
        <p:spPr bwMode="auto">
          <a:xfrm>
            <a:off x="5337175" y="3432175"/>
            <a:ext cx="106363"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8706" name="Rectangle 35"/>
          <p:cNvSpPr>
            <a:spLocks noChangeArrowheads="1"/>
          </p:cNvSpPr>
          <p:nvPr/>
        </p:nvSpPr>
        <p:spPr bwMode="auto">
          <a:xfrm>
            <a:off x="5584825" y="3432175"/>
            <a:ext cx="106363"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8707" name="Rectangle 36"/>
          <p:cNvSpPr>
            <a:spLocks noChangeArrowheads="1"/>
          </p:cNvSpPr>
          <p:nvPr/>
        </p:nvSpPr>
        <p:spPr bwMode="auto">
          <a:xfrm>
            <a:off x="5832475" y="3432175"/>
            <a:ext cx="106363"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8708" name="Rectangle 37"/>
          <p:cNvSpPr>
            <a:spLocks noChangeArrowheads="1"/>
          </p:cNvSpPr>
          <p:nvPr/>
        </p:nvSpPr>
        <p:spPr bwMode="auto">
          <a:xfrm>
            <a:off x="5832475" y="3679825"/>
            <a:ext cx="106363"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8709" name="Rectangle 38"/>
          <p:cNvSpPr>
            <a:spLocks noChangeArrowheads="1"/>
          </p:cNvSpPr>
          <p:nvPr/>
        </p:nvSpPr>
        <p:spPr bwMode="auto">
          <a:xfrm>
            <a:off x="5584825" y="3679825"/>
            <a:ext cx="106363"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8710" name="Rectangle 39"/>
          <p:cNvSpPr>
            <a:spLocks noChangeArrowheads="1"/>
          </p:cNvSpPr>
          <p:nvPr/>
        </p:nvSpPr>
        <p:spPr bwMode="auto">
          <a:xfrm>
            <a:off x="5337175" y="3679825"/>
            <a:ext cx="106363"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8711" name="Rectangle 40"/>
          <p:cNvSpPr>
            <a:spLocks noChangeArrowheads="1"/>
          </p:cNvSpPr>
          <p:nvPr/>
        </p:nvSpPr>
        <p:spPr bwMode="auto">
          <a:xfrm>
            <a:off x="5089525" y="3679825"/>
            <a:ext cx="106363"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8712" name="Rectangle 41"/>
          <p:cNvSpPr>
            <a:spLocks noChangeArrowheads="1"/>
          </p:cNvSpPr>
          <p:nvPr/>
        </p:nvSpPr>
        <p:spPr bwMode="auto">
          <a:xfrm>
            <a:off x="4821238" y="3679825"/>
            <a:ext cx="106362"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8713" name="Rectangle 42"/>
          <p:cNvSpPr>
            <a:spLocks noChangeArrowheads="1"/>
          </p:cNvSpPr>
          <p:nvPr/>
        </p:nvSpPr>
        <p:spPr bwMode="auto">
          <a:xfrm>
            <a:off x="4573588" y="3679825"/>
            <a:ext cx="106362" cy="228600"/>
          </a:xfrm>
          <a:prstGeom prst="rect">
            <a:avLst/>
          </a:prstGeom>
          <a:noFill/>
          <a:ln w="9525">
            <a:noFill/>
            <a:miter lim="800000"/>
            <a:headEnd/>
            <a:tailEnd/>
          </a:ln>
        </p:spPr>
        <p:txBody>
          <a:bodyPr wrap="none" lIns="0" tIns="0" rIns="0" bIns="0">
            <a:spAutoFit/>
          </a:bodyPr>
          <a:lstStyle/>
          <a:p>
            <a:r>
              <a:rPr lang="en-CA" altLang="zh-CN" sz="1500">
                <a:solidFill>
                  <a:srgbClr val="00FFFF"/>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8714" name="Rectangle 43"/>
          <p:cNvSpPr>
            <a:spLocks noChangeArrowheads="1"/>
          </p:cNvSpPr>
          <p:nvPr/>
        </p:nvSpPr>
        <p:spPr bwMode="auto">
          <a:xfrm>
            <a:off x="4325938" y="3679825"/>
            <a:ext cx="106362" cy="228600"/>
          </a:xfrm>
          <a:prstGeom prst="rect">
            <a:avLst/>
          </a:prstGeom>
          <a:noFill/>
          <a:ln w="9525">
            <a:noFill/>
            <a:miter lim="800000"/>
            <a:headEnd/>
            <a:tailEnd/>
          </a:ln>
        </p:spPr>
        <p:txBody>
          <a:bodyPr wrap="none" lIns="0" tIns="0" rIns="0" bIns="0">
            <a:spAutoFit/>
          </a:bodyPr>
          <a:lstStyle/>
          <a:p>
            <a:r>
              <a:rPr lang="en-CA" altLang="zh-CN" sz="1500">
                <a:solidFill>
                  <a:srgbClr val="00FFFF"/>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8715" name="Rectangle 44"/>
          <p:cNvSpPr>
            <a:spLocks noChangeArrowheads="1"/>
          </p:cNvSpPr>
          <p:nvPr/>
        </p:nvSpPr>
        <p:spPr bwMode="auto">
          <a:xfrm>
            <a:off x="4325938" y="3949700"/>
            <a:ext cx="106362" cy="228600"/>
          </a:xfrm>
          <a:prstGeom prst="rect">
            <a:avLst/>
          </a:prstGeom>
          <a:noFill/>
          <a:ln w="9525">
            <a:noFill/>
            <a:miter lim="800000"/>
            <a:headEnd/>
            <a:tailEnd/>
          </a:ln>
        </p:spPr>
        <p:txBody>
          <a:bodyPr wrap="none" lIns="0" tIns="0" rIns="0" bIns="0">
            <a:spAutoFit/>
          </a:bodyPr>
          <a:lstStyle/>
          <a:p>
            <a:r>
              <a:rPr lang="en-CA" altLang="zh-CN" sz="1500">
                <a:solidFill>
                  <a:srgbClr val="00FFFF"/>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8716" name="Rectangle 45"/>
          <p:cNvSpPr>
            <a:spLocks noChangeArrowheads="1"/>
          </p:cNvSpPr>
          <p:nvPr/>
        </p:nvSpPr>
        <p:spPr bwMode="auto">
          <a:xfrm>
            <a:off x="4573588" y="3949700"/>
            <a:ext cx="106362"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8717" name="Rectangle 46"/>
          <p:cNvSpPr>
            <a:spLocks noChangeArrowheads="1"/>
          </p:cNvSpPr>
          <p:nvPr/>
        </p:nvSpPr>
        <p:spPr bwMode="auto">
          <a:xfrm>
            <a:off x="4821238" y="3949700"/>
            <a:ext cx="106362"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8718" name="Rectangle 47"/>
          <p:cNvSpPr>
            <a:spLocks noChangeArrowheads="1"/>
          </p:cNvSpPr>
          <p:nvPr/>
        </p:nvSpPr>
        <p:spPr bwMode="auto">
          <a:xfrm>
            <a:off x="5089525" y="3949700"/>
            <a:ext cx="106363"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8719" name="Rectangle 48"/>
          <p:cNvSpPr>
            <a:spLocks noChangeArrowheads="1"/>
          </p:cNvSpPr>
          <p:nvPr/>
        </p:nvSpPr>
        <p:spPr bwMode="auto">
          <a:xfrm>
            <a:off x="5337175" y="3949700"/>
            <a:ext cx="106363"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8720" name="Rectangle 49"/>
          <p:cNvSpPr>
            <a:spLocks noChangeArrowheads="1"/>
          </p:cNvSpPr>
          <p:nvPr/>
        </p:nvSpPr>
        <p:spPr bwMode="auto">
          <a:xfrm>
            <a:off x="5584825" y="3949700"/>
            <a:ext cx="106363"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8721" name="Rectangle 50"/>
          <p:cNvSpPr>
            <a:spLocks noChangeArrowheads="1"/>
          </p:cNvSpPr>
          <p:nvPr/>
        </p:nvSpPr>
        <p:spPr bwMode="auto">
          <a:xfrm>
            <a:off x="6596063" y="4259263"/>
            <a:ext cx="106362"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8722" name="Rectangle 51"/>
          <p:cNvSpPr>
            <a:spLocks noChangeArrowheads="1"/>
          </p:cNvSpPr>
          <p:nvPr/>
        </p:nvSpPr>
        <p:spPr bwMode="auto">
          <a:xfrm>
            <a:off x="6348413" y="4259263"/>
            <a:ext cx="106362"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8723" name="Rectangle 52"/>
          <p:cNvSpPr>
            <a:spLocks noChangeArrowheads="1"/>
          </p:cNvSpPr>
          <p:nvPr/>
        </p:nvSpPr>
        <p:spPr bwMode="auto">
          <a:xfrm>
            <a:off x="6100763" y="4259263"/>
            <a:ext cx="106362"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8724" name="Rectangle 53"/>
          <p:cNvSpPr>
            <a:spLocks noChangeArrowheads="1"/>
          </p:cNvSpPr>
          <p:nvPr/>
        </p:nvSpPr>
        <p:spPr bwMode="auto">
          <a:xfrm>
            <a:off x="5832475" y="4259263"/>
            <a:ext cx="106363"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8725" name="Rectangle 54"/>
          <p:cNvSpPr>
            <a:spLocks noChangeArrowheads="1"/>
          </p:cNvSpPr>
          <p:nvPr/>
        </p:nvSpPr>
        <p:spPr bwMode="auto">
          <a:xfrm>
            <a:off x="5089525" y="4259263"/>
            <a:ext cx="106363"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8726" name="Rectangle 55"/>
          <p:cNvSpPr>
            <a:spLocks noChangeArrowheads="1"/>
          </p:cNvSpPr>
          <p:nvPr/>
        </p:nvSpPr>
        <p:spPr bwMode="auto">
          <a:xfrm>
            <a:off x="5584825" y="4259263"/>
            <a:ext cx="106363"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8727" name="Rectangle 56"/>
          <p:cNvSpPr>
            <a:spLocks noChangeArrowheads="1"/>
          </p:cNvSpPr>
          <p:nvPr/>
        </p:nvSpPr>
        <p:spPr bwMode="auto">
          <a:xfrm>
            <a:off x="5337175" y="4259263"/>
            <a:ext cx="106363"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8728" name="Rectangle 57"/>
          <p:cNvSpPr>
            <a:spLocks noChangeArrowheads="1"/>
          </p:cNvSpPr>
          <p:nvPr/>
        </p:nvSpPr>
        <p:spPr bwMode="auto">
          <a:xfrm>
            <a:off x="4821238" y="4259263"/>
            <a:ext cx="106362"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8729" name="Rectangle 58"/>
          <p:cNvSpPr>
            <a:spLocks noChangeArrowheads="1"/>
          </p:cNvSpPr>
          <p:nvPr/>
        </p:nvSpPr>
        <p:spPr bwMode="auto">
          <a:xfrm>
            <a:off x="4573588" y="4259263"/>
            <a:ext cx="106362"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8730" name="Rectangle 59"/>
          <p:cNvSpPr>
            <a:spLocks noChangeArrowheads="1"/>
          </p:cNvSpPr>
          <p:nvPr/>
        </p:nvSpPr>
        <p:spPr bwMode="auto">
          <a:xfrm>
            <a:off x="4325938" y="4259263"/>
            <a:ext cx="106362"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8731" name="Rectangle 60"/>
          <p:cNvSpPr>
            <a:spLocks noChangeArrowheads="1"/>
          </p:cNvSpPr>
          <p:nvPr/>
        </p:nvSpPr>
        <p:spPr bwMode="auto">
          <a:xfrm>
            <a:off x="6100763" y="3432175"/>
            <a:ext cx="106362"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8732" name="Rectangle 61"/>
          <p:cNvSpPr>
            <a:spLocks noChangeArrowheads="1"/>
          </p:cNvSpPr>
          <p:nvPr/>
        </p:nvSpPr>
        <p:spPr bwMode="auto">
          <a:xfrm>
            <a:off x="6596063" y="2359025"/>
            <a:ext cx="106362"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8733" name="Rectangle 62"/>
          <p:cNvSpPr>
            <a:spLocks noChangeArrowheads="1"/>
          </p:cNvSpPr>
          <p:nvPr/>
        </p:nvSpPr>
        <p:spPr bwMode="auto">
          <a:xfrm>
            <a:off x="1746250" y="2359025"/>
            <a:ext cx="106363"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8734" name="Rectangle 63"/>
          <p:cNvSpPr>
            <a:spLocks noChangeArrowheads="1"/>
          </p:cNvSpPr>
          <p:nvPr/>
        </p:nvSpPr>
        <p:spPr bwMode="auto">
          <a:xfrm>
            <a:off x="2014538" y="2359025"/>
            <a:ext cx="106362"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8735" name="Rectangle 64"/>
          <p:cNvSpPr>
            <a:spLocks noChangeArrowheads="1"/>
          </p:cNvSpPr>
          <p:nvPr/>
        </p:nvSpPr>
        <p:spPr bwMode="auto">
          <a:xfrm>
            <a:off x="2262188" y="2359025"/>
            <a:ext cx="106362"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8736" name="Rectangle 65"/>
          <p:cNvSpPr>
            <a:spLocks noChangeArrowheads="1"/>
          </p:cNvSpPr>
          <p:nvPr/>
        </p:nvSpPr>
        <p:spPr bwMode="auto">
          <a:xfrm>
            <a:off x="2509838" y="2359025"/>
            <a:ext cx="106362"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8737" name="Rectangle 66"/>
          <p:cNvSpPr>
            <a:spLocks noChangeArrowheads="1"/>
          </p:cNvSpPr>
          <p:nvPr/>
        </p:nvSpPr>
        <p:spPr bwMode="auto">
          <a:xfrm>
            <a:off x="2757488" y="2359025"/>
            <a:ext cx="106362"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8738" name="Rectangle 67"/>
          <p:cNvSpPr>
            <a:spLocks noChangeArrowheads="1"/>
          </p:cNvSpPr>
          <p:nvPr/>
        </p:nvSpPr>
        <p:spPr bwMode="auto">
          <a:xfrm>
            <a:off x="1746250" y="2606675"/>
            <a:ext cx="106363"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8739" name="Rectangle 68"/>
          <p:cNvSpPr>
            <a:spLocks noChangeArrowheads="1"/>
          </p:cNvSpPr>
          <p:nvPr/>
        </p:nvSpPr>
        <p:spPr bwMode="auto">
          <a:xfrm>
            <a:off x="2014538" y="2606675"/>
            <a:ext cx="106362"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8740" name="Rectangle 69"/>
          <p:cNvSpPr>
            <a:spLocks noChangeArrowheads="1"/>
          </p:cNvSpPr>
          <p:nvPr/>
        </p:nvSpPr>
        <p:spPr bwMode="auto">
          <a:xfrm>
            <a:off x="2262188" y="2606675"/>
            <a:ext cx="106362"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8741" name="Rectangle 70"/>
          <p:cNvSpPr>
            <a:spLocks noChangeArrowheads="1"/>
          </p:cNvSpPr>
          <p:nvPr/>
        </p:nvSpPr>
        <p:spPr bwMode="auto">
          <a:xfrm>
            <a:off x="2509838" y="2606675"/>
            <a:ext cx="106362"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8742" name="Rectangle 71"/>
          <p:cNvSpPr>
            <a:spLocks noChangeArrowheads="1"/>
          </p:cNvSpPr>
          <p:nvPr/>
        </p:nvSpPr>
        <p:spPr bwMode="auto">
          <a:xfrm>
            <a:off x="2757488" y="2606675"/>
            <a:ext cx="106362"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8743" name="Line 72"/>
          <p:cNvSpPr>
            <a:spLocks noChangeShapeType="1"/>
          </p:cNvSpPr>
          <p:nvPr/>
        </p:nvSpPr>
        <p:spPr bwMode="auto">
          <a:xfrm flipH="1">
            <a:off x="1457325" y="2895600"/>
            <a:ext cx="1527175" cy="1588"/>
          </a:xfrm>
          <a:prstGeom prst="line">
            <a:avLst/>
          </a:prstGeom>
          <a:noFill/>
          <a:ln w="20638">
            <a:solidFill>
              <a:srgbClr val="000000"/>
            </a:solidFill>
            <a:round/>
            <a:headEnd/>
            <a:tailEnd/>
          </a:ln>
        </p:spPr>
        <p:txBody>
          <a:bodyPr/>
          <a:lstStyle/>
          <a:p>
            <a:endParaRPr lang="en-US"/>
          </a:p>
        </p:txBody>
      </p:sp>
      <p:sp>
        <p:nvSpPr>
          <p:cNvPr id="28744" name="Line 73"/>
          <p:cNvSpPr>
            <a:spLocks noChangeShapeType="1"/>
          </p:cNvSpPr>
          <p:nvPr/>
        </p:nvSpPr>
        <p:spPr bwMode="auto">
          <a:xfrm>
            <a:off x="5481638" y="2895600"/>
            <a:ext cx="1279525" cy="1588"/>
          </a:xfrm>
          <a:prstGeom prst="line">
            <a:avLst/>
          </a:prstGeom>
          <a:noFill/>
          <a:ln w="20638">
            <a:solidFill>
              <a:srgbClr val="000000"/>
            </a:solidFill>
            <a:round/>
            <a:headEnd/>
            <a:tailEnd/>
          </a:ln>
        </p:spPr>
        <p:txBody>
          <a:bodyPr/>
          <a:lstStyle/>
          <a:p>
            <a:endParaRPr lang="en-US"/>
          </a:p>
        </p:txBody>
      </p:sp>
      <p:sp>
        <p:nvSpPr>
          <p:cNvPr id="28745" name="Rectangle 74"/>
          <p:cNvSpPr>
            <a:spLocks noChangeArrowheads="1"/>
          </p:cNvSpPr>
          <p:nvPr/>
        </p:nvSpPr>
        <p:spPr bwMode="auto">
          <a:xfrm>
            <a:off x="3355975" y="2627313"/>
            <a:ext cx="106363"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6</a:t>
            </a:r>
            <a:endParaRPr lang="en-CA" altLang="zh-CN" sz="2400">
              <a:latin typeface="Times New Roman" pitchFamily="18" charset="0"/>
              <a:ea typeface="SimSun" pitchFamily="2" charset="-122"/>
            </a:endParaRPr>
          </a:p>
        </p:txBody>
      </p:sp>
      <p:sp>
        <p:nvSpPr>
          <p:cNvPr id="28746" name="Rectangle 75"/>
          <p:cNvSpPr>
            <a:spLocks noChangeArrowheads="1"/>
          </p:cNvSpPr>
          <p:nvPr/>
        </p:nvSpPr>
        <p:spPr bwMode="auto">
          <a:xfrm>
            <a:off x="3252788" y="2627313"/>
            <a:ext cx="63500"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28747" name="Rectangle 76"/>
          <p:cNvSpPr>
            <a:spLocks noChangeArrowheads="1"/>
          </p:cNvSpPr>
          <p:nvPr/>
        </p:nvSpPr>
        <p:spPr bwMode="auto">
          <a:xfrm>
            <a:off x="3190875" y="2627313"/>
            <a:ext cx="63500"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Symbol" pitchFamily="18" charset="2"/>
                <a:ea typeface="SimSun" pitchFamily="2" charset="-122"/>
              </a:rPr>
              <a:t>(</a:t>
            </a:r>
            <a:endParaRPr lang="en-CA" altLang="zh-CN" sz="2400">
              <a:latin typeface="Times New Roman" pitchFamily="18" charset="0"/>
              <a:ea typeface="SimSun" pitchFamily="2" charset="-122"/>
            </a:endParaRPr>
          </a:p>
        </p:txBody>
      </p:sp>
      <p:sp>
        <p:nvSpPr>
          <p:cNvPr id="28748" name="Rectangle 77"/>
          <p:cNvSpPr>
            <a:spLocks noChangeArrowheads="1"/>
          </p:cNvSpPr>
          <p:nvPr/>
        </p:nvSpPr>
        <p:spPr bwMode="auto">
          <a:xfrm>
            <a:off x="3459163" y="2627313"/>
            <a:ext cx="63500"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Symbol" pitchFamily="18" charset="2"/>
                <a:ea typeface="SimSun" pitchFamily="2" charset="-122"/>
              </a:rPr>
              <a:t>)</a:t>
            </a:r>
            <a:endParaRPr lang="en-CA" altLang="zh-CN" sz="2400">
              <a:latin typeface="Times New Roman" pitchFamily="18" charset="0"/>
              <a:ea typeface="SimSun" pitchFamily="2" charset="-122"/>
            </a:endParaRPr>
          </a:p>
        </p:txBody>
      </p:sp>
      <p:sp>
        <p:nvSpPr>
          <p:cNvPr id="28749" name="Rectangle 78"/>
          <p:cNvSpPr>
            <a:spLocks noChangeArrowheads="1"/>
          </p:cNvSpPr>
          <p:nvPr/>
        </p:nvSpPr>
        <p:spPr bwMode="auto">
          <a:xfrm>
            <a:off x="3294063" y="2359025"/>
            <a:ext cx="212725"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13</a:t>
            </a:r>
            <a:endParaRPr lang="en-CA" altLang="zh-CN" sz="2400">
              <a:latin typeface="Times New Roman" pitchFamily="18" charset="0"/>
              <a:ea typeface="SimSun" pitchFamily="2" charset="-122"/>
            </a:endParaRPr>
          </a:p>
        </p:txBody>
      </p:sp>
      <p:sp>
        <p:nvSpPr>
          <p:cNvPr id="28750" name="Rectangle 79"/>
          <p:cNvSpPr>
            <a:spLocks noChangeArrowheads="1"/>
          </p:cNvSpPr>
          <p:nvPr/>
        </p:nvSpPr>
        <p:spPr bwMode="auto">
          <a:xfrm>
            <a:off x="3170238" y="2359025"/>
            <a:ext cx="111125"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28751" name="Rectangle 80"/>
          <p:cNvSpPr>
            <a:spLocks noChangeArrowheads="1"/>
          </p:cNvSpPr>
          <p:nvPr/>
        </p:nvSpPr>
        <p:spPr bwMode="auto">
          <a:xfrm>
            <a:off x="3087688" y="2359025"/>
            <a:ext cx="63500"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28752" name="Rectangle 81"/>
          <p:cNvSpPr>
            <a:spLocks noChangeArrowheads="1"/>
          </p:cNvSpPr>
          <p:nvPr/>
        </p:nvSpPr>
        <p:spPr bwMode="auto">
          <a:xfrm>
            <a:off x="3479800" y="2359025"/>
            <a:ext cx="63500"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28753" name="Rectangle 82"/>
          <p:cNvSpPr>
            <a:spLocks noChangeArrowheads="1"/>
          </p:cNvSpPr>
          <p:nvPr/>
        </p:nvSpPr>
        <p:spPr bwMode="auto">
          <a:xfrm>
            <a:off x="1539875" y="2627313"/>
            <a:ext cx="139700" cy="230187"/>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Times New Roman" pitchFamily="18" charset="0"/>
                <a:ea typeface="SimSun" pitchFamily="2" charset="-122"/>
                <a:cs typeface="Times New Roman" pitchFamily="18" charset="0"/>
              </a:rPr>
              <a:t>X</a:t>
            </a:r>
            <a:endParaRPr lang="en-CA" altLang="zh-CN" sz="2400">
              <a:latin typeface="Times New Roman" pitchFamily="18" charset="0"/>
              <a:ea typeface="SimSun" pitchFamily="2" charset="-122"/>
              <a:cs typeface="Times New Roman" pitchFamily="18" charset="0"/>
            </a:endParaRPr>
          </a:p>
        </p:txBody>
      </p:sp>
      <p:sp>
        <p:nvSpPr>
          <p:cNvPr id="28754" name="Freeform 83"/>
          <p:cNvSpPr>
            <a:spLocks/>
          </p:cNvSpPr>
          <p:nvPr/>
        </p:nvSpPr>
        <p:spPr bwMode="auto">
          <a:xfrm>
            <a:off x="4325938" y="2462213"/>
            <a:ext cx="495300" cy="288925"/>
          </a:xfrm>
          <a:custGeom>
            <a:avLst/>
            <a:gdLst>
              <a:gd name="T0" fmla="*/ 0 w 24"/>
              <a:gd name="T1" fmla="*/ 61913 h 14"/>
              <a:gd name="T2" fmla="*/ 350838 w 24"/>
              <a:gd name="T3" fmla="*/ 61913 h 14"/>
              <a:gd name="T4" fmla="*/ 350838 w 24"/>
              <a:gd name="T5" fmla="*/ 0 h 14"/>
              <a:gd name="T6" fmla="*/ 495300 w 24"/>
              <a:gd name="T7" fmla="*/ 144463 h 14"/>
              <a:gd name="T8" fmla="*/ 350838 w 24"/>
              <a:gd name="T9" fmla="*/ 288925 h 14"/>
              <a:gd name="T10" fmla="*/ 350838 w 24"/>
              <a:gd name="T11" fmla="*/ 206375 h 14"/>
              <a:gd name="T12" fmla="*/ 0 w 24"/>
              <a:gd name="T13" fmla="*/ 206375 h 14"/>
              <a:gd name="T14" fmla="*/ 0 60000 65536"/>
              <a:gd name="T15" fmla="*/ 0 60000 65536"/>
              <a:gd name="T16" fmla="*/ 0 60000 65536"/>
              <a:gd name="T17" fmla="*/ 0 60000 65536"/>
              <a:gd name="T18" fmla="*/ 0 60000 65536"/>
              <a:gd name="T19" fmla="*/ 0 60000 65536"/>
              <a:gd name="T20" fmla="*/ 0 60000 65536"/>
              <a:gd name="T21" fmla="*/ 0 w 24"/>
              <a:gd name="T22" fmla="*/ 0 h 14"/>
              <a:gd name="T23" fmla="*/ 24 w 24"/>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4">
                <a:moveTo>
                  <a:pt x="0" y="3"/>
                </a:moveTo>
                <a:lnTo>
                  <a:pt x="17" y="3"/>
                </a:lnTo>
                <a:lnTo>
                  <a:pt x="17" y="0"/>
                </a:lnTo>
                <a:lnTo>
                  <a:pt x="24" y="7"/>
                </a:lnTo>
                <a:lnTo>
                  <a:pt x="17" y="14"/>
                </a:lnTo>
                <a:lnTo>
                  <a:pt x="17" y="10"/>
                </a:lnTo>
                <a:lnTo>
                  <a:pt x="0" y="10"/>
                </a:lnTo>
              </a:path>
            </a:pathLst>
          </a:custGeom>
          <a:noFill/>
          <a:ln w="20638">
            <a:solidFill>
              <a:srgbClr val="00FFFF"/>
            </a:solidFill>
            <a:round/>
            <a:headEnd/>
            <a:tailEnd/>
          </a:ln>
        </p:spPr>
        <p:txBody>
          <a:bodyPr/>
          <a:lstStyle/>
          <a:p>
            <a:endParaRPr lang="en-US"/>
          </a:p>
        </p:txBody>
      </p:sp>
      <p:sp>
        <p:nvSpPr>
          <p:cNvPr id="28755" name="Rectangle 84"/>
          <p:cNvSpPr>
            <a:spLocks noChangeArrowheads="1"/>
          </p:cNvSpPr>
          <p:nvPr/>
        </p:nvSpPr>
        <p:spPr bwMode="auto">
          <a:xfrm>
            <a:off x="7112000" y="4259263"/>
            <a:ext cx="212725"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78</a:t>
            </a:r>
            <a:endParaRPr lang="en-CA" altLang="zh-CN" sz="2400">
              <a:latin typeface="Times New Roman" pitchFamily="18" charset="0"/>
              <a:ea typeface="SimSun" pitchFamily="2" charset="-122"/>
            </a:endParaRPr>
          </a:p>
        </p:txBody>
      </p:sp>
      <p:sp>
        <p:nvSpPr>
          <p:cNvPr id="28756" name="Rectangle 85"/>
          <p:cNvSpPr>
            <a:spLocks noChangeArrowheads="1"/>
          </p:cNvSpPr>
          <p:nvPr/>
        </p:nvSpPr>
        <p:spPr bwMode="auto">
          <a:xfrm>
            <a:off x="7008813" y="4259263"/>
            <a:ext cx="63500"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28757" name="Rectangle 86"/>
          <p:cNvSpPr>
            <a:spLocks noChangeArrowheads="1"/>
          </p:cNvSpPr>
          <p:nvPr/>
        </p:nvSpPr>
        <p:spPr bwMode="auto">
          <a:xfrm>
            <a:off x="6926263" y="4259263"/>
            <a:ext cx="63500"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Symbol" pitchFamily="18" charset="2"/>
                <a:ea typeface="SimSun" pitchFamily="2" charset="-122"/>
              </a:rPr>
              <a:t>(</a:t>
            </a:r>
            <a:endParaRPr lang="en-CA" altLang="zh-CN" sz="2400">
              <a:latin typeface="Times New Roman" pitchFamily="18" charset="0"/>
              <a:ea typeface="SimSun" pitchFamily="2" charset="-122"/>
            </a:endParaRPr>
          </a:p>
        </p:txBody>
      </p:sp>
      <p:sp>
        <p:nvSpPr>
          <p:cNvPr id="28758" name="Rectangle 87"/>
          <p:cNvSpPr>
            <a:spLocks noChangeArrowheads="1"/>
          </p:cNvSpPr>
          <p:nvPr/>
        </p:nvSpPr>
        <p:spPr bwMode="auto">
          <a:xfrm>
            <a:off x="7318375" y="4259263"/>
            <a:ext cx="63500"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Symbol" pitchFamily="18" charset="2"/>
                <a:ea typeface="SimSun" pitchFamily="2" charset="-122"/>
              </a:rPr>
              <a:t>)</a:t>
            </a:r>
            <a:endParaRPr lang="en-CA" altLang="zh-CN" sz="2400">
              <a:latin typeface="Times New Roman" pitchFamily="18" charset="0"/>
              <a:ea typeface="SimSun" pitchFamily="2" charset="-122"/>
            </a:endParaRPr>
          </a:p>
        </p:txBody>
      </p:sp>
      <p:sp>
        <p:nvSpPr>
          <p:cNvPr id="28759" name="Rectangle 88"/>
          <p:cNvSpPr>
            <a:spLocks noChangeArrowheads="1"/>
          </p:cNvSpPr>
          <p:nvPr/>
        </p:nvSpPr>
        <p:spPr bwMode="auto">
          <a:xfrm>
            <a:off x="5997575" y="2606675"/>
            <a:ext cx="217488"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8760" name="Rectangle 89"/>
          <p:cNvSpPr>
            <a:spLocks noChangeArrowheads="1"/>
          </p:cNvSpPr>
          <p:nvPr/>
        </p:nvSpPr>
        <p:spPr bwMode="auto">
          <a:xfrm>
            <a:off x="5832475" y="2606675"/>
            <a:ext cx="106363"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8761" name="Rectangle 90"/>
          <p:cNvSpPr>
            <a:spLocks noChangeArrowheads="1"/>
          </p:cNvSpPr>
          <p:nvPr/>
        </p:nvSpPr>
        <p:spPr bwMode="auto">
          <a:xfrm>
            <a:off x="5749925" y="2606675"/>
            <a:ext cx="63500"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28762" name="Rectangle 91"/>
          <p:cNvSpPr>
            <a:spLocks noChangeArrowheads="1"/>
          </p:cNvSpPr>
          <p:nvPr/>
        </p:nvSpPr>
        <p:spPr bwMode="auto">
          <a:xfrm>
            <a:off x="6348413" y="2606675"/>
            <a:ext cx="106362"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8763" name="Rectangle 92"/>
          <p:cNvSpPr>
            <a:spLocks noChangeArrowheads="1"/>
          </p:cNvSpPr>
          <p:nvPr/>
        </p:nvSpPr>
        <p:spPr bwMode="auto">
          <a:xfrm>
            <a:off x="6265863" y="2606675"/>
            <a:ext cx="63500" cy="228600"/>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28764" name="Line 93"/>
          <p:cNvSpPr>
            <a:spLocks noChangeShapeType="1"/>
          </p:cNvSpPr>
          <p:nvPr/>
        </p:nvSpPr>
        <p:spPr bwMode="auto">
          <a:xfrm>
            <a:off x="4202113" y="4217988"/>
            <a:ext cx="2559050" cy="1587"/>
          </a:xfrm>
          <a:prstGeom prst="line">
            <a:avLst/>
          </a:prstGeom>
          <a:noFill/>
          <a:ln w="20638">
            <a:solidFill>
              <a:srgbClr val="000000"/>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smtClean="0"/>
              <a:t>Booth Algorithm</a:t>
            </a:r>
          </a:p>
        </p:txBody>
      </p:sp>
      <p:sp>
        <p:nvSpPr>
          <p:cNvPr id="29699" name="Line 4"/>
          <p:cNvSpPr>
            <a:spLocks noChangeShapeType="1"/>
          </p:cNvSpPr>
          <p:nvPr/>
        </p:nvSpPr>
        <p:spPr bwMode="auto">
          <a:xfrm flipH="1">
            <a:off x="2090738" y="2133600"/>
            <a:ext cx="4448175" cy="1588"/>
          </a:xfrm>
          <a:prstGeom prst="line">
            <a:avLst/>
          </a:prstGeom>
          <a:noFill/>
          <a:ln w="25400">
            <a:solidFill>
              <a:srgbClr val="00FFFF"/>
            </a:solidFill>
            <a:round/>
            <a:headEnd/>
            <a:tailEnd/>
          </a:ln>
        </p:spPr>
        <p:txBody>
          <a:bodyPr/>
          <a:lstStyle/>
          <a:p>
            <a:endParaRPr lang="en-US"/>
          </a:p>
        </p:txBody>
      </p:sp>
      <p:sp>
        <p:nvSpPr>
          <p:cNvPr id="29700" name="Line 5"/>
          <p:cNvSpPr>
            <a:spLocks noChangeShapeType="1"/>
          </p:cNvSpPr>
          <p:nvPr/>
        </p:nvSpPr>
        <p:spPr bwMode="auto">
          <a:xfrm flipV="1">
            <a:off x="3870325" y="2133600"/>
            <a:ext cx="1588" cy="2982913"/>
          </a:xfrm>
          <a:prstGeom prst="line">
            <a:avLst/>
          </a:prstGeom>
          <a:noFill/>
          <a:ln w="25400">
            <a:solidFill>
              <a:srgbClr val="00FFFF"/>
            </a:solidFill>
            <a:round/>
            <a:headEnd/>
            <a:tailEnd/>
          </a:ln>
        </p:spPr>
        <p:txBody>
          <a:bodyPr/>
          <a:lstStyle/>
          <a:p>
            <a:endParaRPr lang="en-US"/>
          </a:p>
        </p:txBody>
      </p:sp>
      <p:sp>
        <p:nvSpPr>
          <p:cNvPr id="29701" name="Line 6"/>
          <p:cNvSpPr>
            <a:spLocks noChangeShapeType="1"/>
          </p:cNvSpPr>
          <p:nvPr/>
        </p:nvSpPr>
        <p:spPr bwMode="auto">
          <a:xfrm flipH="1">
            <a:off x="2090738" y="5116513"/>
            <a:ext cx="4448175" cy="1587"/>
          </a:xfrm>
          <a:prstGeom prst="line">
            <a:avLst/>
          </a:prstGeom>
          <a:noFill/>
          <a:ln w="25400">
            <a:solidFill>
              <a:srgbClr val="00FFFF"/>
            </a:solidFill>
            <a:round/>
            <a:headEnd/>
            <a:tailEnd/>
          </a:ln>
        </p:spPr>
        <p:txBody>
          <a:bodyPr/>
          <a:lstStyle/>
          <a:p>
            <a:endParaRPr lang="en-US"/>
          </a:p>
        </p:txBody>
      </p:sp>
      <p:sp>
        <p:nvSpPr>
          <p:cNvPr id="29702" name="Line 7"/>
          <p:cNvSpPr>
            <a:spLocks noChangeShapeType="1"/>
          </p:cNvSpPr>
          <p:nvPr/>
        </p:nvSpPr>
        <p:spPr bwMode="auto">
          <a:xfrm flipH="1">
            <a:off x="2090738" y="2735263"/>
            <a:ext cx="1779587" cy="1587"/>
          </a:xfrm>
          <a:prstGeom prst="line">
            <a:avLst/>
          </a:prstGeom>
          <a:noFill/>
          <a:ln w="25400">
            <a:solidFill>
              <a:srgbClr val="00FFFF"/>
            </a:solidFill>
            <a:round/>
            <a:headEnd/>
            <a:tailEnd/>
          </a:ln>
        </p:spPr>
        <p:txBody>
          <a:bodyPr/>
          <a:lstStyle/>
          <a:p>
            <a:endParaRPr lang="en-US"/>
          </a:p>
        </p:txBody>
      </p:sp>
      <p:sp>
        <p:nvSpPr>
          <p:cNvPr id="29703" name="Line 8"/>
          <p:cNvSpPr>
            <a:spLocks noChangeShapeType="1"/>
          </p:cNvSpPr>
          <p:nvPr/>
        </p:nvSpPr>
        <p:spPr bwMode="auto">
          <a:xfrm flipH="1">
            <a:off x="2090738" y="3338513"/>
            <a:ext cx="4448175" cy="1587"/>
          </a:xfrm>
          <a:prstGeom prst="line">
            <a:avLst/>
          </a:prstGeom>
          <a:noFill/>
          <a:ln w="25400">
            <a:solidFill>
              <a:srgbClr val="00FFFF"/>
            </a:solidFill>
            <a:round/>
            <a:headEnd/>
            <a:tailEnd/>
          </a:ln>
        </p:spPr>
        <p:txBody>
          <a:bodyPr/>
          <a:lstStyle/>
          <a:p>
            <a:endParaRPr lang="en-US"/>
          </a:p>
        </p:txBody>
      </p:sp>
      <p:sp>
        <p:nvSpPr>
          <p:cNvPr id="29704" name="Rectangle 9"/>
          <p:cNvSpPr>
            <a:spLocks noChangeArrowheads="1"/>
          </p:cNvSpPr>
          <p:nvPr/>
        </p:nvSpPr>
        <p:spPr bwMode="auto">
          <a:xfrm>
            <a:off x="2484438" y="2292350"/>
            <a:ext cx="969962" cy="288925"/>
          </a:xfrm>
          <a:prstGeom prst="rect">
            <a:avLst/>
          </a:prstGeom>
          <a:noFill/>
          <a:ln w="9525">
            <a:noFill/>
            <a:miter lim="800000"/>
            <a:headEnd/>
            <a:tailEnd/>
          </a:ln>
        </p:spPr>
        <p:txBody>
          <a:bodyPr wrap="none" lIns="0" tIns="0" rIns="0" bIns="0">
            <a:spAutoFit/>
          </a:bodyPr>
          <a:lstStyle/>
          <a:p>
            <a:r>
              <a:rPr lang="en-CA" altLang="zh-CN" sz="1900">
                <a:solidFill>
                  <a:srgbClr val="000000"/>
                </a:solidFill>
                <a:latin typeface="Nimbus Roman No9 L" charset="0"/>
                <a:ea typeface="SimSun" pitchFamily="2" charset="-122"/>
              </a:rPr>
              <a:t>Multiplier</a:t>
            </a:r>
            <a:endParaRPr lang="en-CA" altLang="zh-CN" sz="2400">
              <a:latin typeface="Times New Roman" pitchFamily="18" charset="0"/>
              <a:ea typeface="SimSun" pitchFamily="2" charset="-122"/>
            </a:endParaRPr>
          </a:p>
        </p:txBody>
      </p:sp>
      <p:sp>
        <p:nvSpPr>
          <p:cNvPr id="29705" name="Rectangle 10"/>
          <p:cNvSpPr>
            <a:spLocks noChangeArrowheads="1"/>
          </p:cNvSpPr>
          <p:nvPr/>
        </p:nvSpPr>
        <p:spPr bwMode="auto">
          <a:xfrm>
            <a:off x="2327275" y="2867025"/>
            <a:ext cx="280988" cy="288925"/>
          </a:xfrm>
          <a:prstGeom prst="rect">
            <a:avLst/>
          </a:prstGeom>
          <a:noFill/>
          <a:ln w="9525">
            <a:noFill/>
            <a:miter lim="800000"/>
            <a:headEnd/>
            <a:tailEnd/>
          </a:ln>
        </p:spPr>
        <p:txBody>
          <a:bodyPr wrap="none" lIns="0" tIns="0" rIns="0" bIns="0">
            <a:spAutoFit/>
          </a:bodyPr>
          <a:lstStyle/>
          <a:p>
            <a:r>
              <a:rPr lang="en-CA" altLang="zh-CN" sz="1900">
                <a:solidFill>
                  <a:srgbClr val="000000"/>
                </a:solidFill>
                <a:latin typeface="Nimbus Roman No9 L" charset="0"/>
                <a:ea typeface="SimSun" pitchFamily="2" charset="-122"/>
              </a:rPr>
              <a:t>Bit</a:t>
            </a:r>
            <a:endParaRPr lang="en-CA" altLang="zh-CN" sz="2400">
              <a:latin typeface="Times New Roman" pitchFamily="18" charset="0"/>
              <a:ea typeface="SimSun" pitchFamily="2" charset="-122"/>
            </a:endParaRPr>
          </a:p>
        </p:txBody>
      </p:sp>
      <p:sp>
        <p:nvSpPr>
          <p:cNvPr id="29706" name="Rectangle 11"/>
          <p:cNvSpPr>
            <a:spLocks noChangeArrowheads="1"/>
          </p:cNvSpPr>
          <p:nvPr/>
        </p:nvSpPr>
        <p:spPr bwMode="auto">
          <a:xfrm>
            <a:off x="2665413" y="2867025"/>
            <a:ext cx="53975" cy="288925"/>
          </a:xfrm>
          <a:prstGeom prst="rect">
            <a:avLst/>
          </a:prstGeom>
          <a:noFill/>
          <a:ln w="9525">
            <a:noFill/>
            <a:miter lim="800000"/>
            <a:headEnd/>
            <a:tailEnd/>
          </a:ln>
        </p:spPr>
        <p:txBody>
          <a:bodyPr wrap="none" lIns="0" tIns="0" rIns="0" bIns="0">
            <a:spAutoFit/>
          </a:bodyPr>
          <a:lstStyle/>
          <a:p>
            <a:r>
              <a:rPr lang="en-CA" altLang="zh-CN" sz="1900" i="1">
                <a:solidFill>
                  <a:srgbClr val="000000"/>
                </a:solidFill>
                <a:latin typeface="Nimbus Roman No9 L" charset="0"/>
                <a:ea typeface="SimSun" pitchFamily="2" charset="-122"/>
              </a:rPr>
              <a:t>i</a:t>
            </a:r>
            <a:endParaRPr lang="en-CA" altLang="zh-CN" sz="2400">
              <a:latin typeface="Times New Roman" pitchFamily="18" charset="0"/>
              <a:ea typeface="SimSun" pitchFamily="2" charset="-122"/>
            </a:endParaRPr>
          </a:p>
        </p:txBody>
      </p:sp>
      <p:sp>
        <p:nvSpPr>
          <p:cNvPr id="29707" name="Rectangle 12"/>
          <p:cNvSpPr>
            <a:spLocks noChangeArrowheads="1"/>
          </p:cNvSpPr>
          <p:nvPr/>
        </p:nvSpPr>
        <p:spPr bwMode="auto">
          <a:xfrm>
            <a:off x="3033713" y="2867025"/>
            <a:ext cx="280987" cy="288925"/>
          </a:xfrm>
          <a:prstGeom prst="rect">
            <a:avLst/>
          </a:prstGeom>
          <a:noFill/>
          <a:ln w="9525">
            <a:noFill/>
            <a:miter lim="800000"/>
            <a:headEnd/>
            <a:tailEnd/>
          </a:ln>
        </p:spPr>
        <p:txBody>
          <a:bodyPr wrap="none" lIns="0" tIns="0" rIns="0" bIns="0">
            <a:spAutoFit/>
          </a:bodyPr>
          <a:lstStyle/>
          <a:p>
            <a:r>
              <a:rPr lang="en-CA" altLang="zh-CN" sz="1900">
                <a:solidFill>
                  <a:srgbClr val="000000"/>
                </a:solidFill>
                <a:latin typeface="Nimbus Roman No9 L" charset="0"/>
                <a:ea typeface="SimSun" pitchFamily="2" charset="-122"/>
              </a:rPr>
              <a:t>Bit</a:t>
            </a:r>
            <a:endParaRPr lang="en-CA" altLang="zh-CN" sz="2400">
              <a:latin typeface="Times New Roman" pitchFamily="18" charset="0"/>
              <a:ea typeface="SimSun" pitchFamily="2" charset="-122"/>
            </a:endParaRPr>
          </a:p>
        </p:txBody>
      </p:sp>
      <p:sp>
        <p:nvSpPr>
          <p:cNvPr id="29708" name="Rectangle 13"/>
          <p:cNvSpPr>
            <a:spLocks noChangeArrowheads="1"/>
          </p:cNvSpPr>
          <p:nvPr/>
        </p:nvSpPr>
        <p:spPr bwMode="auto">
          <a:xfrm>
            <a:off x="3371850" y="2863850"/>
            <a:ext cx="53975" cy="288925"/>
          </a:xfrm>
          <a:prstGeom prst="rect">
            <a:avLst/>
          </a:prstGeom>
          <a:noFill/>
          <a:ln w="9525">
            <a:noFill/>
            <a:miter lim="800000"/>
            <a:headEnd/>
            <a:tailEnd/>
          </a:ln>
        </p:spPr>
        <p:txBody>
          <a:bodyPr wrap="none" lIns="0" tIns="0" rIns="0" bIns="0">
            <a:spAutoFit/>
          </a:bodyPr>
          <a:lstStyle/>
          <a:p>
            <a:r>
              <a:rPr lang="en-CA" altLang="zh-CN" sz="1900" i="1">
                <a:solidFill>
                  <a:srgbClr val="000000"/>
                </a:solidFill>
                <a:latin typeface="Nimbus Roman No9 L" charset="0"/>
                <a:ea typeface="SimSun" pitchFamily="2" charset="-122"/>
              </a:rPr>
              <a:t>i</a:t>
            </a:r>
            <a:endParaRPr lang="en-CA" altLang="zh-CN" sz="2400">
              <a:latin typeface="Times New Roman" pitchFamily="18" charset="0"/>
              <a:ea typeface="SimSun" pitchFamily="2" charset="-122"/>
            </a:endParaRPr>
          </a:p>
        </p:txBody>
      </p:sp>
      <p:sp>
        <p:nvSpPr>
          <p:cNvPr id="29709" name="Rectangle 14"/>
          <p:cNvSpPr>
            <a:spLocks noChangeArrowheads="1"/>
          </p:cNvSpPr>
          <p:nvPr/>
        </p:nvSpPr>
        <p:spPr bwMode="auto">
          <a:xfrm>
            <a:off x="3532188" y="2876550"/>
            <a:ext cx="127000" cy="274638"/>
          </a:xfrm>
          <a:prstGeom prst="rect">
            <a:avLst/>
          </a:prstGeom>
          <a:noFill/>
          <a:ln w="9525">
            <a:noFill/>
            <a:miter lim="800000"/>
            <a:headEnd/>
            <a:tailEnd/>
          </a:ln>
        </p:spPr>
        <p:txBody>
          <a:bodyPr wrap="none" lIns="0" tIns="0" rIns="0" bIns="0">
            <a:spAutoFit/>
          </a:bodyPr>
          <a:lstStyle/>
          <a:p>
            <a:r>
              <a:rPr lang="en-CA" altLang="zh-CN">
                <a:solidFill>
                  <a:srgbClr val="000000"/>
                </a:solidFill>
                <a:latin typeface="Nimbus Roman No9 L" charset="0"/>
                <a:ea typeface="SimSun" pitchFamily="2" charset="-122"/>
              </a:rPr>
              <a:t>1</a:t>
            </a:r>
            <a:endParaRPr lang="en-CA" altLang="zh-CN">
              <a:latin typeface="Times New Roman" pitchFamily="18" charset="0"/>
              <a:ea typeface="SimSun" pitchFamily="2" charset="-122"/>
            </a:endParaRPr>
          </a:p>
        </p:txBody>
      </p:sp>
      <p:sp>
        <p:nvSpPr>
          <p:cNvPr id="29710" name="Rectangle 15"/>
          <p:cNvSpPr>
            <a:spLocks noChangeArrowheads="1"/>
          </p:cNvSpPr>
          <p:nvPr/>
        </p:nvSpPr>
        <p:spPr bwMode="auto">
          <a:xfrm>
            <a:off x="3451225" y="2863850"/>
            <a:ext cx="80963" cy="288925"/>
          </a:xfrm>
          <a:prstGeom prst="rect">
            <a:avLst/>
          </a:prstGeom>
          <a:noFill/>
          <a:ln w="9525">
            <a:noFill/>
            <a:miter lim="800000"/>
            <a:headEnd/>
            <a:tailEnd/>
          </a:ln>
        </p:spPr>
        <p:txBody>
          <a:bodyPr wrap="none" lIns="0" tIns="0" rIns="0" bIns="0">
            <a:spAutoFit/>
          </a:bodyPr>
          <a:lstStyle/>
          <a:p>
            <a:r>
              <a:rPr lang="en-CA" altLang="zh-CN" sz="19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29711" name="Rectangle 16"/>
          <p:cNvSpPr>
            <a:spLocks noChangeArrowheads="1"/>
          </p:cNvSpPr>
          <p:nvPr/>
        </p:nvSpPr>
        <p:spPr bwMode="auto">
          <a:xfrm>
            <a:off x="4079875" y="2422525"/>
            <a:ext cx="160338" cy="288925"/>
          </a:xfrm>
          <a:prstGeom prst="rect">
            <a:avLst/>
          </a:prstGeom>
          <a:noFill/>
          <a:ln w="9525">
            <a:noFill/>
            <a:miter lim="800000"/>
            <a:headEnd/>
            <a:tailEnd/>
          </a:ln>
        </p:spPr>
        <p:txBody>
          <a:bodyPr wrap="none" lIns="0" tIns="0" rIns="0" bIns="0">
            <a:spAutoFit/>
          </a:bodyPr>
          <a:lstStyle/>
          <a:p>
            <a:r>
              <a:rPr lang="en-CA" altLang="zh-CN" sz="1900">
                <a:solidFill>
                  <a:srgbClr val="000000"/>
                </a:solidFill>
                <a:latin typeface="Nimbus Roman No9 L" charset="0"/>
                <a:ea typeface="SimSun" pitchFamily="2" charset="-122"/>
              </a:rPr>
              <a:t>V</a:t>
            </a:r>
            <a:endParaRPr lang="en-CA" altLang="zh-CN" sz="2400">
              <a:latin typeface="Times New Roman" pitchFamily="18" charset="0"/>
              <a:ea typeface="SimSun" pitchFamily="2" charset="-122"/>
            </a:endParaRPr>
          </a:p>
        </p:txBody>
      </p:sp>
      <p:sp>
        <p:nvSpPr>
          <p:cNvPr id="29712" name="Rectangle 17"/>
          <p:cNvSpPr>
            <a:spLocks noChangeArrowheads="1"/>
          </p:cNvSpPr>
          <p:nvPr/>
        </p:nvSpPr>
        <p:spPr bwMode="auto">
          <a:xfrm>
            <a:off x="4237038" y="2422525"/>
            <a:ext cx="2274887" cy="288925"/>
          </a:xfrm>
          <a:prstGeom prst="rect">
            <a:avLst/>
          </a:prstGeom>
          <a:noFill/>
          <a:ln w="9525">
            <a:noFill/>
            <a:miter lim="800000"/>
            <a:headEnd/>
            <a:tailEnd/>
          </a:ln>
        </p:spPr>
        <p:txBody>
          <a:bodyPr wrap="none" lIns="0" tIns="0" rIns="0" bIns="0">
            <a:spAutoFit/>
          </a:bodyPr>
          <a:lstStyle/>
          <a:p>
            <a:r>
              <a:rPr lang="en-CA" altLang="zh-CN" sz="1900">
                <a:solidFill>
                  <a:srgbClr val="000000"/>
                </a:solidFill>
                <a:latin typeface="Nimbus Roman No9 L" charset="0"/>
                <a:ea typeface="SimSun" pitchFamily="2" charset="-122"/>
              </a:rPr>
              <a:t>ersion of multiplicand</a:t>
            </a:r>
            <a:endParaRPr lang="en-CA" altLang="zh-CN" sz="2400">
              <a:latin typeface="Times New Roman" pitchFamily="18" charset="0"/>
              <a:ea typeface="SimSun" pitchFamily="2" charset="-122"/>
            </a:endParaRPr>
          </a:p>
        </p:txBody>
      </p:sp>
      <p:sp>
        <p:nvSpPr>
          <p:cNvPr id="29713" name="Rectangle 18"/>
          <p:cNvSpPr>
            <a:spLocks noChangeArrowheads="1"/>
          </p:cNvSpPr>
          <p:nvPr/>
        </p:nvSpPr>
        <p:spPr bwMode="auto">
          <a:xfrm>
            <a:off x="4446588" y="2684463"/>
            <a:ext cx="1546225" cy="288925"/>
          </a:xfrm>
          <a:prstGeom prst="rect">
            <a:avLst/>
          </a:prstGeom>
          <a:noFill/>
          <a:ln w="9525">
            <a:noFill/>
            <a:miter lim="800000"/>
            <a:headEnd/>
            <a:tailEnd/>
          </a:ln>
        </p:spPr>
        <p:txBody>
          <a:bodyPr wrap="none" lIns="0" tIns="0" rIns="0" bIns="0">
            <a:spAutoFit/>
          </a:bodyPr>
          <a:lstStyle/>
          <a:p>
            <a:r>
              <a:rPr lang="en-CA" altLang="zh-CN" sz="1900">
                <a:solidFill>
                  <a:srgbClr val="000000"/>
                </a:solidFill>
                <a:latin typeface="Nimbus Roman No9 L" charset="0"/>
                <a:ea typeface="SimSun" pitchFamily="2" charset="-122"/>
              </a:rPr>
              <a:t>selected by bit</a:t>
            </a:r>
            <a:endParaRPr lang="en-CA" altLang="zh-CN" sz="2400">
              <a:latin typeface="Times New Roman" pitchFamily="18" charset="0"/>
              <a:ea typeface="SimSun" pitchFamily="2" charset="-122"/>
            </a:endParaRPr>
          </a:p>
        </p:txBody>
      </p:sp>
      <p:sp>
        <p:nvSpPr>
          <p:cNvPr id="29714" name="Rectangle 19"/>
          <p:cNvSpPr>
            <a:spLocks noChangeArrowheads="1"/>
          </p:cNvSpPr>
          <p:nvPr/>
        </p:nvSpPr>
        <p:spPr bwMode="auto">
          <a:xfrm>
            <a:off x="5884863" y="2684463"/>
            <a:ext cx="53975" cy="288925"/>
          </a:xfrm>
          <a:prstGeom prst="rect">
            <a:avLst/>
          </a:prstGeom>
          <a:noFill/>
          <a:ln w="9525">
            <a:noFill/>
            <a:miter lim="800000"/>
            <a:headEnd/>
            <a:tailEnd/>
          </a:ln>
        </p:spPr>
        <p:txBody>
          <a:bodyPr wrap="none" lIns="0" tIns="0" rIns="0" bIns="0">
            <a:spAutoFit/>
          </a:bodyPr>
          <a:lstStyle/>
          <a:p>
            <a:r>
              <a:rPr lang="en-CA" altLang="zh-CN" sz="1900" i="1">
                <a:solidFill>
                  <a:srgbClr val="000000"/>
                </a:solidFill>
                <a:latin typeface="Nimbus Roman No9 L" charset="0"/>
                <a:ea typeface="SimSun" pitchFamily="2" charset="-122"/>
              </a:rPr>
              <a:t>i</a:t>
            </a:r>
            <a:endParaRPr lang="en-CA" altLang="zh-CN" sz="2400">
              <a:latin typeface="Times New Roman" pitchFamily="18" charset="0"/>
              <a:ea typeface="SimSun" pitchFamily="2" charset="-122"/>
            </a:endParaRPr>
          </a:p>
        </p:txBody>
      </p:sp>
      <p:sp>
        <p:nvSpPr>
          <p:cNvPr id="29715" name="Rectangle 20"/>
          <p:cNvSpPr>
            <a:spLocks noChangeArrowheads="1"/>
          </p:cNvSpPr>
          <p:nvPr/>
        </p:nvSpPr>
        <p:spPr bwMode="auto">
          <a:xfrm>
            <a:off x="2457450" y="3390900"/>
            <a:ext cx="134938" cy="288925"/>
          </a:xfrm>
          <a:prstGeom prst="rect">
            <a:avLst/>
          </a:prstGeom>
          <a:noFill/>
          <a:ln w="9525">
            <a:noFill/>
            <a:miter lim="800000"/>
            <a:headEnd/>
            <a:tailEnd/>
          </a:ln>
        </p:spPr>
        <p:txBody>
          <a:bodyPr wrap="none" lIns="0" tIns="0" rIns="0" bIns="0">
            <a:spAutoFit/>
          </a:bodyPr>
          <a:lstStyle/>
          <a:p>
            <a:r>
              <a:rPr lang="en-CA" altLang="zh-CN" sz="19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9716" name="Rectangle 21"/>
          <p:cNvSpPr>
            <a:spLocks noChangeArrowheads="1"/>
          </p:cNvSpPr>
          <p:nvPr/>
        </p:nvSpPr>
        <p:spPr bwMode="auto">
          <a:xfrm>
            <a:off x="3346450" y="3835400"/>
            <a:ext cx="134938" cy="288925"/>
          </a:xfrm>
          <a:prstGeom prst="rect">
            <a:avLst/>
          </a:prstGeom>
          <a:noFill/>
          <a:ln w="9525">
            <a:noFill/>
            <a:miter lim="800000"/>
            <a:headEnd/>
            <a:tailEnd/>
          </a:ln>
        </p:spPr>
        <p:txBody>
          <a:bodyPr wrap="none" lIns="0" tIns="0" rIns="0" bIns="0">
            <a:spAutoFit/>
          </a:bodyPr>
          <a:lstStyle/>
          <a:p>
            <a:r>
              <a:rPr lang="en-CA" altLang="zh-CN" sz="19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9717" name="Rectangle 22"/>
          <p:cNvSpPr>
            <a:spLocks noChangeArrowheads="1"/>
          </p:cNvSpPr>
          <p:nvPr/>
        </p:nvSpPr>
        <p:spPr bwMode="auto">
          <a:xfrm>
            <a:off x="3346450" y="3390900"/>
            <a:ext cx="134938" cy="288925"/>
          </a:xfrm>
          <a:prstGeom prst="rect">
            <a:avLst/>
          </a:prstGeom>
          <a:noFill/>
          <a:ln w="9525">
            <a:noFill/>
            <a:miter lim="800000"/>
            <a:headEnd/>
            <a:tailEnd/>
          </a:ln>
        </p:spPr>
        <p:txBody>
          <a:bodyPr wrap="none" lIns="0" tIns="0" rIns="0" bIns="0">
            <a:spAutoFit/>
          </a:bodyPr>
          <a:lstStyle/>
          <a:p>
            <a:r>
              <a:rPr lang="en-CA" altLang="zh-CN" sz="19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9718" name="Rectangle 23"/>
          <p:cNvSpPr>
            <a:spLocks noChangeArrowheads="1"/>
          </p:cNvSpPr>
          <p:nvPr/>
        </p:nvSpPr>
        <p:spPr bwMode="auto">
          <a:xfrm>
            <a:off x="2457450" y="3835400"/>
            <a:ext cx="134938" cy="288925"/>
          </a:xfrm>
          <a:prstGeom prst="rect">
            <a:avLst/>
          </a:prstGeom>
          <a:noFill/>
          <a:ln w="9525">
            <a:noFill/>
            <a:miter lim="800000"/>
            <a:headEnd/>
            <a:tailEnd/>
          </a:ln>
        </p:spPr>
        <p:txBody>
          <a:bodyPr wrap="none" lIns="0" tIns="0" rIns="0" bIns="0">
            <a:spAutoFit/>
          </a:bodyPr>
          <a:lstStyle/>
          <a:p>
            <a:r>
              <a:rPr lang="en-CA" altLang="zh-CN" sz="19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9719" name="Rectangle 24"/>
          <p:cNvSpPr>
            <a:spLocks noChangeArrowheads="1"/>
          </p:cNvSpPr>
          <p:nvPr/>
        </p:nvSpPr>
        <p:spPr bwMode="auto">
          <a:xfrm>
            <a:off x="3346450" y="4279900"/>
            <a:ext cx="134938" cy="288925"/>
          </a:xfrm>
          <a:prstGeom prst="rect">
            <a:avLst/>
          </a:prstGeom>
          <a:noFill/>
          <a:ln w="9525">
            <a:noFill/>
            <a:miter lim="800000"/>
            <a:headEnd/>
            <a:tailEnd/>
          </a:ln>
        </p:spPr>
        <p:txBody>
          <a:bodyPr wrap="none" lIns="0" tIns="0" rIns="0" bIns="0">
            <a:spAutoFit/>
          </a:bodyPr>
          <a:lstStyle/>
          <a:p>
            <a:r>
              <a:rPr lang="en-CA" altLang="zh-CN" sz="19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9720" name="Rectangle 25"/>
          <p:cNvSpPr>
            <a:spLocks noChangeArrowheads="1"/>
          </p:cNvSpPr>
          <p:nvPr/>
        </p:nvSpPr>
        <p:spPr bwMode="auto">
          <a:xfrm>
            <a:off x="2457450" y="4279900"/>
            <a:ext cx="134938" cy="288925"/>
          </a:xfrm>
          <a:prstGeom prst="rect">
            <a:avLst/>
          </a:prstGeom>
          <a:noFill/>
          <a:ln w="9525">
            <a:noFill/>
            <a:miter lim="800000"/>
            <a:headEnd/>
            <a:tailEnd/>
          </a:ln>
        </p:spPr>
        <p:txBody>
          <a:bodyPr wrap="none" lIns="0" tIns="0" rIns="0" bIns="0">
            <a:spAutoFit/>
          </a:bodyPr>
          <a:lstStyle/>
          <a:p>
            <a:r>
              <a:rPr lang="en-CA" altLang="zh-CN" sz="19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9721" name="Rectangle 26"/>
          <p:cNvSpPr>
            <a:spLocks noChangeArrowheads="1"/>
          </p:cNvSpPr>
          <p:nvPr/>
        </p:nvSpPr>
        <p:spPr bwMode="auto">
          <a:xfrm>
            <a:off x="2457450" y="4724400"/>
            <a:ext cx="134938" cy="288925"/>
          </a:xfrm>
          <a:prstGeom prst="rect">
            <a:avLst/>
          </a:prstGeom>
          <a:noFill/>
          <a:ln w="9525">
            <a:noFill/>
            <a:miter lim="800000"/>
            <a:headEnd/>
            <a:tailEnd/>
          </a:ln>
        </p:spPr>
        <p:txBody>
          <a:bodyPr wrap="none" lIns="0" tIns="0" rIns="0" bIns="0">
            <a:spAutoFit/>
          </a:bodyPr>
          <a:lstStyle/>
          <a:p>
            <a:r>
              <a:rPr lang="en-CA" altLang="zh-CN" sz="19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9722" name="Rectangle 27"/>
          <p:cNvSpPr>
            <a:spLocks noChangeArrowheads="1"/>
          </p:cNvSpPr>
          <p:nvPr/>
        </p:nvSpPr>
        <p:spPr bwMode="auto">
          <a:xfrm>
            <a:off x="3346450" y="4724400"/>
            <a:ext cx="134938" cy="288925"/>
          </a:xfrm>
          <a:prstGeom prst="rect">
            <a:avLst/>
          </a:prstGeom>
          <a:noFill/>
          <a:ln w="9525">
            <a:noFill/>
            <a:miter lim="800000"/>
            <a:headEnd/>
            <a:tailEnd/>
          </a:ln>
        </p:spPr>
        <p:txBody>
          <a:bodyPr wrap="none" lIns="0" tIns="0" rIns="0" bIns="0">
            <a:spAutoFit/>
          </a:bodyPr>
          <a:lstStyle/>
          <a:p>
            <a:r>
              <a:rPr lang="en-CA" altLang="zh-CN" sz="19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9723" name="Rectangle 28"/>
          <p:cNvSpPr>
            <a:spLocks noChangeArrowheads="1"/>
          </p:cNvSpPr>
          <p:nvPr/>
        </p:nvSpPr>
        <p:spPr bwMode="auto">
          <a:xfrm>
            <a:off x="4891088" y="3416300"/>
            <a:ext cx="134937" cy="288925"/>
          </a:xfrm>
          <a:prstGeom prst="rect">
            <a:avLst/>
          </a:prstGeom>
          <a:noFill/>
          <a:ln w="9525">
            <a:noFill/>
            <a:miter lim="800000"/>
            <a:headEnd/>
            <a:tailEnd/>
          </a:ln>
        </p:spPr>
        <p:txBody>
          <a:bodyPr wrap="none" lIns="0" tIns="0" rIns="0" bIns="0">
            <a:spAutoFit/>
          </a:bodyPr>
          <a:lstStyle/>
          <a:p>
            <a:r>
              <a:rPr lang="en-CA" altLang="zh-CN" sz="19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9724" name="Rectangle 29"/>
          <p:cNvSpPr>
            <a:spLocks noChangeArrowheads="1"/>
          </p:cNvSpPr>
          <p:nvPr/>
        </p:nvSpPr>
        <p:spPr bwMode="auto">
          <a:xfrm>
            <a:off x="5257800" y="3416300"/>
            <a:ext cx="271463" cy="292100"/>
          </a:xfrm>
          <a:prstGeom prst="rect">
            <a:avLst/>
          </a:prstGeom>
          <a:noFill/>
          <a:ln w="9525">
            <a:noFill/>
            <a:miter lim="800000"/>
            <a:headEnd/>
            <a:tailEnd/>
          </a:ln>
        </p:spPr>
        <p:txBody>
          <a:bodyPr wrap="none" lIns="0" tIns="0" rIns="0" bIns="0">
            <a:spAutoFit/>
          </a:bodyPr>
          <a:lstStyle/>
          <a:p>
            <a:r>
              <a:rPr lang="en-CA" altLang="zh-CN" sz="1900">
                <a:solidFill>
                  <a:srgbClr val="000000"/>
                </a:solidFill>
                <a:latin typeface="Nimbus Roman No9 L" charset="0"/>
                <a:ea typeface="SimSun" pitchFamily="2" charset="-122"/>
              </a:rPr>
              <a:t> M</a:t>
            </a:r>
            <a:endParaRPr lang="en-CA" altLang="zh-CN" sz="2400">
              <a:latin typeface="Times New Roman" pitchFamily="18" charset="0"/>
              <a:ea typeface="SimSun" pitchFamily="2" charset="-122"/>
            </a:endParaRPr>
          </a:p>
        </p:txBody>
      </p:sp>
      <p:sp>
        <p:nvSpPr>
          <p:cNvPr id="29725" name="Rectangle 31"/>
          <p:cNvSpPr>
            <a:spLocks noChangeArrowheads="1"/>
          </p:cNvSpPr>
          <p:nvPr/>
        </p:nvSpPr>
        <p:spPr bwMode="auto">
          <a:xfrm>
            <a:off x="4891088" y="3860800"/>
            <a:ext cx="134937" cy="288925"/>
          </a:xfrm>
          <a:prstGeom prst="rect">
            <a:avLst/>
          </a:prstGeom>
          <a:noFill/>
          <a:ln w="9525">
            <a:noFill/>
            <a:miter lim="800000"/>
            <a:headEnd/>
            <a:tailEnd/>
          </a:ln>
        </p:spPr>
        <p:txBody>
          <a:bodyPr wrap="none" lIns="0" tIns="0" rIns="0" bIns="0">
            <a:spAutoFit/>
          </a:bodyPr>
          <a:lstStyle/>
          <a:p>
            <a:r>
              <a:rPr lang="en-CA" altLang="zh-CN" sz="19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9726" name="Rectangle 32"/>
          <p:cNvSpPr>
            <a:spLocks noChangeArrowheads="1"/>
          </p:cNvSpPr>
          <p:nvPr/>
        </p:nvSpPr>
        <p:spPr bwMode="auto">
          <a:xfrm>
            <a:off x="4706938" y="3860800"/>
            <a:ext cx="141287" cy="288925"/>
          </a:xfrm>
          <a:prstGeom prst="rect">
            <a:avLst/>
          </a:prstGeom>
          <a:noFill/>
          <a:ln w="9525">
            <a:noFill/>
            <a:miter lim="800000"/>
            <a:headEnd/>
            <a:tailEnd/>
          </a:ln>
        </p:spPr>
        <p:txBody>
          <a:bodyPr wrap="none" lIns="0" tIns="0" rIns="0" bIns="0">
            <a:spAutoFit/>
          </a:bodyPr>
          <a:lstStyle/>
          <a:p>
            <a:r>
              <a:rPr lang="en-CA" altLang="zh-CN" sz="19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29727" name="Rectangle 33"/>
          <p:cNvSpPr>
            <a:spLocks noChangeArrowheads="1"/>
          </p:cNvSpPr>
          <p:nvPr/>
        </p:nvSpPr>
        <p:spPr bwMode="auto">
          <a:xfrm>
            <a:off x="5257800" y="3860800"/>
            <a:ext cx="271463" cy="292100"/>
          </a:xfrm>
          <a:prstGeom prst="rect">
            <a:avLst/>
          </a:prstGeom>
          <a:noFill/>
          <a:ln w="9525">
            <a:noFill/>
            <a:miter lim="800000"/>
            <a:headEnd/>
            <a:tailEnd/>
          </a:ln>
        </p:spPr>
        <p:txBody>
          <a:bodyPr wrap="none" lIns="0" tIns="0" rIns="0" bIns="0">
            <a:spAutoFit/>
          </a:bodyPr>
          <a:lstStyle/>
          <a:p>
            <a:r>
              <a:rPr lang="en-CA" altLang="zh-CN" sz="1900">
                <a:solidFill>
                  <a:srgbClr val="000000"/>
                </a:solidFill>
                <a:latin typeface="Nimbus Roman No9 L" charset="0"/>
                <a:ea typeface="SimSun" pitchFamily="2" charset="-122"/>
              </a:rPr>
              <a:t> M</a:t>
            </a:r>
            <a:endParaRPr lang="en-CA" altLang="zh-CN" sz="2400">
              <a:latin typeface="Times New Roman" pitchFamily="18" charset="0"/>
              <a:ea typeface="SimSun" pitchFamily="2" charset="-122"/>
            </a:endParaRPr>
          </a:p>
        </p:txBody>
      </p:sp>
      <p:sp>
        <p:nvSpPr>
          <p:cNvPr id="29728" name="Rectangle 35"/>
          <p:cNvSpPr>
            <a:spLocks noChangeArrowheads="1"/>
          </p:cNvSpPr>
          <p:nvPr/>
        </p:nvSpPr>
        <p:spPr bwMode="auto">
          <a:xfrm>
            <a:off x="4891088" y="4306888"/>
            <a:ext cx="134937" cy="288925"/>
          </a:xfrm>
          <a:prstGeom prst="rect">
            <a:avLst/>
          </a:prstGeom>
          <a:noFill/>
          <a:ln w="9525">
            <a:noFill/>
            <a:miter lim="800000"/>
            <a:headEnd/>
            <a:tailEnd/>
          </a:ln>
        </p:spPr>
        <p:txBody>
          <a:bodyPr wrap="none" lIns="0" tIns="0" rIns="0" bIns="0">
            <a:spAutoFit/>
          </a:bodyPr>
          <a:lstStyle/>
          <a:p>
            <a:r>
              <a:rPr lang="en-CA" altLang="zh-CN" sz="19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29729" name="Rectangle 36"/>
          <p:cNvSpPr>
            <a:spLocks noChangeArrowheads="1"/>
          </p:cNvSpPr>
          <p:nvPr/>
        </p:nvSpPr>
        <p:spPr bwMode="auto">
          <a:xfrm>
            <a:off x="4710113" y="4322763"/>
            <a:ext cx="131762" cy="288925"/>
          </a:xfrm>
          <a:prstGeom prst="rect">
            <a:avLst/>
          </a:prstGeom>
          <a:noFill/>
          <a:ln w="9525">
            <a:noFill/>
            <a:miter lim="800000"/>
            <a:headEnd/>
            <a:tailEnd/>
          </a:ln>
        </p:spPr>
        <p:txBody>
          <a:bodyPr wrap="none" lIns="0" tIns="0" rIns="0" bIns="0">
            <a:spAutoFit/>
          </a:bodyPr>
          <a:lstStyle/>
          <a:p>
            <a:r>
              <a:rPr lang="zh-CN" altLang="en-CA" sz="1900">
                <a:solidFill>
                  <a:srgbClr val="000000"/>
                </a:solidFill>
                <a:latin typeface="Nimbus Roman No9 L" charset="0"/>
                <a:ea typeface="SimSun" pitchFamily="2" charset="-122"/>
                <a:sym typeface="Symbol" pitchFamily="18" charset="2"/>
              </a:rPr>
              <a:t></a:t>
            </a:r>
            <a:endParaRPr lang="zh-CN" altLang="en-CA" sz="2400">
              <a:latin typeface="Times New Roman" pitchFamily="18" charset="0"/>
              <a:ea typeface="SimSun" pitchFamily="2" charset="-122"/>
            </a:endParaRPr>
          </a:p>
        </p:txBody>
      </p:sp>
      <p:sp>
        <p:nvSpPr>
          <p:cNvPr id="29730" name="Rectangle 37"/>
          <p:cNvSpPr>
            <a:spLocks noChangeArrowheads="1"/>
          </p:cNvSpPr>
          <p:nvPr/>
        </p:nvSpPr>
        <p:spPr bwMode="auto">
          <a:xfrm>
            <a:off x="5257800" y="4306888"/>
            <a:ext cx="271463" cy="292100"/>
          </a:xfrm>
          <a:prstGeom prst="rect">
            <a:avLst/>
          </a:prstGeom>
          <a:noFill/>
          <a:ln w="9525">
            <a:noFill/>
            <a:miter lim="800000"/>
            <a:headEnd/>
            <a:tailEnd/>
          </a:ln>
        </p:spPr>
        <p:txBody>
          <a:bodyPr wrap="none" lIns="0" tIns="0" rIns="0" bIns="0">
            <a:spAutoFit/>
          </a:bodyPr>
          <a:lstStyle/>
          <a:p>
            <a:r>
              <a:rPr lang="en-CA" altLang="zh-CN" sz="1900">
                <a:solidFill>
                  <a:srgbClr val="000000"/>
                </a:solidFill>
                <a:latin typeface="Nimbus Roman No9 L" charset="0"/>
                <a:ea typeface="SimSun" pitchFamily="2" charset="-122"/>
              </a:rPr>
              <a:t> M</a:t>
            </a:r>
            <a:endParaRPr lang="en-CA" altLang="zh-CN" sz="2400">
              <a:latin typeface="Times New Roman" pitchFamily="18" charset="0"/>
              <a:ea typeface="SimSun" pitchFamily="2" charset="-122"/>
            </a:endParaRPr>
          </a:p>
        </p:txBody>
      </p:sp>
      <p:sp>
        <p:nvSpPr>
          <p:cNvPr id="29731" name="Rectangle 39"/>
          <p:cNvSpPr>
            <a:spLocks noChangeArrowheads="1"/>
          </p:cNvSpPr>
          <p:nvPr/>
        </p:nvSpPr>
        <p:spPr bwMode="auto">
          <a:xfrm>
            <a:off x="4891088" y="4751388"/>
            <a:ext cx="134937" cy="288925"/>
          </a:xfrm>
          <a:prstGeom prst="rect">
            <a:avLst/>
          </a:prstGeom>
          <a:noFill/>
          <a:ln w="9525">
            <a:noFill/>
            <a:miter lim="800000"/>
            <a:headEnd/>
            <a:tailEnd/>
          </a:ln>
        </p:spPr>
        <p:txBody>
          <a:bodyPr wrap="none" lIns="0" tIns="0" rIns="0" bIns="0">
            <a:spAutoFit/>
          </a:bodyPr>
          <a:lstStyle/>
          <a:p>
            <a:r>
              <a:rPr lang="en-CA" altLang="zh-CN" sz="19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29732" name="Rectangle 40"/>
          <p:cNvSpPr>
            <a:spLocks noChangeArrowheads="1"/>
          </p:cNvSpPr>
          <p:nvPr/>
        </p:nvSpPr>
        <p:spPr bwMode="auto">
          <a:xfrm>
            <a:off x="5257800" y="4751388"/>
            <a:ext cx="271463" cy="292100"/>
          </a:xfrm>
          <a:prstGeom prst="rect">
            <a:avLst/>
          </a:prstGeom>
          <a:noFill/>
          <a:ln w="9525">
            <a:noFill/>
            <a:miter lim="800000"/>
            <a:headEnd/>
            <a:tailEnd/>
          </a:ln>
        </p:spPr>
        <p:txBody>
          <a:bodyPr wrap="none" lIns="0" tIns="0" rIns="0" bIns="0">
            <a:spAutoFit/>
          </a:bodyPr>
          <a:lstStyle/>
          <a:p>
            <a:r>
              <a:rPr lang="en-CA" altLang="zh-CN" sz="1900">
                <a:solidFill>
                  <a:srgbClr val="000000"/>
                </a:solidFill>
                <a:latin typeface="Nimbus Roman No9 L" charset="0"/>
                <a:ea typeface="SimSun" pitchFamily="2" charset="-122"/>
              </a:rPr>
              <a:t> M</a:t>
            </a:r>
            <a:endParaRPr lang="en-CA" altLang="zh-CN" sz="2400">
              <a:latin typeface="Times New Roman" pitchFamily="18" charset="0"/>
              <a:ea typeface="SimSun" pitchFamily="2" charset="-122"/>
            </a:endParaRPr>
          </a:p>
        </p:txBody>
      </p:sp>
      <p:sp>
        <p:nvSpPr>
          <p:cNvPr id="29733" name="Rectangle 42"/>
          <p:cNvSpPr>
            <a:spLocks noChangeArrowheads="1"/>
          </p:cNvSpPr>
          <p:nvPr/>
        </p:nvSpPr>
        <p:spPr bwMode="auto">
          <a:xfrm>
            <a:off x="1931988" y="5900738"/>
            <a:ext cx="3687762" cy="323850"/>
          </a:xfrm>
          <a:prstGeom prst="rect">
            <a:avLst/>
          </a:prstGeom>
          <a:noFill/>
          <a:ln w="9525">
            <a:noFill/>
            <a:miter lim="800000"/>
            <a:headEnd/>
            <a:tailEnd/>
          </a:ln>
        </p:spPr>
        <p:txBody>
          <a:bodyPr wrap="none" lIns="0" tIns="0" rIns="0" bIns="0">
            <a:spAutoFit/>
          </a:bodyPr>
          <a:lstStyle/>
          <a:p>
            <a:r>
              <a:rPr lang="en-CA" altLang="zh-CN" sz="2100">
                <a:solidFill>
                  <a:srgbClr val="000000"/>
                </a:solidFill>
                <a:latin typeface="Nimbus Roman No9 L" charset="0"/>
                <a:ea typeface="SimSun" pitchFamily="2" charset="-122"/>
              </a:rPr>
              <a:t>Booth multiplier recoding table.</a:t>
            </a:r>
            <a:endParaRPr lang="en-CA" altLang="zh-CN" sz="2400">
              <a:latin typeface="Times New Roman" pitchFamily="18" charset="0"/>
              <a:ea typeface="SimSun" pitchFamily="2" charset="-122"/>
            </a:endParaRPr>
          </a:p>
        </p:txBody>
      </p:sp>
      <p:sp>
        <p:nvSpPr>
          <p:cNvPr id="29734" name="Text Box 177"/>
          <p:cNvSpPr txBox="1">
            <a:spLocks noChangeArrowheads="1"/>
          </p:cNvSpPr>
          <p:nvPr/>
        </p:nvSpPr>
        <p:spPr bwMode="auto">
          <a:xfrm>
            <a:off x="5029200" y="3352800"/>
            <a:ext cx="228600" cy="369888"/>
          </a:xfrm>
          <a:prstGeom prst="rect">
            <a:avLst/>
          </a:prstGeom>
          <a:noFill/>
          <a:ln w="9525">
            <a:noFill/>
            <a:miter lim="800000"/>
            <a:headEnd/>
            <a:tailEnd/>
          </a:ln>
        </p:spPr>
        <p:txBody>
          <a:bodyPr>
            <a:spAutoFit/>
          </a:bodyPr>
          <a:lstStyle/>
          <a:p>
            <a:r>
              <a:rPr lang="en-CA" altLang="zh-CN">
                <a:solidFill>
                  <a:srgbClr val="000000"/>
                </a:solidFill>
                <a:latin typeface="Times New Roman" pitchFamily="18" charset="0"/>
                <a:ea typeface="SimSun" pitchFamily="2" charset="-122"/>
                <a:cs typeface="Times New Roman" pitchFamily="18" charset="0"/>
              </a:rPr>
              <a:t>X</a:t>
            </a:r>
            <a:endParaRPr lang="en-US" altLang="zh-CN">
              <a:latin typeface="Cambria" pitchFamily="18" charset="0"/>
              <a:ea typeface="SimSun" pitchFamily="2" charset="-122"/>
              <a:cs typeface="Arial" pitchFamily="34" charset="0"/>
            </a:endParaRPr>
          </a:p>
        </p:txBody>
      </p:sp>
      <p:sp>
        <p:nvSpPr>
          <p:cNvPr id="29735" name="Text Box 178"/>
          <p:cNvSpPr txBox="1">
            <a:spLocks noChangeArrowheads="1"/>
          </p:cNvSpPr>
          <p:nvPr/>
        </p:nvSpPr>
        <p:spPr bwMode="auto">
          <a:xfrm>
            <a:off x="5029200" y="3810000"/>
            <a:ext cx="228600" cy="369888"/>
          </a:xfrm>
          <a:prstGeom prst="rect">
            <a:avLst/>
          </a:prstGeom>
          <a:noFill/>
          <a:ln w="9525">
            <a:noFill/>
            <a:miter lim="800000"/>
            <a:headEnd/>
            <a:tailEnd/>
          </a:ln>
        </p:spPr>
        <p:txBody>
          <a:bodyPr>
            <a:spAutoFit/>
          </a:bodyPr>
          <a:lstStyle/>
          <a:p>
            <a:r>
              <a:rPr lang="en-CA" altLang="zh-CN">
                <a:solidFill>
                  <a:srgbClr val="000000"/>
                </a:solidFill>
                <a:latin typeface="Times New Roman" pitchFamily="18" charset="0"/>
                <a:ea typeface="SimSun" pitchFamily="2" charset="-122"/>
                <a:cs typeface="Times New Roman" pitchFamily="18" charset="0"/>
              </a:rPr>
              <a:t>X</a:t>
            </a:r>
            <a:endParaRPr lang="en-US" altLang="zh-CN">
              <a:latin typeface="Cambria" pitchFamily="18" charset="0"/>
              <a:ea typeface="SimSun" pitchFamily="2" charset="-122"/>
              <a:cs typeface="Arial" pitchFamily="34" charset="0"/>
            </a:endParaRPr>
          </a:p>
        </p:txBody>
      </p:sp>
      <p:sp>
        <p:nvSpPr>
          <p:cNvPr id="29736" name="Text Box 179"/>
          <p:cNvSpPr txBox="1">
            <a:spLocks noChangeArrowheads="1"/>
          </p:cNvSpPr>
          <p:nvPr/>
        </p:nvSpPr>
        <p:spPr bwMode="auto">
          <a:xfrm>
            <a:off x="5029200" y="4267200"/>
            <a:ext cx="228600" cy="369888"/>
          </a:xfrm>
          <a:prstGeom prst="rect">
            <a:avLst/>
          </a:prstGeom>
          <a:noFill/>
          <a:ln w="9525">
            <a:noFill/>
            <a:miter lim="800000"/>
            <a:headEnd/>
            <a:tailEnd/>
          </a:ln>
        </p:spPr>
        <p:txBody>
          <a:bodyPr>
            <a:spAutoFit/>
          </a:bodyPr>
          <a:lstStyle/>
          <a:p>
            <a:r>
              <a:rPr lang="en-CA" altLang="zh-CN">
                <a:solidFill>
                  <a:srgbClr val="000000"/>
                </a:solidFill>
                <a:latin typeface="Times New Roman" pitchFamily="18" charset="0"/>
                <a:ea typeface="SimSun" pitchFamily="2" charset="-122"/>
                <a:cs typeface="Times New Roman" pitchFamily="18" charset="0"/>
              </a:rPr>
              <a:t>X</a:t>
            </a:r>
            <a:endParaRPr lang="en-US" altLang="zh-CN">
              <a:latin typeface="Cambria" pitchFamily="18" charset="0"/>
              <a:ea typeface="SimSun" pitchFamily="2" charset="-122"/>
              <a:cs typeface="Arial" pitchFamily="34" charset="0"/>
            </a:endParaRPr>
          </a:p>
        </p:txBody>
      </p:sp>
      <p:sp>
        <p:nvSpPr>
          <p:cNvPr id="29737" name="Text Box 180"/>
          <p:cNvSpPr txBox="1">
            <a:spLocks noChangeArrowheads="1"/>
          </p:cNvSpPr>
          <p:nvPr/>
        </p:nvSpPr>
        <p:spPr bwMode="auto">
          <a:xfrm>
            <a:off x="5029200" y="4724400"/>
            <a:ext cx="228600" cy="369888"/>
          </a:xfrm>
          <a:prstGeom prst="rect">
            <a:avLst/>
          </a:prstGeom>
          <a:noFill/>
          <a:ln w="9525">
            <a:noFill/>
            <a:miter lim="800000"/>
            <a:headEnd/>
            <a:tailEnd/>
          </a:ln>
        </p:spPr>
        <p:txBody>
          <a:bodyPr>
            <a:spAutoFit/>
          </a:bodyPr>
          <a:lstStyle/>
          <a:p>
            <a:r>
              <a:rPr lang="en-CA" altLang="zh-CN">
                <a:solidFill>
                  <a:srgbClr val="000000"/>
                </a:solidFill>
                <a:latin typeface="Times New Roman" pitchFamily="18" charset="0"/>
                <a:ea typeface="SimSun" pitchFamily="2" charset="-122"/>
                <a:cs typeface="Times New Roman" pitchFamily="18" charset="0"/>
              </a:rPr>
              <a:t>X</a:t>
            </a:r>
            <a:endParaRPr lang="en-US" altLang="zh-CN">
              <a:latin typeface="Cambria" pitchFamily="18" charset="0"/>
              <a:ea typeface="SimSun" pitchFamily="2" charset="-122"/>
              <a:cs typeface="Arial" pitchFamily="34" charset="0"/>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3"/>
          <p:cNvSpPr txBox="1">
            <a:spLocks noChangeArrowheads="1"/>
          </p:cNvSpPr>
          <p:nvPr/>
        </p:nvSpPr>
        <p:spPr bwMode="auto">
          <a:xfrm>
            <a:off x="152400" y="974725"/>
            <a:ext cx="4648200" cy="701675"/>
          </a:xfrm>
          <a:prstGeom prst="rect">
            <a:avLst/>
          </a:prstGeom>
          <a:noFill/>
          <a:ln w="9525">
            <a:noFill/>
            <a:miter lim="800000"/>
            <a:headEnd/>
            <a:tailEnd/>
          </a:ln>
        </p:spPr>
        <p:txBody>
          <a:bodyPr>
            <a:spAutoFit/>
          </a:bodyPr>
          <a:lstStyle/>
          <a:p>
            <a:pPr algn="ctr">
              <a:spcBef>
                <a:spcPct val="50000"/>
              </a:spcBef>
            </a:pPr>
            <a:r>
              <a:rPr lang="en-US" sz="4000">
                <a:solidFill>
                  <a:srgbClr val="0000FF"/>
                </a:solidFill>
                <a:latin typeface="Calibri" pitchFamily="34" charset="0"/>
              </a:rPr>
              <a:t>Booth algorithm</a:t>
            </a:r>
          </a:p>
        </p:txBody>
      </p:sp>
      <p:sp>
        <p:nvSpPr>
          <p:cNvPr id="4099" name="Rectangle 7"/>
          <p:cNvSpPr>
            <a:spLocks noChangeArrowheads="1"/>
          </p:cNvSpPr>
          <p:nvPr/>
        </p:nvSpPr>
        <p:spPr bwMode="auto">
          <a:xfrm>
            <a:off x="0" y="1600200"/>
            <a:ext cx="5184775" cy="1187450"/>
          </a:xfrm>
          <a:prstGeom prst="rect">
            <a:avLst/>
          </a:prstGeom>
          <a:noFill/>
          <a:ln w="9525">
            <a:noFill/>
            <a:miter lim="800000"/>
            <a:headEnd/>
            <a:tailEnd/>
          </a:ln>
        </p:spPr>
        <p:txBody>
          <a:bodyPr wrap="none">
            <a:spAutoFit/>
          </a:bodyPr>
          <a:lstStyle/>
          <a:p>
            <a:r>
              <a:rPr lang="en-US">
                <a:solidFill>
                  <a:srgbClr val="0000FF"/>
                </a:solidFill>
                <a:latin typeface="Calibri" pitchFamily="34" charset="0"/>
              </a:rPr>
              <a:t>Booth algorithm treats both +ve &amp; </a:t>
            </a:r>
          </a:p>
          <a:p>
            <a:r>
              <a:rPr lang="en-US">
                <a:solidFill>
                  <a:srgbClr val="0000FF"/>
                </a:solidFill>
                <a:latin typeface="Calibri" pitchFamily="34" charset="0"/>
              </a:rPr>
              <a:t>-ve operands equally.</a:t>
            </a:r>
          </a:p>
          <a:p>
            <a:r>
              <a:rPr lang="en-US">
                <a:solidFill>
                  <a:srgbClr val="0000FF"/>
                </a:solidFill>
                <a:latin typeface="Calibri" pitchFamily="34" charset="0"/>
              </a:rPr>
              <a:t>(a) + Md X + Mr</a:t>
            </a:r>
          </a:p>
        </p:txBody>
      </p:sp>
      <p:grpSp>
        <p:nvGrpSpPr>
          <p:cNvPr id="2" name="Group 13"/>
          <p:cNvGrpSpPr>
            <a:grpSpLocks/>
          </p:cNvGrpSpPr>
          <p:nvPr/>
        </p:nvGrpSpPr>
        <p:grpSpPr bwMode="auto">
          <a:xfrm>
            <a:off x="228600" y="2819400"/>
            <a:ext cx="8382000" cy="3505200"/>
            <a:chOff x="144" y="1680"/>
            <a:chExt cx="3984" cy="2208"/>
          </a:xfrm>
        </p:grpSpPr>
        <p:sp>
          <p:nvSpPr>
            <p:cNvPr id="4101" name="Text Box 8"/>
            <p:cNvSpPr txBox="1">
              <a:spLocks noChangeArrowheads="1"/>
            </p:cNvSpPr>
            <p:nvPr/>
          </p:nvSpPr>
          <p:spPr bwMode="auto">
            <a:xfrm>
              <a:off x="144" y="1680"/>
              <a:ext cx="3984" cy="2208"/>
            </a:xfrm>
            <a:prstGeom prst="rect">
              <a:avLst/>
            </a:prstGeom>
            <a:solidFill>
              <a:srgbClr val="FFFFFF"/>
            </a:solidFill>
            <a:ln w="9525">
              <a:solidFill>
                <a:srgbClr val="000000"/>
              </a:solidFill>
              <a:miter lim="800000"/>
              <a:headEnd/>
              <a:tailEnd/>
            </a:ln>
          </p:spPr>
          <p:txBody>
            <a:bodyPr/>
            <a:lstStyle/>
            <a:p>
              <a:pPr lvl="1">
                <a:buFont typeface="Times New Roman" pitchFamily="18" charset="0"/>
                <a:buNone/>
              </a:pPr>
              <a:r>
                <a:rPr lang="en-US" sz="3200">
                  <a:solidFill>
                    <a:srgbClr val="009900"/>
                  </a:solidFill>
                  <a:latin typeface="Calibri" pitchFamily="34" charset="0"/>
                </a:rPr>
                <a:t>Ex</a:t>
              </a:r>
              <a:r>
                <a:rPr lang="en-US">
                  <a:solidFill>
                    <a:srgbClr val="009900"/>
                  </a:solidFill>
                  <a:latin typeface="Times New Roman" pitchFamily="18" charset="0"/>
                </a:rPr>
                <a:t>:</a:t>
              </a:r>
              <a:r>
                <a:rPr lang="en-US">
                  <a:latin typeface="Times New Roman" pitchFamily="18" charset="0"/>
                </a:rPr>
                <a:t>      </a:t>
              </a:r>
              <a:r>
                <a:rPr lang="en-US">
                  <a:latin typeface="Calibri" pitchFamily="34" charset="0"/>
                </a:rPr>
                <a:t>0 1  1  0  1 </a:t>
              </a:r>
              <a:r>
                <a:rPr lang="en-US">
                  <a:solidFill>
                    <a:srgbClr val="FF0000"/>
                  </a:solidFill>
                  <a:latin typeface="Calibri" pitchFamily="34" charset="0"/>
                </a:rPr>
                <a:t>(+13)</a:t>
              </a:r>
              <a:r>
                <a:rPr lang="en-US">
                  <a:latin typeface="Calibri" pitchFamily="34" charset="0"/>
                </a:rPr>
                <a:t>  X  0  1  0  1  1 </a:t>
              </a:r>
              <a:r>
                <a:rPr lang="en-US">
                  <a:solidFill>
                    <a:srgbClr val="FF0000"/>
                  </a:solidFill>
                  <a:latin typeface="Calibri" pitchFamily="34" charset="0"/>
                </a:rPr>
                <a:t>(+11)</a:t>
              </a:r>
              <a:r>
                <a:rPr lang="en-US">
                  <a:latin typeface="Calibri" pitchFamily="34" charset="0"/>
                </a:rPr>
                <a:t>     </a:t>
              </a:r>
            </a:p>
            <a:p>
              <a:r>
                <a:rPr lang="en-US">
                  <a:latin typeface="Calibri" pitchFamily="34" charset="0"/>
                </a:rPr>
                <a:t>                +1-1+1  0 -1</a:t>
              </a:r>
            </a:p>
            <a:p>
              <a:r>
                <a:rPr lang="en-US">
                  <a:solidFill>
                    <a:srgbClr val="FF0000"/>
                  </a:solidFill>
                  <a:latin typeface="Calibri" pitchFamily="34" charset="0"/>
                </a:rPr>
                <a:t>   0 0 0 0 0 0  0  0  0  0</a:t>
              </a:r>
            </a:p>
            <a:p>
              <a:r>
                <a:rPr lang="en-US">
                  <a:solidFill>
                    <a:srgbClr val="FF0000"/>
                  </a:solidFill>
                  <a:latin typeface="Calibri" pitchFamily="34" charset="0"/>
                </a:rPr>
                <a:t>   1 1 1 1 1</a:t>
              </a:r>
              <a:r>
                <a:rPr lang="en-US">
                  <a:latin typeface="Calibri" pitchFamily="34" charset="0"/>
                </a:rPr>
                <a:t> 1  0  0  1  1</a:t>
              </a:r>
            </a:p>
            <a:p>
              <a:r>
                <a:rPr lang="en-US">
                  <a:latin typeface="Calibri" pitchFamily="34" charset="0"/>
                </a:rPr>
                <a:t>   </a:t>
              </a:r>
              <a:r>
                <a:rPr lang="en-US">
                  <a:solidFill>
                    <a:srgbClr val="FF0000"/>
                  </a:solidFill>
                  <a:latin typeface="Calibri" pitchFamily="34" charset="0"/>
                </a:rPr>
                <a:t>0 0 0 0</a:t>
              </a:r>
              <a:r>
                <a:rPr lang="en-US">
                  <a:latin typeface="Calibri" pitchFamily="34" charset="0"/>
                </a:rPr>
                <a:t> 0 0  0  0  0 </a:t>
              </a:r>
            </a:p>
            <a:p>
              <a:r>
                <a:rPr lang="en-US">
                  <a:latin typeface="Calibri" pitchFamily="34" charset="0"/>
                </a:rPr>
                <a:t>   </a:t>
              </a:r>
              <a:r>
                <a:rPr lang="en-US">
                  <a:solidFill>
                    <a:srgbClr val="FF0000"/>
                  </a:solidFill>
                  <a:latin typeface="Calibri" pitchFamily="34" charset="0"/>
                </a:rPr>
                <a:t>0 0 0</a:t>
              </a:r>
              <a:r>
                <a:rPr lang="en-US">
                  <a:latin typeface="Calibri" pitchFamily="34" charset="0"/>
                </a:rPr>
                <a:t> 0 1 1  0  1</a:t>
              </a:r>
            </a:p>
            <a:p>
              <a:r>
                <a:rPr lang="en-US">
                  <a:latin typeface="Calibri" pitchFamily="34" charset="0"/>
                </a:rPr>
                <a:t>   </a:t>
              </a:r>
              <a:r>
                <a:rPr lang="en-US">
                  <a:solidFill>
                    <a:srgbClr val="FF0000"/>
                  </a:solidFill>
                  <a:latin typeface="Calibri" pitchFamily="34" charset="0"/>
                </a:rPr>
                <a:t>1 1</a:t>
              </a:r>
              <a:r>
                <a:rPr lang="en-US">
                  <a:latin typeface="Calibri" pitchFamily="34" charset="0"/>
                </a:rPr>
                <a:t> 1 0 0 1  1</a:t>
              </a:r>
            </a:p>
            <a:p>
              <a:r>
                <a:rPr lang="en-US">
                  <a:solidFill>
                    <a:srgbClr val="FF0000"/>
                  </a:solidFill>
                  <a:latin typeface="Calibri" pitchFamily="34" charset="0"/>
                </a:rPr>
                <a:t>   0</a:t>
              </a:r>
              <a:r>
                <a:rPr lang="en-US">
                  <a:latin typeface="Calibri" pitchFamily="34" charset="0"/>
                </a:rPr>
                <a:t> 0 1 1 0 1</a:t>
              </a:r>
            </a:p>
            <a:p>
              <a:pPr algn="just"/>
              <a:r>
                <a:rPr lang="en-US">
                  <a:latin typeface="Calibri" pitchFamily="34" charset="0"/>
                </a:rPr>
                <a:t>   </a:t>
              </a:r>
              <a:r>
                <a:rPr lang="en-US">
                  <a:solidFill>
                    <a:srgbClr val="FF0000"/>
                  </a:solidFill>
                  <a:latin typeface="Calibri" pitchFamily="34" charset="0"/>
                </a:rPr>
                <a:t>0</a:t>
              </a:r>
              <a:r>
                <a:rPr lang="en-US">
                  <a:latin typeface="Calibri" pitchFamily="34" charset="0"/>
                </a:rPr>
                <a:t> 0 1 0 0 0  1   1  1 1 </a:t>
              </a:r>
              <a:r>
                <a:rPr lang="en-US">
                  <a:solidFill>
                    <a:srgbClr val="FF0000"/>
                  </a:solidFill>
                  <a:latin typeface="Calibri" pitchFamily="34" charset="0"/>
                </a:rPr>
                <a:t>(+143)</a:t>
              </a:r>
              <a:r>
                <a:rPr lang="en-US">
                  <a:latin typeface="Calibri" pitchFamily="34" charset="0"/>
                </a:rPr>
                <a:t> </a:t>
              </a:r>
            </a:p>
          </p:txBody>
        </p:sp>
        <p:grpSp>
          <p:nvGrpSpPr>
            <p:cNvPr id="3" name="Group 9"/>
            <p:cNvGrpSpPr>
              <a:grpSpLocks/>
            </p:cNvGrpSpPr>
            <p:nvPr/>
          </p:nvGrpSpPr>
          <p:grpSpPr bwMode="auto">
            <a:xfrm>
              <a:off x="188" y="2210"/>
              <a:ext cx="2212" cy="1295"/>
              <a:chOff x="188" y="2216"/>
              <a:chExt cx="2212" cy="1085"/>
            </a:xfrm>
          </p:grpSpPr>
          <p:sp>
            <p:nvSpPr>
              <p:cNvPr id="4103" name="Line 10"/>
              <p:cNvSpPr>
                <a:spLocks noChangeShapeType="1"/>
              </p:cNvSpPr>
              <p:nvPr/>
            </p:nvSpPr>
            <p:spPr bwMode="auto">
              <a:xfrm>
                <a:off x="240" y="2216"/>
                <a:ext cx="2160" cy="0"/>
              </a:xfrm>
              <a:prstGeom prst="line">
                <a:avLst/>
              </a:prstGeom>
              <a:noFill/>
              <a:ln w="38100">
                <a:solidFill>
                  <a:schemeClr val="tx1"/>
                </a:solidFill>
                <a:round/>
                <a:headEnd/>
                <a:tailEnd/>
              </a:ln>
            </p:spPr>
            <p:txBody>
              <a:bodyPr/>
              <a:lstStyle/>
              <a:p>
                <a:endParaRPr lang="en-US"/>
              </a:p>
            </p:txBody>
          </p:sp>
          <p:sp>
            <p:nvSpPr>
              <p:cNvPr id="4104" name="Line 11"/>
              <p:cNvSpPr>
                <a:spLocks noChangeShapeType="1"/>
              </p:cNvSpPr>
              <p:nvPr/>
            </p:nvSpPr>
            <p:spPr bwMode="auto">
              <a:xfrm>
                <a:off x="188" y="3060"/>
                <a:ext cx="2160" cy="0"/>
              </a:xfrm>
              <a:prstGeom prst="line">
                <a:avLst/>
              </a:prstGeom>
              <a:noFill/>
              <a:ln w="38100">
                <a:solidFill>
                  <a:schemeClr val="tx1"/>
                </a:solidFill>
                <a:round/>
                <a:headEnd/>
                <a:tailEnd/>
              </a:ln>
            </p:spPr>
            <p:txBody>
              <a:bodyPr/>
              <a:lstStyle/>
              <a:p>
                <a:endParaRPr lang="en-US"/>
              </a:p>
            </p:txBody>
          </p:sp>
          <p:sp>
            <p:nvSpPr>
              <p:cNvPr id="4105" name="Line 12"/>
              <p:cNvSpPr>
                <a:spLocks noChangeShapeType="1"/>
              </p:cNvSpPr>
              <p:nvPr/>
            </p:nvSpPr>
            <p:spPr bwMode="auto">
              <a:xfrm>
                <a:off x="188" y="3301"/>
                <a:ext cx="2160" cy="0"/>
              </a:xfrm>
              <a:prstGeom prst="line">
                <a:avLst/>
              </a:prstGeom>
              <a:noFill/>
              <a:ln w="38100">
                <a:solidFill>
                  <a:schemeClr val="tx1"/>
                </a:solidFill>
                <a:round/>
                <a:headEnd/>
                <a:tailEnd/>
              </a:ln>
            </p:spPr>
            <p:txBody>
              <a:bodyPr/>
              <a:lstStyle/>
              <a:p>
                <a:endParaRPr lang="en-US"/>
              </a:p>
            </p:txBody>
          </p:sp>
        </p:grpSp>
      </p:gr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3"/>
          <p:cNvSpPr txBox="1">
            <a:spLocks noChangeArrowheads="1"/>
          </p:cNvSpPr>
          <p:nvPr/>
        </p:nvSpPr>
        <p:spPr bwMode="auto">
          <a:xfrm>
            <a:off x="152400" y="974725"/>
            <a:ext cx="4648200" cy="701675"/>
          </a:xfrm>
          <a:prstGeom prst="rect">
            <a:avLst/>
          </a:prstGeom>
          <a:noFill/>
          <a:ln w="9525">
            <a:noFill/>
            <a:miter lim="800000"/>
            <a:headEnd/>
            <a:tailEnd/>
          </a:ln>
        </p:spPr>
        <p:txBody>
          <a:bodyPr>
            <a:spAutoFit/>
          </a:bodyPr>
          <a:lstStyle/>
          <a:p>
            <a:pPr algn="ctr">
              <a:spcBef>
                <a:spcPct val="50000"/>
              </a:spcBef>
            </a:pPr>
            <a:r>
              <a:rPr lang="en-US" sz="4000">
                <a:solidFill>
                  <a:srgbClr val="0000FF"/>
                </a:solidFill>
                <a:latin typeface="Calibri" pitchFamily="34" charset="0"/>
              </a:rPr>
              <a:t>Booth algorithm</a:t>
            </a:r>
          </a:p>
        </p:txBody>
      </p:sp>
      <p:sp>
        <p:nvSpPr>
          <p:cNvPr id="5123" name="Rectangle 5"/>
          <p:cNvSpPr>
            <a:spLocks noChangeArrowheads="1"/>
          </p:cNvSpPr>
          <p:nvPr/>
        </p:nvSpPr>
        <p:spPr bwMode="auto">
          <a:xfrm>
            <a:off x="0" y="1600200"/>
            <a:ext cx="5184775" cy="1187450"/>
          </a:xfrm>
          <a:prstGeom prst="rect">
            <a:avLst/>
          </a:prstGeom>
          <a:noFill/>
          <a:ln w="9525">
            <a:noFill/>
            <a:miter lim="800000"/>
            <a:headEnd/>
            <a:tailEnd/>
          </a:ln>
        </p:spPr>
        <p:txBody>
          <a:bodyPr wrap="none">
            <a:spAutoFit/>
          </a:bodyPr>
          <a:lstStyle/>
          <a:p>
            <a:r>
              <a:rPr lang="en-US">
                <a:solidFill>
                  <a:srgbClr val="0000FF"/>
                </a:solidFill>
                <a:latin typeface="Calibri" pitchFamily="34" charset="0"/>
              </a:rPr>
              <a:t>Booth algorithm treats both +ve &amp; </a:t>
            </a:r>
          </a:p>
          <a:p>
            <a:r>
              <a:rPr lang="en-US">
                <a:solidFill>
                  <a:srgbClr val="0000FF"/>
                </a:solidFill>
                <a:latin typeface="Calibri" pitchFamily="34" charset="0"/>
              </a:rPr>
              <a:t>-ve operands equally.</a:t>
            </a:r>
          </a:p>
          <a:p>
            <a:r>
              <a:rPr lang="en-US">
                <a:solidFill>
                  <a:srgbClr val="0000FF"/>
                </a:solidFill>
                <a:latin typeface="Calibri" pitchFamily="34" charset="0"/>
              </a:rPr>
              <a:t>(b) - Md X + Mr</a:t>
            </a:r>
          </a:p>
        </p:txBody>
      </p:sp>
      <p:grpSp>
        <p:nvGrpSpPr>
          <p:cNvPr id="2" name="Group 14"/>
          <p:cNvGrpSpPr>
            <a:grpSpLocks/>
          </p:cNvGrpSpPr>
          <p:nvPr/>
        </p:nvGrpSpPr>
        <p:grpSpPr bwMode="auto">
          <a:xfrm>
            <a:off x="223838" y="2590800"/>
            <a:ext cx="8458200" cy="3505200"/>
            <a:chOff x="144" y="1728"/>
            <a:chExt cx="5328" cy="2208"/>
          </a:xfrm>
        </p:grpSpPr>
        <p:sp>
          <p:nvSpPr>
            <p:cNvPr id="5125" name="Text Box 6"/>
            <p:cNvSpPr txBox="1">
              <a:spLocks noChangeArrowheads="1"/>
            </p:cNvSpPr>
            <p:nvPr/>
          </p:nvSpPr>
          <p:spPr bwMode="auto">
            <a:xfrm>
              <a:off x="144" y="1728"/>
              <a:ext cx="5328" cy="2208"/>
            </a:xfrm>
            <a:prstGeom prst="rect">
              <a:avLst/>
            </a:prstGeom>
            <a:solidFill>
              <a:srgbClr val="FFFFFF"/>
            </a:solidFill>
            <a:ln w="9525">
              <a:solidFill>
                <a:srgbClr val="000000"/>
              </a:solidFill>
              <a:miter lim="800000"/>
              <a:headEnd/>
              <a:tailEnd/>
            </a:ln>
          </p:spPr>
          <p:txBody>
            <a:bodyPr/>
            <a:lstStyle/>
            <a:p>
              <a:pPr lvl="1">
                <a:buFont typeface="Times New Roman" pitchFamily="18" charset="0"/>
                <a:buNone/>
              </a:pPr>
              <a:r>
                <a:rPr lang="en-US" sz="3200">
                  <a:solidFill>
                    <a:srgbClr val="009900"/>
                  </a:solidFill>
                  <a:latin typeface="Calibri" pitchFamily="34" charset="0"/>
                </a:rPr>
                <a:t>Ex</a:t>
              </a:r>
              <a:r>
                <a:rPr lang="en-US">
                  <a:solidFill>
                    <a:srgbClr val="009900"/>
                  </a:solidFill>
                  <a:latin typeface="Times New Roman" pitchFamily="18" charset="0"/>
                </a:rPr>
                <a:t>:</a:t>
              </a:r>
              <a:r>
                <a:rPr lang="en-US">
                  <a:latin typeface="Times New Roman" pitchFamily="18" charset="0"/>
                </a:rPr>
                <a:t>      </a:t>
              </a:r>
              <a:r>
                <a:rPr lang="en-US">
                  <a:latin typeface="Calibri" pitchFamily="34" charset="0"/>
                </a:rPr>
                <a:t>1 0  0  1  1 </a:t>
              </a:r>
              <a:r>
                <a:rPr lang="en-US">
                  <a:solidFill>
                    <a:srgbClr val="FF0000"/>
                  </a:solidFill>
                  <a:latin typeface="Calibri" pitchFamily="34" charset="0"/>
                </a:rPr>
                <a:t>(-13)</a:t>
              </a:r>
              <a:r>
                <a:rPr lang="en-US">
                  <a:latin typeface="Calibri" pitchFamily="34" charset="0"/>
                </a:rPr>
                <a:t>  X  0  1  0  1  1 </a:t>
              </a:r>
              <a:r>
                <a:rPr lang="en-US">
                  <a:solidFill>
                    <a:srgbClr val="FF0000"/>
                  </a:solidFill>
                  <a:latin typeface="Calibri" pitchFamily="34" charset="0"/>
                </a:rPr>
                <a:t>(+11)</a:t>
              </a:r>
              <a:r>
                <a:rPr lang="en-US">
                  <a:latin typeface="Calibri" pitchFamily="34" charset="0"/>
                </a:rPr>
                <a:t>         </a:t>
              </a:r>
            </a:p>
            <a:p>
              <a:r>
                <a:rPr lang="en-US">
                  <a:latin typeface="Calibri" pitchFamily="34" charset="0"/>
                </a:rPr>
                <a:t>                +1-1+1  0 -1</a:t>
              </a:r>
            </a:p>
            <a:p>
              <a:endParaRPr lang="en-US">
                <a:latin typeface="Calibri" pitchFamily="34" charset="0"/>
              </a:endParaRPr>
            </a:p>
            <a:p>
              <a:r>
                <a:rPr lang="en-US">
                  <a:solidFill>
                    <a:srgbClr val="FF0000"/>
                  </a:solidFill>
                  <a:latin typeface="Calibri" pitchFamily="34" charset="0"/>
                </a:rPr>
                <a:t>   0  0 0  0  0  0</a:t>
              </a:r>
              <a:r>
                <a:rPr lang="en-US">
                  <a:latin typeface="Calibri" pitchFamily="34" charset="0"/>
                </a:rPr>
                <a:t>  0  1  1  0  1</a:t>
              </a:r>
            </a:p>
            <a:p>
              <a:r>
                <a:rPr lang="en-US">
                  <a:latin typeface="Calibri" pitchFamily="34" charset="0"/>
                </a:rPr>
                <a:t>   </a:t>
              </a:r>
              <a:r>
                <a:rPr lang="en-US">
                  <a:solidFill>
                    <a:srgbClr val="FF0000"/>
                  </a:solidFill>
                  <a:latin typeface="Calibri" pitchFamily="34" charset="0"/>
                </a:rPr>
                <a:t>0  0 0  0</a:t>
              </a:r>
              <a:r>
                <a:rPr lang="en-US">
                  <a:latin typeface="Calibri" pitchFamily="34" charset="0"/>
                </a:rPr>
                <a:t>  0  0  0  0  0 0</a:t>
              </a:r>
            </a:p>
            <a:p>
              <a:r>
                <a:rPr lang="en-US">
                  <a:latin typeface="Calibri" pitchFamily="34" charset="0"/>
                </a:rPr>
                <a:t>   1  </a:t>
              </a:r>
              <a:r>
                <a:rPr lang="en-US">
                  <a:solidFill>
                    <a:srgbClr val="FF0000"/>
                  </a:solidFill>
                  <a:latin typeface="Calibri" pitchFamily="34" charset="0"/>
                </a:rPr>
                <a:t>1 1  1</a:t>
              </a:r>
              <a:r>
                <a:rPr lang="en-US">
                  <a:latin typeface="Calibri" pitchFamily="34" charset="0"/>
                </a:rPr>
                <a:t>  1  0  0  1  1</a:t>
              </a:r>
            </a:p>
            <a:p>
              <a:r>
                <a:rPr lang="en-US">
                  <a:latin typeface="Calibri" pitchFamily="34" charset="0"/>
                </a:rPr>
                <a:t>    0  0  </a:t>
              </a:r>
              <a:r>
                <a:rPr lang="en-US">
                  <a:solidFill>
                    <a:srgbClr val="FF0000"/>
                  </a:solidFill>
                  <a:latin typeface="Calibri" pitchFamily="34" charset="0"/>
                </a:rPr>
                <a:t>0 0</a:t>
              </a:r>
              <a:r>
                <a:rPr lang="en-US">
                  <a:latin typeface="Calibri" pitchFamily="34" charset="0"/>
                </a:rPr>
                <a:t> 0 1 1  0    1</a:t>
              </a:r>
            </a:p>
            <a:p>
              <a:r>
                <a:rPr lang="en-US">
                  <a:solidFill>
                    <a:srgbClr val="FF0000"/>
                  </a:solidFill>
                  <a:latin typeface="Calibri" pitchFamily="34" charset="0"/>
                </a:rPr>
                <a:t>   1  1</a:t>
              </a:r>
              <a:r>
                <a:rPr lang="en-US">
                  <a:latin typeface="Calibri" pitchFamily="34" charset="0"/>
                </a:rPr>
                <a:t> 1 0 0 1  1</a:t>
              </a:r>
            </a:p>
            <a:p>
              <a:endParaRPr lang="en-US">
                <a:latin typeface="Calibri" pitchFamily="34" charset="0"/>
              </a:endParaRPr>
            </a:p>
            <a:p>
              <a:r>
                <a:rPr lang="en-US">
                  <a:latin typeface="Calibri" pitchFamily="34" charset="0"/>
                </a:rPr>
                <a:t>   </a:t>
              </a:r>
              <a:r>
                <a:rPr lang="en-US">
                  <a:solidFill>
                    <a:srgbClr val="FF0000"/>
                  </a:solidFill>
                  <a:latin typeface="Calibri" pitchFamily="34" charset="0"/>
                </a:rPr>
                <a:t>1</a:t>
              </a:r>
              <a:r>
                <a:rPr lang="en-US">
                  <a:latin typeface="Calibri" pitchFamily="34" charset="0"/>
                </a:rPr>
                <a:t> 0 1 0 0 0  0   0      0    1 </a:t>
              </a:r>
              <a:r>
                <a:rPr lang="en-US">
                  <a:solidFill>
                    <a:srgbClr val="FF0000"/>
                  </a:solidFill>
                  <a:latin typeface="Calibri" pitchFamily="34" charset="0"/>
                </a:rPr>
                <a:t>(-143)</a:t>
              </a:r>
              <a:r>
                <a:rPr lang="en-US">
                  <a:latin typeface="Times New Roman" pitchFamily="18" charset="0"/>
                </a:rPr>
                <a:t> </a:t>
              </a:r>
            </a:p>
          </p:txBody>
        </p:sp>
        <p:grpSp>
          <p:nvGrpSpPr>
            <p:cNvPr id="3" name="Group 13"/>
            <p:cNvGrpSpPr>
              <a:grpSpLocks/>
            </p:cNvGrpSpPr>
            <p:nvPr/>
          </p:nvGrpSpPr>
          <p:grpSpPr bwMode="auto">
            <a:xfrm>
              <a:off x="240" y="2304"/>
              <a:ext cx="2256" cy="1632"/>
              <a:chOff x="240" y="2256"/>
              <a:chExt cx="2160" cy="1632"/>
            </a:xfrm>
          </p:grpSpPr>
          <p:grpSp>
            <p:nvGrpSpPr>
              <p:cNvPr id="4" name="Group 7"/>
              <p:cNvGrpSpPr>
                <a:grpSpLocks/>
              </p:cNvGrpSpPr>
              <p:nvPr/>
            </p:nvGrpSpPr>
            <p:grpSpPr bwMode="auto">
              <a:xfrm>
                <a:off x="240" y="2256"/>
                <a:ext cx="2160" cy="1632"/>
                <a:chOff x="240" y="2256"/>
                <a:chExt cx="2160" cy="1368"/>
              </a:xfrm>
            </p:grpSpPr>
            <p:sp>
              <p:nvSpPr>
                <p:cNvPr id="5129" name="Line 8"/>
                <p:cNvSpPr>
                  <a:spLocks noChangeShapeType="1"/>
                </p:cNvSpPr>
                <p:nvPr/>
              </p:nvSpPr>
              <p:spPr bwMode="auto">
                <a:xfrm>
                  <a:off x="240" y="2256"/>
                  <a:ext cx="2160" cy="0"/>
                </a:xfrm>
                <a:prstGeom prst="line">
                  <a:avLst/>
                </a:prstGeom>
                <a:noFill/>
                <a:ln w="38100">
                  <a:solidFill>
                    <a:schemeClr val="tx1"/>
                  </a:solidFill>
                  <a:round/>
                  <a:headEnd/>
                  <a:tailEnd/>
                </a:ln>
              </p:spPr>
              <p:txBody>
                <a:bodyPr/>
                <a:lstStyle/>
                <a:p>
                  <a:endParaRPr lang="en-US"/>
                </a:p>
              </p:txBody>
            </p:sp>
            <p:sp>
              <p:nvSpPr>
                <p:cNvPr id="5130" name="Line 9"/>
                <p:cNvSpPr>
                  <a:spLocks noChangeShapeType="1"/>
                </p:cNvSpPr>
                <p:nvPr/>
              </p:nvSpPr>
              <p:spPr bwMode="auto">
                <a:xfrm>
                  <a:off x="240" y="3141"/>
                  <a:ext cx="2160" cy="0"/>
                </a:xfrm>
                <a:prstGeom prst="line">
                  <a:avLst/>
                </a:prstGeom>
                <a:noFill/>
                <a:ln w="38100">
                  <a:solidFill>
                    <a:schemeClr val="tx1"/>
                  </a:solidFill>
                  <a:round/>
                  <a:headEnd/>
                  <a:tailEnd/>
                </a:ln>
              </p:spPr>
              <p:txBody>
                <a:bodyPr/>
                <a:lstStyle/>
                <a:p>
                  <a:endParaRPr lang="en-US"/>
                </a:p>
              </p:txBody>
            </p:sp>
            <p:sp>
              <p:nvSpPr>
                <p:cNvPr id="5131" name="Line 10"/>
                <p:cNvSpPr>
                  <a:spLocks noChangeShapeType="1"/>
                </p:cNvSpPr>
                <p:nvPr/>
              </p:nvSpPr>
              <p:spPr bwMode="auto">
                <a:xfrm>
                  <a:off x="240" y="3624"/>
                  <a:ext cx="2160" cy="0"/>
                </a:xfrm>
                <a:prstGeom prst="line">
                  <a:avLst/>
                </a:prstGeom>
                <a:noFill/>
                <a:ln w="38100">
                  <a:solidFill>
                    <a:schemeClr val="tx1"/>
                  </a:solidFill>
                  <a:round/>
                  <a:headEnd/>
                  <a:tailEnd/>
                </a:ln>
              </p:spPr>
              <p:txBody>
                <a:bodyPr/>
                <a:lstStyle/>
                <a:p>
                  <a:endParaRPr lang="en-US"/>
                </a:p>
              </p:txBody>
            </p:sp>
          </p:grpSp>
          <p:sp>
            <p:nvSpPr>
              <p:cNvPr id="5128" name="AutoShape 11"/>
              <p:cNvSpPr>
                <a:spLocks noChangeArrowheads="1"/>
              </p:cNvSpPr>
              <p:nvPr/>
            </p:nvSpPr>
            <p:spPr bwMode="auto">
              <a:xfrm>
                <a:off x="1872" y="3630"/>
                <a:ext cx="480" cy="210"/>
              </a:xfrm>
              <a:prstGeom prst="rightArrow">
                <a:avLst>
                  <a:gd name="adj1" fmla="val 50000"/>
                  <a:gd name="adj2" fmla="val 57143"/>
                </a:avLst>
              </a:prstGeom>
              <a:solidFill>
                <a:schemeClr val="accent1"/>
              </a:solidFill>
              <a:ln w="9525">
                <a:solidFill>
                  <a:srgbClr val="FF0000"/>
                </a:solidFill>
                <a:miter lim="800000"/>
                <a:headEnd/>
                <a:tailEnd/>
              </a:ln>
            </p:spPr>
            <p:txBody>
              <a:bodyPr wrap="none" anchor="ctr"/>
              <a:lstStyle/>
              <a:p>
                <a:endParaRPr lang="en-US">
                  <a:latin typeface="Calibri" pitchFamily="34" charset="0"/>
                </a:endParaRPr>
              </a:p>
            </p:txBody>
          </p:sp>
        </p:grpSp>
      </p:gr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3"/>
          <p:cNvSpPr txBox="1">
            <a:spLocks noChangeArrowheads="1"/>
          </p:cNvSpPr>
          <p:nvPr/>
        </p:nvSpPr>
        <p:spPr bwMode="auto">
          <a:xfrm>
            <a:off x="152400" y="974725"/>
            <a:ext cx="4648200" cy="701675"/>
          </a:xfrm>
          <a:prstGeom prst="rect">
            <a:avLst/>
          </a:prstGeom>
          <a:noFill/>
          <a:ln w="9525">
            <a:noFill/>
            <a:miter lim="800000"/>
            <a:headEnd/>
            <a:tailEnd/>
          </a:ln>
        </p:spPr>
        <p:txBody>
          <a:bodyPr>
            <a:spAutoFit/>
          </a:bodyPr>
          <a:lstStyle/>
          <a:p>
            <a:pPr algn="ctr">
              <a:spcBef>
                <a:spcPct val="50000"/>
              </a:spcBef>
            </a:pPr>
            <a:r>
              <a:rPr lang="en-US" sz="4000">
                <a:solidFill>
                  <a:srgbClr val="0000FF"/>
                </a:solidFill>
                <a:latin typeface="Calibri" pitchFamily="34" charset="0"/>
              </a:rPr>
              <a:t>Booth algorithm</a:t>
            </a:r>
          </a:p>
        </p:txBody>
      </p:sp>
      <p:sp>
        <p:nvSpPr>
          <p:cNvPr id="6147" name="Rectangle 5"/>
          <p:cNvSpPr>
            <a:spLocks noChangeArrowheads="1"/>
          </p:cNvSpPr>
          <p:nvPr/>
        </p:nvSpPr>
        <p:spPr bwMode="auto">
          <a:xfrm>
            <a:off x="0" y="1600200"/>
            <a:ext cx="5184775" cy="1187450"/>
          </a:xfrm>
          <a:prstGeom prst="rect">
            <a:avLst/>
          </a:prstGeom>
          <a:noFill/>
          <a:ln w="9525">
            <a:noFill/>
            <a:miter lim="800000"/>
            <a:headEnd/>
            <a:tailEnd/>
          </a:ln>
        </p:spPr>
        <p:txBody>
          <a:bodyPr wrap="none">
            <a:spAutoFit/>
          </a:bodyPr>
          <a:lstStyle/>
          <a:p>
            <a:r>
              <a:rPr lang="en-US">
                <a:solidFill>
                  <a:srgbClr val="0000FF"/>
                </a:solidFill>
                <a:latin typeface="Calibri" pitchFamily="34" charset="0"/>
              </a:rPr>
              <a:t>Booth algorithm treats both +ve &amp; </a:t>
            </a:r>
          </a:p>
          <a:p>
            <a:r>
              <a:rPr lang="en-US">
                <a:solidFill>
                  <a:srgbClr val="0000FF"/>
                </a:solidFill>
                <a:latin typeface="Calibri" pitchFamily="34" charset="0"/>
              </a:rPr>
              <a:t>-ve operands equally.</a:t>
            </a:r>
          </a:p>
          <a:p>
            <a:r>
              <a:rPr lang="en-US">
                <a:solidFill>
                  <a:srgbClr val="0000FF"/>
                </a:solidFill>
                <a:latin typeface="Calibri" pitchFamily="34" charset="0"/>
              </a:rPr>
              <a:t>(c) + Md X - Mr</a:t>
            </a:r>
          </a:p>
        </p:txBody>
      </p:sp>
      <p:grpSp>
        <p:nvGrpSpPr>
          <p:cNvPr id="2" name="Group 14"/>
          <p:cNvGrpSpPr>
            <a:grpSpLocks/>
          </p:cNvGrpSpPr>
          <p:nvPr/>
        </p:nvGrpSpPr>
        <p:grpSpPr bwMode="auto">
          <a:xfrm>
            <a:off x="228600" y="2743200"/>
            <a:ext cx="8077200" cy="3506788"/>
            <a:chOff x="144" y="1680"/>
            <a:chExt cx="5088" cy="2209"/>
          </a:xfrm>
        </p:grpSpPr>
        <p:sp>
          <p:nvSpPr>
            <p:cNvPr id="6149" name="Text Box 6"/>
            <p:cNvSpPr txBox="1">
              <a:spLocks noChangeArrowheads="1"/>
            </p:cNvSpPr>
            <p:nvPr/>
          </p:nvSpPr>
          <p:spPr bwMode="auto">
            <a:xfrm>
              <a:off x="144" y="1680"/>
              <a:ext cx="5088" cy="2208"/>
            </a:xfrm>
            <a:prstGeom prst="rect">
              <a:avLst/>
            </a:prstGeom>
            <a:solidFill>
              <a:srgbClr val="FFFFFF"/>
            </a:solidFill>
            <a:ln w="9525">
              <a:solidFill>
                <a:srgbClr val="000000"/>
              </a:solidFill>
              <a:miter lim="800000"/>
              <a:headEnd/>
              <a:tailEnd/>
            </a:ln>
          </p:spPr>
          <p:txBody>
            <a:bodyPr/>
            <a:lstStyle/>
            <a:p>
              <a:pPr lvl="1">
                <a:buFont typeface="Times New Roman" pitchFamily="18" charset="0"/>
                <a:buNone/>
              </a:pPr>
              <a:r>
                <a:rPr lang="en-US" sz="3200">
                  <a:solidFill>
                    <a:srgbClr val="009900"/>
                  </a:solidFill>
                  <a:latin typeface="Calibri" pitchFamily="34" charset="0"/>
                </a:rPr>
                <a:t>Ex</a:t>
              </a:r>
              <a:r>
                <a:rPr lang="en-US">
                  <a:solidFill>
                    <a:srgbClr val="009900"/>
                  </a:solidFill>
                  <a:latin typeface="Times New Roman" pitchFamily="18" charset="0"/>
                </a:rPr>
                <a:t>:</a:t>
              </a:r>
              <a:r>
                <a:rPr lang="en-US">
                  <a:latin typeface="Times New Roman" pitchFamily="18" charset="0"/>
                </a:rPr>
                <a:t>      </a:t>
              </a:r>
              <a:r>
                <a:rPr lang="en-US">
                  <a:latin typeface="Calibri" pitchFamily="34" charset="0"/>
                </a:rPr>
                <a:t>0 1  1  0  1 </a:t>
              </a:r>
              <a:r>
                <a:rPr lang="en-US">
                  <a:solidFill>
                    <a:srgbClr val="FF0000"/>
                  </a:solidFill>
                  <a:latin typeface="Calibri" pitchFamily="34" charset="0"/>
                </a:rPr>
                <a:t>(+13)</a:t>
              </a:r>
              <a:r>
                <a:rPr lang="en-US">
                  <a:latin typeface="Calibri" pitchFamily="34" charset="0"/>
                </a:rPr>
                <a:t>  X  1  0 1  0  1 </a:t>
              </a:r>
              <a:r>
                <a:rPr lang="en-US">
                  <a:solidFill>
                    <a:srgbClr val="FF0000"/>
                  </a:solidFill>
                  <a:latin typeface="Calibri" pitchFamily="34" charset="0"/>
                </a:rPr>
                <a:t>(-11)</a:t>
              </a:r>
              <a:r>
                <a:rPr lang="en-US">
                  <a:latin typeface="Calibri" pitchFamily="34" charset="0"/>
                </a:rPr>
                <a:t>         </a:t>
              </a:r>
            </a:p>
            <a:p>
              <a:r>
                <a:rPr lang="en-US">
                  <a:latin typeface="Calibri" pitchFamily="34" charset="0"/>
                </a:rPr>
                <a:t>                -1+1-1 +1-1</a:t>
              </a:r>
            </a:p>
            <a:p>
              <a:r>
                <a:rPr lang="en-US">
                  <a:solidFill>
                    <a:srgbClr val="FF0000"/>
                  </a:solidFill>
                  <a:latin typeface="Calibri" pitchFamily="34" charset="0"/>
                </a:rPr>
                <a:t>   0 0 0 0 0 0  0  0  0  0</a:t>
              </a:r>
            </a:p>
            <a:p>
              <a:r>
                <a:rPr lang="en-US">
                  <a:solidFill>
                    <a:srgbClr val="FF0000"/>
                  </a:solidFill>
                  <a:latin typeface="Calibri" pitchFamily="34" charset="0"/>
                </a:rPr>
                <a:t>   1 1 1 1 1</a:t>
              </a:r>
              <a:r>
                <a:rPr lang="en-US">
                  <a:latin typeface="Calibri" pitchFamily="34" charset="0"/>
                </a:rPr>
                <a:t> 1  0  0  1  1</a:t>
              </a:r>
            </a:p>
            <a:p>
              <a:r>
                <a:rPr lang="en-US">
                  <a:latin typeface="Calibri" pitchFamily="34" charset="0"/>
                </a:rPr>
                <a:t>   </a:t>
              </a:r>
              <a:r>
                <a:rPr lang="en-US">
                  <a:solidFill>
                    <a:srgbClr val="FF0000"/>
                  </a:solidFill>
                  <a:latin typeface="Calibri" pitchFamily="34" charset="0"/>
                </a:rPr>
                <a:t>0 0 0 0</a:t>
              </a:r>
              <a:r>
                <a:rPr lang="en-US">
                  <a:latin typeface="Calibri" pitchFamily="34" charset="0"/>
                </a:rPr>
                <a:t> 0 1  1  0  1 </a:t>
              </a:r>
            </a:p>
            <a:p>
              <a:r>
                <a:rPr lang="en-US">
                  <a:latin typeface="Calibri" pitchFamily="34" charset="0"/>
                </a:rPr>
                <a:t>   </a:t>
              </a:r>
              <a:r>
                <a:rPr lang="en-US">
                  <a:solidFill>
                    <a:srgbClr val="FF0000"/>
                  </a:solidFill>
                  <a:latin typeface="Calibri" pitchFamily="34" charset="0"/>
                </a:rPr>
                <a:t>1 1 1</a:t>
              </a:r>
              <a:r>
                <a:rPr lang="en-US">
                  <a:latin typeface="Calibri" pitchFamily="34" charset="0"/>
                </a:rPr>
                <a:t> 1 0 0  1  1</a:t>
              </a:r>
            </a:p>
            <a:p>
              <a:r>
                <a:rPr lang="en-US">
                  <a:latin typeface="Calibri" pitchFamily="34" charset="0"/>
                </a:rPr>
                <a:t>   </a:t>
              </a:r>
              <a:r>
                <a:rPr lang="en-US">
                  <a:solidFill>
                    <a:srgbClr val="FF0000"/>
                  </a:solidFill>
                  <a:latin typeface="Calibri" pitchFamily="34" charset="0"/>
                </a:rPr>
                <a:t>0 0</a:t>
              </a:r>
              <a:r>
                <a:rPr lang="en-US">
                  <a:latin typeface="Calibri" pitchFamily="34" charset="0"/>
                </a:rPr>
                <a:t> 0 1 1 0  1</a:t>
              </a:r>
            </a:p>
            <a:p>
              <a:r>
                <a:rPr lang="en-US">
                  <a:solidFill>
                    <a:srgbClr val="FF0000"/>
                  </a:solidFill>
                  <a:latin typeface="Calibri" pitchFamily="34" charset="0"/>
                </a:rPr>
                <a:t>   1</a:t>
              </a:r>
              <a:r>
                <a:rPr lang="en-US">
                  <a:latin typeface="Calibri" pitchFamily="34" charset="0"/>
                </a:rPr>
                <a:t> 1 0 0 1 1</a:t>
              </a:r>
            </a:p>
            <a:p>
              <a:pPr algn="just"/>
              <a:r>
                <a:rPr lang="en-US">
                  <a:latin typeface="Calibri" pitchFamily="34" charset="0"/>
                </a:rPr>
                <a:t>   </a:t>
              </a:r>
              <a:r>
                <a:rPr lang="en-US">
                  <a:solidFill>
                    <a:srgbClr val="FF0000"/>
                  </a:solidFill>
                  <a:latin typeface="Calibri" pitchFamily="34" charset="0"/>
                </a:rPr>
                <a:t>1</a:t>
              </a:r>
              <a:r>
                <a:rPr lang="en-US">
                  <a:latin typeface="Calibri" pitchFamily="34" charset="0"/>
                </a:rPr>
                <a:t>  1 0 1 1 1 0 0 0 1              </a:t>
              </a:r>
              <a:r>
                <a:rPr lang="en-US">
                  <a:solidFill>
                    <a:srgbClr val="FF0000"/>
                  </a:solidFill>
                  <a:latin typeface="Calibri" pitchFamily="34" charset="0"/>
                </a:rPr>
                <a:t>1</a:t>
              </a:r>
              <a:r>
                <a:rPr lang="en-US">
                  <a:latin typeface="Calibri" pitchFamily="34" charset="0"/>
                </a:rPr>
                <a:t> 0 1 0 0 0  1   1  1 1 </a:t>
              </a:r>
              <a:r>
                <a:rPr lang="en-US">
                  <a:solidFill>
                    <a:srgbClr val="FF0000"/>
                  </a:solidFill>
                  <a:latin typeface="Calibri" pitchFamily="34" charset="0"/>
                </a:rPr>
                <a:t>(-143)</a:t>
              </a:r>
              <a:r>
                <a:rPr lang="en-US">
                  <a:latin typeface="Calibri" pitchFamily="34" charset="0"/>
                </a:rPr>
                <a:t> </a:t>
              </a:r>
            </a:p>
          </p:txBody>
        </p:sp>
        <p:grpSp>
          <p:nvGrpSpPr>
            <p:cNvPr id="3" name="Group 13"/>
            <p:cNvGrpSpPr>
              <a:grpSpLocks/>
            </p:cNvGrpSpPr>
            <p:nvPr/>
          </p:nvGrpSpPr>
          <p:grpSpPr bwMode="auto">
            <a:xfrm>
              <a:off x="240" y="2209"/>
              <a:ext cx="2391" cy="1680"/>
              <a:chOff x="240" y="2209"/>
              <a:chExt cx="2391" cy="1680"/>
            </a:xfrm>
          </p:grpSpPr>
          <p:grpSp>
            <p:nvGrpSpPr>
              <p:cNvPr id="4" name="Group 7"/>
              <p:cNvGrpSpPr>
                <a:grpSpLocks/>
              </p:cNvGrpSpPr>
              <p:nvPr/>
            </p:nvGrpSpPr>
            <p:grpSpPr bwMode="auto">
              <a:xfrm>
                <a:off x="240" y="2209"/>
                <a:ext cx="2160" cy="1680"/>
                <a:chOff x="240" y="2216"/>
                <a:chExt cx="2160" cy="1408"/>
              </a:xfrm>
            </p:grpSpPr>
            <p:sp>
              <p:nvSpPr>
                <p:cNvPr id="6153" name="Line 8"/>
                <p:cNvSpPr>
                  <a:spLocks noChangeShapeType="1"/>
                </p:cNvSpPr>
                <p:nvPr/>
              </p:nvSpPr>
              <p:spPr bwMode="auto">
                <a:xfrm>
                  <a:off x="240" y="2216"/>
                  <a:ext cx="2160" cy="0"/>
                </a:xfrm>
                <a:prstGeom prst="line">
                  <a:avLst/>
                </a:prstGeom>
                <a:noFill/>
                <a:ln w="38100">
                  <a:solidFill>
                    <a:schemeClr val="tx1"/>
                  </a:solidFill>
                  <a:round/>
                  <a:headEnd/>
                  <a:tailEnd/>
                </a:ln>
              </p:spPr>
              <p:txBody>
                <a:bodyPr/>
                <a:lstStyle/>
                <a:p>
                  <a:endParaRPr lang="en-US"/>
                </a:p>
              </p:txBody>
            </p:sp>
            <p:sp>
              <p:nvSpPr>
                <p:cNvPr id="6154" name="Line 9"/>
                <p:cNvSpPr>
                  <a:spLocks noChangeShapeType="1"/>
                </p:cNvSpPr>
                <p:nvPr/>
              </p:nvSpPr>
              <p:spPr bwMode="auto">
                <a:xfrm>
                  <a:off x="240" y="3384"/>
                  <a:ext cx="2160" cy="0"/>
                </a:xfrm>
                <a:prstGeom prst="line">
                  <a:avLst/>
                </a:prstGeom>
                <a:noFill/>
                <a:ln w="38100">
                  <a:solidFill>
                    <a:schemeClr val="tx1"/>
                  </a:solidFill>
                  <a:round/>
                  <a:headEnd/>
                  <a:tailEnd/>
                </a:ln>
              </p:spPr>
              <p:txBody>
                <a:bodyPr/>
                <a:lstStyle/>
                <a:p>
                  <a:endParaRPr lang="en-US"/>
                </a:p>
              </p:txBody>
            </p:sp>
            <p:sp>
              <p:nvSpPr>
                <p:cNvPr id="6155" name="Line 10"/>
                <p:cNvSpPr>
                  <a:spLocks noChangeShapeType="1"/>
                </p:cNvSpPr>
                <p:nvPr/>
              </p:nvSpPr>
              <p:spPr bwMode="auto">
                <a:xfrm>
                  <a:off x="240" y="3624"/>
                  <a:ext cx="2160" cy="0"/>
                </a:xfrm>
                <a:prstGeom prst="line">
                  <a:avLst/>
                </a:prstGeom>
                <a:noFill/>
                <a:ln w="38100">
                  <a:solidFill>
                    <a:schemeClr val="tx1"/>
                  </a:solidFill>
                  <a:round/>
                  <a:headEnd/>
                  <a:tailEnd/>
                </a:ln>
              </p:spPr>
              <p:txBody>
                <a:bodyPr/>
                <a:lstStyle/>
                <a:p>
                  <a:endParaRPr lang="en-US"/>
                </a:p>
              </p:txBody>
            </p:sp>
          </p:grpSp>
          <p:sp>
            <p:nvSpPr>
              <p:cNvPr id="6152" name="AutoShape 12"/>
              <p:cNvSpPr>
                <a:spLocks noChangeArrowheads="1"/>
              </p:cNvSpPr>
              <p:nvPr/>
            </p:nvSpPr>
            <p:spPr bwMode="auto">
              <a:xfrm>
                <a:off x="2016" y="3630"/>
                <a:ext cx="615" cy="210"/>
              </a:xfrm>
              <a:prstGeom prst="rightArrow">
                <a:avLst>
                  <a:gd name="adj1" fmla="val 50000"/>
                  <a:gd name="adj2" fmla="val 73214"/>
                </a:avLst>
              </a:prstGeom>
              <a:solidFill>
                <a:schemeClr val="accent1"/>
              </a:solidFill>
              <a:ln w="9525">
                <a:solidFill>
                  <a:srgbClr val="FF0000"/>
                </a:solidFill>
                <a:miter lim="800000"/>
                <a:headEnd/>
                <a:tailEnd/>
              </a:ln>
            </p:spPr>
            <p:txBody>
              <a:bodyPr wrap="none" anchor="ctr"/>
              <a:lstStyle/>
              <a:p>
                <a:endParaRPr lang="en-US">
                  <a:latin typeface="Calibri" pitchFamily="34" charset="0"/>
                </a:endParaRPr>
              </a:p>
            </p:txBody>
          </p:sp>
        </p:grpSp>
      </p:gr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3"/>
          <p:cNvSpPr txBox="1">
            <a:spLocks noChangeArrowheads="1"/>
          </p:cNvSpPr>
          <p:nvPr/>
        </p:nvSpPr>
        <p:spPr bwMode="auto">
          <a:xfrm>
            <a:off x="152400" y="974725"/>
            <a:ext cx="4648200" cy="701675"/>
          </a:xfrm>
          <a:prstGeom prst="rect">
            <a:avLst/>
          </a:prstGeom>
          <a:noFill/>
          <a:ln w="9525">
            <a:noFill/>
            <a:miter lim="800000"/>
            <a:headEnd/>
            <a:tailEnd/>
          </a:ln>
        </p:spPr>
        <p:txBody>
          <a:bodyPr>
            <a:spAutoFit/>
          </a:bodyPr>
          <a:lstStyle/>
          <a:p>
            <a:pPr algn="ctr">
              <a:spcBef>
                <a:spcPct val="50000"/>
              </a:spcBef>
            </a:pPr>
            <a:r>
              <a:rPr lang="en-US" sz="4000">
                <a:solidFill>
                  <a:srgbClr val="0000FF"/>
                </a:solidFill>
                <a:latin typeface="Calibri" pitchFamily="34" charset="0"/>
              </a:rPr>
              <a:t>Booth algorithm</a:t>
            </a:r>
          </a:p>
        </p:txBody>
      </p:sp>
      <p:sp>
        <p:nvSpPr>
          <p:cNvPr id="7171" name="Rectangle 5"/>
          <p:cNvSpPr>
            <a:spLocks noChangeArrowheads="1"/>
          </p:cNvSpPr>
          <p:nvPr/>
        </p:nvSpPr>
        <p:spPr bwMode="auto">
          <a:xfrm>
            <a:off x="0" y="1600200"/>
            <a:ext cx="5184775" cy="1187450"/>
          </a:xfrm>
          <a:prstGeom prst="rect">
            <a:avLst/>
          </a:prstGeom>
          <a:noFill/>
          <a:ln w="9525">
            <a:noFill/>
            <a:miter lim="800000"/>
            <a:headEnd/>
            <a:tailEnd/>
          </a:ln>
        </p:spPr>
        <p:txBody>
          <a:bodyPr wrap="none">
            <a:spAutoFit/>
          </a:bodyPr>
          <a:lstStyle/>
          <a:p>
            <a:r>
              <a:rPr lang="en-US">
                <a:solidFill>
                  <a:srgbClr val="0000FF"/>
                </a:solidFill>
                <a:latin typeface="Calibri" pitchFamily="34" charset="0"/>
              </a:rPr>
              <a:t>Booth algorithm treats both +ve &amp; </a:t>
            </a:r>
          </a:p>
          <a:p>
            <a:r>
              <a:rPr lang="en-US">
                <a:solidFill>
                  <a:srgbClr val="0000FF"/>
                </a:solidFill>
                <a:latin typeface="Calibri" pitchFamily="34" charset="0"/>
              </a:rPr>
              <a:t>-ve operands equally.</a:t>
            </a:r>
          </a:p>
          <a:p>
            <a:r>
              <a:rPr lang="en-US">
                <a:solidFill>
                  <a:srgbClr val="0000FF"/>
                </a:solidFill>
                <a:latin typeface="Calibri" pitchFamily="34" charset="0"/>
              </a:rPr>
              <a:t>(d) - Md X - Mr</a:t>
            </a:r>
          </a:p>
        </p:txBody>
      </p:sp>
      <p:grpSp>
        <p:nvGrpSpPr>
          <p:cNvPr id="2" name="Group 11"/>
          <p:cNvGrpSpPr>
            <a:grpSpLocks/>
          </p:cNvGrpSpPr>
          <p:nvPr/>
        </p:nvGrpSpPr>
        <p:grpSpPr bwMode="auto">
          <a:xfrm>
            <a:off x="228600" y="2743200"/>
            <a:ext cx="7086600" cy="3506788"/>
            <a:chOff x="144" y="1680"/>
            <a:chExt cx="4464" cy="2209"/>
          </a:xfrm>
        </p:grpSpPr>
        <p:sp>
          <p:nvSpPr>
            <p:cNvPr id="7173" name="Text Box 6"/>
            <p:cNvSpPr txBox="1">
              <a:spLocks noChangeArrowheads="1"/>
            </p:cNvSpPr>
            <p:nvPr/>
          </p:nvSpPr>
          <p:spPr bwMode="auto">
            <a:xfrm>
              <a:off x="144" y="1680"/>
              <a:ext cx="4464" cy="2208"/>
            </a:xfrm>
            <a:prstGeom prst="rect">
              <a:avLst/>
            </a:prstGeom>
            <a:solidFill>
              <a:srgbClr val="FFFFFF"/>
            </a:solidFill>
            <a:ln w="9525">
              <a:solidFill>
                <a:srgbClr val="000000"/>
              </a:solidFill>
              <a:miter lim="800000"/>
              <a:headEnd/>
              <a:tailEnd/>
            </a:ln>
          </p:spPr>
          <p:txBody>
            <a:bodyPr/>
            <a:lstStyle/>
            <a:p>
              <a:pPr lvl="1">
                <a:buFont typeface="Times New Roman" pitchFamily="18" charset="0"/>
                <a:buNone/>
              </a:pPr>
              <a:r>
                <a:rPr lang="en-US" sz="3200">
                  <a:solidFill>
                    <a:srgbClr val="009900"/>
                  </a:solidFill>
                  <a:latin typeface="Calibri" pitchFamily="34" charset="0"/>
                </a:rPr>
                <a:t>Ex</a:t>
              </a:r>
              <a:r>
                <a:rPr lang="en-US">
                  <a:solidFill>
                    <a:srgbClr val="009900"/>
                  </a:solidFill>
                  <a:latin typeface="Times New Roman" pitchFamily="18" charset="0"/>
                </a:rPr>
                <a:t>:</a:t>
              </a:r>
              <a:r>
                <a:rPr lang="en-US">
                  <a:latin typeface="Times New Roman" pitchFamily="18" charset="0"/>
                </a:rPr>
                <a:t>      </a:t>
              </a:r>
              <a:r>
                <a:rPr lang="en-US">
                  <a:latin typeface="Calibri" pitchFamily="34" charset="0"/>
                </a:rPr>
                <a:t>1 0  0  1  1 </a:t>
              </a:r>
              <a:r>
                <a:rPr lang="en-US">
                  <a:solidFill>
                    <a:srgbClr val="FF0000"/>
                  </a:solidFill>
                  <a:latin typeface="Calibri" pitchFamily="34" charset="0"/>
                </a:rPr>
                <a:t>(-13)</a:t>
              </a:r>
              <a:r>
                <a:rPr lang="en-US">
                  <a:latin typeface="Calibri" pitchFamily="34" charset="0"/>
                </a:rPr>
                <a:t>  X  0  0 1  0  1 </a:t>
              </a:r>
              <a:r>
                <a:rPr lang="en-US">
                  <a:solidFill>
                    <a:srgbClr val="FF0000"/>
                  </a:solidFill>
                  <a:latin typeface="Calibri" pitchFamily="34" charset="0"/>
                </a:rPr>
                <a:t>(-11)</a:t>
              </a:r>
              <a:r>
                <a:rPr lang="en-US">
                  <a:latin typeface="Calibri" pitchFamily="34" charset="0"/>
                </a:rPr>
                <a:t>         </a:t>
              </a:r>
            </a:p>
            <a:p>
              <a:r>
                <a:rPr lang="en-US">
                  <a:latin typeface="Calibri" pitchFamily="34" charset="0"/>
                </a:rPr>
                <a:t>                -1+1-1 +1 -1</a:t>
              </a:r>
            </a:p>
            <a:p>
              <a:r>
                <a:rPr lang="en-US">
                  <a:solidFill>
                    <a:srgbClr val="FF0000"/>
                  </a:solidFill>
                  <a:latin typeface="Calibri" pitchFamily="34" charset="0"/>
                </a:rPr>
                <a:t>   0 0 0 0 0 0  0  0  0  0</a:t>
              </a:r>
            </a:p>
            <a:p>
              <a:r>
                <a:rPr lang="en-US">
                  <a:solidFill>
                    <a:srgbClr val="FF0000"/>
                  </a:solidFill>
                  <a:latin typeface="Calibri" pitchFamily="34" charset="0"/>
                </a:rPr>
                <a:t>   0 0 0 0 0</a:t>
              </a:r>
              <a:r>
                <a:rPr lang="en-US">
                  <a:latin typeface="Calibri" pitchFamily="34" charset="0"/>
                </a:rPr>
                <a:t> 0  1  1  0  1</a:t>
              </a:r>
            </a:p>
            <a:p>
              <a:r>
                <a:rPr lang="en-US">
                  <a:latin typeface="Calibri" pitchFamily="34" charset="0"/>
                </a:rPr>
                <a:t>   </a:t>
              </a:r>
              <a:r>
                <a:rPr lang="en-US">
                  <a:solidFill>
                    <a:srgbClr val="FF0000"/>
                  </a:solidFill>
                  <a:latin typeface="Calibri" pitchFamily="34" charset="0"/>
                </a:rPr>
                <a:t>1 1 1 1</a:t>
              </a:r>
              <a:r>
                <a:rPr lang="en-US">
                  <a:latin typeface="Calibri" pitchFamily="34" charset="0"/>
                </a:rPr>
                <a:t> 1 0  0  1  1 </a:t>
              </a:r>
            </a:p>
            <a:p>
              <a:r>
                <a:rPr lang="en-US">
                  <a:latin typeface="Calibri" pitchFamily="34" charset="0"/>
                </a:rPr>
                <a:t>   </a:t>
              </a:r>
              <a:r>
                <a:rPr lang="en-US">
                  <a:solidFill>
                    <a:srgbClr val="FF0000"/>
                  </a:solidFill>
                  <a:latin typeface="Calibri" pitchFamily="34" charset="0"/>
                </a:rPr>
                <a:t>0 0 0</a:t>
              </a:r>
              <a:r>
                <a:rPr lang="en-US">
                  <a:latin typeface="Calibri" pitchFamily="34" charset="0"/>
                </a:rPr>
                <a:t> 0 1 1  0  1</a:t>
              </a:r>
            </a:p>
            <a:p>
              <a:r>
                <a:rPr lang="en-US">
                  <a:latin typeface="Calibri" pitchFamily="34" charset="0"/>
                </a:rPr>
                <a:t>   </a:t>
              </a:r>
              <a:r>
                <a:rPr lang="en-US">
                  <a:solidFill>
                    <a:srgbClr val="FF0000"/>
                  </a:solidFill>
                  <a:latin typeface="Calibri" pitchFamily="34" charset="0"/>
                </a:rPr>
                <a:t>1 1</a:t>
              </a:r>
              <a:r>
                <a:rPr lang="en-US">
                  <a:latin typeface="Calibri" pitchFamily="34" charset="0"/>
                </a:rPr>
                <a:t> 1 0 0 1  1</a:t>
              </a:r>
            </a:p>
            <a:p>
              <a:r>
                <a:rPr lang="en-US">
                  <a:solidFill>
                    <a:srgbClr val="FF0000"/>
                  </a:solidFill>
                  <a:latin typeface="Calibri" pitchFamily="34" charset="0"/>
                </a:rPr>
                <a:t>   0</a:t>
              </a:r>
              <a:r>
                <a:rPr lang="en-US">
                  <a:latin typeface="Calibri" pitchFamily="34" charset="0"/>
                </a:rPr>
                <a:t> 0 1 1 0 1</a:t>
              </a:r>
            </a:p>
            <a:p>
              <a:pPr algn="just"/>
              <a:r>
                <a:rPr lang="en-US">
                  <a:latin typeface="Calibri" pitchFamily="34" charset="0"/>
                </a:rPr>
                <a:t>   </a:t>
              </a:r>
              <a:r>
                <a:rPr lang="en-US">
                  <a:solidFill>
                    <a:srgbClr val="FF0000"/>
                  </a:solidFill>
                  <a:latin typeface="Calibri" pitchFamily="34" charset="0"/>
                </a:rPr>
                <a:t>0</a:t>
              </a:r>
              <a:r>
                <a:rPr lang="en-US">
                  <a:latin typeface="Calibri" pitchFamily="34" charset="0"/>
                </a:rPr>
                <a:t> 0 1 0 0 0  1   1  1 1 </a:t>
              </a:r>
              <a:r>
                <a:rPr lang="en-US">
                  <a:solidFill>
                    <a:srgbClr val="FF0000"/>
                  </a:solidFill>
                  <a:latin typeface="Calibri" pitchFamily="34" charset="0"/>
                </a:rPr>
                <a:t>(+143)</a:t>
              </a:r>
              <a:r>
                <a:rPr lang="en-US">
                  <a:latin typeface="Calibri" pitchFamily="34" charset="0"/>
                </a:rPr>
                <a:t> </a:t>
              </a:r>
            </a:p>
          </p:txBody>
        </p:sp>
        <p:grpSp>
          <p:nvGrpSpPr>
            <p:cNvPr id="3" name="Group 7"/>
            <p:cNvGrpSpPr>
              <a:grpSpLocks/>
            </p:cNvGrpSpPr>
            <p:nvPr/>
          </p:nvGrpSpPr>
          <p:grpSpPr bwMode="auto">
            <a:xfrm>
              <a:off x="240" y="2209"/>
              <a:ext cx="2160" cy="1680"/>
              <a:chOff x="240" y="2216"/>
              <a:chExt cx="2160" cy="1408"/>
            </a:xfrm>
          </p:grpSpPr>
          <p:sp>
            <p:nvSpPr>
              <p:cNvPr id="7175" name="Line 8"/>
              <p:cNvSpPr>
                <a:spLocks noChangeShapeType="1"/>
              </p:cNvSpPr>
              <p:nvPr/>
            </p:nvSpPr>
            <p:spPr bwMode="auto">
              <a:xfrm>
                <a:off x="240" y="2216"/>
                <a:ext cx="2160" cy="0"/>
              </a:xfrm>
              <a:prstGeom prst="line">
                <a:avLst/>
              </a:prstGeom>
              <a:noFill/>
              <a:ln w="38100">
                <a:solidFill>
                  <a:schemeClr val="tx1"/>
                </a:solidFill>
                <a:round/>
                <a:headEnd/>
                <a:tailEnd/>
              </a:ln>
            </p:spPr>
            <p:txBody>
              <a:bodyPr/>
              <a:lstStyle/>
              <a:p>
                <a:endParaRPr lang="en-US"/>
              </a:p>
            </p:txBody>
          </p:sp>
          <p:sp>
            <p:nvSpPr>
              <p:cNvPr id="7176" name="Line 9"/>
              <p:cNvSpPr>
                <a:spLocks noChangeShapeType="1"/>
              </p:cNvSpPr>
              <p:nvPr/>
            </p:nvSpPr>
            <p:spPr bwMode="auto">
              <a:xfrm>
                <a:off x="240" y="3384"/>
                <a:ext cx="2160" cy="0"/>
              </a:xfrm>
              <a:prstGeom prst="line">
                <a:avLst/>
              </a:prstGeom>
              <a:noFill/>
              <a:ln w="38100">
                <a:solidFill>
                  <a:schemeClr val="tx1"/>
                </a:solidFill>
                <a:round/>
                <a:headEnd/>
                <a:tailEnd/>
              </a:ln>
            </p:spPr>
            <p:txBody>
              <a:bodyPr/>
              <a:lstStyle/>
              <a:p>
                <a:endParaRPr lang="en-US"/>
              </a:p>
            </p:txBody>
          </p:sp>
          <p:sp>
            <p:nvSpPr>
              <p:cNvPr id="7177" name="Line 10"/>
              <p:cNvSpPr>
                <a:spLocks noChangeShapeType="1"/>
              </p:cNvSpPr>
              <p:nvPr/>
            </p:nvSpPr>
            <p:spPr bwMode="auto">
              <a:xfrm>
                <a:off x="240" y="3624"/>
                <a:ext cx="2160" cy="0"/>
              </a:xfrm>
              <a:prstGeom prst="line">
                <a:avLst/>
              </a:prstGeom>
              <a:noFill/>
              <a:ln w="38100">
                <a:solidFill>
                  <a:schemeClr val="tx1"/>
                </a:solidFill>
                <a:round/>
                <a:headEnd/>
                <a:tailEnd/>
              </a:ln>
            </p:spPr>
            <p:txBody>
              <a:bodyPr/>
              <a:lstStyle/>
              <a:p>
                <a:endParaRPr lang="en-US"/>
              </a:p>
            </p:txBody>
          </p:sp>
        </p:grpSp>
      </p:gr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4"/>
          <p:cNvSpPr>
            <a:spLocks noGrp="1" noChangeArrowheads="1"/>
          </p:cNvSpPr>
          <p:nvPr>
            <p:ph type="ctrTitle"/>
          </p:nvPr>
        </p:nvSpPr>
        <p:spPr/>
        <p:txBody>
          <a:bodyPr/>
          <a:lstStyle/>
          <a:p>
            <a:pPr eaLnBrk="1" fontAlgn="auto" hangingPunct="1">
              <a:spcAft>
                <a:spcPts val="0"/>
              </a:spcAft>
              <a:defRPr/>
            </a:pPr>
            <a:r>
              <a:rPr lang="en-US" altLang="zh-CN"/>
              <a:t>Fast Multiplication</a:t>
            </a:r>
          </a:p>
        </p:txBody>
      </p:sp>
      <p:sp>
        <p:nvSpPr>
          <p:cNvPr id="31747" name="Rectangle 5"/>
          <p:cNvSpPr>
            <a:spLocks noGrp="1" noChangeArrowheads="1"/>
          </p:cNvSpPr>
          <p:nvPr>
            <p:ph type="subTitle" idx="1"/>
          </p:nvPr>
        </p:nvSpPr>
        <p:spPr>
          <a:xfrm>
            <a:off x="533400" y="3228975"/>
            <a:ext cx="7854950" cy="1752600"/>
          </a:xfrm>
        </p:spPr>
        <p:txBody>
          <a:bodyPr/>
          <a:lstStyle/>
          <a:p>
            <a:pPr marR="0" eaLnBrk="1" hangingPunct="1"/>
            <a:endParaRPr lang="zh-CN" altLang="en-US" smtClean="0">
              <a:ea typeface="SimSun"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mtClean="0"/>
              <a:t>Number Systems</a:t>
            </a:r>
          </a:p>
        </p:txBody>
      </p:sp>
      <p:sp>
        <p:nvSpPr>
          <p:cNvPr id="3075" name="Content Placeholder 2"/>
          <p:cNvSpPr>
            <a:spLocks noGrp="1"/>
          </p:cNvSpPr>
          <p:nvPr>
            <p:ph idx="1"/>
          </p:nvPr>
        </p:nvSpPr>
        <p:spPr/>
        <p:txBody>
          <a:bodyPr>
            <a:normAutofit/>
          </a:bodyPr>
          <a:lstStyle/>
          <a:p>
            <a:r>
              <a:rPr lang="en-US" b="0" i="1" dirty="0" smtClean="0">
                <a:effectLst/>
                <a:latin typeface="Times New Roman" pitchFamily="18" charset="0"/>
                <a:cs typeface="Times New Roman" pitchFamily="18" charset="0"/>
              </a:rPr>
              <a:t>A set of values used to represent different quantities is known as </a:t>
            </a:r>
            <a:r>
              <a:rPr lang="en-US" b="0" i="1" u="sng" dirty="0" smtClean="0">
                <a:effectLst/>
                <a:latin typeface="Times New Roman" pitchFamily="18" charset="0"/>
                <a:cs typeface="Times New Roman" pitchFamily="18" charset="0"/>
              </a:rPr>
              <a:t>Number System</a:t>
            </a:r>
            <a:r>
              <a:rPr lang="en-US" b="0" i="1" dirty="0" smtClean="0">
                <a:effectLst/>
                <a:latin typeface="Times New Roman" pitchFamily="18" charset="0"/>
                <a:cs typeface="Times New Roman" pitchFamily="18" charset="0"/>
              </a:rPr>
              <a:t>“</a:t>
            </a:r>
          </a:p>
          <a:p>
            <a:r>
              <a:rPr lang="en-US" b="0" dirty="0" smtClean="0">
                <a:effectLst/>
                <a:latin typeface="Times New Roman" pitchFamily="18" charset="0"/>
                <a:cs typeface="Times New Roman" pitchFamily="18" charset="0"/>
              </a:rPr>
              <a:t>The digital computer represents all kinds of data and information in binary numbers</a:t>
            </a:r>
          </a:p>
          <a:p>
            <a:r>
              <a:rPr lang="en-US" b="0" dirty="0" smtClean="0">
                <a:effectLst/>
                <a:latin typeface="Times New Roman" pitchFamily="18" charset="0"/>
                <a:cs typeface="Times New Roman" pitchFamily="18" charset="0"/>
              </a:rPr>
              <a:t> The total number of digits used in a number system is called its base or radix.</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381000" y="304800"/>
            <a:ext cx="8229600" cy="857250"/>
          </a:xfrm>
        </p:spPr>
        <p:txBody>
          <a:bodyPr>
            <a:normAutofit/>
          </a:bodyPr>
          <a:lstStyle/>
          <a:p>
            <a:pPr eaLnBrk="1" fontAlgn="auto" hangingPunct="1">
              <a:spcAft>
                <a:spcPts val="0"/>
              </a:spcAft>
              <a:defRPr/>
            </a:pPr>
            <a:r>
              <a:rPr lang="en-US" altLang="zh-CN" dirty="0"/>
              <a:t>Carry-Save Addition of Summands</a:t>
            </a:r>
          </a:p>
        </p:txBody>
      </p:sp>
      <p:sp>
        <p:nvSpPr>
          <p:cNvPr id="35843" name="Rectangle 3"/>
          <p:cNvSpPr>
            <a:spLocks noGrp="1" noChangeArrowheads="1"/>
          </p:cNvSpPr>
          <p:nvPr>
            <p:ph idx="1"/>
          </p:nvPr>
        </p:nvSpPr>
        <p:spPr>
          <a:xfrm>
            <a:off x="457200" y="1219200"/>
            <a:ext cx="8229600" cy="414338"/>
          </a:xfrm>
        </p:spPr>
        <p:txBody>
          <a:bodyPr/>
          <a:lstStyle/>
          <a:p>
            <a:pPr eaLnBrk="1" hangingPunct="1">
              <a:lnSpc>
                <a:spcPct val="80000"/>
              </a:lnSpc>
            </a:pPr>
            <a:r>
              <a:rPr lang="en-US" altLang="zh-CN" sz="2000" smtClean="0">
                <a:solidFill>
                  <a:srgbClr val="FF0000"/>
                </a:solidFill>
                <a:ea typeface="SimSun" pitchFamily="2" charset="-122"/>
              </a:rPr>
              <a:t>CSA speeds up the addition process.</a:t>
            </a:r>
          </a:p>
        </p:txBody>
      </p:sp>
      <p:sp>
        <p:nvSpPr>
          <p:cNvPr id="7" name="Slide Number Placeholder 5"/>
          <p:cNvSpPr>
            <a:spLocks noGrp="1"/>
          </p:cNvSpPr>
          <p:nvPr>
            <p:ph type="sldNum" sz="quarter" idx="4294967295"/>
          </p:nvPr>
        </p:nvSpPr>
        <p:spPr>
          <a:xfrm>
            <a:off x="7848600" y="6048375"/>
            <a:ext cx="762000" cy="365125"/>
          </a:xfrm>
          <a:prstGeom prst="rect">
            <a:avLst/>
          </a:prstGeom>
        </p:spPr>
        <p:txBody>
          <a:bodyPr/>
          <a:lstStyle/>
          <a:p>
            <a:pPr>
              <a:defRPr/>
            </a:pPr>
            <a:fld id="{FF4A8ED4-0F37-4AA6-B2EC-B677BB3D69F5}" type="slidenum">
              <a:rPr lang="en-US" altLang="en-US"/>
              <a:pPr>
                <a:defRPr/>
              </a:pPr>
              <a:t>140</a:t>
            </a:fld>
            <a:endParaRPr lang="en-US" altLang="en-US"/>
          </a:p>
        </p:txBody>
      </p:sp>
      <p:pic>
        <p:nvPicPr>
          <p:cNvPr id="35845" name="Picture 2"/>
          <p:cNvPicPr>
            <a:picLocks noChangeAspect="1" noChangeArrowheads="1"/>
          </p:cNvPicPr>
          <p:nvPr/>
        </p:nvPicPr>
        <p:blipFill>
          <a:blip r:embed="rId3"/>
          <a:srcRect/>
          <a:stretch>
            <a:fillRect/>
          </a:stretch>
        </p:blipFill>
        <p:spPr bwMode="auto">
          <a:xfrm>
            <a:off x="457200" y="1574800"/>
            <a:ext cx="8443913" cy="4746625"/>
          </a:xfrm>
          <a:prstGeom prst="rect">
            <a:avLst/>
          </a:prstGeom>
          <a:noFill/>
          <a:ln w="9525">
            <a:noFill/>
            <a:miter lim="800000"/>
            <a:headEnd/>
            <a:tailEnd/>
          </a:ln>
        </p:spPr>
      </p:pic>
      <p:cxnSp>
        <p:nvCxnSpPr>
          <p:cNvPr id="8" name="Straight Arrow Connector 7"/>
          <p:cNvCxnSpPr/>
          <p:nvPr/>
        </p:nvCxnSpPr>
        <p:spPr>
          <a:xfrm rot="5400000">
            <a:off x="5220494" y="5139531"/>
            <a:ext cx="1905000" cy="1588"/>
          </a:xfrm>
          <a:prstGeom prst="straightConnector1">
            <a:avLst/>
          </a:prstGeom>
          <a:ln>
            <a:solidFill>
              <a:srgbClr val="FF0000"/>
            </a:solidFill>
            <a:tailEnd type="arrow"/>
          </a:ln>
        </p:spPr>
        <p:style>
          <a:lnRef idx="3">
            <a:schemeClr val="accent1"/>
          </a:lnRef>
          <a:fillRef idx="0">
            <a:schemeClr val="accent1"/>
          </a:fillRef>
          <a:effectRef idx="2">
            <a:schemeClr val="accent1"/>
          </a:effectRef>
          <a:fontRef idx="minor">
            <a:schemeClr val="tx1"/>
          </a:fontRef>
        </p:style>
      </p:cxnSp>
      <p:cxnSp>
        <p:nvCxnSpPr>
          <p:cNvPr id="9" name="Straight Arrow Connector 8"/>
          <p:cNvCxnSpPr/>
          <p:nvPr/>
        </p:nvCxnSpPr>
        <p:spPr>
          <a:xfrm rot="5400000">
            <a:off x="5828507" y="4453731"/>
            <a:ext cx="3276600" cy="1587"/>
          </a:xfrm>
          <a:prstGeom prst="straightConnector1">
            <a:avLst/>
          </a:prstGeom>
          <a:ln>
            <a:solidFill>
              <a:srgbClr val="FF0000"/>
            </a:solidFill>
            <a:tailEnd type="arrow"/>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rot="5400000">
            <a:off x="6590507" y="3996531"/>
            <a:ext cx="4191000" cy="1587"/>
          </a:xfrm>
          <a:prstGeom prst="straightConnector1">
            <a:avLst/>
          </a:prstGeom>
          <a:ln>
            <a:solidFill>
              <a:srgbClr val="FF0000"/>
            </a:solidFill>
            <a:tailEnd type="arrow"/>
          </a:ln>
        </p:spPr>
        <p:style>
          <a:lnRef idx="3">
            <a:schemeClr val="accent1"/>
          </a:lnRef>
          <a:fillRef idx="0">
            <a:schemeClr val="accent1"/>
          </a:fillRef>
          <a:effectRef idx="2">
            <a:schemeClr val="accent1"/>
          </a:effectRef>
          <a:fontRef idx="minor">
            <a:schemeClr val="tx1"/>
          </a:fontRef>
        </p:style>
      </p:cxnSp>
      <p:grpSp>
        <p:nvGrpSpPr>
          <p:cNvPr id="2" name="Group 10"/>
          <p:cNvGrpSpPr>
            <a:grpSpLocks/>
          </p:cNvGrpSpPr>
          <p:nvPr/>
        </p:nvGrpSpPr>
        <p:grpSpPr bwMode="auto">
          <a:xfrm>
            <a:off x="381000" y="5556250"/>
            <a:ext cx="457200" cy="841375"/>
            <a:chOff x="228600" y="5791200"/>
            <a:chExt cx="457200" cy="841177"/>
          </a:xfrm>
        </p:grpSpPr>
        <p:cxnSp>
          <p:nvCxnSpPr>
            <p:cNvPr id="12" name="Straight Connector 11"/>
            <p:cNvCxnSpPr/>
            <p:nvPr/>
          </p:nvCxnSpPr>
          <p:spPr>
            <a:xfrm rot="10800000">
              <a:off x="457200" y="5791200"/>
              <a:ext cx="228600" cy="158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rot="5400000">
              <a:off x="192151" y="6057837"/>
              <a:ext cx="531687" cy="1588"/>
            </a:xfrm>
            <a:prstGeom prst="straightConnector1">
              <a:avLst/>
            </a:prstGeom>
            <a:ln>
              <a:solidFill>
                <a:srgbClr val="FF0000"/>
              </a:solidFill>
              <a:tailEnd type="arrow"/>
            </a:ln>
          </p:spPr>
          <p:style>
            <a:lnRef idx="3">
              <a:schemeClr val="accent1"/>
            </a:lnRef>
            <a:fillRef idx="0">
              <a:schemeClr val="accent1"/>
            </a:fillRef>
            <a:effectRef idx="2">
              <a:schemeClr val="accent1"/>
            </a:effectRef>
            <a:fontRef idx="minor">
              <a:schemeClr val="tx1"/>
            </a:fontRef>
          </p:style>
        </p:cxnSp>
        <p:sp>
          <p:nvSpPr>
            <p:cNvPr id="35867" name="TextBox 13"/>
            <p:cNvSpPr txBox="1">
              <a:spLocks noChangeArrowheads="1"/>
            </p:cNvSpPr>
            <p:nvPr/>
          </p:nvSpPr>
          <p:spPr bwMode="auto">
            <a:xfrm>
              <a:off x="228600" y="6324600"/>
              <a:ext cx="457200" cy="307777"/>
            </a:xfrm>
            <a:prstGeom prst="rect">
              <a:avLst/>
            </a:prstGeom>
            <a:solidFill>
              <a:schemeClr val="bg1"/>
            </a:solidFill>
            <a:ln w="9525">
              <a:noFill/>
              <a:miter lim="800000"/>
              <a:headEnd/>
              <a:tailEnd/>
            </a:ln>
          </p:spPr>
          <p:txBody>
            <a:bodyPr>
              <a:spAutoFit/>
            </a:bodyPr>
            <a:lstStyle/>
            <a:p>
              <a:r>
                <a:rPr lang="en-US" sz="1400" b="1">
                  <a:solidFill>
                    <a:srgbClr val="FF0000"/>
                  </a:solidFill>
                  <a:latin typeface="Cambria" pitchFamily="18" charset="0"/>
                </a:rPr>
                <a:t>P7</a:t>
              </a:r>
            </a:p>
          </p:txBody>
        </p:sp>
      </p:grpSp>
      <p:grpSp>
        <p:nvGrpSpPr>
          <p:cNvPr id="3" name="Group 14"/>
          <p:cNvGrpSpPr>
            <a:grpSpLocks/>
          </p:cNvGrpSpPr>
          <p:nvPr/>
        </p:nvGrpSpPr>
        <p:grpSpPr bwMode="auto">
          <a:xfrm>
            <a:off x="1066800" y="5861050"/>
            <a:ext cx="457200" cy="612775"/>
            <a:chOff x="914400" y="6096000"/>
            <a:chExt cx="457200" cy="612577"/>
          </a:xfrm>
        </p:grpSpPr>
        <p:cxnSp>
          <p:nvCxnSpPr>
            <p:cNvPr id="16" name="Straight Arrow Connector 15"/>
            <p:cNvCxnSpPr/>
            <p:nvPr/>
          </p:nvCxnSpPr>
          <p:spPr>
            <a:xfrm rot="5400000">
              <a:off x="915243" y="6247557"/>
              <a:ext cx="304702" cy="1588"/>
            </a:xfrm>
            <a:prstGeom prst="straightConnector1">
              <a:avLst/>
            </a:prstGeom>
            <a:ln>
              <a:solidFill>
                <a:srgbClr val="FF0000"/>
              </a:solidFill>
              <a:tailEnd type="arrow"/>
            </a:ln>
          </p:spPr>
          <p:style>
            <a:lnRef idx="3">
              <a:schemeClr val="accent1"/>
            </a:lnRef>
            <a:fillRef idx="0">
              <a:schemeClr val="accent1"/>
            </a:fillRef>
            <a:effectRef idx="2">
              <a:schemeClr val="accent1"/>
            </a:effectRef>
            <a:fontRef idx="minor">
              <a:schemeClr val="tx1"/>
            </a:fontRef>
          </p:style>
        </p:cxnSp>
        <p:sp>
          <p:nvSpPr>
            <p:cNvPr id="35864" name="TextBox 16"/>
            <p:cNvSpPr txBox="1">
              <a:spLocks noChangeArrowheads="1"/>
            </p:cNvSpPr>
            <p:nvPr/>
          </p:nvSpPr>
          <p:spPr bwMode="auto">
            <a:xfrm>
              <a:off x="914400" y="6400800"/>
              <a:ext cx="457200" cy="307777"/>
            </a:xfrm>
            <a:prstGeom prst="rect">
              <a:avLst/>
            </a:prstGeom>
            <a:solidFill>
              <a:schemeClr val="bg1"/>
            </a:solidFill>
            <a:ln w="9525">
              <a:noFill/>
              <a:miter lim="800000"/>
              <a:headEnd/>
              <a:tailEnd/>
            </a:ln>
          </p:spPr>
          <p:txBody>
            <a:bodyPr>
              <a:spAutoFit/>
            </a:bodyPr>
            <a:lstStyle/>
            <a:p>
              <a:r>
                <a:rPr lang="en-US" sz="1400" b="1">
                  <a:solidFill>
                    <a:srgbClr val="FF0000"/>
                  </a:solidFill>
                  <a:latin typeface="Cambria" pitchFamily="18" charset="0"/>
                </a:rPr>
                <a:t>P6</a:t>
              </a:r>
            </a:p>
          </p:txBody>
        </p:sp>
      </p:grpSp>
      <p:grpSp>
        <p:nvGrpSpPr>
          <p:cNvPr id="4" name="Group 17"/>
          <p:cNvGrpSpPr>
            <a:grpSpLocks/>
          </p:cNvGrpSpPr>
          <p:nvPr/>
        </p:nvGrpSpPr>
        <p:grpSpPr bwMode="auto">
          <a:xfrm>
            <a:off x="2209800" y="5864225"/>
            <a:ext cx="457200" cy="612775"/>
            <a:chOff x="914400" y="6096000"/>
            <a:chExt cx="457200" cy="612577"/>
          </a:xfrm>
        </p:grpSpPr>
        <p:cxnSp>
          <p:nvCxnSpPr>
            <p:cNvPr id="19" name="Straight Arrow Connector 18"/>
            <p:cNvCxnSpPr/>
            <p:nvPr/>
          </p:nvCxnSpPr>
          <p:spPr>
            <a:xfrm rot="5400000">
              <a:off x="915243" y="6247557"/>
              <a:ext cx="304702" cy="1588"/>
            </a:xfrm>
            <a:prstGeom prst="straightConnector1">
              <a:avLst/>
            </a:prstGeom>
            <a:ln>
              <a:solidFill>
                <a:srgbClr val="FF0000"/>
              </a:solidFill>
              <a:tailEnd type="arrow"/>
            </a:ln>
          </p:spPr>
          <p:style>
            <a:lnRef idx="3">
              <a:schemeClr val="accent1"/>
            </a:lnRef>
            <a:fillRef idx="0">
              <a:schemeClr val="accent1"/>
            </a:fillRef>
            <a:effectRef idx="2">
              <a:schemeClr val="accent1"/>
            </a:effectRef>
            <a:fontRef idx="minor">
              <a:schemeClr val="tx1"/>
            </a:fontRef>
          </p:style>
        </p:cxnSp>
        <p:sp>
          <p:nvSpPr>
            <p:cNvPr id="35862" name="TextBox 19"/>
            <p:cNvSpPr txBox="1">
              <a:spLocks noChangeArrowheads="1"/>
            </p:cNvSpPr>
            <p:nvPr/>
          </p:nvSpPr>
          <p:spPr bwMode="auto">
            <a:xfrm>
              <a:off x="914400" y="6400800"/>
              <a:ext cx="457200" cy="307777"/>
            </a:xfrm>
            <a:prstGeom prst="rect">
              <a:avLst/>
            </a:prstGeom>
            <a:solidFill>
              <a:schemeClr val="bg1"/>
            </a:solidFill>
            <a:ln w="9525">
              <a:noFill/>
              <a:miter lim="800000"/>
              <a:headEnd/>
              <a:tailEnd/>
            </a:ln>
          </p:spPr>
          <p:txBody>
            <a:bodyPr>
              <a:spAutoFit/>
            </a:bodyPr>
            <a:lstStyle/>
            <a:p>
              <a:r>
                <a:rPr lang="en-US" sz="1400" b="1">
                  <a:solidFill>
                    <a:srgbClr val="FF0000"/>
                  </a:solidFill>
                  <a:latin typeface="Cambria" pitchFamily="18" charset="0"/>
                </a:rPr>
                <a:t>P5</a:t>
              </a:r>
            </a:p>
          </p:txBody>
        </p:sp>
      </p:grpSp>
      <p:grpSp>
        <p:nvGrpSpPr>
          <p:cNvPr id="5" name="Group 20"/>
          <p:cNvGrpSpPr>
            <a:grpSpLocks/>
          </p:cNvGrpSpPr>
          <p:nvPr/>
        </p:nvGrpSpPr>
        <p:grpSpPr bwMode="auto">
          <a:xfrm>
            <a:off x="3505200" y="5864225"/>
            <a:ext cx="457200" cy="612775"/>
            <a:chOff x="914400" y="6096000"/>
            <a:chExt cx="457200" cy="612577"/>
          </a:xfrm>
        </p:grpSpPr>
        <p:cxnSp>
          <p:nvCxnSpPr>
            <p:cNvPr id="22" name="Straight Arrow Connector 21"/>
            <p:cNvCxnSpPr/>
            <p:nvPr/>
          </p:nvCxnSpPr>
          <p:spPr>
            <a:xfrm rot="5400000">
              <a:off x="915243" y="6247557"/>
              <a:ext cx="304702" cy="1588"/>
            </a:xfrm>
            <a:prstGeom prst="straightConnector1">
              <a:avLst/>
            </a:prstGeom>
            <a:ln>
              <a:solidFill>
                <a:srgbClr val="FF0000"/>
              </a:solidFill>
              <a:tailEnd type="arrow"/>
            </a:ln>
          </p:spPr>
          <p:style>
            <a:lnRef idx="3">
              <a:schemeClr val="accent1"/>
            </a:lnRef>
            <a:fillRef idx="0">
              <a:schemeClr val="accent1"/>
            </a:fillRef>
            <a:effectRef idx="2">
              <a:schemeClr val="accent1"/>
            </a:effectRef>
            <a:fontRef idx="minor">
              <a:schemeClr val="tx1"/>
            </a:fontRef>
          </p:style>
        </p:cxnSp>
        <p:sp>
          <p:nvSpPr>
            <p:cNvPr id="35860" name="TextBox 22"/>
            <p:cNvSpPr txBox="1">
              <a:spLocks noChangeArrowheads="1"/>
            </p:cNvSpPr>
            <p:nvPr/>
          </p:nvSpPr>
          <p:spPr bwMode="auto">
            <a:xfrm>
              <a:off x="914400" y="6400800"/>
              <a:ext cx="457200" cy="307777"/>
            </a:xfrm>
            <a:prstGeom prst="rect">
              <a:avLst/>
            </a:prstGeom>
            <a:solidFill>
              <a:schemeClr val="bg1"/>
            </a:solidFill>
            <a:ln w="9525">
              <a:noFill/>
              <a:miter lim="800000"/>
              <a:headEnd/>
              <a:tailEnd/>
            </a:ln>
          </p:spPr>
          <p:txBody>
            <a:bodyPr>
              <a:spAutoFit/>
            </a:bodyPr>
            <a:lstStyle/>
            <a:p>
              <a:r>
                <a:rPr lang="en-US" sz="1400" b="1">
                  <a:solidFill>
                    <a:srgbClr val="FF0000"/>
                  </a:solidFill>
                  <a:latin typeface="Cambria" pitchFamily="18" charset="0"/>
                </a:rPr>
                <a:t>P4</a:t>
              </a:r>
            </a:p>
          </p:txBody>
        </p:sp>
      </p:grpSp>
      <p:grpSp>
        <p:nvGrpSpPr>
          <p:cNvPr id="6" name="Group 23"/>
          <p:cNvGrpSpPr>
            <a:grpSpLocks/>
          </p:cNvGrpSpPr>
          <p:nvPr/>
        </p:nvGrpSpPr>
        <p:grpSpPr bwMode="auto">
          <a:xfrm>
            <a:off x="4724400" y="5861050"/>
            <a:ext cx="457200" cy="612775"/>
            <a:chOff x="914400" y="6096000"/>
            <a:chExt cx="457200" cy="612577"/>
          </a:xfrm>
        </p:grpSpPr>
        <p:cxnSp>
          <p:nvCxnSpPr>
            <p:cNvPr id="25" name="Straight Arrow Connector 24"/>
            <p:cNvCxnSpPr/>
            <p:nvPr/>
          </p:nvCxnSpPr>
          <p:spPr>
            <a:xfrm rot="5400000">
              <a:off x="915243" y="6247557"/>
              <a:ext cx="304702" cy="1588"/>
            </a:xfrm>
            <a:prstGeom prst="straightConnector1">
              <a:avLst/>
            </a:prstGeom>
            <a:ln>
              <a:solidFill>
                <a:srgbClr val="FF0000"/>
              </a:solidFill>
              <a:tailEnd type="arrow"/>
            </a:ln>
          </p:spPr>
          <p:style>
            <a:lnRef idx="3">
              <a:schemeClr val="accent1"/>
            </a:lnRef>
            <a:fillRef idx="0">
              <a:schemeClr val="accent1"/>
            </a:fillRef>
            <a:effectRef idx="2">
              <a:schemeClr val="accent1"/>
            </a:effectRef>
            <a:fontRef idx="minor">
              <a:schemeClr val="tx1"/>
            </a:fontRef>
          </p:style>
        </p:cxnSp>
        <p:sp>
          <p:nvSpPr>
            <p:cNvPr id="35858" name="TextBox 25"/>
            <p:cNvSpPr txBox="1">
              <a:spLocks noChangeArrowheads="1"/>
            </p:cNvSpPr>
            <p:nvPr/>
          </p:nvSpPr>
          <p:spPr bwMode="auto">
            <a:xfrm>
              <a:off x="914400" y="6400800"/>
              <a:ext cx="457200" cy="307777"/>
            </a:xfrm>
            <a:prstGeom prst="rect">
              <a:avLst/>
            </a:prstGeom>
            <a:solidFill>
              <a:schemeClr val="bg1"/>
            </a:solidFill>
            <a:ln w="9525">
              <a:noFill/>
              <a:miter lim="800000"/>
              <a:headEnd/>
              <a:tailEnd/>
            </a:ln>
          </p:spPr>
          <p:txBody>
            <a:bodyPr>
              <a:spAutoFit/>
            </a:bodyPr>
            <a:lstStyle/>
            <a:p>
              <a:r>
                <a:rPr lang="en-US" sz="1400" b="1">
                  <a:solidFill>
                    <a:srgbClr val="FF0000"/>
                  </a:solidFill>
                  <a:latin typeface="Cambria" pitchFamily="18" charset="0"/>
                </a:rPr>
                <a:t>P3</a:t>
              </a:r>
            </a:p>
          </p:txBody>
        </p:sp>
      </p:grpSp>
      <p:sp>
        <p:nvSpPr>
          <p:cNvPr id="35854" name="TextBox 26"/>
          <p:cNvSpPr txBox="1">
            <a:spLocks noChangeArrowheads="1"/>
          </p:cNvSpPr>
          <p:nvPr/>
        </p:nvSpPr>
        <p:spPr bwMode="auto">
          <a:xfrm>
            <a:off x="5943600" y="6165850"/>
            <a:ext cx="457200" cy="307975"/>
          </a:xfrm>
          <a:prstGeom prst="rect">
            <a:avLst/>
          </a:prstGeom>
          <a:solidFill>
            <a:schemeClr val="bg1"/>
          </a:solidFill>
          <a:ln w="9525">
            <a:noFill/>
            <a:miter lim="800000"/>
            <a:headEnd/>
            <a:tailEnd/>
          </a:ln>
        </p:spPr>
        <p:txBody>
          <a:bodyPr>
            <a:spAutoFit/>
          </a:bodyPr>
          <a:lstStyle/>
          <a:p>
            <a:r>
              <a:rPr lang="en-US" sz="1400" b="1">
                <a:solidFill>
                  <a:srgbClr val="FF0000"/>
                </a:solidFill>
                <a:latin typeface="Cambria" pitchFamily="18" charset="0"/>
              </a:rPr>
              <a:t>P2</a:t>
            </a:r>
          </a:p>
        </p:txBody>
      </p:sp>
      <p:sp>
        <p:nvSpPr>
          <p:cNvPr id="35855" name="TextBox 27"/>
          <p:cNvSpPr txBox="1">
            <a:spLocks noChangeArrowheads="1"/>
          </p:cNvSpPr>
          <p:nvPr/>
        </p:nvSpPr>
        <p:spPr bwMode="auto">
          <a:xfrm>
            <a:off x="7315200" y="6165850"/>
            <a:ext cx="457200" cy="307975"/>
          </a:xfrm>
          <a:prstGeom prst="rect">
            <a:avLst/>
          </a:prstGeom>
          <a:solidFill>
            <a:schemeClr val="bg1"/>
          </a:solidFill>
          <a:ln w="9525">
            <a:noFill/>
            <a:miter lim="800000"/>
            <a:headEnd/>
            <a:tailEnd/>
          </a:ln>
        </p:spPr>
        <p:txBody>
          <a:bodyPr>
            <a:spAutoFit/>
          </a:bodyPr>
          <a:lstStyle/>
          <a:p>
            <a:r>
              <a:rPr lang="en-US" sz="1400" b="1">
                <a:solidFill>
                  <a:srgbClr val="FF0000"/>
                </a:solidFill>
                <a:latin typeface="Cambria" pitchFamily="18" charset="0"/>
              </a:rPr>
              <a:t>P1</a:t>
            </a:r>
          </a:p>
        </p:txBody>
      </p:sp>
      <p:sp>
        <p:nvSpPr>
          <p:cNvPr id="35856" name="TextBox 28"/>
          <p:cNvSpPr txBox="1">
            <a:spLocks noChangeArrowheads="1"/>
          </p:cNvSpPr>
          <p:nvPr/>
        </p:nvSpPr>
        <p:spPr bwMode="auto">
          <a:xfrm>
            <a:off x="8458200" y="6165850"/>
            <a:ext cx="457200" cy="307975"/>
          </a:xfrm>
          <a:prstGeom prst="rect">
            <a:avLst/>
          </a:prstGeom>
          <a:solidFill>
            <a:schemeClr val="bg1"/>
          </a:solidFill>
          <a:ln w="9525">
            <a:noFill/>
            <a:miter lim="800000"/>
            <a:headEnd/>
            <a:tailEnd/>
          </a:ln>
        </p:spPr>
        <p:txBody>
          <a:bodyPr>
            <a:spAutoFit/>
          </a:bodyPr>
          <a:lstStyle/>
          <a:p>
            <a:r>
              <a:rPr lang="en-US" sz="1400" b="1">
                <a:solidFill>
                  <a:srgbClr val="FF0000"/>
                </a:solidFill>
                <a:latin typeface="Cambria" pitchFamily="18" charset="0"/>
              </a:rPr>
              <a:t>P0</a:t>
            </a: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pPr eaLnBrk="1" fontAlgn="auto" hangingPunct="1">
              <a:spcAft>
                <a:spcPts val="0"/>
              </a:spcAft>
              <a:defRPr/>
            </a:pPr>
            <a:r>
              <a:rPr lang="en-US" altLang="zh-CN" sz="4000" b="1" dirty="0" smtClean="0"/>
              <a:t>Carry-Save Addition of Summands(Cont.,)</a:t>
            </a:r>
            <a:endParaRPr lang="en-US" sz="4000" b="1" dirty="0"/>
          </a:p>
        </p:txBody>
      </p:sp>
      <p:pic>
        <p:nvPicPr>
          <p:cNvPr id="36867" name="Picture 2"/>
          <p:cNvPicPr>
            <a:picLocks noChangeAspect="1" noChangeArrowheads="1"/>
          </p:cNvPicPr>
          <p:nvPr/>
        </p:nvPicPr>
        <p:blipFill>
          <a:blip r:embed="rId3"/>
          <a:srcRect/>
          <a:stretch>
            <a:fillRect/>
          </a:stretch>
        </p:blipFill>
        <p:spPr bwMode="auto">
          <a:xfrm>
            <a:off x="304800" y="1673225"/>
            <a:ext cx="8486775" cy="4772025"/>
          </a:xfrm>
          <a:prstGeom prst="rect">
            <a:avLst/>
          </a:prstGeom>
          <a:noFill/>
          <a:ln w="9525">
            <a:noFill/>
            <a:miter lim="800000"/>
            <a:headEnd/>
            <a:tailEnd/>
          </a:ln>
        </p:spPr>
      </p:pic>
      <p:cxnSp>
        <p:nvCxnSpPr>
          <p:cNvPr id="6" name="Straight Arrow Connector 5"/>
          <p:cNvCxnSpPr/>
          <p:nvPr/>
        </p:nvCxnSpPr>
        <p:spPr>
          <a:xfrm rot="5400000">
            <a:off x="6439694" y="4072731"/>
            <a:ext cx="4191000" cy="1588"/>
          </a:xfrm>
          <a:prstGeom prst="straightConnector1">
            <a:avLst/>
          </a:prstGeom>
          <a:ln>
            <a:solidFill>
              <a:srgbClr val="FF0000"/>
            </a:solidFill>
            <a:tailEnd type="arrow"/>
          </a:ln>
        </p:spPr>
        <p:style>
          <a:lnRef idx="3">
            <a:schemeClr val="accent1"/>
          </a:lnRef>
          <a:fillRef idx="0">
            <a:schemeClr val="accent1"/>
          </a:fillRef>
          <a:effectRef idx="2">
            <a:schemeClr val="accent1"/>
          </a:effectRef>
          <a:fontRef idx="minor">
            <a:schemeClr val="tx1"/>
          </a:fontRef>
        </p:style>
      </p:cxnSp>
      <p:cxnSp>
        <p:nvCxnSpPr>
          <p:cNvPr id="7" name="Straight Arrow Connector 6"/>
          <p:cNvCxnSpPr/>
          <p:nvPr/>
        </p:nvCxnSpPr>
        <p:spPr>
          <a:xfrm rot="5400000">
            <a:off x="5068094" y="5215731"/>
            <a:ext cx="1905000" cy="1588"/>
          </a:xfrm>
          <a:prstGeom prst="straightConnector1">
            <a:avLst/>
          </a:prstGeom>
          <a:ln>
            <a:solidFill>
              <a:srgbClr val="FF0000"/>
            </a:solidFill>
            <a:tailEnd type="arrow"/>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rot="5400000">
            <a:off x="5677694" y="4529931"/>
            <a:ext cx="3276600" cy="1588"/>
          </a:xfrm>
          <a:prstGeom prst="straightConnector1">
            <a:avLst/>
          </a:prstGeom>
          <a:ln>
            <a:solidFill>
              <a:srgbClr val="FF0000"/>
            </a:solidFill>
            <a:tailEnd type="arrow"/>
          </a:ln>
        </p:spPr>
        <p:style>
          <a:lnRef idx="3">
            <a:schemeClr val="accent1"/>
          </a:lnRef>
          <a:fillRef idx="0">
            <a:schemeClr val="accent1"/>
          </a:fillRef>
          <a:effectRef idx="2">
            <a:schemeClr val="accent1"/>
          </a:effectRef>
          <a:fontRef idx="minor">
            <a:schemeClr val="tx1"/>
          </a:fontRef>
        </p:style>
      </p:cxnSp>
      <p:cxnSp>
        <p:nvCxnSpPr>
          <p:cNvPr id="20" name="Straight Arrow Connector 19"/>
          <p:cNvCxnSpPr/>
          <p:nvPr/>
        </p:nvCxnSpPr>
        <p:spPr>
          <a:xfrm rot="5400000">
            <a:off x="2058194" y="6092031"/>
            <a:ext cx="304800" cy="1588"/>
          </a:xfrm>
          <a:prstGeom prst="straightConnector1">
            <a:avLst/>
          </a:prstGeom>
          <a:ln>
            <a:solidFill>
              <a:srgbClr val="FF0000"/>
            </a:solidFill>
            <a:tailEnd type="arrow"/>
          </a:ln>
        </p:spPr>
        <p:style>
          <a:lnRef idx="3">
            <a:schemeClr val="accent1"/>
          </a:lnRef>
          <a:fillRef idx="0">
            <a:schemeClr val="accent1"/>
          </a:fillRef>
          <a:effectRef idx="2">
            <a:schemeClr val="accent1"/>
          </a:effectRef>
          <a:fontRef idx="minor">
            <a:schemeClr val="tx1"/>
          </a:fontRef>
        </p:style>
      </p:cxnSp>
      <p:cxnSp>
        <p:nvCxnSpPr>
          <p:cNvPr id="21" name="Straight Arrow Connector 20"/>
          <p:cNvCxnSpPr/>
          <p:nvPr/>
        </p:nvCxnSpPr>
        <p:spPr>
          <a:xfrm rot="5400000">
            <a:off x="3353594" y="6092031"/>
            <a:ext cx="304800" cy="1588"/>
          </a:xfrm>
          <a:prstGeom prst="straightConnector1">
            <a:avLst/>
          </a:prstGeom>
          <a:ln>
            <a:solidFill>
              <a:srgbClr val="FF0000"/>
            </a:solidFill>
            <a:tailEnd type="arrow"/>
          </a:ln>
        </p:spPr>
        <p:style>
          <a:lnRef idx="3">
            <a:schemeClr val="accent1"/>
          </a:lnRef>
          <a:fillRef idx="0">
            <a:schemeClr val="accent1"/>
          </a:fillRef>
          <a:effectRef idx="2">
            <a:schemeClr val="accent1"/>
          </a:effectRef>
          <a:fontRef idx="minor">
            <a:schemeClr val="tx1"/>
          </a:fontRef>
        </p:style>
      </p:cxnSp>
      <p:cxnSp>
        <p:nvCxnSpPr>
          <p:cNvPr id="22" name="Straight Arrow Connector 21"/>
          <p:cNvCxnSpPr/>
          <p:nvPr/>
        </p:nvCxnSpPr>
        <p:spPr>
          <a:xfrm rot="5400000">
            <a:off x="4572794" y="6092031"/>
            <a:ext cx="304800" cy="1588"/>
          </a:xfrm>
          <a:prstGeom prst="straightConnector1">
            <a:avLst/>
          </a:prstGeom>
          <a:ln>
            <a:solidFill>
              <a:srgbClr val="FF0000"/>
            </a:solidFill>
            <a:tailEnd type="arrow"/>
          </a:ln>
        </p:spPr>
        <p:style>
          <a:lnRef idx="3">
            <a:schemeClr val="accent1"/>
          </a:lnRef>
          <a:fillRef idx="0">
            <a:schemeClr val="accent1"/>
          </a:fillRef>
          <a:effectRef idx="2">
            <a:schemeClr val="accent1"/>
          </a:effectRef>
          <a:fontRef idx="minor">
            <a:schemeClr val="tx1"/>
          </a:fontRef>
        </p:style>
      </p:cxnSp>
      <p:sp>
        <p:nvSpPr>
          <p:cNvPr id="36874" name="TextBox 26"/>
          <p:cNvSpPr txBox="1">
            <a:spLocks noChangeArrowheads="1"/>
          </p:cNvSpPr>
          <p:nvPr/>
        </p:nvSpPr>
        <p:spPr bwMode="auto">
          <a:xfrm>
            <a:off x="4572000" y="6245225"/>
            <a:ext cx="457200" cy="307975"/>
          </a:xfrm>
          <a:prstGeom prst="rect">
            <a:avLst/>
          </a:prstGeom>
          <a:solidFill>
            <a:schemeClr val="bg1"/>
          </a:solidFill>
          <a:ln w="9525">
            <a:noFill/>
            <a:miter lim="800000"/>
            <a:headEnd/>
            <a:tailEnd/>
          </a:ln>
        </p:spPr>
        <p:txBody>
          <a:bodyPr>
            <a:spAutoFit/>
          </a:bodyPr>
          <a:lstStyle/>
          <a:p>
            <a:r>
              <a:rPr lang="en-US" sz="1400" b="1">
                <a:solidFill>
                  <a:srgbClr val="FF0000"/>
                </a:solidFill>
                <a:latin typeface="Cambria" pitchFamily="18" charset="0"/>
              </a:rPr>
              <a:t>P3</a:t>
            </a:r>
          </a:p>
        </p:txBody>
      </p:sp>
      <p:sp>
        <p:nvSpPr>
          <p:cNvPr id="36875" name="TextBox 27"/>
          <p:cNvSpPr txBox="1">
            <a:spLocks noChangeArrowheads="1"/>
          </p:cNvSpPr>
          <p:nvPr/>
        </p:nvSpPr>
        <p:spPr bwMode="auto">
          <a:xfrm>
            <a:off x="5867400" y="6245225"/>
            <a:ext cx="457200" cy="307975"/>
          </a:xfrm>
          <a:prstGeom prst="rect">
            <a:avLst/>
          </a:prstGeom>
          <a:solidFill>
            <a:schemeClr val="bg1"/>
          </a:solidFill>
          <a:ln w="9525">
            <a:noFill/>
            <a:miter lim="800000"/>
            <a:headEnd/>
            <a:tailEnd/>
          </a:ln>
        </p:spPr>
        <p:txBody>
          <a:bodyPr>
            <a:spAutoFit/>
          </a:bodyPr>
          <a:lstStyle/>
          <a:p>
            <a:r>
              <a:rPr lang="en-US" sz="1400" b="1">
                <a:solidFill>
                  <a:srgbClr val="FF0000"/>
                </a:solidFill>
                <a:latin typeface="Cambria" pitchFamily="18" charset="0"/>
              </a:rPr>
              <a:t>P2</a:t>
            </a:r>
          </a:p>
        </p:txBody>
      </p:sp>
      <p:sp>
        <p:nvSpPr>
          <p:cNvPr id="36876" name="TextBox 28"/>
          <p:cNvSpPr txBox="1">
            <a:spLocks noChangeArrowheads="1"/>
          </p:cNvSpPr>
          <p:nvPr/>
        </p:nvSpPr>
        <p:spPr bwMode="auto">
          <a:xfrm>
            <a:off x="7086600" y="6245225"/>
            <a:ext cx="457200" cy="307975"/>
          </a:xfrm>
          <a:prstGeom prst="rect">
            <a:avLst/>
          </a:prstGeom>
          <a:solidFill>
            <a:schemeClr val="bg1"/>
          </a:solidFill>
          <a:ln w="9525">
            <a:noFill/>
            <a:miter lim="800000"/>
            <a:headEnd/>
            <a:tailEnd/>
          </a:ln>
        </p:spPr>
        <p:txBody>
          <a:bodyPr>
            <a:spAutoFit/>
          </a:bodyPr>
          <a:lstStyle/>
          <a:p>
            <a:r>
              <a:rPr lang="en-US" sz="1400" b="1">
                <a:solidFill>
                  <a:srgbClr val="FF0000"/>
                </a:solidFill>
                <a:latin typeface="Cambria" pitchFamily="18" charset="0"/>
              </a:rPr>
              <a:t>P1</a:t>
            </a:r>
          </a:p>
        </p:txBody>
      </p:sp>
      <p:sp>
        <p:nvSpPr>
          <p:cNvPr id="36877" name="TextBox 29"/>
          <p:cNvSpPr txBox="1">
            <a:spLocks noChangeArrowheads="1"/>
          </p:cNvSpPr>
          <p:nvPr/>
        </p:nvSpPr>
        <p:spPr bwMode="auto">
          <a:xfrm>
            <a:off x="8382000" y="6245225"/>
            <a:ext cx="457200" cy="307975"/>
          </a:xfrm>
          <a:prstGeom prst="rect">
            <a:avLst/>
          </a:prstGeom>
          <a:solidFill>
            <a:schemeClr val="bg1"/>
          </a:solidFill>
          <a:ln w="9525">
            <a:noFill/>
            <a:miter lim="800000"/>
            <a:headEnd/>
            <a:tailEnd/>
          </a:ln>
        </p:spPr>
        <p:txBody>
          <a:bodyPr>
            <a:spAutoFit/>
          </a:bodyPr>
          <a:lstStyle/>
          <a:p>
            <a:r>
              <a:rPr lang="en-US" sz="1400" b="1">
                <a:solidFill>
                  <a:srgbClr val="FF0000"/>
                </a:solidFill>
                <a:latin typeface="Cambria" pitchFamily="18" charset="0"/>
              </a:rPr>
              <a:t>P0</a:t>
            </a:r>
          </a:p>
        </p:txBody>
      </p:sp>
      <p:sp>
        <p:nvSpPr>
          <p:cNvPr id="36878" name="TextBox 30"/>
          <p:cNvSpPr txBox="1">
            <a:spLocks noChangeArrowheads="1"/>
          </p:cNvSpPr>
          <p:nvPr/>
        </p:nvSpPr>
        <p:spPr bwMode="auto">
          <a:xfrm>
            <a:off x="2057400" y="6245225"/>
            <a:ext cx="457200" cy="307975"/>
          </a:xfrm>
          <a:prstGeom prst="rect">
            <a:avLst/>
          </a:prstGeom>
          <a:solidFill>
            <a:schemeClr val="bg1"/>
          </a:solidFill>
          <a:ln w="9525">
            <a:noFill/>
            <a:miter lim="800000"/>
            <a:headEnd/>
            <a:tailEnd/>
          </a:ln>
        </p:spPr>
        <p:txBody>
          <a:bodyPr>
            <a:spAutoFit/>
          </a:bodyPr>
          <a:lstStyle/>
          <a:p>
            <a:r>
              <a:rPr lang="en-US" sz="1400" b="1">
                <a:solidFill>
                  <a:srgbClr val="FF0000"/>
                </a:solidFill>
                <a:latin typeface="Cambria" pitchFamily="18" charset="0"/>
              </a:rPr>
              <a:t>P5</a:t>
            </a:r>
          </a:p>
        </p:txBody>
      </p:sp>
      <p:sp>
        <p:nvSpPr>
          <p:cNvPr id="36879" name="TextBox 31"/>
          <p:cNvSpPr txBox="1">
            <a:spLocks noChangeArrowheads="1"/>
          </p:cNvSpPr>
          <p:nvPr/>
        </p:nvSpPr>
        <p:spPr bwMode="auto">
          <a:xfrm>
            <a:off x="3352800" y="6245225"/>
            <a:ext cx="457200" cy="307975"/>
          </a:xfrm>
          <a:prstGeom prst="rect">
            <a:avLst/>
          </a:prstGeom>
          <a:solidFill>
            <a:schemeClr val="bg1"/>
          </a:solidFill>
          <a:ln w="9525">
            <a:noFill/>
            <a:miter lim="800000"/>
            <a:headEnd/>
            <a:tailEnd/>
          </a:ln>
        </p:spPr>
        <p:txBody>
          <a:bodyPr>
            <a:spAutoFit/>
          </a:bodyPr>
          <a:lstStyle/>
          <a:p>
            <a:r>
              <a:rPr lang="en-US" sz="1400" b="1">
                <a:solidFill>
                  <a:srgbClr val="FF0000"/>
                </a:solidFill>
                <a:latin typeface="Cambria" pitchFamily="18" charset="0"/>
              </a:rPr>
              <a:t>P4</a:t>
            </a:r>
          </a:p>
        </p:txBody>
      </p:sp>
      <p:grpSp>
        <p:nvGrpSpPr>
          <p:cNvPr id="3" name="Group 34"/>
          <p:cNvGrpSpPr>
            <a:grpSpLocks/>
          </p:cNvGrpSpPr>
          <p:nvPr/>
        </p:nvGrpSpPr>
        <p:grpSpPr bwMode="auto">
          <a:xfrm>
            <a:off x="228600" y="5635625"/>
            <a:ext cx="457200" cy="841375"/>
            <a:chOff x="228600" y="5791200"/>
            <a:chExt cx="457200" cy="841177"/>
          </a:xfrm>
        </p:grpSpPr>
        <p:cxnSp>
          <p:nvCxnSpPr>
            <p:cNvPr id="13" name="Straight Connector 12"/>
            <p:cNvCxnSpPr/>
            <p:nvPr/>
          </p:nvCxnSpPr>
          <p:spPr>
            <a:xfrm rot="10800000">
              <a:off x="457200" y="5791200"/>
              <a:ext cx="228600" cy="158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rot="5400000">
              <a:off x="192151" y="6057837"/>
              <a:ext cx="531687" cy="1588"/>
            </a:xfrm>
            <a:prstGeom prst="straightConnector1">
              <a:avLst/>
            </a:prstGeom>
            <a:ln>
              <a:solidFill>
                <a:srgbClr val="FF0000"/>
              </a:solidFill>
              <a:tailEnd type="arrow"/>
            </a:ln>
          </p:spPr>
          <p:style>
            <a:lnRef idx="3">
              <a:schemeClr val="accent1"/>
            </a:lnRef>
            <a:fillRef idx="0">
              <a:schemeClr val="accent1"/>
            </a:fillRef>
            <a:effectRef idx="2">
              <a:schemeClr val="accent1"/>
            </a:effectRef>
            <a:fontRef idx="minor">
              <a:schemeClr val="tx1"/>
            </a:fontRef>
          </p:style>
        </p:cxnSp>
        <p:sp>
          <p:nvSpPr>
            <p:cNvPr id="36886" name="TextBox 32"/>
            <p:cNvSpPr txBox="1">
              <a:spLocks noChangeArrowheads="1"/>
            </p:cNvSpPr>
            <p:nvPr/>
          </p:nvSpPr>
          <p:spPr bwMode="auto">
            <a:xfrm>
              <a:off x="228600" y="6324600"/>
              <a:ext cx="457200" cy="307777"/>
            </a:xfrm>
            <a:prstGeom prst="rect">
              <a:avLst/>
            </a:prstGeom>
            <a:solidFill>
              <a:schemeClr val="bg1"/>
            </a:solidFill>
            <a:ln w="9525">
              <a:noFill/>
              <a:miter lim="800000"/>
              <a:headEnd/>
              <a:tailEnd/>
            </a:ln>
          </p:spPr>
          <p:txBody>
            <a:bodyPr>
              <a:spAutoFit/>
            </a:bodyPr>
            <a:lstStyle/>
            <a:p>
              <a:r>
                <a:rPr lang="en-US" sz="1400" b="1">
                  <a:solidFill>
                    <a:srgbClr val="FF0000"/>
                  </a:solidFill>
                  <a:latin typeface="Cambria" pitchFamily="18" charset="0"/>
                </a:rPr>
                <a:t>P7</a:t>
              </a:r>
            </a:p>
          </p:txBody>
        </p:sp>
      </p:grpSp>
      <p:grpSp>
        <p:nvGrpSpPr>
          <p:cNvPr id="4" name="Group 35"/>
          <p:cNvGrpSpPr>
            <a:grpSpLocks/>
          </p:cNvGrpSpPr>
          <p:nvPr/>
        </p:nvGrpSpPr>
        <p:grpSpPr bwMode="auto">
          <a:xfrm>
            <a:off x="914400" y="5940425"/>
            <a:ext cx="457200" cy="612775"/>
            <a:chOff x="914400" y="6096000"/>
            <a:chExt cx="457200" cy="612577"/>
          </a:xfrm>
        </p:grpSpPr>
        <p:cxnSp>
          <p:nvCxnSpPr>
            <p:cNvPr id="17" name="Straight Arrow Connector 16"/>
            <p:cNvCxnSpPr/>
            <p:nvPr/>
          </p:nvCxnSpPr>
          <p:spPr>
            <a:xfrm rot="5400000">
              <a:off x="915243" y="6247557"/>
              <a:ext cx="304702" cy="1588"/>
            </a:xfrm>
            <a:prstGeom prst="straightConnector1">
              <a:avLst/>
            </a:prstGeom>
            <a:ln>
              <a:solidFill>
                <a:srgbClr val="FF0000"/>
              </a:solidFill>
              <a:tailEnd type="arrow"/>
            </a:ln>
          </p:spPr>
          <p:style>
            <a:lnRef idx="3">
              <a:schemeClr val="accent1"/>
            </a:lnRef>
            <a:fillRef idx="0">
              <a:schemeClr val="accent1"/>
            </a:fillRef>
            <a:effectRef idx="2">
              <a:schemeClr val="accent1"/>
            </a:effectRef>
            <a:fontRef idx="minor">
              <a:schemeClr val="tx1"/>
            </a:fontRef>
          </p:style>
        </p:cxnSp>
        <p:sp>
          <p:nvSpPr>
            <p:cNvPr id="36883" name="TextBox 33"/>
            <p:cNvSpPr txBox="1">
              <a:spLocks noChangeArrowheads="1"/>
            </p:cNvSpPr>
            <p:nvPr/>
          </p:nvSpPr>
          <p:spPr bwMode="auto">
            <a:xfrm>
              <a:off x="914400" y="6400800"/>
              <a:ext cx="457200" cy="307777"/>
            </a:xfrm>
            <a:prstGeom prst="rect">
              <a:avLst/>
            </a:prstGeom>
            <a:solidFill>
              <a:schemeClr val="bg1"/>
            </a:solidFill>
            <a:ln w="9525">
              <a:noFill/>
              <a:miter lim="800000"/>
              <a:headEnd/>
              <a:tailEnd/>
            </a:ln>
          </p:spPr>
          <p:txBody>
            <a:bodyPr>
              <a:spAutoFit/>
            </a:bodyPr>
            <a:lstStyle/>
            <a:p>
              <a:r>
                <a:rPr lang="en-US" sz="1400" b="1">
                  <a:solidFill>
                    <a:srgbClr val="FF0000"/>
                  </a:solidFill>
                  <a:latin typeface="Cambria" pitchFamily="18" charset="0"/>
                </a:rPr>
                <a:t>P6</a:t>
              </a:r>
            </a:p>
          </p:txBody>
        </p:sp>
      </p:gr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04800" y="438150"/>
            <a:ext cx="8610600" cy="1009650"/>
          </a:xfrm>
        </p:spPr>
        <p:txBody>
          <a:bodyPr>
            <a:normAutofit fontScale="90000"/>
          </a:bodyPr>
          <a:lstStyle/>
          <a:p>
            <a:pPr eaLnBrk="1" hangingPunct="1"/>
            <a:r>
              <a:rPr lang="en-US" altLang="zh-CN" sz="4000" b="1" smtClean="0"/>
              <a:t>Carry-Save Addition of Summands(Cont.,)</a:t>
            </a:r>
            <a:endParaRPr lang="zh-CN" altLang="en-US" sz="4000" smtClean="0"/>
          </a:p>
        </p:txBody>
      </p:sp>
      <p:sp>
        <p:nvSpPr>
          <p:cNvPr id="37891" name="Rectangle 3"/>
          <p:cNvSpPr>
            <a:spLocks noGrp="1" noChangeArrowheads="1"/>
          </p:cNvSpPr>
          <p:nvPr>
            <p:ph type="body" idx="1"/>
          </p:nvPr>
        </p:nvSpPr>
        <p:spPr/>
        <p:txBody>
          <a:bodyPr/>
          <a:lstStyle/>
          <a:p>
            <a:pPr eaLnBrk="1" hangingPunct="1">
              <a:lnSpc>
                <a:spcPct val="90000"/>
              </a:lnSpc>
            </a:pPr>
            <a:r>
              <a:rPr lang="en-US" altLang="zh-CN" smtClean="0">
                <a:ea typeface="SimSun" pitchFamily="2" charset="-122"/>
              </a:rPr>
              <a:t>Consider the addition of many summands, we can:</a:t>
            </a:r>
          </a:p>
          <a:p>
            <a:pPr eaLnBrk="1" hangingPunct="1">
              <a:lnSpc>
                <a:spcPct val="90000"/>
              </a:lnSpc>
              <a:buFont typeface="Wingdings" pitchFamily="2" charset="2"/>
              <a:buChar char="Ø"/>
            </a:pPr>
            <a:r>
              <a:rPr lang="en-US" altLang="zh-CN" sz="2000" smtClean="0">
                <a:ea typeface="SimSun" pitchFamily="2" charset="-122"/>
              </a:rPr>
              <a:t>Group the summands in threes and perform carry-save addition on each of these groups in parallel to generate a set of S and C vectors in one full-adder delay</a:t>
            </a:r>
          </a:p>
          <a:p>
            <a:pPr eaLnBrk="1" hangingPunct="1">
              <a:lnSpc>
                <a:spcPct val="90000"/>
              </a:lnSpc>
              <a:buFont typeface="Wingdings" pitchFamily="2" charset="2"/>
              <a:buChar char="Ø"/>
            </a:pPr>
            <a:r>
              <a:rPr lang="en-US" altLang="zh-CN" sz="2000" smtClean="0">
                <a:ea typeface="SimSun" pitchFamily="2" charset="-122"/>
              </a:rPr>
              <a:t>Group all of the S and C vectors into threes, and perform carry-save addition on them, generating a further set of S and C vectors in one more full-adder delay</a:t>
            </a:r>
          </a:p>
          <a:p>
            <a:pPr eaLnBrk="1" hangingPunct="1">
              <a:lnSpc>
                <a:spcPct val="90000"/>
              </a:lnSpc>
              <a:buFont typeface="Wingdings" pitchFamily="2" charset="2"/>
              <a:buChar char="Ø"/>
            </a:pPr>
            <a:r>
              <a:rPr lang="en-US" altLang="zh-CN" sz="2000" smtClean="0">
                <a:ea typeface="SimSun" pitchFamily="2" charset="-122"/>
              </a:rPr>
              <a:t>Continue with this process until there are only two vectors remaining</a:t>
            </a:r>
          </a:p>
          <a:p>
            <a:pPr eaLnBrk="1" hangingPunct="1">
              <a:lnSpc>
                <a:spcPct val="90000"/>
              </a:lnSpc>
              <a:buFont typeface="Wingdings" pitchFamily="2" charset="2"/>
              <a:buChar char="Ø"/>
            </a:pPr>
            <a:r>
              <a:rPr lang="en-US" altLang="zh-CN" sz="2000" smtClean="0">
                <a:ea typeface="SimSun" pitchFamily="2" charset="-122"/>
              </a:rPr>
              <a:t>They can be added in a RCA or CLA to produce the desired product</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normAutofit/>
          </a:bodyPr>
          <a:lstStyle/>
          <a:p>
            <a:pPr eaLnBrk="1" fontAlgn="auto" hangingPunct="1">
              <a:spcAft>
                <a:spcPts val="0"/>
              </a:spcAft>
              <a:defRPr/>
            </a:pPr>
            <a:r>
              <a:rPr lang="en-US" altLang="zh-CN"/>
              <a:t>Carry-Save Addition of Summands</a:t>
            </a:r>
            <a:endParaRPr lang="zh-CN" altLang="en-US"/>
          </a:p>
        </p:txBody>
      </p:sp>
      <p:sp>
        <p:nvSpPr>
          <p:cNvPr id="38915" name="Rectangle 4"/>
          <p:cNvSpPr>
            <a:spLocks noChangeArrowheads="1"/>
          </p:cNvSpPr>
          <p:nvPr/>
        </p:nvSpPr>
        <p:spPr bwMode="auto">
          <a:xfrm>
            <a:off x="222250" y="5715000"/>
            <a:ext cx="7821613" cy="212725"/>
          </a:xfrm>
          <a:prstGeom prst="rect">
            <a:avLst/>
          </a:prstGeom>
          <a:noFill/>
          <a:ln w="9525">
            <a:noFill/>
            <a:miter lim="800000"/>
            <a:headEnd/>
            <a:tailEnd/>
          </a:ln>
        </p:spPr>
        <p:txBody>
          <a:bodyPr wrap="none" lIns="0" tIns="0" rIns="0" bIns="0">
            <a:spAutoFit/>
          </a:bodyPr>
          <a:lstStyle/>
          <a:p>
            <a:pPr algn="ctr"/>
            <a:r>
              <a:rPr lang="en-CA" altLang="zh-CN" sz="1400">
                <a:solidFill>
                  <a:srgbClr val="000000"/>
                </a:solidFill>
                <a:latin typeface="Nimbus Roman No9 L" charset="0"/>
                <a:ea typeface="SimSun" pitchFamily="2" charset="-122"/>
              </a:rPr>
              <a:t>Figure 6.17.  A multiplication example used to illustrate carry-save addition as shown in Figure 6.18.</a:t>
            </a:r>
            <a:endParaRPr lang="en-CA" altLang="zh-CN" sz="2400">
              <a:latin typeface="Times New Roman" pitchFamily="18" charset="0"/>
              <a:ea typeface="SimSun" pitchFamily="2" charset="-122"/>
            </a:endParaRPr>
          </a:p>
        </p:txBody>
      </p:sp>
      <p:sp>
        <p:nvSpPr>
          <p:cNvPr id="38916" name="Line 5"/>
          <p:cNvSpPr>
            <a:spLocks noChangeShapeType="1"/>
          </p:cNvSpPr>
          <p:nvPr/>
        </p:nvSpPr>
        <p:spPr bwMode="auto">
          <a:xfrm flipH="1">
            <a:off x="1208088" y="4684713"/>
            <a:ext cx="3619500" cy="1587"/>
          </a:xfrm>
          <a:prstGeom prst="line">
            <a:avLst/>
          </a:prstGeom>
          <a:noFill/>
          <a:ln w="17463">
            <a:solidFill>
              <a:srgbClr val="000000"/>
            </a:solidFill>
            <a:round/>
            <a:headEnd/>
            <a:tailEnd/>
          </a:ln>
        </p:spPr>
        <p:txBody>
          <a:bodyPr/>
          <a:lstStyle/>
          <a:p>
            <a:endParaRPr lang="en-US"/>
          </a:p>
        </p:txBody>
      </p:sp>
      <p:sp>
        <p:nvSpPr>
          <p:cNvPr id="38917" name="Rectangle 6"/>
          <p:cNvSpPr>
            <a:spLocks noChangeArrowheads="1"/>
          </p:cNvSpPr>
          <p:nvPr/>
        </p:nvSpPr>
        <p:spPr bwMode="auto">
          <a:xfrm>
            <a:off x="4075113" y="3392488"/>
            <a:ext cx="92075"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8918" name="Rectangle 7"/>
          <p:cNvSpPr>
            <a:spLocks noChangeArrowheads="1"/>
          </p:cNvSpPr>
          <p:nvPr/>
        </p:nvSpPr>
        <p:spPr bwMode="auto">
          <a:xfrm>
            <a:off x="3752850" y="3392488"/>
            <a:ext cx="92075"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38919" name="Rectangle 8"/>
          <p:cNvSpPr>
            <a:spLocks noChangeArrowheads="1"/>
          </p:cNvSpPr>
          <p:nvPr/>
        </p:nvSpPr>
        <p:spPr bwMode="auto">
          <a:xfrm>
            <a:off x="2786063" y="3392488"/>
            <a:ext cx="92075"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38920" name="Rectangle 9"/>
          <p:cNvSpPr>
            <a:spLocks noChangeArrowheads="1"/>
          </p:cNvSpPr>
          <p:nvPr/>
        </p:nvSpPr>
        <p:spPr bwMode="auto">
          <a:xfrm>
            <a:off x="3108325" y="3392488"/>
            <a:ext cx="92075"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8921" name="Rectangle 10"/>
          <p:cNvSpPr>
            <a:spLocks noChangeArrowheads="1"/>
          </p:cNvSpPr>
          <p:nvPr/>
        </p:nvSpPr>
        <p:spPr bwMode="auto">
          <a:xfrm>
            <a:off x="3430588" y="3392488"/>
            <a:ext cx="92075"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8922" name="Rectangle 11"/>
          <p:cNvSpPr>
            <a:spLocks noChangeArrowheads="1"/>
          </p:cNvSpPr>
          <p:nvPr/>
        </p:nvSpPr>
        <p:spPr bwMode="auto">
          <a:xfrm>
            <a:off x="2462213" y="3392488"/>
            <a:ext cx="92075"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8923" name="Rectangle 12"/>
          <p:cNvSpPr>
            <a:spLocks noChangeArrowheads="1"/>
          </p:cNvSpPr>
          <p:nvPr/>
        </p:nvSpPr>
        <p:spPr bwMode="auto">
          <a:xfrm>
            <a:off x="4397375" y="3070225"/>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8924" name="Rectangle 13"/>
          <p:cNvSpPr>
            <a:spLocks noChangeArrowheads="1"/>
          </p:cNvSpPr>
          <p:nvPr/>
        </p:nvSpPr>
        <p:spPr bwMode="auto">
          <a:xfrm>
            <a:off x="4075113" y="3070225"/>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38925" name="Rectangle 14"/>
          <p:cNvSpPr>
            <a:spLocks noChangeArrowheads="1"/>
          </p:cNvSpPr>
          <p:nvPr/>
        </p:nvSpPr>
        <p:spPr bwMode="auto">
          <a:xfrm>
            <a:off x="3108325" y="3070225"/>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38926" name="Rectangle 15"/>
          <p:cNvSpPr>
            <a:spLocks noChangeArrowheads="1"/>
          </p:cNvSpPr>
          <p:nvPr/>
        </p:nvSpPr>
        <p:spPr bwMode="auto">
          <a:xfrm>
            <a:off x="3430588" y="3070225"/>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8927" name="Rectangle 16"/>
          <p:cNvSpPr>
            <a:spLocks noChangeArrowheads="1"/>
          </p:cNvSpPr>
          <p:nvPr/>
        </p:nvSpPr>
        <p:spPr bwMode="auto">
          <a:xfrm>
            <a:off x="3752850" y="3070225"/>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8928" name="Rectangle 17"/>
          <p:cNvSpPr>
            <a:spLocks noChangeArrowheads="1"/>
          </p:cNvSpPr>
          <p:nvPr/>
        </p:nvSpPr>
        <p:spPr bwMode="auto">
          <a:xfrm>
            <a:off x="2786063" y="3070225"/>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8929" name="Rectangle 18"/>
          <p:cNvSpPr>
            <a:spLocks noChangeArrowheads="1"/>
          </p:cNvSpPr>
          <p:nvPr/>
        </p:nvSpPr>
        <p:spPr bwMode="auto">
          <a:xfrm>
            <a:off x="4719638" y="2747963"/>
            <a:ext cx="92075"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8930" name="Rectangle 19"/>
          <p:cNvSpPr>
            <a:spLocks noChangeArrowheads="1"/>
          </p:cNvSpPr>
          <p:nvPr/>
        </p:nvSpPr>
        <p:spPr bwMode="auto">
          <a:xfrm>
            <a:off x="4397375" y="2747963"/>
            <a:ext cx="92075"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38931" name="Rectangle 20"/>
          <p:cNvSpPr>
            <a:spLocks noChangeArrowheads="1"/>
          </p:cNvSpPr>
          <p:nvPr/>
        </p:nvSpPr>
        <p:spPr bwMode="auto">
          <a:xfrm>
            <a:off x="3430588" y="2747963"/>
            <a:ext cx="92075"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38932" name="Rectangle 21"/>
          <p:cNvSpPr>
            <a:spLocks noChangeArrowheads="1"/>
          </p:cNvSpPr>
          <p:nvPr/>
        </p:nvSpPr>
        <p:spPr bwMode="auto">
          <a:xfrm>
            <a:off x="3752850" y="2747963"/>
            <a:ext cx="92075"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8933" name="Rectangle 22"/>
          <p:cNvSpPr>
            <a:spLocks noChangeArrowheads="1"/>
          </p:cNvSpPr>
          <p:nvPr/>
        </p:nvSpPr>
        <p:spPr bwMode="auto">
          <a:xfrm>
            <a:off x="4075113" y="2747963"/>
            <a:ext cx="92075"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8934" name="Rectangle 23"/>
          <p:cNvSpPr>
            <a:spLocks noChangeArrowheads="1"/>
          </p:cNvSpPr>
          <p:nvPr/>
        </p:nvSpPr>
        <p:spPr bwMode="auto">
          <a:xfrm>
            <a:off x="3108325" y="2747963"/>
            <a:ext cx="92075"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8935" name="Rectangle 24"/>
          <p:cNvSpPr>
            <a:spLocks noChangeArrowheads="1"/>
          </p:cNvSpPr>
          <p:nvPr/>
        </p:nvSpPr>
        <p:spPr bwMode="auto">
          <a:xfrm>
            <a:off x="4719638" y="231775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8936" name="Rectangle 25"/>
          <p:cNvSpPr>
            <a:spLocks noChangeArrowheads="1"/>
          </p:cNvSpPr>
          <p:nvPr/>
        </p:nvSpPr>
        <p:spPr bwMode="auto">
          <a:xfrm>
            <a:off x="4397375" y="231775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8937" name="Rectangle 26"/>
          <p:cNvSpPr>
            <a:spLocks noChangeArrowheads="1"/>
          </p:cNvSpPr>
          <p:nvPr/>
        </p:nvSpPr>
        <p:spPr bwMode="auto">
          <a:xfrm>
            <a:off x="4075113" y="231775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8938" name="Rectangle 27"/>
          <p:cNvSpPr>
            <a:spLocks noChangeArrowheads="1"/>
          </p:cNvSpPr>
          <p:nvPr/>
        </p:nvSpPr>
        <p:spPr bwMode="auto">
          <a:xfrm>
            <a:off x="3752850" y="231775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8939" name="Rectangle 28"/>
          <p:cNvSpPr>
            <a:spLocks noChangeArrowheads="1"/>
          </p:cNvSpPr>
          <p:nvPr/>
        </p:nvSpPr>
        <p:spPr bwMode="auto">
          <a:xfrm>
            <a:off x="3108325" y="231775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8940" name="Rectangle 29"/>
          <p:cNvSpPr>
            <a:spLocks noChangeArrowheads="1"/>
          </p:cNvSpPr>
          <p:nvPr/>
        </p:nvSpPr>
        <p:spPr bwMode="auto">
          <a:xfrm>
            <a:off x="3430588" y="231775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8941" name="Line 30"/>
          <p:cNvSpPr>
            <a:spLocks noChangeShapeType="1"/>
          </p:cNvSpPr>
          <p:nvPr/>
        </p:nvSpPr>
        <p:spPr bwMode="auto">
          <a:xfrm flipH="1">
            <a:off x="2660650" y="2605088"/>
            <a:ext cx="2168525" cy="1587"/>
          </a:xfrm>
          <a:prstGeom prst="line">
            <a:avLst/>
          </a:prstGeom>
          <a:noFill/>
          <a:ln w="17463">
            <a:solidFill>
              <a:srgbClr val="000000"/>
            </a:solidFill>
            <a:round/>
            <a:headEnd/>
            <a:tailEnd/>
          </a:ln>
        </p:spPr>
        <p:txBody>
          <a:bodyPr/>
          <a:lstStyle/>
          <a:p>
            <a:endParaRPr lang="en-US"/>
          </a:p>
        </p:txBody>
      </p:sp>
      <p:sp>
        <p:nvSpPr>
          <p:cNvPr id="38942" name="Rectangle 31"/>
          <p:cNvSpPr>
            <a:spLocks noChangeArrowheads="1"/>
          </p:cNvSpPr>
          <p:nvPr/>
        </p:nvSpPr>
        <p:spPr bwMode="auto">
          <a:xfrm>
            <a:off x="4719638" y="1995488"/>
            <a:ext cx="92075"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8943" name="Rectangle 32"/>
          <p:cNvSpPr>
            <a:spLocks noChangeArrowheads="1"/>
          </p:cNvSpPr>
          <p:nvPr/>
        </p:nvSpPr>
        <p:spPr bwMode="auto">
          <a:xfrm>
            <a:off x="4397375" y="1995488"/>
            <a:ext cx="92075"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38944" name="Rectangle 33"/>
          <p:cNvSpPr>
            <a:spLocks noChangeArrowheads="1"/>
          </p:cNvSpPr>
          <p:nvPr/>
        </p:nvSpPr>
        <p:spPr bwMode="auto">
          <a:xfrm>
            <a:off x="3430588" y="1995488"/>
            <a:ext cx="92075"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38945" name="Rectangle 34"/>
          <p:cNvSpPr>
            <a:spLocks noChangeArrowheads="1"/>
          </p:cNvSpPr>
          <p:nvPr/>
        </p:nvSpPr>
        <p:spPr bwMode="auto">
          <a:xfrm>
            <a:off x="3752850" y="1995488"/>
            <a:ext cx="92075"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8946" name="Rectangle 35"/>
          <p:cNvSpPr>
            <a:spLocks noChangeArrowheads="1"/>
          </p:cNvSpPr>
          <p:nvPr/>
        </p:nvSpPr>
        <p:spPr bwMode="auto">
          <a:xfrm>
            <a:off x="4075113" y="1995488"/>
            <a:ext cx="92075"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8947" name="Rectangle 36"/>
          <p:cNvSpPr>
            <a:spLocks noChangeArrowheads="1"/>
          </p:cNvSpPr>
          <p:nvPr/>
        </p:nvSpPr>
        <p:spPr bwMode="auto">
          <a:xfrm>
            <a:off x="3108325" y="1995488"/>
            <a:ext cx="92075"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8948" name="Rectangle 37"/>
          <p:cNvSpPr>
            <a:spLocks noChangeArrowheads="1"/>
          </p:cNvSpPr>
          <p:nvPr/>
        </p:nvSpPr>
        <p:spPr bwMode="auto">
          <a:xfrm>
            <a:off x="6511925" y="1943100"/>
            <a:ext cx="147638"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M</a:t>
            </a:r>
            <a:endParaRPr lang="en-CA" altLang="zh-CN" sz="2400">
              <a:latin typeface="Times New Roman" pitchFamily="18" charset="0"/>
              <a:ea typeface="SimSun" pitchFamily="2" charset="-122"/>
            </a:endParaRPr>
          </a:p>
        </p:txBody>
      </p:sp>
      <p:sp>
        <p:nvSpPr>
          <p:cNvPr id="38949" name="Rectangle 38"/>
          <p:cNvSpPr>
            <a:spLocks noChangeArrowheads="1"/>
          </p:cNvSpPr>
          <p:nvPr/>
        </p:nvSpPr>
        <p:spPr bwMode="auto">
          <a:xfrm>
            <a:off x="6511925" y="2265363"/>
            <a:ext cx="138113"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Q</a:t>
            </a:r>
            <a:endParaRPr lang="en-CA" altLang="zh-CN" sz="2400">
              <a:latin typeface="Times New Roman" pitchFamily="18" charset="0"/>
              <a:ea typeface="SimSun" pitchFamily="2" charset="-122"/>
            </a:endParaRPr>
          </a:p>
        </p:txBody>
      </p:sp>
      <p:sp>
        <p:nvSpPr>
          <p:cNvPr id="38950" name="Rectangle 39"/>
          <p:cNvSpPr>
            <a:spLocks noChangeArrowheads="1"/>
          </p:cNvSpPr>
          <p:nvPr/>
        </p:nvSpPr>
        <p:spPr bwMode="auto">
          <a:xfrm>
            <a:off x="5616575" y="2713038"/>
            <a:ext cx="119063"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A</a:t>
            </a:r>
            <a:endParaRPr lang="en-CA" altLang="zh-CN" sz="2400">
              <a:latin typeface="Times New Roman" pitchFamily="18" charset="0"/>
              <a:ea typeface="SimSun" pitchFamily="2" charset="-122"/>
            </a:endParaRPr>
          </a:p>
        </p:txBody>
      </p:sp>
      <p:sp>
        <p:nvSpPr>
          <p:cNvPr id="38951" name="Rectangle 40"/>
          <p:cNvSpPr>
            <a:spLocks noChangeArrowheads="1"/>
          </p:cNvSpPr>
          <p:nvPr/>
        </p:nvSpPr>
        <p:spPr bwMode="auto">
          <a:xfrm>
            <a:off x="5616575" y="3017838"/>
            <a:ext cx="119063"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B</a:t>
            </a:r>
            <a:endParaRPr lang="en-CA" altLang="zh-CN" sz="2400">
              <a:latin typeface="Times New Roman" pitchFamily="18" charset="0"/>
              <a:ea typeface="SimSun" pitchFamily="2" charset="-122"/>
            </a:endParaRPr>
          </a:p>
        </p:txBody>
      </p:sp>
      <p:sp>
        <p:nvSpPr>
          <p:cNvPr id="38952" name="Rectangle 41"/>
          <p:cNvSpPr>
            <a:spLocks noChangeArrowheads="1"/>
          </p:cNvSpPr>
          <p:nvPr/>
        </p:nvSpPr>
        <p:spPr bwMode="auto">
          <a:xfrm>
            <a:off x="5616575" y="3359150"/>
            <a:ext cx="128588"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C</a:t>
            </a:r>
            <a:endParaRPr lang="en-CA" altLang="zh-CN" sz="2400">
              <a:latin typeface="Times New Roman" pitchFamily="18" charset="0"/>
              <a:ea typeface="SimSun" pitchFamily="2" charset="-122"/>
            </a:endParaRPr>
          </a:p>
        </p:txBody>
      </p:sp>
      <p:sp>
        <p:nvSpPr>
          <p:cNvPr id="38953" name="Rectangle 42"/>
          <p:cNvSpPr>
            <a:spLocks noChangeArrowheads="1"/>
          </p:cNvSpPr>
          <p:nvPr/>
        </p:nvSpPr>
        <p:spPr bwMode="auto">
          <a:xfrm>
            <a:off x="5616575" y="3681413"/>
            <a:ext cx="128588"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D</a:t>
            </a:r>
            <a:endParaRPr lang="en-CA" altLang="zh-CN" sz="2400">
              <a:latin typeface="Times New Roman" pitchFamily="18" charset="0"/>
              <a:ea typeface="SimSun" pitchFamily="2" charset="-122"/>
            </a:endParaRPr>
          </a:p>
        </p:txBody>
      </p:sp>
      <p:sp>
        <p:nvSpPr>
          <p:cNvPr id="38954" name="Rectangle 43"/>
          <p:cNvSpPr>
            <a:spLocks noChangeArrowheads="1"/>
          </p:cNvSpPr>
          <p:nvPr/>
        </p:nvSpPr>
        <p:spPr bwMode="auto">
          <a:xfrm>
            <a:off x="5616575" y="4003675"/>
            <a:ext cx="119063"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E</a:t>
            </a:r>
            <a:endParaRPr lang="en-CA" altLang="zh-CN" sz="2400">
              <a:latin typeface="Times New Roman" pitchFamily="18" charset="0"/>
              <a:ea typeface="SimSun" pitchFamily="2" charset="-122"/>
            </a:endParaRPr>
          </a:p>
        </p:txBody>
      </p:sp>
      <p:sp>
        <p:nvSpPr>
          <p:cNvPr id="38955" name="Rectangle 44"/>
          <p:cNvSpPr>
            <a:spLocks noChangeArrowheads="1"/>
          </p:cNvSpPr>
          <p:nvPr/>
        </p:nvSpPr>
        <p:spPr bwMode="auto">
          <a:xfrm>
            <a:off x="5616575" y="4325938"/>
            <a:ext cx="107950"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F</a:t>
            </a:r>
            <a:endParaRPr lang="en-CA" altLang="zh-CN" sz="2400">
              <a:latin typeface="Times New Roman" pitchFamily="18" charset="0"/>
              <a:ea typeface="SimSun" pitchFamily="2" charset="-122"/>
            </a:endParaRPr>
          </a:p>
        </p:txBody>
      </p:sp>
      <p:sp>
        <p:nvSpPr>
          <p:cNvPr id="38956" name="Rectangle 45"/>
          <p:cNvSpPr>
            <a:spLocks noChangeArrowheads="1"/>
          </p:cNvSpPr>
          <p:nvPr/>
        </p:nvSpPr>
        <p:spPr bwMode="auto">
          <a:xfrm>
            <a:off x="5400675" y="4738688"/>
            <a:ext cx="560388"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(2,835)</a:t>
            </a:r>
            <a:endParaRPr lang="en-CA" altLang="zh-CN" sz="2400">
              <a:latin typeface="Times New Roman" pitchFamily="18" charset="0"/>
              <a:ea typeface="SimSun" pitchFamily="2" charset="-122"/>
            </a:endParaRPr>
          </a:p>
        </p:txBody>
      </p:sp>
      <p:sp>
        <p:nvSpPr>
          <p:cNvPr id="38957" name="Rectangle 46"/>
          <p:cNvSpPr>
            <a:spLocks noChangeArrowheads="1"/>
          </p:cNvSpPr>
          <p:nvPr/>
        </p:nvSpPr>
        <p:spPr bwMode="auto">
          <a:xfrm>
            <a:off x="2786063" y="2354263"/>
            <a:ext cx="84137"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Sans L"/>
                <a:ea typeface="SimSun" pitchFamily="2" charset="-122"/>
              </a:rPr>
              <a:t>X</a:t>
            </a:r>
            <a:endParaRPr lang="en-CA" altLang="zh-CN" sz="2400">
              <a:latin typeface="Times New Roman" pitchFamily="18" charset="0"/>
              <a:ea typeface="SimSun" pitchFamily="2" charset="-122"/>
            </a:endParaRPr>
          </a:p>
        </p:txBody>
      </p:sp>
      <p:sp>
        <p:nvSpPr>
          <p:cNvPr id="38958" name="Rectangle 47"/>
          <p:cNvSpPr>
            <a:spLocks noChangeArrowheads="1"/>
          </p:cNvSpPr>
          <p:nvPr/>
        </p:nvSpPr>
        <p:spPr bwMode="auto">
          <a:xfrm>
            <a:off x="5491163" y="1943100"/>
            <a:ext cx="3143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(45)</a:t>
            </a:r>
            <a:endParaRPr lang="en-CA" altLang="zh-CN" sz="2400">
              <a:latin typeface="Times New Roman" pitchFamily="18" charset="0"/>
              <a:ea typeface="SimSun" pitchFamily="2" charset="-122"/>
            </a:endParaRPr>
          </a:p>
        </p:txBody>
      </p:sp>
      <p:sp>
        <p:nvSpPr>
          <p:cNvPr id="38959" name="Rectangle 48"/>
          <p:cNvSpPr>
            <a:spLocks noChangeArrowheads="1"/>
          </p:cNvSpPr>
          <p:nvPr/>
        </p:nvSpPr>
        <p:spPr bwMode="auto">
          <a:xfrm>
            <a:off x="5491163" y="2265363"/>
            <a:ext cx="314325"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(63)</a:t>
            </a:r>
            <a:endParaRPr lang="en-CA" altLang="zh-CN" sz="2400">
              <a:latin typeface="Times New Roman" pitchFamily="18" charset="0"/>
              <a:ea typeface="SimSun" pitchFamily="2" charset="-122"/>
            </a:endParaRPr>
          </a:p>
        </p:txBody>
      </p:sp>
      <p:sp>
        <p:nvSpPr>
          <p:cNvPr id="38960" name="Rectangle 49"/>
          <p:cNvSpPr>
            <a:spLocks noChangeArrowheads="1"/>
          </p:cNvSpPr>
          <p:nvPr/>
        </p:nvSpPr>
        <p:spPr bwMode="auto">
          <a:xfrm>
            <a:off x="3448050" y="403860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8961" name="Rectangle 50"/>
          <p:cNvSpPr>
            <a:spLocks noChangeArrowheads="1"/>
          </p:cNvSpPr>
          <p:nvPr/>
        </p:nvSpPr>
        <p:spPr bwMode="auto">
          <a:xfrm>
            <a:off x="3125788" y="403860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38962" name="Rectangle 51"/>
          <p:cNvSpPr>
            <a:spLocks noChangeArrowheads="1"/>
          </p:cNvSpPr>
          <p:nvPr/>
        </p:nvSpPr>
        <p:spPr bwMode="auto">
          <a:xfrm>
            <a:off x="2157413" y="403860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38963" name="Rectangle 52"/>
          <p:cNvSpPr>
            <a:spLocks noChangeArrowheads="1"/>
          </p:cNvSpPr>
          <p:nvPr/>
        </p:nvSpPr>
        <p:spPr bwMode="auto">
          <a:xfrm>
            <a:off x="2481263" y="403860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8964" name="Rectangle 53"/>
          <p:cNvSpPr>
            <a:spLocks noChangeArrowheads="1"/>
          </p:cNvSpPr>
          <p:nvPr/>
        </p:nvSpPr>
        <p:spPr bwMode="auto">
          <a:xfrm>
            <a:off x="2803525" y="403860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8965" name="Rectangle 54"/>
          <p:cNvSpPr>
            <a:spLocks noChangeArrowheads="1"/>
          </p:cNvSpPr>
          <p:nvPr/>
        </p:nvSpPr>
        <p:spPr bwMode="auto">
          <a:xfrm>
            <a:off x="1835150" y="4038600"/>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8966" name="Rectangle 55"/>
          <p:cNvSpPr>
            <a:spLocks noChangeArrowheads="1"/>
          </p:cNvSpPr>
          <p:nvPr/>
        </p:nvSpPr>
        <p:spPr bwMode="auto">
          <a:xfrm>
            <a:off x="3752850" y="3716338"/>
            <a:ext cx="92075"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8967" name="Rectangle 56"/>
          <p:cNvSpPr>
            <a:spLocks noChangeArrowheads="1"/>
          </p:cNvSpPr>
          <p:nvPr/>
        </p:nvSpPr>
        <p:spPr bwMode="auto">
          <a:xfrm>
            <a:off x="3430588" y="3716338"/>
            <a:ext cx="92075"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38968" name="Rectangle 57"/>
          <p:cNvSpPr>
            <a:spLocks noChangeArrowheads="1"/>
          </p:cNvSpPr>
          <p:nvPr/>
        </p:nvSpPr>
        <p:spPr bwMode="auto">
          <a:xfrm>
            <a:off x="2462213" y="3716338"/>
            <a:ext cx="92075"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38969" name="Rectangle 58"/>
          <p:cNvSpPr>
            <a:spLocks noChangeArrowheads="1"/>
          </p:cNvSpPr>
          <p:nvPr/>
        </p:nvSpPr>
        <p:spPr bwMode="auto">
          <a:xfrm>
            <a:off x="2786063" y="3716338"/>
            <a:ext cx="92075"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8970" name="Rectangle 59"/>
          <p:cNvSpPr>
            <a:spLocks noChangeArrowheads="1"/>
          </p:cNvSpPr>
          <p:nvPr/>
        </p:nvSpPr>
        <p:spPr bwMode="auto">
          <a:xfrm>
            <a:off x="3108325" y="3716338"/>
            <a:ext cx="92075"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8971" name="Rectangle 60"/>
          <p:cNvSpPr>
            <a:spLocks noChangeArrowheads="1"/>
          </p:cNvSpPr>
          <p:nvPr/>
        </p:nvSpPr>
        <p:spPr bwMode="auto">
          <a:xfrm>
            <a:off x="2139950" y="3716338"/>
            <a:ext cx="92075"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8972" name="Rectangle 61"/>
          <p:cNvSpPr>
            <a:spLocks noChangeArrowheads="1"/>
          </p:cNvSpPr>
          <p:nvPr/>
        </p:nvSpPr>
        <p:spPr bwMode="auto">
          <a:xfrm>
            <a:off x="3125788" y="4360863"/>
            <a:ext cx="92075"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8973" name="Rectangle 62"/>
          <p:cNvSpPr>
            <a:spLocks noChangeArrowheads="1"/>
          </p:cNvSpPr>
          <p:nvPr/>
        </p:nvSpPr>
        <p:spPr bwMode="auto">
          <a:xfrm>
            <a:off x="2803525" y="4360863"/>
            <a:ext cx="92075"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38974" name="Rectangle 63"/>
          <p:cNvSpPr>
            <a:spLocks noChangeArrowheads="1"/>
          </p:cNvSpPr>
          <p:nvPr/>
        </p:nvSpPr>
        <p:spPr bwMode="auto">
          <a:xfrm>
            <a:off x="1835150" y="4360863"/>
            <a:ext cx="92075"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38975" name="Rectangle 64"/>
          <p:cNvSpPr>
            <a:spLocks noChangeArrowheads="1"/>
          </p:cNvSpPr>
          <p:nvPr/>
        </p:nvSpPr>
        <p:spPr bwMode="auto">
          <a:xfrm>
            <a:off x="2157413" y="4360863"/>
            <a:ext cx="92075"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8976" name="Rectangle 65"/>
          <p:cNvSpPr>
            <a:spLocks noChangeArrowheads="1"/>
          </p:cNvSpPr>
          <p:nvPr/>
        </p:nvSpPr>
        <p:spPr bwMode="auto">
          <a:xfrm>
            <a:off x="2481263" y="4360863"/>
            <a:ext cx="92075"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8977" name="Rectangle 66"/>
          <p:cNvSpPr>
            <a:spLocks noChangeArrowheads="1"/>
          </p:cNvSpPr>
          <p:nvPr/>
        </p:nvSpPr>
        <p:spPr bwMode="auto">
          <a:xfrm>
            <a:off x="1512888" y="4360863"/>
            <a:ext cx="92075" cy="198437"/>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8978" name="Rectangle 67"/>
          <p:cNvSpPr>
            <a:spLocks noChangeArrowheads="1"/>
          </p:cNvSpPr>
          <p:nvPr/>
        </p:nvSpPr>
        <p:spPr bwMode="auto">
          <a:xfrm>
            <a:off x="2803525" y="4791075"/>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38979" name="Rectangle 68"/>
          <p:cNvSpPr>
            <a:spLocks noChangeArrowheads="1"/>
          </p:cNvSpPr>
          <p:nvPr/>
        </p:nvSpPr>
        <p:spPr bwMode="auto">
          <a:xfrm>
            <a:off x="2481263" y="4791075"/>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38980" name="Rectangle 69"/>
          <p:cNvSpPr>
            <a:spLocks noChangeArrowheads="1"/>
          </p:cNvSpPr>
          <p:nvPr/>
        </p:nvSpPr>
        <p:spPr bwMode="auto">
          <a:xfrm>
            <a:off x="1512888" y="4791075"/>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38981" name="Rectangle 70"/>
          <p:cNvSpPr>
            <a:spLocks noChangeArrowheads="1"/>
          </p:cNvSpPr>
          <p:nvPr/>
        </p:nvSpPr>
        <p:spPr bwMode="auto">
          <a:xfrm>
            <a:off x="1835150" y="4791075"/>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8982" name="Rectangle 71"/>
          <p:cNvSpPr>
            <a:spLocks noChangeArrowheads="1"/>
          </p:cNvSpPr>
          <p:nvPr/>
        </p:nvSpPr>
        <p:spPr bwMode="auto">
          <a:xfrm>
            <a:off x="2157413" y="4791075"/>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8983" name="Rectangle 72"/>
          <p:cNvSpPr>
            <a:spLocks noChangeArrowheads="1"/>
          </p:cNvSpPr>
          <p:nvPr/>
        </p:nvSpPr>
        <p:spPr bwMode="auto">
          <a:xfrm>
            <a:off x="1190625" y="4791075"/>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8984" name="Rectangle 73"/>
          <p:cNvSpPr>
            <a:spLocks noChangeArrowheads="1"/>
          </p:cNvSpPr>
          <p:nvPr/>
        </p:nvSpPr>
        <p:spPr bwMode="auto">
          <a:xfrm>
            <a:off x="4719638" y="4791075"/>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8985" name="Rectangle 74"/>
          <p:cNvSpPr>
            <a:spLocks noChangeArrowheads="1"/>
          </p:cNvSpPr>
          <p:nvPr/>
        </p:nvSpPr>
        <p:spPr bwMode="auto">
          <a:xfrm>
            <a:off x="4397375" y="4791075"/>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8986" name="Rectangle 75"/>
          <p:cNvSpPr>
            <a:spLocks noChangeArrowheads="1"/>
          </p:cNvSpPr>
          <p:nvPr/>
        </p:nvSpPr>
        <p:spPr bwMode="auto">
          <a:xfrm>
            <a:off x="3430588" y="4791075"/>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8987" name="Rectangle 76"/>
          <p:cNvSpPr>
            <a:spLocks noChangeArrowheads="1"/>
          </p:cNvSpPr>
          <p:nvPr/>
        </p:nvSpPr>
        <p:spPr bwMode="auto">
          <a:xfrm>
            <a:off x="3752850" y="4791075"/>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38988" name="Rectangle 77"/>
          <p:cNvSpPr>
            <a:spLocks noChangeArrowheads="1"/>
          </p:cNvSpPr>
          <p:nvPr/>
        </p:nvSpPr>
        <p:spPr bwMode="auto">
          <a:xfrm>
            <a:off x="4075113" y="4791075"/>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38989" name="Rectangle 78"/>
          <p:cNvSpPr>
            <a:spLocks noChangeArrowheads="1"/>
          </p:cNvSpPr>
          <p:nvPr/>
        </p:nvSpPr>
        <p:spPr bwMode="auto">
          <a:xfrm>
            <a:off x="3108325" y="4791075"/>
            <a:ext cx="92075" cy="198438"/>
          </a:xfrm>
          <a:prstGeom prst="rect">
            <a:avLst/>
          </a:prstGeom>
          <a:noFill/>
          <a:ln w="9525">
            <a:noFill/>
            <a:miter lim="800000"/>
            <a:headEnd/>
            <a:tailEnd/>
          </a:ln>
        </p:spPr>
        <p:txBody>
          <a:bodyPr wrap="none" lIns="0" tIns="0" rIns="0" bIns="0">
            <a:spAutoFit/>
          </a:bodyPr>
          <a:lstStyle/>
          <a:p>
            <a:r>
              <a:rPr lang="en-CA" altLang="zh-CN" sz="13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38990" name="Rectangle 79"/>
          <p:cNvSpPr>
            <a:spLocks noChangeArrowheads="1"/>
          </p:cNvSpPr>
          <p:nvPr/>
        </p:nvSpPr>
        <p:spPr bwMode="auto">
          <a:xfrm>
            <a:off x="6511925" y="4738688"/>
            <a:ext cx="611188" cy="212725"/>
          </a:xfrm>
          <a:prstGeom prst="rect">
            <a:avLst/>
          </a:prstGeom>
          <a:noFill/>
          <a:ln w="9525">
            <a:noFill/>
            <a:miter lim="800000"/>
            <a:headEnd/>
            <a:tailEnd/>
          </a:ln>
        </p:spPr>
        <p:txBody>
          <a:bodyPr wrap="none" lIns="0" tIns="0" rIns="0" bIns="0">
            <a:spAutoFit/>
          </a:bodyPr>
          <a:lstStyle/>
          <a:p>
            <a:r>
              <a:rPr lang="en-CA" altLang="zh-CN" sz="1400">
                <a:solidFill>
                  <a:srgbClr val="000000"/>
                </a:solidFill>
                <a:latin typeface="Nimbus Roman No9 L" charset="0"/>
                <a:ea typeface="SimSun" pitchFamily="2" charset="-122"/>
              </a:rPr>
              <a:t>Product</a:t>
            </a:r>
            <a:endParaRPr lang="en-CA" altLang="zh-CN" sz="2400">
              <a:latin typeface="Times New Roman" pitchFamily="18" charset="0"/>
              <a:ea typeface="SimSun" pitchFamily="2" charset="-122"/>
            </a:endParaRPr>
          </a:p>
        </p:txBody>
      </p:sp>
      <p:sp>
        <p:nvSpPr>
          <p:cNvPr id="38991" name="Rectangle 80"/>
          <p:cNvSpPr>
            <a:spLocks noChangeArrowheads="1"/>
          </p:cNvSpPr>
          <p:nvPr/>
        </p:nvSpPr>
        <p:spPr bwMode="auto">
          <a:xfrm>
            <a:off x="3017838" y="2747963"/>
            <a:ext cx="269875" cy="879475"/>
          </a:xfrm>
          <a:prstGeom prst="rect">
            <a:avLst/>
          </a:prstGeom>
          <a:noFill/>
          <a:ln w="17463">
            <a:solidFill>
              <a:srgbClr val="00FFFF"/>
            </a:solidFill>
            <a:miter lim="800000"/>
            <a:headEnd/>
            <a:tailEnd/>
          </a:ln>
        </p:spPr>
        <p:txBody>
          <a:bodyPr/>
          <a:lstStyle/>
          <a:p>
            <a:endParaRPr lang="en-US">
              <a:latin typeface="Cambria" pitchFamily="18" charset="0"/>
            </a:endParaRPr>
          </a:p>
        </p:txBody>
      </p:sp>
      <p:sp>
        <p:nvSpPr>
          <p:cNvPr id="38992" name="Rectangle 81"/>
          <p:cNvSpPr>
            <a:spLocks noChangeArrowheads="1"/>
          </p:cNvSpPr>
          <p:nvPr/>
        </p:nvSpPr>
        <p:spPr bwMode="auto">
          <a:xfrm>
            <a:off x="3017838" y="3716338"/>
            <a:ext cx="269875" cy="877887"/>
          </a:xfrm>
          <a:prstGeom prst="rect">
            <a:avLst/>
          </a:prstGeom>
          <a:noFill/>
          <a:ln w="17463">
            <a:solidFill>
              <a:srgbClr val="00FFFF"/>
            </a:solidFill>
            <a:miter lim="800000"/>
            <a:headEnd/>
            <a:tailEnd/>
          </a:ln>
        </p:spPr>
        <p:txBody>
          <a:bodyPr/>
          <a:lstStyle/>
          <a:p>
            <a:endParaRPr lang="en-US">
              <a:latin typeface="Cambria" pitchFamily="18" charset="0"/>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ChangeArrowheads="1"/>
          </p:cNvSpPr>
          <p:nvPr/>
        </p:nvSpPr>
        <p:spPr bwMode="auto">
          <a:xfrm>
            <a:off x="2090738" y="6384925"/>
            <a:ext cx="5378450" cy="396875"/>
          </a:xfrm>
          <a:prstGeom prst="rect">
            <a:avLst/>
          </a:prstGeom>
          <a:noFill/>
          <a:ln w="9525">
            <a:noFill/>
            <a:miter lim="800000"/>
            <a:headEnd/>
            <a:tailEnd/>
          </a:ln>
        </p:spPr>
        <p:txBody>
          <a:bodyPr wrap="none" lIns="0" tIns="0" rIns="0" bIns="0">
            <a:spAutoFit/>
          </a:bodyPr>
          <a:lstStyle/>
          <a:p>
            <a:pPr>
              <a:tabLst>
                <a:tab pos="914400" algn="l"/>
              </a:tabLst>
            </a:pPr>
            <a:r>
              <a:rPr lang="en-CA" altLang="zh-CN" sz="1300">
                <a:solidFill>
                  <a:srgbClr val="000000"/>
                </a:solidFill>
                <a:latin typeface="Nimbus Roman No9 L" charset="0"/>
                <a:ea typeface="SimSun" pitchFamily="2" charset="-122"/>
              </a:rPr>
              <a:t>Figure 6.18.	The multiplication example from Figure 6.17 performed using</a:t>
            </a:r>
          </a:p>
          <a:p>
            <a:pPr>
              <a:tabLst>
                <a:tab pos="914400" algn="l"/>
              </a:tabLst>
            </a:pPr>
            <a:r>
              <a:rPr lang="en-CA" altLang="zh-CN" sz="1300">
                <a:solidFill>
                  <a:srgbClr val="000000"/>
                </a:solidFill>
                <a:latin typeface="Nimbus Roman No9 L" charset="0"/>
                <a:ea typeface="SimSun" pitchFamily="2" charset="-122"/>
              </a:rPr>
              <a:t>	carry-save addition.</a:t>
            </a:r>
            <a:endParaRPr lang="en-CA" altLang="zh-CN" sz="1300">
              <a:latin typeface="Times New Roman" pitchFamily="18" charset="0"/>
              <a:ea typeface="SimSun" pitchFamily="2" charset="-122"/>
            </a:endParaRPr>
          </a:p>
        </p:txBody>
      </p:sp>
      <p:sp>
        <p:nvSpPr>
          <p:cNvPr id="39939" name="Line 5"/>
          <p:cNvSpPr>
            <a:spLocks noChangeShapeType="1"/>
          </p:cNvSpPr>
          <p:nvPr/>
        </p:nvSpPr>
        <p:spPr bwMode="auto">
          <a:xfrm flipH="1">
            <a:off x="2166938" y="5634038"/>
            <a:ext cx="3111500" cy="1587"/>
          </a:xfrm>
          <a:prstGeom prst="line">
            <a:avLst/>
          </a:prstGeom>
          <a:noFill/>
          <a:ln w="14288">
            <a:solidFill>
              <a:srgbClr val="000000"/>
            </a:solidFill>
            <a:round/>
            <a:headEnd/>
            <a:tailEnd/>
          </a:ln>
        </p:spPr>
        <p:txBody>
          <a:bodyPr/>
          <a:lstStyle/>
          <a:p>
            <a:endParaRPr lang="en-US"/>
          </a:p>
        </p:txBody>
      </p:sp>
      <p:sp>
        <p:nvSpPr>
          <p:cNvPr id="39940" name="Rectangle 6"/>
          <p:cNvSpPr>
            <a:spLocks noChangeArrowheads="1"/>
          </p:cNvSpPr>
          <p:nvPr/>
        </p:nvSpPr>
        <p:spPr bwMode="auto">
          <a:xfrm>
            <a:off x="4910138" y="54356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39941" name="Rectangle 7"/>
          <p:cNvSpPr>
            <a:spLocks noChangeArrowheads="1"/>
          </p:cNvSpPr>
          <p:nvPr/>
        </p:nvSpPr>
        <p:spPr bwMode="auto">
          <a:xfrm>
            <a:off x="4656138" y="54356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39942" name="Rectangle 8"/>
          <p:cNvSpPr>
            <a:spLocks noChangeArrowheads="1"/>
          </p:cNvSpPr>
          <p:nvPr/>
        </p:nvSpPr>
        <p:spPr bwMode="auto">
          <a:xfrm>
            <a:off x="4400550" y="54356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39943" name="Rectangle 9"/>
          <p:cNvSpPr>
            <a:spLocks noChangeArrowheads="1"/>
          </p:cNvSpPr>
          <p:nvPr/>
        </p:nvSpPr>
        <p:spPr bwMode="auto">
          <a:xfrm>
            <a:off x="4146550" y="54356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39944" name="Rectangle 10"/>
          <p:cNvSpPr>
            <a:spLocks noChangeArrowheads="1"/>
          </p:cNvSpPr>
          <p:nvPr/>
        </p:nvSpPr>
        <p:spPr bwMode="auto">
          <a:xfrm>
            <a:off x="3892550" y="54356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39945" name="Rectangle 11"/>
          <p:cNvSpPr>
            <a:spLocks noChangeArrowheads="1"/>
          </p:cNvSpPr>
          <p:nvPr/>
        </p:nvSpPr>
        <p:spPr bwMode="auto">
          <a:xfrm>
            <a:off x="3636963" y="54356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9946" name="Rectangle 12"/>
          <p:cNvSpPr>
            <a:spLocks noChangeArrowheads="1"/>
          </p:cNvSpPr>
          <p:nvPr/>
        </p:nvSpPr>
        <p:spPr bwMode="auto">
          <a:xfrm>
            <a:off x="3382963" y="54356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39947" name="Rectangle 13"/>
          <p:cNvSpPr>
            <a:spLocks noChangeArrowheads="1"/>
          </p:cNvSpPr>
          <p:nvPr/>
        </p:nvSpPr>
        <p:spPr bwMode="auto">
          <a:xfrm>
            <a:off x="2619375" y="54356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9948" name="Rectangle 14"/>
          <p:cNvSpPr>
            <a:spLocks noChangeArrowheads="1"/>
          </p:cNvSpPr>
          <p:nvPr/>
        </p:nvSpPr>
        <p:spPr bwMode="auto">
          <a:xfrm>
            <a:off x="2873375" y="54356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39949" name="Rectangle 15"/>
          <p:cNvSpPr>
            <a:spLocks noChangeArrowheads="1"/>
          </p:cNvSpPr>
          <p:nvPr/>
        </p:nvSpPr>
        <p:spPr bwMode="auto">
          <a:xfrm>
            <a:off x="3128963" y="54356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9950" name="Rectangle 16"/>
          <p:cNvSpPr>
            <a:spLocks noChangeArrowheads="1"/>
          </p:cNvSpPr>
          <p:nvPr/>
        </p:nvSpPr>
        <p:spPr bwMode="auto">
          <a:xfrm>
            <a:off x="2365375" y="54356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39951" name="Rectangle 17"/>
          <p:cNvSpPr>
            <a:spLocks noChangeArrowheads="1"/>
          </p:cNvSpPr>
          <p:nvPr/>
        </p:nvSpPr>
        <p:spPr bwMode="auto">
          <a:xfrm>
            <a:off x="4910138" y="569118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9952" name="Rectangle 18"/>
          <p:cNvSpPr>
            <a:spLocks noChangeArrowheads="1"/>
          </p:cNvSpPr>
          <p:nvPr/>
        </p:nvSpPr>
        <p:spPr bwMode="auto">
          <a:xfrm>
            <a:off x="4656138" y="569118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39953" name="Rectangle 19"/>
          <p:cNvSpPr>
            <a:spLocks noChangeArrowheads="1"/>
          </p:cNvSpPr>
          <p:nvPr/>
        </p:nvSpPr>
        <p:spPr bwMode="auto">
          <a:xfrm>
            <a:off x="4400550" y="569118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39954" name="Rectangle 20"/>
          <p:cNvSpPr>
            <a:spLocks noChangeArrowheads="1"/>
          </p:cNvSpPr>
          <p:nvPr/>
        </p:nvSpPr>
        <p:spPr bwMode="auto">
          <a:xfrm>
            <a:off x="4146550" y="569118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9955" name="Rectangle 21"/>
          <p:cNvSpPr>
            <a:spLocks noChangeArrowheads="1"/>
          </p:cNvSpPr>
          <p:nvPr/>
        </p:nvSpPr>
        <p:spPr bwMode="auto">
          <a:xfrm>
            <a:off x="3892550" y="569118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39956" name="Rectangle 22"/>
          <p:cNvSpPr>
            <a:spLocks noChangeArrowheads="1"/>
          </p:cNvSpPr>
          <p:nvPr/>
        </p:nvSpPr>
        <p:spPr bwMode="auto">
          <a:xfrm>
            <a:off x="3636963" y="569118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39957" name="Rectangle 23"/>
          <p:cNvSpPr>
            <a:spLocks noChangeArrowheads="1"/>
          </p:cNvSpPr>
          <p:nvPr/>
        </p:nvSpPr>
        <p:spPr bwMode="auto">
          <a:xfrm>
            <a:off x="3382963" y="569118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39958" name="Rectangle 24"/>
          <p:cNvSpPr>
            <a:spLocks noChangeArrowheads="1"/>
          </p:cNvSpPr>
          <p:nvPr/>
        </p:nvSpPr>
        <p:spPr bwMode="auto">
          <a:xfrm>
            <a:off x="2619375" y="569118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39959" name="Rectangle 25"/>
          <p:cNvSpPr>
            <a:spLocks noChangeArrowheads="1"/>
          </p:cNvSpPr>
          <p:nvPr/>
        </p:nvSpPr>
        <p:spPr bwMode="auto">
          <a:xfrm>
            <a:off x="2873375" y="569118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9960" name="Rectangle 26"/>
          <p:cNvSpPr>
            <a:spLocks noChangeArrowheads="1"/>
          </p:cNvSpPr>
          <p:nvPr/>
        </p:nvSpPr>
        <p:spPr bwMode="auto">
          <a:xfrm>
            <a:off x="3128963" y="569118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9961" name="Rectangle 27"/>
          <p:cNvSpPr>
            <a:spLocks noChangeArrowheads="1"/>
          </p:cNvSpPr>
          <p:nvPr/>
        </p:nvSpPr>
        <p:spPr bwMode="auto">
          <a:xfrm>
            <a:off x="2365375" y="569118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9962" name="Rectangle 28"/>
          <p:cNvSpPr>
            <a:spLocks noChangeArrowheads="1"/>
          </p:cNvSpPr>
          <p:nvPr/>
        </p:nvSpPr>
        <p:spPr bwMode="auto">
          <a:xfrm>
            <a:off x="5165725" y="569118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9963" name="Rectangle 29"/>
          <p:cNvSpPr>
            <a:spLocks noChangeArrowheads="1"/>
          </p:cNvSpPr>
          <p:nvPr/>
        </p:nvSpPr>
        <p:spPr bwMode="auto">
          <a:xfrm>
            <a:off x="2195513" y="5435600"/>
            <a:ext cx="74612"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a:t>
            </a:r>
            <a:endParaRPr lang="en-CA" altLang="zh-CN" sz="2400">
              <a:latin typeface="Times New Roman" pitchFamily="18" charset="0"/>
              <a:ea typeface="SimSun" pitchFamily="2" charset="-122"/>
            </a:endParaRPr>
          </a:p>
        </p:txBody>
      </p:sp>
      <p:sp>
        <p:nvSpPr>
          <p:cNvPr id="39964" name="Rectangle 30"/>
          <p:cNvSpPr>
            <a:spLocks noChangeArrowheads="1"/>
          </p:cNvSpPr>
          <p:nvPr/>
        </p:nvSpPr>
        <p:spPr bwMode="auto">
          <a:xfrm>
            <a:off x="4924425" y="365283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9965" name="Rectangle 31"/>
          <p:cNvSpPr>
            <a:spLocks noChangeArrowheads="1"/>
          </p:cNvSpPr>
          <p:nvPr/>
        </p:nvSpPr>
        <p:spPr bwMode="auto">
          <a:xfrm>
            <a:off x="4670425" y="365283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39966" name="Rectangle 32"/>
          <p:cNvSpPr>
            <a:spLocks noChangeArrowheads="1"/>
          </p:cNvSpPr>
          <p:nvPr/>
        </p:nvSpPr>
        <p:spPr bwMode="auto">
          <a:xfrm>
            <a:off x="4414838" y="365283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39967" name="Rectangle 33"/>
          <p:cNvSpPr>
            <a:spLocks noChangeArrowheads="1"/>
          </p:cNvSpPr>
          <p:nvPr/>
        </p:nvSpPr>
        <p:spPr bwMode="auto">
          <a:xfrm>
            <a:off x="4160838" y="365283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39968" name="Rectangle 34"/>
          <p:cNvSpPr>
            <a:spLocks noChangeArrowheads="1"/>
          </p:cNvSpPr>
          <p:nvPr/>
        </p:nvSpPr>
        <p:spPr bwMode="auto">
          <a:xfrm>
            <a:off x="3906838" y="365283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39969" name="Rectangle 35"/>
          <p:cNvSpPr>
            <a:spLocks noChangeArrowheads="1"/>
          </p:cNvSpPr>
          <p:nvPr/>
        </p:nvSpPr>
        <p:spPr bwMode="auto">
          <a:xfrm>
            <a:off x="3636963" y="365283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9970" name="Rectangle 36"/>
          <p:cNvSpPr>
            <a:spLocks noChangeArrowheads="1"/>
          </p:cNvSpPr>
          <p:nvPr/>
        </p:nvSpPr>
        <p:spPr bwMode="auto">
          <a:xfrm>
            <a:off x="3382963" y="365283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9971" name="Rectangle 37"/>
          <p:cNvSpPr>
            <a:spLocks noChangeArrowheads="1"/>
          </p:cNvSpPr>
          <p:nvPr/>
        </p:nvSpPr>
        <p:spPr bwMode="auto">
          <a:xfrm>
            <a:off x="5178425" y="365283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9972" name="Rectangle 38"/>
          <p:cNvSpPr>
            <a:spLocks noChangeArrowheads="1"/>
          </p:cNvSpPr>
          <p:nvPr/>
        </p:nvSpPr>
        <p:spPr bwMode="auto">
          <a:xfrm>
            <a:off x="4910138" y="51816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9973" name="Rectangle 39"/>
          <p:cNvSpPr>
            <a:spLocks noChangeArrowheads="1"/>
          </p:cNvSpPr>
          <p:nvPr/>
        </p:nvSpPr>
        <p:spPr bwMode="auto">
          <a:xfrm>
            <a:off x="4656138" y="51816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39974" name="Rectangle 40"/>
          <p:cNvSpPr>
            <a:spLocks noChangeArrowheads="1"/>
          </p:cNvSpPr>
          <p:nvPr/>
        </p:nvSpPr>
        <p:spPr bwMode="auto">
          <a:xfrm>
            <a:off x="4400550" y="51816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39975" name="Rectangle 41"/>
          <p:cNvSpPr>
            <a:spLocks noChangeArrowheads="1"/>
          </p:cNvSpPr>
          <p:nvPr/>
        </p:nvSpPr>
        <p:spPr bwMode="auto">
          <a:xfrm>
            <a:off x="4146550" y="51816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9976" name="Rectangle 42"/>
          <p:cNvSpPr>
            <a:spLocks noChangeArrowheads="1"/>
          </p:cNvSpPr>
          <p:nvPr/>
        </p:nvSpPr>
        <p:spPr bwMode="auto">
          <a:xfrm>
            <a:off x="3892550" y="51816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39977" name="Rectangle 43"/>
          <p:cNvSpPr>
            <a:spLocks noChangeArrowheads="1"/>
          </p:cNvSpPr>
          <p:nvPr/>
        </p:nvSpPr>
        <p:spPr bwMode="auto">
          <a:xfrm>
            <a:off x="3636963" y="51816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9978" name="Rectangle 44"/>
          <p:cNvSpPr>
            <a:spLocks noChangeArrowheads="1"/>
          </p:cNvSpPr>
          <p:nvPr/>
        </p:nvSpPr>
        <p:spPr bwMode="auto">
          <a:xfrm>
            <a:off x="3382963" y="51816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9979" name="Rectangle 45"/>
          <p:cNvSpPr>
            <a:spLocks noChangeArrowheads="1"/>
          </p:cNvSpPr>
          <p:nvPr/>
        </p:nvSpPr>
        <p:spPr bwMode="auto">
          <a:xfrm>
            <a:off x="2619375" y="51816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9980" name="Rectangle 46"/>
          <p:cNvSpPr>
            <a:spLocks noChangeArrowheads="1"/>
          </p:cNvSpPr>
          <p:nvPr/>
        </p:nvSpPr>
        <p:spPr bwMode="auto">
          <a:xfrm>
            <a:off x="2873375" y="51816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39981" name="Rectangle 47"/>
          <p:cNvSpPr>
            <a:spLocks noChangeArrowheads="1"/>
          </p:cNvSpPr>
          <p:nvPr/>
        </p:nvSpPr>
        <p:spPr bwMode="auto">
          <a:xfrm>
            <a:off x="3128963" y="51816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9982" name="Rectangle 48"/>
          <p:cNvSpPr>
            <a:spLocks noChangeArrowheads="1"/>
          </p:cNvSpPr>
          <p:nvPr/>
        </p:nvSpPr>
        <p:spPr bwMode="auto">
          <a:xfrm>
            <a:off x="2365375" y="51816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39983" name="Rectangle 49"/>
          <p:cNvSpPr>
            <a:spLocks noChangeArrowheads="1"/>
          </p:cNvSpPr>
          <p:nvPr/>
        </p:nvSpPr>
        <p:spPr bwMode="auto">
          <a:xfrm>
            <a:off x="5165725" y="51816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9984" name="Rectangle 50"/>
          <p:cNvSpPr>
            <a:spLocks noChangeArrowheads="1"/>
          </p:cNvSpPr>
          <p:nvPr/>
        </p:nvSpPr>
        <p:spPr bwMode="auto">
          <a:xfrm>
            <a:off x="3892550" y="492601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39985" name="Rectangle 51"/>
          <p:cNvSpPr>
            <a:spLocks noChangeArrowheads="1"/>
          </p:cNvSpPr>
          <p:nvPr/>
        </p:nvSpPr>
        <p:spPr bwMode="auto">
          <a:xfrm>
            <a:off x="3636963" y="492601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9986" name="Rectangle 52"/>
          <p:cNvSpPr>
            <a:spLocks noChangeArrowheads="1"/>
          </p:cNvSpPr>
          <p:nvPr/>
        </p:nvSpPr>
        <p:spPr bwMode="auto">
          <a:xfrm>
            <a:off x="3382963" y="492601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9987" name="Rectangle 53"/>
          <p:cNvSpPr>
            <a:spLocks noChangeArrowheads="1"/>
          </p:cNvSpPr>
          <p:nvPr/>
        </p:nvSpPr>
        <p:spPr bwMode="auto">
          <a:xfrm>
            <a:off x="2619375" y="492601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39988" name="Rectangle 54"/>
          <p:cNvSpPr>
            <a:spLocks noChangeArrowheads="1"/>
          </p:cNvSpPr>
          <p:nvPr/>
        </p:nvSpPr>
        <p:spPr bwMode="auto">
          <a:xfrm>
            <a:off x="2873375" y="492601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9989" name="Rectangle 55"/>
          <p:cNvSpPr>
            <a:spLocks noChangeArrowheads="1"/>
          </p:cNvSpPr>
          <p:nvPr/>
        </p:nvSpPr>
        <p:spPr bwMode="auto">
          <a:xfrm>
            <a:off x="3128963" y="492601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9990" name="Rectangle 56"/>
          <p:cNvSpPr>
            <a:spLocks noChangeArrowheads="1"/>
          </p:cNvSpPr>
          <p:nvPr/>
        </p:nvSpPr>
        <p:spPr bwMode="auto">
          <a:xfrm>
            <a:off x="2365375" y="492601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39991" name="Line 57"/>
          <p:cNvSpPr>
            <a:spLocks noChangeShapeType="1"/>
          </p:cNvSpPr>
          <p:nvPr/>
        </p:nvSpPr>
        <p:spPr bwMode="auto">
          <a:xfrm flipH="1">
            <a:off x="2308225" y="5124450"/>
            <a:ext cx="2970213" cy="1588"/>
          </a:xfrm>
          <a:prstGeom prst="line">
            <a:avLst/>
          </a:prstGeom>
          <a:noFill/>
          <a:ln w="14288">
            <a:solidFill>
              <a:srgbClr val="000000"/>
            </a:solidFill>
            <a:round/>
            <a:headEnd/>
            <a:tailEnd/>
          </a:ln>
        </p:spPr>
        <p:txBody>
          <a:bodyPr/>
          <a:lstStyle/>
          <a:p>
            <a:endParaRPr lang="en-US"/>
          </a:p>
        </p:txBody>
      </p:sp>
      <p:sp>
        <p:nvSpPr>
          <p:cNvPr id="39992" name="Rectangle 58"/>
          <p:cNvSpPr>
            <a:spLocks noChangeArrowheads="1"/>
          </p:cNvSpPr>
          <p:nvPr/>
        </p:nvSpPr>
        <p:spPr bwMode="auto">
          <a:xfrm>
            <a:off x="4146550" y="492601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39993" name="Rectangle 59"/>
          <p:cNvSpPr>
            <a:spLocks noChangeArrowheads="1"/>
          </p:cNvSpPr>
          <p:nvPr/>
        </p:nvSpPr>
        <p:spPr bwMode="auto">
          <a:xfrm>
            <a:off x="4924425" y="467201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39994" name="Rectangle 60"/>
          <p:cNvSpPr>
            <a:spLocks noChangeArrowheads="1"/>
          </p:cNvSpPr>
          <p:nvPr/>
        </p:nvSpPr>
        <p:spPr bwMode="auto">
          <a:xfrm>
            <a:off x="4670425" y="467201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39995" name="Rectangle 61"/>
          <p:cNvSpPr>
            <a:spLocks noChangeArrowheads="1"/>
          </p:cNvSpPr>
          <p:nvPr/>
        </p:nvSpPr>
        <p:spPr bwMode="auto">
          <a:xfrm>
            <a:off x="4414838" y="467201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39996" name="Rectangle 62"/>
          <p:cNvSpPr>
            <a:spLocks noChangeArrowheads="1"/>
          </p:cNvSpPr>
          <p:nvPr/>
        </p:nvSpPr>
        <p:spPr bwMode="auto">
          <a:xfrm>
            <a:off x="4160838" y="467201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9997" name="Rectangle 63"/>
          <p:cNvSpPr>
            <a:spLocks noChangeArrowheads="1"/>
          </p:cNvSpPr>
          <p:nvPr/>
        </p:nvSpPr>
        <p:spPr bwMode="auto">
          <a:xfrm>
            <a:off x="3906838" y="467201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39998" name="Rectangle 64"/>
          <p:cNvSpPr>
            <a:spLocks noChangeArrowheads="1"/>
          </p:cNvSpPr>
          <p:nvPr/>
        </p:nvSpPr>
        <p:spPr bwMode="auto">
          <a:xfrm>
            <a:off x="3651250" y="467201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39999" name="Rectangle 65"/>
          <p:cNvSpPr>
            <a:spLocks noChangeArrowheads="1"/>
          </p:cNvSpPr>
          <p:nvPr/>
        </p:nvSpPr>
        <p:spPr bwMode="auto">
          <a:xfrm>
            <a:off x="3382963" y="467201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000" name="Rectangle 66"/>
          <p:cNvSpPr>
            <a:spLocks noChangeArrowheads="1"/>
          </p:cNvSpPr>
          <p:nvPr/>
        </p:nvSpPr>
        <p:spPr bwMode="auto">
          <a:xfrm>
            <a:off x="2619375" y="467201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40001" name="Rectangle 67"/>
          <p:cNvSpPr>
            <a:spLocks noChangeArrowheads="1"/>
          </p:cNvSpPr>
          <p:nvPr/>
        </p:nvSpPr>
        <p:spPr bwMode="auto">
          <a:xfrm>
            <a:off x="2873375" y="467201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40002" name="Rectangle 68"/>
          <p:cNvSpPr>
            <a:spLocks noChangeArrowheads="1"/>
          </p:cNvSpPr>
          <p:nvPr/>
        </p:nvSpPr>
        <p:spPr bwMode="auto">
          <a:xfrm>
            <a:off x="3128963" y="467201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40003" name="Rectangle 69"/>
          <p:cNvSpPr>
            <a:spLocks noChangeArrowheads="1"/>
          </p:cNvSpPr>
          <p:nvPr/>
        </p:nvSpPr>
        <p:spPr bwMode="auto">
          <a:xfrm>
            <a:off x="2365375" y="467201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40004" name="Rectangle 70"/>
          <p:cNvSpPr>
            <a:spLocks noChangeArrowheads="1"/>
          </p:cNvSpPr>
          <p:nvPr/>
        </p:nvSpPr>
        <p:spPr bwMode="auto">
          <a:xfrm>
            <a:off x="4924425" y="441801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005" name="Rectangle 71"/>
          <p:cNvSpPr>
            <a:spLocks noChangeArrowheads="1"/>
          </p:cNvSpPr>
          <p:nvPr/>
        </p:nvSpPr>
        <p:spPr bwMode="auto">
          <a:xfrm>
            <a:off x="4670425" y="441801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40006" name="Rectangle 72"/>
          <p:cNvSpPr>
            <a:spLocks noChangeArrowheads="1"/>
          </p:cNvSpPr>
          <p:nvPr/>
        </p:nvSpPr>
        <p:spPr bwMode="auto">
          <a:xfrm>
            <a:off x="4414838" y="441801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40007" name="Rectangle 73"/>
          <p:cNvSpPr>
            <a:spLocks noChangeArrowheads="1"/>
          </p:cNvSpPr>
          <p:nvPr/>
        </p:nvSpPr>
        <p:spPr bwMode="auto">
          <a:xfrm>
            <a:off x="4160838" y="441801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40008" name="Rectangle 74"/>
          <p:cNvSpPr>
            <a:spLocks noChangeArrowheads="1"/>
          </p:cNvSpPr>
          <p:nvPr/>
        </p:nvSpPr>
        <p:spPr bwMode="auto">
          <a:xfrm>
            <a:off x="3906838" y="441801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009" name="Rectangle 75"/>
          <p:cNvSpPr>
            <a:spLocks noChangeArrowheads="1"/>
          </p:cNvSpPr>
          <p:nvPr/>
        </p:nvSpPr>
        <p:spPr bwMode="auto">
          <a:xfrm>
            <a:off x="3651250" y="441801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40010" name="Rectangle 76"/>
          <p:cNvSpPr>
            <a:spLocks noChangeArrowheads="1"/>
          </p:cNvSpPr>
          <p:nvPr/>
        </p:nvSpPr>
        <p:spPr bwMode="auto">
          <a:xfrm>
            <a:off x="3382963" y="441801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011" name="Rectangle 77"/>
          <p:cNvSpPr>
            <a:spLocks noChangeArrowheads="1"/>
          </p:cNvSpPr>
          <p:nvPr/>
        </p:nvSpPr>
        <p:spPr bwMode="auto">
          <a:xfrm>
            <a:off x="2619375" y="441801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012" name="Rectangle 78"/>
          <p:cNvSpPr>
            <a:spLocks noChangeArrowheads="1"/>
          </p:cNvSpPr>
          <p:nvPr/>
        </p:nvSpPr>
        <p:spPr bwMode="auto">
          <a:xfrm>
            <a:off x="2873375" y="441801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013" name="Rectangle 79"/>
          <p:cNvSpPr>
            <a:spLocks noChangeArrowheads="1"/>
          </p:cNvSpPr>
          <p:nvPr/>
        </p:nvSpPr>
        <p:spPr bwMode="auto">
          <a:xfrm>
            <a:off x="3128963" y="441801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40014" name="Rectangle 80"/>
          <p:cNvSpPr>
            <a:spLocks noChangeArrowheads="1"/>
          </p:cNvSpPr>
          <p:nvPr/>
        </p:nvSpPr>
        <p:spPr bwMode="auto">
          <a:xfrm>
            <a:off x="5178425" y="441801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015" name="Line 81"/>
          <p:cNvSpPr>
            <a:spLocks noChangeShapeType="1"/>
          </p:cNvSpPr>
          <p:nvPr/>
        </p:nvSpPr>
        <p:spPr bwMode="auto">
          <a:xfrm flipH="1">
            <a:off x="2562225" y="4375150"/>
            <a:ext cx="2716213" cy="1588"/>
          </a:xfrm>
          <a:prstGeom prst="line">
            <a:avLst/>
          </a:prstGeom>
          <a:noFill/>
          <a:ln w="14288">
            <a:solidFill>
              <a:srgbClr val="000000"/>
            </a:solidFill>
            <a:round/>
            <a:headEnd/>
            <a:tailEnd/>
          </a:ln>
        </p:spPr>
        <p:txBody>
          <a:bodyPr/>
          <a:lstStyle/>
          <a:p>
            <a:endParaRPr lang="en-US"/>
          </a:p>
        </p:txBody>
      </p:sp>
      <p:sp>
        <p:nvSpPr>
          <p:cNvPr id="40016" name="Rectangle 82"/>
          <p:cNvSpPr>
            <a:spLocks noChangeArrowheads="1"/>
          </p:cNvSpPr>
          <p:nvPr/>
        </p:nvSpPr>
        <p:spPr bwMode="auto">
          <a:xfrm>
            <a:off x="4400550" y="4162425"/>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017" name="Rectangle 83"/>
          <p:cNvSpPr>
            <a:spLocks noChangeArrowheads="1"/>
          </p:cNvSpPr>
          <p:nvPr/>
        </p:nvSpPr>
        <p:spPr bwMode="auto">
          <a:xfrm>
            <a:off x="4146550" y="4162425"/>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018" name="Rectangle 84"/>
          <p:cNvSpPr>
            <a:spLocks noChangeArrowheads="1"/>
          </p:cNvSpPr>
          <p:nvPr/>
        </p:nvSpPr>
        <p:spPr bwMode="auto">
          <a:xfrm>
            <a:off x="3892550" y="4162425"/>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40019" name="Rectangle 85"/>
          <p:cNvSpPr>
            <a:spLocks noChangeArrowheads="1"/>
          </p:cNvSpPr>
          <p:nvPr/>
        </p:nvSpPr>
        <p:spPr bwMode="auto">
          <a:xfrm>
            <a:off x="3636963" y="4162425"/>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40020" name="Rectangle 86"/>
          <p:cNvSpPr>
            <a:spLocks noChangeArrowheads="1"/>
          </p:cNvSpPr>
          <p:nvPr/>
        </p:nvSpPr>
        <p:spPr bwMode="auto">
          <a:xfrm>
            <a:off x="3382963" y="4162425"/>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40021" name="Rectangle 87"/>
          <p:cNvSpPr>
            <a:spLocks noChangeArrowheads="1"/>
          </p:cNvSpPr>
          <p:nvPr/>
        </p:nvSpPr>
        <p:spPr bwMode="auto">
          <a:xfrm>
            <a:off x="2619375" y="4162425"/>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022" name="Rectangle 88"/>
          <p:cNvSpPr>
            <a:spLocks noChangeArrowheads="1"/>
          </p:cNvSpPr>
          <p:nvPr/>
        </p:nvSpPr>
        <p:spPr bwMode="auto">
          <a:xfrm>
            <a:off x="2873375" y="4162425"/>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023" name="Rectangle 89"/>
          <p:cNvSpPr>
            <a:spLocks noChangeArrowheads="1"/>
          </p:cNvSpPr>
          <p:nvPr/>
        </p:nvSpPr>
        <p:spPr bwMode="auto">
          <a:xfrm>
            <a:off x="3128963" y="4162425"/>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40024" name="Rectangle 90"/>
          <p:cNvSpPr>
            <a:spLocks noChangeArrowheads="1"/>
          </p:cNvSpPr>
          <p:nvPr/>
        </p:nvSpPr>
        <p:spPr bwMode="auto">
          <a:xfrm>
            <a:off x="4910138" y="3908425"/>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40025" name="Rectangle 91"/>
          <p:cNvSpPr>
            <a:spLocks noChangeArrowheads="1"/>
          </p:cNvSpPr>
          <p:nvPr/>
        </p:nvSpPr>
        <p:spPr bwMode="auto">
          <a:xfrm>
            <a:off x="4656138" y="3908425"/>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40026" name="Rectangle 92"/>
          <p:cNvSpPr>
            <a:spLocks noChangeArrowheads="1"/>
          </p:cNvSpPr>
          <p:nvPr/>
        </p:nvSpPr>
        <p:spPr bwMode="auto">
          <a:xfrm>
            <a:off x="4400550" y="3908425"/>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027" name="Rectangle 93"/>
          <p:cNvSpPr>
            <a:spLocks noChangeArrowheads="1"/>
          </p:cNvSpPr>
          <p:nvPr/>
        </p:nvSpPr>
        <p:spPr bwMode="auto">
          <a:xfrm>
            <a:off x="4146550" y="3908425"/>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028" name="Rectangle 94"/>
          <p:cNvSpPr>
            <a:spLocks noChangeArrowheads="1"/>
          </p:cNvSpPr>
          <p:nvPr/>
        </p:nvSpPr>
        <p:spPr bwMode="auto">
          <a:xfrm>
            <a:off x="3892550" y="3908425"/>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029" name="Rectangle 95"/>
          <p:cNvSpPr>
            <a:spLocks noChangeArrowheads="1"/>
          </p:cNvSpPr>
          <p:nvPr/>
        </p:nvSpPr>
        <p:spPr bwMode="auto">
          <a:xfrm>
            <a:off x="3636963" y="3908425"/>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030" name="Rectangle 96"/>
          <p:cNvSpPr>
            <a:spLocks noChangeArrowheads="1"/>
          </p:cNvSpPr>
          <p:nvPr/>
        </p:nvSpPr>
        <p:spPr bwMode="auto">
          <a:xfrm>
            <a:off x="3382963" y="3908425"/>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40031" name="Rectangle 97"/>
          <p:cNvSpPr>
            <a:spLocks noChangeArrowheads="1"/>
          </p:cNvSpPr>
          <p:nvPr/>
        </p:nvSpPr>
        <p:spPr bwMode="auto">
          <a:xfrm>
            <a:off x="3128963" y="3908425"/>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40032" name="Rectangle 98"/>
          <p:cNvSpPr>
            <a:spLocks noChangeArrowheads="1"/>
          </p:cNvSpPr>
          <p:nvPr/>
        </p:nvSpPr>
        <p:spPr bwMode="auto">
          <a:xfrm>
            <a:off x="4146550" y="327183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40033" name="Rectangle 99"/>
          <p:cNvSpPr>
            <a:spLocks noChangeArrowheads="1"/>
          </p:cNvSpPr>
          <p:nvPr/>
        </p:nvSpPr>
        <p:spPr bwMode="auto">
          <a:xfrm>
            <a:off x="3892550" y="327183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40034" name="Rectangle 100"/>
          <p:cNvSpPr>
            <a:spLocks noChangeArrowheads="1"/>
          </p:cNvSpPr>
          <p:nvPr/>
        </p:nvSpPr>
        <p:spPr bwMode="auto">
          <a:xfrm>
            <a:off x="3636963" y="327183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035" name="Rectangle 101"/>
          <p:cNvSpPr>
            <a:spLocks noChangeArrowheads="1"/>
          </p:cNvSpPr>
          <p:nvPr/>
        </p:nvSpPr>
        <p:spPr bwMode="auto">
          <a:xfrm>
            <a:off x="3382963" y="327183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036" name="Rectangle 102"/>
          <p:cNvSpPr>
            <a:spLocks noChangeArrowheads="1"/>
          </p:cNvSpPr>
          <p:nvPr/>
        </p:nvSpPr>
        <p:spPr bwMode="auto">
          <a:xfrm>
            <a:off x="2619375" y="327183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40037" name="Rectangle 103"/>
          <p:cNvSpPr>
            <a:spLocks noChangeArrowheads="1"/>
          </p:cNvSpPr>
          <p:nvPr/>
        </p:nvSpPr>
        <p:spPr bwMode="auto">
          <a:xfrm>
            <a:off x="2873375" y="327183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038" name="Rectangle 104"/>
          <p:cNvSpPr>
            <a:spLocks noChangeArrowheads="1"/>
          </p:cNvSpPr>
          <p:nvPr/>
        </p:nvSpPr>
        <p:spPr bwMode="auto">
          <a:xfrm>
            <a:off x="3128963" y="327183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039" name="Rectangle 105"/>
          <p:cNvSpPr>
            <a:spLocks noChangeArrowheads="1"/>
          </p:cNvSpPr>
          <p:nvPr/>
        </p:nvSpPr>
        <p:spPr bwMode="auto">
          <a:xfrm>
            <a:off x="2365375" y="327183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40040" name="Rectangle 106"/>
          <p:cNvSpPr>
            <a:spLocks noChangeArrowheads="1"/>
          </p:cNvSpPr>
          <p:nvPr/>
        </p:nvSpPr>
        <p:spPr bwMode="auto">
          <a:xfrm>
            <a:off x="4400550" y="303053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041" name="Rectangle 107"/>
          <p:cNvSpPr>
            <a:spLocks noChangeArrowheads="1"/>
          </p:cNvSpPr>
          <p:nvPr/>
        </p:nvSpPr>
        <p:spPr bwMode="auto">
          <a:xfrm>
            <a:off x="4146550" y="303053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042" name="Rectangle 108"/>
          <p:cNvSpPr>
            <a:spLocks noChangeArrowheads="1"/>
          </p:cNvSpPr>
          <p:nvPr/>
        </p:nvSpPr>
        <p:spPr bwMode="auto">
          <a:xfrm>
            <a:off x="3892550" y="303053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40043" name="Rectangle 109"/>
          <p:cNvSpPr>
            <a:spLocks noChangeArrowheads="1"/>
          </p:cNvSpPr>
          <p:nvPr/>
        </p:nvSpPr>
        <p:spPr bwMode="auto">
          <a:xfrm>
            <a:off x="3636963" y="303053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40044" name="Rectangle 110"/>
          <p:cNvSpPr>
            <a:spLocks noChangeArrowheads="1"/>
          </p:cNvSpPr>
          <p:nvPr/>
        </p:nvSpPr>
        <p:spPr bwMode="auto">
          <a:xfrm>
            <a:off x="2873375" y="303053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045" name="Rectangle 111"/>
          <p:cNvSpPr>
            <a:spLocks noChangeArrowheads="1"/>
          </p:cNvSpPr>
          <p:nvPr/>
        </p:nvSpPr>
        <p:spPr bwMode="auto">
          <a:xfrm>
            <a:off x="3128963" y="303053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40046" name="Rectangle 112"/>
          <p:cNvSpPr>
            <a:spLocks noChangeArrowheads="1"/>
          </p:cNvSpPr>
          <p:nvPr/>
        </p:nvSpPr>
        <p:spPr bwMode="auto">
          <a:xfrm>
            <a:off x="3382963" y="303053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40047" name="Rectangle 113"/>
          <p:cNvSpPr>
            <a:spLocks noChangeArrowheads="1"/>
          </p:cNvSpPr>
          <p:nvPr/>
        </p:nvSpPr>
        <p:spPr bwMode="auto">
          <a:xfrm>
            <a:off x="2619375" y="303053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048" name="Line 114"/>
          <p:cNvSpPr>
            <a:spLocks noChangeShapeType="1"/>
          </p:cNvSpPr>
          <p:nvPr/>
        </p:nvSpPr>
        <p:spPr bwMode="auto">
          <a:xfrm flipH="1">
            <a:off x="2308225" y="2960688"/>
            <a:ext cx="2206625" cy="1587"/>
          </a:xfrm>
          <a:prstGeom prst="line">
            <a:avLst/>
          </a:prstGeom>
          <a:noFill/>
          <a:ln w="14288">
            <a:solidFill>
              <a:srgbClr val="000000"/>
            </a:solidFill>
            <a:round/>
            <a:headEnd/>
            <a:tailEnd/>
          </a:ln>
        </p:spPr>
        <p:txBody>
          <a:bodyPr/>
          <a:lstStyle/>
          <a:p>
            <a:endParaRPr lang="en-US"/>
          </a:p>
        </p:txBody>
      </p:sp>
      <p:sp>
        <p:nvSpPr>
          <p:cNvPr id="40049" name="Rectangle 115"/>
          <p:cNvSpPr>
            <a:spLocks noChangeArrowheads="1"/>
          </p:cNvSpPr>
          <p:nvPr/>
        </p:nvSpPr>
        <p:spPr bwMode="auto">
          <a:xfrm>
            <a:off x="3906838" y="274796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050" name="Rectangle 116"/>
          <p:cNvSpPr>
            <a:spLocks noChangeArrowheads="1"/>
          </p:cNvSpPr>
          <p:nvPr/>
        </p:nvSpPr>
        <p:spPr bwMode="auto">
          <a:xfrm>
            <a:off x="3651250" y="274796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40051" name="Rectangle 117"/>
          <p:cNvSpPr>
            <a:spLocks noChangeArrowheads="1"/>
          </p:cNvSpPr>
          <p:nvPr/>
        </p:nvSpPr>
        <p:spPr bwMode="auto">
          <a:xfrm>
            <a:off x="2887663" y="274796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40052" name="Rectangle 118"/>
          <p:cNvSpPr>
            <a:spLocks noChangeArrowheads="1"/>
          </p:cNvSpPr>
          <p:nvPr/>
        </p:nvSpPr>
        <p:spPr bwMode="auto">
          <a:xfrm>
            <a:off x="3143250" y="274796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053" name="Rectangle 119"/>
          <p:cNvSpPr>
            <a:spLocks noChangeArrowheads="1"/>
          </p:cNvSpPr>
          <p:nvPr/>
        </p:nvSpPr>
        <p:spPr bwMode="auto">
          <a:xfrm>
            <a:off x="3397250" y="274796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054" name="Rectangle 120"/>
          <p:cNvSpPr>
            <a:spLocks noChangeArrowheads="1"/>
          </p:cNvSpPr>
          <p:nvPr/>
        </p:nvSpPr>
        <p:spPr bwMode="auto">
          <a:xfrm>
            <a:off x="2633663" y="274796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055" name="Rectangle 121"/>
          <p:cNvSpPr>
            <a:spLocks noChangeArrowheads="1"/>
          </p:cNvSpPr>
          <p:nvPr/>
        </p:nvSpPr>
        <p:spPr bwMode="auto">
          <a:xfrm>
            <a:off x="4146550" y="249396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056" name="Rectangle 122"/>
          <p:cNvSpPr>
            <a:spLocks noChangeArrowheads="1"/>
          </p:cNvSpPr>
          <p:nvPr/>
        </p:nvSpPr>
        <p:spPr bwMode="auto">
          <a:xfrm>
            <a:off x="3892550" y="249396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40057" name="Rectangle 123"/>
          <p:cNvSpPr>
            <a:spLocks noChangeArrowheads="1"/>
          </p:cNvSpPr>
          <p:nvPr/>
        </p:nvSpPr>
        <p:spPr bwMode="auto">
          <a:xfrm>
            <a:off x="3128963" y="249396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40058" name="Rectangle 124"/>
          <p:cNvSpPr>
            <a:spLocks noChangeArrowheads="1"/>
          </p:cNvSpPr>
          <p:nvPr/>
        </p:nvSpPr>
        <p:spPr bwMode="auto">
          <a:xfrm>
            <a:off x="3382963" y="249396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059" name="Rectangle 125"/>
          <p:cNvSpPr>
            <a:spLocks noChangeArrowheads="1"/>
          </p:cNvSpPr>
          <p:nvPr/>
        </p:nvSpPr>
        <p:spPr bwMode="auto">
          <a:xfrm>
            <a:off x="3636963" y="249396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060" name="Rectangle 126"/>
          <p:cNvSpPr>
            <a:spLocks noChangeArrowheads="1"/>
          </p:cNvSpPr>
          <p:nvPr/>
        </p:nvSpPr>
        <p:spPr bwMode="auto">
          <a:xfrm>
            <a:off x="2873375" y="249396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061" name="Rectangle 127"/>
          <p:cNvSpPr>
            <a:spLocks noChangeArrowheads="1"/>
          </p:cNvSpPr>
          <p:nvPr/>
        </p:nvSpPr>
        <p:spPr bwMode="auto">
          <a:xfrm>
            <a:off x="4400550" y="2238375"/>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062" name="Rectangle 128"/>
          <p:cNvSpPr>
            <a:spLocks noChangeArrowheads="1"/>
          </p:cNvSpPr>
          <p:nvPr/>
        </p:nvSpPr>
        <p:spPr bwMode="auto">
          <a:xfrm>
            <a:off x="4146550" y="2238375"/>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40063" name="Rectangle 129"/>
          <p:cNvSpPr>
            <a:spLocks noChangeArrowheads="1"/>
          </p:cNvSpPr>
          <p:nvPr/>
        </p:nvSpPr>
        <p:spPr bwMode="auto">
          <a:xfrm>
            <a:off x="3382963" y="2238375"/>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40064" name="Rectangle 130"/>
          <p:cNvSpPr>
            <a:spLocks noChangeArrowheads="1"/>
          </p:cNvSpPr>
          <p:nvPr/>
        </p:nvSpPr>
        <p:spPr bwMode="auto">
          <a:xfrm>
            <a:off x="3636963" y="2238375"/>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065" name="Rectangle 131"/>
          <p:cNvSpPr>
            <a:spLocks noChangeArrowheads="1"/>
          </p:cNvSpPr>
          <p:nvPr/>
        </p:nvSpPr>
        <p:spPr bwMode="auto">
          <a:xfrm>
            <a:off x="3892550" y="2238375"/>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066" name="Rectangle 132"/>
          <p:cNvSpPr>
            <a:spLocks noChangeArrowheads="1"/>
          </p:cNvSpPr>
          <p:nvPr/>
        </p:nvSpPr>
        <p:spPr bwMode="auto">
          <a:xfrm>
            <a:off x="3128963" y="2238375"/>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067" name="Rectangle 133"/>
          <p:cNvSpPr>
            <a:spLocks noChangeArrowheads="1"/>
          </p:cNvSpPr>
          <p:nvPr/>
        </p:nvSpPr>
        <p:spPr bwMode="auto">
          <a:xfrm>
            <a:off x="4924425" y="184308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40068" name="Rectangle 134"/>
          <p:cNvSpPr>
            <a:spLocks noChangeArrowheads="1"/>
          </p:cNvSpPr>
          <p:nvPr/>
        </p:nvSpPr>
        <p:spPr bwMode="auto">
          <a:xfrm>
            <a:off x="4670425" y="184308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40069" name="Rectangle 135"/>
          <p:cNvSpPr>
            <a:spLocks noChangeArrowheads="1"/>
          </p:cNvSpPr>
          <p:nvPr/>
        </p:nvSpPr>
        <p:spPr bwMode="auto">
          <a:xfrm>
            <a:off x="4414838" y="184308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070" name="Rectangle 136"/>
          <p:cNvSpPr>
            <a:spLocks noChangeArrowheads="1"/>
          </p:cNvSpPr>
          <p:nvPr/>
        </p:nvSpPr>
        <p:spPr bwMode="auto">
          <a:xfrm>
            <a:off x="4160838" y="184308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071" name="Rectangle 137"/>
          <p:cNvSpPr>
            <a:spLocks noChangeArrowheads="1"/>
          </p:cNvSpPr>
          <p:nvPr/>
        </p:nvSpPr>
        <p:spPr bwMode="auto">
          <a:xfrm>
            <a:off x="3382963" y="184308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40072" name="Rectangle 138"/>
          <p:cNvSpPr>
            <a:spLocks noChangeArrowheads="1"/>
          </p:cNvSpPr>
          <p:nvPr/>
        </p:nvSpPr>
        <p:spPr bwMode="auto">
          <a:xfrm>
            <a:off x="3636963" y="184308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073" name="Rectangle 139"/>
          <p:cNvSpPr>
            <a:spLocks noChangeArrowheads="1"/>
          </p:cNvSpPr>
          <p:nvPr/>
        </p:nvSpPr>
        <p:spPr bwMode="auto">
          <a:xfrm>
            <a:off x="3892550" y="184308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074" name="Rectangle 140"/>
          <p:cNvSpPr>
            <a:spLocks noChangeArrowheads="1"/>
          </p:cNvSpPr>
          <p:nvPr/>
        </p:nvSpPr>
        <p:spPr bwMode="auto">
          <a:xfrm>
            <a:off x="3128963" y="184308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40075" name="Rectangle 141"/>
          <p:cNvSpPr>
            <a:spLocks noChangeArrowheads="1"/>
          </p:cNvSpPr>
          <p:nvPr/>
        </p:nvSpPr>
        <p:spPr bwMode="auto">
          <a:xfrm>
            <a:off x="5178425" y="158908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076" name="Rectangle 142"/>
          <p:cNvSpPr>
            <a:spLocks noChangeArrowheads="1"/>
          </p:cNvSpPr>
          <p:nvPr/>
        </p:nvSpPr>
        <p:spPr bwMode="auto">
          <a:xfrm>
            <a:off x="4924425" y="158908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077" name="Rectangle 143"/>
          <p:cNvSpPr>
            <a:spLocks noChangeArrowheads="1"/>
          </p:cNvSpPr>
          <p:nvPr/>
        </p:nvSpPr>
        <p:spPr bwMode="auto">
          <a:xfrm>
            <a:off x="4670425" y="158908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40078" name="Rectangle 144"/>
          <p:cNvSpPr>
            <a:spLocks noChangeArrowheads="1"/>
          </p:cNvSpPr>
          <p:nvPr/>
        </p:nvSpPr>
        <p:spPr bwMode="auto">
          <a:xfrm>
            <a:off x="4414838" y="158908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40079" name="Rectangle 145"/>
          <p:cNvSpPr>
            <a:spLocks noChangeArrowheads="1"/>
          </p:cNvSpPr>
          <p:nvPr/>
        </p:nvSpPr>
        <p:spPr bwMode="auto">
          <a:xfrm>
            <a:off x="3636963" y="158908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080" name="Rectangle 146"/>
          <p:cNvSpPr>
            <a:spLocks noChangeArrowheads="1"/>
          </p:cNvSpPr>
          <p:nvPr/>
        </p:nvSpPr>
        <p:spPr bwMode="auto">
          <a:xfrm>
            <a:off x="3906838" y="158908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40081" name="Rectangle 147"/>
          <p:cNvSpPr>
            <a:spLocks noChangeArrowheads="1"/>
          </p:cNvSpPr>
          <p:nvPr/>
        </p:nvSpPr>
        <p:spPr bwMode="auto">
          <a:xfrm>
            <a:off x="4160838" y="158908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40082" name="Rectangle 148"/>
          <p:cNvSpPr>
            <a:spLocks noChangeArrowheads="1"/>
          </p:cNvSpPr>
          <p:nvPr/>
        </p:nvSpPr>
        <p:spPr bwMode="auto">
          <a:xfrm>
            <a:off x="3382963" y="1589088"/>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083" name="Line 149"/>
          <p:cNvSpPr>
            <a:spLocks noChangeShapeType="1"/>
          </p:cNvSpPr>
          <p:nvPr/>
        </p:nvSpPr>
        <p:spPr bwMode="auto">
          <a:xfrm flipH="1">
            <a:off x="3071813" y="1560513"/>
            <a:ext cx="2206625" cy="1587"/>
          </a:xfrm>
          <a:prstGeom prst="line">
            <a:avLst/>
          </a:prstGeom>
          <a:noFill/>
          <a:ln w="14288">
            <a:solidFill>
              <a:srgbClr val="000000"/>
            </a:solidFill>
            <a:round/>
            <a:headEnd/>
            <a:tailEnd/>
          </a:ln>
        </p:spPr>
        <p:txBody>
          <a:bodyPr/>
          <a:lstStyle/>
          <a:p>
            <a:endParaRPr lang="en-US"/>
          </a:p>
        </p:txBody>
      </p:sp>
      <p:sp>
        <p:nvSpPr>
          <p:cNvPr id="40084" name="Rectangle 150"/>
          <p:cNvSpPr>
            <a:spLocks noChangeArrowheads="1"/>
          </p:cNvSpPr>
          <p:nvPr/>
        </p:nvSpPr>
        <p:spPr bwMode="auto">
          <a:xfrm>
            <a:off x="4670425" y="13335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085" name="Rectangle 151"/>
          <p:cNvSpPr>
            <a:spLocks noChangeArrowheads="1"/>
          </p:cNvSpPr>
          <p:nvPr/>
        </p:nvSpPr>
        <p:spPr bwMode="auto">
          <a:xfrm>
            <a:off x="4414838" y="13335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40086" name="Rectangle 152"/>
          <p:cNvSpPr>
            <a:spLocks noChangeArrowheads="1"/>
          </p:cNvSpPr>
          <p:nvPr/>
        </p:nvSpPr>
        <p:spPr bwMode="auto">
          <a:xfrm>
            <a:off x="3651250" y="13335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40087" name="Rectangle 153"/>
          <p:cNvSpPr>
            <a:spLocks noChangeArrowheads="1"/>
          </p:cNvSpPr>
          <p:nvPr/>
        </p:nvSpPr>
        <p:spPr bwMode="auto">
          <a:xfrm>
            <a:off x="3906838" y="13335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088" name="Rectangle 154"/>
          <p:cNvSpPr>
            <a:spLocks noChangeArrowheads="1"/>
          </p:cNvSpPr>
          <p:nvPr/>
        </p:nvSpPr>
        <p:spPr bwMode="auto">
          <a:xfrm>
            <a:off x="4160838" y="13335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089" name="Rectangle 155"/>
          <p:cNvSpPr>
            <a:spLocks noChangeArrowheads="1"/>
          </p:cNvSpPr>
          <p:nvPr/>
        </p:nvSpPr>
        <p:spPr bwMode="auto">
          <a:xfrm>
            <a:off x="3397250" y="13335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090" name="Rectangle 156"/>
          <p:cNvSpPr>
            <a:spLocks noChangeArrowheads="1"/>
          </p:cNvSpPr>
          <p:nvPr/>
        </p:nvSpPr>
        <p:spPr bwMode="auto">
          <a:xfrm>
            <a:off x="4924425" y="10795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091" name="Rectangle 157"/>
          <p:cNvSpPr>
            <a:spLocks noChangeArrowheads="1"/>
          </p:cNvSpPr>
          <p:nvPr/>
        </p:nvSpPr>
        <p:spPr bwMode="auto">
          <a:xfrm>
            <a:off x="4670425" y="10795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40092" name="Rectangle 158"/>
          <p:cNvSpPr>
            <a:spLocks noChangeArrowheads="1"/>
          </p:cNvSpPr>
          <p:nvPr/>
        </p:nvSpPr>
        <p:spPr bwMode="auto">
          <a:xfrm>
            <a:off x="3892550" y="10795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40093" name="Rectangle 159"/>
          <p:cNvSpPr>
            <a:spLocks noChangeArrowheads="1"/>
          </p:cNvSpPr>
          <p:nvPr/>
        </p:nvSpPr>
        <p:spPr bwMode="auto">
          <a:xfrm>
            <a:off x="4160838" y="10795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094" name="Rectangle 160"/>
          <p:cNvSpPr>
            <a:spLocks noChangeArrowheads="1"/>
          </p:cNvSpPr>
          <p:nvPr/>
        </p:nvSpPr>
        <p:spPr bwMode="auto">
          <a:xfrm>
            <a:off x="4414838" y="10795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095" name="Rectangle 161"/>
          <p:cNvSpPr>
            <a:spLocks noChangeArrowheads="1"/>
          </p:cNvSpPr>
          <p:nvPr/>
        </p:nvSpPr>
        <p:spPr bwMode="auto">
          <a:xfrm>
            <a:off x="3636963" y="10795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096" name="Rectangle 162"/>
          <p:cNvSpPr>
            <a:spLocks noChangeArrowheads="1"/>
          </p:cNvSpPr>
          <p:nvPr/>
        </p:nvSpPr>
        <p:spPr bwMode="auto">
          <a:xfrm>
            <a:off x="5178425" y="82391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097" name="Rectangle 163"/>
          <p:cNvSpPr>
            <a:spLocks noChangeArrowheads="1"/>
          </p:cNvSpPr>
          <p:nvPr/>
        </p:nvSpPr>
        <p:spPr bwMode="auto">
          <a:xfrm>
            <a:off x="4924425" y="82391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40098" name="Rectangle 164"/>
          <p:cNvSpPr>
            <a:spLocks noChangeArrowheads="1"/>
          </p:cNvSpPr>
          <p:nvPr/>
        </p:nvSpPr>
        <p:spPr bwMode="auto">
          <a:xfrm>
            <a:off x="4160838" y="82391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40099" name="Rectangle 165"/>
          <p:cNvSpPr>
            <a:spLocks noChangeArrowheads="1"/>
          </p:cNvSpPr>
          <p:nvPr/>
        </p:nvSpPr>
        <p:spPr bwMode="auto">
          <a:xfrm>
            <a:off x="4414838" y="82391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100" name="Rectangle 166"/>
          <p:cNvSpPr>
            <a:spLocks noChangeArrowheads="1"/>
          </p:cNvSpPr>
          <p:nvPr/>
        </p:nvSpPr>
        <p:spPr bwMode="auto">
          <a:xfrm>
            <a:off x="4670425" y="82391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101" name="Rectangle 167"/>
          <p:cNvSpPr>
            <a:spLocks noChangeArrowheads="1"/>
          </p:cNvSpPr>
          <p:nvPr/>
        </p:nvSpPr>
        <p:spPr bwMode="auto">
          <a:xfrm>
            <a:off x="3906838" y="823913"/>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102" name="Rectangle 168"/>
          <p:cNvSpPr>
            <a:spLocks noChangeArrowheads="1"/>
          </p:cNvSpPr>
          <p:nvPr/>
        </p:nvSpPr>
        <p:spPr bwMode="auto">
          <a:xfrm>
            <a:off x="5178425" y="3429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103" name="Rectangle 169"/>
          <p:cNvSpPr>
            <a:spLocks noChangeArrowheads="1"/>
          </p:cNvSpPr>
          <p:nvPr/>
        </p:nvSpPr>
        <p:spPr bwMode="auto">
          <a:xfrm>
            <a:off x="4924425" y="3429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104" name="Rectangle 170"/>
          <p:cNvSpPr>
            <a:spLocks noChangeArrowheads="1"/>
          </p:cNvSpPr>
          <p:nvPr/>
        </p:nvSpPr>
        <p:spPr bwMode="auto">
          <a:xfrm>
            <a:off x="4670425" y="3429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105" name="Rectangle 171"/>
          <p:cNvSpPr>
            <a:spLocks noChangeArrowheads="1"/>
          </p:cNvSpPr>
          <p:nvPr/>
        </p:nvSpPr>
        <p:spPr bwMode="auto">
          <a:xfrm>
            <a:off x="4414838" y="3429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106" name="Rectangle 172"/>
          <p:cNvSpPr>
            <a:spLocks noChangeArrowheads="1"/>
          </p:cNvSpPr>
          <p:nvPr/>
        </p:nvSpPr>
        <p:spPr bwMode="auto">
          <a:xfrm>
            <a:off x="3906838" y="3429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107" name="Rectangle 173"/>
          <p:cNvSpPr>
            <a:spLocks noChangeArrowheads="1"/>
          </p:cNvSpPr>
          <p:nvPr/>
        </p:nvSpPr>
        <p:spPr bwMode="auto">
          <a:xfrm>
            <a:off x="4160838" y="3429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108" name="Line 174"/>
          <p:cNvSpPr>
            <a:spLocks noChangeShapeType="1"/>
          </p:cNvSpPr>
          <p:nvPr/>
        </p:nvSpPr>
        <p:spPr bwMode="auto">
          <a:xfrm flipH="1">
            <a:off x="3708400" y="569913"/>
            <a:ext cx="1570038" cy="1587"/>
          </a:xfrm>
          <a:prstGeom prst="line">
            <a:avLst/>
          </a:prstGeom>
          <a:noFill/>
          <a:ln w="14288">
            <a:solidFill>
              <a:srgbClr val="000000"/>
            </a:solidFill>
            <a:round/>
            <a:headEnd/>
            <a:tailEnd/>
          </a:ln>
        </p:spPr>
        <p:txBody>
          <a:bodyPr/>
          <a:lstStyle/>
          <a:p>
            <a:endParaRPr lang="en-US"/>
          </a:p>
        </p:txBody>
      </p:sp>
      <p:sp>
        <p:nvSpPr>
          <p:cNvPr id="40109" name="Rectangle 175"/>
          <p:cNvSpPr>
            <a:spLocks noChangeArrowheads="1"/>
          </p:cNvSpPr>
          <p:nvPr/>
        </p:nvSpPr>
        <p:spPr bwMode="auto">
          <a:xfrm>
            <a:off x="5178425" y="889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110" name="Rectangle 176"/>
          <p:cNvSpPr>
            <a:spLocks noChangeArrowheads="1"/>
          </p:cNvSpPr>
          <p:nvPr/>
        </p:nvSpPr>
        <p:spPr bwMode="auto">
          <a:xfrm>
            <a:off x="4924425" y="889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40111" name="Rectangle 177"/>
          <p:cNvSpPr>
            <a:spLocks noChangeArrowheads="1"/>
          </p:cNvSpPr>
          <p:nvPr/>
        </p:nvSpPr>
        <p:spPr bwMode="auto">
          <a:xfrm>
            <a:off x="4160838" y="889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0</a:t>
            </a:r>
            <a:endParaRPr lang="en-CA" altLang="zh-CN" sz="2400">
              <a:latin typeface="Times New Roman" pitchFamily="18" charset="0"/>
              <a:ea typeface="SimSun" pitchFamily="2" charset="-122"/>
            </a:endParaRPr>
          </a:p>
        </p:txBody>
      </p:sp>
      <p:sp>
        <p:nvSpPr>
          <p:cNvPr id="40112" name="Rectangle 178"/>
          <p:cNvSpPr>
            <a:spLocks noChangeArrowheads="1"/>
          </p:cNvSpPr>
          <p:nvPr/>
        </p:nvSpPr>
        <p:spPr bwMode="auto">
          <a:xfrm>
            <a:off x="4414838" y="889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113" name="Rectangle 179"/>
          <p:cNvSpPr>
            <a:spLocks noChangeArrowheads="1"/>
          </p:cNvSpPr>
          <p:nvPr/>
        </p:nvSpPr>
        <p:spPr bwMode="auto">
          <a:xfrm>
            <a:off x="4670425" y="889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114" name="Rectangle 180"/>
          <p:cNvSpPr>
            <a:spLocks noChangeArrowheads="1"/>
          </p:cNvSpPr>
          <p:nvPr/>
        </p:nvSpPr>
        <p:spPr bwMode="auto">
          <a:xfrm>
            <a:off x="3906838" y="88900"/>
            <a:ext cx="6985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115" name="Rectangle 181"/>
          <p:cNvSpPr>
            <a:spLocks noChangeArrowheads="1"/>
          </p:cNvSpPr>
          <p:nvPr/>
        </p:nvSpPr>
        <p:spPr bwMode="auto">
          <a:xfrm>
            <a:off x="5419725" y="46038"/>
            <a:ext cx="115888"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M</a:t>
            </a:r>
            <a:endParaRPr lang="en-CA" altLang="zh-CN" sz="2400">
              <a:latin typeface="Times New Roman" pitchFamily="18" charset="0"/>
              <a:ea typeface="SimSun" pitchFamily="2" charset="-122"/>
            </a:endParaRPr>
          </a:p>
        </p:txBody>
      </p:sp>
      <p:sp>
        <p:nvSpPr>
          <p:cNvPr id="40116" name="Rectangle 182"/>
          <p:cNvSpPr>
            <a:spLocks noChangeArrowheads="1"/>
          </p:cNvSpPr>
          <p:nvPr/>
        </p:nvSpPr>
        <p:spPr bwMode="auto">
          <a:xfrm>
            <a:off x="5419725" y="300038"/>
            <a:ext cx="107950"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Q</a:t>
            </a:r>
            <a:endParaRPr lang="en-CA" altLang="zh-CN" sz="2400">
              <a:latin typeface="Times New Roman" pitchFamily="18" charset="0"/>
              <a:ea typeface="SimSun" pitchFamily="2" charset="-122"/>
            </a:endParaRPr>
          </a:p>
        </p:txBody>
      </p:sp>
      <p:sp>
        <p:nvSpPr>
          <p:cNvPr id="40117" name="Rectangle 183"/>
          <p:cNvSpPr>
            <a:spLocks noChangeArrowheads="1"/>
          </p:cNvSpPr>
          <p:nvPr/>
        </p:nvSpPr>
        <p:spPr bwMode="auto">
          <a:xfrm>
            <a:off x="6310313" y="768350"/>
            <a:ext cx="93662"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A</a:t>
            </a:r>
            <a:endParaRPr lang="en-CA" altLang="zh-CN" sz="2400">
              <a:latin typeface="Times New Roman" pitchFamily="18" charset="0"/>
              <a:ea typeface="SimSun" pitchFamily="2" charset="-122"/>
            </a:endParaRPr>
          </a:p>
        </p:txBody>
      </p:sp>
      <p:sp>
        <p:nvSpPr>
          <p:cNvPr id="40118" name="Rectangle 184"/>
          <p:cNvSpPr>
            <a:spLocks noChangeArrowheads="1"/>
          </p:cNvSpPr>
          <p:nvPr/>
        </p:nvSpPr>
        <p:spPr bwMode="auto">
          <a:xfrm>
            <a:off x="6310313" y="1022350"/>
            <a:ext cx="93662"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B</a:t>
            </a:r>
            <a:endParaRPr lang="en-CA" altLang="zh-CN" sz="2400">
              <a:latin typeface="Times New Roman" pitchFamily="18" charset="0"/>
              <a:ea typeface="SimSun" pitchFamily="2" charset="-122"/>
            </a:endParaRPr>
          </a:p>
        </p:txBody>
      </p:sp>
      <p:sp>
        <p:nvSpPr>
          <p:cNvPr id="40119" name="Rectangle 185"/>
          <p:cNvSpPr>
            <a:spLocks noChangeArrowheads="1"/>
          </p:cNvSpPr>
          <p:nvPr/>
        </p:nvSpPr>
        <p:spPr bwMode="auto">
          <a:xfrm>
            <a:off x="6310313" y="1262063"/>
            <a:ext cx="101600"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C</a:t>
            </a:r>
            <a:endParaRPr lang="en-CA" altLang="zh-CN" sz="2400">
              <a:latin typeface="Times New Roman" pitchFamily="18" charset="0"/>
              <a:ea typeface="SimSun" pitchFamily="2" charset="-122"/>
            </a:endParaRPr>
          </a:p>
        </p:txBody>
      </p:sp>
      <p:sp>
        <p:nvSpPr>
          <p:cNvPr id="40120" name="Rectangle 186"/>
          <p:cNvSpPr>
            <a:spLocks noChangeArrowheads="1"/>
          </p:cNvSpPr>
          <p:nvPr/>
        </p:nvSpPr>
        <p:spPr bwMode="auto">
          <a:xfrm>
            <a:off x="6310313" y="1546225"/>
            <a:ext cx="93662"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S</a:t>
            </a:r>
            <a:endParaRPr lang="en-CA" altLang="zh-CN" sz="2400">
              <a:latin typeface="Times New Roman" pitchFamily="18" charset="0"/>
              <a:ea typeface="SimSun" pitchFamily="2" charset="-122"/>
            </a:endParaRPr>
          </a:p>
        </p:txBody>
      </p:sp>
      <p:sp>
        <p:nvSpPr>
          <p:cNvPr id="40121" name="Rectangle 187"/>
          <p:cNvSpPr>
            <a:spLocks noChangeArrowheads="1"/>
          </p:cNvSpPr>
          <p:nvPr/>
        </p:nvSpPr>
        <p:spPr bwMode="auto">
          <a:xfrm>
            <a:off x="6396038" y="1644650"/>
            <a:ext cx="63500" cy="136525"/>
          </a:xfrm>
          <a:prstGeom prst="rect">
            <a:avLst/>
          </a:prstGeom>
          <a:noFill/>
          <a:ln w="9525">
            <a:noFill/>
            <a:miter lim="800000"/>
            <a:headEnd/>
            <a:tailEnd/>
          </a:ln>
        </p:spPr>
        <p:txBody>
          <a:bodyPr wrap="none" lIns="0" tIns="0" rIns="0" bIns="0">
            <a:spAutoFit/>
          </a:bodyPr>
          <a:lstStyle/>
          <a:p>
            <a:r>
              <a:rPr lang="en-CA" altLang="zh-CN" sz="9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122" name="Rectangle 188"/>
          <p:cNvSpPr>
            <a:spLocks noChangeArrowheads="1"/>
          </p:cNvSpPr>
          <p:nvPr/>
        </p:nvSpPr>
        <p:spPr bwMode="auto">
          <a:xfrm>
            <a:off x="6310313" y="1800225"/>
            <a:ext cx="101600"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C</a:t>
            </a:r>
            <a:endParaRPr lang="en-CA" altLang="zh-CN" sz="2400">
              <a:latin typeface="Times New Roman" pitchFamily="18" charset="0"/>
              <a:ea typeface="SimSun" pitchFamily="2" charset="-122"/>
            </a:endParaRPr>
          </a:p>
        </p:txBody>
      </p:sp>
      <p:sp>
        <p:nvSpPr>
          <p:cNvPr id="40123" name="Rectangle 189"/>
          <p:cNvSpPr>
            <a:spLocks noChangeArrowheads="1"/>
          </p:cNvSpPr>
          <p:nvPr/>
        </p:nvSpPr>
        <p:spPr bwMode="auto">
          <a:xfrm>
            <a:off x="6408738" y="1900238"/>
            <a:ext cx="63500" cy="136525"/>
          </a:xfrm>
          <a:prstGeom prst="rect">
            <a:avLst/>
          </a:prstGeom>
          <a:noFill/>
          <a:ln w="9525">
            <a:noFill/>
            <a:miter lim="800000"/>
            <a:headEnd/>
            <a:tailEnd/>
          </a:ln>
        </p:spPr>
        <p:txBody>
          <a:bodyPr wrap="none" lIns="0" tIns="0" rIns="0" bIns="0">
            <a:spAutoFit/>
          </a:bodyPr>
          <a:lstStyle/>
          <a:p>
            <a:r>
              <a:rPr lang="en-CA" altLang="zh-CN" sz="9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124" name="Rectangle 190"/>
          <p:cNvSpPr>
            <a:spLocks noChangeArrowheads="1"/>
          </p:cNvSpPr>
          <p:nvPr/>
        </p:nvSpPr>
        <p:spPr bwMode="auto">
          <a:xfrm>
            <a:off x="6324600" y="2209800"/>
            <a:ext cx="101600"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D</a:t>
            </a:r>
            <a:endParaRPr lang="en-CA" altLang="zh-CN" sz="2400">
              <a:latin typeface="Times New Roman" pitchFamily="18" charset="0"/>
              <a:ea typeface="SimSun" pitchFamily="2" charset="-122"/>
            </a:endParaRPr>
          </a:p>
        </p:txBody>
      </p:sp>
      <p:sp>
        <p:nvSpPr>
          <p:cNvPr id="40125" name="Rectangle 191"/>
          <p:cNvSpPr>
            <a:spLocks noChangeArrowheads="1"/>
          </p:cNvSpPr>
          <p:nvPr/>
        </p:nvSpPr>
        <p:spPr bwMode="auto">
          <a:xfrm>
            <a:off x="6324600" y="2465388"/>
            <a:ext cx="93663"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E</a:t>
            </a:r>
            <a:endParaRPr lang="en-CA" altLang="zh-CN" sz="2400">
              <a:latin typeface="Times New Roman" pitchFamily="18" charset="0"/>
              <a:ea typeface="SimSun" pitchFamily="2" charset="-122"/>
            </a:endParaRPr>
          </a:p>
        </p:txBody>
      </p:sp>
      <p:sp>
        <p:nvSpPr>
          <p:cNvPr id="40126" name="Rectangle 192"/>
          <p:cNvSpPr>
            <a:spLocks noChangeArrowheads="1"/>
          </p:cNvSpPr>
          <p:nvPr/>
        </p:nvSpPr>
        <p:spPr bwMode="auto">
          <a:xfrm>
            <a:off x="6324600" y="2719388"/>
            <a:ext cx="85725"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F</a:t>
            </a:r>
            <a:endParaRPr lang="en-CA" altLang="zh-CN" sz="2400">
              <a:latin typeface="Times New Roman" pitchFamily="18" charset="0"/>
              <a:ea typeface="SimSun" pitchFamily="2" charset="-122"/>
            </a:endParaRPr>
          </a:p>
        </p:txBody>
      </p:sp>
      <p:sp>
        <p:nvSpPr>
          <p:cNvPr id="40127" name="Rectangle 193"/>
          <p:cNvSpPr>
            <a:spLocks noChangeArrowheads="1"/>
          </p:cNvSpPr>
          <p:nvPr/>
        </p:nvSpPr>
        <p:spPr bwMode="auto">
          <a:xfrm>
            <a:off x="6324600" y="2974975"/>
            <a:ext cx="93663"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S</a:t>
            </a:r>
            <a:endParaRPr lang="en-CA" altLang="zh-CN" sz="2400">
              <a:latin typeface="Times New Roman" pitchFamily="18" charset="0"/>
              <a:ea typeface="SimSun" pitchFamily="2" charset="-122"/>
            </a:endParaRPr>
          </a:p>
        </p:txBody>
      </p:sp>
      <p:sp>
        <p:nvSpPr>
          <p:cNvPr id="40128" name="Rectangle 194"/>
          <p:cNvSpPr>
            <a:spLocks noChangeArrowheads="1"/>
          </p:cNvSpPr>
          <p:nvPr/>
        </p:nvSpPr>
        <p:spPr bwMode="auto">
          <a:xfrm>
            <a:off x="6408738" y="3073400"/>
            <a:ext cx="63500" cy="136525"/>
          </a:xfrm>
          <a:prstGeom prst="rect">
            <a:avLst/>
          </a:prstGeom>
          <a:noFill/>
          <a:ln w="9525">
            <a:noFill/>
            <a:miter lim="800000"/>
            <a:headEnd/>
            <a:tailEnd/>
          </a:ln>
        </p:spPr>
        <p:txBody>
          <a:bodyPr wrap="none" lIns="0" tIns="0" rIns="0" bIns="0">
            <a:spAutoFit/>
          </a:bodyPr>
          <a:lstStyle/>
          <a:p>
            <a:r>
              <a:rPr lang="en-CA" altLang="zh-CN" sz="900">
                <a:solidFill>
                  <a:srgbClr val="000000"/>
                </a:solidFill>
                <a:latin typeface="Nimbus Roman No9 L" charset="0"/>
                <a:ea typeface="SimSun" pitchFamily="2" charset="-122"/>
              </a:rPr>
              <a:t>2</a:t>
            </a:r>
            <a:endParaRPr lang="en-CA" altLang="zh-CN" sz="2400">
              <a:latin typeface="Times New Roman" pitchFamily="18" charset="0"/>
              <a:ea typeface="SimSun" pitchFamily="2" charset="-122"/>
            </a:endParaRPr>
          </a:p>
        </p:txBody>
      </p:sp>
      <p:sp>
        <p:nvSpPr>
          <p:cNvPr id="40129" name="Rectangle 195"/>
          <p:cNvSpPr>
            <a:spLocks noChangeArrowheads="1"/>
          </p:cNvSpPr>
          <p:nvPr/>
        </p:nvSpPr>
        <p:spPr bwMode="auto">
          <a:xfrm>
            <a:off x="6324600" y="3243263"/>
            <a:ext cx="101600"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C</a:t>
            </a:r>
            <a:endParaRPr lang="en-CA" altLang="zh-CN" sz="2400">
              <a:latin typeface="Times New Roman" pitchFamily="18" charset="0"/>
              <a:ea typeface="SimSun" pitchFamily="2" charset="-122"/>
            </a:endParaRPr>
          </a:p>
        </p:txBody>
      </p:sp>
      <p:sp>
        <p:nvSpPr>
          <p:cNvPr id="40130" name="Rectangle 196"/>
          <p:cNvSpPr>
            <a:spLocks noChangeArrowheads="1"/>
          </p:cNvSpPr>
          <p:nvPr/>
        </p:nvSpPr>
        <p:spPr bwMode="auto">
          <a:xfrm>
            <a:off x="6423025" y="3343275"/>
            <a:ext cx="63500" cy="136525"/>
          </a:xfrm>
          <a:prstGeom prst="rect">
            <a:avLst/>
          </a:prstGeom>
          <a:noFill/>
          <a:ln w="9525">
            <a:noFill/>
            <a:miter lim="800000"/>
            <a:headEnd/>
            <a:tailEnd/>
          </a:ln>
        </p:spPr>
        <p:txBody>
          <a:bodyPr wrap="none" lIns="0" tIns="0" rIns="0" bIns="0">
            <a:spAutoFit/>
          </a:bodyPr>
          <a:lstStyle/>
          <a:p>
            <a:r>
              <a:rPr lang="en-CA" altLang="zh-CN" sz="900">
                <a:solidFill>
                  <a:srgbClr val="000000"/>
                </a:solidFill>
                <a:latin typeface="Nimbus Roman No9 L" charset="0"/>
                <a:ea typeface="SimSun" pitchFamily="2" charset="-122"/>
              </a:rPr>
              <a:t>2</a:t>
            </a:r>
            <a:endParaRPr lang="en-CA" altLang="zh-CN" sz="2400">
              <a:latin typeface="Times New Roman" pitchFamily="18" charset="0"/>
              <a:ea typeface="SimSun" pitchFamily="2" charset="-122"/>
            </a:endParaRPr>
          </a:p>
        </p:txBody>
      </p:sp>
      <p:sp>
        <p:nvSpPr>
          <p:cNvPr id="40131" name="Rectangle 197"/>
          <p:cNvSpPr>
            <a:spLocks noChangeArrowheads="1"/>
          </p:cNvSpPr>
          <p:nvPr/>
        </p:nvSpPr>
        <p:spPr bwMode="auto">
          <a:xfrm>
            <a:off x="6324600" y="3609975"/>
            <a:ext cx="93663"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S</a:t>
            </a:r>
            <a:endParaRPr lang="en-CA" altLang="zh-CN" sz="2400">
              <a:latin typeface="Times New Roman" pitchFamily="18" charset="0"/>
              <a:ea typeface="SimSun" pitchFamily="2" charset="-122"/>
            </a:endParaRPr>
          </a:p>
        </p:txBody>
      </p:sp>
      <p:sp>
        <p:nvSpPr>
          <p:cNvPr id="40132" name="Rectangle 198"/>
          <p:cNvSpPr>
            <a:spLocks noChangeArrowheads="1"/>
          </p:cNvSpPr>
          <p:nvPr/>
        </p:nvSpPr>
        <p:spPr bwMode="auto">
          <a:xfrm>
            <a:off x="6408738" y="3695700"/>
            <a:ext cx="63500" cy="136525"/>
          </a:xfrm>
          <a:prstGeom prst="rect">
            <a:avLst/>
          </a:prstGeom>
          <a:noFill/>
          <a:ln w="9525">
            <a:noFill/>
            <a:miter lim="800000"/>
            <a:headEnd/>
            <a:tailEnd/>
          </a:ln>
        </p:spPr>
        <p:txBody>
          <a:bodyPr wrap="none" lIns="0" tIns="0" rIns="0" bIns="0">
            <a:spAutoFit/>
          </a:bodyPr>
          <a:lstStyle/>
          <a:p>
            <a:r>
              <a:rPr lang="en-CA" altLang="zh-CN" sz="9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133" name="Rectangle 199"/>
          <p:cNvSpPr>
            <a:spLocks noChangeArrowheads="1"/>
          </p:cNvSpPr>
          <p:nvPr/>
        </p:nvSpPr>
        <p:spPr bwMode="auto">
          <a:xfrm>
            <a:off x="6324600" y="3865563"/>
            <a:ext cx="101600"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C</a:t>
            </a:r>
            <a:endParaRPr lang="en-CA" altLang="zh-CN" sz="2400">
              <a:latin typeface="Times New Roman" pitchFamily="18" charset="0"/>
              <a:ea typeface="SimSun" pitchFamily="2" charset="-122"/>
            </a:endParaRPr>
          </a:p>
        </p:txBody>
      </p:sp>
      <p:sp>
        <p:nvSpPr>
          <p:cNvPr id="40134" name="Rectangle 200"/>
          <p:cNvSpPr>
            <a:spLocks noChangeArrowheads="1"/>
          </p:cNvSpPr>
          <p:nvPr/>
        </p:nvSpPr>
        <p:spPr bwMode="auto">
          <a:xfrm>
            <a:off x="6423025" y="3965575"/>
            <a:ext cx="63500" cy="136525"/>
          </a:xfrm>
          <a:prstGeom prst="rect">
            <a:avLst/>
          </a:prstGeom>
          <a:noFill/>
          <a:ln w="9525">
            <a:noFill/>
            <a:miter lim="800000"/>
            <a:headEnd/>
            <a:tailEnd/>
          </a:ln>
        </p:spPr>
        <p:txBody>
          <a:bodyPr wrap="none" lIns="0" tIns="0" rIns="0" bIns="0">
            <a:spAutoFit/>
          </a:bodyPr>
          <a:lstStyle/>
          <a:p>
            <a:r>
              <a:rPr lang="en-CA" altLang="zh-CN" sz="900">
                <a:solidFill>
                  <a:srgbClr val="000000"/>
                </a:solidFill>
                <a:latin typeface="Nimbus Roman No9 L" charset="0"/>
                <a:ea typeface="SimSun" pitchFamily="2" charset="-122"/>
              </a:rPr>
              <a:t>1</a:t>
            </a:r>
            <a:endParaRPr lang="en-CA" altLang="zh-CN" sz="2400">
              <a:latin typeface="Times New Roman" pitchFamily="18" charset="0"/>
              <a:ea typeface="SimSun" pitchFamily="2" charset="-122"/>
            </a:endParaRPr>
          </a:p>
        </p:txBody>
      </p:sp>
      <p:sp>
        <p:nvSpPr>
          <p:cNvPr id="40135" name="Rectangle 201"/>
          <p:cNvSpPr>
            <a:spLocks noChangeArrowheads="1"/>
          </p:cNvSpPr>
          <p:nvPr/>
        </p:nvSpPr>
        <p:spPr bwMode="auto">
          <a:xfrm>
            <a:off x="6324600" y="4133850"/>
            <a:ext cx="93663"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S</a:t>
            </a:r>
            <a:endParaRPr lang="en-CA" altLang="zh-CN" sz="2400">
              <a:latin typeface="Times New Roman" pitchFamily="18" charset="0"/>
              <a:ea typeface="SimSun" pitchFamily="2" charset="-122"/>
            </a:endParaRPr>
          </a:p>
        </p:txBody>
      </p:sp>
      <p:sp>
        <p:nvSpPr>
          <p:cNvPr id="40136" name="Rectangle 202"/>
          <p:cNvSpPr>
            <a:spLocks noChangeArrowheads="1"/>
          </p:cNvSpPr>
          <p:nvPr/>
        </p:nvSpPr>
        <p:spPr bwMode="auto">
          <a:xfrm>
            <a:off x="6408738" y="4219575"/>
            <a:ext cx="63500" cy="136525"/>
          </a:xfrm>
          <a:prstGeom prst="rect">
            <a:avLst/>
          </a:prstGeom>
          <a:noFill/>
          <a:ln w="9525">
            <a:noFill/>
            <a:miter lim="800000"/>
            <a:headEnd/>
            <a:tailEnd/>
          </a:ln>
        </p:spPr>
        <p:txBody>
          <a:bodyPr wrap="none" lIns="0" tIns="0" rIns="0" bIns="0">
            <a:spAutoFit/>
          </a:bodyPr>
          <a:lstStyle/>
          <a:p>
            <a:r>
              <a:rPr lang="en-CA" altLang="zh-CN" sz="900">
                <a:solidFill>
                  <a:srgbClr val="000000"/>
                </a:solidFill>
                <a:latin typeface="Nimbus Roman No9 L" charset="0"/>
                <a:ea typeface="SimSun" pitchFamily="2" charset="-122"/>
              </a:rPr>
              <a:t>2</a:t>
            </a:r>
            <a:endParaRPr lang="en-CA" altLang="zh-CN" sz="2400">
              <a:latin typeface="Times New Roman" pitchFamily="18" charset="0"/>
              <a:ea typeface="SimSun" pitchFamily="2" charset="-122"/>
            </a:endParaRPr>
          </a:p>
        </p:txBody>
      </p:sp>
      <p:sp>
        <p:nvSpPr>
          <p:cNvPr id="40137" name="Rectangle 203"/>
          <p:cNvSpPr>
            <a:spLocks noChangeArrowheads="1"/>
          </p:cNvSpPr>
          <p:nvPr/>
        </p:nvSpPr>
        <p:spPr bwMode="auto">
          <a:xfrm>
            <a:off x="6324600" y="4375150"/>
            <a:ext cx="93663"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S</a:t>
            </a:r>
            <a:endParaRPr lang="en-CA" altLang="zh-CN" sz="2400">
              <a:latin typeface="Times New Roman" pitchFamily="18" charset="0"/>
              <a:ea typeface="SimSun" pitchFamily="2" charset="-122"/>
            </a:endParaRPr>
          </a:p>
        </p:txBody>
      </p:sp>
      <p:sp>
        <p:nvSpPr>
          <p:cNvPr id="40138" name="Rectangle 204"/>
          <p:cNvSpPr>
            <a:spLocks noChangeArrowheads="1"/>
          </p:cNvSpPr>
          <p:nvPr/>
        </p:nvSpPr>
        <p:spPr bwMode="auto">
          <a:xfrm>
            <a:off x="6408738" y="4473575"/>
            <a:ext cx="63500" cy="136525"/>
          </a:xfrm>
          <a:prstGeom prst="rect">
            <a:avLst/>
          </a:prstGeom>
          <a:noFill/>
          <a:ln w="9525">
            <a:noFill/>
            <a:miter lim="800000"/>
            <a:headEnd/>
            <a:tailEnd/>
          </a:ln>
        </p:spPr>
        <p:txBody>
          <a:bodyPr wrap="none" lIns="0" tIns="0" rIns="0" bIns="0">
            <a:spAutoFit/>
          </a:bodyPr>
          <a:lstStyle/>
          <a:p>
            <a:r>
              <a:rPr lang="en-CA" altLang="zh-CN" sz="900">
                <a:solidFill>
                  <a:srgbClr val="000000"/>
                </a:solidFill>
                <a:latin typeface="Nimbus Roman No9 L" charset="0"/>
                <a:ea typeface="SimSun" pitchFamily="2" charset="-122"/>
              </a:rPr>
              <a:t>3</a:t>
            </a:r>
            <a:endParaRPr lang="en-CA" altLang="zh-CN" sz="2400">
              <a:latin typeface="Times New Roman" pitchFamily="18" charset="0"/>
              <a:ea typeface="SimSun" pitchFamily="2" charset="-122"/>
            </a:endParaRPr>
          </a:p>
        </p:txBody>
      </p:sp>
      <p:sp>
        <p:nvSpPr>
          <p:cNvPr id="40139" name="Rectangle 205"/>
          <p:cNvSpPr>
            <a:spLocks noChangeArrowheads="1"/>
          </p:cNvSpPr>
          <p:nvPr/>
        </p:nvSpPr>
        <p:spPr bwMode="auto">
          <a:xfrm>
            <a:off x="6324600" y="4643438"/>
            <a:ext cx="101600"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C</a:t>
            </a:r>
            <a:endParaRPr lang="en-CA" altLang="zh-CN" sz="2400">
              <a:latin typeface="Times New Roman" pitchFamily="18" charset="0"/>
              <a:ea typeface="SimSun" pitchFamily="2" charset="-122"/>
            </a:endParaRPr>
          </a:p>
        </p:txBody>
      </p:sp>
      <p:sp>
        <p:nvSpPr>
          <p:cNvPr id="40140" name="Rectangle 206"/>
          <p:cNvSpPr>
            <a:spLocks noChangeArrowheads="1"/>
          </p:cNvSpPr>
          <p:nvPr/>
        </p:nvSpPr>
        <p:spPr bwMode="auto">
          <a:xfrm>
            <a:off x="6423025" y="4729163"/>
            <a:ext cx="63500" cy="136525"/>
          </a:xfrm>
          <a:prstGeom prst="rect">
            <a:avLst/>
          </a:prstGeom>
          <a:noFill/>
          <a:ln w="9525">
            <a:noFill/>
            <a:miter lim="800000"/>
            <a:headEnd/>
            <a:tailEnd/>
          </a:ln>
        </p:spPr>
        <p:txBody>
          <a:bodyPr wrap="none" lIns="0" tIns="0" rIns="0" bIns="0">
            <a:spAutoFit/>
          </a:bodyPr>
          <a:lstStyle/>
          <a:p>
            <a:r>
              <a:rPr lang="en-CA" altLang="zh-CN" sz="900">
                <a:solidFill>
                  <a:srgbClr val="000000"/>
                </a:solidFill>
                <a:latin typeface="Nimbus Roman No9 L" charset="0"/>
                <a:ea typeface="SimSun" pitchFamily="2" charset="-122"/>
              </a:rPr>
              <a:t>3</a:t>
            </a:r>
            <a:endParaRPr lang="en-CA" altLang="zh-CN" sz="2400">
              <a:latin typeface="Times New Roman" pitchFamily="18" charset="0"/>
              <a:ea typeface="SimSun" pitchFamily="2" charset="-122"/>
            </a:endParaRPr>
          </a:p>
        </p:txBody>
      </p:sp>
      <p:sp>
        <p:nvSpPr>
          <p:cNvPr id="40141" name="Rectangle 207"/>
          <p:cNvSpPr>
            <a:spLocks noChangeArrowheads="1"/>
          </p:cNvSpPr>
          <p:nvPr/>
        </p:nvSpPr>
        <p:spPr bwMode="auto">
          <a:xfrm>
            <a:off x="6324600" y="4897438"/>
            <a:ext cx="101600"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C</a:t>
            </a:r>
            <a:endParaRPr lang="en-CA" altLang="zh-CN" sz="2400">
              <a:latin typeface="Times New Roman" pitchFamily="18" charset="0"/>
              <a:ea typeface="SimSun" pitchFamily="2" charset="-122"/>
            </a:endParaRPr>
          </a:p>
        </p:txBody>
      </p:sp>
      <p:sp>
        <p:nvSpPr>
          <p:cNvPr id="40142" name="Rectangle 208"/>
          <p:cNvSpPr>
            <a:spLocks noChangeArrowheads="1"/>
          </p:cNvSpPr>
          <p:nvPr/>
        </p:nvSpPr>
        <p:spPr bwMode="auto">
          <a:xfrm>
            <a:off x="6423025" y="4983163"/>
            <a:ext cx="63500" cy="136525"/>
          </a:xfrm>
          <a:prstGeom prst="rect">
            <a:avLst/>
          </a:prstGeom>
          <a:noFill/>
          <a:ln w="9525">
            <a:noFill/>
            <a:miter lim="800000"/>
            <a:headEnd/>
            <a:tailEnd/>
          </a:ln>
        </p:spPr>
        <p:txBody>
          <a:bodyPr wrap="none" lIns="0" tIns="0" rIns="0" bIns="0">
            <a:spAutoFit/>
          </a:bodyPr>
          <a:lstStyle/>
          <a:p>
            <a:r>
              <a:rPr lang="en-CA" altLang="zh-CN" sz="900">
                <a:solidFill>
                  <a:srgbClr val="000000"/>
                </a:solidFill>
                <a:latin typeface="Nimbus Roman No9 L" charset="0"/>
                <a:ea typeface="SimSun" pitchFamily="2" charset="-122"/>
              </a:rPr>
              <a:t>2</a:t>
            </a:r>
            <a:endParaRPr lang="en-CA" altLang="zh-CN" sz="2400">
              <a:latin typeface="Times New Roman" pitchFamily="18" charset="0"/>
              <a:ea typeface="SimSun" pitchFamily="2" charset="-122"/>
            </a:endParaRPr>
          </a:p>
        </p:txBody>
      </p:sp>
      <p:sp>
        <p:nvSpPr>
          <p:cNvPr id="40143" name="Rectangle 209"/>
          <p:cNvSpPr>
            <a:spLocks noChangeArrowheads="1"/>
          </p:cNvSpPr>
          <p:nvPr/>
        </p:nvSpPr>
        <p:spPr bwMode="auto">
          <a:xfrm>
            <a:off x="6324600" y="5153025"/>
            <a:ext cx="93663"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S</a:t>
            </a:r>
            <a:endParaRPr lang="en-CA" altLang="zh-CN" sz="2400">
              <a:latin typeface="Times New Roman" pitchFamily="18" charset="0"/>
              <a:ea typeface="SimSun" pitchFamily="2" charset="-122"/>
            </a:endParaRPr>
          </a:p>
        </p:txBody>
      </p:sp>
      <p:sp>
        <p:nvSpPr>
          <p:cNvPr id="40144" name="Rectangle 210"/>
          <p:cNvSpPr>
            <a:spLocks noChangeArrowheads="1"/>
          </p:cNvSpPr>
          <p:nvPr/>
        </p:nvSpPr>
        <p:spPr bwMode="auto">
          <a:xfrm>
            <a:off x="6408738" y="5238750"/>
            <a:ext cx="63500" cy="136525"/>
          </a:xfrm>
          <a:prstGeom prst="rect">
            <a:avLst/>
          </a:prstGeom>
          <a:noFill/>
          <a:ln w="9525">
            <a:noFill/>
            <a:miter lim="800000"/>
            <a:headEnd/>
            <a:tailEnd/>
          </a:ln>
        </p:spPr>
        <p:txBody>
          <a:bodyPr wrap="none" lIns="0" tIns="0" rIns="0" bIns="0">
            <a:spAutoFit/>
          </a:bodyPr>
          <a:lstStyle/>
          <a:p>
            <a:r>
              <a:rPr lang="en-CA" altLang="zh-CN" sz="900">
                <a:solidFill>
                  <a:srgbClr val="000000"/>
                </a:solidFill>
                <a:latin typeface="Nimbus Roman No9 L" charset="0"/>
                <a:ea typeface="SimSun" pitchFamily="2" charset="-122"/>
              </a:rPr>
              <a:t>4</a:t>
            </a:r>
            <a:endParaRPr lang="en-CA" altLang="zh-CN" sz="2400">
              <a:latin typeface="Times New Roman" pitchFamily="18" charset="0"/>
              <a:ea typeface="SimSun" pitchFamily="2" charset="-122"/>
            </a:endParaRPr>
          </a:p>
        </p:txBody>
      </p:sp>
      <p:sp>
        <p:nvSpPr>
          <p:cNvPr id="40145" name="Rectangle 211"/>
          <p:cNvSpPr>
            <a:spLocks noChangeArrowheads="1"/>
          </p:cNvSpPr>
          <p:nvPr/>
        </p:nvSpPr>
        <p:spPr bwMode="auto">
          <a:xfrm>
            <a:off x="6324600" y="5407025"/>
            <a:ext cx="101600"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C</a:t>
            </a:r>
            <a:endParaRPr lang="en-CA" altLang="zh-CN" sz="2400">
              <a:latin typeface="Times New Roman" pitchFamily="18" charset="0"/>
              <a:ea typeface="SimSun" pitchFamily="2" charset="-122"/>
            </a:endParaRPr>
          </a:p>
        </p:txBody>
      </p:sp>
      <p:sp>
        <p:nvSpPr>
          <p:cNvPr id="40146" name="Rectangle 212"/>
          <p:cNvSpPr>
            <a:spLocks noChangeArrowheads="1"/>
          </p:cNvSpPr>
          <p:nvPr/>
        </p:nvSpPr>
        <p:spPr bwMode="auto">
          <a:xfrm>
            <a:off x="6423025" y="5507038"/>
            <a:ext cx="63500" cy="136525"/>
          </a:xfrm>
          <a:prstGeom prst="rect">
            <a:avLst/>
          </a:prstGeom>
          <a:noFill/>
          <a:ln w="9525">
            <a:noFill/>
            <a:miter lim="800000"/>
            <a:headEnd/>
            <a:tailEnd/>
          </a:ln>
        </p:spPr>
        <p:txBody>
          <a:bodyPr wrap="none" lIns="0" tIns="0" rIns="0" bIns="0">
            <a:spAutoFit/>
          </a:bodyPr>
          <a:lstStyle/>
          <a:p>
            <a:r>
              <a:rPr lang="en-CA" altLang="zh-CN" sz="900">
                <a:solidFill>
                  <a:srgbClr val="000000"/>
                </a:solidFill>
                <a:latin typeface="Nimbus Roman No9 L" charset="0"/>
                <a:ea typeface="SimSun" pitchFamily="2" charset="-122"/>
              </a:rPr>
              <a:t>4</a:t>
            </a:r>
            <a:endParaRPr lang="en-CA" altLang="zh-CN" sz="2400">
              <a:latin typeface="Times New Roman" pitchFamily="18" charset="0"/>
              <a:ea typeface="SimSun" pitchFamily="2" charset="-122"/>
            </a:endParaRPr>
          </a:p>
        </p:txBody>
      </p:sp>
      <p:sp>
        <p:nvSpPr>
          <p:cNvPr id="40147" name="Rectangle 213"/>
          <p:cNvSpPr>
            <a:spLocks noChangeArrowheads="1"/>
          </p:cNvSpPr>
          <p:nvPr/>
        </p:nvSpPr>
        <p:spPr bwMode="auto">
          <a:xfrm>
            <a:off x="5419725" y="5648325"/>
            <a:ext cx="481013" cy="168275"/>
          </a:xfrm>
          <a:prstGeom prst="rect">
            <a:avLst/>
          </a:prstGeom>
          <a:noFill/>
          <a:ln w="9525">
            <a:noFill/>
            <a:miter lim="800000"/>
            <a:headEnd/>
            <a:tailEnd/>
          </a:ln>
        </p:spPr>
        <p:txBody>
          <a:bodyPr wrap="none" lIns="0" tIns="0" rIns="0" bIns="0">
            <a:spAutoFit/>
          </a:bodyPr>
          <a:lstStyle/>
          <a:p>
            <a:r>
              <a:rPr lang="en-CA" altLang="zh-CN" sz="1100">
                <a:solidFill>
                  <a:srgbClr val="000000"/>
                </a:solidFill>
                <a:latin typeface="Nimbus Roman No9 L" charset="0"/>
                <a:ea typeface="SimSun" pitchFamily="2" charset="-122"/>
              </a:rPr>
              <a:t>Product</a:t>
            </a:r>
            <a:endParaRPr lang="en-CA" altLang="zh-CN" sz="2400">
              <a:latin typeface="Times New Roman" pitchFamily="18" charset="0"/>
              <a:ea typeface="SimSun" pitchFamily="2" charset="-122"/>
            </a:endParaRPr>
          </a:p>
        </p:txBody>
      </p:sp>
      <p:sp>
        <p:nvSpPr>
          <p:cNvPr id="40148" name="Rectangle 214"/>
          <p:cNvSpPr>
            <a:spLocks noChangeArrowheads="1"/>
          </p:cNvSpPr>
          <p:nvPr/>
        </p:nvSpPr>
        <p:spPr bwMode="auto">
          <a:xfrm>
            <a:off x="6508750" y="838200"/>
            <a:ext cx="198438" cy="622300"/>
          </a:xfrm>
          <a:prstGeom prst="rect">
            <a:avLst/>
          </a:prstGeom>
          <a:noFill/>
          <a:ln w="14288">
            <a:solidFill>
              <a:srgbClr val="000000"/>
            </a:solidFill>
            <a:miter lim="800000"/>
            <a:headEnd/>
            <a:tailEnd/>
          </a:ln>
        </p:spPr>
        <p:txBody>
          <a:bodyPr/>
          <a:lstStyle/>
          <a:p>
            <a:endParaRPr lang="en-US">
              <a:latin typeface="Cambria" pitchFamily="18" charset="0"/>
            </a:endParaRPr>
          </a:p>
        </p:txBody>
      </p:sp>
      <p:sp>
        <p:nvSpPr>
          <p:cNvPr id="40149" name="Rectangle 215"/>
          <p:cNvSpPr>
            <a:spLocks noChangeArrowheads="1"/>
          </p:cNvSpPr>
          <p:nvPr/>
        </p:nvSpPr>
        <p:spPr bwMode="auto">
          <a:xfrm>
            <a:off x="6508750" y="1601788"/>
            <a:ext cx="198438" cy="425450"/>
          </a:xfrm>
          <a:prstGeom prst="rect">
            <a:avLst/>
          </a:prstGeom>
          <a:noFill/>
          <a:ln w="14288">
            <a:solidFill>
              <a:srgbClr val="000000"/>
            </a:solidFill>
            <a:miter lim="800000"/>
            <a:headEnd/>
            <a:tailEnd/>
          </a:ln>
        </p:spPr>
        <p:txBody>
          <a:bodyPr/>
          <a:lstStyle/>
          <a:p>
            <a:endParaRPr lang="en-US">
              <a:latin typeface="Cambria" pitchFamily="18" charset="0"/>
            </a:endParaRPr>
          </a:p>
        </p:txBody>
      </p:sp>
      <p:sp>
        <p:nvSpPr>
          <p:cNvPr id="40150" name="Rectangle 216"/>
          <p:cNvSpPr>
            <a:spLocks noChangeArrowheads="1"/>
          </p:cNvSpPr>
          <p:nvPr/>
        </p:nvSpPr>
        <p:spPr bwMode="auto">
          <a:xfrm>
            <a:off x="6042025" y="2295525"/>
            <a:ext cx="211138" cy="608013"/>
          </a:xfrm>
          <a:prstGeom prst="rect">
            <a:avLst/>
          </a:prstGeom>
          <a:noFill/>
          <a:ln w="14288">
            <a:solidFill>
              <a:srgbClr val="000000"/>
            </a:solidFill>
            <a:miter lim="800000"/>
            <a:headEnd/>
            <a:tailEnd/>
          </a:ln>
        </p:spPr>
        <p:txBody>
          <a:bodyPr/>
          <a:lstStyle/>
          <a:p>
            <a:endParaRPr lang="en-US">
              <a:latin typeface="Cambria" pitchFamily="18" charset="0"/>
            </a:endParaRPr>
          </a:p>
        </p:txBody>
      </p:sp>
      <p:sp>
        <p:nvSpPr>
          <p:cNvPr id="40151" name="Rectangle 217"/>
          <p:cNvSpPr>
            <a:spLocks noChangeArrowheads="1"/>
          </p:cNvSpPr>
          <p:nvPr/>
        </p:nvSpPr>
        <p:spPr bwMode="auto">
          <a:xfrm>
            <a:off x="6042025" y="3030538"/>
            <a:ext cx="211138" cy="425450"/>
          </a:xfrm>
          <a:prstGeom prst="rect">
            <a:avLst/>
          </a:prstGeom>
          <a:noFill/>
          <a:ln w="14288">
            <a:solidFill>
              <a:srgbClr val="000000"/>
            </a:solidFill>
            <a:miter lim="800000"/>
            <a:headEnd/>
            <a:tailEnd/>
          </a:ln>
        </p:spPr>
        <p:txBody>
          <a:bodyPr/>
          <a:lstStyle/>
          <a:p>
            <a:endParaRPr lang="en-US">
              <a:latin typeface="Cambria" pitchFamily="18" charset="0"/>
            </a:endParaRPr>
          </a:p>
        </p:txBody>
      </p:sp>
      <p:sp>
        <p:nvSpPr>
          <p:cNvPr id="40152" name="Rectangle 218"/>
          <p:cNvSpPr>
            <a:spLocks noChangeArrowheads="1"/>
          </p:cNvSpPr>
          <p:nvPr/>
        </p:nvSpPr>
        <p:spPr bwMode="auto">
          <a:xfrm>
            <a:off x="6056313" y="4416425"/>
            <a:ext cx="196850" cy="693738"/>
          </a:xfrm>
          <a:prstGeom prst="rect">
            <a:avLst/>
          </a:prstGeom>
          <a:noFill/>
          <a:ln w="14288">
            <a:solidFill>
              <a:srgbClr val="000000"/>
            </a:solidFill>
            <a:miter lim="800000"/>
            <a:headEnd/>
            <a:tailEnd/>
          </a:ln>
        </p:spPr>
        <p:txBody>
          <a:bodyPr/>
          <a:lstStyle/>
          <a:p>
            <a:endParaRPr lang="en-US">
              <a:latin typeface="Cambria" pitchFamily="18" charset="0"/>
            </a:endParaRPr>
          </a:p>
        </p:txBody>
      </p:sp>
      <p:sp>
        <p:nvSpPr>
          <p:cNvPr id="40153" name="Rectangle 219"/>
          <p:cNvSpPr>
            <a:spLocks noChangeArrowheads="1"/>
          </p:cNvSpPr>
          <p:nvPr/>
        </p:nvSpPr>
        <p:spPr bwMode="auto">
          <a:xfrm>
            <a:off x="6056313" y="5195888"/>
            <a:ext cx="196850" cy="423862"/>
          </a:xfrm>
          <a:prstGeom prst="rect">
            <a:avLst/>
          </a:prstGeom>
          <a:noFill/>
          <a:ln w="14288">
            <a:solidFill>
              <a:srgbClr val="000000"/>
            </a:solidFill>
            <a:miter lim="800000"/>
            <a:headEnd/>
            <a:tailEnd/>
          </a:ln>
        </p:spPr>
        <p:txBody>
          <a:bodyPr/>
          <a:lstStyle/>
          <a:p>
            <a:endParaRPr lang="en-US">
              <a:latin typeface="Cambria" pitchFamily="18" charset="0"/>
            </a:endParaRPr>
          </a:p>
        </p:txBody>
      </p:sp>
      <p:sp>
        <p:nvSpPr>
          <p:cNvPr id="40154" name="Freeform 220"/>
          <p:cNvSpPr>
            <a:spLocks/>
          </p:cNvSpPr>
          <p:nvPr/>
        </p:nvSpPr>
        <p:spPr bwMode="auto">
          <a:xfrm>
            <a:off x="6719888" y="1743075"/>
            <a:ext cx="52387" cy="57150"/>
          </a:xfrm>
          <a:custGeom>
            <a:avLst/>
            <a:gdLst>
              <a:gd name="T0" fmla="*/ 52387 w 5"/>
              <a:gd name="T1" fmla="*/ 0 h 2"/>
              <a:gd name="T2" fmla="*/ 0 w 5"/>
              <a:gd name="T3" fmla="*/ 28575 h 2"/>
              <a:gd name="T4" fmla="*/ 52387 w 5"/>
              <a:gd name="T5" fmla="*/ 57150 h 2"/>
              <a:gd name="T6" fmla="*/ 52387 w 5"/>
              <a:gd name="T7" fmla="*/ 28575 h 2"/>
              <a:gd name="T8" fmla="*/ 52387 w 5"/>
              <a:gd name="T9" fmla="*/ 0 h 2"/>
              <a:gd name="T10" fmla="*/ 0 60000 65536"/>
              <a:gd name="T11" fmla="*/ 0 60000 65536"/>
              <a:gd name="T12" fmla="*/ 0 60000 65536"/>
              <a:gd name="T13" fmla="*/ 0 60000 65536"/>
              <a:gd name="T14" fmla="*/ 0 60000 65536"/>
              <a:gd name="T15" fmla="*/ 0 w 5"/>
              <a:gd name="T16" fmla="*/ 0 h 2"/>
              <a:gd name="T17" fmla="*/ 5 w 5"/>
              <a:gd name="T18" fmla="*/ 2 h 2"/>
            </a:gdLst>
            <a:ahLst/>
            <a:cxnLst>
              <a:cxn ang="T10">
                <a:pos x="T0" y="T1"/>
              </a:cxn>
              <a:cxn ang="T11">
                <a:pos x="T2" y="T3"/>
              </a:cxn>
              <a:cxn ang="T12">
                <a:pos x="T4" y="T5"/>
              </a:cxn>
              <a:cxn ang="T13">
                <a:pos x="T6" y="T7"/>
              </a:cxn>
              <a:cxn ang="T14">
                <a:pos x="T8" y="T9"/>
              </a:cxn>
            </a:cxnLst>
            <a:rect l="T15" t="T16" r="T17" b="T18"/>
            <a:pathLst>
              <a:path w="5" h="2">
                <a:moveTo>
                  <a:pt x="5" y="0"/>
                </a:moveTo>
                <a:lnTo>
                  <a:pt x="0" y="1"/>
                </a:lnTo>
                <a:lnTo>
                  <a:pt x="5" y="2"/>
                </a:lnTo>
                <a:lnTo>
                  <a:pt x="5" y="1"/>
                </a:lnTo>
                <a:lnTo>
                  <a:pt x="5" y="0"/>
                </a:lnTo>
              </a:path>
            </a:pathLst>
          </a:custGeom>
          <a:noFill/>
          <a:ln w="14288">
            <a:solidFill>
              <a:srgbClr val="000000"/>
            </a:solidFill>
            <a:round/>
            <a:headEnd/>
            <a:tailEnd/>
          </a:ln>
        </p:spPr>
        <p:txBody>
          <a:bodyPr/>
          <a:lstStyle/>
          <a:p>
            <a:endParaRPr lang="en-US"/>
          </a:p>
        </p:txBody>
      </p:sp>
      <p:sp>
        <p:nvSpPr>
          <p:cNvPr id="40155" name="Freeform 221"/>
          <p:cNvSpPr>
            <a:spLocks/>
          </p:cNvSpPr>
          <p:nvPr/>
        </p:nvSpPr>
        <p:spPr bwMode="auto">
          <a:xfrm>
            <a:off x="6719888" y="1743075"/>
            <a:ext cx="52387" cy="57150"/>
          </a:xfrm>
          <a:custGeom>
            <a:avLst/>
            <a:gdLst>
              <a:gd name="T0" fmla="*/ 52387 w 45"/>
              <a:gd name="T1" fmla="*/ 0 h 18"/>
              <a:gd name="T2" fmla="*/ 0 w 45"/>
              <a:gd name="T3" fmla="*/ 28575 h 18"/>
              <a:gd name="T4" fmla="*/ 52387 w 45"/>
              <a:gd name="T5" fmla="*/ 57150 h 18"/>
              <a:gd name="T6" fmla="*/ 52387 w 45"/>
              <a:gd name="T7" fmla="*/ 28575 h 18"/>
              <a:gd name="T8" fmla="*/ 52387 w 45"/>
              <a:gd name="T9" fmla="*/ 0 h 18"/>
              <a:gd name="T10" fmla="*/ 0 60000 65536"/>
              <a:gd name="T11" fmla="*/ 0 60000 65536"/>
              <a:gd name="T12" fmla="*/ 0 60000 65536"/>
              <a:gd name="T13" fmla="*/ 0 60000 65536"/>
              <a:gd name="T14" fmla="*/ 0 60000 65536"/>
              <a:gd name="T15" fmla="*/ 0 w 45"/>
              <a:gd name="T16" fmla="*/ 0 h 18"/>
              <a:gd name="T17" fmla="*/ 45 w 45"/>
              <a:gd name="T18" fmla="*/ 18 h 18"/>
            </a:gdLst>
            <a:ahLst/>
            <a:cxnLst>
              <a:cxn ang="T10">
                <a:pos x="T0" y="T1"/>
              </a:cxn>
              <a:cxn ang="T11">
                <a:pos x="T2" y="T3"/>
              </a:cxn>
              <a:cxn ang="T12">
                <a:pos x="T4" y="T5"/>
              </a:cxn>
              <a:cxn ang="T13">
                <a:pos x="T6" y="T7"/>
              </a:cxn>
              <a:cxn ang="T14">
                <a:pos x="T8" y="T9"/>
              </a:cxn>
            </a:cxnLst>
            <a:rect l="T15" t="T16" r="T17" b="T18"/>
            <a:pathLst>
              <a:path w="45" h="18">
                <a:moveTo>
                  <a:pt x="45" y="0"/>
                </a:moveTo>
                <a:lnTo>
                  <a:pt x="0" y="9"/>
                </a:lnTo>
                <a:lnTo>
                  <a:pt x="45" y="18"/>
                </a:lnTo>
                <a:lnTo>
                  <a:pt x="45" y="9"/>
                </a:lnTo>
                <a:lnTo>
                  <a:pt x="45" y="0"/>
                </a:lnTo>
                <a:close/>
              </a:path>
            </a:pathLst>
          </a:custGeom>
          <a:solidFill>
            <a:srgbClr val="000000"/>
          </a:solidFill>
          <a:ln w="0">
            <a:solidFill>
              <a:srgbClr val="000000"/>
            </a:solidFill>
            <a:round/>
            <a:headEnd/>
            <a:tailEnd/>
          </a:ln>
        </p:spPr>
        <p:txBody>
          <a:bodyPr/>
          <a:lstStyle/>
          <a:p>
            <a:endParaRPr lang="en-US"/>
          </a:p>
        </p:txBody>
      </p:sp>
      <p:sp>
        <p:nvSpPr>
          <p:cNvPr id="40156" name="Freeform 222"/>
          <p:cNvSpPr>
            <a:spLocks/>
          </p:cNvSpPr>
          <p:nvPr/>
        </p:nvSpPr>
        <p:spPr bwMode="auto">
          <a:xfrm>
            <a:off x="6697663" y="1177925"/>
            <a:ext cx="182562" cy="608013"/>
          </a:xfrm>
          <a:custGeom>
            <a:avLst/>
            <a:gdLst>
              <a:gd name="T0" fmla="*/ 84259 w 13"/>
              <a:gd name="T1" fmla="*/ 608013 h 43"/>
              <a:gd name="T2" fmla="*/ 182562 w 13"/>
              <a:gd name="T3" fmla="*/ 608013 h 43"/>
              <a:gd name="T4" fmla="*/ 182562 w 13"/>
              <a:gd name="T5" fmla="*/ 0 h 43"/>
              <a:gd name="T6" fmla="*/ 0 w 13"/>
              <a:gd name="T7" fmla="*/ 0 h 43"/>
              <a:gd name="T8" fmla="*/ 0 60000 65536"/>
              <a:gd name="T9" fmla="*/ 0 60000 65536"/>
              <a:gd name="T10" fmla="*/ 0 60000 65536"/>
              <a:gd name="T11" fmla="*/ 0 60000 65536"/>
              <a:gd name="T12" fmla="*/ 0 w 13"/>
              <a:gd name="T13" fmla="*/ 0 h 43"/>
              <a:gd name="T14" fmla="*/ 13 w 13"/>
              <a:gd name="T15" fmla="*/ 43 h 43"/>
            </a:gdLst>
            <a:ahLst/>
            <a:cxnLst>
              <a:cxn ang="T8">
                <a:pos x="T0" y="T1"/>
              </a:cxn>
              <a:cxn ang="T9">
                <a:pos x="T2" y="T3"/>
              </a:cxn>
              <a:cxn ang="T10">
                <a:pos x="T4" y="T5"/>
              </a:cxn>
              <a:cxn ang="T11">
                <a:pos x="T6" y="T7"/>
              </a:cxn>
            </a:cxnLst>
            <a:rect l="T12" t="T13" r="T14" b="T15"/>
            <a:pathLst>
              <a:path w="13" h="43">
                <a:moveTo>
                  <a:pt x="6" y="43"/>
                </a:moveTo>
                <a:lnTo>
                  <a:pt x="13" y="43"/>
                </a:lnTo>
                <a:lnTo>
                  <a:pt x="13" y="0"/>
                </a:lnTo>
                <a:lnTo>
                  <a:pt x="0" y="0"/>
                </a:lnTo>
              </a:path>
            </a:pathLst>
          </a:custGeom>
          <a:noFill/>
          <a:ln w="14288">
            <a:solidFill>
              <a:srgbClr val="000000"/>
            </a:solidFill>
            <a:round/>
            <a:headEnd/>
            <a:tailEnd/>
          </a:ln>
        </p:spPr>
        <p:txBody>
          <a:bodyPr/>
          <a:lstStyle/>
          <a:p>
            <a:endParaRPr lang="en-US"/>
          </a:p>
        </p:txBody>
      </p:sp>
      <p:sp>
        <p:nvSpPr>
          <p:cNvPr id="40157" name="Rectangle 223"/>
          <p:cNvSpPr>
            <a:spLocks noChangeArrowheads="1"/>
          </p:cNvSpPr>
          <p:nvPr/>
        </p:nvSpPr>
        <p:spPr bwMode="auto">
          <a:xfrm>
            <a:off x="6523038" y="3667125"/>
            <a:ext cx="196850" cy="693738"/>
          </a:xfrm>
          <a:prstGeom prst="rect">
            <a:avLst/>
          </a:prstGeom>
          <a:noFill/>
          <a:ln w="14288">
            <a:solidFill>
              <a:srgbClr val="000000"/>
            </a:solidFill>
            <a:miter lim="800000"/>
            <a:headEnd/>
            <a:tailEnd/>
          </a:ln>
        </p:spPr>
        <p:txBody>
          <a:bodyPr/>
          <a:lstStyle/>
          <a:p>
            <a:endParaRPr lang="en-US">
              <a:latin typeface="Cambria" pitchFamily="18" charset="0"/>
            </a:endParaRPr>
          </a:p>
        </p:txBody>
      </p:sp>
      <p:sp>
        <p:nvSpPr>
          <p:cNvPr id="40158" name="Rectangle 224"/>
          <p:cNvSpPr>
            <a:spLocks noChangeArrowheads="1"/>
          </p:cNvSpPr>
          <p:nvPr/>
        </p:nvSpPr>
        <p:spPr bwMode="auto">
          <a:xfrm>
            <a:off x="6523038" y="4416425"/>
            <a:ext cx="196850" cy="439738"/>
          </a:xfrm>
          <a:prstGeom prst="rect">
            <a:avLst/>
          </a:prstGeom>
          <a:noFill/>
          <a:ln w="14288">
            <a:solidFill>
              <a:srgbClr val="000000"/>
            </a:solidFill>
            <a:miter lim="800000"/>
            <a:headEnd/>
            <a:tailEnd/>
          </a:ln>
        </p:spPr>
        <p:txBody>
          <a:bodyPr/>
          <a:lstStyle/>
          <a:p>
            <a:endParaRPr lang="en-US">
              <a:latin typeface="Cambria" pitchFamily="18" charset="0"/>
            </a:endParaRPr>
          </a:p>
        </p:txBody>
      </p:sp>
      <p:sp>
        <p:nvSpPr>
          <p:cNvPr id="40159" name="Rectangle 225"/>
          <p:cNvSpPr>
            <a:spLocks noChangeArrowheads="1"/>
          </p:cNvSpPr>
          <p:nvPr/>
        </p:nvSpPr>
        <p:spPr bwMode="auto">
          <a:xfrm>
            <a:off x="3835400" y="823913"/>
            <a:ext cx="198438" cy="693737"/>
          </a:xfrm>
          <a:prstGeom prst="rect">
            <a:avLst/>
          </a:prstGeom>
          <a:noFill/>
          <a:ln w="14288">
            <a:solidFill>
              <a:srgbClr val="00FFFF"/>
            </a:solidFill>
            <a:miter lim="800000"/>
            <a:headEnd/>
            <a:tailEnd/>
          </a:ln>
        </p:spPr>
        <p:txBody>
          <a:bodyPr/>
          <a:lstStyle/>
          <a:p>
            <a:endParaRPr lang="en-US">
              <a:latin typeface="Cambria" pitchFamily="18" charset="0"/>
            </a:endParaRPr>
          </a:p>
        </p:txBody>
      </p:sp>
      <p:sp>
        <p:nvSpPr>
          <p:cNvPr id="40160" name="Rectangle 226"/>
          <p:cNvSpPr>
            <a:spLocks noChangeArrowheads="1"/>
          </p:cNvSpPr>
          <p:nvPr/>
        </p:nvSpPr>
        <p:spPr bwMode="auto">
          <a:xfrm>
            <a:off x="3821113" y="2224088"/>
            <a:ext cx="212725" cy="693737"/>
          </a:xfrm>
          <a:prstGeom prst="rect">
            <a:avLst/>
          </a:prstGeom>
          <a:noFill/>
          <a:ln w="14288">
            <a:solidFill>
              <a:srgbClr val="00FFFF"/>
            </a:solidFill>
            <a:miter lim="800000"/>
            <a:headEnd/>
            <a:tailEnd/>
          </a:ln>
        </p:spPr>
        <p:txBody>
          <a:bodyPr/>
          <a:lstStyle/>
          <a:p>
            <a:endParaRPr lang="en-US">
              <a:latin typeface="Cambria" pitchFamily="18" charset="0"/>
            </a:endParaRPr>
          </a:p>
        </p:txBody>
      </p:sp>
      <p:sp>
        <p:nvSpPr>
          <p:cNvPr id="40161" name="Rectangle 227"/>
          <p:cNvSpPr>
            <a:spLocks noChangeArrowheads="1"/>
          </p:cNvSpPr>
          <p:nvPr/>
        </p:nvSpPr>
        <p:spPr bwMode="auto">
          <a:xfrm>
            <a:off x="3581400" y="1828800"/>
            <a:ext cx="196850" cy="212725"/>
          </a:xfrm>
          <a:prstGeom prst="rect">
            <a:avLst/>
          </a:prstGeom>
          <a:noFill/>
          <a:ln w="14288">
            <a:solidFill>
              <a:srgbClr val="00FFFF"/>
            </a:solidFill>
            <a:miter lim="800000"/>
            <a:headEnd/>
            <a:tailEnd/>
          </a:ln>
        </p:spPr>
        <p:txBody>
          <a:bodyPr/>
          <a:lstStyle/>
          <a:p>
            <a:endParaRPr lang="en-US">
              <a:latin typeface="Cambria" pitchFamily="18" charset="0"/>
            </a:endParaRPr>
          </a:p>
        </p:txBody>
      </p:sp>
      <p:sp>
        <p:nvSpPr>
          <p:cNvPr id="40162" name="Freeform 228"/>
          <p:cNvSpPr>
            <a:spLocks/>
          </p:cNvSpPr>
          <p:nvPr/>
        </p:nvSpPr>
        <p:spPr bwMode="auto">
          <a:xfrm>
            <a:off x="6197600" y="3738563"/>
            <a:ext cx="69850" cy="28575"/>
          </a:xfrm>
          <a:custGeom>
            <a:avLst/>
            <a:gdLst>
              <a:gd name="T0" fmla="*/ 0 w 5"/>
              <a:gd name="T1" fmla="*/ 28575 h 2"/>
              <a:gd name="T2" fmla="*/ 69850 w 5"/>
              <a:gd name="T3" fmla="*/ 14288 h 2"/>
              <a:gd name="T4" fmla="*/ 0 w 5"/>
              <a:gd name="T5" fmla="*/ 0 h 2"/>
              <a:gd name="T6" fmla="*/ 0 w 5"/>
              <a:gd name="T7" fmla="*/ 14288 h 2"/>
              <a:gd name="T8" fmla="*/ 0 w 5"/>
              <a:gd name="T9" fmla="*/ 28575 h 2"/>
              <a:gd name="T10" fmla="*/ 0 60000 65536"/>
              <a:gd name="T11" fmla="*/ 0 60000 65536"/>
              <a:gd name="T12" fmla="*/ 0 60000 65536"/>
              <a:gd name="T13" fmla="*/ 0 60000 65536"/>
              <a:gd name="T14" fmla="*/ 0 60000 65536"/>
              <a:gd name="T15" fmla="*/ 0 w 5"/>
              <a:gd name="T16" fmla="*/ 0 h 2"/>
              <a:gd name="T17" fmla="*/ 5 w 5"/>
              <a:gd name="T18" fmla="*/ 2 h 2"/>
            </a:gdLst>
            <a:ahLst/>
            <a:cxnLst>
              <a:cxn ang="T10">
                <a:pos x="T0" y="T1"/>
              </a:cxn>
              <a:cxn ang="T11">
                <a:pos x="T2" y="T3"/>
              </a:cxn>
              <a:cxn ang="T12">
                <a:pos x="T4" y="T5"/>
              </a:cxn>
              <a:cxn ang="T13">
                <a:pos x="T6" y="T7"/>
              </a:cxn>
              <a:cxn ang="T14">
                <a:pos x="T8" y="T9"/>
              </a:cxn>
            </a:cxnLst>
            <a:rect l="T15" t="T16" r="T17" b="T18"/>
            <a:pathLst>
              <a:path w="5" h="2">
                <a:moveTo>
                  <a:pt x="0" y="2"/>
                </a:moveTo>
                <a:lnTo>
                  <a:pt x="5" y="1"/>
                </a:lnTo>
                <a:lnTo>
                  <a:pt x="0" y="0"/>
                </a:lnTo>
                <a:lnTo>
                  <a:pt x="0" y="1"/>
                </a:lnTo>
                <a:lnTo>
                  <a:pt x="0" y="2"/>
                </a:lnTo>
              </a:path>
            </a:pathLst>
          </a:custGeom>
          <a:noFill/>
          <a:ln w="14288">
            <a:solidFill>
              <a:srgbClr val="00FFFF"/>
            </a:solidFill>
            <a:round/>
            <a:headEnd/>
            <a:tailEnd/>
          </a:ln>
        </p:spPr>
        <p:txBody>
          <a:bodyPr/>
          <a:lstStyle/>
          <a:p>
            <a:endParaRPr lang="en-US"/>
          </a:p>
        </p:txBody>
      </p:sp>
      <p:sp>
        <p:nvSpPr>
          <p:cNvPr id="40163" name="Freeform 229"/>
          <p:cNvSpPr>
            <a:spLocks/>
          </p:cNvSpPr>
          <p:nvPr/>
        </p:nvSpPr>
        <p:spPr bwMode="auto">
          <a:xfrm>
            <a:off x="6197600" y="3738563"/>
            <a:ext cx="69850" cy="28575"/>
          </a:xfrm>
          <a:custGeom>
            <a:avLst/>
            <a:gdLst>
              <a:gd name="T0" fmla="*/ 0 w 44"/>
              <a:gd name="T1" fmla="*/ 28575 h 18"/>
              <a:gd name="T2" fmla="*/ 69850 w 44"/>
              <a:gd name="T3" fmla="*/ 14288 h 18"/>
              <a:gd name="T4" fmla="*/ 0 w 44"/>
              <a:gd name="T5" fmla="*/ 0 h 18"/>
              <a:gd name="T6" fmla="*/ 0 w 44"/>
              <a:gd name="T7" fmla="*/ 14288 h 18"/>
              <a:gd name="T8" fmla="*/ 0 w 44"/>
              <a:gd name="T9" fmla="*/ 28575 h 18"/>
              <a:gd name="T10" fmla="*/ 0 60000 65536"/>
              <a:gd name="T11" fmla="*/ 0 60000 65536"/>
              <a:gd name="T12" fmla="*/ 0 60000 65536"/>
              <a:gd name="T13" fmla="*/ 0 60000 65536"/>
              <a:gd name="T14" fmla="*/ 0 60000 65536"/>
              <a:gd name="T15" fmla="*/ 0 w 44"/>
              <a:gd name="T16" fmla="*/ 0 h 18"/>
              <a:gd name="T17" fmla="*/ 44 w 44"/>
              <a:gd name="T18" fmla="*/ 18 h 18"/>
            </a:gdLst>
            <a:ahLst/>
            <a:cxnLst>
              <a:cxn ang="T10">
                <a:pos x="T0" y="T1"/>
              </a:cxn>
              <a:cxn ang="T11">
                <a:pos x="T2" y="T3"/>
              </a:cxn>
              <a:cxn ang="T12">
                <a:pos x="T4" y="T5"/>
              </a:cxn>
              <a:cxn ang="T13">
                <a:pos x="T6" y="T7"/>
              </a:cxn>
              <a:cxn ang="T14">
                <a:pos x="T8" y="T9"/>
              </a:cxn>
            </a:cxnLst>
            <a:rect l="T15" t="T16" r="T17" b="T18"/>
            <a:pathLst>
              <a:path w="44" h="18">
                <a:moveTo>
                  <a:pt x="0" y="18"/>
                </a:moveTo>
                <a:lnTo>
                  <a:pt x="44" y="9"/>
                </a:lnTo>
                <a:lnTo>
                  <a:pt x="0" y="0"/>
                </a:lnTo>
                <a:lnTo>
                  <a:pt x="0" y="9"/>
                </a:lnTo>
                <a:lnTo>
                  <a:pt x="0" y="18"/>
                </a:lnTo>
                <a:close/>
              </a:path>
            </a:pathLst>
          </a:custGeom>
          <a:solidFill>
            <a:srgbClr val="00FFFF"/>
          </a:solidFill>
          <a:ln w="0">
            <a:solidFill>
              <a:srgbClr val="00FFFF"/>
            </a:solidFill>
            <a:round/>
            <a:headEnd/>
            <a:tailEnd/>
          </a:ln>
        </p:spPr>
        <p:txBody>
          <a:bodyPr/>
          <a:lstStyle/>
          <a:p>
            <a:endParaRPr lang="en-US"/>
          </a:p>
        </p:txBody>
      </p:sp>
      <p:sp>
        <p:nvSpPr>
          <p:cNvPr id="40164" name="Freeform 230"/>
          <p:cNvSpPr>
            <a:spLocks/>
          </p:cNvSpPr>
          <p:nvPr/>
        </p:nvSpPr>
        <p:spPr bwMode="auto">
          <a:xfrm>
            <a:off x="5632450" y="1673225"/>
            <a:ext cx="593725" cy="2079625"/>
          </a:xfrm>
          <a:custGeom>
            <a:avLst/>
            <a:gdLst>
              <a:gd name="T0" fmla="*/ 565452 w 42"/>
              <a:gd name="T1" fmla="*/ 2079625 h 147"/>
              <a:gd name="T2" fmla="*/ 0 w 42"/>
              <a:gd name="T3" fmla="*/ 2079625 h 147"/>
              <a:gd name="T4" fmla="*/ 0 w 42"/>
              <a:gd name="T5" fmla="*/ 0 h 147"/>
              <a:gd name="T6" fmla="*/ 593725 w 42"/>
              <a:gd name="T7" fmla="*/ 0 h 147"/>
              <a:gd name="T8" fmla="*/ 0 60000 65536"/>
              <a:gd name="T9" fmla="*/ 0 60000 65536"/>
              <a:gd name="T10" fmla="*/ 0 60000 65536"/>
              <a:gd name="T11" fmla="*/ 0 60000 65536"/>
              <a:gd name="T12" fmla="*/ 0 w 42"/>
              <a:gd name="T13" fmla="*/ 0 h 147"/>
              <a:gd name="T14" fmla="*/ 42 w 42"/>
              <a:gd name="T15" fmla="*/ 147 h 147"/>
            </a:gdLst>
            <a:ahLst/>
            <a:cxnLst>
              <a:cxn ang="T8">
                <a:pos x="T0" y="T1"/>
              </a:cxn>
              <a:cxn ang="T9">
                <a:pos x="T2" y="T3"/>
              </a:cxn>
              <a:cxn ang="T10">
                <a:pos x="T4" y="T5"/>
              </a:cxn>
              <a:cxn ang="T11">
                <a:pos x="T6" y="T7"/>
              </a:cxn>
            </a:cxnLst>
            <a:rect l="T12" t="T13" r="T14" b="T15"/>
            <a:pathLst>
              <a:path w="42" h="147">
                <a:moveTo>
                  <a:pt x="40" y="147"/>
                </a:moveTo>
                <a:lnTo>
                  <a:pt x="0" y="147"/>
                </a:lnTo>
                <a:lnTo>
                  <a:pt x="0" y="0"/>
                </a:lnTo>
                <a:lnTo>
                  <a:pt x="42" y="0"/>
                </a:lnTo>
              </a:path>
            </a:pathLst>
          </a:custGeom>
          <a:noFill/>
          <a:ln w="14288">
            <a:solidFill>
              <a:srgbClr val="00FFFF"/>
            </a:solidFill>
            <a:round/>
            <a:headEnd/>
            <a:tailEnd/>
          </a:ln>
        </p:spPr>
        <p:txBody>
          <a:bodyPr/>
          <a:lstStyle/>
          <a:p>
            <a:endParaRPr lang="en-US"/>
          </a:p>
        </p:txBody>
      </p:sp>
      <p:sp>
        <p:nvSpPr>
          <p:cNvPr id="40165" name="Freeform 231"/>
          <p:cNvSpPr>
            <a:spLocks/>
          </p:cNvSpPr>
          <p:nvPr/>
        </p:nvSpPr>
        <p:spPr bwMode="auto">
          <a:xfrm>
            <a:off x="5759450" y="1941513"/>
            <a:ext cx="423863" cy="1768475"/>
          </a:xfrm>
          <a:custGeom>
            <a:avLst/>
            <a:gdLst>
              <a:gd name="T0" fmla="*/ 0 w 30"/>
              <a:gd name="T1" fmla="*/ 1768475 h 125"/>
              <a:gd name="T2" fmla="*/ 0 w 30"/>
              <a:gd name="T3" fmla="*/ 0 h 125"/>
              <a:gd name="T4" fmla="*/ 423863 w 30"/>
              <a:gd name="T5" fmla="*/ 0 h 125"/>
              <a:gd name="T6" fmla="*/ 0 60000 65536"/>
              <a:gd name="T7" fmla="*/ 0 60000 65536"/>
              <a:gd name="T8" fmla="*/ 0 60000 65536"/>
              <a:gd name="T9" fmla="*/ 0 w 30"/>
              <a:gd name="T10" fmla="*/ 0 h 125"/>
              <a:gd name="T11" fmla="*/ 30 w 30"/>
              <a:gd name="T12" fmla="*/ 125 h 125"/>
            </a:gdLst>
            <a:ahLst/>
            <a:cxnLst>
              <a:cxn ang="T6">
                <a:pos x="T0" y="T1"/>
              </a:cxn>
              <a:cxn ang="T7">
                <a:pos x="T2" y="T3"/>
              </a:cxn>
              <a:cxn ang="T8">
                <a:pos x="T4" y="T5"/>
              </a:cxn>
            </a:cxnLst>
            <a:rect l="T9" t="T10" r="T11" b="T12"/>
            <a:pathLst>
              <a:path w="30" h="125">
                <a:moveTo>
                  <a:pt x="0" y="125"/>
                </a:moveTo>
                <a:lnTo>
                  <a:pt x="0" y="0"/>
                </a:lnTo>
                <a:lnTo>
                  <a:pt x="30" y="0"/>
                </a:lnTo>
              </a:path>
            </a:pathLst>
          </a:custGeom>
          <a:noFill/>
          <a:ln w="14288">
            <a:solidFill>
              <a:srgbClr val="00FFFF"/>
            </a:solidFill>
            <a:round/>
            <a:headEnd/>
            <a:tailEnd/>
          </a:ln>
        </p:spPr>
        <p:txBody>
          <a:bodyPr/>
          <a:lstStyle/>
          <a:p>
            <a:endParaRPr lang="en-US"/>
          </a:p>
        </p:txBody>
      </p:sp>
      <p:sp>
        <p:nvSpPr>
          <p:cNvPr id="40166" name="Freeform 232"/>
          <p:cNvSpPr>
            <a:spLocks/>
          </p:cNvSpPr>
          <p:nvPr/>
        </p:nvSpPr>
        <p:spPr bwMode="auto">
          <a:xfrm>
            <a:off x="6197600" y="3978275"/>
            <a:ext cx="69850" cy="28575"/>
          </a:xfrm>
          <a:custGeom>
            <a:avLst/>
            <a:gdLst>
              <a:gd name="T0" fmla="*/ 0 w 5"/>
              <a:gd name="T1" fmla="*/ 28575 h 2"/>
              <a:gd name="T2" fmla="*/ 69850 w 5"/>
              <a:gd name="T3" fmla="*/ 14288 h 2"/>
              <a:gd name="T4" fmla="*/ 0 w 5"/>
              <a:gd name="T5" fmla="*/ 0 h 2"/>
              <a:gd name="T6" fmla="*/ 0 w 5"/>
              <a:gd name="T7" fmla="*/ 14288 h 2"/>
              <a:gd name="T8" fmla="*/ 0 w 5"/>
              <a:gd name="T9" fmla="*/ 28575 h 2"/>
              <a:gd name="T10" fmla="*/ 0 60000 65536"/>
              <a:gd name="T11" fmla="*/ 0 60000 65536"/>
              <a:gd name="T12" fmla="*/ 0 60000 65536"/>
              <a:gd name="T13" fmla="*/ 0 60000 65536"/>
              <a:gd name="T14" fmla="*/ 0 60000 65536"/>
              <a:gd name="T15" fmla="*/ 0 w 5"/>
              <a:gd name="T16" fmla="*/ 0 h 2"/>
              <a:gd name="T17" fmla="*/ 5 w 5"/>
              <a:gd name="T18" fmla="*/ 2 h 2"/>
            </a:gdLst>
            <a:ahLst/>
            <a:cxnLst>
              <a:cxn ang="T10">
                <a:pos x="T0" y="T1"/>
              </a:cxn>
              <a:cxn ang="T11">
                <a:pos x="T2" y="T3"/>
              </a:cxn>
              <a:cxn ang="T12">
                <a:pos x="T4" y="T5"/>
              </a:cxn>
              <a:cxn ang="T13">
                <a:pos x="T6" y="T7"/>
              </a:cxn>
              <a:cxn ang="T14">
                <a:pos x="T8" y="T9"/>
              </a:cxn>
            </a:cxnLst>
            <a:rect l="T15" t="T16" r="T17" b="T18"/>
            <a:pathLst>
              <a:path w="5" h="2">
                <a:moveTo>
                  <a:pt x="0" y="2"/>
                </a:moveTo>
                <a:lnTo>
                  <a:pt x="5" y="1"/>
                </a:lnTo>
                <a:lnTo>
                  <a:pt x="0" y="0"/>
                </a:lnTo>
                <a:lnTo>
                  <a:pt x="0" y="1"/>
                </a:lnTo>
                <a:lnTo>
                  <a:pt x="0" y="2"/>
                </a:lnTo>
              </a:path>
            </a:pathLst>
          </a:custGeom>
          <a:noFill/>
          <a:ln w="14288">
            <a:solidFill>
              <a:srgbClr val="00FFFF"/>
            </a:solidFill>
            <a:round/>
            <a:headEnd/>
            <a:tailEnd/>
          </a:ln>
        </p:spPr>
        <p:txBody>
          <a:bodyPr/>
          <a:lstStyle/>
          <a:p>
            <a:endParaRPr lang="en-US"/>
          </a:p>
        </p:txBody>
      </p:sp>
      <p:sp>
        <p:nvSpPr>
          <p:cNvPr id="40167" name="Freeform 233"/>
          <p:cNvSpPr>
            <a:spLocks/>
          </p:cNvSpPr>
          <p:nvPr/>
        </p:nvSpPr>
        <p:spPr bwMode="auto">
          <a:xfrm>
            <a:off x="6197600" y="3978275"/>
            <a:ext cx="69850" cy="28575"/>
          </a:xfrm>
          <a:custGeom>
            <a:avLst/>
            <a:gdLst>
              <a:gd name="T0" fmla="*/ 0 w 44"/>
              <a:gd name="T1" fmla="*/ 28575 h 18"/>
              <a:gd name="T2" fmla="*/ 69850 w 44"/>
              <a:gd name="T3" fmla="*/ 14288 h 18"/>
              <a:gd name="T4" fmla="*/ 0 w 44"/>
              <a:gd name="T5" fmla="*/ 0 h 18"/>
              <a:gd name="T6" fmla="*/ 0 w 44"/>
              <a:gd name="T7" fmla="*/ 14288 h 18"/>
              <a:gd name="T8" fmla="*/ 0 w 44"/>
              <a:gd name="T9" fmla="*/ 28575 h 18"/>
              <a:gd name="T10" fmla="*/ 0 60000 65536"/>
              <a:gd name="T11" fmla="*/ 0 60000 65536"/>
              <a:gd name="T12" fmla="*/ 0 60000 65536"/>
              <a:gd name="T13" fmla="*/ 0 60000 65536"/>
              <a:gd name="T14" fmla="*/ 0 60000 65536"/>
              <a:gd name="T15" fmla="*/ 0 w 44"/>
              <a:gd name="T16" fmla="*/ 0 h 18"/>
              <a:gd name="T17" fmla="*/ 44 w 44"/>
              <a:gd name="T18" fmla="*/ 18 h 18"/>
            </a:gdLst>
            <a:ahLst/>
            <a:cxnLst>
              <a:cxn ang="T10">
                <a:pos x="T0" y="T1"/>
              </a:cxn>
              <a:cxn ang="T11">
                <a:pos x="T2" y="T3"/>
              </a:cxn>
              <a:cxn ang="T12">
                <a:pos x="T4" y="T5"/>
              </a:cxn>
              <a:cxn ang="T13">
                <a:pos x="T6" y="T7"/>
              </a:cxn>
              <a:cxn ang="T14">
                <a:pos x="T8" y="T9"/>
              </a:cxn>
            </a:cxnLst>
            <a:rect l="T15" t="T16" r="T17" b="T18"/>
            <a:pathLst>
              <a:path w="44" h="18">
                <a:moveTo>
                  <a:pt x="0" y="18"/>
                </a:moveTo>
                <a:lnTo>
                  <a:pt x="44" y="9"/>
                </a:lnTo>
                <a:lnTo>
                  <a:pt x="0" y="0"/>
                </a:lnTo>
                <a:lnTo>
                  <a:pt x="0" y="9"/>
                </a:lnTo>
                <a:lnTo>
                  <a:pt x="0" y="18"/>
                </a:lnTo>
                <a:close/>
              </a:path>
            </a:pathLst>
          </a:custGeom>
          <a:solidFill>
            <a:srgbClr val="00FFFF"/>
          </a:solidFill>
          <a:ln w="0">
            <a:solidFill>
              <a:srgbClr val="00FFFF"/>
            </a:solidFill>
            <a:round/>
            <a:headEnd/>
            <a:tailEnd/>
          </a:ln>
        </p:spPr>
        <p:txBody>
          <a:bodyPr/>
          <a:lstStyle/>
          <a:p>
            <a:endParaRPr lang="en-US"/>
          </a:p>
        </p:txBody>
      </p:sp>
      <p:sp>
        <p:nvSpPr>
          <p:cNvPr id="40168" name="Freeform 234"/>
          <p:cNvSpPr>
            <a:spLocks/>
          </p:cNvSpPr>
          <p:nvPr/>
        </p:nvSpPr>
        <p:spPr bwMode="auto">
          <a:xfrm>
            <a:off x="5745163" y="3794125"/>
            <a:ext cx="452437" cy="198438"/>
          </a:xfrm>
          <a:custGeom>
            <a:avLst/>
            <a:gdLst>
              <a:gd name="T0" fmla="*/ 452437 w 32"/>
              <a:gd name="T1" fmla="*/ 198438 h 14"/>
              <a:gd name="T2" fmla="*/ 0 w 32"/>
              <a:gd name="T3" fmla="*/ 198438 h 14"/>
              <a:gd name="T4" fmla="*/ 0 w 32"/>
              <a:gd name="T5" fmla="*/ 0 h 14"/>
              <a:gd name="T6" fmla="*/ 0 60000 65536"/>
              <a:gd name="T7" fmla="*/ 0 60000 65536"/>
              <a:gd name="T8" fmla="*/ 0 60000 65536"/>
              <a:gd name="T9" fmla="*/ 0 w 32"/>
              <a:gd name="T10" fmla="*/ 0 h 14"/>
              <a:gd name="T11" fmla="*/ 32 w 32"/>
              <a:gd name="T12" fmla="*/ 14 h 14"/>
            </a:gdLst>
            <a:ahLst/>
            <a:cxnLst>
              <a:cxn ang="T6">
                <a:pos x="T0" y="T1"/>
              </a:cxn>
              <a:cxn ang="T7">
                <a:pos x="T2" y="T3"/>
              </a:cxn>
              <a:cxn ang="T8">
                <a:pos x="T4" y="T5"/>
              </a:cxn>
            </a:cxnLst>
            <a:rect l="T9" t="T10" r="T11" b="T12"/>
            <a:pathLst>
              <a:path w="32" h="14">
                <a:moveTo>
                  <a:pt x="32" y="14"/>
                </a:moveTo>
                <a:lnTo>
                  <a:pt x="0" y="14"/>
                </a:lnTo>
                <a:lnTo>
                  <a:pt x="0" y="0"/>
                </a:lnTo>
              </a:path>
            </a:pathLst>
          </a:custGeom>
          <a:noFill/>
          <a:ln w="14288">
            <a:solidFill>
              <a:srgbClr val="00FFFF"/>
            </a:solidFill>
            <a:round/>
            <a:headEnd/>
            <a:tailEnd/>
          </a:ln>
        </p:spPr>
        <p:txBody>
          <a:bodyPr/>
          <a:lstStyle/>
          <a:p>
            <a:endParaRPr lang="en-US"/>
          </a:p>
        </p:txBody>
      </p:sp>
      <p:sp>
        <p:nvSpPr>
          <p:cNvPr id="40169" name="Line 235"/>
          <p:cNvSpPr>
            <a:spLocks noChangeShapeType="1"/>
          </p:cNvSpPr>
          <p:nvPr/>
        </p:nvSpPr>
        <p:spPr bwMode="auto">
          <a:xfrm flipV="1">
            <a:off x="6070600" y="3794125"/>
            <a:ext cx="1588" cy="155575"/>
          </a:xfrm>
          <a:prstGeom prst="line">
            <a:avLst/>
          </a:prstGeom>
          <a:noFill/>
          <a:ln w="14288">
            <a:solidFill>
              <a:srgbClr val="00FFFF"/>
            </a:solidFill>
            <a:round/>
            <a:headEnd/>
            <a:tailEnd/>
          </a:ln>
        </p:spPr>
        <p:txBody>
          <a:bodyPr/>
          <a:lstStyle/>
          <a:p>
            <a:endParaRPr lang="en-US"/>
          </a:p>
        </p:txBody>
      </p:sp>
      <p:sp>
        <p:nvSpPr>
          <p:cNvPr id="40170" name="Freeform 236"/>
          <p:cNvSpPr>
            <a:spLocks/>
          </p:cNvSpPr>
          <p:nvPr/>
        </p:nvSpPr>
        <p:spPr bwMode="auto">
          <a:xfrm>
            <a:off x="6197600" y="4233863"/>
            <a:ext cx="69850" cy="26987"/>
          </a:xfrm>
          <a:custGeom>
            <a:avLst/>
            <a:gdLst>
              <a:gd name="T0" fmla="*/ 0 w 5"/>
              <a:gd name="T1" fmla="*/ 26987 h 2"/>
              <a:gd name="T2" fmla="*/ 69850 w 5"/>
              <a:gd name="T3" fmla="*/ 13494 h 2"/>
              <a:gd name="T4" fmla="*/ 0 w 5"/>
              <a:gd name="T5" fmla="*/ 0 h 2"/>
              <a:gd name="T6" fmla="*/ 0 w 5"/>
              <a:gd name="T7" fmla="*/ 13494 h 2"/>
              <a:gd name="T8" fmla="*/ 0 w 5"/>
              <a:gd name="T9" fmla="*/ 26987 h 2"/>
              <a:gd name="T10" fmla="*/ 0 60000 65536"/>
              <a:gd name="T11" fmla="*/ 0 60000 65536"/>
              <a:gd name="T12" fmla="*/ 0 60000 65536"/>
              <a:gd name="T13" fmla="*/ 0 60000 65536"/>
              <a:gd name="T14" fmla="*/ 0 60000 65536"/>
              <a:gd name="T15" fmla="*/ 0 w 5"/>
              <a:gd name="T16" fmla="*/ 0 h 2"/>
              <a:gd name="T17" fmla="*/ 5 w 5"/>
              <a:gd name="T18" fmla="*/ 2 h 2"/>
            </a:gdLst>
            <a:ahLst/>
            <a:cxnLst>
              <a:cxn ang="T10">
                <a:pos x="T0" y="T1"/>
              </a:cxn>
              <a:cxn ang="T11">
                <a:pos x="T2" y="T3"/>
              </a:cxn>
              <a:cxn ang="T12">
                <a:pos x="T4" y="T5"/>
              </a:cxn>
              <a:cxn ang="T13">
                <a:pos x="T6" y="T7"/>
              </a:cxn>
              <a:cxn ang="T14">
                <a:pos x="T8" y="T9"/>
              </a:cxn>
            </a:cxnLst>
            <a:rect l="T15" t="T16" r="T17" b="T18"/>
            <a:pathLst>
              <a:path w="5" h="2">
                <a:moveTo>
                  <a:pt x="0" y="2"/>
                </a:moveTo>
                <a:lnTo>
                  <a:pt x="5" y="1"/>
                </a:lnTo>
                <a:lnTo>
                  <a:pt x="0" y="0"/>
                </a:lnTo>
                <a:lnTo>
                  <a:pt x="0" y="1"/>
                </a:lnTo>
                <a:lnTo>
                  <a:pt x="0" y="2"/>
                </a:lnTo>
              </a:path>
            </a:pathLst>
          </a:custGeom>
          <a:noFill/>
          <a:ln w="14288">
            <a:solidFill>
              <a:srgbClr val="00FFFF"/>
            </a:solidFill>
            <a:round/>
            <a:headEnd/>
            <a:tailEnd/>
          </a:ln>
        </p:spPr>
        <p:txBody>
          <a:bodyPr/>
          <a:lstStyle/>
          <a:p>
            <a:endParaRPr lang="en-US"/>
          </a:p>
        </p:txBody>
      </p:sp>
      <p:sp>
        <p:nvSpPr>
          <p:cNvPr id="40171" name="Freeform 237"/>
          <p:cNvSpPr>
            <a:spLocks/>
          </p:cNvSpPr>
          <p:nvPr/>
        </p:nvSpPr>
        <p:spPr bwMode="auto">
          <a:xfrm>
            <a:off x="6197600" y="4233863"/>
            <a:ext cx="69850" cy="26987"/>
          </a:xfrm>
          <a:custGeom>
            <a:avLst/>
            <a:gdLst>
              <a:gd name="T0" fmla="*/ 0 w 44"/>
              <a:gd name="T1" fmla="*/ 26987 h 17"/>
              <a:gd name="T2" fmla="*/ 69850 w 44"/>
              <a:gd name="T3" fmla="*/ 14287 h 17"/>
              <a:gd name="T4" fmla="*/ 0 w 44"/>
              <a:gd name="T5" fmla="*/ 0 h 17"/>
              <a:gd name="T6" fmla="*/ 0 w 44"/>
              <a:gd name="T7" fmla="*/ 14287 h 17"/>
              <a:gd name="T8" fmla="*/ 0 w 44"/>
              <a:gd name="T9" fmla="*/ 26987 h 17"/>
              <a:gd name="T10" fmla="*/ 0 60000 65536"/>
              <a:gd name="T11" fmla="*/ 0 60000 65536"/>
              <a:gd name="T12" fmla="*/ 0 60000 65536"/>
              <a:gd name="T13" fmla="*/ 0 60000 65536"/>
              <a:gd name="T14" fmla="*/ 0 60000 65536"/>
              <a:gd name="T15" fmla="*/ 0 w 44"/>
              <a:gd name="T16" fmla="*/ 0 h 17"/>
              <a:gd name="T17" fmla="*/ 44 w 44"/>
              <a:gd name="T18" fmla="*/ 17 h 17"/>
            </a:gdLst>
            <a:ahLst/>
            <a:cxnLst>
              <a:cxn ang="T10">
                <a:pos x="T0" y="T1"/>
              </a:cxn>
              <a:cxn ang="T11">
                <a:pos x="T2" y="T3"/>
              </a:cxn>
              <a:cxn ang="T12">
                <a:pos x="T4" y="T5"/>
              </a:cxn>
              <a:cxn ang="T13">
                <a:pos x="T6" y="T7"/>
              </a:cxn>
              <a:cxn ang="T14">
                <a:pos x="T8" y="T9"/>
              </a:cxn>
            </a:cxnLst>
            <a:rect l="T15" t="T16" r="T17" b="T18"/>
            <a:pathLst>
              <a:path w="44" h="17">
                <a:moveTo>
                  <a:pt x="0" y="17"/>
                </a:moveTo>
                <a:lnTo>
                  <a:pt x="44" y="9"/>
                </a:lnTo>
                <a:lnTo>
                  <a:pt x="0" y="0"/>
                </a:lnTo>
                <a:lnTo>
                  <a:pt x="0" y="9"/>
                </a:lnTo>
                <a:lnTo>
                  <a:pt x="0" y="17"/>
                </a:lnTo>
                <a:close/>
              </a:path>
            </a:pathLst>
          </a:custGeom>
          <a:solidFill>
            <a:srgbClr val="00FFFF"/>
          </a:solidFill>
          <a:ln w="0">
            <a:solidFill>
              <a:srgbClr val="00FFFF"/>
            </a:solidFill>
            <a:round/>
            <a:headEnd/>
            <a:tailEnd/>
          </a:ln>
        </p:spPr>
        <p:txBody>
          <a:bodyPr/>
          <a:lstStyle/>
          <a:p>
            <a:endParaRPr lang="en-US"/>
          </a:p>
        </p:txBody>
      </p:sp>
      <p:sp>
        <p:nvSpPr>
          <p:cNvPr id="40172" name="Freeform 238"/>
          <p:cNvSpPr>
            <a:spLocks/>
          </p:cNvSpPr>
          <p:nvPr/>
        </p:nvSpPr>
        <p:spPr bwMode="auto">
          <a:xfrm>
            <a:off x="6070600" y="4035425"/>
            <a:ext cx="127000" cy="212725"/>
          </a:xfrm>
          <a:custGeom>
            <a:avLst/>
            <a:gdLst>
              <a:gd name="T0" fmla="*/ 127000 w 9"/>
              <a:gd name="T1" fmla="*/ 212725 h 15"/>
              <a:gd name="T2" fmla="*/ 0 w 9"/>
              <a:gd name="T3" fmla="*/ 212725 h 15"/>
              <a:gd name="T4" fmla="*/ 0 w 9"/>
              <a:gd name="T5" fmla="*/ 0 h 15"/>
              <a:gd name="T6" fmla="*/ 0 60000 65536"/>
              <a:gd name="T7" fmla="*/ 0 60000 65536"/>
              <a:gd name="T8" fmla="*/ 0 60000 65536"/>
              <a:gd name="T9" fmla="*/ 0 w 9"/>
              <a:gd name="T10" fmla="*/ 0 h 15"/>
              <a:gd name="T11" fmla="*/ 9 w 9"/>
              <a:gd name="T12" fmla="*/ 15 h 15"/>
            </a:gdLst>
            <a:ahLst/>
            <a:cxnLst>
              <a:cxn ang="T6">
                <a:pos x="T0" y="T1"/>
              </a:cxn>
              <a:cxn ang="T7">
                <a:pos x="T2" y="T3"/>
              </a:cxn>
              <a:cxn ang="T8">
                <a:pos x="T4" y="T5"/>
              </a:cxn>
            </a:cxnLst>
            <a:rect l="T9" t="T10" r="T11" b="T12"/>
            <a:pathLst>
              <a:path w="9" h="15">
                <a:moveTo>
                  <a:pt x="9" y="15"/>
                </a:moveTo>
                <a:lnTo>
                  <a:pt x="0" y="15"/>
                </a:lnTo>
                <a:lnTo>
                  <a:pt x="0" y="0"/>
                </a:lnTo>
              </a:path>
            </a:pathLst>
          </a:custGeom>
          <a:noFill/>
          <a:ln w="14288">
            <a:solidFill>
              <a:srgbClr val="00FFFF"/>
            </a:solidFill>
            <a:round/>
            <a:headEnd/>
            <a:tailEnd/>
          </a:ln>
        </p:spPr>
        <p:txBody>
          <a:bodyPr/>
          <a:lstStyle/>
          <a:p>
            <a:endParaRPr lang="en-US"/>
          </a:p>
        </p:txBody>
      </p:sp>
      <p:sp>
        <p:nvSpPr>
          <p:cNvPr id="40173" name="Freeform 239"/>
          <p:cNvSpPr>
            <a:spLocks/>
          </p:cNvSpPr>
          <p:nvPr/>
        </p:nvSpPr>
        <p:spPr bwMode="auto">
          <a:xfrm>
            <a:off x="6523038" y="5026025"/>
            <a:ext cx="69850" cy="26988"/>
          </a:xfrm>
          <a:custGeom>
            <a:avLst/>
            <a:gdLst>
              <a:gd name="T0" fmla="*/ 69850 w 5"/>
              <a:gd name="T1" fmla="*/ 0 h 2"/>
              <a:gd name="T2" fmla="*/ 0 w 5"/>
              <a:gd name="T3" fmla="*/ 13494 h 2"/>
              <a:gd name="T4" fmla="*/ 69850 w 5"/>
              <a:gd name="T5" fmla="*/ 26988 h 2"/>
              <a:gd name="T6" fmla="*/ 69850 w 5"/>
              <a:gd name="T7" fmla="*/ 13494 h 2"/>
              <a:gd name="T8" fmla="*/ 69850 w 5"/>
              <a:gd name="T9" fmla="*/ 0 h 2"/>
              <a:gd name="T10" fmla="*/ 0 60000 65536"/>
              <a:gd name="T11" fmla="*/ 0 60000 65536"/>
              <a:gd name="T12" fmla="*/ 0 60000 65536"/>
              <a:gd name="T13" fmla="*/ 0 60000 65536"/>
              <a:gd name="T14" fmla="*/ 0 60000 65536"/>
              <a:gd name="T15" fmla="*/ 0 w 5"/>
              <a:gd name="T16" fmla="*/ 0 h 2"/>
              <a:gd name="T17" fmla="*/ 5 w 5"/>
              <a:gd name="T18" fmla="*/ 2 h 2"/>
            </a:gdLst>
            <a:ahLst/>
            <a:cxnLst>
              <a:cxn ang="T10">
                <a:pos x="T0" y="T1"/>
              </a:cxn>
              <a:cxn ang="T11">
                <a:pos x="T2" y="T3"/>
              </a:cxn>
              <a:cxn ang="T12">
                <a:pos x="T4" y="T5"/>
              </a:cxn>
              <a:cxn ang="T13">
                <a:pos x="T6" y="T7"/>
              </a:cxn>
              <a:cxn ang="T14">
                <a:pos x="T8" y="T9"/>
              </a:cxn>
            </a:cxnLst>
            <a:rect l="T15" t="T16" r="T17" b="T18"/>
            <a:pathLst>
              <a:path w="5" h="2">
                <a:moveTo>
                  <a:pt x="5" y="0"/>
                </a:moveTo>
                <a:lnTo>
                  <a:pt x="0" y="1"/>
                </a:lnTo>
                <a:lnTo>
                  <a:pt x="5" y="2"/>
                </a:lnTo>
                <a:lnTo>
                  <a:pt x="5" y="1"/>
                </a:lnTo>
                <a:lnTo>
                  <a:pt x="5" y="0"/>
                </a:lnTo>
              </a:path>
            </a:pathLst>
          </a:custGeom>
          <a:noFill/>
          <a:ln w="14288">
            <a:solidFill>
              <a:srgbClr val="00FFFF"/>
            </a:solidFill>
            <a:round/>
            <a:headEnd/>
            <a:tailEnd/>
          </a:ln>
        </p:spPr>
        <p:txBody>
          <a:bodyPr/>
          <a:lstStyle/>
          <a:p>
            <a:endParaRPr lang="en-US"/>
          </a:p>
        </p:txBody>
      </p:sp>
      <p:sp>
        <p:nvSpPr>
          <p:cNvPr id="40174" name="Freeform 240"/>
          <p:cNvSpPr>
            <a:spLocks/>
          </p:cNvSpPr>
          <p:nvPr/>
        </p:nvSpPr>
        <p:spPr bwMode="auto">
          <a:xfrm>
            <a:off x="6523038" y="5026025"/>
            <a:ext cx="69850" cy="26988"/>
          </a:xfrm>
          <a:custGeom>
            <a:avLst/>
            <a:gdLst>
              <a:gd name="T0" fmla="*/ 69850 w 44"/>
              <a:gd name="T1" fmla="*/ 0 h 17"/>
              <a:gd name="T2" fmla="*/ 0 w 44"/>
              <a:gd name="T3" fmla="*/ 14288 h 17"/>
              <a:gd name="T4" fmla="*/ 69850 w 44"/>
              <a:gd name="T5" fmla="*/ 26988 h 17"/>
              <a:gd name="T6" fmla="*/ 69850 w 44"/>
              <a:gd name="T7" fmla="*/ 14288 h 17"/>
              <a:gd name="T8" fmla="*/ 69850 w 44"/>
              <a:gd name="T9" fmla="*/ 0 h 17"/>
              <a:gd name="T10" fmla="*/ 0 60000 65536"/>
              <a:gd name="T11" fmla="*/ 0 60000 65536"/>
              <a:gd name="T12" fmla="*/ 0 60000 65536"/>
              <a:gd name="T13" fmla="*/ 0 60000 65536"/>
              <a:gd name="T14" fmla="*/ 0 60000 65536"/>
              <a:gd name="T15" fmla="*/ 0 w 44"/>
              <a:gd name="T16" fmla="*/ 0 h 17"/>
              <a:gd name="T17" fmla="*/ 44 w 44"/>
              <a:gd name="T18" fmla="*/ 17 h 17"/>
            </a:gdLst>
            <a:ahLst/>
            <a:cxnLst>
              <a:cxn ang="T10">
                <a:pos x="T0" y="T1"/>
              </a:cxn>
              <a:cxn ang="T11">
                <a:pos x="T2" y="T3"/>
              </a:cxn>
              <a:cxn ang="T12">
                <a:pos x="T4" y="T5"/>
              </a:cxn>
              <a:cxn ang="T13">
                <a:pos x="T6" y="T7"/>
              </a:cxn>
              <a:cxn ang="T14">
                <a:pos x="T8" y="T9"/>
              </a:cxn>
            </a:cxnLst>
            <a:rect l="T15" t="T16" r="T17" b="T18"/>
            <a:pathLst>
              <a:path w="44" h="17">
                <a:moveTo>
                  <a:pt x="44" y="0"/>
                </a:moveTo>
                <a:lnTo>
                  <a:pt x="0" y="9"/>
                </a:lnTo>
                <a:lnTo>
                  <a:pt x="44" y="17"/>
                </a:lnTo>
                <a:lnTo>
                  <a:pt x="44" y="9"/>
                </a:lnTo>
                <a:lnTo>
                  <a:pt x="44" y="0"/>
                </a:lnTo>
                <a:close/>
              </a:path>
            </a:pathLst>
          </a:custGeom>
          <a:solidFill>
            <a:srgbClr val="00FFFF"/>
          </a:solidFill>
          <a:ln w="0">
            <a:solidFill>
              <a:srgbClr val="00FFFF"/>
            </a:solidFill>
            <a:round/>
            <a:headEnd/>
            <a:tailEnd/>
          </a:ln>
        </p:spPr>
        <p:txBody>
          <a:bodyPr/>
          <a:lstStyle/>
          <a:p>
            <a:endParaRPr lang="en-US"/>
          </a:p>
        </p:txBody>
      </p:sp>
      <p:sp>
        <p:nvSpPr>
          <p:cNvPr id="40175" name="Freeform 241"/>
          <p:cNvSpPr>
            <a:spLocks/>
          </p:cNvSpPr>
          <p:nvPr/>
        </p:nvSpPr>
        <p:spPr bwMode="auto">
          <a:xfrm>
            <a:off x="6508750" y="3384550"/>
            <a:ext cx="579438" cy="1655763"/>
          </a:xfrm>
          <a:custGeom>
            <a:avLst/>
            <a:gdLst>
              <a:gd name="T0" fmla="*/ 84796 w 41"/>
              <a:gd name="T1" fmla="*/ 1655763 h 117"/>
              <a:gd name="T2" fmla="*/ 579438 w 41"/>
              <a:gd name="T3" fmla="*/ 1655763 h 117"/>
              <a:gd name="T4" fmla="*/ 579438 w 41"/>
              <a:gd name="T5" fmla="*/ 0 h 117"/>
              <a:gd name="T6" fmla="*/ 0 w 41"/>
              <a:gd name="T7" fmla="*/ 0 h 117"/>
              <a:gd name="T8" fmla="*/ 0 60000 65536"/>
              <a:gd name="T9" fmla="*/ 0 60000 65536"/>
              <a:gd name="T10" fmla="*/ 0 60000 65536"/>
              <a:gd name="T11" fmla="*/ 0 60000 65536"/>
              <a:gd name="T12" fmla="*/ 0 w 41"/>
              <a:gd name="T13" fmla="*/ 0 h 117"/>
              <a:gd name="T14" fmla="*/ 41 w 41"/>
              <a:gd name="T15" fmla="*/ 117 h 117"/>
            </a:gdLst>
            <a:ahLst/>
            <a:cxnLst>
              <a:cxn ang="T8">
                <a:pos x="T0" y="T1"/>
              </a:cxn>
              <a:cxn ang="T9">
                <a:pos x="T2" y="T3"/>
              </a:cxn>
              <a:cxn ang="T10">
                <a:pos x="T4" y="T5"/>
              </a:cxn>
              <a:cxn ang="T11">
                <a:pos x="T6" y="T7"/>
              </a:cxn>
            </a:cxnLst>
            <a:rect l="T12" t="T13" r="T14" b="T15"/>
            <a:pathLst>
              <a:path w="41" h="117">
                <a:moveTo>
                  <a:pt x="6" y="117"/>
                </a:moveTo>
                <a:lnTo>
                  <a:pt x="41" y="117"/>
                </a:lnTo>
                <a:lnTo>
                  <a:pt x="41" y="0"/>
                </a:lnTo>
                <a:lnTo>
                  <a:pt x="0" y="0"/>
                </a:lnTo>
              </a:path>
            </a:pathLst>
          </a:custGeom>
          <a:noFill/>
          <a:ln w="14288">
            <a:solidFill>
              <a:srgbClr val="00FFFF"/>
            </a:solidFill>
            <a:round/>
            <a:headEnd/>
            <a:tailEnd/>
          </a:ln>
        </p:spPr>
        <p:txBody>
          <a:bodyPr/>
          <a:lstStyle/>
          <a:p>
            <a:endParaRPr lang="en-US"/>
          </a:p>
        </p:txBody>
      </p:sp>
      <p:sp>
        <p:nvSpPr>
          <p:cNvPr id="40176" name="Freeform 242"/>
          <p:cNvSpPr>
            <a:spLocks/>
          </p:cNvSpPr>
          <p:nvPr/>
        </p:nvSpPr>
        <p:spPr bwMode="auto">
          <a:xfrm>
            <a:off x="6523038" y="3101975"/>
            <a:ext cx="211137" cy="254000"/>
          </a:xfrm>
          <a:custGeom>
            <a:avLst/>
            <a:gdLst>
              <a:gd name="T0" fmla="*/ 211137 w 15"/>
              <a:gd name="T1" fmla="*/ 254000 h 18"/>
              <a:gd name="T2" fmla="*/ 211137 w 15"/>
              <a:gd name="T3" fmla="*/ 0 h 18"/>
              <a:gd name="T4" fmla="*/ 0 w 15"/>
              <a:gd name="T5" fmla="*/ 0 h 18"/>
              <a:gd name="T6" fmla="*/ 0 60000 65536"/>
              <a:gd name="T7" fmla="*/ 0 60000 65536"/>
              <a:gd name="T8" fmla="*/ 0 60000 65536"/>
              <a:gd name="T9" fmla="*/ 0 w 15"/>
              <a:gd name="T10" fmla="*/ 0 h 18"/>
              <a:gd name="T11" fmla="*/ 15 w 15"/>
              <a:gd name="T12" fmla="*/ 18 h 18"/>
            </a:gdLst>
            <a:ahLst/>
            <a:cxnLst>
              <a:cxn ang="T6">
                <a:pos x="T0" y="T1"/>
              </a:cxn>
              <a:cxn ang="T7">
                <a:pos x="T2" y="T3"/>
              </a:cxn>
              <a:cxn ang="T8">
                <a:pos x="T4" y="T5"/>
              </a:cxn>
            </a:cxnLst>
            <a:rect l="T9" t="T10" r="T11" b="T12"/>
            <a:pathLst>
              <a:path w="15" h="18">
                <a:moveTo>
                  <a:pt x="15" y="18"/>
                </a:moveTo>
                <a:lnTo>
                  <a:pt x="15" y="0"/>
                </a:lnTo>
                <a:lnTo>
                  <a:pt x="0" y="0"/>
                </a:lnTo>
              </a:path>
            </a:pathLst>
          </a:custGeom>
          <a:noFill/>
          <a:ln w="14288">
            <a:solidFill>
              <a:srgbClr val="00FFFF"/>
            </a:solidFill>
            <a:round/>
            <a:headEnd/>
            <a:tailEnd/>
          </a:ln>
        </p:spPr>
        <p:txBody>
          <a:bodyPr/>
          <a:lstStyle/>
          <a:p>
            <a:endParaRPr lang="en-US"/>
          </a:p>
        </p:txBody>
      </p:sp>
      <p:sp>
        <p:nvSpPr>
          <p:cNvPr id="40177" name="Freeform 243"/>
          <p:cNvSpPr>
            <a:spLocks/>
          </p:cNvSpPr>
          <p:nvPr/>
        </p:nvSpPr>
        <p:spPr bwMode="auto">
          <a:xfrm>
            <a:off x="6070600" y="3427413"/>
            <a:ext cx="663575" cy="296862"/>
          </a:xfrm>
          <a:custGeom>
            <a:avLst/>
            <a:gdLst>
              <a:gd name="T0" fmla="*/ 0 w 47"/>
              <a:gd name="T1" fmla="*/ 296862 h 21"/>
              <a:gd name="T2" fmla="*/ 0 w 47"/>
              <a:gd name="T3" fmla="*/ 141363 h 21"/>
              <a:gd name="T4" fmla="*/ 663575 w 47"/>
              <a:gd name="T5" fmla="*/ 141363 h 21"/>
              <a:gd name="T6" fmla="*/ 663575 w 47"/>
              <a:gd name="T7" fmla="*/ 0 h 21"/>
              <a:gd name="T8" fmla="*/ 0 60000 65536"/>
              <a:gd name="T9" fmla="*/ 0 60000 65536"/>
              <a:gd name="T10" fmla="*/ 0 60000 65536"/>
              <a:gd name="T11" fmla="*/ 0 60000 65536"/>
              <a:gd name="T12" fmla="*/ 0 w 47"/>
              <a:gd name="T13" fmla="*/ 0 h 21"/>
              <a:gd name="T14" fmla="*/ 47 w 47"/>
              <a:gd name="T15" fmla="*/ 21 h 21"/>
            </a:gdLst>
            <a:ahLst/>
            <a:cxnLst>
              <a:cxn ang="T8">
                <a:pos x="T0" y="T1"/>
              </a:cxn>
              <a:cxn ang="T9">
                <a:pos x="T2" y="T3"/>
              </a:cxn>
              <a:cxn ang="T10">
                <a:pos x="T4" y="T5"/>
              </a:cxn>
              <a:cxn ang="T11">
                <a:pos x="T6" y="T7"/>
              </a:cxn>
            </a:cxnLst>
            <a:rect l="T12" t="T13" r="T14" b="T15"/>
            <a:pathLst>
              <a:path w="47" h="21">
                <a:moveTo>
                  <a:pt x="0" y="21"/>
                </a:moveTo>
                <a:lnTo>
                  <a:pt x="0" y="10"/>
                </a:lnTo>
                <a:lnTo>
                  <a:pt x="47" y="10"/>
                </a:lnTo>
                <a:lnTo>
                  <a:pt x="47" y="0"/>
                </a:lnTo>
              </a:path>
            </a:pathLst>
          </a:custGeom>
          <a:noFill/>
          <a:ln w="14288">
            <a:solidFill>
              <a:srgbClr val="00FFFF"/>
            </a:solidFill>
            <a:round/>
            <a:headEnd/>
            <a:tailEnd/>
          </a:ln>
        </p:spPr>
        <p:txBody>
          <a:bodyPr/>
          <a:lstStyle/>
          <a:p>
            <a:endParaRPr lang="en-US"/>
          </a:p>
        </p:txBody>
      </p:sp>
      <p:sp>
        <p:nvSpPr>
          <p:cNvPr id="40178" name="Freeform 244"/>
          <p:cNvSpPr>
            <a:spLocks/>
          </p:cNvSpPr>
          <p:nvPr/>
        </p:nvSpPr>
        <p:spPr bwMode="auto">
          <a:xfrm>
            <a:off x="6734175" y="4614863"/>
            <a:ext cx="71438" cy="42862"/>
          </a:xfrm>
          <a:custGeom>
            <a:avLst/>
            <a:gdLst>
              <a:gd name="T0" fmla="*/ 71438 w 5"/>
              <a:gd name="T1" fmla="*/ 0 h 3"/>
              <a:gd name="T2" fmla="*/ 0 w 5"/>
              <a:gd name="T3" fmla="*/ 14287 h 3"/>
              <a:gd name="T4" fmla="*/ 71438 w 5"/>
              <a:gd name="T5" fmla="*/ 42862 h 3"/>
              <a:gd name="T6" fmla="*/ 71438 w 5"/>
              <a:gd name="T7" fmla="*/ 14287 h 3"/>
              <a:gd name="T8" fmla="*/ 71438 w 5"/>
              <a:gd name="T9" fmla="*/ 0 h 3"/>
              <a:gd name="T10" fmla="*/ 0 60000 65536"/>
              <a:gd name="T11" fmla="*/ 0 60000 65536"/>
              <a:gd name="T12" fmla="*/ 0 60000 65536"/>
              <a:gd name="T13" fmla="*/ 0 60000 65536"/>
              <a:gd name="T14" fmla="*/ 0 60000 65536"/>
              <a:gd name="T15" fmla="*/ 0 w 5"/>
              <a:gd name="T16" fmla="*/ 0 h 3"/>
              <a:gd name="T17" fmla="*/ 5 w 5"/>
              <a:gd name="T18" fmla="*/ 3 h 3"/>
            </a:gdLst>
            <a:ahLst/>
            <a:cxnLst>
              <a:cxn ang="T10">
                <a:pos x="T0" y="T1"/>
              </a:cxn>
              <a:cxn ang="T11">
                <a:pos x="T2" y="T3"/>
              </a:cxn>
              <a:cxn ang="T12">
                <a:pos x="T4" y="T5"/>
              </a:cxn>
              <a:cxn ang="T13">
                <a:pos x="T6" y="T7"/>
              </a:cxn>
              <a:cxn ang="T14">
                <a:pos x="T8" y="T9"/>
              </a:cxn>
            </a:cxnLst>
            <a:rect l="T15" t="T16" r="T17" b="T18"/>
            <a:pathLst>
              <a:path w="5" h="3">
                <a:moveTo>
                  <a:pt x="5" y="0"/>
                </a:moveTo>
                <a:lnTo>
                  <a:pt x="0" y="1"/>
                </a:lnTo>
                <a:lnTo>
                  <a:pt x="5" y="3"/>
                </a:lnTo>
                <a:lnTo>
                  <a:pt x="5" y="1"/>
                </a:lnTo>
                <a:lnTo>
                  <a:pt x="5" y="0"/>
                </a:lnTo>
              </a:path>
            </a:pathLst>
          </a:custGeom>
          <a:noFill/>
          <a:ln w="14288">
            <a:solidFill>
              <a:srgbClr val="000000"/>
            </a:solidFill>
            <a:round/>
            <a:headEnd/>
            <a:tailEnd/>
          </a:ln>
        </p:spPr>
        <p:txBody>
          <a:bodyPr/>
          <a:lstStyle/>
          <a:p>
            <a:endParaRPr lang="en-US"/>
          </a:p>
        </p:txBody>
      </p:sp>
      <p:sp>
        <p:nvSpPr>
          <p:cNvPr id="40179" name="Freeform 245"/>
          <p:cNvSpPr>
            <a:spLocks/>
          </p:cNvSpPr>
          <p:nvPr/>
        </p:nvSpPr>
        <p:spPr bwMode="auto">
          <a:xfrm>
            <a:off x="6734175" y="4595813"/>
            <a:ext cx="71438" cy="61912"/>
          </a:xfrm>
          <a:custGeom>
            <a:avLst/>
            <a:gdLst>
              <a:gd name="T0" fmla="*/ 71438 w 45"/>
              <a:gd name="T1" fmla="*/ 0 h 27"/>
              <a:gd name="T2" fmla="*/ 0 w 45"/>
              <a:gd name="T3" fmla="*/ 20637 h 27"/>
              <a:gd name="T4" fmla="*/ 71438 w 45"/>
              <a:gd name="T5" fmla="*/ 61912 h 27"/>
              <a:gd name="T6" fmla="*/ 71438 w 45"/>
              <a:gd name="T7" fmla="*/ 20637 h 27"/>
              <a:gd name="T8" fmla="*/ 71438 w 45"/>
              <a:gd name="T9" fmla="*/ 0 h 27"/>
              <a:gd name="T10" fmla="*/ 0 60000 65536"/>
              <a:gd name="T11" fmla="*/ 0 60000 65536"/>
              <a:gd name="T12" fmla="*/ 0 60000 65536"/>
              <a:gd name="T13" fmla="*/ 0 60000 65536"/>
              <a:gd name="T14" fmla="*/ 0 60000 65536"/>
              <a:gd name="T15" fmla="*/ 0 w 45"/>
              <a:gd name="T16" fmla="*/ 0 h 27"/>
              <a:gd name="T17" fmla="*/ 45 w 45"/>
              <a:gd name="T18" fmla="*/ 27 h 27"/>
            </a:gdLst>
            <a:ahLst/>
            <a:cxnLst>
              <a:cxn ang="T10">
                <a:pos x="T0" y="T1"/>
              </a:cxn>
              <a:cxn ang="T11">
                <a:pos x="T2" y="T3"/>
              </a:cxn>
              <a:cxn ang="T12">
                <a:pos x="T4" y="T5"/>
              </a:cxn>
              <a:cxn ang="T13">
                <a:pos x="T6" y="T7"/>
              </a:cxn>
              <a:cxn ang="T14">
                <a:pos x="T8" y="T9"/>
              </a:cxn>
            </a:cxnLst>
            <a:rect l="T15" t="T16" r="T17" b="T18"/>
            <a:pathLst>
              <a:path w="45" h="27">
                <a:moveTo>
                  <a:pt x="45" y="0"/>
                </a:moveTo>
                <a:lnTo>
                  <a:pt x="0" y="9"/>
                </a:lnTo>
                <a:lnTo>
                  <a:pt x="45" y="27"/>
                </a:lnTo>
                <a:lnTo>
                  <a:pt x="45" y="9"/>
                </a:lnTo>
                <a:lnTo>
                  <a:pt x="45" y="0"/>
                </a:lnTo>
                <a:close/>
              </a:path>
            </a:pathLst>
          </a:custGeom>
          <a:solidFill>
            <a:srgbClr val="000000"/>
          </a:solidFill>
          <a:ln w="0">
            <a:solidFill>
              <a:srgbClr val="000000"/>
            </a:solidFill>
            <a:round/>
            <a:headEnd/>
            <a:tailEnd/>
          </a:ln>
        </p:spPr>
        <p:txBody>
          <a:bodyPr/>
          <a:lstStyle/>
          <a:p>
            <a:endParaRPr lang="en-US"/>
          </a:p>
        </p:txBody>
      </p:sp>
      <p:sp>
        <p:nvSpPr>
          <p:cNvPr id="40180" name="Freeform 246"/>
          <p:cNvSpPr>
            <a:spLocks/>
          </p:cNvSpPr>
          <p:nvPr/>
        </p:nvSpPr>
        <p:spPr bwMode="auto">
          <a:xfrm>
            <a:off x="6719888" y="4021138"/>
            <a:ext cx="184150" cy="608012"/>
          </a:xfrm>
          <a:custGeom>
            <a:avLst/>
            <a:gdLst>
              <a:gd name="T0" fmla="*/ 84992 w 13"/>
              <a:gd name="T1" fmla="*/ 608012 h 43"/>
              <a:gd name="T2" fmla="*/ 184150 w 13"/>
              <a:gd name="T3" fmla="*/ 608012 h 43"/>
              <a:gd name="T4" fmla="*/ 184150 w 13"/>
              <a:gd name="T5" fmla="*/ 0 h 43"/>
              <a:gd name="T6" fmla="*/ 0 w 13"/>
              <a:gd name="T7" fmla="*/ 0 h 43"/>
              <a:gd name="T8" fmla="*/ 0 60000 65536"/>
              <a:gd name="T9" fmla="*/ 0 60000 65536"/>
              <a:gd name="T10" fmla="*/ 0 60000 65536"/>
              <a:gd name="T11" fmla="*/ 0 60000 65536"/>
              <a:gd name="T12" fmla="*/ 0 w 13"/>
              <a:gd name="T13" fmla="*/ 0 h 43"/>
              <a:gd name="T14" fmla="*/ 13 w 13"/>
              <a:gd name="T15" fmla="*/ 43 h 43"/>
            </a:gdLst>
            <a:ahLst/>
            <a:cxnLst>
              <a:cxn ang="T8">
                <a:pos x="T0" y="T1"/>
              </a:cxn>
              <a:cxn ang="T9">
                <a:pos x="T2" y="T3"/>
              </a:cxn>
              <a:cxn ang="T10">
                <a:pos x="T4" y="T5"/>
              </a:cxn>
              <a:cxn ang="T11">
                <a:pos x="T6" y="T7"/>
              </a:cxn>
            </a:cxnLst>
            <a:rect l="T12" t="T13" r="T14" b="T15"/>
            <a:pathLst>
              <a:path w="13" h="43">
                <a:moveTo>
                  <a:pt x="6" y="43"/>
                </a:moveTo>
                <a:lnTo>
                  <a:pt x="13" y="43"/>
                </a:lnTo>
                <a:lnTo>
                  <a:pt x="13" y="0"/>
                </a:lnTo>
                <a:lnTo>
                  <a:pt x="0" y="0"/>
                </a:lnTo>
              </a:path>
            </a:pathLst>
          </a:custGeom>
          <a:noFill/>
          <a:ln w="14288">
            <a:solidFill>
              <a:srgbClr val="000000"/>
            </a:solidFill>
            <a:round/>
            <a:headEnd/>
            <a:tailEnd/>
          </a:ln>
        </p:spPr>
        <p:txBody>
          <a:bodyPr/>
          <a:lstStyle/>
          <a:p>
            <a:endParaRPr lang="en-US"/>
          </a:p>
        </p:txBody>
      </p:sp>
      <p:sp>
        <p:nvSpPr>
          <p:cNvPr id="40181" name="Rectangle 247"/>
          <p:cNvSpPr>
            <a:spLocks noChangeArrowheads="1"/>
          </p:cNvSpPr>
          <p:nvPr/>
        </p:nvSpPr>
        <p:spPr bwMode="auto">
          <a:xfrm>
            <a:off x="3751263" y="342900"/>
            <a:ext cx="63500" cy="152400"/>
          </a:xfrm>
          <a:prstGeom prst="rect">
            <a:avLst/>
          </a:prstGeom>
          <a:noFill/>
          <a:ln w="9525">
            <a:noFill/>
            <a:miter lim="800000"/>
            <a:headEnd/>
            <a:tailEnd/>
          </a:ln>
        </p:spPr>
        <p:txBody>
          <a:bodyPr wrap="none" lIns="0" tIns="0" rIns="0" bIns="0">
            <a:spAutoFit/>
          </a:bodyPr>
          <a:lstStyle/>
          <a:p>
            <a:r>
              <a:rPr lang="en-CA" altLang="zh-CN" sz="1000">
                <a:solidFill>
                  <a:srgbClr val="000000"/>
                </a:solidFill>
                <a:latin typeface="Nimbus Sans L"/>
                <a:ea typeface="SimSun" pitchFamily="2" charset="-122"/>
              </a:rPr>
              <a:t>x</a:t>
            </a:r>
            <a:endParaRPr lang="en-CA" altLang="zh-CN" sz="2400">
              <a:latin typeface="Times New Roman" pitchFamily="18" charset="0"/>
              <a:ea typeface="SimSun" pitchFamily="2" charset="-122"/>
            </a:endParaRPr>
          </a:p>
        </p:txBody>
      </p:sp>
      <p:sp>
        <p:nvSpPr>
          <p:cNvPr id="40182" name="Freeform 248"/>
          <p:cNvSpPr>
            <a:spLocks/>
          </p:cNvSpPr>
          <p:nvPr/>
        </p:nvSpPr>
        <p:spPr bwMode="auto">
          <a:xfrm>
            <a:off x="5970588" y="5392738"/>
            <a:ext cx="57150" cy="28575"/>
          </a:xfrm>
          <a:custGeom>
            <a:avLst/>
            <a:gdLst>
              <a:gd name="T0" fmla="*/ 0 w 4"/>
              <a:gd name="T1" fmla="*/ 28575 h 2"/>
              <a:gd name="T2" fmla="*/ 57150 w 4"/>
              <a:gd name="T3" fmla="*/ 14288 h 2"/>
              <a:gd name="T4" fmla="*/ 0 w 4"/>
              <a:gd name="T5" fmla="*/ 0 h 2"/>
              <a:gd name="T6" fmla="*/ 0 w 4"/>
              <a:gd name="T7" fmla="*/ 14288 h 2"/>
              <a:gd name="T8" fmla="*/ 0 w 4"/>
              <a:gd name="T9" fmla="*/ 28575 h 2"/>
              <a:gd name="T10" fmla="*/ 0 60000 65536"/>
              <a:gd name="T11" fmla="*/ 0 60000 65536"/>
              <a:gd name="T12" fmla="*/ 0 60000 65536"/>
              <a:gd name="T13" fmla="*/ 0 60000 65536"/>
              <a:gd name="T14" fmla="*/ 0 60000 65536"/>
              <a:gd name="T15" fmla="*/ 0 w 4"/>
              <a:gd name="T16" fmla="*/ 0 h 2"/>
              <a:gd name="T17" fmla="*/ 4 w 4"/>
              <a:gd name="T18" fmla="*/ 2 h 2"/>
            </a:gdLst>
            <a:ahLst/>
            <a:cxnLst>
              <a:cxn ang="T10">
                <a:pos x="T0" y="T1"/>
              </a:cxn>
              <a:cxn ang="T11">
                <a:pos x="T2" y="T3"/>
              </a:cxn>
              <a:cxn ang="T12">
                <a:pos x="T4" y="T5"/>
              </a:cxn>
              <a:cxn ang="T13">
                <a:pos x="T6" y="T7"/>
              </a:cxn>
              <a:cxn ang="T14">
                <a:pos x="T8" y="T9"/>
              </a:cxn>
            </a:cxnLst>
            <a:rect l="T15" t="T16" r="T17" b="T18"/>
            <a:pathLst>
              <a:path w="4" h="2">
                <a:moveTo>
                  <a:pt x="0" y="2"/>
                </a:moveTo>
                <a:lnTo>
                  <a:pt x="4" y="1"/>
                </a:lnTo>
                <a:lnTo>
                  <a:pt x="0" y="0"/>
                </a:lnTo>
                <a:lnTo>
                  <a:pt x="0" y="1"/>
                </a:lnTo>
                <a:lnTo>
                  <a:pt x="0" y="2"/>
                </a:lnTo>
              </a:path>
            </a:pathLst>
          </a:custGeom>
          <a:noFill/>
          <a:ln w="14288">
            <a:solidFill>
              <a:srgbClr val="000000"/>
            </a:solidFill>
            <a:round/>
            <a:headEnd/>
            <a:tailEnd/>
          </a:ln>
        </p:spPr>
        <p:txBody>
          <a:bodyPr/>
          <a:lstStyle/>
          <a:p>
            <a:endParaRPr lang="en-US"/>
          </a:p>
        </p:txBody>
      </p:sp>
      <p:sp>
        <p:nvSpPr>
          <p:cNvPr id="40183" name="Freeform 249"/>
          <p:cNvSpPr>
            <a:spLocks/>
          </p:cNvSpPr>
          <p:nvPr/>
        </p:nvSpPr>
        <p:spPr bwMode="auto">
          <a:xfrm>
            <a:off x="5980113" y="5373688"/>
            <a:ext cx="66675" cy="47625"/>
          </a:xfrm>
          <a:custGeom>
            <a:avLst/>
            <a:gdLst>
              <a:gd name="T0" fmla="*/ 0 w 36"/>
              <a:gd name="T1" fmla="*/ 47625 h 18"/>
              <a:gd name="T2" fmla="*/ 66675 w 36"/>
              <a:gd name="T3" fmla="*/ 23813 h 18"/>
              <a:gd name="T4" fmla="*/ 0 w 36"/>
              <a:gd name="T5" fmla="*/ 0 h 18"/>
              <a:gd name="T6" fmla="*/ 0 w 36"/>
              <a:gd name="T7" fmla="*/ 23813 h 18"/>
              <a:gd name="T8" fmla="*/ 0 w 36"/>
              <a:gd name="T9" fmla="*/ 47625 h 18"/>
              <a:gd name="T10" fmla="*/ 0 60000 65536"/>
              <a:gd name="T11" fmla="*/ 0 60000 65536"/>
              <a:gd name="T12" fmla="*/ 0 60000 65536"/>
              <a:gd name="T13" fmla="*/ 0 60000 65536"/>
              <a:gd name="T14" fmla="*/ 0 60000 65536"/>
              <a:gd name="T15" fmla="*/ 0 w 36"/>
              <a:gd name="T16" fmla="*/ 0 h 18"/>
              <a:gd name="T17" fmla="*/ 36 w 36"/>
              <a:gd name="T18" fmla="*/ 18 h 18"/>
            </a:gdLst>
            <a:ahLst/>
            <a:cxnLst>
              <a:cxn ang="T10">
                <a:pos x="T0" y="T1"/>
              </a:cxn>
              <a:cxn ang="T11">
                <a:pos x="T2" y="T3"/>
              </a:cxn>
              <a:cxn ang="T12">
                <a:pos x="T4" y="T5"/>
              </a:cxn>
              <a:cxn ang="T13">
                <a:pos x="T6" y="T7"/>
              </a:cxn>
              <a:cxn ang="T14">
                <a:pos x="T8" y="T9"/>
              </a:cxn>
            </a:cxnLst>
            <a:rect l="T15" t="T16" r="T17" b="T18"/>
            <a:pathLst>
              <a:path w="36" h="18">
                <a:moveTo>
                  <a:pt x="0" y="18"/>
                </a:moveTo>
                <a:lnTo>
                  <a:pt x="36" y="9"/>
                </a:lnTo>
                <a:lnTo>
                  <a:pt x="0" y="0"/>
                </a:lnTo>
                <a:lnTo>
                  <a:pt x="0" y="9"/>
                </a:lnTo>
                <a:lnTo>
                  <a:pt x="0" y="18"/>
                </a:lnTo>
                <a:close/>
              </a:path>
            </a:pathLst>
          </a:custGeom>
          <a:solidFill>
            <a:srgbClr val="000000"/>
          </a:solidFill>
          <a:ln w="0">
            <a:solidFill>
              <a:srgbClr val="000000"/>
            </a:solidFill>
            <a:round/>
            <a:headEnd/>
            <a:tailEnd/>
          </a:ln>
        </p:spPr>
        <p:txBody>
          <a:bodyPr/>
          <a:lstStyle/>
          <a:p>
            <a:endParaRPr lang="en-US"/>
          </a:p>
        </p:txBody>
      </p:sp>
      <p:sp>
        <p:nvSpPr>
          <p:cNvPr id="40184" name="Freeform 250"/>
          <p:cNvSpPr>
            <a:spLocks/>
          </p:cNvSpPr>
          <p:nvPr/>
        </p:nvSpPr>
        <p:spPr bwMode="auto">
          <a:xfrm>
            <a:off x="5872163" y="4799013"/>
            <a:ext cx="169862" cy="608012"/>
          </a:xfrm>
          <a:custGeom>
            <a:avLst/>
            <a:gdLst>
              <a:gd name="T0" fmla="*/ 84931 w 12"/>
              <a:gd name="T1" fmla="*/ 608012 h 43"/>
              <a:gd name="T2" fmla="*/ 0 w 12"/>
              <a:gd name="T3" fmla="*/ 608012 h 43"/>
              <a:gd name="T4" fmla="*/ 0 w 12"/>
              <a:gd name="T5" fmla="*/ 0 h 43"/>
              <a:gd name="T6" fmla="*/ 169862 w 12"/>
              <a:gd name="T7" fmla="*/ 0 h 43"/>
              <a:gd name="T8" fmla="*/ 0 60000 65536"/>
              <a:gd name="T9" fmla="*/ 0 60000 65536"/>
              <a:gd name="T10" fmla="*/ 0 60000 65536"/>
              <a:gd name="T11" fmla="*/ 0 60000 65536"/>
              <a:gd name="T12" fmla="*/ 0 w 12"/>
              <a:gd name="T13" fmla="*/ 0 h 43"/>
              <a:gd name="T14" fmla="*/ 12 w 12"/>
              <a:gd name="T15" fmla="*/ 43 h 43"/>
            </a:gdLst>
            <a:ahLst/>
            <a:cxnLst>
              <a:cxn ang="T8">
                <a:pos x="T0" y="T1"/>
              </a:cxn>
              <a:cxn ang="T9">
                <a:pos x="T2" y="T3"/>
              </a:cxn>
              <a:cxn ang="T10">
                <a:pos x="T4" y="T5"/>
              </a:cxn>
              <a:cxn ang="T11">
                <a:pos x="T6" y="T7"/>
              </a:cxn>
            </a:cxnLst>
            <a:rect l="T12" t="T13" r="T14" b="T15"/>
            <a:pathLst>
              <a:path w="12" h="43">
                <a:moveTo>
                  <a:pt x="6" y="43"/>
                </a:moveTo>
                <a:lnTo>
                  <a:pt x="0" y="43"/>
                </a:lnTo>
                <a:lnTo>
                  <a:pt x="0" y="0"/>
                </a:lnTo>
                <a:lnTo>
                  <a:pt x="12" y="0"/>
                </a:lnTo>
              </a:path>
            </a:pathLst>
          </a:custGeom>
          <a:noFill/>
          <a:ln w="14288">
            <a:solidFill>
              <a:srgbClr val="000000"/>
            </a:solidFill>
            <a:round/>
            <a:headEnd/>
            <a:tailEnd/>
          </a:ln>
        </p:spPr>
        <p:txBody>
          <a:bodyPr/>
          <a:lstStyle/>
          <a:p>
            <a:endParaRPr lang="en-US"/>
          </a:p>
        </p:txBody>
      </p:sp>
      <p:sp>
        <p:nvSpPr>
          <p:cNvPr id="40185" name="Rectangle 251"/>
          <p:cNvSpPr>
            <a:spLocks noChangeArrowheads="1"/>
          </p:cNvSpPr>
          <p:nvPr/>
        </p:nvSpPr>
        <p:spPr bwMode="auto">
          <a:xfrm>
            <a:off x="3835400" y="1587500"/>
            <a:ext cx="198438" cy="212725"/>
          </a:xfrm>
          <a:prstGeom prst="rect">
            <a:avLst/>
          </a:prstGeom>
          <a:noFill/>
          <a:ln w="14288">
            <a:solidFill>
              <a:srgbClr val="00FFFF"/>
            </a:solidFill>
            <a:miter lim="800000"/>
            <a:headEnd/>
            <a:tailEnd/>
          </a:ln>
        </p:spPr>
        <p:txBody>
          <a:bodyPr/>
          <a:lstStyle/>
          <a:p>
            <a:endParaRPr lang="en-US">
              <a:latin typeface="Cambria" pitchFamily="18" charset="0"/>
            </a:endParaRPr>
          </a:p>
        </p:txBody>
      </p:sp>
      <p:sp>
        <p:nvSpPr>
          <p:cNvPr id="40186" name="Rectangle 252"/>
          <p:cNvSpPr>
            <a:spLocks noChangeArrowheads="1"/>
          </p:cNvSpPr>
          <p:nvPr/>
        </p:nvSpPr>
        <p:spPr bwMode="auto">
          <a:xfrm>
            <a:off x="3821113" y="3001963"/>
            <a:ext cx="212725" cy="212725"/>
          </a:xfrm>
          <a:prstGeom prst="rect">
            <a:avLst/>
          </a:prstGeom>
          <a:noFill/>
          <a:ln w="14288">
            <a:solidFill>
              <a:srgbClr val="00FFFF"/>
            </a:solidFill>
            <a:miter lim="800000"/>
            <a:headEnd/>
            <a:tailEnd/>
          </a:ln>
        </p:spPr>
        <p:txBody>
          <a:bodyPr/>
          <a:lstStyle/>
          <a:p>
            <a:endParaRPr lang="en-US">
              <a:latin typeface="Cambria" pitchFamily="18" charset="0"/>
            </a:endParaRPr>
          </a:p>
        </p:txBody>
      </p:sp>
      <p:sp>
        <p:nvSpPr>
          <p:cNvPr id="40187" name="Rectangle 253"/>
          <p:cNvSpPr>
            <a:spLocks noChangeArrowheads="1"/>
          </p:cNvSpPr>
          <p:nvPr/>
        </p:nvSpPr>
        <p:spPr bwMode="auto">
          <a:xfrm>
            <a:off x="3567113" y="3257550"/>
            <a:ext cx="211137" cy="211138"/>
          </a:xfrm>
          <a:prstGeom prst="rect">
            <a:avLst/>
          </a:prstGeom>
          <a:noFill/>
          <a:ln w="14288">
            <a:solidFill>
              <a:srgbClr val="00FFFF"/>
            </a:solidFill>
            <a:miter lim="800000"/>
            <a:headEnd/>
            <a:tailEnd/>
          </a:ln>
        </p:spPr>
        <p:txBody>
          <a:bodyPr/>
          <a:lstStyle/>
          <a:p>
            <a:endParaRPr lang="en-US">
              <a:latin typeface="Cambria" pitchFamily="18" charset="0"/>
            </a:endParaRPr>
          </a:p>
        </p:txBody>
      </p:sp>
      <p:sp>
        <p:nvSpPr>
          <p:cNvPr id="40188" name="Freeform 254"/>
          <p:cNvSpPr>
            <a:spLocks/>
          </p:cNvSpPr>
          <p:nvPr/>
        </p:nvSpPr>
        <p:spPr bwMode="auto">
          <a:xfrm>
            <a:off x="5970588" y="3157538"/>
            <a:ext cx="57150" cy="61912"/>
          </a:xfrm>
          <a:custGeom>
            <a:avLst/>
            <a:gdLst>
              <a:gd name="T0" fmla="*/ 0 w 4"/>
              <a:gd name="T1" fmla="*/ 61912 h 3"/>
              <a:gd name="T2" fmla="*/ 57150 w 4"/>
              <a:gd name="T3" fmla="*/ 41275 h 3"/>
              <a:gd name="T4" fmla="*/ 0 w 4"/>
              <a:gd name="T5" fmla="*/ 0 h 3"/>
              <a:gd name="T6" fmla="*/ 0 w 4"/>
              <a:gd name="T7" fmla="*/ 41275 h 3"/>
              <a:gd name="T8" fmla="*/ 0 w 4"/>
              <a:gd name="T9" fmla="*/ 61912 h 3"/>
              <a:gd name="T10" fmla="*/ 0 60000 65536"/>
              <a:gd name="T11" fmla="*/ 0 60000 65536"/>
              <a:gd name="T12" fmla="*/ 0 60000 65536"/>
              <a:gd name="T13" fmla="*/ 0 60000 65536"/>
              <a:gd name="T14" fmla="*/ 0 60000 65536"/>
              <a:gd name="T15" fmla="*/ 0 w 4"/>
              <a:gd name="T16" fmla="*/ 0 h 3"/>
              <a:gd name="T17" fmla="*/ 4 w 4"/>
              <a:gd name="T18" fmla="*/ 3 h 3"/>
            </a:gdLst>
            <a:ahLst/>
            <a:cxnLst>
              <a:cxn ang="T10">
                <a:pos x="T0" y="T1"/>
              </a:cxn>
              <a:cxn ang="T11">
                <a:pos x="T2" y="T3"/>
              </a:cxn>
              <a:cxn ang="T12">
                <a:pos x="T4" y="T5"/>
              </a:cxn>
              <a:cxn ang="T13">
                <a:pos x="T6" y="T7"/>
              </a:cxn>
              <a:cxn ang="T14">
                <a:pos x="T8" y="T9"/>
              </a:cxn>
            </a:cxnLst>
            <a:rect l="T15" t="T16" r="T17" b="T18"/>
            <a:pathLst>
              <a:path w="4" h="3">
                <a:moveTo>
                  <a:pt x="0" y="3"/>
                </a:moveTo>
                <a:lnTo>
                  <a:pt x="4" y="2"/>
                </a:lnTo>
                <a:lnTo>
                  <a:pt x="0" y="0"/>
                </a:lnTo>
                <a:lnTo>
                  <a:pt x="0" y="2"/>
                </a:lnTo>
                <a:lnTo>
                  <a:pt x="0" y="3"/>
                </a:lnTo>
              </a:path>
            </a:pathLst>
          </a:custGeom>
          <a:noFill/>
          <a:ln w="14288">
            <a:solidFill>
              <a:srgbClr val="000000"/>
            </a:solidFill>
            <a:round/>
            <a:headEnd/>
            <a:tailEnd/>
          </a:ln>
        </p:spPr>
        <p:txBody>
          <a:bodyPr/>
          <a:lstStyle/>
          <a:p>
            <a:endParaRPr lang="en-US"/>
          </a:p>
        </p:txBody>
      </p:sp>
      <p:sp>
        <p:nvSpPr>
          <p:cNvPr id="40189" name="Freeform 255"/>
          <p:cNvSpPr>
            <a:spLocks/>
          </p:cNvSpPr>
          <p:nvPr/>
        </p:nvSpPr>
        <p:spPr bwMode="auto">
          <a:xfrm>
            <a:off x="5970588" y="3157538"/>
            <a:ext cx="57150" cy="42862"/>
          </a:xfrm>
          <a:custGeom>
            <a:avLst/>
            <a:gdLst>
              <a:gd name="T0" fmla="*/ 0 w 36"/>
              <a:gd name="T1" fmla="*/ 42862 h 27"/>
              <a:gd name="T2" fmla="*/ 57150 w 36"/>
              <a:gd name="T3" fmla="*/ 28575 h 27"/>
              <a:gd name="T4" fmla="*/ 0 w 36"/>
              <a:gd name="T5" fmla="*/ 0 h 27"/>
              <a:gd name="T6" fmla="*/ 0 w 36"/>
              <a:gd name="T7" fmla="*/ 28575 h 27"/>
              <a:gd name="T8" fmla="*/ 0 w 36"/>
              <a:gd name="T9" fmla="*/ 42862 h 27"/>
              <a:gd name="T10" fmla="*/ 0 60000 65536"/>
              <a:gd name="T11" fmla="*/ 0 60000 65536"/>
              <a:gd name="T12" fmla="*/ 0 60000 65536"/>
              <a:gd name="T13" fmla="*/ 0 60000 65536"/>
              <a:gd name="T14" fmla="*/ 0 60000 65536"/>
              <a:gd name="T15" fmla="*/ 0 w 36"/>
              <a:gd name="T16" fmla="*/ 0 h 27"/>
              <a:gd name="T17" fmla="*/ 36 w 36"/>
              <a:gd name="T18" fmla="*/ 27 h 27"/>
            </a:gdLst>
            <a:ahLst/>
            <a:cxnLst>
              <a:cxn ang="T10">
                <a:pos x="T0" y="T1"/>
              </a:cxn>
              <a:cxn ang="T11">
                <a:pos x="T2" y="T3"/>
              </a:cxn>
              <a:cxn ang="T12">
                <a:pos x="T4" y="T5"/>
              </a:cxn>
              <a:cxn ang="T13">
                <a:pos x="T6" y="T7"/>
              </a:cxn>
              <a:cxn ang="T14">
                <a:pos x="T8" y="T9"/>
              </a:cxn>
            </a:cxnLst>
            <a:rect l="T15" t="T16" r="T17" b="T18"/>
            <a:pathLst>
              <a:path w="36" h="27">
                <a:moveTo>
                  <a:pt x="0" y="27"/>
                </a:moveTo>
                <a:lnTo>
                  <a:pt x="36" y="18"/>
                </a:lnTo>
                <a:lnTo>
                  <a:pt x="0" y="0"/>
                </a:lnTo>
                <a:lnTo>
                  <a:pt x="0" y="18"/>
                </a:lnTo>
                <a:lnTo>
                  <a:pt x="0" y="27"/>
                </a:lnTo>
                <a:close/>
              </a:path>
            </a:pathLst>
          </a:custGeom>
          <a:solidFill>
            <a:srgbClr val="000000"/>
          </a:solidFill>
          <a:ln w="0">
            <a:solidFill>
              <a:srgbClr val="000000"/>
            </a:solidFill>
            <a:round/>
            <a:headEnd/>
            <a:tailEnd/>
          </a:ln>
        </p:spPr>
        <p:txBody>
          <a:bodyPr/>
          <a:lstStyle/>
          <a:p>
            <a:endParaRPr lang="en-US"/>
          </a:p>
        </p:txBody>
      </p:sp>
      <p:sp>
        <p:nvSpPr>
          <p:cNvPr id="40190" name="Freeform 256"/>
          <p:cNvSpPr>
            <a:spLocks/>
          </p:cNvSpPr>
          <p:nvPr/>
        </p:nvSpPr>
        <p:spPr bwMode="auto">
          <a:xfrm>
            <a:off x="5872163" y="2563813"/>
            <a:ext cx="169862" cy="622300"/>
          </a:xfrm>
          <a:custGeom>
            <a:avLst/>
            <a:gdLst>
              <a:gd name="T0" fmla="*/ 84931 w 12"/>
              <a:gd name="T1" fmla="*/ 622300 h 44"/>
              <a:gd name="T2" fmla="*/ 0 w 12"/>
              <a:gd name="T3" fmla="*/ 622300 h 44"/>
              <a:gd name="T4" fmla="*/ 0 w 12"/>
              <a:gd name="T5" fmla="*/ 0 h 44"/>
              <a:gd name="T6" fmla="*/ 169862 w 12"/>
              <a:gd name="T7" fmla="*/ 0 h 44"/>
              <a:gd name="T8" fmla="*/ 0 60000 65536"/>
              <a:gd name="T9" fmla="*/ 0 60000 65536"/>
              <a:gd name="T10" fmla="*/ 0 60000 65536"/>
              <a:gd name="T11" fmla="*/ 0 60000 65536"/>
              <a:gd name="T12" fmla="*/ 0 w 12"/>
              <a:gd name="T13" fmla="*/ 0 h 44"/>
              <a:gd name="T14" fmla="*/ 12 w 12"/>
              <a:gd name="T15" fmla="*/ 44 h 44"/>
            </a:gdLst>
            <a:ahLst/>
            <a:cxnLst>
              <a:cxn ang="T8">
                <a:pos x="T0" y="T1"/>
              </a:cxn>
              <a:cxn ang="T9">
                <a:pos x="T2" y="T3"/>
              </a:cxn>
              <a:cxn ang="T10">
                <a:pos x="T4" y="T5"/>
              </a:cxn>
              <a:cxn ang="T11">
                <a:pos x="T6" y="T7"/>
              </a:cxn>
            </a:cxnLst>
            <a:rect l="T12" t="T13" r="T14" b="T15"/>
            <a:pathLst>
              <a:path w="12" h="44">
                <a:moveTo>
                  <a:pt x="6" y="44"/>
                </a:moveTo>
                <a:lnTo>
                  <a:pt x="0" y="44"/>
                </a:lnTo>
                <a:lnTo>
                  <a:pt x="0" y="0"/>
                </a:lnTo>
                <a:lnTo>
                  <a:pt x="12" y="0"/>
                </a:lnTo>
              </a:path>
            </a:pathLst>
          </a:custGeom>
          <a:noFill/>
          <a:ln w="14288">
            <a:solidFill>
              <a:srgbClr val="000000"/>
            </a:solidFill>
            <a:round/>
            <a:headEnd/>
            <a:tailEnd/>
          </a:ln>
        </p:spPr>
        <p:txBody>
          <a:bodyPr/>
          <a:lstStyle/>
          <a:p>
            <a:endParaRPr lang="en-US"/>
          </a:p>
        </p:txBody>
      </p:sp>
      <p:sp>
        <p:nvSpPr>
          <p:cNvPr id="40191" name="Line 257"/>
          <p:cNvSpPr>
            <a:spLocks noChangeShapeType="1"/>
          </p:cNvSpPr>
          <p:nvPr/>
        </p:nvSpPr>
        <p:spPr bwMode="auto">
          <a:xfrm>
            <a:off x="6513513" y="831850"/>
            <a:ext cx="0" cy="638175"/>
          </a:xfrm>
          <a:prstGeom prst="line">
            <a:avLst/>
          </a:prstGeom>
          <a:noFill/>
          <a:ln w="38100">
            <a:solidFill>
              <a:schemeClr val="bg1"/>
            </a:solidFill>
            <a:round/>
            <a:headEnd/>
            <a:tailEnd/>
          </a:ln>
        </p:spPr>
        <p:txBody>
          <a:bodyPr/>
          <a:lstStyle/>
          <a:p>
            <a:endParaRPr lang="en-US"/>
          </a:p>
        </p:txBody>
      </p:sp>
      <p:sp>
        <p:nvSpPr>
          <p:cNvPr id="40192" name="Line 258"/>
          <p:cNvSpPr>
            <a:spLocks noChangeShapeType="1"/>
          </p:cNvSpPr>
          <p:nvPr/>
        </p:nvSpPr>
        <p:spPr bwMode="auto">
          <a:xfrm>
            <a:off x="6513513" y="1593850"/>
            <a:ext cx="0" cy="638175"/>
          </a:xfrm>
          <a:prstGeom prst="line">
            <a:avLst/>
          </a:prstGeom>
          <a:noFill/>
          <a:ln w="38100">
            <a:solidFill>
              <a:schemeClr val="bg1"/>
            </a:solidFill>
            <a:round/>
            <a:headEnd/>
            <a:tailEnd/>
          </a:ln>
        </p:spPr>
        <p:txBody>
          <a:bodyPr/>
          <a:lstStyle/>
          <a:p>
            <a:endParaRPr lang="en-US"/>
          </a:p>
        </p:txBody>
      </p:sp>
      <p:sp>
        <p:nvSpPr>
          <p:cNvPr id="40193" name="Line 259"/>
          <p:cNvSpPr>
            <a:spLocks noChangeShapeType="1"/>
          </p:cNvSpPr>
          <p:nvPr/>
        </p:nvSpPr>
        <p:spPr bwMode="auto">
          <a:xfrm>
            <a:off x="6256338" y="2279650"/>
            <a:ext cx="0" cy="638175"/>
          </a:xfrm>
          <a:prstGeom prst="line">
            <a:avLst/>
          </a:prstGeom>
          <a:noFill/>
          <a:ln w="38100">
            <a:solidFill>
              <a:schemeClr val="bg1"/>
            </a:solidFill>
            <a:round/>
            <a:headEnd/>
            <a:tailEnd/>
          </a:ln>
        </p:spPr>
        <p:txBody>
          <a:bodyPr/>
          <a:lstStyle/>
          <a:p>
            <a:endParaRPr lang="en-US"/>
          </a:p>
        </p:txBody>
      </p:sp>
      <p:sp>
        <p:nvSpPr>
          <p:cNvPr id="40194" name="Line 260"/>
          <p:cNvSpPr>
            <a:spLocks noChangeShapeType="1"/>
          </p:cNvSpPr>
          <p:nvPr/>
        </p:nvSpPr>
        <p:spPr bwMode="auto">
          <a:xfrm>
            <a:off x="6256338" y="2946400"/>
            <a:ext cx="0" cy="638175"/>
          </a:xfrm>
          <a:prstGeom prst="line">
            <a:avLst/>
          </a:prstGeom>
          <a:noFill/>
          <a:ln w="38100">
            <a:solidFill>
              <a:schemeClr val="bg1"/>
            </a:solidFill>
            <a:round/>
            <a:headEnd/>
            <a:tailEnd/>
          </a:ln>
        </p:spPr>
        <p:txBody>
          <a:bodyPr/>
          <a:lstStyle/>
          <a:p>
            <a:endParaRPr lang="en-US"/>
          </a:p>
        </p:txBody>
      </p:sp>
      <p:sp>
        <p:nvSpPr>
          <p:cNvPr id="40195" name="Line 261"/>
          <p:cNvSpPr>
            <a:spLocks noChangeShapeType="1"/>
          </p:cNvSpPr>
          <p:nvPr/>
        </p:nvSpPr>
        <p:spPr bwMode="auto">
          <a:xfrm>
            <a:off x="6513513" y="3641725"/>
            <a:ext cx="0" cy="752475"/>
          </a:xfrm>
          <a:prstGeom prst="line">
            <a:avLst/>
          </a:prstGeom>
          <a:noFill/>
          <a:ln w="38100">
            <a:solidFill>
              <a:schemeClr val="bg1"/>
            </a:solidFill>
            <a:round/>
            <a:headEnd/>
            <a:tailEnd/>
          </a:ln>
        </p:spPr>
        <p:txBody>
          <a:bodyPr/>
          <a:lstStyle/>
          <a:p>
            <a:endParaRPr lang="en-US"/>
          </a:p>
        </p:txBody>
      </p:sp>
      <p:sp>
        <p:nvSpPr>
          <p:cNvPr id="40196" name="Line 262"/>
          <p:cNvSpPr>
            <a:spLocks noChangeShapeType="1"/>
          </p:cNvSpPr>
          <p:nvPr/>
        </p:nvSpPr>
        <p:spPr bwMode="auto">
          <a:xfrm>
            <a:off x="6256338" y="4375150"/>
            <a:ext cx="0" cy="752475"/>
          </a:xfrm>
          <a:prstGeom prst="line">
            <a:avLst/>
          </a:prstGeom>
          <a:noFill/>
          <a:ln w="38100">
            <a:solidFill>
              <a:schemeClr val="bg1"/>
            </a:solidFill>
            <a:round/>
            <a:headEnd/>
            <a:tailEnd/>
          </a:ln>
        </p:spPr>
        <p:txBody>
          <a:bodyPr/>
          <a:lstStyle/>
          <a:p>
            <a:endParaRPr lang="en-US"/>
          </a:p>
        </p:txBody>
      </p:sp>
      <p:sp>
        <p:nvSpPr>
          <p:cNvPr id="40197" name="Line 263"/>
          <p:cNvSpPr>
            <a:spLocks noChangeShapeType="1"/>
          </p:cNvSpPr>
          <p:nvPr/>
        </p:nvSpPr>
        <p:spPr bwMode="auto">
          <a:xfrm>
            <a:off x="6523038" y="4337050"/>
            <a:ext cx="0" cy="752475"/>
          </a:xfrm>
          <a:prstGeom prst="line">
            <a:avLst/>
          </a:prstGeom>
          <a:noFill/>
          <a:ln w="38100">
            <a:solidFill>
              <a:schemeClr val="bg1"/>
            </a:solidFill>
            <a:round/>
            <a:headEnd/>
            <a:tailEnd/>
          </a:ln>
        </p:spPr>
        <p:txBody>
          <a:bodyPr/>
          <a:lstStyle/>
          <a:p>
            <a:endParaRPr lang="en-US"/>
          </a:p>
        </p:txBody>
      </p:sp>
      <p:sp>
        <p:nvSpPr>
          <p:cNvPr id="40198" name="Line 264"/>
          <p:cNvSpPr>
            <a:spLocks noChangeShapeType="1"/>
          </p:cNvSpPr>
          <p:nvPr/>
        </p:nvSpPr>
        <p:spPr bwMode="auto">
          <a:xfrm>
            <a:off x="6256338" y="5051425"/>
            <a:ext cx="0" cy="752475"/>
          </a:xfrm>
          <a:prstGeom prst="line">
            <a:avLst/>
          </a:prstGeom>
          <a:noFill/>
          <a:ln w="38100">
            <a:solidFill>
              <a:schemeClr val="bg1"/>
            </a:solidFill>
            <a:round/>
            <a:headEnd/>
            <a:tailEnd/>
          </a:ln>
        </p:spPr>
        <p:txBody>
          <a:bodyPr/>
          <a:lstStyle/>
          <a:p>
            <a:endParaRPr lang="en-US"/>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b="1" dirty="0" smtClean="0"/>
              <a:t/>
            </a:r>
            <a:br>
              <a:rPr lang="en-US" b="1" dirty="0" smtClean="0"/>
            </a:br>
            <a:r>
              <a:rPr lang="en-US" dirty="0" smtClean="0"/>
              <a:t/>
            </a:r>
            <a:br>
              <a:rPr lang="en-US" dirty="0" smtClean="0"/>
            </a:br>
            <a:r>
              <a:rPr lang="en-US" dirty="0" smtClean="0"/>
              <a:t/>
            </a:r>
            <a:br>
              <a:rPr lang="en-US" dirty="0" smtClean="0"/>
            </a:br>
            <a:r>
              <a:rPr lang="en-US" b="1" dirty="0" smtClean="0"/>
              <a:t>Restoring Division</a:t>
            </a:r>
            <a:r>
              <a:rPr lang="en-US" dirty="0" smtClean="0"/>
              <a:t/>
            </a:r>
            <a:br>
              <a:rPr lang="en-US" dirty="0" smtClean="0"/>
            </a:br>
            <a:endParaRPr lang="en-US" dirty="0"/>
          </a:p>
        </p:txBody>
      </p:sp>
      <p:pic>
        <p:nvPicPr>
          <p:cNvPr id="4" name="Content Placeholder 3"/>
          <p:cNvPicPr>
            <a:picLocks noGrp="1"/>
          </p:cNvPicPr>
          <p:nvPr>
            <p:ph sz="quarter" idx="1"/>
          </p:nvPr>
        </p:nvPicPr>
        <p:blipFill>
          <a:blip r:embed="rId2">
            <a:lum bright="3000" contrast="74000"/>
          </a:blip>
          <a:srcRect/>
          <a:stretch>
            <a:fillRect/>
          </a:stretch>
        </p:blipFill>
        <p:spPr bwMode="auto">
          <a:xfrm>
            <a:off x="304800" y="381000"/>
            <a:ext cx="8305800" cy="647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
          <p:cNvSpPr>
            <a:spLocks noGrp="1"/>
          </p:cNvSpPr>
          <p:nvPr>
            <p:ph type="sldNum" sz="quarter" idx="11"/>
          </p:nvPr>
        </p:nvSpPr>
        <p:spPr/>
        <p:txBody>
          <a:bodyPr/>
          <a:lstStyle/>
          <a:p>
            <a:fld id="{7DB0AB11-6DCF-4743-B35E-907BE22CD488}" type="slidenum">
              <a:rPr lang="en-US"/>
              <a:pPr/>
              <a:t>146</a:t>
            </a:fld>
            <a:endParaRPr lang="en-US"/>
          </a:p>
        </p:txBody>
      </p:sp>
      <p:sp>
        <p:nvSpPr>
          <p:cNvPr id="311339" name="Rectangle 43"/>
          <p:cNvSpPr>
            <a:spLocks noChangeArrowheads="1"/>
          </p:cNvSpPr>
          <p:nvPr/>
        </p:nvSpPr>
        <p:spPr bwMode="auto">
          <a:xfrm>
            <a:off x="865188" y="2278063"/>
            <a:ext cx="7497762" cy="3922712"/>
          </a:xfrm>
          <a:prstGeom prst="rect">
            <a:avLst/>
          </a:prstGeom>
          <a:solidFill>
            <a:srgbClr val="DDDDDD"/>
          </a:solidFill>
          <a:ln w="12700">
            <a:noFill/>
            <a:miter lim="800000"/>
            <a:headEnd/>
            <a:tailEnd/>
          </a:ln>
          <a:effectLst/>
        </p:spPr>
        <p:txBody>
          <a:bodyPr wrap="none" anchor="ctr"/>
          <a:lstStyle/>
          <a:p>
            <a:endParaRPr lang="en-US"/>
          </a:p>
        </p:txBody>
      </p:sp>
      <p:sp>
        <p:nvSpPr>
          <p:cNvPr id="311298" name="Rectangle 2"/>
          <p:cNvSpPr>
            <a:spLocks noGrp="1" noChangeArrowheads="1"/>
          </p:cNvSpPr>
          <p:nvPr>
            <p:ph type="title"/>
          </p:nvPr>
        </p:nvSpPr>
        <p:spPr/>
        <p:txBody>
          <a:bodyPr/>
          <a:lstStyle/>
          <a:p>
            <a:r>
              <a:rPr lang="en-US"/>
              <a:t>Unsigned division</a:t>
            </a:r>
          </a:p>
        </p:txBody>
      </p:sp>
      <p:sp>
        <p:nvSpPr>
          <p:cNvPr id="311299" name="Text Box 3"/>
          <p:cNvSpPr txBox="1">
            <a:spLocks noChangeArrowheads="1"/>
          </p:cNvSpPr>
          <p:nvPr/>
        </p:nvSpPr>
        <p:spPr bwMode="auto">
          <a:xfrm>
            <a:off x="688975" y="1233488"/>
            <a:ext cx="6554788" cy="915987"/>
          </a:xfrm>
          <a:prstGeom prst="rect">
            <a:avLst/>
          </a:prstGeom>
          <a:noFill/>
          <a:ln w="12700">
            <a:noFill/>
            <a:miter lim="800000"/>
            <a:headEnd/>
            <a:tailEnd/>
          </a:ln>
          <a:effectLst/>
        </p:spPr>
        <p:txBody>
          <a:bodyPr wrap="none">
            <a:spAutoFit/>
          </a:bodyPr>
          <a:lstStyle/>
          <a:p>
            <a:pPr>
              <a:buFontTx/>
              <a:buChar char="•"/>
            </a:pPr>
            <a:r>
              <a:rPr lang="en-US">
                <a:solidFill>
                  <a:srgbClr val="000099"/>
                </a:solidFill>
                <a:latin typeface="Comic Sans MS" pitchFamily="66" charset="0"/>
              </a:rPr>
              <a:t>Division is a more tedious process than multiplication.</a:t>
            </a:r>
          </a:p>
          <a:p>
            <a:pPr>
              <a:buFontTx/>
              <a:buChar char="•"/>
            </a:pPr>
            <a:r>
              <a:rPr lang="en-US">
                <a:solidFill>
                  <a:srgbClr val="000099"/>
                </a:solidFill>
                <a:latin typeface="Comic Sans MS" pitchFamily="66" charset="0"/>
              </a:rPr>
              <a:t>For the unsigned case, there are two standard approaches:</a:t>
            </a:r>
          </a:p>
          <a:p>
            <a:r>
              <a:rPr lang="en-US">
                <a:solidFill>
                  <a:srgbClr val="000099"/>
                </a:solidFill>
                <a:latin typeface="Comic Sans MS" pitchFamily="66" charset="0"/>
              </a:rPr>
              <a:t>      1.) Restoring division. 2.) Non restoring division.</a:t>
            </a:r>
          </a:p>
        </p:txBody>
      </p:sp>
      <p:grpSp>
        <p:nvGrpSpPr>
          <p:cNvPr id="2" name="Group 40"/>
          <p:cNvGrpSpPr>
            <a:grpSpLocks/>
          </p:cNvGrpSpPr>
          <p:nvPr/>
        </p:nvGrpSpPr>
        <p:grpSpPr bwMode="auto">
          <a:xfrm>
            <a:off x="4194175" y="2325688"/>
            <a:ext cx="2635250" cy="3159125"/>
            <a:chOff x="2893" y="1852"/>
            <a:chExt cx="1660" cy="1990"/>
          </a:xfrm>
        </p:grpSpPr>
        <p:sp>
          <p:nvSpPr>
            <p:cNvPr id="311305" name="Line 9"/>
            <p:cNvSpPr>
              <a:spLocks noChangeShapeType="1"/>
            </p:cNvSpPr>
            <p:nvPr/>
          </p:nvSpPr>
          <p:spPr bwMode="auto">
            <a:xfrm flipH="1">
              <a:off x="3525" y="2592"/>
              <a:ext cx="535" cy="1"/>
            </a:xfrm>
            <a:prstGeom prst="line">
              <a:avLst/>
            </a:prstGeom>
            <a:noFill/>
            <a:ln w="33338">
              <a:solidFill>
                <a:srgbClr val="000000"/>
              </a:solidFill>
              <a:round/>
              <a:headEnd/>
              <a:tailEnd/>
            </a:ln>
          </p:spPr>
          <p:txBody>
            <a:bodyPr/>
            <a:lstStyle/>
            <a:p>
              <a:endParaRPr lang="en-US"/>
            </a:p>
          </p:txBody>
        </p:sp>
        <p:sp>
          <p:nvSpPr>
            <p:cNvPr id="311306" name="Rectangle 10"/>
            <p:cNvSpPr>
              <a:spLocks noChangeArrowheads="1"/>
            </p:cNvSpPr>
            <p:nvPr/>
          </p:nvSpPr>
          <p:spPr bwMode="auto">
            <a:xfrm>
              <a:off x="3628" y="2346"/>
              <a:ext cx="368" cy="221"/>
            </a:xfrm>
            <a:prstGeom prst="rect">
              <a:avLst/>
            </a:prstGeom>
            <a:noFill/>
            <a:ln w="9525">
              <a:noFill/>
              <a:miter lim="800000"/>
              <a:headEnd/>
              <a:tailEnd/>
            </a:ln>
          </p:spPr>
          <p:txBody>
            <a:bodyPr wrap="none" lIns="0" tIns="0" rIns="0" bIns="0">
              <a:spAutoFit/>
            </a:bodyPr>
            <a:lstStyle/>
            <a:p>
              <a:pPr eaLnBrk="1" hangingPunct="1"/>
              <a:r>
                <a:rPr lang="en-US" sz="2300">
                  <a:solidFill>
                    <a:srgbClr val="000000"/>
                  </a:solidFill>
                  <a:latin typeface="Nimbus Roman No9 L" charset="0"/>
                </a:rPr>
                <a:t>1101</a:t>
              </a:r>
              <a:endParaRPr lang="en-US" sz="2400"/>
            </a:p>
          </p:txBody>
        </p:sp>
        <p:sp>
          <p:nvSpPr>
            <p:cNvPr id="311315" name="Rectangle 19"/>
            <p:cNvSpPr>
              <a:spLocks noChangeArrowheads="1"/>
            </p:cNvSpPr>
            <p:nvPr/>
          </p:nvSpPr>
          <p:spPr bwMode="auto">
            <a:xfrm>
              <a:off x="3545" y="2119"/>
              <a:ext cx="828" cy="221"/>
            </a:xfrm>
            <a:prstGeom prst="rect">
              <a:avLst/>
            </a:prstGeom>
            <a:noFill/>
            <a:ln w="9525">
              <a:noFill/>
              <a:miter lim="800000"/>
              <a:headEnd/>
              <a:tailEnd/>
            </a:ln>
          </p:spPr>
          <p:txBody>
            <a:bodyPr lIns="0" tIns="0" rIns="0" bIns="0">
              <a:spAutoFit/>
            </a:bodyPr>
            <a:lstStyle/>
            <a:p>
              <a:pPr eaLnBrk="1" hangingPunct="1"/>
              <a:r>
                <a:rPr lang="en-US" sz="2300">
                  <a:solidFill>
                    <a:srgbClr val="000000"/>
                  </a:solidFill>
                  <a:latin typeface="Nimbus Roman No9 L" charset="0"/>
                </a:rPr>
                <a:t>100010010</a:t>
              </a:r>
              <a:endParaRPr lang="en-US" sz="2400"/>
            </a:p>
          </p:txBody>
        </p:sp>
        <p:sp>
          <p:nvSpPr>
            <p:cNvPr id="311316" name="Rectangle 20"/>
            <p:cNvSpPr>
              <a:spLocks noChangeArrowheads="1"/>
            </p:cNvSpPr>
            <p:nvPr/>
          </p:nvSpPr>
          <p:spPr bwMode="auto">
            <a:xfrm>
              <a:off x="3916" y="1852"/>
              <a:ext cx="460" cy="221"/>
            </a:xfrm>
            <a:prstGeom prst="rect">
              <a:avLst/>
            </a:prstGeom>
            <a:noFill/>
            <a:ln w="9525">
              <a:noFill/>
              <a:miter lim="800000"/>
              <a:headEnd/>
              <a:tailEnd/>
            </a:ln>
          </p:spPr>
          <p:txBody>
            <a:bodyPr wrap="none" lIns="0" tIns="0" rIns="0" bIns="0">
              <a:spAutoFit/>
            </a:bodyPr>
            <a:lstStyle/>
            <a:p>
              <a:pPr eaLnBrk="1" hangingPunct="1"/>
              <a:r>
                <a:rPr lang="en-US" sz="2300">
                  <a:solidFill>
                    <a:srgbClr val="000000"/>
                  </a:solidFill>
                  <a:latin typeface="Nimbus Roman No9 L" charset="0"/>
                </a:rPr>
                <a:t>10101</a:t>
              </a:r>
              <a:endParaRPr lang="en-US" sz="2400"/>
            </a:p>
          </p:txBody>
        </p:sp>
        <p:sp>
          <p:nvSpPr>
            <p:cNvPr id="311317" name="Line 21"/>
            <p:cNvSpPr>
              <a:spLocks noChangeShapeType="1"/>
            </p:cNvSpPr>
            <p:nvPr/>
          </p:nvSpPr>
          <p:spPr bwMode="auto">
            <a:xfrm flipH="1">
              <a:off x="3669" y="3107"/>
              <a:ext cx="576" cy="1"/>
            </a:xfrm>
            <a:prstGeom prst="line">
              <a:avLst/>
            </a:prstGeom>
            <a:noFill/>
            <a:ln w="33338">
              <a:solidFill>
                <a:srgbClr val="000000"/>
              </a:solidFill>
              <a:round/>
              <a:headEnd/>
              <a:tailEnd/>
            </a:ln>
          </p:spPr>
          <p:txBody>
            <a:bodyPr/>
            <a:lstStyle/>
            <a:p>
              <a:endParaRPr lang="en-US"/>
            </a:p>
          </p:txBody>
        </p:sp>
        <p:sp>
          <p:nvSpPr>
            <p:cNvPr id="311318" name="Rectangle 22"/>
            <p:cNvSpPr>
              <a:spLocks noChangeArrowheads="1"/>
            </p:cNvSpPr>
            <p:nvPr/>
          </p:nvSpPr>
          <p:spPr bwMode="auto">
            <a:xfrm>
              <a:off x="3813" y="2860"/>
              <a:ext cx="368" cy="221"/>
            </a:xfrm>
            <a:prstGeom prst="rect">
              <a:avLst/>
            </a:prstGeom>
            <a:noFill/>
            <a:ln w="9525">
              <a:noFill/>
              <a:miter lim="800000"/>
              <a:headEnd/>
              <a:tailEnd/>
            </a:ln>
          </p:spPr>
          <p:txBody>
            <a:bodyPr wrap="none" lIns="0" tIns="0" rIns="0" bIns="0">
              <a:spAutoFit/>
            </a:bodyPr>
            <a:lstStyle/>
            <a:p>
              <a:pPr eaLnBrk="1" hangingPunct="1"/>
              <a:r>
                <a:rPr lang="en-US" sz="2300">
                  <a:solidFill>
                    <a:srgbClr val="000000"/>
                  </a:solidFill>
                  <a:latin typeface="Nimbus Roman No9 L" charset="0"/>
                </a:rPr>
                <a:t>1101</a:t>
              </a:r>
              <a:endParaRPr lang="en-US" sz="2400"/>
            </a:p>
          </p:txBody>
        </p:sp>
        <p:sp>
          <p:nvSpPr>
            <p:cNvPr id="311319" name="Rectangle 23"/>
            <p:cNvSpPr>
              <a:spLocks noChangeArrowheads="1"/>
            </p:cNvSpPr>
            <p:nvPr/>
          </p:nvSpPr>
          <p:spPr bwMode="auto">
            <a:xfrm>
              <a:off x="4286" y="3621"/>
              <a:ext cx="92" cy="221"/>
            </a:xfrm>
            <a:prstGeom prst="rect">
              <a:avLst/>
            </a:prstGeom>
            <a:noFill/>
            <a:ln w="9525">
              <a:noFill/>
              <a:miter lim="800000"/>
              <a:headEnd/>
              <a:tailEnd/>
            </a:ln>
          </p:spPr>
          <p:txBody>
            <a:bodyPr wrap="none" lIns="0" tIns="0" rIns="0" bIns="0">
              <a:spAutoFit/>
            </a:bodyPr>
            <a:lstStyle/>
            <a:p>
              <a:pPr eaLnBrk="1" hangingPunct="1"/>
              <a:r>
                <a:rPr lang="en-US" sz="2300">
                  <a:solidFill>
                    <a:srgbClr val="000000"/>
                  </a:solidFill>
                  <a:latin typeface="Nimbus Roman No9 L" charset="0"/>
                </a:rPr>
                <a:t>1</a:t>
              </a:r>
              <a:endParaRPr lang="en-US" sz="2400"/>
            </a:p>
          </p:txBody>
        </p:sp>
        <p:sp>
          <p:nvSpPr>
            <p:cNvPr id="311320" name="Rectangle 24"/>
            <p:cNvSpPr>
              <a:spLocks noChangeArrowheads="1"/>
            </p:cNvSpPr>
            <p:nvPr/>
          </p:nvSpPr>
          <p:spPr bwMode="auto">
            <a:xfrm>
              <a:off x="3998" y="3127"/>
              <a:ext cx="368" cy="221"/>
            </a:xfrm>
            <a:prstGeom prst="rect">
              <a:avLst/>
            </a:prstGeom>
            <a:noFill/>
            <a:ln w="9525">
              <a:noFill/>
              <a:miter lim="800000"/>
              <a:headEnd/>
              <a:tailEnd/>
            </a:ln>
          </p:spPr>
          <p:txBody>
            <a:bodyPr wrap="none" lIns="0" tIns="0" rIns="0" bIns="0">
              <a:spAutoFit/>
            </a:bodyPr>
            <a:lstStyle/>
            <a:p>
              <a:pPr eaLnBrk="1" hangingPunct="1"/>
              <a:r>
                <a:rPr lang="en-US" sz="2300">
                  <a:solidFill>
                    <a:srgbClr val="000000"/>
                  </a:solidFill>
                  <a:latin typeface="Nimbus Roman No9 L" charset="0"/>
                </a:rPr>
                <a:t>1110</a:t>
              </a:r>
              <a:endParaRPr lang="en-US" sz="2400"/>
            </a:p>
          </p:txBody>
        </p:sp>
        <p:sp>
          <p:nvSpPr>
            <p:cNvPr id="311321" name="Rectangle 25"/>
            <p:cNvSpPr>
              <a:spLocks noChangeArrowheads="1"/>
            </p:cNvSpPr>
            <p:nvPr/>
          </p:nvSpPr>
          <p:spPr bwMode="auto">
            <a:xfrm>
              <a:off x="3998" y="3354"/>
              <a:ext cx="368" cy="221"/>
            </a:xfrm>
            <a:prstGeom prst="rect">
              <a:avLst/>
            </a:prstGeom>
            <a:noFill/>
            <a:ln w="9525">
              <a:noFill/>
              <a:miter lim="800000"/>
              <a:headEnd/>
              <a:tailEnd/>
            </a:ln>
          </p:spPr>
          <p:txBody>
            <a:bodyPr wrap="none" lIns="0" tIns="0" rIns="0" bIns="0">
              <a:spAutoFit/>
            </a:bodyPr>
            <a:lstStyle/>
            <a:p>
              <a:pPr eaLnBrk="1" hangingPunct="1"/>
              <a:r>
                <a:rPr lang="en-US" sz="2300">
                  <a:solidFill>
                    <a:srgbClr val="000000"/>
                  </a:solidFill>
                  <a:latin typeface="Nimbus Roman No9 L" charset="0"/>
                </a:rPr>
                <a:t>1101</a:t>
              </a:r>
              <a:endParaRPr lang="en-US" sz="2400"/>
            </a:p>
          </p:txBody>
        </p:sp>
        <p:sp>
          <p:nvSpPr>
            <p:cNvPr id="311322" name="Line 26"/>
            <p:cNvSpPr>
              <a:spLocks noChangeShapeType="1"/>
            </p:cNvSpPr>
            <p:nvPr/>
          </p:nvSpPr>
          <p:spPr bwMode="auto">
            <a:xfrm flipH="1">
              <a:off x="3936" y="3600"/>
              <a:ext cx="514" cy="1"/>
            </a:xfrm>
            <a:prstGeom prst="line">
              <a:avLst/>
            </a:prstGeom>
            <a:noFill/>
            <a:ln w="33338">
              <a:solidFill>
                <a:srgbClr val="000000"/>
              </a:solidFill>
              <a:round/>
              <a:headEnd/>
              <a:tailEnd/>
            </a:ln>
          </p:spPr>
          <p:txBody>
            <a:bodyPr/>
            <a:lstStyle/>
            <a:p>
              <a:endParaRPr lang="en-US"/>
            </a:p>
          </p:txBody>
        </p:sp>
        <p:sp>
          <p:nvSpPr>
            <p:cNvPr id="311323" name="Rectangle 27"/>
            <p:cNvSpPr>
              <a:spLocks noChangeArrowheads="1"/>
            </p:cNvSpPr>
            <p:nvPr/>
          </p:nvSpPr>
          <p:spPr bwMode="auto">
            <a:xfrm>
              <a:off x="3731" y="2634"/>
              <a:ext cx="460" cy="221"/>
            </a:xfrm>
            <a:prstGeom prst="rect">
              <a:avLst/>
            </a:prstGeom>
            <a:noFill/>
            <a:ln w="9525">
              <a:noFill/>
              <a:miter lim="800000"/>
              <a:headEnd/>
              <a:tailEnd/>
            </a:ln>
          </p:spPr>
          <p:txBody>
            <a:bodyPr wrap="none" lIns="0" tIns="0" rIns="0" bIns="0">
              <a:spAutoFit/>
            </a:bodyPr>
            <a:lstStyle/>
            <a:p>
              <a:pPr eaLnBrk="1" hangingPunct="1"/>
              <a:r>
                <a:rPr lang="en-US" sz="2300">
                  <a:solidFill>
                    <a:srgbClr val="000000"/>
                  </a:solidFill>
                  <a:latin typeface="Nimbus Roman No9 L" charset="0"/>
                </a:rPr>
                <a:t>10000</a:t>
              </a:r>
              <a:endParaRPr lang="en-US" sz="2400"/>
            </a:p>
          </p:txBody>
        </p:sp>
        <p:grpSp>
          <p:nvGrpSpPr>
            <p:cNvPr id="3" name="Group 32"/>
            <p:cNvGrpSpPr>
              <a:grpSpLocks/>
            </p:cNvGrpSpPr>
            <p:nvPr/>
          </p:nvGrpSpPr>
          <p:grpSpPr bwMode="auto">
            <a:xfrm>
              <a:off x="2893" y="1903"/>
              <a:ext cx="614" cy="672"/>
              <a:chOff x="2091" y="725"/>
              <a:chExt cx="614" cy="672"/>
            </a:xfrm>
          </p:grpSpPr>
          <p:sp>
            <p:nvSpPr>
              <p:cNvPr id="311329" name="Rectangle 33"/>
              <p:cNvSpPr>
                <a:spLocks noChangeArrowheads="1"/>
              </p:cNvSpPr>
              <p:nvPr/>
            </p:nvSpPr>
            <p:spPr bwMode="auto">
              <a:xfrm>
                <a:off x="2564" y="897"/>
                <a:ext cx="103" cy="288"/>
              </a:xfrm>
              <a:prstGeom prst="rect">
                <a:avLst/>
              </a:prstGeom>
              <a:solidFill>
                <a:srgbClr val="FFFFFF"/>
              </a:solidFill>
              <a:ln w="0">
                <a:solidFill>
                  <a:srgbClr val="FFFFFF"/>
                </a:solidFill>
                <a:miter lim="800000"/>
                <a:headEnd/>
                <a:tailEnd/>
              </a:ln>
            </p:spPr>
            <p:txBody>
              <a:bodyPr/>
              <a:lstStyle/>
              <a:p>
                <a:endParaRPr lang="en-US"/>
              </a:p>
            </p:txBody>
          </p:sp>
          <p:sp>
            <p:nvSpPr>
              <p:cNvPr id="311330" name="Oval 34"/>
              <p:cNvSpPr>
                <a:spLocks noChangeArrowheads="1"/>
              </p:cNvSpPr>
              <p:nvPr/>
            </p:nvSpPr>
            <p:spPr bwMode="auto">
              <a:xfrm>
                <a:off x="2561" y="935"/>
                <a:ext cx="144" cy="229"/>
              </a:xfrm>
              <a:prstGeom prst="ellipse">
                <a:avLst/>
              </a:prstGeom>
              <a:noFill/>
              <a:ln w="28575">
                <a:solidFill>
                  <a:schemeClr val="tx1"/>
                </a:solidFill>
                <a:round/>
                <a:headEnd/>
                <a:tailEnd/>
              </a:ln>
              <a:effectLst/>
            </p:spPr>
            <p:txBody>
              <a:bodyPr wrap="none" anchor="ctr"/>
              <a:lstStyle/>
              <a:p>
                <a:endParaRPr lang="en-US"/>
              </a:p>
            </p:txBody>
          </p:sp>
          <p:sp>
            <p:nvSpPr>
              <p:cNvPr id="311331" name="Rectangle 35"/>
              <p:cNvSpPr>
                <a:spLocks noChangeArrowheads="1"/>
              </p:cNvSpPr>
              <p:nvPr/>
            </p:nvSpPr>
            <p:spPr bwMode="auto">
              <a:xfrm>
                <a:off x="2091" y="725"/>
                <a:ext cx="556" cy="672"/>
              </a:xfrm>
              <a:prstGeom prst="rect">
                <a:avLst/>
              </a:prstGeom>
              <a:solidFill>
                <a:schemeClr val="bg1"/>
              </a:solidFill>
              <a:ln w="9525">
                <a:noFill/>
                <a:miter lim="800000"/>
                <a:headEnd/>
                <a:tailEnd/>
              </a:ln>
            </p:spPr>
            <p:txBody>
              <a:bodyPr lIns="0" tIns="0" rIns="0" bIns="0">
                <a:spAutoFit/>
              </a:bodyPr>
              <a:lstStyle/>
              <a:p>
                <a:pPr eaLnBrk="1" hangingPunct="1"/>
                <a:endParaRPr lang="en-US" sz="2300">
                  <a:solidFill>
                    <a:srgbClr val="000000"/>
                  </a:solidFill>
                  <a:latin typeface="Nimbus Roman No9 L" charset="0"/>
                </a:endParaRPr>
              </a:p>
              <a:p>
                <a:pPr eaLnBrk="1" hangingPunct="1"/>
                <a:r>
                  <a:rPr lang="en-US" sz="2300">
                    <a:solidFill>
                      <a:srgbClr val="000000"/>
                    </a:solidFill>
                    <a:latin typeface="Nimbus Roman No9 L" charset="0"/>
                  </a:rPr>
                  <a:t>   1101</a:t>
                </a:r>
              </a:p>
              <a:p>
                <a:pPr eaLnBrk="1" hangingPunct="1"/>
                <a:endParaRPr lang="en-US" sz="2400"/>
              </a:p>
            </p:txBody>
          </p:sp>
        </p:grpSp>
        <p:sp>
          <p:nvSpPr>
            <p:cNvPr id="311332" name="Line 36"/>
            <p:cNvSpPr>
              <a:spLocks noChangeShapeType="1"/>
            </p:cNvSpPr>
            <p:nvPr/>
          </p:nvSpPr>
          <p:spPr bwMode="auto">
            <a:xfrm flipH="1">
              <a:off x="3443" y="2119"/>
              <a:ext cx="1110" cy="1"/>
            </a:xfrm>
            <a:prstGeom prst="line">
              <a:avLst/>
            </a:prstGeom>
            <a:noFill/>
            <a:ln w="33338">
              <a:solidFill>
                <a:srgbClr val="000000"/>
              </a:solidFill>
              <a:round/>
              <a:headEnd/>
              <a:tailEnd/>
            </a:ln>
          </p:spPr>
          <p:txBody>
            <a:bodyPr/>
            <a:lstStyle/>
            <a:p>
              <a:endParaRPr lang="en-US"/>
            </a:p>
          </p:txBody>
        </p:sp>
      </p:grpSp>
      <p:grpSp>
        <p:nvGrpSpPr>
          <p:cNvPr id="4" name="Group 38"/>
          <p:cNvGrpSpPr>
            <a:grpSpLocks/>
          </p:cNvGrpSpPr>
          <p:nvPr/>
        </p:nvGrpSpPr>
        <p:grpSpPr bwMode="auto">
          <a:xfrm>
            <a:off x="1517650" y="2357438"/>
            <a:ext cx="1185863" cy="2374900"/>
            <a:chOff x="1071" y="1852"/>
            <a:chExt cx="747" cy="1496"/>
          </a:xfrm>
        </p:grpSpPr>
        <p:sp>
          <p:nvSpPr>
            <p:cNvPr id="311307" name="Rectangle 11"/>
            <p:cNvSpPr>
              <a:spLocks noChangeArrowheads="1"/>
            </p:cNvSpPr>
            <p:nvPr/>
          </p:nvSpPr>
          <p:spPr bwMode="auto">
            <a:xfrm>
              <a:off x="1654" y="3127"/>
              <a:ext cx="92" cy="221"/>
            </a:xfrm>
            <a:prstGeom prst="rect">
              <a:avLst/>
            </a:prstGeom>
            <a:noFill/>
            <a:ln w="9525">
              <a:noFill/>
              <a:miter lim="800000"/>
              <a:headEnd/>
              <a:tailEnd/>
            </a:ln>
          </p:spPr>
          <p:txBody>
            <a:bodyPr wrap="none" lIns="0" tIns="0" rIns="0" bIns="0">
              <a:spAutoFit/>
            </a:bodyPr>
            <a:lstStyle/>
            <a:p>
              <a:pPr eaLnBrk="1" hangingPunct="1"/>
              <a:r>
                <a:rPr lang="en-US" sz="2300">
                  <a:solidFill>
                    <a:srgbClr val="000000"/>
                  </a:solidFill>
                  <a:latin typeface="Nimbus Roman No9 L" charset="0"/>
                </a:rPr>
                <a:t>1</a:t>
              </a:r>
              <a:endParaRPr lang="en-US" sz="2400"/>
            </a:p>
          </p:txBody>
        </p:sp>
        <p:sp>
          <p:nvSpPr>
            <p:cNvPr id="311308" name="Line 12"/>
            <p:cNvSpPr>
              <a:spLocks noChangeShapeType="1"/>
            </p:cNvSpPr>
            <p:nvPr/>
          </p:nvSpPr>
          <p:spPr bwMode="auto">
            <a:xfrm flipH="1">
              <a:off x="1489" y="3107"/>
              <a:ext cx="329" cy="1"/>
            </a:xfrm>
            <a:prstGeom prst="line">
              <a:avLst/>
            </a:prstGeom>
            <a:noFill/>
            <a:ln w="33338">
              <a:solidFill>
                <a:srgbClr val="000000"/>
              </a:solidFill>
              <a:round/>
              <a:headEnd/>
              <a:tailEnd/>
            </a:ln>
          </p:spPr>
          <p:txBody>
            <a:bodyPr/>
            <a:lstStyle/>
            <a:p>
              <a:endParaRPr lang="en-US"/>
            </a:p>
          </p:txBody>
        </p:sp>
        <p:sp>
          <p:nvSpPr>
            <p:cNvPr id="311309" name="Rectangle 13"/>
            <p:cNvSpPr>
              <a:spLocks noChangeArrowheads="1"/>
            </p:cNvSpPr>
            <p:nvPr/>
          </p:nvSpPr>
          <p:spPr bwMode="auto">
            <a:xfrm>
              <a:off x="1551" y="2860"/>
              <a:ext cx="184" cy="221"/>
            </a:xfrm>
            <a:prstGeom prst="rect">
              <a:avLst/>
            </a:prstGeom>
            <a:noFill/>
            <a:ln w="9525">
              <a:noFill/>
              <a:miter lim="800000"/>
              <a:headEnd/>
              <a:tailEnd/>
            </a:ln>
          </p:spPr>
          <p:txBody>
            <a:bodyPr wrap="none" lIns="0" tIns="0" rIns="0" bIns="0">
              <a:spAutoFit/>
            </a:bodyPr>
            <a:lstStyle/>
            <a:p>
              <a:pPr eaLnBrk="1" hangingPunct="1"/>
              <a:r>
                <a:rPr lang="en-US" sz="2300">
                  <a:solidFill>
                    <a:srgbClr val="000000"/>
                  </a:solidFill>
                  <a:latin typeface="Nimbus Roman No9 L" charset="0"/>
                </a:rPr>
                <a:t>13</a:t>
              </a:r>
              <a:endParaRPr lang="en-US" sz="2400"/>
            </a:p>
          </p:txBody>
        </p:sp>
        <p:sp>
          <p:nvSpPr>
            <p:cNvPr id="311310" name="Rectangle 14"/>
            <p:cNvSpPr>
              <a:spLocks noChangeArrowheads="1"/>
            </p:cNvSpPr>
            <p:nvPr/>
          </p:nvSpPr>
          <p:spPr bwMode="auto">
            <a:xfrm>
              <a:off x="1551" y="2634"/>
              <a:ext cx="184" cy="221"/>
            </a:xfrm>
            <a:prstGeom prst="rect">
              <a:avLst/>
            </a:prstGeom>
            <a:noFill/>
            <a:ln w="9525">
              <a:noFill/>
              <a:miter lim="800000"/>
              <a:headEnd/>
              <a:tailEnd/>
            </a:ln>
          </p:spPr>
          <p:txBody>
            <a:bodyPr wrap="none" lIns="0" tIns="0" rIns="0" bIns="0">
              <a:spAutoFit/>
            </a:bodyPr>
            <a:lstStyle/>
            <a:p>
              <a:pPr eaLnBrk="1" hangingPunct="1"/>
              <a:r>
                <a:rPr lang="en-US" sz="2300">
                  <a:solidFill>
                    <a:srgbClr val="000000"/>
                  </a:solidFill>
                  <a:latin typeface="Nimbus Roman No9 L" charset="0"/>
                </a:rPr>
                <a:t>14</a:t>
              </a:r>
              <a:endParaRPr lang="en-US" sz="2400"/>
            </a:p>
          </p:txBody>
        </p:sp>
        <p:sp>
          <p:nvSpPr>
            <p:cNvPr id="311311" name="Line 15"/>
            <p:cNvSpPr>
              <a:spLocks noChangeShapeType="1"/>
            </p:cNvSpPr>
            <p:nvPr/>
          </p:nvSpPr>
          <p:spPr bwMode="auto">
            <a:xfrm flipH="1">
              <a:off x="1386" y="2592"/>
              <a:ext cx="350" cy="1"/>
            </a:xfrm>
            <a:prstGeom prst="line">
              <a:avLst/>
            </a:prstGeom>
            <a:noFill/>
            <a:ln w="33338">
              <a:solidFill>
                <a:srgbClr val="000000"/>
              </a:solidFill>
              <a:round/>
              <a:headEnd/>
              <a:tailEnd/>
            </a:ln>
          </p:spPr>
          <p:txBody>
            <a:bodyPr/>
            <a:lstStyle/>
            <a:p>
              <a:endParaRPr lang="en-US"/>
            </a:p>
          </p:txBody>
        </p:sp>
        <p:sp>
          <p:nvSpPr>
            <p:cNvPr id="311312" name="Rectangle 16"/>
            <p:cNvSpPr>
              <a:spLocks noChangeArrowheads="1"/>
            </p:cNvSpPr>
            <p:nvPr/>
          </p:nvSpPr>
          <p:spPr bwMode="auto">
            <a:xfrm>
              <a:off x="1468" y="2346"/>
              <a:ext cx="184" cy="221"/>
            </a:xfrm>
            <a:prstGeom prst="rect">
              <a:avLst/>
            </a:prstGeom>
            <a:noFill/>
            <a:ln w="9525">
              <a:noFill/>
              <a:miter lim="800000"/>
              <a:headEnd/>
              <a:tailEnd/>
            </a:ln>
          </p:spPr>
          <p:txBody>
            <a:bodyPr wrap="none" lIns="0" tIns="0" rIns="0" bIns="0">
              <a:spAutoFit/>
            </a:bodyPr>
            <a:lstStyle/>
            <a:p>
              <a:pPr eaLnBrk="1" hangingPunct="1"/>
              <a:r>
                <a:rPr lang="en-US" sz="2300">
                  <a:solidFill>
                    <a:srgbClr val="000000"/>
                  </a:solidFill>
                  <a:latin typeface="Nimbus Roman No9 L" charset="0"/>
                </a:rPr>
                <a:t>26</a:t>
              </a:r>
              <a:endParaRPr lang="en-US" sz="2400"/>
            </a:p>
          </p:txBody>
        </p:sp>
        <p:sp>
          <p:nvSpPr>
            <p:cNvPr id="311313" name="Rectangle 17"/>
            <p:cNvSpPr>
              <a:spLocks noChangeArrowheads="1"/>
            </p:cNvSpPr>
            <p:nvPr/>
          </p:nvSpPr>
          <p:spPr bwMode="auto">
            <a:xfrm>
              <a:off x="1551" y="1852"/>
              <a:ext cx="184" cy="221"/>
            </a:xfrm>
            <a:prstGeom prst="rect">
              <a:avLst/>
            </a:prstGeom>
            <a:noFill/>
            <a:ln w="9525">
              <a:noFill/>
              <a:miter lim="800000"/>
              <a:headEnd/>
              <a:tailEnd/>
            </a:ln>
          </p:spPr>
          <p:txBody>
            <a:bodyPr wrap="none" lIns="0" tIns="0" rIns="0" bIns="0">
              <a:spAutoFit/>
            </a:bodyPr>
            <a:lstStyle/>
            <a:p>
              <a:pPr eaLnBrk="1" hangingPunct="1"/>
              <a:r>
                <a:rPr lang="en-US" sz="2300">
                  <a:solidFill>
                    <a:srgbClr val="000000"/>
                  </a:solidFill>
                  <a:latin typeface="Nimbus Roman No9 L" charset="0"/>
                </a:rPr>
                <a:t>21</a:t>
              </a:r>
              <a:endParaRPr lang="en-US" sz="2400"/>
            </a:p>
          </p:txBody>
        </p:sp>
        <p:sp>
          <p:nvSpPr>
            <p:cNvPr id="311314" name="Rectangle 18"/>
            <p:cNvSpPr>
              <a:spLocks noChangeArrowheads="1"/>
            </p:cNvSpPr>
            <p:nvPr/>
          </p:nvSpPr>
          <p:spPr bwMode="auto">
            <a:xfrm>
              <a:off x="1468" y="2119"/>
              <a:ext cx="276" cy="221"/>
            </a:xfrm>
            <a:prstGeom prst="rect">
              <a:avLst/>
            </a:prstGeom>
            <a:noFill/>
            <a:ln w="9525">
              <a:noFill/>
              <a:miter lim="800000"/>
              <a:headEnd/>
              <a:tailEnd/>
            </a:ln>
          </p:spPr>
          <p:txBody>
            <a:bodyPr wrap="none" lIns="0" tIns="0" rIns="0" bIns="0">
              <a:spAutoFit/>
            </a:bodyPr>
            <a:lstStyle/>
            <a:p>
              <a:pPr eaLnBrk="1" hangingPunct="1"/>
              <a:r>
                <a:rPr lang="en-US" sz="2300">
                  <a:solidFill>
                    <a:srgbClr val="000000"/>
                  </a:solidFill>
                  <a:latin typeface="Nimbus Roman No9 L" charset="0"/>
                </a:rPr>
                <a:t>274</a:t>
              </a:r>
              <a:endParaRPr lang="en-US" sz="2400"/>
            </a:p>
          </p:txBody>
        </p:sp>
        <p:grpSp>
          <p:nvGrpSpPr>
            <p:cNvPr id="5" name="Group 28"/>
            <p:cNvGrpSpPr>
              <a:grpSpLocks/>
            </p:cNvGrpSpPr>
            <p:nvPr/>
          </p:nvGrpSpPr>
          <p:grpSpPr bwMode="auto">
            <a:xfrm>
              <a:off x="1071" y="1906"/>
              <a:ext cx="309" cy="672"/>
              <a:chOff x="1148" y="891"/>
              <a:chExt cx="309" cy="672"/>
            </a:xfrm>
          </p:grpSpPr>
          <p:sp>
            <p:nvSpPr>
              <p:cNvPr id="311325" name="Rectangle 29"/>
              <p:cNvSpPr>
                <a:spLocks noChangeArrowheads="1"/>
              </p:cNvSpPr>
              <p:nvPr/>
            </p:nvSpPr>
            <p:spPr bwMode="auto">
              <a:xfrm>
                <a:off x="1316" y="1063"/>
                <a:ext cx="103" cy="288"/>
              </a:xfrm>
              <a:prstGeom prst="rect">
                <a:avLst/>
              </a:prstGeom>
              <a:solidFill>
                <a:srgbClr val="FFFFFF"/>
              </a:solidFill>
              <a:ln w="0">
                <a:solidFill>
                  <a:srgbClr val="FFFFFF"/>
                </a:solidFill>
                <a:miter lim="800000"/>
                <a:headEnd/>
                <a:tailEnd/>
              </a:ln>
            </p:spPr>
            <p:txBody>
              <a:bodyPr/>
              <a:lstStyle/>
              <a:p>
                <a:endParaRPr lang="en-US"/>
              </a:p>
            </p:txBody>
          </p:sp>
          <p:sp>
            <p:nvSpPr>
              <p:cNvPr id="311326" name="Oval 30"/>
              <p:cNvSpPr>
                <a:spLocks noChangeArrowheads="1"/>
              </p:cNvSpPr>
              <p:nvPr/>
            </p:nvSpPr>
            <p:spPr bwMode="auto">
              <a:xfrm>
                <a:off x="1313" y="1101"/>
                <a:ext cx="144" cy="229"/>
              </a:xfrm>
              <a:prstGeom prst="ellipse">
                <a:avLst/>
              </a:prstGeom>
              <a:noFill/>
              <a:ln w="28575">
                <a:solidFill>
                  <a:schemeClr val="tx1"/>
                </a:solidFill>
                <a:round/>
                <a:headEnd/>
                <a:tailEnd/>
              </a:ln>
              <a:effectLst/>
            </p:spPr>
            <p:txBody>
              <a:bodyPr wrap="none" anchor="ctr"/>
              <a:lstStyle/>
              <a:p>
                <a:endParaRPr lang="en-US"/>
              </a:p>
            </p:txBody>
          </p:sp>
          <p:sp>
            <p:nvSpPr>
              <p:cNvPr id="311327" name="Rectangle 31"/>
              <p:cNvSpPr>
                <a:spLocks noChangeArrowheads="1"/>
              </p:cNvSpPr>
              <p:nvPr/>
            </p:nvSpPr>
            <p:spPr bwMode="auto">
              <a:xfrm>
                <a:off x="1148" y="891"/>
                <a:ext cx="251" cy="672"/>
              </a:xfrm>
              <a:prstGeom prst="rect">
                <a:avLst/>
              </a:prstGeom>
              <a:solidFill>
                <a:schemeClr val="bg1"/>
              </a:solidFill>
              <a:ln w="9525">
                <a:noFill/>
                <a:miter lim="800000"/>
                <a:headEnd/>
                <a:tailEnd/>
              </a:ln>
            </p:spPr>
            <p:txBody>
              <a:bodyPr lIns="0" tIns="0" rIns="0" bIns="0">
                <a:spAutoFit/>
              </a:bodyPr>
              <a:lstStyle/>
              <a:p>
                <a:pPr eaLnBrk="1" hangingPunct="1"/>
                <a:endParaRPr lang="en-US" sz="2300">
                  <a:solidFill>
                    <a:srgbClr val="000000"/>
                  </a:solidFill>
                  <a:latin typeface="Nimbus Roman No9 L" charset="0"/>
                </a:endParaRPr>
              </a:p>
              <a:p>
                <a:pPr eaLnBrk="1" hangingPunct="1"/>
                <a:r>
                  <a:rPr lang="en-US" sz="2300">
                    <a:solidFill>
                      <a:srgbClr val="000000"/>
                    </a:solidFill>
                    <a:latin typeface="Nimbus Roman No9 L" charset="0"/>
                  </a:rPr>
                  <a:t>13</a:t>
                </a:r>
              </a:p>
              <a:p>
                <a:pPr eaLnBrk="1" hangingPunct="1"/>
                <a:endParaRPr lang="en-US" sz="2400"/>
              </a:p>
            </p:txBody>
          </p:sp>
        </p:grpSp>
        <p:sp>
          <p:nvSpPr>
            <p:cNvPr id="311333" name="Line 37"/>
            <p:cNvSpPr>
              <a:spLocks noChangeShapeType="1"/>
            </p:cNvSpPr>
            <p:nvPr/>
          </p:nvSpPr>
          <p:spPr bwMode="auto">
            <a:xfrm flipH="1">
              <a:off x="1315" y="2119"/>
              <a:ext cx="441" cy="1"/>
            </a:xfrm>
            <a:prstGeom prst="line">
              <a:avLst/>
            </a:prstGeom>
            <a:noFill/>
            <a:ln w="33338">
              <a:solidFill>
                <a:srgbClr val="000000"/>
              </a:solidFill>
              <a:round/>
              <a:headEnd/>
              <a:tailEnd/>
            </a:ln>
          </p:spPr>
          <p:txBody>
            <a:bodyPr/>
            <a:lstStyle/>
            <a:p>
              <a:endParaRPr lang="en-US"/>
            </a:p>
          </p:txBody>
        </p:sp>
      </p:grpSp>
      <p:sp>
        <p:nvSpPr>
          <p:cNvPr id="311335" name="Text Box 39"/>
          <p:cNvSpPr txBox="1">
            <a:spLocks noChangeArrowheads="1"/>
          </p:cNvSpPr>
          <p:nvPr/>
        </p:nvSpPr>
        <p:spPr bwMode="auto">
          <a:xfrm>
            <a:off x="1179513" y="4656138"/>
            <a:ext cx="2374900" cy="641350"/>
          </a:xfrm>
          <a:prstGeom prst="rect">
            <a:avLst/>
          </a:prstGeom>
          <a:noFill/>
          <a:ln w="12700">
            <a:noFill/>
            <a:miter lim="800000"/>
            <a:headEnd/>
            <a:tailEnd/>
          </a:ln>
          <a:effectLst/>
        </p:spPr>
        <p:txBody>
          <a:bodyPr>
            <a:spAutoFit/>
          </a:bodyPr>
          <a:lstStyle/>
          <a:p>
            <a:r>
              <a:rPr lang="en-US" i="1"/>
              <a:t>Try dividing 13 into 2.</a:t>
            </a:r>
          </a:p>
          <a:p>
            <a:r>
              <a:rPr lang="en-US" i="1"/>
              <a:t>Try dividing 13 into 26.</a:t>
            </a:r>
          </a:p>
        </p:txBody>
      </p:sp>
      <p:sp>
        <p:nvSpPr>
          <p:cNvPr id="311338" name="Text Box 42"/>
          <p:cNvSpPr txBox="1">
            <a:spLocks noChangeArrowheads="1"/>
          </p:cNvSpPr>
          <p:nvPr/>
        </p:nvSpPr>
        <p:spPr bwMode="auto">
          <a:xfrm>
            <a:off x="4479925" y="5386388"/>
            <a:ext cx="3778250" cy="641350"/>
          </a:xfrm>
          <a:prstGeom prst="rect">
            <a:avLst/>
          </a:prstGeom>
          <a:noFill/>
          <a:ln w="12700">
            <a:noFill/>
            <a:miter lim="800000"/>
            <a:headEnd/>
            <a:tailEnd/>
          </a:ln>
          <a:effectLst/>
        </p:spPr>
        <p:txBody>
          <a:bodyPr wrap="none">
            <a:spAutoFit/>
          </a:bodyPr>
          <a:lstStyle/>
          <a:p>
            <a:r>
              <a:rPr lang="en-US" i="1"/>
              <a:t>Try dividing 1101 into 1, 10, 100, 1000</a:t>
            </a:r>
          </a:p>
          <a:p>
            <a:r>
              <a:rPr lang="en-US" i="1"/>
              <a:t>and 10001.</a:t>
            </a: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3"/>
          <p:cNvSpPr>
            <a:spLocks noGrp="1"/>
          </p:cNvSpPr>
          <p:nvPr>
            <p:ph type="sldNum" sz="quarter" idx="11"/>
          </p:nvPr>
        </p:nvSpPr>
        <p:spPr/>
        <p:txBody>
          <a:bodyPr/>
          <a:lstStyle/>
          <a:p>
            <a:fld id="{67198064-E5E3-4CC0-A800-896219F27878}" type="slidenum">
              <a:rPr lang="en-US"/>
              <a:pPr/>
              <a:t>147</a:t>
            </a:fld>
            <a:endParaRPr lang="en-US"/>
          </a:p>
        </p:txBody>
      </p:sp>
      <p:sp>
        <p:nvSpPr>
          <p:cNvPr id="313366" name="Rectangle 22"/>
          <p:cNvSpPr>
            <a:spLocks noChangeArrowheads="1"/>
          </p:cNvSpPr>
          <p:nvPr/>
        </p:nvSpPr>
        <p:spPr bwMode="auto">
          <a:xfrm>
            <a:off x="914400" y="2111375"/>
            <a:ext cx="7464425" cy="3408363"/>
          </a:xfrm>
          <a:prstGeom prst="rect">
            <a:avLst/>
          </a:prstGeom>
          <a:solidFill>
            <a:srgbClr val="DDDDDD"/>
          </a:solidFill>
          <a:ln w="12700">
            <a:noFill/>
            <a:miter lim="800000"/>
            <a:headEnd/>
            <a:tailEnd/>
          </a:ln>
          <a:effectLst/>
        </p:spPr>
        <p:txBody>
          <a:bodyPr wrap="none" anchor="ctr"/>
          <a:lstStyle/>
          <a:p>
            <a:endParaRPr lang="en-US"/>
          </a:p>
        </p:txBody>
      </p:sp>
      <p:sp>
        <p:nvSpPr>
          <p:cNvPr id="313346" name="Rectangle 2"/>
          <p:cNvSpPr>
            <a:spLocks noGrp="1" noChangeArrowheads="1"/>
          </p:cNvSpPr>
          <p:nvPr>
            <p:ph type="title"/>
          </p:nvPr>
        </p:nvSpPr>
        <p:spPr/>
        <p:txBody>
          <a:bodyPr/>
          <a:lstStyle/>
          <a:p>
            <a:r>
              <a:rPr lang="en-US"/>
              <a:t>Restoring division</a:t>
            </a:r>
          </a:p>
        </p:txBody>
      </p:sp>
      <p:sp>
        <p:nvSpPr>
          <p:cNvPr id="313347" name="Text Box 3"/>
          <p:cNvSpPr txBox="1">
            <a:spLocks noChangeArrowheads="1"/>
          </p:cNvSpPr>
          <p:nvPr/>
        </p:nvSpPr>
        <p:spPr bwMode="auto">
          <a:xfrm>
            <a:off x="755650" y="1265238"/>
            <a:ext cx="7469188" cy="641350"/>
          </a:xfrm>
          <a:prstGeom prst="rect">
            <a:avLst/>
          </a:prstGeom>
          <a:noFill/>
          <a:ln w="12700">
            <a:noFill/>
            <a:miter lim="800000"/>
            <a:headEnd/>
            <a:tailEnd/>
          </a:ln>
          <a:effectLst/>
        </p:spPr>
        <p:txBody>
          <a:bodyPr wrap="none">
            <a:spAutoFit/>
          </a:bodyPr>
          <a:lstStyle/>
          <a:p>
            <a:r>
              <a:rPr lang="en-US">
                <a:latin typeface="Comic Sans MS" pitchFamily="66" charset="0"/>
              </a:rPr>
              <a:t>How do we know when the divisor has gone into part of the dividend </a:t>
            </a:r>
          </a:p>
          <a:p>
            <a:r>
              <a:rPr lang="en-US">
                <a:latin typeface="Comic Sans MS" pitchFamily="66" charset="0"/>
              </a:rPr>
              <a:t>correctly?</a:t>
            </a:r>
          </a:p>
        </p:txBody>
      </p:sp>
      <p:grpSp>
        <p:nvGrpSpPr>
          <p:cNvPr id="2" name="Group 4"/>
          <p:cNvGrpSpPr>
            <a:grpSpLocks/>
          </p:cNvGrpSpPr>
          <p:nvPr/>
        </p:nvGrpSpPr>
        <p:grpSpPr bwMode="auto">
          <a:xfrm>
            <a:off x="952500" y="2109788"/>
            <a:ext cx="2635250" cy="3159125"/>
            <a:chOff x="2893" y="1852"/>
            <a:chExt cx="1660" cy="1990"/>
          </a:xfrm>
        </p:grpSpPr>
        <p:sp>
          <p:nvSpPr>
            <p:cNvPr id="313349" name="Line 5"/>
            <p:cNvSpPr>
              <a:spLocks noChangeShapeType="1"/>
            </p:cNvSpPr>
            <p:nvPr/>
          </p:nvSpPr>
          <p:spPr bwMode="auto">
            <a:xfrm flipH="1">
              <a:off x="3525" y="2592"/>
              <a:ext cx="535" cy="1"/>
            </a:xfrm>
            <a:prstGeom prst="line">
              <a:avLst/>
            </a:prstGeom>
            <a:noFill/>
            <a:ln w="33338">
              <a:solidFill>
                <a:srgbClr val="000000"/>
              </a:solidFill>
              <a:round/>
              <a:headEnd/>
              <a:tailEnd/>
            </a:ln>
          </p:spPr>
          <p:txBody>
            <a:bodyPr/>
            <a:lstStyle/>
            <a:p>
              <a:endParaRPr lang="en-US"/>
            </a:p>
          </p:txBody>
        </p:sp>
        <p:sp>
          <p:nvSpPr>
            <p:cNvPr id="313350" name="Rectangle 6"/>
            <p:cNvSpPr>
              <a:spLocks noChangeArrowheads="1"/>
            </p:cNvSpPr>
            <p:nvPr/>
          </p:nvSpPr>
          <p:spPr bwMode="auto">
            <a:xfrm>
              <a:off x="3628" y="2346"/>
              <a:ext cx="368" cy="221"/>
            </a:xfrm>
            <a:prstGeom prst="rect">
              <a:avLst/>
            </a:prstGeom>
            <a:noFill/>
            <a:ln w="9525">
              <a:noFill/>
              <a:miter lim="800000"/>
              <a:headEnd/>
              <a:tailEnd/>
            </a:ln>
          </p:spPr>
          <p:txBody>
            <a:bodyPr wrap="none" lIns="0" tIns="0" rIns="0" bIns="0">
              <a:spAutoFit/>
            </a:bodyPr>
            <a:lstStyle/>
            <a:p>
              <a:pPr eaLnBrk="1" hangingPunct="1"/>
              <a:r>
                <a:rPr lang="en-US" sz="2300">
                  <a:solidFill>
                    <a:srgbClr val="000000"/>
                  </a:solidFill>
                  <a:latin typeface="Nimbus Roman No9 L" charset="0"/>
                </a:rPr>
                <a:t>1101</a:t>
              </a:r>
              <a:endParaRPr lang="en-US" sz="2400"/>
            </a:p>
          </p:txBody>
        </p:sp>
        <p:sp>
          <p:nvSpPr>
            <p:cNvPr id="313351" name="Rectangle 7"/>
            <p:cNvSpPr>
              <a:spLocks noChangeArrowheads="1"/>
            </p:cNvSpPr>
            <p:nvPr/>
          </p:nvSpPr>
          <p:spPr bwMode="auto">
            <a:xfrm>
              <a:off x="3545" y="2119"/>
              <a:ext cx="828" cy="221"/>
            </a:xfrm>
            <a:prstGeom prst="rect">
              <a:avLst/>
            </a:prstGeom>
            <a:noFill/>
            <a:ln w="9525">
              <a:noFill/>
              <a:miter lim="800000"/>
              <a:headEnd/>
              <a:tailEnd/>
            </a:ln>
          </p:spPr>
          <p:txBody>
            <a:bodyPr lIns="0" tIns="0" rIns="0" bIns="0">
              <a:spAutoFit/>
            </a:bodyPr>
            <a:lstStyle/>
            <a:p>
              <a:pPr eaLnBrk="1" hangingPunct="1"/>
              <a:r>
                <a:rPr lang="en-US" sz="2300">
                  <a:solidFill>
                    <a:srgbClr val="000000"/>
                  </a:solidFill>
                  <a:latin typeface="Nimbus Roman No9 L" charset="0"/>
                </a:rPr>
                <a:t>100010010</a:t>
              </a:r>
              <a:endParaRPr lang="en-US" sz="2400"/>
            </a:p>
          </p:txBody>
        </p:sp>
        <p:sp>
          <p:nvSpPr>
            <p:cNvPr id="313352" name="Rectangle 8"/>
            <p:cNvSpPr>
              <a:spLocks noChangeArrowheads="1"/>
            </p:cNvSpPr>
            <p:nvPr/>
          </p:nvSpPr>
          <p:spPr bwMode="auto">
            <a:xfrm>
              <a:off x="3916" y="1852"/>
              <a:ext cx="460" cy="221"/>
            </a:xfrm>
            <a:prstGeom prst="rect">
              <a:avLst/>
            </a:prstGeom>
            <a:noFill/>
            <a:ln w="9525">
              <a:noFill/>
              <a:miter lim="800000"/>
              <a:headEnd/>
              <a:tailEnd/>
            </a:ln>
          </p:spPr>
          <p:txBody>
            <a:bodyPr wrap="none" lIns="0" tIns="0" rIns="0" bIns="0">
              <a:spAutoFit/>
            </a:bodyPr>
            <a:lstStyle/>
            <a:p>
              <a:pPr eaLnBrk="1" hangingPunct="1"/>
              <a:r>
                <a:rPr lang="en-US" sz="2300">
                  <a:solidFill>
                    <a:srgbClr val="000000"/>
                  </a:solidFill>
                  <a:latin typeface="Nimbus Roman No9 L" charset="0"/>
                </a:rPr>
                <a:t>10101</a:t>
              </a:r>
              <a:endParaRPr lang="en-US" sz="2400"/>
            </a:p>
          </p:txBody>
        </p:sp>
        <p:sp>
          <p:nvSpPr>
            <p:cNvPr id="313353" name="Line 9"/>
            <p:cNvSpPr>
              <a:spLocks noChangeShapeType="1"/>
            </p:cNvSpPr>
            <p:nvPr/>
          </p:nvSpPr>
          <p:spPr bwMode="auto">
            <a:xfrm flipH="1">
              <a:off x="3669" y="3107"/>
              <a:ext cx="576" cy="1"/>
            </a:xfrm>
            <a:prstGeom prst="line">
              <a:avLst/>
            </a:prstGeom>
            <a:noFill/>
            <a:ln w="33338">
              <a:solidFill>
                <a:srgbClr val="000000"/>
              </a:solidFill>
              <a:round/>
              <a:headEnd/>
              <a:tailEnd/>
            </a:ln>
          </p:spPr>
          <p:txBody>
            <a:bodyPr/>
            <a:lstStyle/>
            <a:p>
              <a:endParaRPr lang="en-US"/>
            </a:p>
          </p:txBody>
        </p:sp>
        <p:sp>
          <p:nvSpPr>
            <p:cNvPr id="313354" name="Rectangle 10"/>
            <p:cNvSpPr>
              <a:spLocks noChangeArrowheads="1"/>
            </p:cNvSpPr>
            <p:nvPr/>
          </p:nvSpPr>
          <p:spPr bwMode="auto">
            <a:xfrm>
              <a:off x="3813" y="2860"/>
              <a:ext cx="368" cy="221"/>
            </a:xfrm>
            <a:prstGeom prst="rect">
              <a:avLst/>
            </a:prstGeom>
            <a:noFill/>
            <a:ln w="9525">
              <a:noFill/>
              <a:miter lim="800000"/>
              <a:headEnd/>
              <a:tailEnd/>
            </a:ln>
          </p:spPr>
          <p:txBody>
            <a:bodyPr wrap="none" lIns="0" tIns="0" rIns="0" bIns="0">
              <a:spAutoFit/>
            </a:bodyPr>
            <a:lstStyle/>
            <a:p>
              <a:pPr eaLnBrk="1" hangingPunct="1"/>
              <a:r>
                <a:rPr lang="en-US" sz="2300">
                  <a:solidFill>
                    <a:srgbClr val="000000"/>
                  </a:solidFill>
                  <a:latin typeface="Nimbus Roman No9 L" charset="0"/>
                </a:rPr>
                <a:t>1101</a:t>
              </a:r>
              <a:endParaRPr lang="en-US" sz="2400"/>
            </a:p>
          </p:txBody>
        </p:sp>
        <p:sp>
          <p:nvSpPr>
            <p:cNvPr id="313355" name="Rectangle 11"/>
            <p:cNvSpPr>
              <a:spLocks noChangeArrowheads="1"/>
            </p:cNvSpPr>
            <p:nvPr/>
          </p:nvSpPr>
          <p:spPr bwMode="auto">
            <a:xfrm>
              <a:off x="4286" y="3621"/>
              <a:ext cx="92" cy="221"/>
            </a:xfrm>
            <a:prstGeom prst="rect">
              <a:avLst/>
            </a:prstGeom>
            <a:noFill/>
            <a:ln w="9525">
              <a:noFill/>
              <a:miter lim="800000"/>
              <a:headEnd/>
              <a:tailEnd/>
            </a:ln>
          </p:spPr>
          <p:txBody>
            <a:bodyPr wrap="none" lIns="0" tIns="0" rIns="0" bIns="0">
              <a:spAutoFit/>
            </a:bodyPr>
            <a:lstStyle/>
            <a:p>
              <a:pPr eaLnBrk="1" hangingPunct="1"/>
              <a:r>
                <a:rPr lang="en-US" sz="2300">
                  <a:solidFill>
                    <a:srgbClr val="000000"/>
                  </a:solidFill>
                  <a:latin typeface="Nimbus Roman No9 L" charset="0"/>
                </a:rPr>
                <a:t>1</a:t>
              </a:r>
              <a:endParaRPr lang="en-US" sz="2400"/>
            </a:p>
          </p:txBody>
        </p:sp>
        <p:sp>
          <p:nvSpPr>
            <p:cNvPr id="313356" name="Rectangle 12"/>
            <p:cNvSpPr>
              <a:spLocks noChangeArrowheads="1"/>
            </p:cNvSpPr>
            <p:nvPr/>
          </p:nvSpPr>
          <p:spPr bwMode="auto">
            <a:xfrm>
              <a:off x="3998" y="3127"/>
              <a:ext cx="368" cy="221"/>
            </a:xfrm>
            <a:prstGeom prst="rect">
              <a:avLst/>
            </a:prstGeom>
            <a:noFill/>
            <a:ln w="9525">
              <a:noFill/>
              <a:miter lim="800000"/>
              <a:headEnd/>
              <a:tailEnd/>
            </a:ln>
          </p:spPr>
          <p:txBody>
            <a:bodyPr wrap="none" lIns="0" tIns="0" rIns="0" bIns="0">
              <a:spAutoFit/>
            </a:bodyPr>
            <a:lstStyle/>
            <a:p>
              <a:pPr eaLnBrk="1" hangingPunct="1"/>
              <a:r>
                <a:rPr lang="en-US" sz="2300">
                  <a:solidFill>
                    <a:srgbClr val="000000"/>
                  </a:solidFill>
                  <a:latin typeface="Nimbus Roman No9 L" charset="0"/>
                </a:rPr>
                <a:t>1110</a:t>
              </a:r>
              <a:endParaRPr lang="en-US" sz="2400"/>
            </a:p>
          </p:txBody>
        </p:sp>
        <p:sp>
          <p:nvSpPr>
            <p:cNvPr id="313357" name="Rectangle 13"/>
            <p:cNvSpPr>
              <a:spLocks noChangeArrowheads="1"/>
            </p:cNvSpPr>
            <p:nvPr/>
          </p:nvSpPr>
          <p:spPr bwMode="auto">
            <a:xfrm>
              <a:off x="3998" y="3354"/>
              <a:ext cx="368" cy="221"/>
            </a:xfrm>
            <a:prstGeom prst="rect">
              <a:avLst/>
            </a:prstGeom>
            <a:noFill/>
            <a:ln w="9525">
              <a:noFill/>
              <a:miter lim="800000"/>
              <a:headEnd/>
              <a:tailEnd/>
            </a:ln>
          </p:spPr>
          <p:txBody>
            <a:bodyPr wrap="none" lIns="0" tIns="0" rIns="0" bIns="0">
              <a:spAutoFit/>
            </a:bodyPr>
            <a:lstStyle/>
            <a:p>
              <a:pPr eaLnBrk="1" hangingPunct="1"/>
              <a:r>
                <a:rPr lang="en-US" sz="2300">
                  <a:solidFill>
                    <a:srgbClr val="000000"/>
                  </a:solidFill>
                  <a:latin typeface="Nimbus Roman No9 L" charset="0"/>
                </a:rPr>
                <a:t>1101</a:t>
              </a:r>
              <a:endParaRPr lang="en-US" sz="2400"/>
            </a:p>
          </p:txBody>
        </p:sp>
        <p:sp>
          <p:nvSpPr>
            <p:cNvPr id="313358" name="Line 14"/>
            <p:cNvSpPr>
              <a:spLocks noChangeShapeType="1"/>
            </p:cNvSpPr>
            <p:nvPr/>
          </p:nvSpPr>
          <p:spPr bwMode="auto">
            <a:xfrm flipH="1">
              <a:off x="3936" y="3600"/>
              <a:ext cx="514" cy="1"/>
            </a:xfrm>
            <a:prstGeom prst="line">
              <a:avLst/>
            </a:prstGeom>
            <a:noFill/>
            <a:ln w="33338">
              <a:solidFill>
                <a:srgbClr val="000000"/>
              </a:solidFill>
              <a:round/>
              <a:headEnd/>
              <a:tailEnd/>
            </a:ln>
          </p:spPr>
          <p:txBody>
            <a:bodyPr/>
            <a:lstStyle/>
            <a:p>
              <a:endParaRPr lang="en-US"/>
            </a:p>
          </p:txBody>
        </p:sp>
        <p:sp>
          <p:nvSpPr>
            <p:cNvPr id="313359" name="Rectangle 15"/>
            <p:cNvSpPr>
              <a:spLocks noChangeArrowheads="1"/>
            </p:cNvSpPr>
            <p:nvPr/>
          </p:nvSpPr>
          <p:spPr bwMode="auto">
            <a:xfrm>
              <a:off x="3731" y="2634"/>
              <a:ext cx="460" cy="221"/>
            </a:xfrm>
            <a:prstGeom prst="rect">
              <a:avLst/>
            </a:prstGeom>
            <a:noFill/>
            <a:ln w="9525">
              <a:noFill/>
              <a:miter lim="800000"/>
              <a:headEnd/>
              <a:tailEnd/>
            </a:ln>
          </p:spPr>
          <p:txBody>
            <a:bodyPr wrap="none" lIns="0" tIns="0" rIns="0" bIns="0">
              <a:spAutoFit/>
            </a:bodyPr>
            <a:lstStyle/>
            <a:p>
              <a:pPr eaLnBrk="1" hangingPunct="1"/>
              <a:r>
                <a:rPr lang="en-US" sz="2300">
                  <a:solidFill>
                    <a:srgbClr val="000000"/>
                  </a:solidFill>
                  <a:latin typeface="Nimbus Roman No9 L" charset="0"/>
                </a:rPr>
                <a:t>10000</a:t>
              </a:r>
              <a:endParaRPr lang="en-US" sz="2400"/>
            </a:p>
          </p:txBody>
        </p:sp>
        <p:grpSp>
          <p:nvGrpSpPr>
            <p:cNvPr id="3" name="Group 16"/>
            <p:cNvGrpSpPr>
              <a:grpSpLocks/>
            </p:cNvGrpSpPr>
            <p:nvPr/>
          </p:nvGrpSpPr>
          <p:grpSpPr bwMode="auto">
            <a:xfrm>
              <a:off x="2893" y="1903"/>
              <a:ext cx="614" cy="672"/>
              <a:chOff x="2091" y="725"/>
              <a:chExt cx="614" cy="672"/>
            </a:xfrm>
          </p:grpSpPr>
          <p:sp>
            <p:nvSpPr>
              <p:cNvPr id="313361" name="Rectangle 17"/>
              <p:cNvSpPr>
                <a:spLocks noChangeArrowheads="1"/>
              </p:cNvSpPr>
              <p:nvPr/>
            </p:nvSpPr>
            <p:spPr bwMode="auto">
              <a:xfrm>
                <a:off x="2564" y="897"/>
                <a:ext cx="103" cy="288"/>
              </a:xfrm>
              <a:prstGeom prst="rect">
                <a:avLst/>
              </a:prstGeom>
              <a:solidFill>
                <a:srgbClr val="FFFFFF"/>
              </a:solidFill>
              <a:ln w="0">
                <a:solidFill>
                  <a:srgbClr val="FFFFFF"/>
                </a:solidFill>
                <a:miter lim="800000"/>
                <a:headEnd/>
                <a:tailEnd/>
              </a:ln>
            </p:spPr>
            <p:txBody>
              <a:bodyPr/>
              <a:lstStyle/>
              <a:p>
                <a:endParaRPr lang="en-US"/>
              </a:p>
            </p:txBody>
          </p:sp>
          <p:sp>
            <p:nvSpPr>
              <p:cNvPr id="313362" name="Oval 18"/>
              <p:cNvSpPr>
                <a:spLocks noChangeArrowheads="1"/>
              </p:cNvSpPr>
              <p:nvPr/>
            </p:nvSpPr>
            <p:spPr bwMode="auto">
              <a:xfrm>
                <a:off x="2561" y="935"/>
                <a:ext cx="144" cy="229"/>
              </a:xfrm>
              <a:prstGeom prst="ellipse">
                <a:avLst/>
              </a:prstGeom>
              <a:noFill/>
              <a:ln w="28575">
                <a:solidFill>
                  <a:schemeClr val="tx1"/>
                </a:solidFill>
                <a:round/>
                <a:headEnd/>
                <a:tailEnd/>
              </a:ln>
              <a:effectLst/>
            </p:spPr>
            <p:txBody>
              <a:bodyPr wrap="none" anchor="ctr"/>
              <a:lstStyle/>
              <a:p>
                <a:endParaRPr lang="en-US"/>
              </a:p>
            </p:txBody>
          </p:sp>
          <p:sp>
            <p:nvSpPr>
              <p:cNvPr id="313363" name="Rectangle 19"/>
              <p:cNvSpPr>
                <a:spLocks noChangeArrowheads="1"/>
              </p:cNvSpPr>
              <p:nvPr/>
            </p:nvSpPr>
            <p:spPr bwMode="auto">
              <a:xfrm>
                <a:off x="2091" y="725"/>
                <a:ext cx="556" cy="672"/>
              </a:xfrm>
              <a:prstGeom prst="rect">
                <a:avLst/>
              </a:prstGeom>
              <a:solidFill>
                <a:schemeClr val="bg1"/>
              </a:solidFill>
              <a:ln w="9525">
                <a:noFill/>
                <a:miter lim="800000"/>
                <a:headEnd/>
                <a:tailEnd/>
              </a:ln>
            </p:spPr>
            <p:txBody>
              <a:bodyPr lIns="0" tIns="0" rIns="0" bIns="0">
                <a:spAutoFit/>
              </a:bodyPr>
              <a:lstStyle/>
              <a:p>
                <a:pPr eaLnBrk="1" hangingPunct="1"/>
                <a:endParaRPr lang="en-US" sz="2300">
                  <a:solidFill>
                    <a:srgbClr val="000000"/>
                  </a:solidFill>
                  <a:latin typeface="Nimbus Roman No9 L" charset="0"/>
                </a:endParaRPr>
              </a:p>
              <a:p>
                <a:pPr eaLnBrk="1" hangingPunct="1"/>
                <a:r>
                  <a:rPr lang="en-US" sz="2300">
                    <a:solidFill>
                      <a:srgbClr val="000000"/>
                    </a:solidFill>
                    <a:latin typeface="Nimbus Roman No9 L" charset="0"/>
                  </a:rPr>
                  <a:t>   1101</a:t>
                </a:r>
              </a:p>
              <a:p>
                <a:pPr eaLnBrk="1" hangingPunct="1"/>
                <a:endParaRPr lang="en-US" sz="2400"/>
              </a:p>
            </p:txBody>
          </p:sp>
        </p:grpSp>
        <p:sp>
          <p:nvSpPr>
            <p:cNvPr id="313364" name="Line 20"/>
            <p:cNvSpPr>
              <a:spLocks noChangeShapeType="1"/>
            </p:cNvSpPr>
            <p:nvPr/>
          </p:nvSpPr>
          <p:spPr bwMode="auto">
            <a:xfrm flipH="1">
              <a:off x="3443" y="2119"/>
              <a:ext cx="1110" cy="1"/>
            </a:xfrm>
            <a:prstGeom prst="line">
              <a:avLst/>
            </a:prstGeom>
            <a:noFill/>
            <a:ln w="33338">
              <a:solidFill>
                <a:srgbClr val="000000"/>
              </a:solidFill>
              <a:round/>
              <a:headEnd/>
              <a:tailEnd/>
            </a:ln>
          </p:spPr>
          <p:txBody>
            <a:bodyPr/>
            <a:lstStyle/>
            <a:p>
              <a:endParaRPr lang="en-US"/>
            </a:p>
          </p:txBody>
        </p:sp>
      </p:grpSp>
      <p:sp>
        <p:nvSpPr>
          <p:cNvPr id="313365" name="Text Box 21"/>
          <p:cNvSpPr txBox="1">
            <a:spLocks noChangeArrowheads="1"/>
          </p:cNvSpPr>
          <p:nvPr/>
        </p:nvSpPr>
        <p:spPr bwMode="auto">
          <a:xfrm>
            <a:off x="3963988" y="2859088"/>
            <a:ext cx="4260850" cy="1465262"/>
          </a:xfrm>
          <a:prstGeom prst="rect">
            <a:avLst/>
          </a:prstGeom>
          <a:noFill/>
          <a:ln w="12700">
            <a:noFill/>
            <a:miter lim="800000"/>
            <a:headEnd/>
            <a:tailEnd/>
          </a:ln>
          <a:effectLst/>
        </p:spPr>
        <p:txBody>
          <a:bodyPr wrap="none">
            <a:spAutoFit/>
          </a:bodyPr>
          <a:lstStyle/>
          <a:p>
            <a:r>
              <a:rPr lang="en-US"/>
              <a:t>Subtract 1101 from 1, result is negative</a:t>
            </a:r>
          </a:p>
          <a:p>
            <a:r>
              <a:rPr lang="en-US"/>
              <a:t>Subtract 1101 from 10, result is negative.</a:t>
            </a:r>
          </a:p>
          <a:p>
            <a:r>
              <a:rPr lang="en-US"/>
              <a:t>Subtract 1101 from 100, result is negative</a:t>
            </a:r>
          </a:p>
          <a:p>
            <a:r>
              <a:rPr lang="en-US"/>
              <a:t>Subtract 1101 from 1000, result is negative.</a:t>
            </a:r>
          </a:p>
          <a:p>
            <a:r>
              <a:rPr lang="en-US"/>
              <a:t>Subtract 1101 from 10001, result is positive.</a:t>
            </a: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E8A37775-5FDC-4FC4-B344-F9988736CC2F}" type="slidenum">
              <a:rPr lang="en-US"/>
              <a:pPr/>
              <a:t>148</a:t>
            </a:fld>
            <a:endParaRPr lang="en-US"/>
          </a:p>
        </p:txBody>
      </p:sp>
      <p:sp>
        <p:nvSpPr>
          <p:cNvPr id="312322" name="Rectangle 2"/>
          <p:cNvSpPr>
            <a:spLocks noGrp="1" noChangeArrowheads="1"/>
          </p:cNvSpPr>
          <p:nvPr>
            <p:ph type="title"/>
          </p:nvPr>
        </p:nvSpPr>
        <p:spPr/>
        <p:txBody>
          <a:bodyPr/>
          <a:lstStyle/>
          <a:p>
            <a:r>
              <a:rPr lang="en-US"/>
              <a:t>Restoring division</a:t>
            </a:r>
          </a:p>
        </p:txBody>
      </p:sp>
      <p:sp>
        <p:nvSpPr>
          <p:cNvPr id="312323" name="Text Box 3"/>
          <p:cNvSpPr txBox="1">
            <a:spLocks noChangeArrowheads="1"/>
          </p:cNvSpPr>
          <p:nvPr/>
        </p:nvSpPr>
        <p:spPr bwMode="auto">
          <a:xfrm>
            <a:off x="704850" y="1616075"/>
            <a:ext cx="7735888" cy="2563813"/>
          </a:xfrm>
          <a:prstGeom prst="rect">
            <a:avLst/>
          </a:prstGeom>
          <a:noFill/>
          <a:ln w="12700">
            <a:noFill/>
            <a:miter lim="800000"/>
            <a:headEnd/>
            <a:tailEnd/>
          </a:ln>
          <a:effectLst/>
        </p:spPr>
        <p:txBody>
          <a:bodyPr wrap="none">
            <a:spAutoFit/>
          </a:bodyPr>
          <a:lstStyle/>
          <a:p>
            <a:r>
              <a:rPr lang="en-US" u="sng">
                <a:solidFill>
                  <a:srgbClr val="000099"/>
                </a:solidFill>
                <a:latin typeface="Comic Sans MS" pitchFamily="66" charset="0"/>
              </a:rPr>
              <a:t>Strategy for unsigned division:</a:t>
            </a:r>
          </a:p>
          <a:p>
            <a:r>
              <a:rPr lang="en-US">
                <a:latin typeface="Comic Sans MS" pitchFamily="66" charset="0"/>
              </a:rPr>
              <a:t>Shift the dividend one bit at a time starting from MSB into a register.</a:t>
            </a:r>
          </a:p>
          <a:p>
            <a:r>
              <a:rPr lang="en-US">
                <a:latin typeface="Comic Sans MS" pitchFamily="66" charset="0"/>
              </a:rPr>
              <a:t>Subtract the divisor from this register.</a:t>
            </a:r>
          </a:p>
          <a:p>
            <a:r>
              <a:rPr lang="en-US">
                <a:latin typeface="Comic Sans MS" pitchFamily="66" charset="0"/>
              </a:rPr>
              <a:t>If the result is negative (“didn’t go”):</a:t>
            </a:r>
          </a:p>
          <a:p>
            <a:r>
              <a:rPr lang="en-US">
                <a:latin typeface="Comic Sans MS" pitchFamily="66" charset="0"/>
              </a:rPr>
              <a:t>      - Add the divisor back into the register.</a:t>
            </a:r>
          </a:p>
          <a:p>
            <a:r>
              <a:rPr lang="en-US">
                <a:latin typeface="Comic Sans MS" pitchFamily="66" charset="0"/>
              </a:rPr>
              <a:t>      - Record 0 into the result register. </a:t>
            </a:r>
          </a:p>
          <a:p>
            <a:r>
              <a:rPr lang="en-US">
                <a:latin typeface="Comic Sans MS" pitchFamily="66" charset="0"/>
              </a:rPr>
              <a:t>If the result is positive:</a:t>
            </a:r>
          </a:p>
          <a:p>
            <a:r>
              <a:rPr lang="en-US">
                <a:latin typeface="Comic Sans MS" pitchFamily="66" charset="0"/>
              </a:rPr>
              <a:t>      - Do not restore the intermediate result.</a:t>
            </a:r>
          </a:p>
          <a:p>
            <a:r>
              <a:rPr lang="en-US">
                <a:latin typeface="Comic Sans MS" pitchFamily="66" charset="0"/>
              </a:rPr>
              <a:t>      - Set a 1 into the result register.</a:t>
            </a: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lide Number Placeholder 3"/>
          <p:cNvSpPr>
            <a:spLocks noGrp="1"/>
          </p:cNvSpPr>
          <p:nvPr>
            <p:ph type="sldNum" sz="quarter" idx="11"/>
          </p:nvPr>
        </p:nvSpPr>
        <p:spPr/>
        <p:txBody>
          <a:bodyPr/>
          <a:lstStyle/>
          <a:p>
            <a:fld id="{597D7C2C-088A-4562-A005-68686E0BDADF}" type="slidenum">
              <a:rPr lang="en-US"/>
              <a:pPr/>
              <a:t>149</a:t>
            </a:fld>
            <a:endParaRPr lang="en-US"/>
          </a:p>
        </p:txBody>
      </p:sp>
      <p:sp>
        <p:nvSpPr>
          <p:cNvPr id="315643" name="Rectangle 251"/>
          <p:cNvSpPr>
            <a:spLocks noChangeArrowheads="1"/>
          </p:cNvSpPr>
          <p:nvPr/>
        </p:nvSpPr>
        <p:spPr bwMode="auto">
          <a:xfrm>
            <a:off x="731838" y="1214438"/>
            <a:ext cx="7646987" cy="5103812"/>
          </a:xfrm>
          <a:prstGeom prst="rect">
            <a:avLst/>
          </a:prstGeom>
          <a:solidFill>
            <a:srgbClr val="DDDDDD"/>
          </a:solidFill>
          <a:ln w="12700">
            <a:noFill/>
            <a:miter lim="800000"/>
            <a:headEnd/>
            <a:tailEnd/>
          </a:ln>
          <a:effectLst/>
        </p:spPr>
        <p:txBody>
          <a:bodyPr wrap="none" anchor="ctr"/>
          <a:lstStyle/>
          <a:p>
            <a:endParaRPr lang="en-US"/>
          </a:p>
        </p:txBody>
      </p:sp>
      <p:sp>
        <p:nvSpPr>
          <p:cNvPr id="315394" name="Rectangle 2"/>
          <p:cNvSpPr>
            <a:spLocks noGrp="1" noChangeArrowheads="1"/>
          </p:cNvSpPr>
          <p:nvPr>
            <p:ph type="title"/>
          </p:nvPr>
        </p:nvSpPr>
        <p:spPr/>
        <p:txBody>
          <a:bodyPr/>
          <a:lstStyle/>
          <a:p>
            <a:r>
              <a:rPr lang="en-US"/>
              <a:t>Restoring division (contd..)</a:t>
            </a:r>
          </a:p>
        </p:txBody>
      </p:sp>
      <p:grpSp>
        <p:nvGrpSpPr>
          <p:cNvPr id="2" name="Group 250"/>
          <p:cNvGrpSpPr>
            <a:grpSpLocks/>
          </p:cNvGrpSpPr>
          <p:nvPr/>
        </p:nvGrpSpPr>
        <p:grpSpPr bwMode="auto">
          <a:xfrm>
            <a:off x="3879850" y="1495425"/>
            <a:ext cx="3927475" cy="4667250"/>
            <a:chOff x="2204" y="862"/>
            <a:chExt cx="2474" cy="2940"/>
          </a:xfrm>
        </p:grpSpPr>
        <p:sp>
          <p:nvSpPr>
            <p:cNvPr id="315395" name="Rectangle 3"/>
            <p:cNvSpPr>
              <a:spLocks noChangeArrowheads="1"/>
            </p:cNvSpPr>
            <p:nvPr/>
          </p:nvSpPr>
          <p:spPr bwMode="auto">
            <a:xfrm>
              <a:off x="3150" y="2526"/>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396" name="Rectangle 4"/>
            <p:cNvSpPr>
              <a:spLocks noChangeArrowheads="1"/>
            </p:cNvSpPr>
            <p:nvPr/>
          </p:nvSpPr>
          <p:spPr bwMode="auto">
            <a:xfrm>
              <a:off x="3026" y="2526"/>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397" name="Rectangle 5"/>
            <p:cNvSpPr>
              <a:spLocks noChangeArrowheads="1"/>
            </p:cNvSpPr>
            <p:nvPr/>
          </p:nvSpPr>
          <p:spPr bwMode="auto">
            <a:xfrm>
              <a:off x="2903" y="2526"/>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398" name="Rectangle 6"/>
            <p:cNvSpPr>
              <a:spLocks noChangeArrowheads="1"/>
            </p:cNvSpPr>
            <p:nvPr/>
          </p:nvSpPr>
          <p:spPr bwMode="auto">
            <a:xfrm>
              <a:off x="2769" y="2526"/>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399" name="Rectangle 7"/>
            <p:cNvSpPr>
              <a:spLocks noChangeArrowheads="1"/>
            </p:cNvSpPr>
            <p:nvPr/>
          </p:nvSpPr>
          <p:spPr bwMode="auto">
            <a:xfrm>
              <a:off x="2646" y="2526"/>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400" name="Line 8"/>
            <p:cNvSpPr>
              <a:spLocks noChangeShapeType="1"/>
            </p:cNvSpPr>
            <p:nvPr/>
          </p:nvSpPr>
          <p:spPr bwMode="auto">
            <a:xfrm flipH="1">
              <a:off x="2636" y="2649"/>
              <a:ext cx="565" cy="1"/>
            </a:xfrm>
            <a:prstGeom prst="line">
              <a:avLst/>
            </a:prstGeom>
            <a:noFill/>
            <a:ln w="15875">
              <a:solidFill>
                <a:srgbClr val="000000"/>
              </a:solidFill>
              <a:round/>
              <a:headEnd/>
              <a:tailEnd/>
            </a:ln>
          </p:spPr>
          <p:txBody>
            <a:bodyPr/>
            <a:lstStyle/>
            <a:p>
              <a:endParaRPr lang="en-US"/>
            </a:p>
          </p:txBody>
        </p:sp>
        <p:sp>
          <p:nvSpPr>
            <p:cNvPr id="315404" name="Freeform 12"/>
            <p:cNvSpPr>
              <a:spLocks/>
            </p:cNvSpPr>
            <p:nvPr/>
          </p:nvSpPr>
          <p:spPr bwMode="auto">
            <a:xfrm>
              <a:off x="3838" y="1581"/>
              <a:ext cx="21" cy="51"/>
            </a:xfrm>
            <a:custGeom>
              <a:avLst/>
              <a:gdLst/>
              <a:ahLst/>
              <a:cxnLst>
                <a:cxn ang="0">
                  <a:pos x="0" y="0"/>
                </a:cxn>
                <a:cxn ang="0">
                  <a:pos x="1" y="5"/>
                </a:cxn>
                <a:cxn ang="0">
                  <a:pos x="2" y="0"/>
                </a:cxn>
                <a:cxn ang="0">
                  <a:pos x="1" y="0"/>
                </a:cxn>
                <a:cxn ang="0">
                  <a:pos x="0" y="0"/>
                </a:cxn>
              </a:cxnLst>
              <a:rect l="0" t="0" r="r" b="b"/>
              <a:pathLst>
                <a:path w="2" h="5">
                  <a:moveTo>
                    <a:pt x="0" y="0"/>
                  </a:moveTo>
                  <a:lnTo>
                    <a:pt x="1" y="5"/>
                  </a:lnTo>
                  <a:lnTo>
                    <a:pt x="2" y="0"/>
                  </a:lnTo>
                  <a:lnTo>
                    <a:pt x="1" y="0"/>
                  </a:lnTo>
                  <a:lnTo>
                    <a:pt x="0" y="0"/>
                  </a:lnTo>
                </a:path>
              </a:pathLst>
            </a:custGeom>
            <a:noFill/>
            <a:ln w="15875">
              <a:solidFill>
                <a:srgbClr val="00FFFF"/>
              </a:solidFill>
              <a:prstDash val="solid"/>
              <a:round/>
              <a:headEnd/>
              <a:tailEnd/>
            </a:ln>
          </p:spPr>
          <p:txBody>
            <a:bodyPr/>
            <a:lstStyle/>
            <a:p>
              <a:endParaRPr lang="en-US"/>
            </a:p>
          </p:txBody>
        </p:sp>
        <p:sp>
          <p:nvSpPr>
            <p:cNvPr id="315405" name="Freeform 13"/>
            <p:cNvSpPr>
              <a:spLocks/>
            </p:cNvSpPr>
            <p:nvPr/>
          </p:nvSpPr>
          <p:spPr bwMode="auto">
            <a:xfrm>
              <a:off x="3838" y="1581"/>
              <a:ext cx="21" cy="51"/>
            </a:xfrm>
            <a:custGeom>
              <a:avLst/>
              <a:gdLst/>
              <a:ahLst/>
              <a:cxnLst>
                <a:cxn ang="0">
                  <a:pos x="0" y="0"/>
                </a:cxn>
                <a:cxn ang="0">
                  <a:pos x="10" y="51"/>
                </a:cxn>
                <a:cxn ang="0">
                  <a:pos x="21" y="0"/>
                </a:cxn>
                <a:cxn ang="0">
                  <a:pos x="10" y="0"/>
                </a:cxn>
                <a:cxn ang="0">
                  <a:pos x="0" y="0"/>
                </a:cxn>
              </a:cxnLst>
              <a:rect l="0" t="0" r="r" b="b"/>
              <a:pathLst>
                <a:path w="21" h="51">
                  <a:moveTo>
                    <a:pt x="0" y="0"/>
                  </a:moveTo>
                  <a:lnTo>
                    <a:pt x="10" y="51"/>
                  </a:lnTo>
                  <a:lnTo>
                    <a:pt x="21" y="0"/>
                  </a:lnTo>
                  <a:lnTo>
                    <a:pt x="10" y="0"/>
                  </a:lnTo>
                  <a:lnTo>
                    <a:pt x="0" y="0"/>
                  </a:lnTo>
                  <a:close/>
                </a:path>
              </a:pathLst>
            </a:custGeom>
            <a:solidFill>
              <a:srgbClr val="00FFFF"/>
            </a:solidFill>
            <a:ln w="0">
              <a:solidFill>
                <a:srgbClr val="00FFFF"/>
              </a:solidFill>
              <a:prstDash val="solid"/>
              <a:round/>
              <a:headEnd/>
              <a:tailEnd/>
            </a:ln>
          </p:spPr>
          <p:txBody>
            <a:bodyPr/>
            <a:lstStyle/>
            <a:p>
              <a:endParaRPr lang="en-US"/>
            </a:p>
          </p:txBody>
        </p:sp>
        <p:sp>
          <p:nvSpPr>
            <p:cNvPr id="315406" name="Freeform 14"/>
            <p:cNvSpPr>
              <a:spLocks/>
            </p:cNvSpPr>
            <p:nvPr/>
          </p:nvSpPr>
          <p:spPr bwMode="auto">
            <a:xfrm>
              <a:off x="2718" y="1488"/>
              <a:ext cx="1130" cy="93"/>
            </a:xfrm>
            <a:custGeom>
              <a:avLst/>
              <a:gdLst/>
              <a:ahLst/>
              <a:cxnLst>
                <a:cxn ang="0">
                  <a:pos x="110" y="9"/>
                </a:cxn>
                <a:cxn ang="0">
                  <a:pos x="110" y="8"/>
                </a:cxn>
                <a:cxn ang="0">
                  <a:pos x="110" y="2"/>
                </a:cxn>
                <a:cxn ang="0">
                  <a:pos x="105" y="2"/>
                </a:cxn>
                <a:cxn ang="0">
                  <a:pos x="7" y="2"/>
                </a:cxn>
                <a:cxn ang="0">
                  <a:pos x="1" y="2"/>
                </a:cxn>
                <a:cxn ang="0">
                  <a:pos x="0" y="0"/>
                </a:cxn>
              </a:cxnLst>
              <a:rect l="0" t="0" r="r" b="b"/>
              <a:pathLst>
                <a:path w="110" h="9">
                  <a:moveTo>
                    <a:pt x="110" y="9"/>
                  </a:moveTo>
                  <a:lnTo>
                    <a:pt x="110" y="8"/>
                  </a:lnTo>
                  <a:lnTo>
                    <a:pt x="110" y="2"/>
                  </a:lnTo>
                  <a:lnTo>
                    <a:pt x="105" y="2"/>
                  </a:lnTo>
                  <a:lnTo>
                    <a:pt x="7" y="2"/>
                  </a:lnTo>
                  <a:lnTo>
                    <a:pt x="1" y="2"/>
                  </a:lnTo>
                  <a:lnTo>
                    <a:pt x="0" y="0"/>
                  </a:lnTo>
                </a:path>
              </a:pathLst>
            </a:custGeom>
            <a:noFill/>
            <a:ln w="15875">
              <a:solidFill>
                <a:srgbClr val="00FFFF"/>
              </a:solidFill>
              <a:prstDash val="solid"/>
              <a:round/>
              <a:headEnd/>
              <a:tailEnd/>
            </a:ln>
          </p:spPr>
          <p:txBody>
            <a:bodyPr/>
            <a:lstStyle/>
            <a:p>
              <a:endParaRPr lang="en-US"/>
            </a:p>
          </p:txBody>
        </p:sp>
        <p:sp>
          <p:nvSpPr>
            <p:cNvPr id="315407" name="Rectangle 15"/>
            <p:cNvSpPr>
              <a:spLocks noChangeArrowheads="1"/>
            </p:cNvSpPr>
            <p:nvPr/>
          </p:nvSpPr>
          <p:spPr bwMode="auto">
            <a:xfrm>
              <a:off x="2646" y="2033"/>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408" name="Rectangle 16"/>
            <p:cNvSpPr>
              <a:spLocks noChangeArrowheads="1"/>
            </p:cNvSpPr>
            <p:nvPr/>
          </p:nvSpPr>
          <p:spPr bwMode="auto">
            <a:xfrm>
              <a:off x="2769" y="2033"/>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409" name="Rectangle 17"/>
            <p:cNvSpPr>
              <a:spLocks noChangeArrowheads="1"/>
            </p:cNvSpPr>
            <p:nvPr/>
          </p:nvSpPr>
          <p:spPr bwMode="auto">
            <a:xfrm>
              <a:off x="2903" y="2033"/>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410" name="Rectangle 18"/>
            <p:cNvSpPr>
              <a:spLocks noChangeArrowheads="1"/>
            </p:cNvSpPr>
            <p:nvPr/>
          </p:nvSpPr>
          <p:spPr bwMode="auto">
            <a:xfrm>
              <a:off x="3026" y="2033"/>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411" name="Rectangle 19"/>
            <p:cNvSpPr>
              <a:spLocks noChangeArrowheads="1"/>
            </p:cNvSpPr>
            <p:nvPr/>
          </p:nvSpPr>
          <p:spPr bwMode="auto">
            <a:xfrm>
              <a:off x="3150" y="2033"/>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412" name="Rectangle 20"/>
            <p:cNvSpPr>
              <a:spLocks noChangeArrowheads="1"/>
            </p:cNvSpPr>
            <p:nvPr/>
          </p:nvSpPr>
          <p:spPr bwMode="auto">
            <a:xfrm>
              <a:off x="3150" y="1386"/>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413" name="Rectangle 21"/>
            <p:cNvSpPr>
              <a:spLocks noChangeArrowheads="1"/>
            </p:cNvSpPr>
            <p:nvPr/>
          </p:nvSpPr>
          <p:spPr bwMode="auto">
            <a:xfrm>
              <a:off x="3026" y="1386"/>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414" name="Rectangle 22"/>
            <p:cNvSpPr>
              <a:spLocks noChangeArrowheads="1"/>
            </p:cNvSpPr>
            <p:nvPr/>
          </p:nvSpPr>
          <p:spPr bwMode="auto">
            <a:xfrm>
              <a:off x="2903" y="1386"/>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415" name="Rectangle 23"/>
            <p:cNvSpPr>
              <a:spLocks noChangeArrowheads="1"/>
            </p:cNvSpPr>
            <p:nvPr/>
          </p:nvSpPr>
          <p:spPr bwMode="auto">
            <a:xfrm>
              <a:off x="2769" y="1386"/>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416" name="Rectangle 24"/>
            <p:cNvSpPr>
              <a:spLocks noChangeArrowheads="1"/>
            </p:cNvSpPr>
            <p:nvPr/>
          </p:nvSpPr>
          <p:spPr bwMode="auto">
            <a:xfrm>
              <a:off x="2646" y="1386"/>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417" name="Freeform 25"/>
            <p:cNvSpPr>
              <a:spLocks/>
            </p:cNvSpPr>
            <p:nvPr/>
          </p:nvSpPr>
          <p:spPr bwMode="auto">
            <a:xfrm>
              <a:off x="2605" y="1385"/>
              <a:ext cx="123" cy="124"/>
            </a:xfrm>
            <a:custGeom>
              <a:avLst/>
              <a:gdLst/>
              <a:ahLst/>
              <a:cxnLst>
                <a:cxn ang="0">
                  <a:pos x="6" y="0"/>
                </a:cxn>
                <a:cxn ang="0">
                  <a:pos x="4" y="0"/>
                </a:cxn>
                <a:cxn ang="0">
                  <a:pos x="2" y="2"/>
                </a:cxn>
                <a:cxn ang="0">
                  <a:pos x="0" y="4"/>
                </a:cxn>
                <a:cxn ang="0">
                  <a:pos x="0" y="6"/>
                </a:cxn>
                <a:cxn ang="0">
                  <a:pos x="0" y="8"/>
                </a:cxn>
                <a:cxn ang="0">
                  <a:pos x="2" y="10"/>
                </a:cxn>
                <a:cxn ang="0">
                  <a:pos x="4" y="12"/>
                </a:cxn>
                <a:cxn ang="0">
                  <a:pos x="6" y="12"/>
                </a:cxn>
                <a:cxn ang="0">
                  <a:pos x="8" y="12"/>
                </a:cxn>
                <a:cxn ang="0">
                  <a:pos x="10" y="10"/>
                </a:cxn>
                <a:cxn ang="0">
                  <a:pos x="12" y="8"/>
                </a:cxn>
                <a:cxn ang="0">
                  <a:pos x="12" y="6"/>
                </a:cxn>
                <a:cxn ang="0">
                  <a:pos x="12" y="4"/>
                </a:cxn>
                <a:cxn ang="0">
                  <a:pos x="10" y="2"/>
                </a:cxn>
                <a:cxn ang="0">
                  <a:pos x="8" y="0"/>
                </a:cxn>
                <a:cxn ang="0">
                  <a:pos x="6" y="0"/>
                </a:cxn>
              </a:cxnLst>
              <a:rect l="0" t="0" r="r" b="b"/>
              <a:pathLst>
                <a:path w="12" h="12">
                  <a:moveTo>
                    <a:pt x="6" y="0"/>
                  </a:moveTo>
                  <a:lnTo>
                    <a:pt x="4" y="0"/>
                  </a:lnTo>
                  <a:lnTo>
                    <a:pt x="2" y="2"/>
                  </a:lnTo>
                  <a:lnTo>
                    <a:pt x="0" y="4"/>
                  </a:lnTo>
                  <a:lnTo>
                    <a:pt x="0" y="6"/>
                  </a:lnTo>
                  <a:lnTo>
                    <a:pt x="0" y="8"/>
                  </a:lnTo>
                  <a:lnTo>
                    <a:pt x="2" y="10"/>
                  </a:lnTo>
                  <a:lnTo>
                    <a:pt x="4" y="12"/>
                  </a:lnTo>
                  <a:lnTo>
                    <a:pt x="6" y="12"/>
                  </a:lnTo>
                  <a:lnTo>
                    <a:pt x="8" y="12"/>
                  </a:lnTo>
                  <a:lnTo>
                    <a:pt x="10" y="10"/>
                  </a:lnTo>
                  <a:lnTo>
                    <a:pt x="12" y="8"/>
                  </a:lnTo>
                  <a:lnTo>
                    <a:pt x="12" y="6"/>
                  </a:lnTo>
                  <a:lnTo>
                    <a:pt x="12" y="4"/>
                  </a:lnTo>
                  <a:lnTo>
                    <a:pt x="10" y="2"/>
                  </a:lnTo>
                  <a:lnTo>
                    <a:pt x="8" y="0"/>
                  </a:lnTo>
                  <a:lnTo>
                    <a:pt x="6" y="0"/>
                  </a:lnTo>
                </a:path>
              </a:pathLst>
            </a:custGeom>
            <a:noFill/>
            <a:ln w="15875">
              <a:solidFill>
                <a:srgbClr val="00FFFF"/>
              </a:solidFill>
              <a:prstDash val="solid"/>
              <a:round/>
              <a:headEnd/>
              <a:tailEnd/>
            </a:ln>
          </p:spPr>
          <p:txBody>
            <a:bodyPr/>
            <a:lstStyle/>
            <a:p>
              <a:endParaRPr lang="en-US"/>
            </a:p>
          </p:txBody>
        </p:sp>
        <p:sp>
          <p:nvSpPr>
            <p:cNvPr id="315418" name="Freeform 26"/>
            <p:cNvSpPr>
              <a:spLocks/>
            </p:cNvSpPr>
            <p:nvPr/>
          </p:nvSpPr>
          <p:spPr bwMode="auto">
            <a:xfrm>
              <a:off x="2615" y="2670"/>
              <a:ext cx="124" cy="123"/>
            </a:xfrm>
            <a:custGeom>
              <a:avLst/>
              <a:gdLst/>
              <a:ahLst/>
              <a:cxnLst>
                <a:cxn ang="0">
                  <a:pos x="6" y="0"/>
                </a:cxn>
                <a:cxn ang="0">
                  <a:pos x="4" y="0"/>
                </a:cxn>
                <a:cxn ang="0">
                  <a:pos x="2" y="2"/>
                </a:cxn>
                <a:cxn ang="0">
                  <a:pos x="0" y="4"/>
                </a:cxn>
                <a:cxn ang="0">
                  <a:pos x="0" y="6"/>
                </a:cxn>
                <a:cxn ang="0">
                  <a:pos x="0" y="8"/>
                </a:cxn>
                <a:cxn ang="0">
                  <a:pos x="2" y="10"/>
                </a:cxn>
                <a:cxn ang="0">
                  <a:pos x="4" y="12"/>
                </a:cxn>
                <a:cxn ang="0">
                  <a:pos x="6" y="12"/>
                </a:cxn>
                <a:cxn ang="0">
                  <a:pos x="8" y="12"/>
                </a:cxn>
                <a:cxn ang="0">
                  <a:pos x="10" y="10"/>
                </a:cxn>
                <a:cxn ang="0">
                  <a:pos x="12" y="8"/>
                </a:cxn>
                <a:cxn ang="0">
                  <a:pos x="12" y="6"/>
                </a:cxn>
                <a:cxn ang="0">
                  <a:pos x="12" y="4"/>
                </a:cxn>
                <a:cxn ang="0">
                  <a:pos x="10" y="2"/>
                </a:cxn>
                <a:cxn ang="0">
                  <a:pos x="8" y="0"/>
                </a:cxn>
                <a:cxn ang="0">
                  <a:pos x="6" y="0"/>
                </a:cxn>
              </a:cxnLst>
              <a:rect l="0" t="0" r="r" b="b"/>
              <a:pathLst>
                <a:path w="12" h="12">
                  <a:moveTo>
                    <a:pt x="6" y="0"/>
                  </a:moveTo>
                  <a:lnTo>
                    <a:pt x="4" y="0"/>
                  </a:lnTo>
                  <a:lnTo>
                    <a:pt x="2" y="2"/>
                  </a:lnTo>
                  <a:lnTo>
                    <a:pt x="0" y="4"/>
                  </a:lnTo>
                  <a:lnTo>
                    <a:pt x="0" y="6"/>
                  </a:lnTo>
                  <a:lnTo>
                    <a:pt x="0" y="8"/>
                  </a:lnTo>
                  <a:lnTo>
                    <a:pt x="2" y="10"/>
                  </a:lnTo>
                  <a:lnTo>
                    <a:pt x="4" y="12"/>
                  </a:lnTo>
                  <a:lnTo>
                    <a:pt x="6" y="12"/>
                  </a:lnTo>
                  <a:lnTo>
                    <a:pt x="8" y="12"/>
                  </a:lnTo>
                  <a:lnTo>
                    <a:pt x="10" y="10"/>
                  </a:lnTo>
                  <a:lnTo>
                    <a:pt x="12" y="8"/>
                  </a:lnTo>
                  <a:lnTo>
                    <a:pt x="12" y="6"/>
                  </a:lnTo>
                  <a:lnTo>
                    <a:pt x="12" y="4"/>
                  </a:lnTo>
                  <a:lnTo>
                    <a:pt x="10" y="2"/>
                  </a:lnTo>
                  <a:lnTo>
                    <a:pt x="8" y="0"/>
                  </a:lnTo>
                  <a:lnTo>
                    <a:pt x="6" y="0"/>
                  </a:lnTo>
                </a:path>
              </a:pathLst>
            </a:custGeom>
            <a:noFill/>
            <a:ln w="15875">
              <a:solidFill>
                <a:srgbClr val="00FFFF"/>
              </a:solidFill>
              <a:prstDash val="solid"/>
              <a:round/>
              <a:headEnd/>
              <a:tailEnd/>
            </a:ln>
          </p:spPr>
          <p:txBody>
            <a:bodyPr/>
            <a:lstStyle/>
            <a:p>
              <a:endParaRPr lang="en-US"/>
            </a:p>
          </p:txBody>
        </p:sp>
        <p:sp>
          <p:nvSpPr>
            <p:cNvPr id="315419" name="Freeform 27"/>
            <p:cNvSpPr>
              <a:spLocks/>
            </p:cNvSpPr>
            <p:nvPr/>
          </p:nvSpPr>
          <p:spPr bwMode="auto">
            <a:xfrm>
              <a:off x="3838" y="2875"/>
              <a:ext cx="21" cy="41"/>
            </a:xfrm>
            <a:custGeom>
              <a:avLst/>
              <a:gdLst/>
              <a:ahLst/>
              <a:cxnLst>
                <a:cxn ang="0">
                  <a:pos x="0" y="0"/>
                </a:cxn>
                <a:cxn ang="0">
                  <a:pos x="1" y="4"/>
                </a:cxn>
                <a:cxn ang="0">
                  <a:pos x="2" y="0"/>
                </a:cxn>
                <a:cxn ang="0">
                  <a:pos x="1" y="0"/>
                </a:cxn>
                <a:cxn ang="0">
                  <a:pos x="0" y="0"/>
                </a:cxn>
              </a:cxnLst>
              <a:rect l="0" t="0" r="r" b="b"/>
              <a:pathLst>
                <a:path w="2" h="4">
                  <a:moveTo>
                    <a:pt x="0" y="0"/>
                  </a:moveTo>
                  <a:lnTo>
                    <a:pt x="1" y="4"/>
                  </a:lnTo>
                  <a:lnTo>
                    <a:pt x="2" y="0"/>
                  </a:lnTo>
                  <a:lnTo>
                    <a:pt x="1" y="0"/>
                  </a:lnTo>
                  <a:lnTo>
                    <a:pt x="0" y="0"/>
                  </a:lnTo>
                </a:path>
              </a:pathLst>
            </a:custGeom>
            <a:noFill/>
            <a:ln w="15875">
              <a:solidFill>
                <a:srgbClr val="00FFFF"/>
              </a:solidFill>
              <a:prstDash val="solid"/>
              <a:round/>
              <a:headEnd/>
              <a:tailEnd/>
            </a:ln>
          </p:spPr>
          <p:txBody>
            <a:bodyPr/>
            <a:lstStyle/>
            <a:p>
              <a:endParaRPr lang="en-US"/>
            </a:p>
          </p:txBody>
        </p:sp>
        <p:sp>
          <p:nvSpPr>
            <p:cNvPr id="315420" name="Freeform 28"/>
            <p:cNvSpPr>
              <a:spLocks/>
            </p:cNvSpPr>
            <p:nvPr/>
          </p:nvSpPr>
          <p:spPr bwMode="auto">
            <a:xfrm>
              <a:off x="3838" y="2875"/>
              <a:ext cx="21" cy="41"/>
            </a:xfrm>
            <a:custGeom>
              <a:avLst/>
              <a:gdLst/>
              <a:ahLst/>
              <a:cxnLst>
                <a:cxn ang="0">
                  <a:pos x="0" y="0"/>
                </a:cxn>
                <a:cxn ang="0">
                  <a:pos x="10" y="41"/>
                </a:cxn>
                <a:cxn ang="0">
                  <a:pos x="21" y="0"/>
                </a:cxn>
                <a:cxn ang="0">
                  <a:pos x="10" y="0"/>
                </a:cxn>
                <a:cxn ang="0">
                  <a:pos x="0" y="0"/>
                </a:cxn>
              </a:cxnLst>
              <a:rect l="0" t="0" r="r" b="b"/>
              <a:pathLst>
                <a:path w="21" h="41">
                  <a:moveTo>
                    <a:pt x="0" y="0"/>
                  </a:moveTo>
                  <a:lnTo>
                    <a:pt x="10" y="41"/>
                  </a:lnTo>
                  <a:lnTo>
                    <a:pt x="21" y="0"/>
                  </a:lnTo>
                  <a:lnTo>
                    <a:pt x="10" y="0"/>
                  </a:lnTo>
                  <a:lnTo>
                    <a:pt x="0" y="0"/>
                  </a:lnTo>
                  <a:close/>
                </a:path>
              </a:pathLst>
            </a:custGeom>
            <a:solidFill>
              <a:srgbClr val="00FFFF"/>
            </a:solidFill>
            <a:ln w="0">
              <a:solidFill>
                <a:srgbClr val="00FFFF"/>
              </a:solidFill>
              <a:prstDash val="solid"/>
              <a:round/>
              <a:headEnd/>
              <a:tailEnd/>
            </a:ln>
          </p:spPr>
          <p:txBody>
            <a:bodyPr/>
            <a:lstStyle/>
            <a:p>
              <a:endParaRPr lang="en-US"/>
            </a:p>
          </p:txBody>
        </p:sp>
        <p:sp>
          <p:nvSpPr>
            <p:cNvPr id="315421" name="Freeform 29"/>
            <p:cNvSpPr>
              <a:spLocks/>
            </p:cNvSpPr>
            <p:nvPr/>
          </p:nvSpPr>
          <p:spPr bwMode="auto">
            <a:xfrm>
              <a:off x="2708" y="2793"/>
              <a:ext cx="1140" cy="82"/>
            </a:xfrm>
            <a:custGeom>
              <a:avLst/>
              <a:gdLst/>
              <a:ahLst/>
              <a:cxnLst>
                <a:cxn ang="0">
                  <a:pos x="111" y="8"/>
                </a:cxn>
                <a:cxn ang="0">
                  <a:pos x="111" y="7"/>
                </a:cxn>
                <a:cxn ang="0">
                  <a:pos x="111" y="1"/>
                </a:cxn>
                <a:cxn ang="0">
                  <a:pos x="105" y="1"/>
                </a:cxn>
                <a:cxn ang="0">
                  <a:pos x="7" y="1"/>
                </a:cxn>
                <a:cxn ang="0">
                  <a:pos x="1" y="1"/>
                </a:cxn>
                <a:cxn ang="0">
                  <a:pos x="0" y="0"/>
                </a:cxn>
              </a:cxnLst>
              <a:rect l="0" t="0" r="r" b="b"/>
              <a:pathLst>
                <a:path w="111" h="8">
                  <a:moveTo>
                    <a:pt x="111" y="8"/>
                  </a:moveTo>
                  <a:lnTo>
                    <a:pt x="111" y="7"/>
                  </a:lnTo>
                  <a:lnTo>
                    <a:pt x="111" y="1"/>
                  </a:lnTo>
                  <a:lnTo>
                    <a:pt x="105" y="1"/>
                  </a:lnTo>
                  <a:lnTo>
                    <a:pt x="7" y="1"/>
                  </a:lnTo>
                  <a:lnTo>
                    <a:pt x="1" y="1"/>
                  </a:lnTo>
                  <a:lnTo>
                    <a:pt x="0" y="0"/>
                  </a:lnTo>
                </a:path>
              </a:pathLst>
            </a:custGeom>
            <a:noFill/>
            <a:ln w="15875">
              <a:solidFill>
                <a:srgbClr val="00FFFF"/>
              </a:solidFill>
              <a:prstDash val="solid"/>
              <a:round/>
              <a:headEnd/>
              <a:tailEnd/>
            </a:ln>
          </p:spPr>
          <p:txBody>
            <a:bodyPr/>
            <a:lstStyle/>
            <a:p>
              <a:endParaRPr lang="en-US"/>
            </a:p>
          </p:txBody>
        </p:sp>
        <p:sp>
          <p:nvSpPr>
            <p:cNvPr id="315422" name="Freeform 30"/>
            <p:cNvSpPr>
              <a:spLocks/>
            </p:cNvSpPr>
            <p:nvPr/>
          </p:nvSpPr>
          <p:spPr bwMode="auto">
            <a:xfrm>
              <a:off x="2605" y="2033"/>
              <a:ext cx="123" cy="123"/>
            </a:xfrm>
            <a:custGeom>
              <a:avLst/>
              <a:gdLst/>
              <a:ahLst/>
              <a:cxnLst>
                <a:cxn ang="0">
                  <a:pos x="6" y="0"/>
                </a:cxn>
                <a:cxn ang="0">
                  <a:pos x="4" y="0"/>
                </a:cxn>
                <a:cxn ang="0">
                  <a:pos x="2" y="2"/>
                </a:cxn>
                <a:cxn ang="0">
                  <a:pos x="0" y="4"/>
                </a:cxn>
                <a:cxn ang="0">
                  <a:pos x="0" y="6"/>
                </a:cxn>
                <a:cxn ang="0">
                  <a:pos x="0" y="8"/>
                </a:cxn>
                <a:cxn ang="0">
                  <a:pos x="2" y="10"/>
                </a:cxn>
                <a:cxn ang="0">
                  <a:pos x="4" y="12"/>
                </a:cxn>
                <a:cxn ang="0">
                  <a:pos x="6" y="12"/>
                </a:cxn>
                <a:cxn ang="0">
                  <a:pos x="8" y="12"/>
                </a:cxn>
                <a:cxn ang="0">
                  <a:pos x="10" y="10"/>
                </a:cxn>
                <a:cxn ang="0">
                  <a:pos x="12" y="8"/>
                </a:cxn>
                <a:cxn ang="0">
                  <a:pos x="12" y="6"/>
                </a:cxn>
                <a:cxn ang="0">
                  <a:pos x="12" y="4"/>
                </a:cxn>
                <a:cxn ang="0">
                  <a:pos x="10" y="2"/>
                </a:cxn>
                <a:cxn ang="0">
                  <a:pos x="8" y="0"/>
                </a:cxn>
                <a:cxn ang="0">
                  <a:pos x="6" y="0"/>
                </a:cxn>
              </a:cxnLst>
              <a:rect l="0" t="0" r="r" b="b"/>
              <a:pathLst>
                <a:path w="12" h="12">
                  <a:moveTo>
                    <a:pt x="6" y="0"/>
                  </a:moveTo>
                  <a:lnTo>
                    <a:pt x="4" y="0"/>
                  </a:lnTo>
                  <a:lnTo>
                    <a:pt x="2" y="2"/>
                  </a:lnTo>
                  <a:lnTo>
                    <a:pt x="0" y="4"/>
                  </a:lnTo>
                  <a:lnTo>
                    <a:pt x="0" y="6"/>
                  </a:lnTo>
                  <a:lnTo>
                    <a:pt x="0" y="8"/>
                  </a:lnTo>
                  <a:lnTo>
                    <a:pt x="2" y="10"/>
                  </a:lnTo>
                  <a:lnTo>
                    <a:pt x="4" y="12"/>
                  </a:lnTo>
                  <a:lnTo>
                    <a:pt x="6" y="12"/>
                  </a:lnTo>
                  <a:lnTo>
                    <a:pt x="8" y="12"/>
                  </a:lnTo>
                  <a:lnTo>
                    <a:pt x="10" y="10"/>
                  </a:lnTo>
                  <a:lnTo>
                    <a:pt x="12" y="8"/>
                  </a:lnTo>
                  <a:lnTo>
                    <a:pt x="12" y="6"/>
                  </a:lnTo>
                  <a:lnTo>
                    <a:pt x="12" y="4"/>
                  </a:lnTo>
                  <a:lnTo>
                    <a:pt x="10" y="2"/>
                  </a:lnTo>
                  <a:lnTo>
                    <a:pt x="8" y="0"/>
                  </a:lnTo>
                  <a:lnTo>
                    <a:pt x="6" y="0"/>
                  </a:lnTo>
                </a:path>
              </a:pathLst>
            </a:custGeom>
            <a:noFill/>
            <a:ln w="15875">
              <a:solidFill>
                <a:srgbClr val="00FFFF"/>
              </a:solidFill>
              <a:prstDash val="solid"/>
              <a:round/>
              <a:headEnd/>
              <a:tailEnd/>
            </a:ln>
          </p:spPr>
          <p:txBody>
            <a:bodyPr/>
            <a:lstStyle/>
            <a:p>
              <a:endParaRPr lang="en-US"/>
            </a:p>
          </p:txBody>
        </p:sp>
        <p:sp>
          <p:nvSpPr>
            <p:cNvPr id="315423" name="Freeform 31"/>
            <p:cNvSpPr>
              <a:spLocks/>
            </p:cNvSpPr>
            <p:nvPr/>
          </p:nvSpPr>
          <p:spPr bwMode="auto">
            <a:xfrm>
              <a:off x="3838" y="2238"/>
              <a:ext cx="21" cy="31"/>
            </a:xfrm>
            <a:custGeom>
              <a:avLst/>
              <a:gdLst/>
              <a:ahLst/>
              <a:cxnLst>
                <a:cxn ang="0">
                  <a:pos x="0" y="0"/>
                </a:cxn>
                <a:cxn ang="0">
                  <a:pos x="1" y="3"/>
                </a:cxn>
                <a:cxn ang="0">
                  <a:pos x="2" y="0"/>
                </a:cxn>
                <a:cxn ang="0">
                  <a:pos x="1" y="0"/>
                </a:cxn>
                <a:cxn ang="0">
                  <a:pos x="0" y="0"/>
                </a:cxn>
              </a:cxnLst>
              <a:rect l="0" t="0" r="r" b="b"/>
              <a:pathLst>
                <a:path w="2" h="3">
                  <a:moveTo>
                    <a:pt x="0" y="0"/>
                  </a:moveTo>
                  <a:lnTo>
                    <a:pt x="1" y="3"/>
                  </a:lnTo>
                  <a:lnTo>
                    <a:pt x="2" y="0"/>
                  </a:lnTo>
                  <a:lnTo>
                    <a:pt x="1" y="0"/>
                  </a:lnTo>
                  <a:lnTo>
                    <a:pt x="0" y="0"/>
                  </a:lnTo>
                </a:path>
              </a:pathLst>
            </a:custGeom>
            <a:noFill/>
            <a:ln w="15875">
              <a:solidFill>
                <a:srgbClr val="00FFFF"/>
              </a:solidFill>
              <a:prstDash val="solid"/>
              <a:round/>
              <a:headEnd/>
              <a:tailEnd/>
            </a:ln>
          </p:spPr>
          <p:txBody>
            <a:bodyPr/>
            <a:lstStyle/>
            <a:p>
              <a:endParaRPr lang="en-US"/>
            </a:p>
          </p:txBody>
        </p:sp>
        <p:sp>
          <p:nvSpPr>
            <p:cNvPr id="315424" name="Freeform 32"/>
            <p:cNvSpPr>
              <a:spLocks/>
            </p:cNvSpPr>
            <p:nvPr/>
          </p:nvSpPr>
          <p:spPr bwMode="auto">
            <a:xfrm>
              <a:off x="3838" y="2238"/>
              <a:ext cx="21" cy="31"/>
            </a:xfrm>
            <a:custGeom>
              <a:avLst/>
              <a:gdLst/>
              <a:ahLst/>
              <a:cxnLst>
                <a:cxn ang="0">
                  <a:pos x="0" y="0"/>
                </a:cxn>
                <a:cxn ang="0">
                  <a:pos x="10" y="31"/>
                </a:cxn>
                <a:cxn ang="0">
                  <a:pos x="21" y="0"/>
                </a:cxn>
                <a:cxn ang="0">
                  <a:pos x="10" y="0"/>
                </a:cxn>
                <a:cxn ang="0">
                  <a:pos x="0" y="0"/>
                </a:cxn>
              </a:cxnLst>
              <a:rect l="0" t="0" r="r" b="b"/>
              <a:pathLst>
                <a:path w="21" h="31">
                  <a:moveTo>
                    <a:pt x="0" y="0"/>
                  </a:moveTo>
                  <a:lnTo>
                    <a:pt x="10" y="31"/>
                  </a:lnTo>
                  <a:lnTo>
                    <a:pt x="21" y="0"/>
                  </a:lnTo>
                  <a:lnTo>
                    <a:pt x="10" y="0"/>
                  </a:lnTo>
                  <a:lnTo>
                    <a:pt x="0" y="0"/>
                  </a:lnTo>
                  <a:close/>
                </a:path>
              </a:pathLst>
            </a:custGeom>
            <a:solidFill>
              <a:srgbClr val="00FFFF"/>
            </a:solidFill>
            <a:ln w="0">
              <a:solidFill>
                <a:srgbClr val="00FFFF"/>
              </a:solidFill>
              <a:prstDash val="solid"/>
              <a:round/>
              <a:headEnd/>
              <a:tailEnd/>
            </a:ln>
          </p:spPr>
          <p:txBody>
            <a:bodyPr/>
            <a:lstStyle/>
            <a:p>
              <a:endParaRPr lang="en-US"/>
            </a:p>
          </p:txBody>
        </p:sp>
        <p:sp>
          <p:nvSpPr>
            <p:cNvPr id="315425" name="Freeform 33"/>
            <p:cNvSpPr>
              <a:spLocks/>
            </p:cNvSpPr>
            <p:nvPr/>
          </p:nvSpPr>
          <p:spPr bwMode="auto">
            <a:xfrm>
              <a:off x="2708" y="2146"/>
              <a:ext cx="1140" cy="82"/>
            </a:xfrm>
            <a:custGeom>
              <a:avLst/>
              <a:gdLst/>
              <a:ahLst/>
              <a:cxnLst>
                <a:cxn ang="0">
                  <a:pos x="111" y="8"/>
                </a:cxn>
                <a:cxn ang="0">
                  <a:pos x="111" y="7"/>
                </a:cxn>
                <a:cxn ang="0">
                  <a:pos x="111" y="1"/>
                </a:cxn>
                <a:cxn ang="0">
                  <a:pos x="105" y="1"/>
                </a:cxn>
                <a:cxn ang="0">
                  <a:pos x="7" y="1"/>
                </a:cxn>
                <a:cxn ang="0">
                  <a:pos x="1" y="1"/>
                </a:cxn>
                <a:cxn ang="0">
                  <a:pos x="0" y="0"/>
                </a:cxn>
              </a:cxnLst>
              <a:rect l="0" t="0" r="r" b="b"/>
              <a:pathLst>
                <a:path w="111" h="8">
                  <a:moveTo>
                    <a:pt x="111" y="8"/>
                  </a:moveTo>
                  <a:lnTo>
                    <a:pt x="111" y="7"/>
                  </a:lnTo>
                  <a:lnTo>
                    <a:pt x="111" y="1"/>
                  </a:lnTo>
                  <a:lnTo>
                    <a:pt x="105" y="1"/>
                  </a:lnTo>
                  <a:lnTo>
                    <a:pt x="7" y="1"/>
                  </a:lnTo>
                  <a:lnTo>
                    <a:pt x="1" y="1"/>
                  </a:lnTo>
                  <a:lnTo>
                    <a:pt x="0" y="0"/>
                  </a:lnTo>
                </a:path>
              </a:pathLst>
            </a:custGeom>
            <a:noFill/>
            <a:ln w="15875">
              <a:solidFill>
                <a:srgbClr val="00FFFF"/>
              </a:solidFill>
              <a:prstDash val="solid"/>
              <a:round/>
              <a:headEnd/>
              <a:tailEnd/>
            </a:ln>
          </p:spPr>
          <p:txBody>
            <a:bodyPr/>
            <a:lstStyle/>
            <a:p>
              <a:endParaRPr lang="en-US"/>
            </a:p>
          </p:txBody>
        </p:sp>
        <p:sp>
          <p:nvSpPr>
            <p:cNvPr id="315426" name="Rectangle 34"/>
            <p:cNvSpPr>
              <a:spLocks noChangeArrowheads="1"/>
            </p:cNvSpPr>
            <p:nvPr/>
          </p:nvSpPr>
          <p:spPr bwMode="auto">
            <a:xfrm>
              <a:off x="3828" y="862"/>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427" name="Rectangle 35"/>
            <p:cNvSpPr>
              <a:spLocks noChangeArrowheads="1"/>
            </p:cNvSpPr>
            <p:nvPr/>
          </p:nvSpPr>
          <p:spPr bwMode="auto">
            <a:xfrm>
              <a:off x="3828" y="1633"/>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428" name="Rectangle 36"/>
            <p:cNvSpPr>
              <a:spLocks noChangeArrowheads="1"/>
            </p:cNvSpPr>
            <p:nvPr/>
          </p:nvSpPr>
          <p:spPr bwMode="auto">
            <a:xfrm>
              <a:off x="3838" y="3441"/>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429" name="Rectangle 37"/>
            <p:cNvSpPr>
              <a:spLocks noChangeArrowheads="1"/>
            </p:cNvSpPr>
            <p:nvPr/>
          </p:nvSpPr>
          <p:spPr bwMode="auto">
            <a:xfrm>
              <a:off x="3828" y="2917"/>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430" name="Rectangle 38"/>
            <p:cNvSpPr>
              <a:spLocks noChangeArrowheads="1"/>
            </p:cNvSpPr>
            <p:nvPr/>
          </p:nvSpPr>
          <p:spPr bwMode="auto">
            <a:xfrm>
              <a:off x="3828" y="2280"/>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431" name="Rectangle 39"/>
            <p:cNvSpPr>
              <a:spLocks noChangeArrowheads="1"/>
            </p:cNvSpPr>
            <p:nvPr/>
          </p:nvSpPr>
          <p:spPr bwMode="auto">
            <a:xfrm>
              <a:off x="3581" y="2403"/>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432" name="Rectangle 40"/>
            <p:cNvSpPr>
              <a:spLocks noChangeArrowheads="1"/>
            </p:cNvSpPr>
            <p:nvPr/>
          </p:nvSpPr>
          <p:spPr bwMode="auto">
            <a:xfrm>
              <a:off x="3581" y="2280"/>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433" name="Rectangle 41"/>
            <p:cNvSpPr>
              <a:spLocks noChangeArrowheads="1"/>
            </p:cNvSpPr>
            <p:nvPr/>
          </p:nvSpPr>
          <p:spPr bwMode="auto">
            <a:xfrm>
              <a:off x="3581" y="1109"/>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434" name="Rectangle 42"/>
            <p:cNvSpPr>
              <a:spLocks noChangeArrowheads="1"/>
            </p:cNvSpPr>
            <p:nvPr/>
          </p:nvSpPr>
          <p:spPr bwMode="auto">
            <a:xfrm>
              <a:off x="3581" y="862"/>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435" name="Rectangle 43"/>
            <p:cNvSpPr>
              <a:spLocks noChangeArrowheads="1"/>
            </p:cNvSpPr>
            <p:nvPr/>
          </p:nvSpPr>
          <p:spPr bwMode="auto">
            <a:xfrm>
              <a:off x="3581" y="1756"/>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436" name="Rectangle 44"/>
            <p:cNvSpPr>
              <a:spLocks noChangeArrowheads="1"/>
            </p:cNvSpPr>
            <p:nvPr/>
          </p:nvSpPr>
          <p:spPr bwMode="auto">
            <a:xfrm>
              <a:off x="3581" y="1633"/>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437" name="Rectangle 45"/>
            <p:cNvSpPr>
              <a:spLocks noChangeArrowheads="1"/>
            </p:cNvSpPr>
            <p:nvPr/>
          </p:nvSpPr>
          <p:spPr bwMode="auto">
            <a:xfrm>
              <a:off x="3602" y="3441"/>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438" name="Rectangle 46"/>
            <p:cNvSpPr>
              <a:spLocks noChangeArrowheads="1"/>
            </p:cNvSpPr>
            <p:nvPr/>
          </p:nvSpPr>
          <p:spPr bwMode="auto">
            <a:xfrm>
              <a:off x="3581" y="2917"/>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439" name="Rectangle 47"/>
            <p:cNvSpPr>
              <a:spLocks noChangeArrowheads="1"/>
            </p:cNvSpPr>
            <p:nvPr/>
          </p:nvSpPr>
          <p:spPr bwMode="auto">
            <a:xfrm>
              <a:off x="3581" y="3050"/>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440" name="Rectangle 48"/>
            <p:cNvSpPr>
              <a:spLocks noChangeArrowheads="1"/>
            </p:cNvSpPr>
            <p:nvPr/>
          </p:nvSpPr>
          <p:spPr bwMode="auto">
            <a:xfrm>
              <a:off x="3458" y="2403"/>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441" name="Rectangle 49"/>
            <p:cNvSpPr>
              <a:spLocks noChangeArrowheads="1"/>
            </p:cNvSpPr>
            <p:nvPr/>
          </p:nvSpPr>
          <p:spPr bwMode="auto">
            <a:xfrm>
              <a:off x="3458" y="2280"/>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442" name="Rectangle 50"/>
            <p:cNvSpPr>
              <a:spLocks noChangeArrowheads="1"/>
            </p:cNvSpPr>
            <p:nvPr/>
          </p:nvSpPr>
          <p:spPr bwMode="auto">
            <a:xfrm>
              <a:off x="3458" y="1109"/>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443" name="Rectangle 51"/>
            <p:cNvSpPr>
              <a:spLocks noChangeArrowheads="1"/>
            </p:cNvSpPr>
            <p:nvPr/>
          </p:nvSpPr>
          <p:spPr bwMode="auto">
            <a:xfrm>
              <a:off x="3458" y="862"/>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444" name="Rectangle 52"/>
            <p:cNvSpPr>
              <a:spLocks noChangeArrowheads="1"/>
            </p:cNvSpPr>
            <p:nvPr/>
          </p:nvSpPr>
          <p:spPr bwMode="auto">
            <a:xfrm>
              <a:off x="3458" y="1756"/>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445" name="Rectangle 53"/>
            <p:cNvSpPr>
              <a:spLocks noChangeArrowheads="1"/>
            </p:cNvSpPr>
            <p:nvPr/>
          </p:nvSpPr>
          <p:spPr bwMode="auto">
            <a:xfrm>
              <a:off x="3458" y="1633"/>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446" name="Rectangle 54"/>
            <p:cNvSpPr>
              <a:spLocks noChangeArrowheads="1"/>
            </p:cNvSpPr>
            <p:nvPr/>
          </p:nvSpPr>
          <p:spPr bwMode="auto">
            <a:xfrm>
              <a:off x="3468" y="3441"/>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447" name="Rectangle 55"/>
            <p:cNvSpPr>
              <a:spLocks noChangeArrowheads="1"/>
            </p:cNvSpPr>
            <p:nvPr/>
          </p:nvSpPr>
          <p:spPr bwMode="auto">
            <a:xfrm>
              <a:off x="3458" y="3050"/>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448" name="Rectangle 56"/>
            <p:cNvSpPr>
              <a:spLocks noChangeArrowheads="1"/>
            </p:cNvSpPr>
            <p:nvPr/>
          </p:nvSpPr>
          <p:spPr bwMode="auto">
            <a:xfrm>
              <a:off x="3458" y="2917"/>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449" name="Line 57"/>
            <p:cNvSpPr>
              <a:spLocks noChangeShapeType="1"/>
            </p:cNvSpPr>
            <p:nvPr/>
          </p:nvSpPr>
          <p:spPr bwMode="auto">
            <a:xfrm flipH="1">
              <a:off x="2636" y="2269"/>
              <a:ext cx="565" cy="1"/>
            </a:xfrm>
            <a:prstGeom prst="line">
              <a:avLst/>
            </a:prstGeom>
            <a:noFill/>
            <a:ln w="15875">
              <a:solidFill>
                <a:srgbClr val="000000"/>
              </a:solidFill>
              <a:round/>
              <a:headEnd/>
              <a:tailEnd/>
            </a:ln>
          </p:spPr>
          <p:txBody>
            <a:bodyPr/>
            <a:lstStyle/>
            <a:p>
              <a:endParaRPr lang="en-US"/>
            </a:p>
          </p:txBody>
        </p:sp>
        <p:sp>
          <p:nvSpPr>
            <p:cNvPr id="315465" name="Rectangle 73"/>
            <p:cNvSpPr>
              <a:spLocks noChangeArrowheads="1"/>
            </p:cNvSpPr>
            <p:nvPr/>
          </p:nvSpPr>
          <p:spPr bwMode="auto">
            <a:xfrm>
              <a:off x="2204" y="2526"/>
              <a:ext cx="321"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Subtract</a:t>
              </a:r>
              <a:endParaRPr lang="en-CA" sz="2400"/>
            </a:p>
          </p:txBody>
        </p:sp>
        <p:sp>
          <p:nvSpPr>
            <p:cNvPr id="315466" name="Rectangle 74"/>
            <p:cNvSpPr>
              <a:spLocks noChangeArrowheads="1"/>
            </p:cNvSpPr>
            <p:nvPr/>
          </p:nvSpPr>
          <p:spPr bwMode="auto">
            <a:xfrm>
              <a:off x="2204" y="2403"/>
              <a:ext cx="187"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Shift</a:t>
              </a:r>
              <a:endParaRPr lang="en-CA" sz="2400"/>
            </a:p>
          </p:txBody>
        </p:sp>
        <p:sp>
          <p:nvSpPr>
            <p:cNvPr id="315467" name="Rectangle 75"/>
            <p:cNvSpPr>
              <a:spLocks noChangeArrowheads="1"/>
            </p:cNvSpPr>
            <p:nvPr/>
          </p:nvSpPr>
          <p:spPr bwMode="auto">
            <a:xfrm>
              <a:off x="2204" y="2146"/>
              <a:ext cx="294"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Restore</a:t>
              </a:r>
              <a:endParaRPr lang="en-CA" sz="2400"/>
            </a:p>
          </p:txBody>
        </p:sp>
        <p:sp>
          <p:nvSpPr>
            <p:cNvPr id="315468" name="Rectangle 76"/>
            <p:cNvSpPr>
              <a:spLocks noChangeArrowheads="1"/>
            </p:cNvSpPr>
            <p:nvPr/>
          </p:nvSpPr>
          <p:spPr bwMode="auto">
            <a:xfrm>
              <a:off x="2903" y="2403"/>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469" name="Rectangle 77"/>
            <p:cNvSpPr>
              <a:spLocks noChangeArrowheads="1"/>
            </p:cNvSpPr>
            <p:nvPr/>
          </p:nvSpPr>
          <p:spPr bwMode="auto">
            <a:xfrm>
              <a:off x="3150" y="2403"/>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470" name="Rectangle 78"/>
            <p:cNvSpPr>
              <a:spLocks noChangeArrowheads="1"/>
            </p:cNvSpPr>
            <p:nvPr/>
          </p:nvSpPr>
          <p:spPr bwMode="auto">
            <a:xfrm>
              <a:off x="3026" y="2403"/>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471" name="Rectangle 79"/>
            <p:cNvSpPr>
              <a:spLocks noChangeArrowheads="1"/>
            </p:cNvSpPr>
            <p:nvPr/>
          </p:nvSpPr>
          <p:spPr bwMode="auto">
            <a:xfrm>
              <a:off x="2769" y="2403"/>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472" name="Rectangle 80"/>
            <p:cNvSpPr>
              <a:spLocks noChangeArrowheads="1"/>
            </p:cNvSpPr>
            <p:nvPr/>
          </p:nvSpPr>
          <p:spPr bwMode="auto">
            <a:xfrm>
              <a:off x="2646" y="2403"/>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473" name="Rectangle 81"/>
            <p:cNvSpPr>
              <a:spLocks noChangeArrowheads="1"/>
            </p:cNvSpPr>
            <p:nvPr/>
          </p:nvSpPr>
          <p:spPr bwMode="auto">
            <a:xfrm>
              <a:off x="3026" y="2280"/>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474" name="Rectangle 82"/>
            <p:cNvSpPr>
              <a:spLocks noChangeArrowheads="1"/>
            </p:cNvSpPr>
            <p:nvPr/>
          </p:nvSpPr>
          <p:spPr bwMode="auto">
            <a:xfrm>
              <a:off x="3150" y="2280"/>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475" name="Rectangle 83"/>
            <p:cNvSpPr>
              <a:spLocks noChangeArrowheads="1"/>
            </p:cNvSpPr>
            <p:nvPr/>
          </p:nvSpPr>
          <p:spPr bwMode="auto">
            <a:xfrm>
              <a:off x="2903" y="2280"/>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476" name="Rectangle 84"/>
            <p:cNvSpPr>
              <a:spLocks noChangeArrowheads="1"/>
            </p:cNvSpPr>
            <p:nvPr/>
          </p:nvSpPr>
          <p:spPr bwMode="auto">
            <a:xfrm>
              <a:off x="2769" y="2280"/>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477" name="Rectangle 85"/>
            <p:cNvSpPr>
              <a:spLocks noChangeArrowheads="1"/>
            </p:cNvSpPr>
            <p:nvPr/>
          </p:nvSpPr>
          <p:spPr bwMode="auto">
            <a:xfrm>
              <a:off x="2646" y="2280"/>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478" name="Rectangle 86"/>
            <p:cNvSpPr>
              <a:spLocks noChangeArrowheads="1"/>
            </p:cNvSpPr>
            <p:nvPr/>
          </p:nvSpPr>
          <p:spPr bwMode="auto">
            <a:xfrm>
              <a:off x="3026" y="2146"/>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479" name="Rectangle 87"/>
            <p:cNvSpPr>
              <a:spLocks noChangeArrowheads="1"/>
            </p:cNvSpPr>
            <p:nvPr/>
          </p:nvSpPr>
          <p:spPr bwMode="auto">
            <a:xfrm>
              <a:off x="3150" y="2146"/>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480" name="Line 88"/>
            <p:cNvSpPr>
              <a:spLocks noChangeShapeType="1"/>
            </p:cNvSpPr>
            <p:nvPr/>
          </p:nvSpPr>
          <p:spPr bwMode="auto">
            <a:xfrm flipH="1">
              <a:off x="2615" y="1622"/>
              <a:ext cx="565" cy="1"/>
            </a:xfrm>
            <a:prstGeom prst="line">
              <a:avLst/>
            </a:prstGeom>
            <a:noFill/>
            <a:ln w="15875">
              <a:solidFill>
                <a:srgbClr val="000000"/>
              </a:solidFill>
              <a:round/>
              <a:headEnd/>
              <a:tailEnd/>
            </a:ln>
          </p:spPr>
          <p:txBody>
            <a:bodyPr/>
            <a:lstStyle/>
            <a:p>
              <a:endParaRPr lang="en-US"/>
            </a:p>
          </p:txBody>
        </p:sp>
        <p:sp>
          <p:nvSpPr>
            <p:cNvPr id="315481" name="Rectangle 89"/>
            <p:cNvSpPr>
              <a:spLocks noChangeArrowheads="1"/>
            </p:cNvSpPr>
            <p:nvPr/>
          </p:nvSpPr>
          <p:spPr bwMode="auto">
            <a:xfrm>
              <a:off x="2204" y="862"/>
              <a:ext cx="306"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Initially</a:t>
              </a:r>
              <a:endParaRPr lang="en-CA" sz="2400"/>
            </a:p>
          </p:txBody>
        </p:sp>
        <p:sp>
          <p:nvSpPr>
            <p:cNvPr id="315482" name="Rectangle 90"/>
            <p:cNvSpPr>
              <a:spLocks noChangeArrowheads="1"/>
            </p:cNvSpPr>
            <p:nvPr/>
          </p:nvSpPr>
          <p:spPr bwMode="auto">
            <a:xfrm>
              <a:off x="2204" y="1242"/>
              <a:ext cx="321"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Subtract</a:t>
              </a:r>
              <a:endParaRPr lang="en-CA" sz="2400"/>
            </a:p>
          </p:txBody>
        </p:sp>
        <p:sp>
          <p:nvSpPr>
            <p:cNvPr id="315483" name="Rectangle 91"/>
            <p:cNvSpPr>
              <a:spLocks noChangeArrowheads="1"/>
            </p:cNvSpPr>
            <p:nvPr/>
          </p:nvSpPr>
          <p:spPr bwMode="auto">
            <a:xfrm>
              <a:off x="2204" y="1109"/>
              <a:ext cx="187"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Shift</a:t>
              </a:r>
              <a:endParaRPr lang="en-CA" sz="2400"/>
            </a:p>
          </p:txBody>
        </p:sp>
        <p:sp>
          <p:nvSpPr>
            <p:cNvPr id="315484" name="Rectangle 92"/>
            <p:cNvSpPr>
              <a:spLocks noChangeArrowheads="1"/>
            </p:cNvSpPr>
            <p:nvPr/>
          </p:nvSpPr>
          <p:spPr bwMode="auto">
            <a:xfrm>
              <a:off x="3150" y="1242"/>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485" name="Rectangle 93"/>
            <p:cNvSpPr>
              <a:spLocks noChangeArrowheads="1"/>
            </p:cNvSpPr>
            <p:nvPr/>
          </p:nvSpPr>
          <p:spPr bwMode="auto">
            <a:xfrm>
              <a:off x="3026" y="1242"/>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486" name="Rectangle 94"/>
            <p:cNvSpPr>
              <a:spLocks noChangeArrowheads="1"/>
            </p:cNvSpPr>
            <p:nvPr/>
          </p:nvSpPr>
          <p:spPr bwMode="auto">
            <a:xfrm>
              <a:off x="2903" y="1242"/>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487" name="Rectangle 95"/>
            <p:cNvSpPr>
              <a:spLocks noChangeArrowheads="1"/>
            </p:cNvSpPr>
            <p:nvPr/>
          </p:nvSpPr>
          <p:spPr bwMode="auto">
            <a:xfrm>
              <a:off x="2769" y="1242"/>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488" name="Rectangle 96"/>
            <p:cNvSpPr>
              <a:spLocks noChangeArrowheads="1"/>
            </p:cNvSpPr>
            <p:nvPr/>
          </p:nvSpPr>
          <p:spPr bwMode="auto">
            <a:xfrm>
              <a:off x="2646" y="1242"/>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489" name="Rectangle 97"/>
            <p:cNvSpPr>
              <a:spLocks noChangeArrowheads="1"/>
            </p:cNvSpPr>
            <p:nvPr/>
          </p:nvSpPr>
          <p:spPr bwMode="auto">
            <a:xfrm>
              <a:off x="3150" y="1109"/>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490" name="Rectangle 98"/>
            <p:cNvSpPr>
              <a:spLocks noChangeArrowheads="1"/>
            </p:cNvSpPr>
            <p:nvPr/>
          </p:nvSpPr>
          <p:spPr bwMode="auto">
            <a:xfrm>
              <a:off x="3026" y="1109"/>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491" name="Rectangle 99"/>
            <p:cNvSpPr>
              <a:spLocks noChangeArrowheads="1"/>
            </p:cNvSpPr>
            <p:nvPr/>
          </p:nvSpPr>
          <p:spPr bwMode="auto">
            <a:xfrm>
              <a:off x="2903" y="1109"/>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492" name="Rectangle 100"/>
            <p:cNvSpPr>
              <a:spLocks noChangeArrowheads="1"/>
            </p:cNvSpPr>
            <p:nvPr/>
          </p:nvSpPr>
          <p:spPr bwMode="auto">
            <a:xfrm>
              <a:off x="2769" y="1109"/>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493" name="Rectangle 101"/>
            <p:cNvSpPr>
              <a:spLocks noChangeArrowheads="1"/>
            </p:cNvSpPr>
            <p:nvPr/>
          </p:nvSpPr>
          <p:spPr bwMode="auto">
            <a:xfrm>
              <a:off x="2646" y="1109"/>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494" name="Rectangle 102"/>
            <p:cNvSpPr>
              <a:spLocks noChangeArrowheads="1"/>
            </p:cNvSpPr>
            <p:nvPr/>
          </p:nvSpPr>
          <p:spPr bwMode="auto">
            <a:xfrm>
              <a:off x="3150" y="985"/>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495" name="Rectangle 103"/>
            <p:cNvSpPr>
              <a:spLocks noChangeArrowheads="1"/>
            </p:cNvSpPr>
            <p:nvPr/>
          </p:nvSpPr>
          <p:spPr bwMode="auto">
            <a:xfrm>
              <a:off x="3026" y="985"/>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496" name="Rectangle 104"/>
            <p:cNvSpPr>
              <a:spLocks noChangeArrowheads="1"/>
            </p:cNvSpPr>
            <p:nvPr/>
          </p:nvSpPr>
          <p:spPr bwMode="auto">
            <a:xfrm>
              <a:off x="2903" y="985"/>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497" name="Rectangle 105"/>
            <p:cNvSpPr>
              <a:spLocks noChangeArrowheads="1"/>
            </p:cNvSpPr>
            <p:nvPr/>
          </p:nvSpPr>
          <p:spPr bwMode="auto">
            <a:xfrm>
              <a:off x="2769" y="985"/>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498" name="Rectangle 106"/>
            <p:cNvSpPr>
              <a:spLocks noChangeArrowheads="1"/>
            </p:cNvSpPr>
            <p:nvPr/>
          </p:nvSpPr>
          <p:spPr bwMode="auto">
            <a:xfrm>
              <a:off x="2646" y="985"/>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499" name="Rectangle 107"/>
            <p:cNvSpPr>
              <a:spLocks noChangeArrowheads="1"/>
            </p:cNvSpPr>
            <p:nvPr/>
          </p:nvSpPr>
          <p:spPr bwMode="auto">
            <a:xfrm>
              <a:off x="3150" y="862"/>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500" name="Rectangle 108"/>
            <p:cNvSpPr>
              <a:spLocks noChangeArrowheads="1"/>
            </p:cNvSpPr>
            <p:nvPr/>
          </p:nvSpPr>
          <p:spPr bwMode="auto">
            <a:xfrm>
              <a:off x="3026" y="862"/>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501" name="Rectangle 109"/>
            <p:cNvSpPr>
              <a:spLocks noChangeArrowheads="1"/>
            </p:cNvSpPr>
            <p:nvPr/>
          </p:nvSpPr>
          <p:spPr bwMode="auto">
            <a:xfrm>
              <a:off x="2903" y="862"/>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502" name="Rectangle 110"/>
            <p:cNvSpPr>
              <a:spLocks noChangeArrowheads="1"/>
            </p:cNvSpPr>
            <p:nvPr/>
          </p:nvSpPr>
          <p:spPr bwMode="auto">
            <a:xfrm>
              <a:off x="2769" y="862"/>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503" name="Rectangle 111"/>
            <p:cNvSpPr>
              <a:spLocks noChangeArrowheads="1"/>
            </p:cNvSpPr>
            <p:nvPr/>
          </p:nvSpPr>
          <p:spPr bwMode="auto">
            <a:xfrm>
              <a:off x="2646" y="862"/>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504" name="Rectangle 112"/>
            <p:cNvSpPr>
              <a:spLocks noChangeArrowheads="1"/>
            </p:cNvSpPr>
            <p:nvPr/>
          </p:nvSpPr>
          <p:spPr bwMode="auto">
            <a:xfrm>
              <a:off x="2204" y="1879"/>
              <a:ext cx="321"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Subtract</a:t>
              </a:r>
              <a:endParaRPr lang="en-CA" sz="2400"/>
            </a:p>
          </p:txBody>
        </p:sp>
        <p:sp>
          <p:nvSpPr>
            <p:cNvPr id="315505" name="Rectangle 113"/>
            <p:cNvSpPr>
              <a:spLocks noChangeArrowheads="1"/>
            </p:cNvSpPr>
            <p:nvPr/>
          </p:nvSpPr>
          <p:spPr bwMode="auto">
            <a:xfrm>
              <a:off x="2204" y="1756"/>
              <a:ext cx="187"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Shift</a:t>
              </a:r>
              <a:endParaRPr lang="en-CA" sz="2400"/>
            </a:p>
          </p:txBody>
        </p:sp>
        <p:sp>
          <p:nvSpPr>
            <p:cNvPr id="315506" name="Rectangle 114"/>
            <p:cNvSpPr>
              <a:spLocks noChangeArrowheads="1"/>
            </p:cNvSpPr>
            <p:nvPr/>
          </p:nvSpPr>
          <p:spPr bwMode="auto">
            <a:xfrm>
              <a:off x="2204" y="1509"/>
              <a:ext cx="294"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Restore</a:t>
              </a:r>
              <a:endParaRPr lang="en-CA" sz="2400"/>
            </a:p>
          </p:txBody>
        </p:sp>
        <p:sp>
          <p:nvSpPr>
            <p:cNvPr id="315507" name="Rectangle 115"/>
            <p:cNvSpPr>
              <a:spLocks noChangeArrowheads="1"/>
            </p:cNvSpPr>
            <p:nvPr/>
          </p:nvSpPr>
          <p:spPr bwMode="auto">
            <a:xfrm>
              <a:off x="3150" y="1879"/>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508" name="Rectangle 116"/>
            <p:cNvSpPr>
              <a:spLocks noChangeArrowheads="1"/>
            </p:cNvSpPr>
            <p:nvPr/>
          </p:nvSpPr>
          <p:spPr bwMode="auto">
            <a:xfrm>
              <a:off x="3026" y="1879"/>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509" name="Rectangle 117"/>
            <p:cNvSpPr>
              <a:spLocks noChangeArrowheads="1"/>
            </p:cNvSpPr>
            <p:nvPr/>
          </p:nvSpPr>
          <p:spPr bwMode="auto">
            <a:xfrm>
              <a:off x="2903" y="1879"/>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510" name="Rectangle 118"/>
            <p:cNvSpPr>
              <a:spLocks noChangeArrowheads="1"/>
            </p:cNvSpPr>
            <p:nvPr/>
          </p:nvSpPr>
          <p:spPr bwMode="auto">
            <a:xfrm>
              <a:off x="2769" y="1879"/>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511" name="Rectangle 119"/>
            <p:cNvSpPr>
              <a:spLocks noChangeArrowheads="1"/>
            </p:cNvSpPr>
            <p:nvPr/>
          </p:nvSpPr>
          <p:spPr bwMode="auto">
            <a:xfrm>
              <a:off x="2646" y="1879"/>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512" name="Rectangle 120"/>
            <p:cNvSpPr>
              <a:spLocks noChangeArrowheads="1"/>
            </p:cNvSpPr>
            <p:nvPr/>
          </p:nvSpPr>
          <p:spPr bwMode="auto">
            <a:xfrm>
              <a:off x="3150" y="1756"/>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513" name="Rectangle 121"/>
            <p:cNvSpPr>
              <a:spLocks noChangeArrowheads="1"/>
            </p:cNvSpPr>
            <p:nvPr/>
          </p:nvSpPr>
          <p:spPr bwMode="auto">
            <a:xfrm>
              <a:off x="3026" y="1756"/>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514" name="Rectangle 122"/>
            <p:cNvSpPr>
              <a:spLocks noChangeArrowheads="1"/>
            </p:cNvSpPr>
            <p:nvPr/>
          </p:nvSpPr>
          <p:spPr bwMode="auto">
            <a:xfrm>
              <a:off x="2903" y="1756"/>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515" name="Rectangle 123"/>
            <p:cNvSpPr>
              <a:spLocks noChangeArrowheads="1"/>
            </p:cNvSpPr>
            <p:nvPr/>
          </p:nvSpPr>
          <p:spPr bwMode="auto">
            <a:xfrm>
              <a:off x="2769" y="1756"/>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516" name="Rectangle 124"/>
            <p:cNvSpPr>
              <a:spLocks noChangeArrowheads="1"/>
            </p:cNvSpPr>
            <p:nvPr/>
          </p:nvSpPr>
          <p:spPr bwMode="auto">
            <a:xfrm>
              <a:off x="2646" y="1756"/>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517" name="Rectangle 125"/>
            <p:cNvSpPr>
              <a:spLocks noChangeArrowheads="1"/>
            </p:cNvSpPr>
            <p:nvPr/>
          </p:nvSpPr>
          <p:spPr bwMode="auto">
            <a:xfrm>
              <a:off x="3150" y="1633"/>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518" name="Rectangle 126"/>
            <p:cNvSpPr>
              <a:spLocks noChangeArrowheads="1"/>
            </p:cNvSpPr>
            <p:nvPr/>
          </p:nvSpPr>
          <p:spPr bwMode="auto">
            <a:xfrm>
              <a:off x="3026" y="1633"/>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519" name="Rectangle 127"/>
            <p:cNvSpPr>
              <a:spLocks noChangeArrowheads="1"/>
            </p:cNvSpPr>
            <p:nvPr/>
          </p:nvSpPr>
          <p:spPr bwMode="auto">
            <a:xfrm>
              <a:off x="2903" y="1633"/>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520" name="Rectangle 128"/>
            <p:cNvSpPr>
              <a:spLocks noChangeArrowheads="1"/>
            </p:cNvSpPr>
            <p:nvPr/>
          </p:nvSpPr>
          <p:spPr bwMode="auto">
            <a:xfrm>
              <a:off x="2769" y="1633"/>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521" name="Rectangle 129"/>
            <p:cNvSpPr>
              <a:spLocks noChangeArrowheads="1"/>
            </p:cNvSpPr>
            <p:nvPr/>
          </p:nvSpPr>
          <p:spPr bwMode="auto">
            <a:xfrm>
              <a:off x="2646" y="1633"/>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522" name="Rectangle 130"/>
            <p:cNvSpPr>
              <a:spLocks noChangeArrowheads="1"/>
            </p:cNvSpPr>
            <p:nvPr/>
          </p:nvSpPr>
          <p:spPr bwMode="auto">
            <a:xfrm>
              <a:off x="3026" y="1509"/>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523" name="Rectangle 131"/>
            <p:cNvSpPr>
              <a:spLocks noChangeArrowheads="1"/>
            </p:cNvSpPr>
            <p:nvPr/>
          </p:nvSpPr>
          <p:spPr bwMode="auto">
            <a:xfrm>
              <a:off x="3150" y="1509"/>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524" name="Line 132"/>
            <p:cNvSpPr>
              <a:spLocks noChangeShapeType="1"/>
            </p:cNvSpPr>
            <p:nvPr/>
          </p:nvSpPr>
          <p:spPr bwMode="auto">
            <a:xfrm flipH="1">
              <a:off x="2636" y="2002"/>
              <a:ext cx="565" cy="1"/>
            </a:xfrm>
            <a:prstGeom prst="line">
              <a:avLst/>
            </a:prstGeom>
            <a:noFill/>
            <a:ln w="15875">
              <a:solidFill>
                <a:srgbClr val="000000"/>
              </a:solidFill>
              <a:round/>
              <a:headEnd/>
              <a:tailEnd/>
            </a:ln>
          </p:spPr>
          <p:txBody>
            <a:bodyPr/>
            <a:lstStyle/>
            <a:p>
              <a:endParaRPr lang="en-US"/>
            </a:p>
          </p:txBody>
        </p:sp>
        <p:sp>
          <p:nvSpPr>
            <p:cNvPr id="315525" name="Line 133"/>
            <p:cNvSpPr>
              <a:spLocks noChangeShapeType="1"/>
            </p:cNvSpPr>
            <p:nvPr/>
          </p:nvSpPr>
          <p:spPr bwMode="auto">
            <a:xfrm flipH="1">
              <a:off x="2636" y="3163"/>
              <a:ext cx="565" cy="1"/>
            </a:xfrm>
            <a:prstGeom prst="line">
              <a:avLst/>
            </a:prstGeom>
            <a:noFill/>
            <a:ln w="15875">
              <a:solidFill>
                <a:srgbClr val="000000"/>
              </a:solidFill>
              <a:round/>
              <a:headEnd/>
              <a:tailEnd/>
            </a:ln>
          </p:spPr>
          <p:txBody>
            <a:bodyPr/>
            <a:lstStyle/>
            <a:p>
              <a:endParaRPr lang="en-US"/>
            </a:p>
          </p:txBody>
        </p:sp>
        <p:sp>
          <p:nvSpPr>
            <p:cNvPr id="315526" name="Rectangle 134"/>
            <p:cNvSpPr>
              <a:spLocks noChangeArrowheads="1"/>
            </p:cNvSpPr>
            <p:nvPr/>
          </p:nvSpPr>
          <p:spPr bwMode="auto">
            <a:xfrm>
              <a:off x="3519" y="3687"/>
              <a:ext cx="337"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Quotient</a:t>
              </a:r>
              <a:endParaRPr lang="en-CA" sz="2400"/>
            </a:p>
          </p:txBody>
        </p:sp>
        <p:sp>
          <p:nvSpPr>
            <p:cNvPr id="315527" name="Rectangle 135"/>
            <p:cNvSpPr>
              <a:spLocks noChangeArrowheads="1"/>
            </p:cNvSpPr>
            <p:nvPr/>
          </p:nvSpPr>
          <p:spPr bwMode="auto">
            <a:xfrm>
              <a:off x="2728" y="3687"/>
              <a:ext cx="423"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Remainder</a:t>
              </a:r>
              <a:endParaRPr lang="en-CA" sz="2400"/>
            </a:p>
          </p:txBody>
        </p:sp>
        <p:sp>
          <p:nvSpPr>
            <p:cNvPr id="315528" name="Rectangle 136"/>
            <p:cNvSpPr>
              <a:spLocks noChangeArrowheads="1"/>
            </p:cNvSpPr>
            <p:nvPr/>
          </p:nvSpPr>
          <p:spPr bwMode="auto">
            <a:xfrm>
              <a:off x="2204" y="2917"/>
              <a:ext cx="187"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Shift</a:t>
              </a:r>
              <a:endParaRPr lang="en-CA" sz="2400"/>
            </a:p>
          </p:txBody>
        </p:sp>
        <p:sp>
          <p:nvSpPr>
            <p:cNvPr id="315529" name="Rectangle 137"/>
            <p:cNvSpPr>
              <a:spLocks noChangeArrowheads="1"/>
            </p:cNvSpPr>
            <p:nvPr/>
          </p:nvSpPr>
          <p:spPr bwMode="auto">
            <a:xfrm>
              <a:off x="3150" y="3050"/>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530" name="Rectangle 138"/>
            <p:cNvSpPr>
              <a:spLocks noChangeArrowheads="1"/>
            </p:cNvSpPr>
            <p:nvPr/>
          </p:nvSpPr>
          <p:spPr bwMode="auto">
            <a:xfrm>
              <a:off x="3026" y="3050"/>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531" name="Rectangle 139"/>
            <p:cNvSpPr>
              <a:spLocks noChangeArrowheads="1"/>
            </p:cNvSpPr>
            <p:nvPr/>
          </p:nvSpPr>
          <p:spPr bwMode="auto">
            <a:xfrm>
              <a:off x="2903" y="3050"/>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532" name="Rectangle 140"/>
            <p:cNvSpPr>
              <a:spLocks noChangeArrowheads="1"/>
            </p:cNvSpPr>
            <p:nvPr/>
          </p:nvSpPr>
          <p:spPr bwMode="auto">
            <a:xfrm>
              <a:off x="2769" y="3050"/>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533" name="Rectangle 141"/>
            <p:cNvSpPr>
              <a:spLocks noChangeArrowheads="1"/>
            </p:cNvSpPr>
            <p:nvPr/>
          </p:nvSpPr>
          <p:spPr bwMode="auto">
            <a:xfrm>
              <a:off x="2646" y="3050"/>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534" name="Rectangle 142"/>
            <p:cNvSpPr>
              <a:spLocks noChangeArrowheads="1"/>
            </p:cNvSpPr>
            <p:nvPr/>
          </p:nvSpPr>
          <p:spPr bwMode="auto">
            <a:xfrm>
              <a:off x="3026" y="2917"/>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535" name="Rectangle 143"/>
            <p:cNvSpPr>
              <a:spLocks noChangeArrowheads="1"/>
            </p:cNvSpPr>
            <p:nvPr/>
          </p:nvSpPr>
          <p:spPr bwMode="auto">
            <a:xfrm>
              <a:off x="3150" y="2917"/>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536" name="Rectangle 144"/>
            <p:cNvSpPr>
              <a:spLocks noChangeArrowheads="1"/>
            </p:cNvSpPr>
            <p:nvPr/>
          </p:nvSpPr>
          <p:spPr bwMode="auto">
            <a:xfrm>
              <a:off x="2903" y="2917"/>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537" name="Rectangle 145"/>
            <p:cNvSpPr>
              <a:spLocks noChangeArrowheads="1"/>
            </p:cNvSpPr>
            <p:nvPr/>
          </p:nvSpPr>
          <p:spPr bwMode="auto">
            <a:xfrm>
              <a:off x="2769" y="2917"/>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538" name="Rectangle 146"/>
            <p:cNvSpPr>
              <a:spLocks noChangeArrowheads="1"/>
            </p:cNvSpPr>
            <p:nvPr/>
          </p:nvSpPr>
          <p:spPr bwMode="auto">
            <a:xfrm>
              <a:off x="2646" y="2917"/>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539" name="Rectangle 147"/>
            <p:cNvSpPr>
              <a:spLocks noChangeArrowheads="1"/>
            </p:cNvSpPr>
            <p:nvPr/>
          </p:nvSpPr>
          <p:spPr bwMode="auto">
            <a:xfrm>
              <a:off x="2204" y="3050"/>
              <a:ext cx="321"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Subtract</a:t>
              </a:r>
              <a:endParaRPr lang="en-CA" sz="2400"/>
            </a:p>
          </p:txBody>
        </p:sp>
        <p:sp>
          <p:nvSpPr>
            <p:cNvPr id="315540" name="Rectangle 148"/>
            <p:cNvSpPr>
              <a:spLocks noChangeArrowheads="1"/>
            </p:cNvSpPr>
            <p:nvPr/>
          </p:nvSpPr>
          <p:spPr bwMode="auto">
            <a:xfrm>
              <a:off x="3797" y="1129"/>
              <a:ext cx="103" cy="92"/>
            </a:xfrm>
            <a:prstGeom prst="rect">
              <a:avLst/>
            </a:prstGeom>
            <a:noFill/>
            <a:ln w="15875">
              <a:solidFill>
                <a:srgbClr val="00FFFF"/>
              </a:solidFill>
              <a:miter lim="800000"/>
              <a:headEnd/>
              <a:tailEnd/>
            </a:ln>
          </p:spPr>
          <p:txBody>
            <a:bodyPr/>
            <a:lstStyle/>
            <a:p>
              <a:endParaRPr lang="en-US"/>
            </a:p>
          </p:txBody>
        </p:sp>
        <p:sp>
          <p:nvSpPr>
            <p:cNvPr id="315541" name="Rectangle 149"/>
            <p:cNvSpPr>
              <a:spLocks noChangeArrowheads="1"/>
            </p:cNvSpPr>
            <p:nvPr/>
          </p:nvSpPr>
          <p:spPr bwMode="auto">
            <a:xfrm>
              <a:off x="3797" y="1642"/>
              <a:ext cx="103" cy="93"/>
            </a:xfrm>
            <a:prstGeom prst="rect">
              <a:avLst/>
            </a:prstGeom>
            <a:noFill/>
            <a:ln w="15875">
              <a:solidFill>
                <a:srgbClr val="00FFFF"/>
              </a:solidFill>
              <a:miter lim="800000"/>
              <a:headEnd/>
              <a:tailEnd/>
            </a:ln>
          </p:spPr>
          <p:txBody>
            <a:bodyPr/>
            <a:lstStyle/>
            <a:p>
              <a:endParaRPr lang="en-US"/>
            </a:p>
          </p:txBody>
        </p:sp>
        <p:sp>
          <p:nvSpPr>
            <p:cNvPr id="315542" name="Rectangle 150"/>
            <p:cNvSpPr>
              <a:spLocks noChangeArrowheads="1"/>
            </p:cNvSpPr>
            <p:nvPr/>
          </p:nvSpPr>
          <p:spPr bwMode="auto">
            <a:xfrm>
              <a:off x="3797" y="1766"/>
              <a:ext cx="103" cy="102"/>
            </a:xfrm>
            <a:prstGeom prst="rect">
              <a:avLst/>
            </a:prstGeom>
            <a:noFill/>
            <a:ln w="15875">
              <a:solidFill>
                <a:srgbClr val="00FFFF"/>
              </a:solidFill>
              <a:miter lim="800000"/>
              <a:headEnd/>
              <a:tailEnd/>
            </a:ln>
          </p:spPr>
          <p:txBody>
            <a:bodyPr/>
            <a:lstStyle/>
            <a:p>
              <a:endParaRPr lang="en-US"/>
            </a:p>
          </p:txBody>
        </p:sp>
        <p:sp>
          <p:nvSpPr>
            <p:cNvPr id="315543" name="Rectangle 151"/>
            <p:cNvSpPr>
              <a:spLocks noChangeArrowheads="1"/>
            </p:cNvSpPr>
            <p:nvPr/>
          </p:nvSpPr>
          <p:spPr bwMode="auto">
            <a:xfrm>
              <a:off x="3684" y="1766"/>
              <a:ext cx="92" cy="102"/>
            </a:xfrm>
            <a:prstGeom prst="rect">
              <a:avLst/>
            </a:prstGeom>
            <a:noFill/>
            <a:ln w="15875">
              <a:solidFill>
                <a:srgbClr val="00FFFF"/>
              </a:solidFill>
              <a:miter lim="800000"/>
              <a:headEnd/>
              <a:tailEnd/>
            </a:ln>
          </p:spPr>
          <p:txBody>
            <a:bodyPr/>
            <a:lstStyle/>
            <a:p>
              <a:endParaRPr lang="en-US"/>
            </a:p>
          </p:txBody>
        </p:sp>
        <p:sp>
          <p:nvSpPr>
            <p:cNvPr id="315544" name="Rectangle 152"/>
            <p:cNvSpPr>
              <a:spLocks noChangeArrowheads="1"/>
            </p:cNvSpPr>
            <p:nvPr/>
          </p:nvSpPr>
          <p:spPr bwMode="auto">
            <a:xfrm>
              <a:off x="3797" y="2290"/>
              <a:ext cx="103" cy="92"/>
            </a:xfrm>
            <a:prstGeom prst="rect">
              <a:avLst/>
            </a:prstGeom>
            <a:noFill/>
            <a:ln w="15875">
              <a:solidFill>
                <a:srgbClr val="00FFFF"/>
              </a:solidFill>
              <a:miter lim="800000"/>
              <a:headEnd/>
              <a:tailEnd/>
            </a:ln>
          </p:spPr>
          <p:txBody>
            <a:bodyPr/>
            <a:lstStyle/>
            <a:p>
              <a:endParaRPr lang="en-US"/>
            </a:p>
          </p:txBody>
        </p:sp>
        <p:sp>
          <p:nvSpPr>
            <p:cNvPr id="315545" name="Rectangle 153"/>
            <p:cNvSpPr>
              <a:spLocks noChangeArrowheads="1"/>
            </p:cNvSpPr>
            <p:nvPr/>
          </p:nvSpPr>
          <p:spPr bwMode="auto">
            <a:xfrm>
              <a:off x="3797" y="2413"/>
              <a:ext cx="103" cy="92"/>
            </a:xfrm>
            <a:prstGeom prst="rect">
              <a:avLst/>
            </a:prstGeom>
            <a:noFill/>
            <a:ln w="15875">
              <a:solidFill>
                <a:srgbClr val="00FFFF"/>
              </a:solidFill>
              <a:miter lim="800000"/>
              <a:headEnd/>
              <a:tailEnd/>
            </a:ln>
          </p:spPr>
          <p:txBody>
            <a:bodyPr/>
            <a:lstStyle/>
            <a:p>
              <a:endParaRPr lang="en-US"/>
            </a:p>
          </p:txBody>
        </p:sp>
        <p:sp>
          <p:nvSpPr>
            <p:cNvPr id="315546" name="Rectangle 154"/>
            <p:cNvSpPr>
              <a:spLocks noChangeArrowheads="1"/>
            </p:cNvSpPr>
            <p:nvPr/>
          </p:nvSpPr>
          <p:spPr bwMode="auto">
            <a:xfrm>
              <a:off x="3684" y="2290"/>
              <a:ext cx="92" cy="92"/>
            </a:xfrm>
            <a:prstGeom prst="rect">
              <a:avLst/>
            </a:prstGeom>
            <a:noFill/>
            <a:ln w="15875">
              <a:solidFill>
                <a:srgbClr val="00FFFF"/>
              </a:solidFill>
              <a:miter lim="800000"/>
              <a:headEnd/>
              <a:tailEnd/>
            </a:ln>
          </p:spPr>
          <p:txBody>
            <a:bodyPr/>
            <a:lstStyle/>
            <a:p>
              <a:endParaRPr lang="en-US"/>
            </a:p>
          </p:txBody>
        </p:sp>
        <p:sp>
          <p:nvSpPr>
            <p:cNvPr id="315547" name="Rectangle 155"/>
            <p:cNvSpPr>
              <a:spLocks noChangeArrowheads="1"/>
            </p:cNvSpPr>
            <p:nvPr/>
          </p:nvSpPr>
          <p:spPr bwMode="auto">
            <a:xfrm>
              <a:off x="3684" y="2413"/>
              <a:ext cx="92" cy="92"/>
            </a:xfrm>
            <a:prstGeom prst="rect">
              <a:avLst/>
            </a:prstGeom>
            <a:noFill/>
            <a:ln w="15875">
              <a:solidFill>
                <a:srgbClr val="00FFFF"/>
              </a:solidFill>
              <a:miter lim="800000"/>
              <a:headEnd/>
              <a:tailEnd/>
            </a:ln>
          </p:spPr>
          <p:txBody>
            <a:bodyPr/>
            <a:lstStyle/>
            <a:p>
              <a:endParaRPr lang="en-US"/>
            </a:p>
          </p:txBody>
        </p:sp>
        <p:sp>
          <p:nvSpPr>
            <p:cNvPr id="315548" name="Rectangle 156"/>
            <p:cNvSpPr>
              <a:spLocks noChangeArrowheads="1"/>
            </p:cNvSpPr>
            <p:nvPr/>
          </p:nvSpPr>
          <p:spPr bwMode="auto">
            <a:xfrm>
              <a:off x="3561" y="2413"/>
              <a:ext cx="92" cy="92"/>
            </a:xfrm>
            <a:prstGeom prst="rect">
              <a:avLst/>
            </a:prstGeom>
            <a:noFill/>
            <a:ln w="15875">
              <a:solidFill>
                <a:srgbClr val="00FFFF"/>
              </a:solidFill>
              <a:miter lim="800000"/>
              <a:headEnd/>
              <a:tailEnd/>
            </a:ln>
          </p:spPr>
          <p:txBody>
            <a:bodyPr/>
            <a:lstStyle/>
            <a:p>
              <a:endParaRPr lang="en-US"/>
            </a:p>
          </p:txBody>
        </p:sp>
        <p:sp>
          <p:nvSpPr>
            <p:cNvPr id="315549" name="Rectangle 157"/>
            <p:cNvSpPr>
              <a:spLocks noChangeArrowheads="1"/>
            </p:cNvSpPr>
            <p:nvPr/>
          </p:nvSpPr>
          <p:spPr bwMode="auto">
            <a:xfrm>
              <a:off x="3797" y="2937"/>
              <a:ext cx="103" cy="92"/>
            </a:xfrm>
            <a:prstGeom prst="rect">
              <a:avLst/>
            </a:prstGeom>
            <a:noFill/>
            <a:ln w="15875">
              <a:solidFill>
                <a:srgbClr val="00FFFF"/>
              </a:solidFill>
              <a:miter lim="800000"/>
              <a:headEnd/>
              <a:tailEnd/>
            </a:ln>
          </p:spPr>
          <p:txBody>
            <a:bodyPr/>
            <a:lstStyle/>
            <a:p>
              <a:endParaRPr lang="en-US"/>
            </a:p>
          </p:txBody>
        </p:sp>
        <p:sp>
          <p:nvSpPr>
            <p:cNvPr id="315550" name="Rectangle 158"/>
            <p:cNvSpPr>
              <a:spLocks noChangeArrowheads="1"/>
            </p:cNvSpPr>
            <p:nvPr/>
          </p:nvSpPr>
          <p:spPr bwMode="auto">
            <a:xfrm>
              <a:off x="3684" y="2937"/>
              <a:ext cx="92" cy="92"/>
            </a:xfrm>
            <a:prstGeom prst="rect">
              <a:avLst/>
            </a:prstGeom>
            <a:noFill/>
            <a:ln w="15875">
              <a:solidFill>
                <a:srgbClr val="00FFFF"/>
              </a:solidFill>
              <a:miter lim="800000"/>
              <a:headEnd/>
              <a:tailEnd/>
            </a:ln>
          </p:spPr>
          <p:txBody>
            <a:bodyPr/>
            <a:lstStyle/>
            <a:p>
              <a:endParaRPr lang="en-US"/>
            </a:p>
          </p:txBody>
        </p:sp>
        <p:sp>
          <p:nvSpPr>
            <p:cNvPr id="315551" name="Rectangle 159"/>
            <p:cNvSpPr>
              <a:spLocks noChangeArrowheads="1"/>
            </p:cNvSpPr>
            <p:nvPr/>
          </p:nvSpPr>
          <p:spPr bwMode="auto">
            <a:xfrm>
              <a:off x="3561" y="2937"/>
              <a:ext cx="92" cy="92"/>
            </a:xfrm>
            <a:prstGeom prst="rect">
              <a:avLst/>
            </a:prstGeom>
            <a:noFill/>
            <a:ln w="15875">
              <a:solidFill>
                <a:srgbClr val="00FFFF"/>
              </a:solidFill>
              <a:miter lim="800000"/>
              <a:headEnd/>
              <a:tailEnd/>
            </a:ln>
          </p:spPr>
          <p:txBody>
            <a:bodyPr/>
            <a:lstStyle/>
            <a:p>
              <a:endParaRPr lang="en-US"/>
            </a:p>
          </p:txBody>
        </p:sp>
        <p:sp>
          <p:nvSpPr>
            <p:cNvPr id="315552" name="Rectangle 160"/>
            <p:cNvSpPr>
              <a:spLocks noChangeArrowheads="1"/>
            </p:cNvSpPr>
            <p:nvPr/>
          </p:nvSpPr>
          <p:spPr bwMode="auto">
            <a:xfrm>
              <a:off x="3797" y="3060"/>
              <a:ext cx="103" cy="93"/>
            </a:xfrm>
            <a:prstGeom prst="rect">
              <a:avLst/>
            </a:prstGeom>
            <a:noFill/>
            <a:ln w="15875">
              <a:solidFill>
                <a:srgbClr val="00FFFF"/>
              </a:solidFill>
              <a:miter lim="800000"/>
              <a:headEnd/>
              <a:tailEnd/>
            </a:ln>
          </p:spPr>
          <p:txBody>
            <a:bodyPr/>
            <a:lstStyle/>
            <a:p>
              <a:endParaRPr lang="en-US"/>
            </a:p>
          </p:txBody>
        </p:sp>
        <p:sp>
          <p:nvSpPr>
            <p:cNvPr id="315553" name="Rectangle 161"/>
            <p:cNvSpPr>
              <a:spLocks noChangeArrowheads="1"/>
            </p:cNvSpPr>
            <p:nvPr/>
          </p:nvSpPr>
          <p:spPr bwMode="auto">
            <a:xfrm>
              <a:off x="3684" y="3060"/>
              <a:ext cx="92" cy="93"/>
            </a:xfrm>
            <a:prstGeom prst="rect">
              <a:avLst/>
            </a:prstGeom>
            <a:noFill/>
            <a:ln w="15875">
              <a:solidFill>
                <a:srgbClr val="00FFFF"/>
              </a:solidFill>
              <a:miter lim="800000"/>
              <a:headEnd/>
              <a:tailEnd/>
            </a:ln>
          </p:spPr>
          <p:txBody>
            <a:bodyPr/>
            <a:lstStyle/>
            <a:p>
              <a:endParaRPr lang="en-US"/>
            </a:p>
          </p:txBody>
        </p:sp>
        <p:sp>
          <p:nvSpPr>
            <p:cNvPr id="315554" name="Rectangle 162"/>
            <p:cNvSpPr>
              <a:spLocks noChangeArrowheads="1"/>
            </p:cNvSpPr>
            <p:nvPr/>
          </p:nvSpPr>
          <p:spPr bwMode="auto">
            <a:xfrm>
              <a:off x="3561" y="3060"/>
              <a:ext cx="92" cy="93"/>
            </a:xfrm>
            <a:prstGeom prst="rect">
              <a:avLst/>
            </a:prstGeom>
            <a:noFill/>
            <a:ln w="15875">
              <a:solidFill>
                <a:srgbClr val="00FFFF"/>
              </a:solidFill>
              <a:miter lim="800000"/>
              <a:headEnd/>
              <a:tailEnd/>
            </a:ln>
          </p:spPr>
          <p:txBody>
            <a:bodyPr/>
            <a:lstStyle/>
            <a:p>
              <a:endParaRPr lang="en-US"/>
            </a:p>
          </p:txBody>
        </p:sp>
        <p:sp>
          <p:nvSpPr>
            <p:cNvPr id="315555" name="Rectangle 163"/>
            <p:cNvSpPr>
              <a:spLocks noChangeArrowheads="1"/>
            </p:cNvSpPr>
            <p:nvPr/>
          </p:nvSpPr>
          <p:spPr bwMode="auto">
            <a:xfrm>
              <a:off x="3817" y="3451"/>
              <a:ext cx="93" cy="92"/>
            </a:xfrm>
            <a:prstGeom prst="rect">
              <a:avLst/>
            </a:prstGeom>
            <a:noFill/>
            <a:ln w="15875">
              <a:solidFill>
                <a:srgbClr val="00FFFF"/>
              </a:solidFill>
              <a:miter lim="800000"/>
              <a:headEnd/>
              <a:tailEnd/>
            </a:ln>
          </p:spPr>
          <p:txBody>
            <a:bodyPr/>
            <a:lstStyle/>
            <a:p>
              <a:endParaRPr lang="en-US"/>
            </a:p>
          </p:txBody>
        </p:sp>
        <p:sp>
          <p:nvSpPr>
            <p:cNvPr id="315556" name="Rectangle 164"/>
            <p:cNvSpPr>
              <a:spLocks noChangeArrowheads="1"/>
            </p:cNvSpPr>
            <p:nvPr/>
          </p:nvSpPr>
          <p:spPr bwMode="auto">
            <a:xfrm>
              <a:off x="3437" y="3060"/>
              <a:ext cx="93" cy="93"/>
            </a:xfrm>
            <a:prstGeom prst="rect">
              <a:avLst/>
            </a:prstGeom>
            <a:noFill/>
            <a:ln w="15875">
              <a:solidFill>
                <a:srgbClr val="00FFFF"/>
              </a:solidFill>
              <a:miter lim="800000"/>
              <a:headEnd/>
              <a:tailEnd/>
            </a:ln>
          </p:spPr>
          <p:txBody>
            <a:bodyPr/>
            <a:lstStyle/>
            <a:p>
              <a:endParaRPr lang="en-US"/>
            </a:p>
          </p:txBody>
        </p:sp>
        <p:sp>
          <p:nvSpPr>
            <p:cNvPr id="315557" name="Rectangle 165"/>
            <p:cNvSpPr>
              <a:spLocks noChangeArrowheads="1"/>
            </p:cNvSpPr>
            <p:nvPr/>
          </p:nvSpPr>
          <p:spPr bwMode="auto">
            <a:xfrm>
              <a:off x="3694" y="3451"/>
              <a:ext cx="93" cy="92"/>
            </a:xfrm>
            <a:prstGeom prst="rect">
              <a:avLst/>
            </a:prstGeom>
            <a:noFill/>
            <a:ln w="15875">
              <a:solidFill>
                <a:srgbClr val="00FFFF"/>
              </a:solidFill>
              <a:miter lim="800000"/>
              <a:headEnd/>
              <a:tailEnd/>
            </a:ln>
          </p:spPr>
          <p:txBody>
            <a:bodyPr/>
            <a:lstStyle/>
            <a:p>
              <a:endParaRPr lang="en-US"/>
            </a:p>
          </p:txBody>
        </p:sp>
        <p:sp>
          <p:nvSpPr>
            <p:cNvPr id="315558" name="Rectangle 166"/>
            <p:cNvSpPr>
              <a:spLocks noChangeArrowheads="1"/>
            </p:cNvSpPr>
            <p:nvPr/>
          </p:nvSpPr>
          <p:spPr bwMode="auto">
            <a:xfrm>
              <a:off x="3571" y="3451"/>
              <a:ext cx="92" cy="92"/>
            </a:xfrm>
            <a:prstGeom prst="rect">
              <a:avLst/>
            </a:prstGeom>
            <a:noFill/>
            <a:ln w="15875">
              <a:solidFill>
                <a:srgbClr val="00FFFF"/>
              </a:solidFill>
              <a:miter lim="800000"/>
              <a:headEnd/>
              <a:tailEnd/>
            </a:ln>
          </p:spPr>
          <p:txBody>
            <a:bodyPr/>
            <a:lstStyle/>
            <a:p>
              <a:endParaRPr lang="en-US"/>
            </a:p>
          </p:txBody>
        </p:sp>
        <p:sp>
          <p:nvSpPr>
            <p:cNvPr id="315559" name="Rectangle 167"/>
            <p:cNvSpPr>
              <a:spLocks noChangeArrowheads="1"/>
            </p:cNvSpPr>
            <p:nvPr/>
          </p:nvSpPr>
          <p:spPr bwMode="auto">
            <a:xfrm>
              <a:off x="3448" y="3451"/>
              <a:ext cx="92" cy="92"/>
            </a:xfrm>
            <a:prstGeom prst="rect">
              <a:avLst/>
            </a:prstGeom>
            <a:noFill/>
            <a:ln w="15875">
              <a:solidFill>
                <a:srgbClr val="00FFFF"/>
              </a:solidFill>
              <a:miter lim="800000"/>
              <a:headEnd/>
              <a:tailEnd/>
            </a:ln>
          </p:spPr>
          <p:txBody>
            <a:bodyPr/>
            <a:lstStyle/>
            <a:p>
              <a:endParaRPr lang="en-US"/>
            </a:p>
          </p:txBody>
        </p:sp>
        <p:sp>
          <p:nvSpPr>
            <p:cNvPr id="315560" name="Rectangle 168"/>
            <p:cNvSpPr>
              <a:spLocks noChangeArrowheads="1"/>
            </p:cNvSpPr>
            <p:nvPr/>
          </p:nvSpPr>
          <p:spPr bwMode="auto">
            <a:xfrm>
              <a:off x="4167" y="2013"/>
              <a:ext cx="511"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Second cycle</a:t>
              </a:r>
              <a:endParaRPr lang="en-CA" sz="2400"/>
            </a:p>
          </p:txBody>
        </p:sp>
        <p:sp>
          <p:nvSpPr>
            <p:cNvPr id="315561" name="Rectangle 169"/>
            <p:cNvSpPr>
              <a:spLocks noChangeArrowheads="1"/>
            </p:cNvSpPr>
            <p:nvPr/>
          </p:nvSpPr>
          <p:spPr bwMode="auto">
            <a:xfrm>
              <a:off x="4167" y="1252"/>
              <a:ext cx="404"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First cycle</a:t>
              </a:r>
              <a:endParaRPr lang="en-CA" sz="2400"/>
            </a:p>
          </p:txBody>
        </p:sp>
        <p:sp>
          <p:nvSpPr>
            <p:cNvPr id="315562" name="Rectangle 170"/>
            <p:cNvSpPr>
              <a:spLocks noChangeArrowheads="1"/>
            </p:cNvSpPr>
            <p:nvPr/>
          </p:nvSpPr>
          <p:spPr bwMode="auto">
            <a:xfrm>
              <a:off x="4167" y="2660"/>
              <a:ext cx="442"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Third cycle</a:t>
              </a:r>
              <a:endParaRPr lang="en-CA" sz="2400"/>
            </a:p>
          </p:txBody>
        </p:sp>
        <p:sp>
          <p:nvSpPr>
            <p:cNvPr id="315563" name="Rectangle 171"/>
            <p:cNvSpPr>
              <a:spLocks noChangeArrowheads="1"/>
            </p:cNvSpPr>
            <p:nvPr/>
          </p:nvSpPr>
          <p:spPr bwMode="auto">
            <a:xfrm>
              <a:off x="4167" y="3246"/>
              <a:ext cx="484"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Fourth cycle</a:t>
              </a:r>
              <a:endParaRPr lang="en-CA" sz="2400"/>
            </a:p>
          </p:txBody>
        </p:sp>
        <p:sp>
          <p:nvSpPr>
            <p:cNvPr id="315564" name="Rectangle 172"/>
            <p:cNvSpPr>
              <a:spLocks noChangeArrowheads="1"/>
            </p:cNvSpPr>
            <p:nvPr/>
          </p:nvSpPr>
          <p:spPr bwMode="auto">
            <a:xfrm>
              <a:off x="3704" y="2403"/>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565" name="Rectangle 173"/>
            <p:cNvSpPr>
              <a:spLocks noChangeArrowheads="1"/>
            </p:cNvSpPr>
            <p:nvPr/>
          </p:nvSpPr>
          <p:spPr bwMode="auto">
            <a:xfrm>
              <a:off x="3704" y="2280"/>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566" name="Rectangle 174"/>
            <p:cNvSpPr>
              <a:spLocks noChangeArrowheads="1"/>
            </p:cNvSpPr>
            <p:nvPr/>
          </p:nvSpPr>
          <p:spPr bwMode="auto">
            <a:xfrm>
              <a:off x="3704" y="1109"/>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567" name="Rectangle 175"/>
            <p:cNvSpPr>
              <a:spLocks noChangeArrowheads="1"/>
            </p:cNvSpPr>
            <p:nvPr/>
          </p:nvSpPr>
          <p:spPr bwMode="auto">
            <a:xfrm>
              <a:off x="3704" y="862"/>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568" name="Rectangle 176"/>
            <p:cNvSpPr>
              <a:spLocks noChangeArrowheads="1"/>
            </p:cNvSpPr>
            <p:nvPr/>
          </p:nvSpPr>
          <p:spPr bwMode="auto">
            <a:xfrm>
              <a:off x="3704" y="1756"/>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569" name="Rectangle 177"/>
            <p:cNvSpPr>
              <a:spLocks noChangeArrowheads="1"/>
            </p:cNvSpPr>
            <p:nvPr/>
          </p:nvSpPr>
          <p:spPr bwMode="auto">
            <a:xfrm>
              <a:off x="3704" y="1633"/>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570" name="Rectangle 178"/>
            <p:cNvSpPr>
              <a:spLocks noChangeArrowheads="1"/>
            </p:cNvSpPr>
            <p:nvPr/>
          </p:nvSpPr>
          <p:spPr bwMode="auto">
            <a:xfrm>
              <a:off x="3715" y="3441"/>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571" name="Rectangle 179"/>
            <p:cNvSpPr>
              <a:spLocks noChangeArrowheads="1"/>
            </p:cNvSpPr>
            <p:nvPr/>
          </p:nvSpPr>
          <p:spPr bwMode="auto">
            <a:xfrm>
              <a:off x="3704" y="2917"/>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572" name="Rectangle 180"/>
            <p:cNvSpPr>
              <a:spLocks noChangeArrowheads="1"/>
            </p:cNvSpPr>
            <p:nvPr/>
          </p:nvSpPr>
          <p:spPr bwMode="auto">
            <a:xfrm>
              <a:off x="3704" y="3050"/>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573" name="Rectangle 181"/>
            <p:cNvSpPr>
              <a:spLocks noChangeArrowheads="1"/>
            </p:cNvSpPr>
            <p:nvPr/>
          </p:nvSpPr>
          <p:spPr bwMode="auto">
            <a:xfrm>
              <a:off x="3160" y="2680"/>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574" name="Rectangle 182"/>
            <p:cNvSpPr>
              <a:spLocks noChangeArrowheads="1"/>
            </p:cNvSpPr>
            <p:nvPr/>
          </p:nvSpPr>
          <p:spPr bwMode="auto">
            <a:xfrm>
              <a:off x="3037" y="2680"/>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575" name="Rectangle 183"/>
            <p:cNvSpPr>
              <a:spLocks noChangeArrowheads="1"/>
            </p:cNvSpPr>
            <p:nvPr/>
          </p:nvSpPr>
          <p:spPr bwMode="auto">
            <a:xfrm>
              <a:off x="2903" y="2680"/>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576" name="Rectangle 184"/>
            <p:cNvSpPr>
              <a:spLocks noChangeArrowheads="1"/>
            </p:cNvSpPr>
            <p:nvPr/>
          </p:nvSpPr>
          <p:spPr bwMode="auto">
            <a:xfrm>
              <a:off x="2780" y="2680"/>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577" name="Rectangle 185"/>
            <p:cNvSpPr>
              <a:spLocks noChangeArrowheads="1"/>
            </p:cNvSpPr>
            <p:nvPr/>
          </p:nvSpPr>
          <p:spPr bwMode="auto">
            <a:xfrm>
              <a:off x="2656" y="2680"/>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578" name="Rectangle 186"/>
            <p:cNvSpPr>
              <a:spLocks noChangeArrowheads="1"/>
            </p:cNvSpPr>
            <p:nvPr/>
          </p:nvSpPr>
          <p:spPr bwMode="auto">
            <a:xfrm>
              <a:off x="3037" y="3317"/>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579" name="Rectangle 187"/>
            <p:cNvSpPr>
              <a:spLocks noChangeArrowheads="1"/>
            </p:cNvSpPr>
            <p:nvPr/>
          </p:nvSpPr>
          <p:spPr bwMode="auto">
            <a:xfrm>
              <a:off x="3160" y="3317"/>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580" name="Line 188"/>
            <p:cNvSpPr>
              <a:spLocks noChangeShapeType="1"/>
            </p:cNvSpPr>
            <p:nvPr/>
          </p:nvSpPr>
          <p:spPr bwMode="auto">
            <a:xfrm flipH="1">
              <a:off x="2636" y="3430"/>
              <a:ext cx="565" cy="1"/>
            </a:xfrm>
            <a:prstGeom prst="line">
              <a:avLst/>
            </a:prstGeom>
            <a:noFill/>
            <a:ln w="15875">
              <a:solidFill>
                <a:srgbClr val="000000"/>
              </a:solidFill>
              <a:round/>
              <a:headEnd/>
              <a:tailEnd/>
            </a:ln>
          </p:spPr>
          <p:txBody>
            <a:bodyPr/>
            <a:lstStyle/>
            <a:p>
              <a:endParaRPr lang="en-US"/>
            </a:p>
          </p:txBody>
        </p:sp>
        <p:sp>
          <p:nvSpPr>
            <p:cNvPr id="315581" name="Rectangle 189"/>
            <p:cNvSpPr>
              <a:spLocks noChangeArrowheads="1"/>
            </p:cNvSpPr>
            <p:nvPr/>
          </p:nvSpPr>
          <p:spPr bwMode="auto">
            <a:xfrm>
              <a:off x="3037" y="3430"/>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582" name="Rectangle 190"/>
            <p:cNvSpPr>
              <a:spLocks noChangeArrowheads="1"/>
            </p:cNvSpPr>
            <p:nvPr/>
          </p:nvSpPr>
          <p:spPr bwMode="auto">
            <a:xfrm>
              <a:off x="3160" y="3430"/>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583" name="Rectangle 191"/>
            <p:cNvSpPr>
              <a:spLocks noChangeArrowheads="1"/>
            </p:cNvSpPr>
            <p:nvPr/>
          </p:nvSpPr>
          <p:spPr bwMode="auto">
            <a:xfrm>
              <a:off x="2903" y="3430"/>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584" name="Rectangle 192"/>
            <p:cNvSpPr>
              <a:spLocks noChangeArrowheads="1"/>
            </p:cNvSpPr>
            <p:nvPr/>
          </p:nvSpPr>
          <p:spPr bwMode="auto">
            <a:xfrm>
              <a:off x="2780" y="3430"/>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585" name="Rectangle 193"/>
            <p:cNvSpPr>
              <a:spLocks noChangeArrowheads="1"/>
            </p:cNvSpPr>
            <p:nvPr/>
          </p:nvSpPr>
          <p:spPr bwMode="auto">
            <a:xfrm>
              <a:off x="2656" y="3430"/>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586" name="Freeform 194"/>
            <p:cNvSpPr>
              <a:spLocks/>
            </p:cNvSpPr>
            <p:nvPr/>
          </p:nvSpPr>
          <p:spPr bwMode="auto">
            <a:xfrm>
              <a:off x="2615" y="3194"/>
              <a:ext cx="124" cy="123"/>
            </a:xfrm>
            <a:custGeom>
              <a:avLst/>
              <a:gdLst/>
              <a:ahLst/>
              <a:cxnLst>
                <a:cxn ang="0">
                  <a:pos x="6" y="0"/>
                </a:cxn>
                <a:cxn ang="0">
                  <a:pos x="4" y="0"/>
                </a:cxn>
                <a:cxn ang="0">
                  <a:pos x="2" y="2"/>
                </a:cxn>
                <a:cxn ang="0">
                  <a:pos x="0" y="4"/>
                </a:cxn>
                <a:cxn ang="0">
                  <a:pos x="0" y="6"/>
                </a:cxn>
                <a:cxn ang="0">
                  <a:pos x="0" y="8"/>
                </a:cxn>
                <a:cxn ang="0">
                  <a:pos x="2" y="10"/>
                </a:cxn>
                <a:cxn ang="0">
                  <a:pos x="4" y="12"/>
                </a:cxn>
                <a:cxn ang="0">
                  <a:pos x="6" y="12"/>
                </a:cxn>
                <a:cxn ang="0">
                  <a:pos x="8" y="12"/>
                </a:cxn>
                <a:cxn ang="0">
                  <a:pos x="10" y="10"/>
                </a:cxn>
                <a:cxn ang="0">
                  <a:pos x="12" y="8"/>
                </a:cxn>
                <a:cxn ang="0">
                  <a:pos x="12" y="6"/>
                </a:cxn>
                <a:cxn ang="0">
                  <a:pos x="12" y="4"/>
                </a:cxn>
                <a:cxn ang="0">
                  <a:pos x="10" y="2"/>
                </a:cxn>
                <a:cxn ang="0">
                  <a:pos x="8" y="0"/>
                </a:cxn>
                <a:cxn ang="0">
                  <a:pos x="6" y="0"/>
                </a:cxn>
              </a:cxnLst>
              <a:rect l="0" t="0" r="r" b="b"/>
              <a:pathLst>
                <a:path w="12" h="12">
                  <a:moveTo>
                    <a:pt x="6" y="0"/>
                  </a:moveTo>
                  <a:lnTo>
                    <a:pt x="4" y="0"/>
                  </a:lnTo>
                  <a:lnTo>
                    <a:pt x="2" y="2"/>
                  </a:lnTo>
                  <a:lnTo>
                    <a:pt x="0" y="4"/>
                  </a:lnTo>
                  <a:lnTo>
                    <a:pt x="0" y="6"/>
                  </a:lnTo>
                  <a:lnTo>
                    <a:pt x="0" y="8"/>
                  </a:lnTo>
                  <a:lnTo>
                    <a:pt x="2" y="10"/>
                  </a:lnTo>
                  <a:lnTo>
                    <a:pt x="4" y="12"/>
                  </a:lnTo>
                  <a:lnTo>
                    <a:pt x="6" y="12"/>
                  </a:lnTo>
                  <a:lnTo>
                    <a:pt x="8" y="12"/>
                  </a:lnTo>
                  <a:lnTo>
                    <a:pt x="10" y="10"/>
                  </a:lnTo>
                  <a:lnTo>
                    <a:pt x="12" y="8"/>
                  </a:lnTo>
                  <a:lnTo>
                    <a:pt x="12" y="6"/>
                  </a:lnTo>
                  <a:lnTo>
                    <a:pt x="12" y="4"/>
                  </a:lnTo>
                  <a:lnTo>
                    <a:pt x="10" y="2"/>
                  </a:lnTo>
                  <a:lnTo>
                    <a:pt x="8" y="0"/>
                  </a:lnTo>
                  <a:lnTo>
                    <a:pt x="6" y="0"/>
                  </a:lnTo>
                </a:path>
              </a:pathLst>
            </a:custGeom>
            <a:noFill/>
            <a:ln w="15875">
              <a:solidFill>
                <a:srgbClr val="00FFFF"/>
              </a:solidFill>
              <a:prstDash val="solid"/>
              <a:round/>
              <a:headEnd/>
              <a:tailEnd/>
            </a:ln>
          </p:spPr>
          <p:txBody>
            <a:bodyPr/>
            <a:lstStyle/>
            <a:p>
              <a:endParaRPr lang="en-US"/>
            </a:p>
          </p:txBody>
        </p:sp>
        <p:sp>
          <p:nvSpPr>
            <p:cNvPr id="315587" name="Freeform 195"/>
            <p:cNvSpPr>
              <a:spLocks/>
            </p:cNvSpPr>
            <p:nvPr/>
          </p:nvSpPr>
          <p:spPr bwMode="auto">
            <a:xfrm>
              <a:off x="3859" y="3399"/>
              <a:ext cx="10" cy="41"/>
            </a:xfrm>
            <a:custGeom>
              <a:avLst/>
              <a:gdLst/>
              <a:ahLst/>
              <a:cxnLst>
                <a:cxn ang="0">
                  <a:pos x="0" y="0"/>
                </a:cxn>
                <a:cxn ang="0">
                  <a:pos x="1" y="4"/>
                </a:cxn>
                <a:cxn ang="0">
                  <a:pos x="1" y="0"/>
                </a:cxn>
                <a:cxn ang="0">
                  <a:pos x="1" y="0"/>
                </a:cxn>
                <a:cxn ang="0">
                  <a:pos x="0" y="0"/>
                </a:cxn>
              </a:cxnLst>
              <a:rect l="0" t="0" r="r" b="b"/>
              <a:pathLst>
                <a:path w="1" h="4">
                  <a:moveTo>
                    <a:pt x="0" y="0"/>
                  </a:moveTo>
                  <a:lnTo>
                    <a:pt x="1" y="4"/>
                  </a:lnTo>
                  <a:lnTo>
                    <a:pt x="1" y="0"/>
                  </a:lnTo>
                  <a:lnTo>
                    <a:pt x="1" y="0"/>
                  </a:lnTo>
                  <a:lnTo>
                    <a:pt x="0" y="0"/>
                  </a:lnTo>
                </a:path>
              </a:pathLst>
            </a:custGeom>
            <a:noFill/>
            <a:ln w="15875">
              <a:solidFill>
                <a:srgbClr val="00FFFF"/>
              </a:solidFill>
              <a:prstDash val="solid"/>
              <a:round/>
              <a:headEnd/>
              <a:tailEnd/>
            </a:ln>
          </p:spPr>
          <p:txBody>
            <a:bodyPr/>
            <a:lstStyle/>
            <a:p>
              <a:endParaRPr lang="en-US"/>
            </a:p>
          </p:txBody>
        </p:sp>
        <p:sp>
          <p:nvSpPr>
            <p:cNvPr id="315588" name="Freeform 196"/>
            <p:cNvSpPr>
              <a:spLocks/>
            </p:cNvSpPr>
            <p:nvPr/>
          </p:nvSpPr>
          <p:spPr bwMode="auto">
            <a:xfrm>
              <a:off x="3859" y="3399"/>
              <a:ext cx="10" cy="41"/>
            </a:xfrm>
            <a:custGeom>
              <a:avLst/>
              <a:gdLst/>
              <a:ahLst/>
              <a:cxnLst>
                <a:cxn ang="0">
                  <a:pos x="0" y="0"/>
                </a:cxn>
                <a:cxn ang="0">
                  <a:pos x="10" y="41"/>
                </a:cxn>
                <a:cxn ang="0">
                  <a:pos x="10" y="0"/>
                </a:cxn>
                <a:cxn ang="0">
                  <a:pos x="10" y="0"/>
                </a:cxn>
                <a:cxn ang="0">
                  <a:pos x="0" y="0"/>
                </a:cxn>
              </a:cxnLst>
              <a:rect l="0" t="0" r="r" b="b"/>
              <a:pathLst>
                <a:path w="10" h="41">
                  <a:moveTo>
                    <a:pt x="0" y="0"/>
                  </a:moveTo>
                  <a:lnTo>
                    <a:pt x="10" y="41"/>
                  </a:lnTo>
                  <a:lnTo>
                    <a:pt x="10" y="0"/>
                  </a:lnTo>
                  <a:lnTo>
                    <a:pt x="10" y="0"/>
                  </a:lnTo>
                  <a:lnTo>
                    <a:pt x="0" y="0"/>
                  </a:lnTo>
                  <a:close/>
                </a:path>
              </a:pathLst>
            </a:custGeom>
            <a:solidFill>
              <a:srgbClr val="00FFFF"/>
            </a:solidFill>
            <a:ln w="0">
              <a:solidFill>
                <a:srgbClr val="00FFFF"/>
              </a:solidFill>
              <a:prstDash val="solid"/>
              <a:round/>
              <a:headEnd/>
              <a:tailEnd/>
            </a:ln>
          </p:spPr>
          <p:txBody>
            <a:bodyPr/>
            <a:lstStyle/>
            <a:p>
              <a:endParaRPr lang="en-US"/>
            </a:p>
          </p:txBody>
        </p:sp>
        <p:sp>
          <p:nvSpPr>
            <p:cNvPr id="315589" name="Freeform 197"/>
            <p:cNvSpPr>
              <a:spLocks/>
            </p:cNvSpPr>
            <p:nvPr/>
          </p:nvSpPr>
          <p:spPr bwMode="auto">
            <a:xfrm>
              <a:off x="2708" y="3307"/>
              <a:ext cx="1161" cy="92"/>
            </a:xfrm>
            <a:custGeom>
              <a:avLst/>
              <a:gdLst/>
              <a:ahLst/>
              <a:cxnLst>
                <a:cxn ang="0">
                  <a:pos x="113" y="9"/>
                </a:cxn>
                <a:cxn ang="0">
                  <a:pos x="113" y="7"/>
                </a:cxn>
                <a:cxn ang="0">
                  <a:pos x="113" y="2"/>
                </a:cxn>
                <a:cxn ang="0">
                  <a:pos x="106" y="2"/>
                </a:cxn>
                <a:cxn ang="0">
                  <a:pos x="8" y="2"/>
                </a:cxn>
                <a:cxn ang="0">
                  <a:pos x="2" y="2"/>
                </a:cxn>
                <a:cxn ang="0">
                  <a:pos x="0" y="0"/>
                </a:cxn>
              </a:cxnLst>
              <a:rect l="0" t="0" r="r" b="b"/>
              <a:pathLst>
                <a:path w="113" h="9">
                  <a:moveTo>
                    <a:pt x="113" y="9"/>
                  </a:moveTo>
                  <a:lnTo>
                    <a:pt x="113" y="7"/>
                  </a:lnTo>
                  <a:lnTo>
                    <a:pt x="113" y="2"/>
                  </a:lnTo>
                  <a:lnTo>
                    <a:pt x="106" y="2"/>
                  </a:lnTo>
                  <a:lnTo>
                    <a:pt x="8" y="2"/>
                  </a:lnTo>
                  <a:lnTo>
                    <a:pt x="2" y="2"/>
                  </a:lnTo>
                  <a:lnTo>
                    <a:pt x="0" y="0"/>
                  </a:lnTo>
                </a:path>
              </a:pathLst>
            </a:custGeom>
            <a:noFill/>
            <a:ln w="15875">
              <a:solidFill>
                <a:srgbClr val="00FFFF"/>
              </a:solidFill>
              <a:prstDash val="solid"/>
              <a:round/>
              <a:headEnd/>
              <a:tailEnd/>
            </a:ln>
          </p:spPr>
          <p:txBody>
            <a:bodyPr/>
            <a:lstStyle/>
            <a:p>
              <a:endParaRPr lang="en-US"/>
            </a:p>
          </p:txBody>
        </p:sp>
        <p:sp>
          <p:nvSpPr>
            <p:cNvPr id="315590" name="Rectangle 198"/>
            <p:cNvSpPr>
              <a:spLocks noChangeArrowheads="1"/>
            </p:cNvSpPr>
            <p:nvPr/>
          </p:nvSpPr>
          <p:spPr bwMode="auto">
            <a:xfrm>
              <a:off x="3160" y="3194"/>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591" name="Rectangle 199"/>
            <p:cNvSpPr>
              <a:spLocks noChangeArrowheads="1"/>
            </p:cNvSpPr>
            <p:nvPr/>
          </p:nvSpPr>
          <p:spPr bwMode="auto">
            <a:xfrm>
              <a:off x="3037" y="3194"/>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592" name="Rectangle 200"/>
            <p:cNvSpPr>
              <a:spLocks noChangeArrowheads="1"/>
            </p:cNvSpPr>
            <p:nvPr/>
          </p:nvSpPr>
          <p:spPr bwMode="auto">
            <a:xfrm>
              <a:off x="2903" y="3194"/>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593" name="Rectangle 201"/>
            <p:cNvSpPr>
              <a:spLocks noChangeArrowheads="1"/>
            </p:cNvSpPr>
            <p:nvPr/>
          </p:nvSpPr>
          <p:spPr bwMode="auto">
            <a:xfrm>
              <a:off x="2780" y="3194"/>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594" name="Rectangle 202"/>
            <p:cNvSpPr>
              <a:spLocks noChangeArrowheads="1"/>
            </p:cNvSpPr>
            <p:nvPr/>
          </p:nvSpPr>
          <p:spPr bwMode="auto">
            <a:xfrm>
              <a:off x="2656" y="3194"/>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595" name="Rectangle 203"/>
            <p:cNvSpPr>
              <a:spLocks noChangeArrowheads="1"/>
            </p:cNvSpPr>
            <p:nvPr/>
          </p:nvSpPr>
          <p:spPr bwMode="auto">
            <a:xfrm>
              <a:off x="2204" y="3317"/>
              <a:ext cx="294"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Restore</a:t>
              </a:r>
              <a:endParaRPr lang="en-CA" sz="2400"/>
            </a:p>
          </p:txBody>
        </p:sp>
        <p:sp>
          <p:nvSpPr>
            <p:cNvPr id="315596" name="Line 204"/>
            <p:cNvSpPr>
              <a:spLocks noChangeShapeType="1"/>
            </p:cNvSpPr>
            <p:nvPr/>
          </p:nvSpPr>
          <p:spPr bwMode="auto">
            <a:xfrm flipH="1">
              <a:off x="2626" y="1355"/>
              <a:ext cx="565" cy="1"/>
            </a:xfrm>
            <a:prstGeom prst="line">
              <a:avLst/>
            </a:prstGeom>
            <a:noFill/>
            <a:ln w="15875">
              <a:solidFill>
                <a:srgbClr val="000000"/>
              </a:solidFill>
              <a:round/>
              <a:headEnd/>
              <a:tailEnd/>
            </a:ln>
          </p:spPr>
          <p:txBody>
            <a:bodyPr/>
            <a:lstStyle/>
            <a:p>
              <a:endParaRPr lang="en-US"/>
            </a:p>
          </p:txBody>
        </p:sp>
        <p:sp>
          <p:nvSpPr>
            <p:cNvPr id="315597" name="Freeform 205"/>
            <p:cNvSpPr>
              <a:spLocks/>
            </p:cNvSpPr>
            <p:nvPr/>
          </p:nvSpPr>
          <p:spPr bwMode="auto">
            <a:xfrm>
              <a:off x="4044" y="903"/>
              <a:ext cx="51" cy="411"/>
            </a:xfrm>
            <a:custGeom>
              <a:avLst/>
              <a:gdLst/>
              <a:ahLst/>
              <a:cxnLst>
                <a:cxn ang="0">
                  <a:pos x="0" y="0"/>
                </a:cxn>
                <a:cxn ang="0">
                  <a:pos x="1" y="1"/>
                </a:cxn>
                <a:cxn ang="0">
                  <a:pos x="1" y="1"/>
                </a:cxn>
                <a:cxn ang="0">
                  <a:pos x="1" y="2"/>
                </a:cxn>
                <a:cxn ang="0">
                  <a:pos x="2" y="2"/>
                </a:cxn>
                <a:cxn ang="0">
                  <a:pos x="2" y="3"/>
                </a:cxn>
                <a:cxn ang="0">
                  <a:pos x="2" y="10"/>
                </a:cxn>
                <a:cxn ang="0">
                  <a:pos x="2" y="20"/>
                </a:cxn>
                <a:cxn ang="0">
                  <a:pos x="2" y="30"/>
                </a:cxn>
                <a:cxn ang="0">
                  <a:pos x="2" y="37"/>
                </a:cxn>
                <a:cxn ang="0">
                  <a:pos x="2" y="38"/>
                </a:cxn>
                <a:cxn ang="0">
                  <a:pos x="2" y="38"/>
                </a:cxn>
                <a:cxn ang="0">
                  <a:pos x="2" y="39"/>
                </a:cxn>
                <a:cxn ang="0">
                  <a:pos x="3" y="39"/>
                </a:cxn>
                <a:cxn ang="0">
                  <a:pos x="5" y="40"/>
                </a:cxn>
              </a:cxnLst>
              <a:rect l="0" t="0" r="r" b="b"/>
              <a:pathLst>
                <a:path w="5" h="40">
                  <a:moveTo>
                    <a:pt x="0" y="0"/>
                  </a:moveTo>
                  <a:lnTo>
                    <a:pt x="1" y="1"/>
                  </a:lnTo>
                  <a:lnTo>
                    <a:pt x="1" y="1"/>
                  </a:lnTo>
                  <a:lnTo>
                    <a:pt x="1" y="2"/>
                  </a:lnTo>
                  <a:lnTo>
                    <a:pt x="2" y="2"/>
                  </a:lnTo>
                  <a:lnTo>
                    <a:pt x="2" y="3"/>
                  </a:lnTo>
                  <a:lnTo>
                    <a:pt x="2" y="10"/>
                  </a:lnTo>
                  <a:lnTo>
                    <a:pt x="2" y="20"/>
                  </a:lnTo>
                  <a:lnTo>
                    <a:pt x="2" y="30"/>
                  </a:lnTo>
                  <a:lnTo>
                    <a:pt x="2" y="37"/>
                  </a:lnTo>
                  <a:lnTo>
                    <a:pt x="2" y="38"/>
                  </a:lnTo>
                  <a:lnTo>
                    <a:pt x="2" y="38"/>
                  </a:lnTo>
                  <a:lnTo>
                    <a:pt x="2" y="39"/>
                  </a:lnTo>
                  <a:lnTo>
                    <a:pt x="3" y="39"/>
                  </a:lnTo>
                  <a:lnTo>
                    <a:pt x="5" y="40"/>
                  </a:lnTo>
                </a:path>
              </a:pathLst>
            </a:custGeom>
            <a:noFill/>
            <a:ln w="15875">
              <a:solidFill>
                <a:srgbClr val="000000"/>
              </a:solidFill>
              <a:prstDash val="solid"/>
              <a:round/>
              <a:headEnd/>
              <a:tailEnd/>
            </a:ln>
          </p:spPr>
          <p:txBody>
            <a:bodyPr/>
            <a:lstStyle/>
            <a:p>
              <a:endParaRPr lang="en-US"/>
            </a:p>
          </p:txBody>
        </p:sp>
        <p:sp>
          <p:nvSpPr>
            <p:cNvPr id="315598" name="Freeform 206"/>
            <p:cNvSpPr>
              <a:spLocks/>
            </p:cNvSpPr>
            <p:nvPr/>
          </p:nvSpPr>
          <p:spPr bwMode="auto">
            <a:xfrm>
              <a:off x="4044" y="1314"/>
              <a:ext cx="51" cy="421"/>
            </a:xfrm>
            <a:custGeom>
              <a:avLst/>
              <a:gdLst/>
              <a:ahLst/>
              <a:cxnLst>
                <a:cxn ang="0">
                  <a:pos x="0" y="41"/>
                </a:cxn>
                <a:cxn ang="0">
                  <a:pos x="1" y="40"/>
                </a:cxn>
                <a:cxn ang="0">
                  <a:pos x="1" y="39"/>
                </a:cxn>
                <a:cxn ang="0">
                  <a:pos x="1" y="39"/>
                </a:cxn>
                <a:cxn ang="0">
                  <a:pos x="2" y="38"/>
                </a:cxn>
                <a:cxn ang="0">
                  <a:pos x="2" y="38"/>
                </a:cxn>
                <a:cxn ang="0">
                  <a:pos x="2" y="30"/>
                </a:cxn>
                <a:cxn ang="0">
                  <a:pos x="2" y="21"/>
                </a:cxn>
                <a:cxn ang="0">
                  <a:pos x="2" y="11"/>
                </a:cxn>
                <a:cxn ang="0">
                  <a:pos x="2" y="4"/>
                </a:cxn>
                <a:cxn ang="0">
                  <a:pos x="2" y="3"/>
                </a:cxn>
                <a:cxn ang="0">
                  <a:pos x="2" y="2"/>
                </a:cxn>
                <a:cxn ang="0">
                  <a:pos x="2" y="2"/>
                </a:cxn>
                <a:cxn ang="0">
                  <a:pos x="3" y="1"/>
                </a:cxn>
                <a:cxn ang="0">
                  <a:pos x="5" y="0"/>
                </a:cxn>
              </a:cxnLst>
              <a:rect l="0" t="0" r="r" b="b"/>
              <a:pathLst>
                <a:path w="5" h="41">
                  <a:moveTo>
                    <a:pt x="0" y="41"/>
                  </a:moveTo>
                  <a:lnTo>
                    <a:pt x="1" y="40"/>
                  </a:lnTo>
                  <a:lnTo>
                    <a:pt x="1" y="39"/>
                  </a:lnTo>
                  <a:lnTo>
                    <a:pt x="1" y="39"/>
                  </a:lnTo>
                  <a:lnTo>
                    <a:pt x="2" y="38"/>
                  </a:lnTo>
                  <a:lnTo>
                    <a:pt x="2" y="38"/>
                  </a:lnTo>
                  <a:lnTo>
                    <a:pt x="2" y="30"/>
                  </a:lnTo>
                  <a:lnTo>
                    <a:pt x="2" y="21"/>
                  </a:lnTo>
                  <a:lnTo>
                    <a:pt x="2" y="11"/>
                  </a:lnTo>
                  <a:lnTo>
                    <a:pt x="2" y="4"/>
                  </a:lnTo>
                  <a:lnTo>
                    <a:pt x="2" y="3"/>
                  </a:lnTo>
                  <a:lnTo>
                    <a:pt x="2" y="2"/>
                  </a:lnTo>
                  <a:lnTo>
                    <a:pt x="2" y="2"/>
                  </a:lnTo>
                  <a:lnTo>
                    <a:pt x="3" y="1"/>
                  </a:lnTo>
                  <a:lnTo>
                    <a:pt x="5" y="0"/>
                  </a:lnTo>
                </a:path>
              </a:pathLst>
            </a:custGeom>
            <a:noFill/>
            <a:ln w="15875">
              <a:solidFill>
                <a:srgbClr val="000000"/>
              </a:solidFill>
              <a:prstDash val="solid"/>
              <a:round/>
              <a:headEnd/>
              <a:tailEnd/>
            </a:ln>
          </p:spPr>
          <p:txBody>
            <a:bodyPr/>
            <a:lstStyle/>
            <a:p>
              <a:endParaRPr lang="en-US"/>
            </a:p>
          </p:txBody>
        </p:sp>
        <p:sp>
          <p:nvSpPr>
            <p:cNvPr id="315599" name="Freeform 207"/>
            <p:cNvSpPr>
              <a:spLocks/>
            </p:cNvSpPr>
            <p:nvPr/>
          </p:nvSpPr>
          <p:spPr bwMode="auto">
            <a:xfrm>
              <a:off x="4044" y="1776"/>
              <a:ext cx="51" cy="298"/>
            </a:xfrm>
            <a:custGeom>
              <a:avLst/>
              <a:gdLst/>
              <a:ahLst/>
              <a:cxnLst>
                <a:cxn ang="0">
                  <a:pos x="0" y="0"/>
                </a:cxn>
                <a:cxn ang="0">
                  <a:pos x="1" y="1"/>
                </a:cxn>
                <a:cxn ang="0">
                  <a:pos x="1" y="1"/>
                </a:cxn>
                <a:cxn ang="0">
                  <a:pos x="2" y="2"/>
                </a:cxn>
                <a:cxn ang="0">
                  <a:pos x="2" y="2"/>
                </a:cxn>
                <a:cxn ang="0">
                  <a:pos x="2" y="3"/>
                </a:cxn>
                <a:cxn ang="0">
                  <a:pos x="2" y="11"/>
                </a:cxn>
                <a:cxn ang="0">
                  <a:pos x="2" y="14"/>
                </a:cxn>
                <a:cxn ang="0">
                  <a:pos x="2" y="18"/>
                </a:cxn>
                <a:cxn ang="0">
                  <a:pos x="2" y="26"/>
                </a:cxn>
                <a:cxn ang="0">
                  <a:pos x="2" y="27"/>
                </a:cxn>
                <a:cxn ang="0">
                  <a:pos x="2" y="27"/>
                </a:cxn>
                <a:cxn ang="0">
                  <a:pos x="2" y="28"/>
                </a:cxn>
                <a:cxn ang="0">
                  <a:pos x="3" y="28"/>
                </a:cxn>
                <a:cxn ang="0">
                  <a:pos x="5" y="29"/>
                </a:cxn>
              </a:cxnLst>
              <a:rect l="0" t="0" r="r" b="b"/>
              <a:pathLst>
                <a:path w="5" h="29">
                  <a:moveTo>
                    <a:pt x="0" y="0"/>
                  </a:moveTo>
                  <a:lnTo>
                    <a:pt x="1" y="1"/>
                  </a:lnTo>
                  <a:lnTo>
                    <a:pt x="1" y="1"/>
                  </a:lnTo>
                  <a:lnTo>
                    <a:pt x="2" y="2"/>
                  </a:lnTo>
                  <a:lnTo>
                    <a:pt x="2" y="2"/>
                  </a:lnTo>
                  <a:lnTo>
                    <a:pt x="2" y="3"/>
                  </a:lnTo>
                  <a:lnTo>
                    <a:pt x="2" y="11"/>
                  </a:lnTo>
                  <a:lnTo>
                    <a:pt x="2" y="14"/>
                  </a:lnTo>
                  <a:lnTo>
                    <a:pt x="2" y="18"/>
                  </a:lnTo>
                  <a:lnTo>
                    <a:pt x="2" y="26"/>
                  </a:lnTo>
                  <a:lnTo>
                    <a:pt x="2" y="27"/>
                  </a:lnTo>
                  <a:lnTo>
                    <a:pt x="2" y="27"/>
                  </a:lnTo>
                  <a:lnTo>
                    <a:pt x="2" y="28"/>
                  </a:lnTo>
                  <a:lnTo>
                    <a:pt x="3" y="28"/>
                  </a:lnTo>
                  <a:lnTo>
                    <a:pt x="5" y="29"/>
                  </a:lnTo>
                </a:path>
              </a:pathLst>
            </a:custGeom>
            <a:noFill/>
            <a:ln w="15875">
              <a:solidFill>
                <a:srgbClr val="000000"/>
              </a:solidFill>
              <a:prstDash val="solid"/>
              <a:round/>
              <a:headEnd/>
              <a:tailEnd/>
            </a:ln>
          </p:spPr>
          <p:txBody>
            <a:bodyPr/>
            <a:lstStyle/>
            <a:p>
              <a:endParaRPr lang="en-US"/>
            </a:p>
          </p:txBody>
        </p:sp>
        <p:sp>
          <p:nvSpPr>
            <p:cNvPr id="315600" name="Freeform 208"/>
            <p:cNvSpPr>
              <a:spLocks/>
            </p:cNvSpPr>
            <p:nvPr/>
          </p:nvSpPr>
          <p:spPr bwMode="auto">
            <a:xfrm>
              <a:off x="4044" y="2074"/>
              <a:ext cx="51" cy="308"/>
            </a:xfrm>
            <a:custGeom>
              <a:avLst/>
              <a:gdLst/>
              <a:ahLst/>
              <a:cxnLst>
                <a:cxn ang="0">
                  <a:pos x="0" y="30"/>
                </a:cxn>
                <a:cxn ang="0">
                  <a:pos x="1" y="29"/>
                </a:cxn>
                <a:cxn ang="0">
                  <a:pos x="1" y="28"/>
                </a:cxn>
                <a:cxn ang="0">
                  <a:pos x="2" y="28"/>
                </a:cxn>
                <a:cxn ang="0">
                  <a:pos x="2" y="27"/>
                </a:cxn>
                <a:cxn ang="0">
                  <a:pos x="2" y="27"/>
                </a:cxn>
                <a:cxn ang="0">
                  <a:pos x="2" y="19"/>
                </a:cxn>
                <a:cxn ang="0">
                  <a:pos x="2" y="15"/>
                </a:cxn>
                <a:cxn ang="0">
                  <a:pos x="2" y="11"/>
                </a:cxn>
                <a:cxn ang="0">
                  <a:pos x="2" y="3"/>
                </a:cxn>
                <a:cxn ang="0">
                  <a:pos x="2" y="3"/>
                </a:cxn>
                <a:cxn ang="0">
                  <a:pos x="2" y="2"/>
                </a:cxn>
                <a:cxn ang="0">
                  <a:pos x="2" y="2"/>
                </a:cxn>
                <a:cxn ang="0">
                  <a:pos x="3" y="1"/>
                </a:cxn>
                <a:cxn ang="0">
                  <a:pos x="5" y="0"/>
                </a:cxn>
              </a:cxnLst>
              <a:rect l="0" t="0" r="r" b="b"/>
              <a:pathLst>
                <a:path w="5" h="30">
                  <a:moveTo>
                    <a:pt x="0" y="30"/>
                  </a:moveTo>
                  <a:lnTo>
                    <a:pt x="1" y="29"/>
                  </a:lnTo>
                  <a:lnTo>
                    <a:pt x="1" y="28"/>
                  </a:lnTo>
                  <a:lnTo>
                    <a:pt x="2" y="28"/>
                  </a:lnTo>
                  <a:lnTo>
                    <a:pt x="2" y="27"/>
                  </a:lnTo>
                  <a:lnTo>
                    <a:pt x="2" y="27"/>
                  </a:lnTo>
                  <a:lnTo>
                    <a:pt x="2" y="19"/>
                  </a:lnTo>
                  <a:lnTo>
                    <a:pt x="2" y="15"/>
                  </a:lnTo>
                  <a:lnTo>
                    <a:pt x="2" y="11"/>
                  </a:lnTo>
                  <a:lnTo>
                    <a:pt x="2" y="3"/>
                  </a:lnTo>
                  <a:lnTo>
                    <a:pt x="2" y="3"/>
                  </a:lnTo>
                  <a:lnTo>
                    <a:pt x="2" y="2"/>
                  </a:lnTo>
                  <a:lnTo>
                    <a:pt x="2" y="2"/>
                  </a:lnTo>
                  <a:lnTo>
                    <a:pt x="3" y="1"/>
                  </a:lnTo>
                  <a:lnTo>
                    <a:pt x="5" y="0"/>
                  </a:lnTo>
                </a:path>
              </a:pathLst>
            </a:custGeom>
            <a:noFill/>
            <a:ln w="15875">
              <a:solidFill>
                <a:srgbClr val="000000"/>
              </a:solidFill>
              <a:prstDash val="solid"/>
              <a:round/>
              <a:headEnd/>
              <a:tailEnd/>
            </a:ln>
          </p:spPr>
          <p:txBody>
            <a:bodyPr/>
            <a:lstStyle/>
            <a:p>
              <a:endParaRPr lang="en-US"/>
            </a:p>
          </p:txBody>
        </p:sp>
        <p:sp>
          <p:nvSpPr>
            <p:cNvPr id="315601" name="Freeform 209"/>
            <p:cNvSpPr>
              <a:spLocks/>
            </p:cNvSpPr>
            <p:nvPr/>
          </p:nvSpPr>
          <p:spPr bwMode="auto">
            <a:xfrm>
              <a:off x="4044" y="2413"/>
              <a:ext cx="51" cy="308"/>
            </a:xfrm>
            <a:custGeom>
              <a:avLst/>
              <a:gdLst/>
              <a:ahLst/>
              <a:cxnLst>
                <a:cxn ang="0">
                  <a:pos x="0" y="0"/>
                </a:cxn>
                <a:cxn ang="0">
                  <a:pos x="1" y="2"/>
                </a:cxn>
                <a:cxn ang="0">
                  <a:pos x="1" y="2"/>
                </a:cxn>
                <a:cxn ang="0">
                  <a:pos x="2" y="3"/>
                </a:cxn>
                <a:cxn ang="0">
                  <a:pos x="2" y="3"/>
                </a:cxn>
                <a:cxn ang="0">
                  <a:pos x="2" y="4"/>
                </a:cxn>
                <a:cxn ang="0">
                  <a:pos x="2" y="12"/>
                </a:cxn>
                <a:cxn ang="0">
                  <a:pos x="2" y="15"/>
                </a:cxn>
                <a:cxn ang="0">
                  <a:pos x="2" y="19"/>
                </a:cxn>
                <a:cxn ang="0">
                  <a:pos x="2" y="27"/>
                </a:cxn>
                <a:cxn ang="0">
                  <a:pos x="2" y="27"/>
                </a:cxn>
                <a:cxn ang="0">
                  <a:pos x="2" y="28"/>
                </a:cxn>
                <a:cxn ang="0">
                  <a:pos x="2" y="28"/>
                </a:cxn>
                <a:cxn ang="0">
                  <a:pos x="3" y="29"/>
                </a:cxn>
                <a:cxn ang="0">
                  <a:pos x="5" y="30"/>
                </a:cxn>
              </a:cxnLst>
              <a:rect l="0" t="0" r="r" b="b"/>
              <a:pathLst>
                <a:path w="5" h="30">
                  <a:moveTo>
                    <a:pt x="0" y="0"/>
                  </a:moveTo>
                  <a:lnTo>
                    <a:pt x="1" y="2"/>
                  </a:lnTo>
                  <a:lnTo>
                    <a:pt x="1" y="2"/>
                  </a:lnTo>
                  <a:lnTo>
                    <a:pt x="2" y="3"/>
                  </a:lnTo>
                  <a:lnTo>
                    <a:pt x="2" y="3"/>
                  </a:lnTo>
                  <a:lnTo>
                    <a:pt x="2" y="4"/>
                  </a:lnTo>
                  <a:lnTo>
                    <a:pt x="2" y="12"/>
                  </a:lnTo>
                  <a:lnTo>
                    <a:pt x="2" y="15"/>
                  </a:lnTo>
                  <a:lnTo>
                    <a:pt x="2" y="19"/>
                  </a:lnTo>
                  <a:lnTo>
                    <a:pt x="2" y="27"/>
                  </a:lnTo>
                  <a:lnTo>
                    <a:pt x="2" y="27"/>
                  </a:lnTo>
                  <a:lnTo>
                    <a:pt x="2" y="28"/>
                  </a:lnTo>
                  <a:lnTo>
                    <a:pt x="2" y="28"/>
                  </a:lnTo>
                  <a:lnTo>
                    <a:pt x="3" y="29"/>
                  </a:lnTo>
                  <a:lnTo>
                    <a:pt x="5" y="30"/>
                  </a:lnTo>
                </a:path>
              </a:pathLst>
            </a:custGeom>
            <a:noFill/>
            <a:ln w="15875">
              <a:solidFill>
                <a:srgbClr val="000000"/>
              </a:solidFill>
              <a:prstDash val="solid"/>
              <a:round/>
              <a:headEnd/>
              <a:tailEnd/>
            </a:ln>
          </p:spPr>
          <p:txBody>
            <a:bodyPr/>
            <a:lstStyle/>
            <a:p>
              <a:endParaRPr lang="en-US"/>
            </a:p>
          </p:txBody>
        </p:sp>
        <p:sp>
          <p:nvSpPr>
            <p:cNvPr id="315602" name="Freeform 210"/>
            <p:cNvSpPr>
              <a:spLocks/>
            </p:cNvSpPr>
            <p:nvPr/>
          </p:nvSpPr>
          <p:spPr bwMode="auto">
            <a:xfrm>
              <a:off x="4044" y="2721"/>
              <a:ext cx="51" cy="308"/>
            </a:xfrm>
            <a:custGeom>
              <a:avLst/>
              <a:gdLst/>
              <a:ahLst/>
              <a:cxnLst>
                <a:cxn ang="0">
                  <a:pos x="0" y="30"/>
                </a:cxn>
                <a:cxn ang="0">
                  <a:pos x="1" y="29"/>
                </a:cxn>
                <a:cxn ang="0">
                  <a:pos x="1" y="28"/>
                </a:cxn>
                <a:cxn ang="0">
                  <a:pos x="2" y="27"/>
                </a:cxn>
                <a:cxn ang="0">
                  <a:pos x="2" y="27"/>
                </a:cxn>
                <a:cxn ang="0">
                  <a:pos x="2" y="26"/>
                </a:cxn>
                <a:cxn ang="0">
                  <a:pos x="2" y="18"/>
                </a:cxn>
                <a:cxn ang="0">
                  <a:pos x="2" y="15"/>
                </a:cxn>
                <a:cxn ang="0">
                  <a:pos x="2" y="11"/>
                </a:cxn>
                <a:cxn ang="0">
                  <a:pos x="2" y="3"/>
                </a:cxn>
                <a:cxn ang="0">
                  <a:pos x="2" y="3"/>
                </a:cxn>
                <a:cxn ang="0">
                  <a:pos x="2" y="2"/>
                </a:cxn>
                <a:cxn ang="0">
                  <a:pos x="2" y="2"/>
                </a:cxn>
                <a:cxn ang="0">
                  <a:pos x="3" y="1"/>
                </a:cxn>
                <a:cxn ang="0">
                  <a:pos x="5" y="0"/>
                </a:cxn>
              </a:cxnLst>
              <a:rect l="0" t="0" r="r" b="b"/>
              <a:pathLst>
                <a:path w="5" h="30">
                  <a:moveTo>
                    <a:pt x="0" y="30"/>
                  </a:moveTo>
                  <a:lnTo>
                    <a:pt x="1" y="29"/>
                  </a:lnTo>
                  <a:lnTo>
                    <a:pt x="1" y="28"/>
                  </a:lnTo>
                  <a:lnTo>
                    <a:pt x="2" y="27"/>
                  </a:lnTo>
                  <a:lnTo>
                    <a:pt x="2" y="27"/>
                  </a:lnTo>
                  <a:lnTo>
                    <a:pt x="2" y="26"/>
                  </a:lnTo>
                  <a:lnTo>
                    <a:pt x="2" y="18"/>
                  </a:lnTo>
                  <a:lnTo>
                    <a:pt x="2" y="15"/>
                  </a:lnTo>
                  <a:lnTo>
                    <a:pt x="2" y="11"/>
                  </a:lnTo>
                  <a:lnTo>
                    <a:pt x="2" y="3"/>
                  </a:lnTo>
                  <a:lnTo>
                    <a:pt x="2" y="3"/>
                  </a:lnTo>
                  <a:lnTo>
                    <a:pt x="2" y="2"/>
                  </a:lnTo>
                  <a:lnTo>
                    <a:pt x="2" y="2"/>
                  </a:lnTo>
                  <a:lnTo>
                    <a:pt x="3" y="1"/>
                  </a:lnTo>
                  <a:lnTo>
                    <a:pt x="5" y="0"/>
                  </a:lnTo>
                </a:path>
              </a:pathLst>
            </a:custGeom>
            <a:noFill/>
            <a:ln w="15875">
              <a:solidFill>
                <a:srgbClr val="000000"/>
              </a:solidFill>
              <a:prstDash val="solid"/>
              <a:round/>
              <a:headEnd/>
              <a:tailEnd/>
            </a:ln>
          </p:spPr>
          <p:txBody>
            <a:bodyPr/>
            <a:lstStyle/>
            <a:p>
              <a:endParaRPr lang="en-US"/>
            </a:p>
          </p:txBody>
        </p:sp>
        <p:sp>
          <p:nvSpPr>
            <p:cNvPr id="315603" name="Freeform 211"/>
            <p:cNvSpPr>
              <a:spLocks/>
            </p:cNvSpPr>
            <p:nvPr/>
          </p:nvSpPr>
          <p:spPr bwMode="auto">
            <a:xfrm>
              <a:off x="4044" y="3060"/>
              <a:ext cx="51" cy="247"/>
            </a:xfrm>
            <a:custGeom>
              <a:avLst/>
              <a:gdLst/>
              <a:ahLst/>
              <a:cxnLst>
                <a:cxn ang="0">
                  <a:pos x="0" y="0"/>
                </a:cxn>
                <a:cxn ang="0">
                  <a:pos x="1" y="1"/>
                </a:cxn>
                <a:cxn ang="0">
                  <a:pos x="1" y="1"/>
                </a:cxn>
                <a:cxn ang="0">
                  <a:pos x="1" y="2"/>
                </a:cxn>
                <a:cxn ang="0">
                  <a:pos x="1" y="2"/>
                </a:cxn>
                <a:cxn ang="0">
                  <a:pos x="1" y="3"/>
                </a:cxn>
                <a:cxn ang="0">
                  <a:pos x="1" y="7"/>
                </a:cxn>
                <a:cxn ang="0">
                  <a:pos x="1" y="12"/>
                </a:cxn>
                <a:cxn ang="0">
                  <a:pos x="1" y="17"/>
                </a:cxn>
                <a:cxn ang="0">
                  <a:pos x="1" y="21"/>
                </a:cxn>
                <a:cxn ang="0">
                  <a:pos x="1" y="21"/>
                </a:cxn>
                <a:cxn ang="0">
                  <a:pos x="1" y="22"/>
                </a:cxn>
                <a:cxn ang="0">
                  <a:pos x="2" y="22"/>
                </a:cxn>
                <a:cxn ang="0">
                  <a:pos x="3" y="23"/>
                </a:cxn>
                <a:cxn ang="0">
                  <a:pos x="5" y="24"/>
                </a:cxn>
              </a:cxnLst>
              <a:rect l="0" t="0" r="r" b="b"/>
              <a:pathLst>
                <a:path w="5" h="24">
                  <a:moveTo>
                    <a:pt x="0" y="0"/>
                  </a:moveTo>
                  <a:lnTo>
                    <a:pt x="1" y="1"/>
                  </a:lnTo>
                  <a:lnTo>
                    <a:pt x="1" y="1"/>
                  </a:lnTo>
                  <a:lnTo>
                    <a:pt x="1" y="2"/>
                  </a:lnTo>
                  <a:lnTo>
                    <a:pt x="1" y="2"/>
                  </a:lnTo>
                  <a:lnTo>
                    <a:pt x="1" y="3"/>
                  </a:lnTo>
                  <a:lnTo>
                    <a:pt x="1" y="7"/>
                  </a:lnTo>
                  <a:lnTo>
                    <a:pt x="1" y="12"/>
                  </a:lnTo>
                  <a:lnTo>
                    <a:pt x="1" y="17"/>
                  </a:lnTo>
                  <a:lnTo>
                    <a:pt x="1" y="21"/>
                  </a:lnTo>
                  <a:lnTo>
                    <a:pt x="1" y="21"/>
                  </a:lnTo>
                  <a:lnTo>
                    <a:pt x="1" y="22"/>
                  </a:lnTo>
                  <a:lnTo>
                    <a:pt x="2" y="22"/>
                  </a:lnTo>
                  <a:lnTo>
                    <a:pt x="3" y="23"/>
                  </a:lnTo>
                  <a:lnTo>
                    <a:pt x="5" y="24"/>
                  </a:lnTo>
                </a:path>
              </a:pathLst>
            </a:custGeom>
            <a:noFill/>
            <a:ln w="15875">
              <a:solidFill>
                <a:srgbClr val="000000"/>
              </a:solidFill>
              <a:prstDash val="solid"/>
              <a:round/>
              <a:headEnd/>
              <a:tailEnd/>
            </a:ln>
          </p:spPr>
          <p:txBody>
            <a:bodyPr/>
            <a:lstStyle/>
            <a:p>
              <a:endParaRPr lang="en-US"/>
            </a:p>
          </p:txBody>
        </p:sp>
        <p:sp>
          <p:nvSpPr>
            <p:cNvPr id="315604" name="Freeform 212"/>
            <p:cNvSpPr>
              <a:spLocks/>
            </p:cNvSpPr>
            <p:nvPr/>
          </p:nvSpPr>
          <p:spPr bwMode="auto">
            <a:xfrm>
              <a:off x="4044" y="3307"/>
              <a:ext cx="51" cy="246"/>
            </a:xfrm>
            <a:custGeom>
              <a:avLst/>
              <a:gdLst/>
              <a:ahLst/>
              <a:cxnLst>
                <a:cxn ang="0">
                  <a:pos x="0" y="24"/>
                </a:cxn>
                <a:cxn ang="0">
                  <a:pos x="1" y="23"/>
                </a:cxn>
                <a:cxn ang="0">
                  <a:pos x="1" y="22"/>
                </a:cxn>
                <a:cxn ang="0">
                  <a:pos x="1" y="22"/>
                </a:cxn>
                <a:cxn ang="0">
                  <a:pos x="1" y="21"/>
                </a:cxn>
                <a:cxn ang="0">
                  <a:pos x="1" y="21"/>
                </a:cxn>
                <a:cxn ang="0">
                  <a:pos x="1" y="17"/>
                </a:cxn>
                <a:cxn ang="0">
                  <a:pos x="1" y="12"/>
                </a:cxn>
                <a:cxn ang="0">
                  <a:pos x="1" y="7"/>
                </a:cxn>
                <a:cxn ang="0">
                  <a:pos x="1" y="3"/>
                </a:cxn>
                <a:cxn ang="0">
                  <a:pos x="1" y="2"/>
                </a:cxn>
                <a:cxn ang="0">
                  <a:pos x="1" y="2"/>
                </a:cxn>
                <a:cxn ang="0">
                  <a:pos x="2" y="2"/>
                </a:cxn>
                <a:cxn ang="0">
                  <a:pos x="3" y="1"/>
                </a:cxn>
                <a:cxn ang="0">
                  <a:pos x="5" y="0"/>
                </a:cxn>
              </a:cxnLst>
              <a:rect l="0" t="0" r="r" b="b"/>
              <a:pathLst>
                <a:path w="5" h="24">
                  <a:moveTo>
                    <a:pt x="0" y="24"/>
                  </a:moveTo>
                  <a:lnTo>
                    <a:pt x="1" y="23"/>
                  </a:lnTo>
                  <a:lnTo>
                    <a:pt x="1" y="22"/>
                  </a:lnTo>
                  <a:lnTo>
                    <a:pt x="1" y="22"/>
                  </a:lnTo>
                  <a:lnTo>
                    <a:pt x="1" y="21"/>
                  </a:lnTo>
                  <a:lnTo>
                    <a:pt x="1" y="21"/>
                  </a:lnTo>
                  <a:lnTo>
                    <a:pt x="1" y="17"/>
                  </a:lnTo>
                  <a:lnTo>
                    <a:pt x="1" y="12"/>
                  </a:lnTo>
                  <a:lnTo>
                    <a:pt x="1" y="7"/>
                  </a:lnTo>
                  <a:lnTo>
                    <a:pt x="1" y="3"/>
                  </a:lnTo>
                  <a:lnTo>
                    <a:pt x="1" y="2"/>
                  </a:lnTo>
                  <a:lnTo>
                    <a:pt x="1" y="2"/>
                  </a:lnTo>
                  <a:lnTo>
                    <a:pt x="2" y="2"/>
                  </a:lnTo>
                  <a:lnTo>
                    <a:pt x="3" y="1"/>
                  </a:lnTo>
                  <a:lnTo>
                    <a:pt x="5" y="0"/>
                  </a:lnTo>
                </a:path>
              </a:pathLst>
            </a:custGeom>
            <a:noFill/>
            <a:ln w="15875">
              <a:solidFill>
                <a:srgbClr val="000000"/>
              </a:solidFill>
              <a:prstDash val="solid"/>
              <a:round/>
              <a:headEnd/>
              <a:tailEnd/>
            </a:ln>
          </p:spPr>
          <p:txBody>
            <a:bodyPr/>
            <a:lstStyle/>
            <a:p>
              <a:endParaRPr lang="en-US"/>
            </a:p>
          </p:txBody>
        </p:sp>
        <p:sp>
          <p:nvSpPr>
            <p:cNvPr id="315605" name="Freeform 213"/>
            <p:cNvSpPr>
              <a:spLocks/>
            </p:cNvSpPr>
            <p:nvPr/>
          </p:nvSpPr>
          <p:spPr bwMode="auto">
            <a:xfrm>
              <a:off x="3684" y="3615"/>
              <a:ext cx="267" cy="62"/>
            </a:xfrm>
            <a:custGeom>
              <a:avLst/>
              <a:gdLst/>
              <a:ahLst/>
              <a:cxnLst>
                <a:cxn ang="0">
                  <a:pos x="26" y="0"/>
                </a:cxn>
                <a:cxn ang="0">
                  <a:pos x="25" y="2"/>
                </a:cxn>
                <a:cxn ang="0">
                  <a:pos x="25" y="2"/>
                </a:cxn>
                <a:cxn ang="0">
                  <a:pos x="24" y="2"/>
                </a:cxn>
                <a:cxn ang="0">
                  <a:pos x="24" y="2"/>
                </a:cxn>
                <a:cxn ang="0">
                  <a:pos x="23" y="2"/>
                </a:cxn>
                <a:cxn ang="0">
                  <a:pos x="19" y="2"/>
                </a:cxn>
                <a:cxn ang="0">
                  <a:pos x="13" y="2"/>
                </a:cxn>
                <a:cxn ang="0">
                  <a:pos x="7" y="2"/>
                </a:cxn>
                <a:cxn ang="0">
                  <a:pos x="3" y="2"/>
                </a:cxn>
                <a:cxn ang="0">
                  <a:pos x="2" y="2"/>
                </a:cxn>
                <a:cxn ang="0">
                  <a:pos x="2" y="2"/>
                </a:cxn>
                <a:cxn ang="0">
                  <a:pos x="1" y="3"/>
                </a:cxn>
                <a:cxn ang="0">
                  <a:pos x="1" y="4"/>
                </a:cxn>
                <a:cxn ang="0">
                  <a:pos x="0" y="6"/>
                </a:cxn>
              </a:cxnLst>
              <a:rect l="0" t="0" r="r" b="b"/>
              <a:pathLst>
                <a:path w="26" h="6">
                  <a:moveTo>
                    <a:pt x="26" y="0"/>
                  </a:moveTo>
                  <a:lnTo>
                    <a:pt x="25" y="2"/>
                  </a:lnTo>
                  <a:lnTo>
                    <a:pt x="25" y="2"/>
                  </a:lnTo>
                  <a:lnTo>
                    <a:pt x="24" y="2"/>
                  </a:lnTo>
                  <a:lnTo>
                    <a:pt x="24" y="2"/>
                  </a:lnTo>
                  <a:lnTo>
                    <a:pt x="23" y="2"/>
                  </a:lnTo>
                  <a:lnTo>
                    <a:pt x="19" y="2"/>
                  </a:lnTo>
                  <a:lnTo>
                    <a:pt x="13" y="2"/>
                  </a:lnTo>
                  <a:lnTo>
                    <a:pt x="7" y="2"/>
                  </a:lnTo>
                  <a:lnTo>
                    <a:pt x="3" y="2"/>
                  </a:lnTo>
                  <a:lnTo>
                    <a:pt x="2" y="2"/>
                  </a:lnTo>
                  <a:lnTo>
                    <a:pt x="2" y="2"/>
                  </a:lnTo>
                  <a:lnTo>
                    <a:pt x="1" y="3"/>
                  </a:lnTo>
                  <a:lnTo>
                    <a:pt x="1" y="4"/>
                  </a:lnTo>
                  <a:lnTo>
                    <a:pt x="0" y="6"/>
                  </a:lnTo>
                </a:path>
              </a:pathLst>
            </a:custGeom>
            <a:noFill/>
            <a:ln w="15875">
              <a:solidFill>
                <a:srgbClr val="000000"/>
              </a:solidFill>
              <a:prstDash val="solid"/>
              <a:round/>
              <a:headEnd/>
              <a:tailEnd/>
            </a:ln>
          </p:spPr>
          <p:txBody>
            <a:bodyPr/>
            <a:lstStyle/>
            <a:p>
              <a:endParaRPr lang="en-US"/>
            </a:p>
          </p:txBody>
        </p:sp>
        <p:sp>
          <p:nvSpPr>
            <p:cNvPr id="315606" name="Freeform 214"/>
            <p:cNvSpPr>
              <a:spLocks/>
            </p:cNvSpPr>
            <p:nvPr/>
          </p:nvSpPr>
          <p:spPr bwMode="auto">
            <a:xfrm>
              <a:off x="3406" y="3615"/>
              <a:ext cx="278" cy="62"/>
            </a:xfrm>
            <a:custGeom>
              <a:avLst/>
              <a:gdLst/>
              <a:ahLst/>
              <a:cxnLst>
                <a:cxn ang="0">
                  <a:pos x="0" y="0"/>
                </a:cxn>
                <a:cxn ang="0">
                  <a:pos x="1" y="2"/>
                </a:cxn>
                <a:cxn ang="0">
                  <a:pos x="2" y="2"/>
                </a:cxn>
                <a:cxn ang="0">
                  <a:pos x="2" y="2"/>
                </a:cxn>
                <a:cxn ang="0">
                  <a:pos x="3" y="2"/>
                </a:cxn>
                <a:cxn ang="0">
                  <a:pos x="3" y="2"/>
                </a:cxn>
                <a:cxn ang="0">
                  <a:pos x="8" y="2"/>
                </a:cxn>
                <a:cxn ang="0">
                  <a:pos x="13" y="2"/>
                </a:cxn>
                <a:cxn ang="0">
                  <a:pos x="19" y="2"/>
                </a:cxn>
                <a:cxn ang="0">
                  <a:pos x="23" y="2"/>
                </a:cxn>
                <a:cxn ang="0">
                  <a:pos x="24" y="2"/>
                </a:cxn>
                <a:cxn ang="0">
                  <a:pos x="25" y="2"/>
                </a:cxn>
                <a:cxn ang="0">
                  <a:pos x="25" y="3"/>
                </a:cxn>
                <a:cxn ang="0">
                  <a:pos x="26" y="4"/>
                </a:cxn>
                <a:cxn ang="0">
                  <a:pos x="27" y="6"/>
                </a:cxn>
              </a:cxnLst>
              <a:rect l="0" t="0" r="r" b="b"/>
              <a:pathLst>
                <a:path w="27" h="6">
                  <a:moveTo>
                    <a:pt x="0" y="0"/>
                  </a:moveTo>
                  <a:lnTo>
                    <a:pt x="1" y="2"/>
                  </a:lnTo>
                  <a:lnTo>
                    <a:pt x="2" y="2"/>
                  </a:lnTo>
                  <a:lnTo>
                    <a:pt x="2" y="2"/>
                  </a:lnTo>
                  <a:lnTo>
                    <a:pt x="3" y="2"/>
                  </a:lnTo>
                  <a:lnTo>
                    <a:pt x="3" y="2"/>
                  </a:lnTo>
                  <a:lnTo>
                    <a:pt x="8" y="2"/>
                  </a:lnTo>
                  <a:lnTo>
                    <a:pt x="13" y="2"/>
                  </a:lnTo>
                  <a:lnTo>
                    <a:pt x="19" y="2"/>
                  </a:lnTo>
                  <a:lnTo>
                    <a:pt x="23" y="2"/>
                  </a:lnTo>
                  <a:lnTo>
                    <a:pt x="24" y="2"/>
                  </a:lnTo>
                  <a:lnTo>
                    <a:pt x="25" y="2"/>
                  </a:lnTo>
                  <a:lnTo>
                    <a:pt x="25" y="3"/>
                  </a:lnTo>
                  <a:lnTo>
                    <a:pt x="26" y="4"/>
                  </a:lnTo>
                  <a:lnTo>
                    <a:pt x="27" y="6"/>
                  </a:lnTo>
                </a:path>
              </a:pathLst>
            </a:custGeom>
            <a:noFill/>
            <a:ln w="15875">
              <a:solidFill>
                <a:srgbClr val="000000"/>
              </a:solidFill>
              <a:prstDash val="solid"/>
              <a:round/>
              <a:headEnd/>
              <a:tailEnd/>
            </a:ln>
          </p:spPr>
          <p:txBody>
            <a:bodyPr/>
            <a:lstStyle/>
            <a:p>
              <a:endParaRPr lang="en-US"/>
            </a:p>
          </p:txBody>
        </p:sp>
        <p:sp>
          <p:nvSpPr>
            <p:cNvPr id="315607" name="Freeform 215"/>
            <p:cNvSpPr>
              <a:spLocks/>
            </p:cNvSpPr>
            <p:nvPr/>
          </p:nvSpPr>
          <p:spPr bwMode="auto">
            <a:xfrm>
              <a:off x="2934" y="3615"/>
              <a:ext cx="308" cy="62"/>
            </a:xfrm>
            <a:custGeom>
              <a:avLst/>
              <a:gdLst/>
              <a:ahLst/>
              <a:cxnLst>
                <a:cxn ang="0">
                  <a:pos x="30" y="0"/>
                </a:cxn>
                <a:cxn ang="0">
                  <a:pos x="29" y="2"/>
                </a:cxn>
                <a:cxn ang="0">
                  <a:pos x="28" y="2"/>
                </a:cxn>
                <a:cxn ang="0">
                  <a:pos x="28" y="2"/>
                </a:cxn>
                <a:cxn ang="0">
                  <a:pos x="27" y="2"/>
                </a:cxn>
                <a:cxn ang="0">
                  <a:pos x="27" y="2"/>
                </a:cxn>
                <a:cxn ang="0">
                  <a:pos x="18" y="2"/>
                </a:cxn>
                <a:cxn ang="0">
                  <a:pos x="15" y="2"/>
                </a:cxn>
                <a:cxn ang="0">
                  <a:pos x="11" y="2"/>
                </a:cxn>
                <a:cxn ang="0">
                  <a:pos x="3" y="2"/>
                </a:cxn>
                <a:cxn ang="0">
                  <a:pos x="2" y="2"/>
                </a:cxn>
                <a:cxn ang="0">
                  <a:pos x="2" y="2"/>
                </a:cxn>
                <a:cxn ang="0">
                  <a:pos x="1" y="3"/>
                </a:cxn>
                <a:cxn ang="0">
                  <a:pos x="1" y="4"/>
                </a:cxn>
                <a:cxn ang="0">
                  <a:pos x="0" y="6"/>
                </a:cxn>
              </a:cxnLst>
              <a:rect l="0" t="0" r="r" b="b"/>
              <a:pathLst>
                <a:path w="30" h="6">
                  <a:moveTo>
                    <a:pt x="30" y="0"/>
                  </a:moveTo>
                  <a:lnTo>
                    <a:pt x="29" y="2"/>
                  </a:lnTo>
                  <a:lnTo>
                    <a:pt x="28" y="2"/>
                  </a:lnTo>
                  <a:lnTo>
                    <a:pt x="28" y="2"/>
                  </a:lnTo>
                  <a:lnTo>
                    <a:pt x="27" y="2"/>
                  </a:lnTo>
                  <a:lnTo>
                    <a:pt x="27" y="2"/>
                  </a:lnTo>
                  <a:lnTo>
                    <a:pt x="18" y="2"/>
                  </a:lnTo>
                  <a:lnTo>
                    <a:pt x="15" y="2"/>
                  </a:lnTo>
                  <a:lnTo>
                    <a:pt x="11" y="2"/>
                  </a:lnTo>
                  <a:lnTo>
                    <a:pt x="3" y="2"/>
                  </a:lnTo>
                  <a:lnTo>
                    <a:pt x="2" y="2"/>
                  </a:lnTo>
                  <a:lnTo>
                    <a:pt x="2" y="2"/>
                  </a:lnTo>
                  <a:lnTo>
                    <a:pt x="1" y="3"/>
                  </a:lnTo>
                  <a:lnTo>
                    <a:pt x="1" y="4"/>
                  </a:lnTo>
                  <a:lnTo>
                    <a:pt x="0" y="6"/>
                  </a:lnTo>
                </a:path>
              </a:pathLst>
            </a:custGeom>
            <a:noFill/>
            <a:ln w="15875">
              <a:solidFill>
                <a:srgbClr val="000000"/>
              </a:solidFill>
              <a:prstDash val="solid"/>
              <a:round/>
              <a:headEnd/>
              <a:tailEnd/>
            </a:ln>
          </p:spPr>
          <p:txBody>
            <a:bodyPr/>
            <a:lstStyle/>
            <a:p>
              <a:endParaRPr lang="en-US"/>
            </a:p>
          </p:txBody>
        </p:sp>
        <p:sp>
          <p:nvSpPr>
            <p:cNvPr id="315608" name="Freeform 216"/>
            <p:cNvSpPr>
              <a:spLocks/>
            </p:cNvSpPr>
            <p:nvPr/>
          </p:nvSpPr>
          <p:spPr bwMode="auto">
            <a:xfrm>
              <a:off x="2615" y="3615"/>
              <a:ext cx="319" cy="62"/>
            </a:xfrm>
            <a:custGeom>
              <a:avLst/>
              <a:gdLst/>
              <a:ahLst/>
              <a:cxnLst>
                <a:cxn ang="0">
                  <a:pos x="0" y="0"/>
                </a:cxn>
                <a:cxn ang="0">
                  <a:pos x="1" y="2"/>
                </a:cxn>
                <a:cxn ang="0">
                  <a:pos x="2" y="2"/>
                </a:cxn>
                <a:cxn ang="0">
                  <a:pos x="3" y="2"/>
                </a:cxn>
                <a:cxn ang="0">
                  <a:pos x="3" y="2"/>
                </a:cxn>
                <a:cxn ang="0">
                  <a:pos x="4" y="2"/>
                </a:cxn>
                <a:cxn ang="0">
                  <a:pos x="12" y="2"/>
                </a:cxn>
                <a:cxn ang="0">
                  <a:pos x="16" y="2"/>
                </a:cxn>
                <a:cxn ang="0">
                  <a:pos x="19" y="2"/>
                </a:cxn>
                <a:cxn ang="0">
                  <a:pos x="28" y="2"/>
                </a:cxn>
                <a:cxn ang="0">
                  <a:pos x="28" y="2"/>
                </a:cxn>
                <a:cxn ang="0">
                  <a:pos x="28" y="2"/>
                </a:cxn>
                <a:cxn ang="0">
                  <a:pos x="29" y="3"/>
                </a:cxn>
                <a:cxn ang="0">
                  <a:pos x="30" y="4"/>
                </a:cxn>
                <a:cxn ang="0">
                  <a:pos x="31" y="6"/>
                </a:cxn>
              </a:cxnLst>
              <a:rect l="0" t="0" r="r" b="b"/>
              <a:pathLst>
                <a:path w="31" h="6">
                  <a:moveTo>
                    <a:pt x="0" y="0"/>
                  </a:moveTo>
                  <a:lnTo>
                    <a:pt x="1" y="2"/>
                  </a:lnTo>
                  <a:lnTo>
                    <a:pt x="2" y="2"/>
                  </a:lnTo>
                  <a:lnTo>
                    <a:pt x="3" y="2"/>
                  </a:lnTo>
                  <a:lnTo>
                    <a:pt x="3" y="2"/>
                  </a:lnTo>
                  <a:lnTo>
                    <a:pt x="4" y="2"/>
                  </a:lnTo>
                  <a:lnTo>
                    <a:pt x="12" y="2"/>
                  </a:lnTo>
                  <a:lnTo>
                    <a:pt x="16" y="2"/>
                  </a:lnTo>
                  <a:lnTo>
                    <a:pt x="19" y="2"/>
                  </a:lnTo>
                  <a:lnTo>
                    <a:pt x="28" y="2"/>
                  </a:lnTo>
                  <a:lnTo>
                    <a:pt x="28" y="2"/>
                  </a:lnTo>
                  <a:lnTo>
                    <a:pt x="28" y="2"/>
                  </a:lnTo>
                  <a:lnTo>
                    <a:pt x="29" y="3"/>
                  </a:lnTo>
                  <a:lnTo>
                    <a:pt x="30" y="4"/>
                  </a:lnTo>
                  <a:lnTo>
                    <a:pt x="31" y="6"/>
                  </a:lnTo>
                </a:path>
              </a:pathLst>
            </a:custGeom>
            <a:noFill/>
            <a:ln w="15875">
              <a:solidFill>
                <a:srgbClr val="000000"/>
              </a:solidFill>
              <a:prstDash val="solid"/>
              <a:round/>
              <a:headEnd/>
              <a:tailEnd/>
            </a:ln>
          </p:spPr>
          <p:txBody>
            <a:bodyPr/>
            <a:lstStyle/>
            <a:p>
              <a:endParaRPr lang="en-US"/>
            </a:p>
          </p:txBody>
        </p:sp>
        <p:sp>
          <p:nvSpPr>
            <p:cNvPr id="315609" name="Rectangle 217"/>
            <p:cNvSpPr>
              <a:spLocks noChangeArrowheads="1"/>
            </p:cNvSpPr>
            <p:nvPr/>
          </p:nvSpPr>
          <p:spPr bwMode="auto">
            <a:xfrm>
              <a:off x="2358" y="1376"/>
              <a:ext cx="48" cy="115"/>
            </a:xfrm>
            <a:prstGeom prst="rect">
              <a:avLst/>
            </a:prstGeom>
            <a:noFill/>
            <a:ln w="9525">
              <a:noFill/>
              <a:miter lim="800000"/>
              <a:headEnd/>
              <a:tailEnd/>
            </a:ln>
          </p:spPr>
          <p:txBody>
            <a:bodyPr wrap="none" lIns="0" tIns="0" rIns="0" bIns="0">
              <a:spAutoFit/>
            </a:bodyPr>
            <a:lstStyle/>
            <a:p>
              <a:pPr eaLnBrk="1" hangingPunct="1"/>
              <a:r>
                <a:rPr lang="en-CA" sz="1200" i="1">
                  <a:solidFill>
                    <a:srgbClr val="000000"/>
                  </a:solidFill>
                  <a:latin typeface="Nimbus Roman No9 L" charset="0"/>
                </a:rPr>
                <a:t>q</a:t>
              </a:r>
              <a:endParaRPr lang="en-CA" sz="2400"/>
            </a:p>
          </p:txBody>
        </p:sp>
        <p:sp>
          <p:nvSpPr>
            <p:cNvPr id="315610" name="Rectangle 218"/>
            <p:cNvSpPr>
              <a:spLocks noChangeArrowheads="1"/>
            </p:cNvSpPr>
            <p:nvPr/>
          </p:nvSpPr>
          <p:spPr bwMode="auto">
            <a:xfrm>
              <a:off x="2410" y="1427"/>
              <a:ext cx="40" cy="96"/>
            </a:xfrm>
            <a:prstGeom prst="rect">
              <a:avLst/>
            </a:prstGeom>
            <a:noFill/>
            <a:ln w="9525">
              <a:noFill/>
              <a:miter lim="800000"/>
              <a:headEnd/>
              <a:tailEnd/>
            </a:ln>
          </p:spPr>
          <p:txBody>
            <a:bodyPr wrap="none" lIns="0" tIns="0" rIns="0" bIns="0">
              <a:spAutoFit/>
            </a:bodyPr>
            <a:lstStyle/>
            <a:p>
              <a:pPr eaLnBrk="1" hangingPunct="1"/>
              <a:r>
                <a:rPr lang="en-CA" sz="1000">
                  <a:solidFill>
                    <a:srgbClr val="000000"/>
                  </a:solidFill>
                  <a:latin typeface="Nimbus Roman No9 L" charset="0"/>
                </a:rPr>
                <a:t>0</a:t>
              </a:r>
              <a:endParaRPr lang="en-CA" sz="2400"/>
            </a:p>
          </p:txBody>
        </p:sp>
        <p:sp>
          <p:nvSpPr>
            <p:cNvPr id="315611" name="Rectangle 219"/>
            <p:cNvSpPr>
              <a:spLocks noChangeArrowheads="1"/>
            </p:cNvSpPr>
            <p:nvPr/>
          </p:nvSpPr>
          <p:spPr bwMode="auto">
            <a:xfrm>
              <a:off x="2204" y="1376"/>
              <a:ext cx="123"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Set</a:t>
              </a:r>
              <a:endParaRPr lang="en-CA" sz="2400"/>
            </a:p>
          </p:txBody>
        </p:sp>
        <p:sp>
          <p:nvSpPr>
            <p:cNvPr id="315612" name="Rectangle 220"/>
            <p:cNvSpPr>
              <a:spLocks noChangeArrowheads="1"/>
            </p:cNvSpPr>
            <p:nvPr/>
          </p:nvSpPr>
          <p:spPr bwMode="auto">
            <a:xfrm>
              <a:off x="2358" y="2033"/>
              <a:ext cx="48" cy="115"/>
            </a:xfrm>
            <a:prstGeom prst="rect">
              <a:avLst/>
            </a:prstGeom>
            <a:noFill/>
            <a:ln w="9525">
              <a:noFill/>
              <a:miter lim="800000"/>
              <a:headEnd/>
              <a:tailEnd/>
            </a:ln>
          </p:spPr>
          <p:txBody>
            <a:bodyPr wrap="none" lIns="0" tIns="0" rIns="0" bIns="0">
              <a:spAutoFit/>
            </a:bodyPr>
            <a:lstStyle/>
            <a:p>
              <a:pPr eaLnBrk="1" hangingPunct="1"/>
              <a:r>
                <a:rPr lang="en-CA" sz="1200" i="1">
                  <a:solidFill>
                    <a:srgbClr val="000000"/>
                  </a:solidFill>
                  <a:latin typeface="Nimbus Roman No9 L" charset="0"/>
                </a:rPr>
                <a:t>q</a:t>
              </a:r>
              <a:endParaRPr lang="en-CA" sz="2400"/>
            </a:p>
          </p:txBody>
        </p:sp>
        <p:sp>
          <p:nvSpPr>
            <p:cNvPr id="315613" name="Rectangle 221"/>
            <p:cNvSpPr>
              <a:spLocks noChangeArrowheads="1"/>
            </p:cNvSpPr>
            <p:nvPr/>
          </p:nvSpPr>
          <p:spPr bwMode="auto">
            <a:xfrm>
              <a:off x="2410" y="2084"/>
              <a:ext cx="40" cy="96"/>
            </a:xfrm>
            <a:prstGeom prst="rect">
              <a:avLst/>
            </a:prstGeom>
            <a:noFill/>
            <a:ln w="9525">
              <a:noFill/>
              <a:miter lim="800000"/>
              <a:headEnd/>
              <a:tailEnd/>
            </a:ln>
          </p:spPr>
          <p:txBody>
            <a:bodyPr wrap="none" lIns="0" tIns="0" rIns="0" bIns="0">
              <a:spAutoFit/>
            </a:bodyPr>
            <a:lstStyle/>
            <a:p>
              <a:pPr eaLnBrk="1" hangingPunct="1"/>
              <a:r>
                <a:rPr lang="en-CA" sz="1000">
                  <a:solidFill>
                    <a:srgbClr val="000000"/>
                  </a:solidFill>
                  <a:latin typeface="Nimbus Roman No9 L" charset="0"/>
                </a:rPr>
                <a:t>0</a:t>
              </a:r>
              <a:endParaRPr lang="en-CA" sz="2400"/>
            </a:p>
          </p:txBody>
        </p:sp>
        <p:sp>
          <p:nvSpPr>
            <p:cNvPr id="315614" name="Rectangle 222"/>
            <p:cNvSpPr>
              <a:spLocks noChangeArrowheads="1"/>
            </p:cNvSpPr>
            <p:nvPr/>
          </p:nvSpPr>
          <p:spPr bwMode="auto">
            <a:xfrm>
              <a:off x="2204" y="2033"/>
              <a:ext cx="123"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Set</a:t>
              </a:r>
              <a:endParaRPr lang="en-CA" sz="2400"/>
            </a:p>
          </p:txBody>
        </p:sp>
        <p:sp>
          <p:nvSpPr>
            <p:cNvPr id="315615" name="Rectangle 223"/>
            <p:cNvSpPr>
              <a:spLocks noChangeArrowheads="1"/>
            </p:cNvSpPr>
            <p:nvPr/>
          </p:nvSpPr>
          <p:spPr bwMode="auto">
            <a:xfrm>
              <a:off x="2358" y="2660"/>
              <a:ext cx="48" cy="115"/>
            </a:xfrm>
            <a:prstGeom prst="rect">
              <a:avLst/>
            </a:prstGeom>
            <a:noFill/>
            <a:ln w="9525">
              <a:noFill/>
              <a:miter lim="800000"/>
              <a:headEnd/>
              <a:tailEnd/>
            </a:ln>
          </p:spPr>
          <p:txBody>
            <a:bodyPr wrap="none" lIns="0" tIns="0" rIns="0" bIns="0">
              <a:spAutoFit/>
            </a:bodyPr>
            <a:lstStyle/>
            <a:p>
              <a:pPr eaLnBrk="1" hangingPunct="1"/>
              <a:r>
                <a:rPr lang="en-CA" sz="1200" i="1">
                  <a:solidFill>
                    <a:srgbClr val="000000"/>
                  </a:solidFill>
                  <a:latin typeface="Nimbus Roman No9 L" charset="0"/>
                </a:rPr>
                <a:t>q</a:t>
              </a:r>
              <a:endParaRPr lang="en-CA" sz="2400"/>
            </a:p>
          </p:txBody>
        </p:sp>
        <p:sp>
          <p:nvSpPr>
            <p:cNvPr id="315616" name="Rectangle 224"/>
            <p:cNvSpPr>
              <a:spLocks noChangeArrowheads="1"/>
            </p:cNvSpPr>
            <p:nvPr/>
          </p:nvSpPr>
          <p:spPr bwMode="auto">
            <a:xfrm>
              <a:off x="2410" y="2711"/>
              <a:ext cx="40" cy="96"/>
            </a:xfrm>
            <a:prstGeom prst="rect">
              <a:avLst/>
            </a:prstGeom>
            <a:noFill/>
            <a:ln w="9525">
              <a:noFill/>
              <a:miter lim="800000"/>
              <a:headEnd/>
              <a:tailEnd/>
            </a:ln>
          </p:spPr>
          <p:txBody>
            <a:bodyPr wrap="none" lIns="0" tIns="0" rIns="0" bIns="0">
              <a:spAutoFit/>
            </a:bodyPr>
            <a:lstStyle/>
            <a:p>
              <a:pPr eaLnBrk="1" hangingPunct="1"/>
              <a:r>
                <a:rPr lang="en-CA" sz="1000">
                  <a:solidFill>
                    <a:srgbClr val="000000"/>
                  </a:solidFill>
                  <a:latin typeface="Nimbus Roman No9 L" charset="0"/>
                </a:rPr>
                <a:t>0</a:t>
              </a:r>
              <a:endParaRPr lang="en-CA" sz="2400"/>
            </a:p>
          </p:txBody>
        </p:sp>
        <p:sp>
          <p:nvSpPr>
            <p:cNvPr id="315617" name="Rectangle 225"/>
            <p:cNvSpPr>
              <a:spLocks noChangeArrowheads="1"/>
            </p:cNvSpPr>
            <p:nvPr/>
          </p:nvSpPr>
          <p:spPr bwMode="auto">
            <a:xfrm>
              <a:off x="2204" y="2670"/>
              <a:ext cx="123"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Set</a:t>
              </a:r>
              <a:endParaRPr lang="en-CA" sz="2400"/>
            </a:p>
          </p:txBody>
        </p:sp>
        <p:sp>
          <p:nvSpPr>
            <p:cNvPr id="315618" name="Rectangle 226"/>
            <p:cNvSpPr>
              <a:spLocks noChangeArrowheads="1"/>
            </p:cNvSpPr>
            <p:nvPr/>
          </p:nvSpPr>
          <p:spPr bwMode="auto">
            <a:xfrm>
              <a:off x="2358" y="3194"/>
              <a:ext cx="48" cy="115"/>
            </a:xfrm>
            <a:prstGeom prst="rect">
              <a:avLst/>
            </a:prstGeom>
            <a:noFill/>
            <a:ln w="9525">
              <a:noFill/>
              <a:miter lim="800000"/>
              <a:headEnd/>
              <a:tailEnd/>
            </a:ln>
          </p:spPr>
          <p:txBody>
            <a:bodyPr wrap="none" lIns="0" tIns="0" rIns="0" bIns="0">
              <a:spAutoFit/>
            </a:bodyPr>
            <a:lstStyle/>
            <a:p>
              <a:pPr eaLnBrk="1" hangingPunct="1"/>
              <a:r>
                <a:rPr lang="en-CA" sz="1200" i="1">
                  <a:solidFill>
                    <a:srgbClr val="000000"/>
                  </a:solidFill>
                  <a:latin typeface="Nimbus Roman No9 L" charset="0"/>
                </a:rPr>
                <a:t>q</a:t>
              </a:r>
              <a:endParaRPr lang="en-CA" sz="2400"/>
            </a:p>
          </p:txBody>
        </p:sp>
        <p:sp>
          <p:nvSpPr>
            <p:cNvPr id="315619" name="Rectangle 227"/>
            <p:cNvSpPr>
              <a:spLocks noChangeArrowheads="1"/>
            </p:cNvSpPr>
            <p:nvPr/>
          </p:nvSpPr>
          <p:spPr bwMode="auto">
            <a:xfrm>
              <a:off x="2410" y="3235"/>
              <a:ext cx="40" cy="96"/>
            </a:xfrm>
            <a:prstGeom prst="rect">
              <a:avLst/>
            </a:prstGeom>
            <a:noFill/>
            <a:ln w="9525">
              <a:noFill/>
              <a:miter lim="800000"/>
              <a:headEnd/>
              <a:tailEnd/>
            </a:ln>
          </p:spPr>
          <p:txBody>
            <a:bodyPr wrap="none" lIns="0" tIns="0" rIns="0" bIns="0">
              <a:spAutoFit/>
            </a:bodyPr>
            <a:lstStyle/>
            <a:p>
              <a:pPr eaLnBrk="1" hangingPunct="1"/>
              <a:r>
                <a:rPr lang="en-CA" sz="1000">
                  <a:solidFill>
                    <a:srgbClr val="000000"/>
                  </a:solidFill>
                  <a:latin typeface="Nimbus Roman No9 L" charset="0"/>
                </a:rPr>
                <a:t>0</a:t>
              </a:r>
              <a:endParaRPr lang="en-CA" sz="2400"/>
            </a:p>
          </p:txBody>
        </p:sp>
        <p:sp>
          <p:nvSpPr>
            <p:cNvPr id="315620" name="Rectangle 228"/>
            <p:cNvSpPr>
              <a:spLocks noChangeArrowheads="1"/>
            </p:cNvSpPr>
            <p:nvPr/>
          </p:nvSpPr>
          <p:spPr bwMode="auto">
            <a:xfrm>
              <a:off x="2204" y="3194"/>
              <a:ext cx="123"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Set</a:t>
              </a:r>
              <a:endParaRPr lang="en-CA" sz="2400"/>
            </a:p>
          </p:txBody>
        </p:sp>
      </p:grpSp>
      <p:grpSp>
        <p:nvGrpSpPr>
          <p:cNvPr id="3" name="Group 231"/>
          <p:cNvGrpSpPr>
            <a:grpSpLocks/>
          </p:cNvGrpSpPr>
          <p:nvPr/>
        </p:nvGrpSpPr>
        <p:grpSpPr bwMode="auto">
          <a:xfrm>
            <a:off x="1622425" y="2782888"/>
            <a:ext cx="865188" cy="803275"/>
            <a:chOff x="2194" y="204"/>
            <a:chExt cx="545" cy="506"/>
          </a:xfrm>
        </p:grpSpPr>
        <p:sp>
          <p:nvSpPr>
            <p:cNvPr id="315624" name="Freeform 232"/>
            <p:cNvSpPr>
              <a:spLocks/>
            </p:cNvSpPr>
            <p:nvPr/>
          </p:nvSpPr>
          <p:spPr bwMode="auto">
            <a:xfrm>
              <a:off x="2297" y="338"/>
              <a:ext cx="61" cy="102"/>
            </a:xfrm>
            <a:custGeom>
              <a:avLst/>
              <a:gdLst/>
              <a:ahLst/>
              <a:cxnLst>
                <a:cxn ang="0">
                  <a:pos x="31" y="51"/>
                </a:cxn>
                <a:cxn ang="0">
                  <a:pos x="31" y="0"/>
                </a:cxn>
                <a:cxn ang="0">
                  <a:pos x="20" y="0"/>
                </a:cxn>
                <a:cxn ang="0">
                  <a:pos x="10" y="10"/>
                </a:cxn>
                <a:cxn ang="0">
                  <a:pos x="0" y="30"/>
                </a:cxn>
                <a:cxn ang="0">
                  <a:pos x="0" y="51"/>
                </a:cxn>
                <a:cxn ang="0">
                  <a:pos x="0" y="71"/>
                </a:cxn>
                <a:cxn ang="0">
                  <a:pos x="10" y="92"/>
                </a:cxn>
                <a:cxn ang="0">
                  <a:pos x="20" y="102"/>
                </a:cxn>
                <a:cxn ang="0">
                  <a:pos x="31" y="102"/>
                </a:cxn>
                <a:cxn ang="0">
                  <a:pos x="41" y="102"/>
                </a:cxn>
                <a:cxn ang="0">
                  <a:pos x="51" y="92"/>
                </a:cxn>
                <a:cxn ang="0">
                  <a:pos x="61" y="71"/>
                </a:cxn>
                <a:cxn ang="0">
                  <a:pos x="61" y="51"/>
                </a:cxn>
                <a:cxn ang="0">
                  <a:pos x="61" y="30"/>
                </a:cxn>
                <a:cxn ang="0">
                  <a:pos x="51" y="10"/>
                </a:cxn>
                <a:cxn ang="0">
                  <a:pos x="41" y="0"/>
                </a:cxn>
                <a:cxn ang="0">
                  <a:pos x="31" y="0"/>
                </a:cxn>
                <a:cxn ang="0">
                  <a:pos x="31" y="51"/>
                </a:cxn>
              </a:cxnLst>
              <a:rect l="0" t="0" r="r" b="b"/>
              <a:pathLst>
                <a:path w="61" h="102">
                  <a:moveTo>
                    <a:pt x="31" y="51"/>
                  </a:moveTo>
                  <a:lnTo>
                    <a:pt x="31" y="0"/>
                  </a:lnTo>
                  <a:lnTo>
                    <a:pt x="20" y="0"/>
                  </a:lnTo>
                  <a:lnTo>
                    <a:pt x="10" y="10"/>
                  </a:lnTo>
                  <a:lnTo>
                    <a:pt x="0" y="30"/>
                  </a:lnTo>
                  <a:lnTo>
                    <a:pt x="0" y="51"/>
                  </a:lnTo>
                  <a:lnTo>
                    <a:pt x="0" y="71"/>
                  </a:lnTo>
                  <a:lnTo>
                    <a:pt x="10" y="92"/>
                  </a:lnTo>
                  <a:lnTo>
                    <a:pt x="20" y="102"/>
                  </a:lnTo>
                  <a:lnTo>
                    <a:pt x="31" y="102"/>
                  </a:lnTo>
                  <a:lnTo>
                    <a:pt x="41" y="102"/>
                  </a:lnTo>
                  <a:lnTo>
                    <a:pt x="51" y="92"/>
                  </a:lnTo>
                  <a:lnTo>
                    <a:pt x="61" y="71"/>
                  </a:lnTo>
                  <a:lnTo>
                    <a:pt x="61" y="51"/>
                  </a:lnTo>
                  <a:lnTo>
                    <a:pt x="61" y="30"/>
                  </a:lnTo>
                  <a:lnTo>
                    <a:pt x="51" y="10"/>
                  </a:lnTo>
                  <a:lnTo>
                    <a:pt x="41" y="0"/>
                  </a:lnTo>
                  <a:lnTo>
                    <a:pt x="31" y="0"/>
                  </a:lnTo>
                  <a:lnTo>
                    <a:pt x="31" y="51"/>
                  </a:lnTo>
                  <a:close/>
                </a:path>
              </a:pathLst>
            </a:custGeom>
            <a:solidFill>
              <a:srgbClr val="FFFFFF"/>
            </a:solidFill>
            <a:ln w="0">
              <a:solidFill>
                <a:srgbClr val="FFFFFF"/>
              </a:solidFill>
              <a:prstDash val="solid"/>
              <a:round/>
              <a:headEnd/>
              <a:tailEnd/>
            </a:ln>
          </p:spPr>
          <p:txBody>
            <a:bodyPr/>
            <a:lstStyle/>
            <a:p>
              <a:endParaRPr lang="en-US"/>
            </a:p>
          </p:txBody>
        </p:sp>
        <p:sp>
          <p:nvSpPr>
            <p:cNvPr id="315625" name="Freeform 233"/>
            <p:cNvSpPr>
              <a:spLocks/>
            </p:cNvSpPr>
            <p:nvPr/>
          </p:nvSpPr>
          <p:spPr bwMode="auto">
            <a:xfrm>
              <a:off x="2297" y="327"/>
              <a:ext cx="51" cy="113"/>
            </a:xfrm>
            <a:custGeom>
              <a:avLst/>
              <a:gdLst/>
              <a:ahLst/>
              <a:cxnLst>
                <a:cxn ang="0">
                  <a:pos x="2" y="0"/>
                </a:cxn>
                <a:cxn ang="0">
                  <a:pos x="1" y="1"/>
                </a:cxn>
                <a:cxn ang="0">
                  <a:pos x="0" y="2"/>
                </a:cxn>
                <a:cxn ang="0">
                  <a:pos x="0" y="4"/>
                </a:cxn>
                <a:cxn ang="0">
                  <a:pos x="0" y="6"/>
                </a:cxn>
                <a:cxn ang="0">
                  <a:pos x="0" y="8"/>
                </a:cxn>
                <a:cxn ang="0">
                  <a:pos x="0" y="9"/>
                </a:cxn>
                <a:cxn ang="0">
                  <a:pos x="1" y="10"/>
                </a:cxn>
                <a:cxn ang="0">
                  <a:pos x="2" y="11"/>
                </a:cxn>
                <a:cxn ang="0">
                  <a:pos x="3" y="10"/>
                </a:cxn>
                <a:cxn ang="0">
                  <a:pos x="4" y="9"/>
                </a:cxn>
                <a:cxn ang="0">
                  <a:pos x="5" y="8"/>
                </a:cxn>
                <a:cxn ang="0">
                  <a:pos x="5" y="6"/>
                </a:cxn>
                <a:cxn ang="0">
                  <a:pos x="5" y="4"/>
                </a:cxn>
                <a:cxn ang="0">
                  <a:pos x="4" y="2"/>
                </a:cxn>
                <a:cxn ang="0">
                  <a:pos x="3" y="1"/>
                </a:cxn>
                <a:cxn ang="0">
                  <a:pos x="2" y="0"/>
                </a:cxn>
              </a:cxnLst>
              <a:rect l="0" t="0" r="r" b="b"/>
              <a:pathLst>
                <a:path w="5" h="11">
                  <a:moveTo>
                    <a:pt x="2" y="0"/>
                  </a:moveTo>
                  <a:lnTo>
                    <a:pt x="1" y="1"/>
                  </a:lnTo>
                  <a:lnTo>
                    <a:pt x="0" y="2"/>
                  </a:lnTo>
                  <a:lnTo>
                    <a:pt x="0" y="4"/>
                  </a:lnTo>
                  <a:lnTo>
                    <a:pt x="0" y="6"/>
                  </a:lnTo>
                  <a:lnTo>
                    <a:pt x="0" y="8"/>
                  </a:lnTo>
                  <a:lnTo>
                    <a:pt x="0" y="9"/>
                  </a:lnTo>
                  <a:lnTo>
                    <a:pt x="1" y="10"/>
                  </a:lnTo>
                  <a:lnTo>
                    <a:pt x="2" y="11"/>
                  </a:lnTo>
                  <a:lnTo>
                    <a:pt x="3" y="10"/>
                  </a:lnTo>
                  <a:lnTo>
                    <a:pt x="4" y="9"/>
                  </a:lnTo>
                  <a:lnTo>
                    <a:pt x="5" y="8"/>
                  </a:lnTo>
                  <a:lnTo>
                    <a:pt x="5" y="6"/>
                  </a:lnTo>
                  <a:lnTo>
                    <a:pt x="5" y="4"/>
                  </a:lnTo>
                  <a:lnTo>
                    <a:pt x="4" y="2"/>
                  </a:lnTo>
                  <a:lnTo>
                    <a:pt x="3" y="1"/>
                  </a:lnTo>
                  <a:lnTo>
                    <a:pt x="2" y="0"/>
                  </a:lnTo>
                </a:path>
              </a:pathLst>
            </a:custGeom>
            <a:noFill/>
            <a:ln w="15875">
              <a:solidFill>
                <a:srgbClr val="000000"/>
              </a:solidFill>
              <a:prstDash val="solid"/>
              <a:round/>
              <a:headEnd/>
              <a:tailEnd/>
            </a:ln>
          </p:spPr>
          <p:txBody>
            <a:bodyPr/>
            <a:lstStyle/>
            <a:p>
              <a:endParaRPr lang="en-US"/>
            </a:p>
          </p:txBody>
        </p:sp>
        <p:sp>
          <p:nvSpPr>
            <p:cNvPr id="315626" name="Rectangle 234"/>
            <p:cNvSpPr>
              <a:spLocks noChangeArrowheads="1"/>
            </p:cNvSpPr>
            <p:nvPr/>
          </p:nvSpPr>
          <p:spPr bwMode="auto">
            <a:xfrm>
              <a:off x="2276" y="317"/>
              <a:ext cx="52" cy="144"/>
            </a:xfrm>
            <a:prstGeom prst="rect">
              <a:avLst/>
            </a:prstGeom>
            <a:solidFill>
              <a:srgbClr val="FFFFFF"/>
            </a:solidFill>
            <a:ln w="0">
              <a:solidFill>
                <a:srgbClr val="FFFFFF"/>
              </a:solidFill>
              <a:miter lim="800000"/>
              <a:headEnd/>
              <a:tailEnd/>
            </a:ln>
          </p:spPr>
          <p:txBody>
            <a:bodyPr/>
            <a:lstStyle/>
            <a:p>
              <a:endParaRPr lang="en-US"/>
            </a:p>
          </p:txBody>
        </p:sp>
        <p:sp>
          <p:nvSpPr>
            <p:cNvPr id="315627" name="Rectangle 235"/>
            <p:cNvSpPr>
              <a:spLocks noChangeArrowheads="1"/>
            </p:cNvSpPr>
            <p:nvPr/>
          </p:nvSpPr>
          <p:spPr bwMode="auto">
            <a:xfrm>
              <a:off x="2533" y="595"/>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628" name="Rectangle 236"/>
            <p:cNvSpPr>
              <a:spLocks noChangeArrowheads="1"/>
            </p:cNvSpPr>
            <p:nvPr/>
          </p:nvSpPr>
          <p:spPr bwMode="auto">
            <a:xfrm>
              <a:off x="2595" y="595"/>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629" name="Rectangle 237"/>
            <p:cNvSpPr>
              <a:spLocks noChangeArrowheads="1"/>
            </p:cNvSpPr>
            <p:nvPr/>
          </p:nvSpPr>
          <p:spPr bwMode="auto">
            <a:xfrm>
              <a:off x="2533" y="595"/>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630" name="Line 238"/>
            <p:cNvSpPr>
              <a:spLocks noChangeShapeType="1"/>
            </p:cNvSpPr>
            <p:nvPr/>
          </p:nvSpPr>
          <p:spPr bwMode="auto">
            <a:xfrm flipH="1">
              <a:off x="2461" y="574"/>
              <a:ext cx="134" cy="1"/>
            </a:xfrm>
            <a:prstGeom prst="line">
              <a:avLst/>
            </a:prstGeom>
            <a:noFill/>
            <a:ln w="15875">
              <a:solidFill>
                <a:srgbClr val="000000"/>
              </a:solidFill>
              <a:round/>
              <a:headEnd/>
              <a:tailEnd/>
            </a:ln>
          </p:spPr>
          <p:txBody>
            <a:bodyPr/>
            <a:lstStyle/>
            <a:p>
              <a:endParaRPr lang="en-US"/>
            </a:p>
          </p:txBody>
        </p:sp>
        <p:sp>
          <p:nvSpPr>
            <p:cNvPr id="315631" name="Rectangle 239"/>
            <p:cNvSpPr>
              <a:spLocks noChangeArrowheads="1"/>
            </p:cNvSpPr>
            <p:nvPr/>
          </p:nvSpPr>
          <p:spPr bwMode="auto">
            <a:xfrm>
              <a:off x="2533" y="441"/>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632" name="Rectangle 240"/>
            <p:cNvSpPr>
              <a:spLocks noChangeArrowheads="1"/>
            </p:cNvSpPr>
            <p:nvPr/>
          </p:nvSpPr>
          <p:spPr bwMode="auto">
            <a:xfrm>
              <a:off x="2471" y="441"/>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633" name="Rectangle 241"/>
            <p:cNvSpPr>
              <a:spLocks noChangeArrowheads="1"/>
            </p:cNvSpPr>
            <p:nvPr/>
          </p:nvSpPr>
          <p:spPr bwMode="auto">
            <a:xfrm>
              <a:off x="2194" y="338"/>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634" name="Rectangle 242"/>
            <p:cNvSpPr>
              <a:spLocks noChangeArrowheads="1"/>
            </p:cNvSpPr>
            <p:nvPr/>
          </p:nvSpPr>
          <p:spPr bwMode="auto">
            <a:xfrm>
              <a:off x="2256" y="338"/>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635" name="Line 243"/>
            <p:cNvSpPr>
              <a:spLocks noChangeShapeType="1"/>
            </p:cNvSpPr>
            <p:nvPr/>
          </p:nvSpPr>
          <p:spPr bwMode="auto">
            <a:xfrm flipH="1">
              <a:off x="2328" y="338"/>
              <a:ext cx="411" cy="1"/>
            </a:xfrm>
            <a:prstGeom prst="line">
              <a:avLst/>
            </a:prstGeom>
            <a:noFill/>
            <a:ln w="15875">
              <a:solidFill>
                <a:srgbClr val="000000"/>
              </a:solidFill>
              <a:round/>
              <a:headEnd/>
              <a:tailEnd/>
            </a:ln>
          </p:spPr>
          <p:txBody>
            <a:bodyPr/>
            <a:lstStyle/>
            <a:p>
              <a:endParaRPr lang="en-US"/>
            </a:p>
          </p:txBody>
        </p:sp>
        <p:sp>
          <p:nvSpPr>
            <p:cNvPr id="315636" name="Rectangle 244"/>
            <p:cNvSpPr>
              <a:spLocks noChangeArrowheads="1"/>
            </p:cNvSpPr>
            <p:nvPr/>
          </p:nvSpPr>
          <p:spPr bwMode="auto">
            <a:xfrm>
              <a:off x="2595" y="204"/>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637" name="Rectangle 245"/>
            <p:cNvSpPr>
              <a:spLocks noChangeArrowheads="1"/>
            </p:cNvSpPr>
            <p:nvPr/>
          </p:nvSpPr>
          <p:spPr bwMode="auto">
            <a:xfrm>
              <a:off x="2533" y="204"/>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5638" name="Rectangle 246"/>
            <p:cNvSpPr>
              <a:spLocks noChangeArrowheads="1"/>
            </p:cNvSpPr>
            <p:nvPr/>
          </p:nvSpPr>
          <p:spPr bwMode="auto">
            <a:xfrm>
              <a:off x="2595" y="338"/>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639" name="Rectangle 247"/>
            <p:cNvSpPr>
              <a:spLocks noChangeArrowheads="1"/>
            </p:cNvSpPr>
            <p:nvPr/>
          </p:nvSpPr>
          <p:spPr bwMode="auto">
            <a:xfrm>
              <a:off x="2533" y="338"/>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640" name="Rectangle 248"/>
            <p:cNvSpPr>
              <a:spLocks noChangeArrowheads="1"/>
            </p:cNvSpPr>
            <p:nvPr/>
          </p:nvSpPr>
          <p:spPr bwMode="auto">
            <a:xfrm>
              <a:off x="2471" y="338"/>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5641" name="Rectangle 249"/>
            <p:cNvSpPr>
              <a:spLocks noChangeArrowheads="1"/>
            </p:cNvSpPr>
            <p:nvPr/>
          </p:nvSpPr>
          <p:spPr bwMode="auto">
            <a:xfrm>
              <a:off x="2410" y="338"/>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smtClean="0"/>
              <a:t>Common Number Systems</a:t>
            </a:r>
          </a:p>
        </p:txBody>
      </p:sp>
      <p:graphicFrame>
        <p:nvGraphicFramePr>
          <p:cNvPr id="107600" name="Group 80"/>
          <p:cNvGraphicFramePr>
            <a:graphicFrameLocks noGrp="1"/>
          </p:cNvGraphicFramePr>
          <p:nvPr/>
        </p:nvGraphicFramePr>
        <p:xfrm>
          <a:off x="1066800" y="1714500"/>
          <a:ext cx="6934200" cy="3429002"/>
        </p:xfrm>
        <a:graphic>
          <a:graphicData uri="http://schemas.openxmlformats.org/drawingml/2006/table">
            <a:tbl>
              <a:tblPr/>
              <a:tblGrid>
                <a:gridCol w="1346200"/>
                <a:gridCol w="850900"/>
                <a:gridCol w="1565275"/>
                <a:gridCol w="1387475"/>
                <a:gridCol w="1784350"/>
              </a:tblGrid>
              <a:tr h="896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System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Base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Symbols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Used by humans?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Used in computers?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r>
              <a:tr h="5286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Decimal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0, 1, … 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9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Binary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0, 1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Octal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0, 1, … 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350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Hexa-</a:t>
                      </a:r>
                      <a:br>
                        <a:rPr kumimoji="0" lang="en-US" sz="2400" b="0" i="0" u="none" strike="noStrike" cap="none" normalizeH="0" baseline="0" smtClean="0">
                          <a:ln>
                            <a:noFill/>
                          </a:ln>
                          <a:solidFill>
                            <a:schemeClr val="tx1"/>
                          </a:solidFill>
                          <a:effectLst/>
                          <a:latin typeface="Times New Roman" pitchFamily="18" charset="0"/>
                        </a:rPr>
                      </a:br>
                      <a:r>
                        <a:rPr kumimoji="0" lang="en-US" sz="2400" b="0" i="0" u="none" strike="noStrike" cap="none" normalizeH="0" baseline="0" smtClean="0">
                          <a:ln>
                            <a:noFill/>
                          </a:ln>
                          <a:solidFill>
                            <a:schemeClr val="tx1"/>
                          </a:solidFill>
                          <a:effectLst/>
                          <a:latin typeface="Times New Roman" pitchFamily="18" charset="0"/>
                        </a:rPr>
                        <a:t>decimal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0, 1, … 9,</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A, B, … 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fld id="{EE6367D8-0729-4686-BDC4-A1EB7732A1FD}" type="slidenum">
              <a:rPr lang="en-US"/>
              <a:pPr/>
              <a:t>150</a:t>
            </a:fld>
            <a:endParaRPr lang="en-US"/>
          </a:p>
        </p:txBody>
      </p:sp>
      <p:sp>
        <p:nvSpPr>
          <p:cNvPr id="316418" name="Rectangle 2"/>
          <p:cNvSpPr>
            <a:spLocks noGrp="1" noChangeArrowheads="1"/>
          </p:cNvSpPr>
          <p:nvPr>
            <p:ph type="title"/>
          </p:nvPr>
        </p:nvSpPr>
        <p:spPr/>
        <p:txBody>
          <a:bodyPr/>
          <a:lstStyle/>
          <a:p>
            <a:r>
              <a:rPr lang="en-US"/>
              <a:t>Non-restoring division</a:t>
            </a:r>
          </a:p>
        </p:txBody>
      </p:sp>
      <p:sp>
        <p:nvSpPr>
          <p:cNvPr id="316419" name="Text Box 3"/>
          <p:cNvSpPr txBox="1">
            <a:spLocks noChangeArrowheads="1"/>
          </p:cNvSpPr>
          <p:nvPr/>
        </p:nvSpPr>
        <p:spPr bwMode="auto">
          <a:xfrm>
            <a:off x="922338" y="1233488"/>
            <a:ext cx="7035800" cy="366712"/>
          </a:xfrm>
          <a:prstGeom prst="rect">
            <a:avLst/>
          </a:prstGeom>
          <a:noFill/>
          <a:ln w="12700">
            <a:noFill/>
            <a:miter lim="800000"/>
            <a:headEnd/>
            <a:tailEnd/>
          </a:ln>
          <a:effectLst/>
        </p:spPr>
        <p:txBody>
          <a:bodyPr wrap="none">
            <a:spAutoFit/>
          </a:bodyPr>
          <a:lstStyle/>
          <a:p>
            <a:r>
              <a:rPr lang="en-US">
                <a:latin typeface="Comic Sans MS" pitchFamily="66" charset="0"/>
              </a:rPr>
              <a:t>Restoring division can be improved using non-restoring algorithm</a:t>
            </a:r>
          </a:p>
        </p:txBody>
      </p:sp>
      <p:sp>
        <p:nvSpPr>
          <p:cNvPr id="316420" name="Text Box 4"/>
          <p:cNvSpPr txBox="1">
            <a:spLocks noChangeArrowheads="1"/>
          </p:cNvSpPr>
          <p:nvPr/>
        </p:nvSpPr>
        <p:spPr bwMode="auto">
          <a:xfrm>
            <a:off x="749300" y="1704975"/>
            <a:ext cx="7821613" cy="1465263"/>
          </a:xfrm>
          <a:prstGeom prst="rect">
            <a:avLst/>
          </a:prstGeom>
          <a:noFill/>
          <a:ln w="12700">
            <a:noFill/>
            <a:miter lim="800000"/>
            <a:headEnd/>
            <a:tailEnd/>
          </a:ln>
          <a:effectLst/>
        </p:spPr>
        <p:txBody>
          <a:bodyPr wrap="none">
            <a:spAutoFit/>
          </a:bodyPr>
          <a:lstStyle/>
          <a:p>
            <a:r>
              <a:rPr lang="en-US">
                <a:latin typeface="Comic Sans MS" pitchFamily="66" charset="0"/>
              </a:rPr>
              <a:t>The effect of restoring algorithm actually is:</a:t>
            </a:r>
          </a:p>
          <a:p>
            <a:r>
              <a:rPr lang="en-US">
                <a:latin typeface="Comic Sans MS" pitchFamily="66" charset="0"/>
              </a:rPr>
              <a:t>If </a:t>
            </a:r>
            <a:r>
              <a:rPr lang="en-US" i="1"/>
              <a:t>A</a:t>
            </a:r>
            <a:r>
              <a:rPr lang="en-US">
                <a:latin typeface="Comic Sans MS" pitchFamily="66" charset="0"/>
              </a:rPr>
              <a:t> is positive, we shift it left and subtract </a:t>
            </a:r>
            <a:r>
              <a:rPr lang="en-US" i="1"/>
              <a:t>M</a:t>
            </a:r>
            <a:r>
              <a:rPr lang="en-US">
                <a:latin typeface="Comic Sans MS" pitchFamily="66" charset="0"/>
              </a:rPr>
              <a:t>, that is compute </a:t>
            </a:r>
            <a:r>
              <a:rPr lang="en-US" i="1"/>
              <a:t>2A-M</a:t>
            </a:r>
          </a:p>
          <a:p>
            <a:r>
              <a:rPr lang="en-US">
                <a:latin typeface="Comic Sans MS" pitchFamily="66" charset="0"/>
              </a:rPr>
              <a:t>If </a:t>
            </a:r>
            <a:r>
              <a:rPr lang="en-US" i="1"/>
              <a:t>A</a:t>
            </a:r>
            <a:r>
              <a:rPr lang="en-US">
                <a:latin typeface="Comic Sans MS" pitchFamily="66" charset="0"/>
              </a:rPr>
              <a:t> is negative, we restore it (</a:t>
            </a:r>
            <a:r>
              <a:rPr lang="en-US" i="1"/>
              <a:t>A+M</a:t>
            </a:r>
            <a:r>
              <a:rPr lang="en-US">
                <a:latin typeface="Comic Sans MS" pitchFamily="66" charset="0"/>
              </a:rPr>
              <a:t>), shift it left, and subtract </a:t>
            </a:r>
            <a:r>
              <a:rPr lang="en-US" i="1"/>
              <a:t>M</a:t>
            </a:r>
            <a:r>
              <a:rPr lang="en-US">
                <a:latin typeface="Comic Sans MS" pitchFamily="66" charset="0"/>
              </a:rPr>
              <a:t>, that</a:t>
            </a:r>
          </a:p>
          <a:p>
            <a:r>
              <a:rPr lang="en-US">
                <a:latin typeface="Comic Sans MS" pitchFamily="66" charset="0"/>
              </a:rPr>
              <a:t>is, </a:t>
            </a:r>
            <a:r>
              <a:rPr lang="en-US" i="1"/>
              <a:t>2(A+M) – M = 2A+M.</a:t>
            </a:r>
          </a:p>
          <a:p>
            <a:r>
              <a:rPr lang="en-US">
                <a:latin typeface="Comic Sans MS" pitchFamily="66" charset="0"/>
              </a:rPr>
              <a:t>Set </a:t>
            </a:r>
            <a:r>
              <a:rPr lang="en-US" i="1">
                <a:latin typeface="Comic Sans MS" pitchFamily="66" charset="0"/>
              </a:rPr>
              <a:t>q</a:t>
            </a:r>
            <a:r>
              <a:rPr lang="en-US" i="1" baseline="-25000">
                <a:latin typeface="Comic Sans MS" pitchFamily="66" charset="0"/>
              </a:rPr>
              <a:t>0</a:t>
            </a:r>
            <a:r>
              <a:rPr lang="en-US">
                <a:latin typeface="Comic Sans MS" pitchFamily="66" charset="0"/>
              </a:rPr>
              <a:t> to </a:t>
            </a:r>
            <a:r>
              <a:rPr lang="en-US" i="1"/>
              <a:t>1</a:t>
            </a:r>
            <a:r>
              <a:rPr lang="en-US">
                <a:latin typeface="Comic Sans MS" pitchFamily="66" charset="0"/>
              </a:rPr>
              <a:t> or </a:t>
            </a:r>
            <a:r>
              <a:rPr lang="en-US" i="1"/>
              <a:t>0</a:t>
            </a:r>
            <a:r>
              <a:rPr lang="en-US">
                <a:latin typeface="Comic Sans MS" pitchFamily="66" charset="0"/>
              </a:rPr>
              <a:t> appropriately.</a:t>
            </a:r>
          </a:p>
        </p:txBody>
      </p:sp>
      <p:sp>
        <p:nvSpPr>
          <p:cNvPr id="316421" name="Text Box 5"/>
          <p:cNvSpPr txBox="1">
            <a:spLocks noChangeArrowheads="1"/>
          </p:cNvSpPr>
          <p:nvPr/>
        </p:nvSpPr>
        <p:spPr bwMode="auto">
          <a:xfrm>
            <a:off x="2403475" y="3471863"/>
            <a:ext cx="4749800" cy="2563812"/>
          </a:xfrm>
          <a:prstGeom prst="rect">
            <a:avLst/>
          </a:prstGeom>
          <a:solidFill>
            <a:srgbClr val="DDDDDD"/>
          </a:solidFill>
          <a:ln w="12700">
            <a:noFill/>
            <a:miter lim="800000"/>
            <a:headEnd/>
            <a:tailEnd/>
          </a:ln>
          <a:effectLst/>
        </p:spPr>
        <p:txBody>
          <a:bodyPr>
            <a:spAutoFit/>
          </a:bodyPr>
          <a:lstStyle/>
          <a:p>
            <a:r>
              <a:rPr lang="en-US" i="1"/>
              <a:t>Non-restoring algorithm is:</a:t>
            </a:r>
          </a:p>
          <a:p>
            <a:r>
              <a:rPr lang="en-US" i="1"/>
              <a:t>Set A to 0.</a:t>
            </a:r>
          </a:p>
          <a:p>
            <a:r>
              <a:rPr lang="en-US" i="1"/>
              <a:t>Repeat n times:</a:t>
            </a:r>
          </a:p>
          <a:p>
            <a:r>
              <a:rPr lang="en-US" i="1"/>
              <a:t>   If the sign of A is positive:</a:t>
            </a:r>
          </a:p>
          <a:p>
            <a:r>
              <a:rPr lang="en-US" i="1"/>
              <a:t>      Shift A and Q left and subtract M. Set q0 to 1.</a:t>
            </a:r>
          </a:p>
          <a:p>
            <a:r>
              <a:rPr lang="en-US" i="1"/>
              <a:t>   Else if the sign of A is negative:</a:t>
            </a:r>
          </a:p>
          <a:p>
            <a:r>
              <a:rPr lang="en-US" i="1"/>
              <a:t>      Shift A and Q left and add M. Set q0 to 0.</a:t>
            </a:r>
          </a:p>
          <a:p>
            <a:r>
              <a:rPr lang="en-US" i="1">
                <a:solidFill>
                  <a:srgbClr val="CC3300"/>
                </a:solidFill>
              </a:rPr>
              <a:t>If the sign of A is 1, add A to M.</a:t>
            </a:r>
          </a:p>
          <a:p>
            <a:r>
              <a:rPr lang="en-US" i="1"/>
              <a:t>    </a:t>
            </a: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lide Number Placeholder 3"/>
          <p:cNvSpPr>
            <a:spLocks noGrp="1"/>
          </p:cNvSpPr>
          <p:nvPr>
            <p:ph type="sldNum" sz="quarter" idx="11"/>
          </p:nvPr>
        </p:nvSpPr>
        <p:spPr/>
        <p:txBody>
          <a:bodyPr/>
          <a:lstStyle/>
          <a:p>
            <a:fld id="{D16C0205-3806-4507-9109-365068142051}" type="slidenum">
              <a:rPr lang="en-US"/>
              <a:pPr/>
              <a:t>151</a:t>
            </a:fld>
            <a:endParaRPr lang="en-US"/>
          </a:p>
        </p:txBody>
      </p:sp>
      <p:sp>
        <p:nvSpPr>
          <p:cNvPr id="317692" name="Rectangle 252"/>
          <p:cNvSpPr>
            <a:spLocks noChangeArrowheads="1"/>
          </p:cNvSpPr>
          <p:nvPr/>
        </p:nvSpPr>
        <p:spPr bwMode="auto">
          <a:xfrm>
            <a:off x="681038" y="1163638"/>
            <a:ext cx="7764462" cy="5170487"/>
          </a:xfrm>
          <a:prstGeom prst="rect">
            <a:avLst/>
          </a:prstGeom>
          <a:solidFill>
            <a:srgbClr val="DDDDDD"/>
          </a:solidFill>
          <a:ln w="12700">
            <a:noFill/>
            <a:miter lim="800000"/>
            <a:headEnd/>
            <a:tailEnd/>
          </a:ln>
          <a:effectLst/>
        </p:spPr>
        <p:txBody>
          <a:bodyPr wrap="none" anchor="ctr"/>
          <a:lstStyle/>
          <a:p>
            <a:endParaRPr lang="en-US"/>
          </a:p>
        </p:txBody>
      </p:sp>
      <p:sp>
        <p:nvSpPr>
          <p:cNvPr id="317442" name="Rectangle 2"/>
          <p:cNvSpPr>
            <a:spLocks noGrp="1" noChangeArrowheads="1"/>
          </p:cNvSpPr>
          <p:nvPr>
            <p:ph type="title"/>
          </p:nvPr>
        </p:nvSpPr>
        <p:spPr/>
        <p:txBody>
          <a:bodyPr/>
          <a:lstStyle/>
          <a:p>
            <a:r>
              <a:rPr lang="en-US"/>
              <a:t>Non-restoring division (contd..)</a:t>
            </a:r>
          </a:p>
        </p:txBody>
      </p:sp>
      <p:grpSp>
        <p:nvGrpSpPr>
          <p:cNvPr id="2" name="Group 232"/>
          <p:cNvGrpSpPr>
            <a:grpSpLocks/>
          </p:cNvGrpSpPr>
          <p:nvPr/>
        </p:nvGrpSpPr>
        <p:grpSpPr bwMode="auto">
          <a:xfrm>
            <a:off x="5407025" y="5300663"/>
            <a:ext cx="2470150" cy="1038225"/>
            <a:chOff x="3551" y="3248"/>
            <a:chExt cx="1556" cy="654"/>
          </a:xfrm>
        </p:grpSpPr>
        <p:sp>
          <p:nvSpPr>
            <p:cNvPr id="317467" name="Line 27"/>
            <p:cNvSpPr>
              <a:spLocks noChangeShapeType="1"/>
            </p:cNvSpPr>
            <p:nvPr/>
          </p:nvSpPr>
          <p:spPr bwMode="auto">
            <a:xfrm flipH="1">
              <a:off x="3844" y="3512"/>
              <a:ext cx="613" cy="1"/>
            </a:xfrm>
            <a:prstGeom prst="line">
              <a:avLst/>
            </a:prstGeom>
            <a:noFill/>
            <a:ln w="17463">
              <a:solidFill>
                <a:srgbClr val="000000"/>
              </a:solidFill>
              <a:round/>
              <a:headEnd/>
              <a:tailEnd/>
            </a:ln>
          </p:spPr>
          <p:txBody>
            <a:bodyPr/>
            <a:lstStyle/>
            <a:p>
              <a:endParaRPr lang="en-US"/>
            </a:p>
          </p:txBody>
        </p:sp>
        <p:sp>
          <p:nvSpPr>
            <p:cNvPr id="317473" name="Rectangle 33"/>
            <p:cNvSpPr>
              <a:spLocks noChangeArrowheads="1"/>
            </p:cNvSpPr>
            <p:nvPr/>
          </p:nvSpPr>
          <p:spPr bwMode="auto">
            <a:xfrm>
              <a:off x="3551" y="3349"/>
              <a:ext cx="165"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Add</a:t>
              </a:r>
              <a:endParaRPr lang="en-CA" sz="2400"/>
            </a:p>
          </p:txBody>
        </p:sp>
        <p:sp>
          <p:nvSpPr>
            <p:cNvPr id="317475" name="Rectangle 35"/>
            <p:cNvSpPr>
              <a:spLocks noChangeArrowheads="1"/>
            </p:cNvSpPr>
            <p:nvPr/>
          </p:nvSpPr>
          <p:spPr bwMode="auto">
            <a:xfrm>
              <a:off x="3949" y="3787"/>
              <a:ext cx="423"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Remainder</a:t>
              </a:r>
              <a:endParaRPr lang="en-CA" sz="2400"/>
            </a:p>
          </p:txBody>
        </p:sp>
        <p:sp>
          <p:nvSpPr>
            <p:cNvPr id="317476" name="Rectangle 36"/>
            <p:cNvSpPr>
              <a:spLocks noChangeArrowheads="1"/>
            </p:cNvSpPr>
            <p:nvPr/>
          </p:nvSpPr>
          <p:spPr bwMode="auto">
            <a:xfrm>
              <a:off x="3875" y="3534"/>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477" name="Rectangle 37"/>
            <p:cNvSpPr>
              <a:spLocks noChangeArrowheads="1"/>
            </p:cNvSpPr>
            <p:nvPr/>
          </p:nvSpPr>
          <p:spPr bwMode="auto">
            <a:xfrm>
              <a:off x="4002" y="3534"/>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478" name="Rectangle 38"/>
            <p:cNvSpPr>
              <a:spLocks noChangeArrowheads="1"/>
            </p:cNvSpPr>
            <p:nvPr/>
          </p:nvSpPr>
          <p:spPr bwMode="auto">
            <a:xfrm>
              <a:off x="4140" y="3534"/>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479" name="Rectangle 39"/>
            <p:cNvSpPr>
              <a:spLocks noChangeArrowheads="1"/>
            </p:cNvSpPr>
            <p:nvPr/>
          </p:nvSpPr>
          <p:spPr bwMode="auto">
            <a:xfrm>
              <a:off x="4393" y="3534"/>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480" name="Rectangle 40"/>
            <p:cNvSpPr>
              <a:spLocks noChangeArrowheads="1"/>
            </p:cNvSpPr>
            <p:nvPr/>
          </p:nvSpPr>
          <p:spPr bwMode="auto">
            <a:xfrm>
              <a:off x="4267" y="3534"/>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490" name="Rectangle 50"/>
            <p:cNvSpPr>
              <a:spLocks noChangeArrowheads="1"/>
            </p:cNvSpPr>
            <p:nvPr/>
          </p:nvSpPr>
          <p:spPr bwMode="auto">
            <a:xfrm>
              <a:off x="3875" y="3259"/>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491" name="Rectangle 51"/>
            <p:cNvSpPr>
              <a:spLocks noChangeArrowheads="1"/>
            </p:cNvSpPr>
            <p:nvPr/>
          </p:nvSpPr>
          <p:spPr bwMode="auto">
            <a:xfrm>
              <a:off x="4002" y="3259"/>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492" name="Rectangle 52"/>
            <p:cNvSpPr>
              <a:spLocks noChangeArrowheads="1"/>
            </p:cNvSpPr>
            <p:nvPr/>
          </p:nvSpPr>
          <p:spPr bwMode="auto">
            <a:xfrm>
              <a:off x="4140" y="3259"/>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493" name="Rectangle 53"/>
            <p:cNvSpPr>
              <a:spLocks noChangeArrowheads="1"/>
            </p:cNvSpPr>
            <p:nvPr/>
          </p:nvSpPr>
          <p:spPr bwMode="auto">
            <a:xfrm>
              <a:off x="4267" y="3259"/>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494" name="Rectangle 54"/>
            <p:cNvSpPr>
              <a:spLocks noChangeArrowheads="1"/>
            </p:cNvSpPr>
            <p:nvPr/>
          </p:nvSpPr>
          <p:spPr bwMode="auto">
            <a:xfrm>
              <a:off x="4393" y="3259"/>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495" name="Rectangle 55"/>
            <p:cNvSpPr>
              <a:spLocks noChangeArrowheads="1"/>
            </p:cNvSpPr>
            <p:nvPr/>
          </p:nvSpPr>
          <p:spPr bwMode="auto">
            <a:xfrm>
              <a:off x="3875" y="3396"/>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496" name="Rectangle 56"/>
            <p:cNvSpPr>
              <a:spLocks noChangeArrowheads="1"/>
            </p:cNvSpPr>
            <p:nvPr/>
          </p:nvSpPr>
          <p:spPr bwMode="auto">
            <a:xfrm>
              <a:off x="4002" y="3396"/>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497" name="Rectangle 57"/>
            <p:cNvSpPr>
              <a:spLocks noChangeArrowheads="1"/>
            </p:cNvSpPr>
            <p:nvPr/>
          </p:nvSpPr>
          <p:spPr bwMode="auto">
            <a:xfrm>
              <a:off x="4140" y="3396"/>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498" name="Rectangle 58"/>
            <p:cNvSpPr>
              <a:spLocks noChangeArrowheads="1"/>
            </p:cNvSpPr>
            <p:nvPr/>
          </p:nvSpPr>
          <p:spPr bwMode="auto">
            <a:xfrm>
              <a:off x="4267" y="3396"/>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499" name="Rectangle 59"/>
            <p:cNvSpPr>
              <a:spLocks noChangeArrowheads="1"/>
            </p:cNvSpPr>
            <p:nvPr/>
          </p:nvSpPr>
          <p:spPr bwMode="auto">
            <a:xfrm>
              <a:off x="4393" y="3396"/>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601" name="Rectangle 161"/>
            <p:cNvSpPr>
              <a:spLocks noChangeArrowheads="1"/>
            </p:cNvSpPr>
            <p:nvPr/>
          </p:nvSpPr>
          <p:spPr bwMode="auto">
            <a:xfrm>
              <a:off x="4716" y="3375"/>
              <a:ext cx="391" cy="230"/>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Restore </a:t>
              </a:r>
            </a:p>
            <a:p>
              <a:pPr eaLnBrk="1" hangingPunct="1"/>
              <a:r>
                <a:rPr lang="en-CA" sz="1200">
                  <a:solidFill>
                    <a:srgbClr val="000000"/>
                  </a:solidFill>
                  <a:latin typeface="Nimbus Roman No9 L" charset="0"/>
                </a:rPr>
                <a:t>remainder</a:t>
              </a:r>
              <a:endParaRPr lang="en-CA" sz="2400"/>
            </a:p>
          </p:txBody>
        </p:sp>
        <p:sp>
          <p:nvSpPr>
            <p:cNvPr id="317625" name="Freeform 185"/>
            <p:cNvSpPr>
              <a:spLocks/>
            </p:cNvSpPr>
            <p:nvPr/>
          </p:nvSpPr>
          <p:spPr bwMode="auto">
            <a:xfrm>
              <a:off x="4161" y="3724"/>
              <a:ext cx="317" cy="63"/>
            </a:xfrm>
            <a:custGeom>
              <a:avLst/>
              <a:gdLst/>
              <a:ahLst/>
              <a:cxnLst>
                <a:cxn ang="0">
                  <a:pos x="30" y="0"/>
                </a:cxn>
                <a:cxn ang="0">
                  <a:pos x="29" y="1"/>
                </a:cxn>
                <a:cxn ang="0">
                  <a:pos x="28" y="2"/>
                </a:cxn>
                <a:cxn ang="0">
                  <a:pos x="28" y="2"/>
                </a:cxn>
                <a:cxn ang="0">
                  <a:pos x="27" y="2"/>
                </a:cxn>
                <a:cxn ang="0">
                  <a:pos x="27" y="2"/>
                </a:cxn>
                <a:cxn ang="0">
                  <a:pos x="19" y="2"/>
                </a:cxn>
                <a:cxn ang="0">
                  <a:pos x="15" y="2"/>
                </a:cxn>
                <a:cxn ang="0">
                  <a:pos x="11" y="2"/>
                </a:cxn>
                <a:cxn ang="0">
                  <a:pos x="3" y="2"/>
                </a:cxn>
                <a:cxn ang="0">
                  <a:pos x="3" y="2"/>
                </a:cxn>
                <a:cxn ang="0">
                  <a:pos x="2" y="2"/>
                </a:cxn>
                <a:cxn ang="0">
                  <a:pos x="2" y="3"/>
                </a:cxn>
                <a:cxn ang="0">
                  <a:pos x="1" y="4"/>
                </a:cxn>
                <a:cxn ang="0">
                  <a:pos x="0" y="6"/>
                </a:cxn>
              </a:cxnLst>
              <a:rect l="0" t="0" r="r" b="b"/>
              <a:pathLst>
                <a:path w="30" h="6">
                  <a:moveTo>
                    <a:pt x="30" y="0"/>
                  </a:moveTo>
                  <a:lnTo>
                    <a:pt x="29" y="1"/>
                  </a:lnTo>
                  <a:lnTo>
                    <a:pt x="28" y="2"/>
                  </a:lnTo>
                  <a:lnTo>
                    <a:pt x="28" y="2"/>
                  </a:lnTo>
                  <a:lnTo>
                    <a:pt x="27" y="2"/>
                  </a:lnTo>
                  <a:lnTo>
                    <a:pt x="27" y="2"/>
                  </a:lnTo>
                  <a:lnTo>
                    <a:pt x="19" y="2"/>
                  </a:lnTo>
                  <a:lnTo>
                    <a:pt x="15" y="2"/>
                  </a:lnTo>
                  <a:lnTo>
                    <a:pt x="11" y="2"/>
                  </a:lnTo>
                  <a:lnTo>
                    <a:pt x="3" y="2"/>
                  </a:lnTo>
                  <a:lnTo>
                    <a:pt x="3" y="2"/>
                  </a:lnTo>
                  <a:lnTo>
                    <a:pt x="2" y="2"/>
                  </a:lnTo>
                  <a:lnTo>
                    <a:pt x="2" y="3"/>
                  </a:lnTo>
                  <a:lnTo>
                    <a:pt x="1" y="4"/>
                  </a:lnTo>
                  <a:lnTo>
                    <a:pt x="0" y="6"/>
                  </a:lnTo>
                </a:path>
              </a:pathLst>
            </a:custGeom>
            <a:noFill/>
            <a:ln w="17463">
              <a:solidFill>
                <a:srgbClr val="000000"/>
              </a:solidFill>
              <a:prstDash val="solid"/>
              <a:round/>
              <a:headEnd/>
              <a:tailEnd/>
            </a:ln>
          </p:spPr>
          <p:txBody>
            <a:bodyPr/>
            <a:lstStyle/>
            <a:p>
              <a:endParaRPr lang="en-US"/>
            </a:p>
          </p:txBody>
        </p:sp>
        <p:sp>
          <p:nvSpPr>
            <p:cNvPr id="317626" name="Freeform 186"/>
            <p:cNvSpPr>
              <a:spLocks/>
            </p:cNvSpPr>
            <p:nvPr/>
          </p:nvSpPr>
          <p:spPr bwMode="auto">
            <a:xfrm>
              <a:off x="3844" y="3724"/>
              <a:ext cx="317" cy="63"/>
            </a:xfrm>
            <a:custGeom>
              <a:avLst/>
              <a:gdLst/>
              <a:ahLst/>
              <a:cxnLst>
                <a:cxn ang="0">
                  <a:pos x="0" y="0"/>
                </a:cxn>
                <a:cxn ang="0">
                  <a:pos x="1" y="1"/>
                </a:cxn>
                <a:cxn ang="0">
                  <a:pos x="2" y="2"/>
                </a:cxn>
                <a:cxn ang="0">
                  <a:pos x="2" y="2"/>
                </a:cxn>
                <a:cxn ang="0">
                  <a:pos x="3" y="2"/>
                </a:cxn>
                <a:cxn ang="0">
                  <a:pos x="3" y="2"/>
                </a:cxn>
                <a:cxn ang="0">
                  <a:pos x="11" y="2"/>
                </a:cxn>
                <a:cxn ang="0">
                  <a:pos x="15" y="2"/>
                </a:cxn>
                <a:cxn ang="0">
                  <a:pos x="19" y="2"/>
                </a:cxn>
                <a:cxn ang="0">
                  <a:pos x="27" y="2"/>
                </a:cxn>
                <a:cxn ang="0">
                  <a:pos x="27" y="2"/>
                </a:cxn>
                <a:cxn ang="0">
                  <a:pos x="28" y="2"/>
                </a:cxn>
                <a:cxn ang="0">
                  <a:pos x="28" y="3"/>
                </a:cxn>
                <a:cxn ang="0">
                  <a:pos x="29" y="4"/>
                </a:cxn>
                <a:cxn ang="0">
                  <a:pos x="30" y="6"/>
                </a:cxn>
              </a:cxnLst>
              <a:rect l="0" t="0" r="r" b="b"/>
              <a:pathLst>
                <a:path w="30" h="6">
                  <a:moveTo>
                    <a:pt x="0" y="0"/>
                  </a:moveTo>
                  <a:lnTo>
                    <a:pt x="1" y="1"/>
                  </a:lnTo>
                  <a:lnTo>
                    <a:pt x="2" y="2"/>
                  </a:lnTo>
                  <a:lnTo>
                    <a:pt x="2" y="2"/>
                  </a:lnTo>
                  <a:lnTo>
                    <a:pt x="3" y="2"/>
                  </a:lnTo>
                  <a:lnTo>
                    <a:pt x="3" y="2"/>
                  </a:lnTo>
                  <a:lnTo>
                    <a:pt x="11" y="2"/>
                  </a:lnTo>
                  <a:lnTo>
                    <a:pt x="15" y="2"/>
                  </a:lnTo>
                  <a:lnTo>
                    <a:pt x="19" y="2"/>
                  </a:lnTo>
                  <a:lnTo>
                    <a:pt x="27" y="2"/>
                  </a:lnTo>
                  <a:lnTo>
                    <a:pt x="27" y="2"/>
                  </a:lnTo>
                  <a:lnTo>
                    <a:pt x="28" y="2"/>
                  </a:lnTo>
                  <a:lnTo>
                    <a:pt x="28" y="3"/>
                  </a:lnTo>
                  <a:lnTo>
                    <a:pt x="29" y="4"/>
                  </a:lnTo>
                  <a:lnTo>
                    <a:pt x="30" y="6"/>
                  </a:lnTo>
                </a:path>
              </a:pathLst>
            </a:custGeom>
            <a:noFill/>
            <a:ln w="17463">
              <a:solidFill>
                <a:srgbClr val="000000"/>
              </a:solidFill>
              <a:prstDash val="solid"/>
              <a:round/>
              <a:headEnd/>
              <a:tailEnd/>
            </a:ln>
          </p:spPr>
          <p:txBody>
            <a:bodyPr/>
            <a:lstStyle/>
            <a:p>
              <a:endParaRPr lang="en-US"/>
            </a:p>
          </p:txBody>
        </p:sp>
        <p:sp>
          <p:nvSpPr>
            <p:cNvPr id="317627" name="Freeform 187"/>
            <p:cNvSpPr>
              <a:spLocks/>
            </p:cNvSpPr>
            <p:nvPr/>
          </p:nvSpPr>
          <p:spPr bwMode="auto">
            <a:xfrm>
              <a:off x="4589" y="3248"/>
              <a:ext cx="53" cy="201"/>
            </a:xfrm>
            <a:custGeom>
              <a:avLst/>
              <a:gdLst/>
              <a:ahLst/>
              <a:cxnLst>
                <a:cxn ang="0">
                  <a:pos x="0" y="0"/>
                </a:cxn>
                <a:cxn ang="0">
                  <a:pos x="1" y="1"/>
                </a:cxn>
                <a:cxn ang="0">
                  <a:pos x="1" y="2"/>
                </a:cxn>
                <a:cxn ang="0">
                  <a:pos x="2" y="2"/>
                </a:cxn>
                <a:cxn ang="0">
                  <a:pos x="2" y="2"/>
                </a:cxn>
                <a:cxn ang="0">
                  <a:pos x="2" y="3"/>
                </a:cxn>
                <a:cxn ang="0">
                  <a:pos x="2" y="6"/>
                </a:cxn>
                <a:cxn ang="0">
                  <a:pos x="2" y="10"/>
                </a:cxn>
                <a:cxn ang="0">
                  <a:pos x="2" y="13"/>
                </a:cxn>
                <a:cxn ang="0">
                  <a:pos x="2" y="16"/>
                </a:cxn>
                <a:cxn ang="0">
                  <a:pos x="2" y="17"/>
                </a:cxn>
                <a:cxn ang="0">
                  <a:pos x="2" y="17"/>
                </a:cxn>
                <a:cxn ang="0">
                  <a:pos x="2" y="18"/>
                </a:cxn>
                <a:cxn ang="0">
                  <a:pos x="3" y="18"/>
                </a:cxn>
                <a:cxn ang="0">
                  <a:pos x="5" y="19"/>
                </a:cxn>
              </a:cxnLst>
              <a:rect l="0" t="0" r="r" b="b"/>
              <a:pathLst>
                <a:path w="5" h="19">
                  <a:moveTo>
                    <a:pt x="0" y="0"/>
                  </a:moveTo>
                  <a:lnTo>
                    <a:pt x="1" y="1"/>
                  </a:lnTo>
                  <a:lnTo>
                    <a:pt x="1" y="2"/>
                  </a:lnTo>
                  <a:lnTo>
                    <a:pt x="2" y="2"/>
                  </a:lnTo>
                  <a:lnTo>
                    <a:pt x="2" y="2"/>
                  </a:lnTo>
                  <a:lnTo>
                    <a:pt x="2" y="3"/>
                  </a:lnTo>
                  <a:lnTo>
                    <a:pt x="2" y="6"/>
                  </a:lnTo>
                  <a:lnTo>
                    <a:pt x="2" y="10"/>
                  </a:lnTo>
                  <a:lnTo>
                    <a:pt x="2" y="13"/>
                  </a:lnTo>
                  <a:lnTo>
                    <a:pt x="2" y="16"/>
                  </a:lnTo>
                  <a:lnTo>
                    <a:pt x="2" y="17"/>
                  </a:lnTo>
                  <a:lnTo>
                    <a:pt x="2" y="17"/>
                  </a:lnTo>
                  <a:lnTo>
                    <a:pt x="2" y="18"/>
                  </a:lnTo>
                  <a:lnTo>
                    <a:pt x="3" y="18"/>
                  </a:lnTo>
                  <a:lnTo>
                    <a:pt x="5" y="19"/>
                  </a:lnTo>
                </a:path>
              </a:pathLst>
            </a:custGeom>
            <a:noFill/>
            <a:ln w="17463">
              <a:solidFill>
                <a:srgbClr val="000000"/>
              </a:solidFill>
              <a:prstDash val="solid"/>
              <a:round/>
              <a:headEnd/>
              <a:tailEnd/>
            </a:ln>
          </p:spPr>
          <p:txBody>
            <a:bodyPr/>
            <a:lstStyle/>
            <a:p>
              <a:endParaRPr lang="en-US"/>
            </a:p>
          </p:txBody>
        </p:sp>
        <p:sp>
          <p:nvSpPr>
            <p:cNvPr id="317628" name="Freeform 188"/>
            <p:cNvSpPr>
              <a:spLocks/>
            </p:cNvSpPr>
            <p:nvPr/>
          </p:nvSpPr>
          <p:spPr bwMode="auto">
            <a:xfrm>
              <a:off x="4589" y="3439"/>
              <a:ext cx="53" cy="211"/>
            </a:xfrm>
            <a:custGeom>
              <a:avLst/>
              <a:gdLst/>
              <a:ahLst/>
              <a:cxnLst>
                <a:cxn ang="0">
                  <a:pos x="0" y="20"/>
                </a:cxn>
                <a:cxn ang="0">
                  <a:pos x="1" y="19"/>
                </a:cxn>
                <a:cxn ang="0">
                  <a:pos x="1" y="18"/>
                </a:cxn>
                <a:cxn ang="0">
                  <a:pos x="2" y="18"/>
                </a:cxn>
                <a:cxn ang="0">
                  <a:pos x="2" y="17"/>
                </a:cxn>
                <a:cxn ang="0">
                  <a:pos x="2" y="17"/>
                </a:cxn>
                <a:cxn ang="0">
                  <a:pos x="2" y="14"/>
                </a:cxn>
                <a:cxn ang="0">
                  <a:pos x="2" y="10"/>
                </a:cxn>
                <a:cxn ang="0">
                  <a:pos x="2" y="6"/>
                </a:cxn>
                <a:cxn ang="0">
                  <a:pos x="2" y="4"/>
                </a:cxn>
                <a:cxn ang="0">
                  <a:pos x="2" y="3"/>
                </a:cxn>
                <a:cxn ang="0">
                  <a:pos x="2" y="2"/>
                </a:cxn>
                <a:cxn ang="0">
                  <a:pos x="2" y="2"/>
                </a:cxn>
                <a:cxn ang="0">
                  <a:pos x="3" y="1"/>
                </a:cxn>
                <a:cxn ang="0">
                  <a:pos x="5" y="0"/>
                </a:cxn>
              </a:cxnLst>
              <a:rect l="0" t="0" r="r" b="b"/>
              <a:pathLst>
                <a:path w="5" h="20">
                  <a:moveTo>
                    <a:pt x="0" y="20"/>
                  </a:moveTo>
                  <a:lnTo>
                    <a:pt x="1" y="19"/>
                  </a:lnTo>
                  <a:lnTo>
                    <a:pt x="1" y="18"/>
                  </a:lnTo>
                  <a:lnTo>
                    <a:pt x="2" y="18"/>
                  </a:lnTo>
                  <a:lnTo>
                    <a:pt x="2" y="17"/>
                  </a:lnTo>
                  <a:lnTo>
                    <a:pt x="2" y="17"/>
                  </a:lnTo>
                  <a:lnTo>
                    <a:pt x="2" y="14"/>
                  </a:lnTo>
                  <a:lnTo>
                    <a:pt x="2" y="10"/>
                  </a:lnTo>
                  <a:lnTo>
                    <a:pt x="2" y="6"/>
                  </a:lnTo>
                  <a:lnTo>
                    <a:pt x="2" y="4"/>
                  </a:lnTo>
                  <a:lnTo>
                    <a:pt x="2" y="3"/>
                  </a:lnTo>
                  <a:lnTo>
                    <a:pt x="2" y="2"/>
                  </a:lnTo>
                  <a:lnTo>
                    <a:pt x="2" y="2"/>
                  </a:lnTo>
                  <a:lnTo>
                    <a:pt x="3" y="1"/>
                  </a:lnTo>
                  <a:lnTo>
                    <a:pt x="5" y="0"/>
                  </a:lnTo>
                </a:path>
              </a:pathLst>
            </a:custGeom>
            <a:noFill/>
            <a:ln w="17463">
              <a:solidFill>
                <a:srgbClr val="000000"/>
              </a:solidFill>
              <a:prstDash val="solid"/>
              <a:round/>
              <a:headEnd/>
              <a:tailEnd/>
            </a:ln>
          </p:spPr>
          <p:txBody>
            <a:bodyPr/>
            <a:lstStyle/>
            <a:p>
              <a:endParaRPr lang="en-US"/>
            </a:p>
          </p:txBody>
        </p:sp>
      </p:grpSp>
      <p:grpSp>
        <p:nvGrpSpPr>
          <p:cNvPr id="3" name="Group 230"/>
          <p:cNvGrpSpPr>
            <a:grpSpLocks/>
          </p:cNvGrpSpPr>
          <p:nvPr/>
        </p:nvGrpSpPr>
        <p:grpSpPr bwMode="auto">
          <a:xfrm>
            <a:off x="4357688" y="1203325"/>
            <a:ext cx="3948112" cy="4092575"/>
            <a:chOff x="1555" y="794"/>
            <a:chExt cx="2487" cy="2578"/>
          </a:xfrm>
        </p:grpSpPr>
        <p:sp>
          <p:nvSpPr>
            <p:cNvPr id="317444" name="Rectangle 4"/>
            <p:cNvSpPr>
              <a:spLocks noChangeArrowheads="1"/>
            </p:cNvSpPr>
            <p:nvPr/>
          </p:nvSpPr>
          <p:spPr bwMode="auto">
            <a:xfrm>
              <a:off x="2823" y="2929"/>
              <a:ext cx="106" cy="95"/>
            </a:xfrm>
            <a:prstGeom prst="rect">
              <a:avLst/>
            </a:prstGeom>
            <a:noFill/>
            <a:ln w="17463">
              <a:solidFill>
                <a:srgbClr val="00FFFF"/>
              </a:solidFill>
              <a:miter lim="800000"/>
              <a:headEnd/>
              <a:tailEnd/>
            </a:ln>
          </p:spPr>
          <p:txBody>
            <a:bodyPr/>
            <a:lstStyle/>
            <a:p>
              <a:endParaRPr lang="en-US"/>
            </a:p>
          </p:txBody>
        </p:sp>
        <p:sp>
          <p:nvSpPr>
            <p:cNvPr id="317445" name="Rectangle 5"/>
            <p:cNvSpPr>
              <a:spLocks noChangeArrowheads="1"/>
            </p:cNvSpPr>
            <p:nvPr/>
          </p:nvSpPr>
          <p:spPr bwMode="auto">
            <a:xfrm>
              <a:off x="2961" y="2929"/>
              <a:ext cx="95" cy="95"/>
            </a:xfrm>
            <a:prstGeom prst="rect">
              <a:avLst/>
            </a:prstGeom>
            <a:noFill/>
            <a:ln w="17463">
              <a:solidFill>
                <a:srgbClr val="00FFFF"/>
              </a:solidFill>
              <a:miter lim="800000"/>
              <a:headEnd/>
              <a:tailEnd/>
            </a:ln>
          </p:spPr>
          <p:txBody>
            <a:bodyPr/>
            <a:lstStyle/>
            <a:p>
              <a:endParaRPr lang="en-US"/>
            </a:p>
          </p:txBody>
        </p:sp>
        <p:sp>
          <p:nvSpPr>
            <p:cNvPr id="317446" name="Rectangle 6"/>
            <p:cNvSpPr>
              <a:spLocks noChangeArrowheads="1"/>
            </p:cNvSpPr>
            <p:nvPr/>
          </p:nvSpPr>
          <p:spPr bwMode="auto">
            <a:xfrm>
              <a:off x="3088" y="2929"/>
              <a:ext cx="95" cy="95"/>
            </a:xfrm>
            <a:prstGeom prst="rect">
              <a:avLst/>
            </a:prstGeom>
            <a:noFill/>
            <a:ln w="17463">
              <a:solidFill>
                <a:srgbClr val="00FFFF"/>
              </a:solidFill>
              <a:miter lim="800000"/>
              <a:headEnd/>
              <a:tailEnd/>
            </a:ln>
          </p:spPr>
          <p:txBody>
            <a:bodyPr/>
            <a:lstStyle/>
            <a:p>
              <a:endParaRPr lang="en-US"/>
            </a:p>
          </p:txBody>
        </p:sp>
        <p:sp>
          <p:nvSpPr>
            <p:cNvPr id="317447" name="Rectangle 7"/>
            <p:cNvSpPr>
              <a:spLocks noChangeArrowheads="1"/>
            </p:cNvSpPr>
            <p:nvPr/>
          </p:nvSpPr>
          <p:spPr bwMode="auto">
            <a:xfrm>
              <a:off x="3214" y="2929"/>
              <a:ext cx="95" cy="95"/>
            </a:xfrm>
            <a:prstGeom prst="rect">
              <a:avLst/>
            </a:prstGeom>
            <a:noFill/>
            <a:ln w="17463">
              <a:solidFill>
                <a:srgbClr val="00FFFF"/>
              </a:solidFill>
              <a:miter lim="800000"/>
              <a:headEnd/>
              <a:tailEnd/>
            </a:ln>
          </p:spPr>
          <p:txBody>
            <a:bodyPr/>
            <a:lstStyle/>
            <a:p>
              <a:endParaRPr lang="en-US"/>
            </a:p>
          </p:txBody>
        </p:sp>
        <p:sp>
          <p:nvSpPr>
            <p:cNvPr id="317448" name="Rectangle 8"/>
            <p:cNvSpPr>
              <a:spLocks noChangeArrowheads="1"/>
            </p:cNvSpPr>
            <p:nvPr/>
          </p:nvSpPr>
          <p:spPr bwMode="auto">
            <a:xfrm>
              <a:off x="2823" y="2654"/>
              <a:ext cx="106" cy="95"/>
            </a:xfrm>
            <a:prstGeom prst="rect">
              <a:avLst/>
            </a:prstGeom>
            <a:noFill/>
            <a:ln w="17463">
              <a:solidFill>
                <a:srgbClr val="00FFFF"/>
              </a:solidFill>
              <a:miter lim="800000"/>
              <a:headEnd/>
              <a:tailEnd/>
            </a:ln>
          </p:spPr>
          <p:txBody>
            <a:bodyPr/>
            <a:lstStyle/>
            <a:p>
              <a:endParaRPr lang="en-US"/>
            </a:p>
          </p:txBody>
        </p:sp>
        <p:sp>
          <p:nvSpPr>
            <p:cNvPr id="317449" name="Rectangle 9"/>
            <p:cNvSpPr>
              <a:spLocks noChangeArrowheads="1"/>
            </p:cNvSpPr>
            <p:nvPr/>
          </p:nvSpPr>
          <p:spPr bwMode="auto">
            <a:xfrm>
              <a:off x="2961" y="2654"/>
              <a:ext cx="95" cy="95"/>
            </a:xfrm>
            <a:prstGeom prst="rect">
              <a:avLst/>
            </a:prstGeom>
            <a:noFill/>
            <a:ln w="17463">
              <a:solidFill>
                <a:srgbClr val="00FFFF"/>
              </a:solidFill>
              <a:miter lim="800000"/>
              <a:headEnd/>
              <a:tailEnd/>
            </a:ln>
          </p:spPr>
          <p:txBody>
            <a:bodyPr/>
            <a:lstStyle/>
            <a:p>
              <a:endParaRPr lang="en-US"/>
            </a:p>
          </p:txBody>
        </p:sp>
        <p:sp>
          <p:nvSpPr>
            <p:cNvPr id="317450" name="Rectangle 10"/>
            <p:cNvSpPr>
              <a:spLocks noChangeArrowheads="1"/>
            </p:cNvSpPr>
            <p:nvPr/>
          </p:nvSpPr>
          <p:spPr bwMode="auto">
            <a:xfrm>
              <a:off x="3088" y="2654"/>
              <a:ext cx="95" cy="95"/>
            </a:xfrm>
            <a:prstGeom prst="rect">
              <a:avLst/>
            </a:prstGeom>
            <a:noFill/>
            <a:ln w="17463">
              <a:solidFill>
                <a:srgbClr val="00FFFF"/>
              </a:solidFill>
              <a:miter lim="800000"/>
              <a:headEnd/>
              <a:tailEnd/>
            </a:ln>
          </p:spPr>
          <p:txBody>
            <a:bodyPr/>
            <a:lstStyle/>
            <a:p>
              <a:endParaRPr lang="en-US"/>
            </a:p>
          </p:txBody>
        </p:sp>
        <p:sp>
          <p:nvSpPr>
            <p:cNvPr id="317451" name="Rectangle 11"/>
            <p:cNvSpPr>
              <a:spLocks noChangeArrowheads="1"/>
            </p:cNvSpPr>
            <p:nvPr/>
          </p:nvSpPr>
          <p:spPr bwMode="auto">
            <a:xfrm>
              <a:off x="3204" y="2654"/>
              <a:ext cx="105" cy="95"/>
            </a:xfrm>
            <a:prstGeom prst="rect">
              <a:avLst/>
            </a:prstGeom>
            <a:noFill/>
            <a:ln w="17463">
              <a:solidFill>
                <a:srgbClr val="00FFFF"/>
              </a:solidFill>
              <a:miter lim="800000"/>
              <a:headEnd/>
              <a:tailEnd/>
            </a:ln>
          </p:spPr>
          <p:txBody>
            <a:bodyPr/>
            <a:lstStyle/>
            <a:p>
              <a:endParaRPr lang="en-US"/>
            </a:p>
          </p:txBody>
        </p:sp>
        <p:sp>
          <p:nvSpPr>
            <p:cNvPr id="317452" name="Rectangle 12"/>
            <p:cNvSpPr>
              <a:spLocks noChangeArrowheads="1"/>
            </p:cNvSpPr>
            <p:nvPr/>
          </p:nvSpPr>
          <p:spPr bwMode="auto">
            <a:xfrm>
              <a:off x="2961" y="2401"/>
              <a:ext cx="95" cy="95"/>
            </a:xfrm>
            <a:prstGeom prst="rect">
              <a:avLst/>
            </a:prstGeom>
            <a:noFill/>
            <a:ln w="17463">
              <a:solidFill>
                <a:srgbClr val="00FFFF"/>
              </a:solidFill>
              <a:miter lim="800000"/>
              <a:headEnd/>
              <a:tailEnd/>
            </a:ln>
          </p:spPr>
          <p:txBody>
            <a:bodyPr/>
            <a:lstStyle/>
            <a:p>
              <a:endParaRPr lang="en-US"/>
            </a:p>
          </p:txBody>
        </p:sp>
        <p:sp>
          <p:nvSpPr>
            <p:cNvPr id="317453" name="Rectangle 13"/>
            <p:cNvSpPr>
              <a:spLocks noChangeArrowheads="1"/>
            </p:cNvSpPr>
            <p:nvPr/>
          </p:nvSpPr>
          <p:spPr bwMode="auto">
            <a:xfrm>
              <a:off x="3088" y="2401"/>
              <a:ext cx="95" cy="95"/>
            </a:xfrm>
            <a:prstGeom prst="rect">
              <a:avLst/>
            </a:prstGeom>
            <a:noFill/>
            <a:ln w="17463">
              <a:solidFill>
                <a:srgbClr val="00FFFF"/>
              </a:solidFill>
              <a:miter lim="800000"/>
              <a:headEnd/>
              <a:tailEnd/>
            </a:ln>
          </p:spPr>
          <p:txBody>
            <a:bodyPr/>
            <a:lstStyle/>
            <a:p>
              <a:endParaRPr lang="en-US"/>
            </a:p>
          </p:txBody>
        </p:sp>
        <p:sp>
          <p:nvSpPr>
            <p:cNvPr id="317454" name="Rectangle 14"/>
            <p:cNvSpPr>
              <a:spLocks noChangeArrowheads="1"/>
            </p:cNvSpPr>
            <p:nvPr/>
          </p:nvSpPr>
          <p:spPr bwMode="auto">
            <a:xfrm>
              <a:off x="3214" y="2401"/>
              <a:ext cx="95" cy="95"/>
            </a:xfrm>
            <a:prstGeom prst="rect">
              <a:avLst/>
            </a:prstGeom>
            <a:noFill/>
            <a:ln w="17463">
              <a:solidFill>
                <a:srgbClr val="00FFFF"/>
              </a:solidFill>
              <a:miter lim="800000"/>
              <a:headEnd/>
              <a:tailEnd/>
            </a:ln>
          </p:spPr>
          <p:txBody>
            <a:bodyPr/>
            <a:lstStyle/>
            <a:p>
              <a:endParaRPr lang="en-US"/>
            </a:p>
          </p:txBody>
        </p:sp>
        <p:sp>
          <p:nvSpPr>
            <p:cNvPr id="317455" name="Rectangle 15"/>
            <p:cNvSpPr>
              <a:spLocks noChangeArrowheads="1"/>
            </p:cNvSpPr>
            <p:nvPr/>
          </p:nvSpPr>
          <p:spPr bwMode="auto">
            <a:xfrm>
              <a:off x="2961" y="2126"/>
              <a:ext cx="95" cy="95"/>
            </a:xfrm>
            <a:prstGeom prst="rect">
              <a:avLst/>
            </a:prstGeom>
            <a:noFill/>
            <a:ln w="17463">
              <a:solidFill>
                <a:srgbClr val="00FFFF"/>
              </a:solidFill>
              <a:miter lim="800000"/>
              <a:headEnd/>
              <a:tailEnd/>
            </a:ln>
          </p:spPr>
          <p:txBody>
            <a:bodyPr/>
            <a:lstStyle/>
            <a:p>
              <a:endParaRPr lang="en-US"/>
            </a:p>
          </p:txBody>
        </p:sp>
        <p:sp>
          <p:nvSpPr>
            <p:cNvPr id="317456" name="Rectangle 16"/>
            <p:cNvSpPr>
              <a:spLocks noChangeArrowheads="1"/>
            </p:cNvSpPr>
            <p:nvPr/>
          </p:nvSpPr>
          <p:spPr bwMode="auto">
            <a:xfrm>
              <a:off x="3088" y="2126"/>
              <a:ext cx="95" cy="95"/>
            </a:xfrm>
            <a:prstGeom prst="rect">
              <a:avLst/>
            </a:prstGeom>
            <a:noFill/>
            <a:ln w="17463">
              <a:solidFill>
                <a:srgbClr val="00FFFF"/>
              </a:solidFill>
              <a:miter lim="800000"/>
              <a:headEnd/>
              <a:tailEnd/>
            </a:ln>
          </p:spPr>
          <p:txBody>
            <a:bodyPr/>
            <a:lstStyle/>
            <a:p>
              <a:endParaRPr lang="en-US"/>
            </a:p>
          </p:txBody>
        </p:sp>
        <p:sp>
          <p:nvSpPr>
            <p:cNvPr id="317457" name="Rectangle 17"/>
            <p:cNvSpPr>
              <a:spLocks noChangeArrowheads="1"/>
            </p:cNvSpPr>
            <p:nvPr/>
          </p:nvSpPr>
          <p:spPr bwMode="auto">
            <a:xfrm>
              <a:off x="3204" y="2126"/>
              <a:ext cx="105" cy="95"/>
            </a:xfrm>
            <a:prstGeom prst="rect">
              <a:avLst/>
            </a:prstGeom>
            <a:noFill/>
            <a:ln w="17463">
              <a:solidFill>
                <a:srgbClr val="00FFFF"/>
              </a:solidFill>
              <a:miter lim="800000"/>
              <a:headEnd/>
              <a:tailEnd/>
            </a:ln>
          </p:spPr>
          <p:txBody>
            <a:bodyPr/>
            <a:lstStyle/>
            <a:p>
              <a:endParaRPr lang="en-US"/>
            </a:p>
          </p:txBody>
        </p:sp>
        <p:sp>
          <p:nvSpPr>
            <p:cNvPr id="317458" name="Rectangle 18"/>
            <p:cNvSpPr>
              <a:spLocks noChangeArrowheads="1"/>
            </p:cNvSpPr>
            <p:nvPr/>
          </p:nvSpPr>
          <p:spPr bwMode="auto">
            <a:xfrm>
              <a:off x="3088" y="1862"/>
              <a:ext cx="95" cy="95"/>
            </a:xfrm>
            <a:prstGeom prst="rect">
              <a:avLst/>
            </a:prstGeom>
            <a:noFill/>
            <a:ln w="17463">
              <a:solidFill>
                <a:srgbClr val="00FFFF"/>
              </a:solidFill>
              <a:miter lim="800000"/>
              <a:headEnd/>
              <a:tailEnd/>
            </a:ln>
          </p:spPr>
          <p:txBody>
            <a:bodyPr/>
            <a:lstStyle/>
            <a:p>
              <a:endParaRPr lang="en-US"/>
            </a:p>
          </p:txBody>
        </p:sp>
        <p:sp>
          <p:nvSpPr>
            <p:cNvPr id="317459" name="Rectangle 19"/>
            <p:cNvSpPr>
              <a:spLocks noChangeArrowheads="1"/>
            </p:cNvSpPr>
            <p:nvPr/>
          </p:nvSpPr>
          <p:spPr bwMode="auto">
            <a:xfrm>
              <a:off x="3214" y="1862"/>
              <a:ext cx="95" cy="95"/>
            </a:xfrm>
            <a:prstGeom prst="rect">
              <a:avLst/>
            </a:prstGeom>
            <a:noFill/>
            <a:ln w="17463">
              <a:solidFill>
                <a:srgbClr val="00FFFF"/>
              </a:solidFill>
              <a:miter lim="800000"/>
              <a:headEnd/>
              <a:tailEnd/>
            </a:ln>
          </p:spPr>
          <p:txBody>
            <a:bodyPr/>
            <a:lstStyle/>
            <a:p>
              <a:endParaRPr lang="en-US"/>
            </a:p>
          </p:txBody>
        </p:sp>
        <p:sp>
          <p:nvSpPr>
            <p:cNvPr id="317460" name="Rectangle 20"/>
            <p:cNvSpPr>
              <a:spLocks noChangeArrowheads="1"/>
            </p:cNvSpPr>
            <p:nvPr/>
          </p:nvSpPr>
          <p:spPr bwMode="auto">
            <a:xfrm>
              <a:off x="3088" y="1587"/>
              <a:ext cx="95" cy="95"/>
            </a:xfrm>
            <a:prstGeom prst="rect">
              <a:avLst/>
            </a:prstGeom>
            <a:noFill/>
            <a:ln w="17463">
              <a:solidFill>
                <a:srgbClr val="00FFFF"/>
              </a:solidFill>
              <a:miter lim="800000"/>
              <a:headEnd/>
              <a:tailEnd/>
            </a:ln>
          </p:spPr>
          <p:txBody>
            <a:bodyPr/>
            <a:lstStyle/>
            <a:p>
              <a:endParaRPr lang="en-US"/>
            </a:p>
          </p:txBody>
        </p:sp>
        <p:sp>
          <p:nvSpPr>
            <p:cNvPr id="317461" name="Rectangle 21"/>
            <p:cNvSpPr>
              <a:spLocks noChangeArrowheads="1"/>
            </p:cNvSpPr>
            <p:nvPr/>
          </p:nvSpPr>
          <p:spPr bwMode="auto">
            <a:xfrm>
              <a:off x="3204" y="1587"/>
              <a:ext cx="105" cy="95"/>
            </a:xfrm>
            <a:prstGeom prst="rect">
              <a:avLst/>
            </a:prstGeom>
            <a:noFill/>
            <a:ln w="17463">
              <a:solidFill>
                <a:srgbClr val="00FFFF"/>
              </a:solidFill>
              <a:miter lim="800000"/>
              <a:headEnd/>
              <a:tailEnd/>
            </a:ln>
          </p:spPr>
          <p:txBody>
            <a:bodyPr/>
            <a:lstStyle/>
            <a:p>
              <a:endParaRPr lang="en-US"/>
            </a:p>
          </p:txBody>
        </p:sp>
        <p:sp>
          <p:nvSpPr>
            <p:cNvPr id="317462" name="Rectangle 22"/>
            <p:cNvSpPr>
              <a:spLocks noChangeArrowheads="1"/>
            </p:cNvSpPr>
            <p:nvPr/>
          </p:nvSpPr>
          <p:spPr bwMode="auto">
            <a:xfrm>
              <a:off x="3214" y="1327"/>
              <a:ext cx="95" cy="95"/>
            </a:xfrm>
            <a:prstGeom prst="rect">
              <a:avLst/>
            </a:prstGeom>
            <a:noFill/>
            <a:ln w="17463">
              <a:solidFill>
                <a:srgbClr val="00FFFF"/>
              </a:solidFill>
              <a:miter lim="800000"/>
              <a:headEnd/>
              <a:tailEnd/>
            </a:ln>
          </p:spPr>
          <p:txBody>
            <a:bodyPr/>
            <a:lstStyle/>
            <a:p>
              <a:endParaRPr lang="en-US"/>
            </a:p>
          </p:txBody>
        </p:sp>
        <p:sp>
          <p:nvSpPr>
            <p:cNvPr id="317463" name="Rectangle 23"/>
            <p:cNvSpPr>
              <a:spLocks noChangeArrowheads="1"/>
            </p:cNvSpPr>
            <p:nvPr/>
          </p:nvSpPr>
          <p:spPr bwMode="auto">
            <a:xfrm>
              <a:off x="3204" y="1048"/>
              <a:ext cx="105" cy="95"/>
            </a:xfrm>
            <a:prstGeom prst="rect">
              <a:avLst/>
            </a:prstGeom>
            <a:noFill/>
            <a:ln w="17463">
              <a:solidFill>
                <a:srgbClr val="00FFFF"/>
              </a:solidFill>
              <a:miter lim="800000"/>
              <a:headEnd/>
              <a:tailEnd/>
            </a:ln>
          </p:spPr>
          <p:txBody>
            <a:bodyPr/>
            <a:lstStyle/>
            <a:p>
              <a:endParaRPr lang="en-US"/>
            </a:p>
          </p:txBody>
        </p:sp>
        <p:sp>
          <p:nvSpPr>
            <p:cNvPr id="317464" name="Freeform 24"/>
            <p:cNvSpPr>
              <a:spLocks/>
            </p:cNvSpPr>
            <p:nvPr/>
          </p:nvSpPr>
          <p:spPr bwMode="auto">
            <a:xfrm>
              <a:off x="3257" y="1439"/>
              <a:ext cx="21" cy="42"/>
            </a:xfrm>
            <a:custGeom>
              <a:avLst/>
              <a:gdLst/>
              <a:ahLst/>
              <a:cxnLst>
                <a:cxn ang="0">
                  <a:pos x="2" y="4"/>
                </a:cxn>
                <a:cxn ang="0">
                  <a:pos x="1" y="0"/>
                </a:cxn>
                <a:cxn ang="0">
                  <a:pos x="0" y="4"/>
                </a:cxn>
                <a:cxn ang="0">
                  <a:pos x="1" y="4"/>
                </a:cxn>
                <a:cxn ang="0">
                  <a:pos x="2" y="4"/>
                </a:cxn>
              </a:cxnLst>
              <a:rect l="0" t="0" r="r" b="b"/>
              <a:pathLst>
                <a:path w="2" h="4">
                  <a:moveTo>
                    <a:pt x="2" y="4"/>
                  </a:moveTo>
                  <a:lnTo>
                    <a:pt x="1" y="0"/>
                  </a:lnTo>
                  <a:lnTo>
                    <a:pt x="0" y="4"/>
                  </a:lnTo>
                  <a:lnTo>
                    <a:pt x="1" y="4"/>
                  </a:lnTo>
                  <a:lnTo>
                    <a:pt x="2" y="4"/>
                  </a:lnTo>
                </a:path>
              </a:pathLst>
            </a:custGeom>
            <a:noFill/>
            <a:ln w="17463">
              <a:solidFill>
                <a:srgbClr val="00FFFF"/>
              </a:solidFill>
              <a:prstDash val="solid"/>
              <a:round/>
              <a:headEnd/>
              <a:tailEnd/>
            </a:ln>
          </p:spPr>
          <p:txBody>
            <a:bodyPr/>
            <a:lstStyle/>
            <a:p>
              <a:endParaRPr lang="en-US"/>
            </a:p>
          </p:txBody>
        </p:sp>
        <p:sp>
          <p:nvSpPr>
            <p:cNvPr id="317465" name="Freeform 25"/>
            <p:cNvSpPr>
              <a:spLocks/>
            </p:cNvSpPr>
            <p:nvPr/>
          </p:nvSpPr>
          <p:spPr bwMode="auto">
            <a:xfrm>
              <a:off x="3257" y="1433"/>
              <a:ext cx="21" cy="42"/>
            </a:xfrm>
            <a:custGeom>
              <a:avLst/>
              <a:gdLst/>
              <a:ahLst/>
              <a:cxnLst>
                <a:cxn ang="0">
                  <a:pos x="21" y="42"/>
                </a:cxn>
                <a:cxn ang="0">
                  <a:pos x="10" y="0"/>
                </a:cxn>
                <a:cxn ang="0">
                  <a:pos x="0" y="42"/>
                </a:cxn>
                <a:cxn ang="0">
                  <a:pos x="10" y="42"/>
                </a:cxn>
                <a:cxn ang="0">
                  <a:pos x="21" y="42"/>
                </a:cxn>
              </a:cxnLst>
              <a:rect l="0" t="0" r="r" b="b"/>
              <a:pathLst>
                <a:path w="21" h="42">
                  <a:moveTo>
                    <a:pt x="21" y="42"/>
                  </a:moveTo>
                  <a:lnTo>
                    <a:pt x="10" y="0"/>
                  </a:lnTo>
                  <a:lnTo>
                    <a:pt x="0" y="42"/>
                  </a:lnTo>
                  <a:lnTo>
                    <a:pt x="10" y="42"/>
                  </a:lnTo>
                  <a:lnTo>
                    <a:pt x="21" y="42"/>
                  </a:lnTo>
                  <a:close/>
                </a:path>
              </a:pathLst>
            </a:custGeom>
            <a:solidFill>
              <a:srgbClr val="00FFFF"/>
            </a:solidFill>
            <a:ln w="0">
              <a:solidFill>
                <a:srgbClr val="00FFFF"/>
              </a:solidFill>
              <a:prstDash val="solid"/>
              <a:round/>
              <a:headEnd/>
              <a:tailEnd/>
            </a:ln>
          </p:spPr>
          <p:txBody>
            <a:bodyPr/>
            <a:lstStyle/>
            <a:p>
              <a:endParaRPr lang="en-US"/>
            </a:p>
          </p:txBody>
        </p:sp>
        <p:sp>
          <p:nvSpPr>
            <p:cNvPr id="317466" name="Freeform 26"/>
            <p:cNvSpPr>
              <a:spLocks/>
            </p:cNvSpPr>
            <p:nvPr/>
          </p:nvSpPr>
          <p:spPr bwMode="auto">
            <a:xfrm>
              <a:off x="2031" y="1433"/>
              <a:ext cx="1242" cy="111"/>
            </a:xfrm>
            <a:custGeom>
              <a:avLst/>
              <a:gdLst/>
              <a:ahLst/>
              <a:cxnLst>
                <a:cxn ang="0">
                  <a:pos x="117" y="5"/>
                </a:cxn>
                <a:cxn ang="0">
                  <a:pos x="117" y="10"/>
                </a:cxn>
                <a:cxn ang="0">
                  <a:pos x="111" y="10"/>
                </a:cxn>
                <a:cxn ang="0">
                  <a:pos x="5" y="10"/>
                </a:cxn>
                <a:cxn ang="0">
                  <a:pos x="0" y="10"/>
                </a:cxn>
                <a:cxn ang="0">
                  <a:pos x="0" y="0"/>
                </a:cxn>
              </a:cxnLst>
              <a:rect l="0" t="0" r="r" b="b"/>
              <a:pathLst>
                <a:path w="117" h="10">
                  <a:moveTo>
                    <a:pt x="117" y="5"/>
                  </a:moveTo>
                  <a:lnTo>
                    <a:pt x="117" y="10"/>
                  </a:lnTo>
                  <a:lnTo>
                    <a:pt x="111" y="10"/>
                  </a:lnTo>
                  <a:lnTo>
                    <a:pt x="5" y="10"/>
                  </a:lnTo>
                  <a:lnTo>
                    <a:pt x="0" y="10"/>
                  </a:lnTo>
                  <a:lnTo>
                    <a:pt x="0" y="0"/>
                  </a:lnTo>
                </a:path>
              </a:pathLst>
            </a:custGeom>
            <a:noFill/>
            <a:ln w="17463">
              <a:solidFill>
                <a:srgbClr val="00FFFF"/>
              </a:solidFill>
              <a:prstDash val="solid"/>
              <a:round/>
              <a:headEnd/>
              <a:tailEnd/>
            </a:ln>
          </p:spPr>
          <p:txBody>
            <a:bodyPr/>
            <a:lstStyle/>
            <a:p>
              <a:endParaRPr lang="en-US"/>
            </a:p>
          </p:txBody>
        </p:sp>
        <p:sp>
          <p:nvSpPr>
            <p:cNvPr id="317468" name="Line 28"/>
            <p:cNvSpPr>
              <a:spLocks noChangeShapeType="1"/>
            </p:cNvSpPr>
            <p:nvPr/>
          </p:nvSpPr>
          <p:spPr bwMode="auto">
            <a:xfrm flipH="1">
              <a:off x="1978" y="2897"/>
              <a:ext cx="613" cy="1"/>
            </a:xfrm>
            <a:prstGeom prst="line">
              <a:avLst/>
            </a:prstGeom>
            <a:noFill/>
            <a:ln w="17463">
              <a:solidFill>
                <a:srgbClr val="000000"/>
              </a:solidFill>
              <a:round/>
              <a:headEnd/>
              <a:tailEnd/>
            </a:ln>
          </p:spPr>
          <p:txBody>
            <a:bodyPr/>
            <a:lstStyle/>
            <a:p>
              <a:endParaRPr lang="en-US"/>
            </a:p>
          </p:txBody>
        </p:sp>
        <p:sp>
          <p:nvSpPr>
            <p:cNvPr id="317469" name="Line 29"/>
            <p:cNvSpPr>
              <a:spLocks noChangeShapeType="1"/>
            </p:cNvSpPr>
            <p:nvPr/>
          </p:nvSpPr>
          <p:spPr bwMode="auto">
            <a:xfrm flipH="1">
              <a:off x="1978" y="1830"/>
              <a:ext cx="613" cy="1"/>
            </a:xfrm>
            <a:prstGeom prst="line">
              <a:avLst/>
            </a:prstGeom>
            <a:noFill/>
            <a:ln w="17463">
              <a:solidFill>
                <a:srgbClr val="000000"/>
              </a:solidFill>
              <a:round/>
              <a:headEnd/>
              <a:tailEnd/>
            </a:ln>
          </p:spPr>
          <p:txBody>
            <a:bodyPr/>
            <a:lstStyle/>
            <a:p>
              <a:endParaRPr lang="en-US"/>
            </a:p>
          </p:txBody>
        </p:sp>
        <p:sp>
          <p:nvSpPr>
            <p:cNvPr id="317470" name="Line 30"/>
            <p:cNvSpPr>
              <a:spLocks noChangeShapeType="1"/>
            </p:cNvSpPr>
            <p:nvPr/>
          </p:nvSpPr>
          <p:spPr bwMode="auto">
            <a:xfrm flipH="1">
              <a:off x="1978" y="2358"/>
              <a:ext cx="613" cy="1"/>
            </a:xfrm>
            <a:prstGeom prst="line">
              <a:avLst/>
            </a:prstGeom>
            <a:noFill/>
            <a:ln w="17463">
              <a:solidFill>
                <a:srgbClr val="000000"/>
              </a:solidFill>
              <a:round/>
              <a:headEnd/>
              <a:tailEnd/>
            </a:ln>
          </p:spPr>
          <p:txBody>
            <a:bodyPr/>
            <a:lstStyle/>
            <a:p>
              <a:endParaRPr lang="en-US"/>
            </a:p>
          </p:txBody>
        </p:sp>
        <p:sp>
          <p:nvSpPr>
            <p:cNvPr id="317471" name="Line 31"/>
            <p:cNvSpPr>
              <a:spLocks noChangeShapeType="1"/>
            </p:cNvSpPr>
            <p:nvPr/>
          </p:nvSpPr>
          <p:spPr bwMode="auto">
            <a:xfrm flipH="1">
              <a:off x="1978" y="1291"/>
              <a:ext cx="613" cy="1"/>
            </a:xfrm>
            <a:prstGeom prst="line">
              <a:avLst/>
            </a:prstGeom>
            <a:noFill/>
            <a:ln w="17463">
              <a:solidFill>
                <a:srgbClr val="000000"/>
              </a:solidFill>
              <a:round/>
              <a:headEnd/>
              <a:tailEnd/>
            </a:ln>
          </p:spPr>
          <p:txBody>
            <a:bodyPr/>
            <a:lstStyle/>
            <a:p>
              <a:endParaRPr lang="en-US"/>
            </a:p>
          </p:txBody>
        </p:sp>
        <p:sp>
          <p:nvSpPr>
            <p:cNvPr id="317472" name="Rectangle 32"/>
            <p:cNvSpPr>
              <a:spLocks noChangeArrowheads="1"/>
            </p:cNvSpPr>
            <p:nvPr/>
          </p:nvSpPr>
          <p:spPr bwMode="auto">
            <a:xfrm>
              <a:off x="2009" y="1312"/>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474" name="Rectangle 34"/>
            <p:cNvSpPr>
              <a:spLocks noChangeArrowheads="1"/>
            </p:cNvSpPr>
            <p:nvPr/>
          </p:nvSpPr>
          <p:spPr bwMode="auto">
            <a:xfrm>
              <a:off x="2908" y="3257"/>
              <a:ext cx="337"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Quotient</a:t>
              </a:r>
              <a:endParaRPr lang="en-CA" sz="2400"/>
            </a:p>
          </p:txBody>
        </p:sp>
        <p:sp>
          <p:nvSpPr>
            <p:cNvPr id="317481" name="Rectangle 41"/>
            <p:cNvSpPr>
              <a:spLocks noChangeArrowheads="1"/>
            </p:cNvSpPr>
            <p:nvPr/>
          </p:nvSpPr>
          <p:spPr bwMode="auto">
            <a:xfrm>
              <a:off x="2855" y="2919"/>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482" name="Rectangle 42"/>
            <p:cNvSpPr>
              <a:spLocks noChangeArrowheads="1"/>
            </p:cNvSpPr>
            <p:nvPr/>
          </p:nvSpPr>
          <p:spPr bwMode="auto">
            <a:xfrm>
              <a:off x="2982" y="2919"/>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483" name="Rectangle 43"/>
            <p:cNvSpPr>
              <a:spLocks noChangeArrowheads="1"/>
            </p:cNvSpPr>
            <p:nvPr/>
          </p:nvSpPr>
          <p:spPr bwMode="auto">
            <a:xfrm>
              <a:off x="3109" y="2919"/>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484" name="Rectangle 44"/>
            <p:cNvSpPr>
              <a:spLocks noChangeArrowheads="1"/>
            </p:cNvSpPr>
            <p:nvPr/>
          </p:nvSpPr>
          <p:spPr bwMode="auto">
            <a:xfrm>
              <a:off x="3246" y="2919"/>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485" name="Rectangle 45"/>
            <p:cNvSpPr>
              <a:spLocks noChangeArrowheads="1"/>
            </p:cNvSpPr>
            <p:nvPr/>
          </p:nvSpPr>
          <p:spPr bwMode="auto">
            <a:xfrm>
              <a:off x="2009" y="2919"/>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486" name="Rectangle 46"/>
            <p:cNvSpPr>
              <a:spLocks noChangeArrowheads="1"/>
            </p:cNvSpPr>
            <p:nvPr/>
          </p:nvSpPr>
          <p:spPr bwMode="auto">
            <a:xfrm>
              <a:off x="2136" y="2919"/>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487" name="Rectangle 47"/>
            <p:cNvSpPr>
              <a:spLocks noChangeArrowheads="1"/>
            </p:cNvSpPr>
            <p:nvPr/>
          </p:nvSpPr>
          <p:spPr bwMode="auto">
            <a:xfrm>
              <a:off x="2274" y="2919"/>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488" name="Rectangle 48"/>
            <p:cNvSpPr>
              <a:spLocks noChangeArrowheads="1"/>
            </p:cNvSpPr>
            <p:nvPr/>
          </p:nvSpPr>
          <p:spPr bwMode="auto">
            <a:xfrm>
              <a:off x="2401" y="2919"/>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489" name="Rectangle 49"/>
            <p:cNvSpPr>
              <a:spLocks noChangeArrowheads="1"/>
            </p:cNvSpPr>
            <p:nvPr/>
          </p:nvSpPr>
          <p:spPr bwMode="auto">
            <a:xfrm>
              <a:off x="2527" y="2919"/>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500" name="Rectangle 60"/>
            <p:cNvSpPr>
              <a:spLocks noChangeArrowheads="1"/>
            </p:cNvSpPr>
            <p:nvPr/>
          </p:nvSpPr>
          <p:spPr bwMode="auto">
            <a:xfrm>
              <a:off x="2855" y="1851"/>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01" name="Rectangle 61"/>
            <p:cNvSpPr>
              <a:spLocks noChangeArrowheads="1"/>
            </p:cNvSpPr>
            <p:nvPr/>
          </p:nvSpPr>
          <p:spPr bwMode="auto">
            <a:xfrm>
              <a:off x="2982" y="1851"/>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02" name="Rectangle 62"/>
            <p:cNvSpPr>
              <a:spLocks noChangeArrowheads="1"/>
            </p:cNvSpPr>
            <p:nvPr/>
          </p:nvSpPr>
          <p:spPr bwMode="auto">
            <a:xfrm>
              <a:off x="3109" y="1851"/>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03" name="Rectangle 63"/>
            <p:cNvSpPr>
              <a:spLocks noChangeArrowheads="1"/>
            </p:cNvSpPr>
            <p:nvPr/>
          </p:nvSpPr>
          <p:spPr bwMode="auto">
            <a:xfrm>
              <a:off x="3246" y="1851"/>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04" name="Rectangle 64"/>
            <p:cNvSpPr>
              <a:spLocks noChangeArrowheads="1"/>
            </p:cNvSpPr>
            <p:nvPr/>
          </p:nvSpPr>
          <p:spPr bwMode="auto">
            <a:xfrm>
              <a:off x="2009" y="1851"/>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505" name="Rectangle 65"/>
            <p:cNvSpPr>
              <a:spLocks noChangeArrowheads="1"/>
            </p:cNvSpPr>
            <p:nvPr/>
          </p:nvSpPr>
          <p:spPr bwMode="auto">
            <a:xfrm>
              <a:off x="2136" y="1851"/>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506" name="Rectangle 66"/>
            <p:cNvSpPr>
              <a:spLocks noChangeArrowheads="1"/>
            </p:cNvSpPr>
            <p:nvPr/>
          </p:nvSpPr>
          <p:spPr bwMode="auto">
            <a:xfrm>
              <a:off x="2274" y="1851"/>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507" name="Rectangle 67"/>
            <p:cNvSpPr>
              <a:spLocks noChangeArrowheads="1"/>
            </p:cNvSpPr>
            <p:nvPr/>
          </p:nvSpPr>
          <p:spPr bwMode="auto">
            <a:xfrm>
              <a:off x="2401" y="1851"/>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508" name="Rectangle 68"/>
            <p:cNvSpPr>
              <a:spLocks noChangeArrowheads="1"/>
            </p:cNvSpPr>
            <p:nvPr/>
          </p:nvSpPr>
          <p:spPr bwMode="auto">
            <a:xfrm>
              <a:off x="2527" y="1851"/>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509" name="Rectangle 69"/>
            <p:cNvSpPr>
              <a:spLocks noChangeArrowheads="1"/>
            </p:cNvSpPr>
            <p:nvPr/>
          </p:nvSpPr>
          <p:spPr bwMode="auto">
            <a:xfrm>
              <a:off x="1555" y="2105"/>
              <a:ext cx="187"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Shift</a:t>
              </a:r>
              <a:endParaRPr lang="en-CA" sz="2400"/>
            </a:p>
          </p:txBody>
        </p:sp>
        <p:sp>
          <p:nvSpPr>
            <p:cNvPr id="317510" name="Rectangle 70"/>
            <p:cNvSpPr>
              <a:spLocks noChangeArrowheads="1"/>
            </p:cNvSpPr>
            <p:nvPr/>
          </p:nvSpPr>
          <p:spPr bwMode="auto">
            <a:xfrm>
              <a:off x="2855" y="2105"/>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11" name="Rectangle 71"/>
            <p:cNvSpPr>
              <a:spLocks noChangeArrowheads="1"/>
            </p:cNvSpPr>
            <p:nvPr/>
          </p:nvSpPr>
          <p:spPr bwMode="auto">
            <a:xfrm>
              <a:off x="2982" y="2105"/>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12" name="Rectangle 72"/>
            <p:cNvSpPr>
              <a:spLocks noChangeArrowheads="1"/>
            </p:cNvSpPr>
            <p:nvPr/>
          </p:nvSpPr>
          <p:spPr bwMode="auto">
            <a:xfrm>
              <a:off x="3109" y="2105"/>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13" name="Rectangle 73"/>
            <p:cNvSpPr>
              <a:spLocks noChangeArrowheads="1"/>
            </p:cNvSpPr>
            <p:nvPr/>
          </p:nvSpPr>
          <p:spPr bwMode="auto">
            <a:xfrm>
              <a:off x="2527" y="2232"/>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514" name="Rectangle 74"/>
            <p:cNvSpPr>
              <a:spLocks noChangeArrowheads="1"/>
            </p:cNvSpPr>
            <p:nvPr/>
          </p:nvSpPr>
          <p:spPr bwMode="auto">
            <a:xfrm>
              <a:off x="2401" y="2232"/>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515" name="Rectangle 75"/>
            <p:cNvSpPr>
              <a:spLocks noChangeArrowheads="1"/>
            </p:cNvSpPr>
            <p:nvPr/>
          </p:nvSpPr>
          <p:spPr bwMode="auto">
            <a:xfrm>
              <a:off x="2274" y="2232"/>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16" name="Rectangle 76"/>
            <p:cNvSpPr>
              <a:spLocks noChangeArrowheads="1"/>
            </p:cNvSpPr>
            <p:nvPr/>
          </p:nvSpPr>
          <p:spPr bwMode="auto">
            <a:xfrm>
              <a:off x="2136" y="2232"/>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17" name="Rectangle 77"/>
            <p:cNvSpPr>
              <a:spLocks noChangeArrowheads="1"/>
            </p:cNvSpPr>
            <p:nvPr/>
          </p:nvSpPr>
          <p:spPr bwMode="auto">
            <a:xfrm>
              <a:off x="2009" y="2232"/>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18" name="Rectangle 78"/>
            <p:cNvSpPr>
              <a:spLocks noChangeArrowheads="1"/>
            </p:cNvSpPr>
            <p:nvPr/>
          </p:nvSpPr>
          <p:spPr bwMode="auto">
            <a:xfrm>
              <a:off x="2527" y="2105"/>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19" name="Rectangle 79"/>
            <p:cNvSpPr>
              <a:spLocks noChangeArrowheads="1"/>
            </p:cNvSpPr>
            <p:nvPr/>
          </p:nvSpPr>
          <p:spPr bwMode="auto">
            <a:xfrm>
              <a:off x="2401" y="2105"/>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520" name="Rectangle 80"/>
            <p:cNvSpPr>
              <a:spLocks noChangeArrowheads="1"/>
            </p:cNvSpPr>
            <p:nvPr/>
          </p:nvSpPr>
          <p:spPr bwMode="auto">
            <a:xfrm>
              <a:off x="2274" y="2105"/>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521" name="Rectangle 81"/>
            <p:cNvSpPr>
              <a:spLocks noChangeArrowheads="1"/>
            </p:cNvSpPr>
            <p:nvPr/>
          </p:nvSpPr>
          <p:spPr bwMode="auto">
            <a:xfrm>
              <a:off x="2136" y="2105"/>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522" name="Rectangle 82"/>
            <p:cNvSpPr>
              <a:spLocks noChangeArrowheads="1"/>
            </p:cNvSpPr>
            <p:nvPr/>
          </p:nvSpPr>
          <p:spPr bwMode="auto">
            <a:xfrm>
              <a:off x="2009" y="2105"/>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523" name="Rectangle 83"/>
            <p:cNvSpPr>
              <a:spLocks noChangeArrowheads="1"/>
            </p:cNvSpPr>
            <p:nvPr/>
          </p:nvSpPr>
          <p:spPr bwMode="auto">
            <a:xfrm>
              <a:off x="1555" y="2232"/>
              <a:ext cx="165"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Add</a:t>
              </a:r>
              <a:endParaRPr lang="en-CA" sz="2400"/>
            </a:p>
          </p:txBody>
        </p:sp>
        <p:sp>
          <p:nvSpPr>
            <p:cNvPr id="317524" name="Rectangle 84"/>
            <p:cNvSpPr>
              <a:spLocks noChangeArrowheads="1"/>
            </p:cNvSpPr>
            <p:nvPr/>
          </p:nvSpPr>
          <p:spPr bwMode="auto">
            <a:xfrm>
              <a:off x="2009" y="910"/>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25" name="Rectangle 85"/>
            <p:cNvSpPr>
              <a:spLocks noChangeArrowheads="1"/>
            </p:cNvSpPr>
            <p:nvPr/>
          </p:nvSpPr>
          <p:spPr bwMode="auto">
            <a:xfrm>
              <a:off x="2136" y="910"/>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26" name="Rectangle 86"/>
            <p:cNvSpPr>
              <a:spLocks noChangeArrowheads="1"/>
            </p:cNvSpPr>
            <p:nvPr/>
          </p:nvSpPr>
          <p:spPr bwMode="auto">
            <a:xfrm>
              <a:off x="2274" y="910"/>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27" name="Rectangle 87"/>
            <p:cNvSpPr>
              <a:spLocks noChangeArrowheads="1"/>
            </p:cNvSpPr>
            <p:nvPr/>
          </p:nvSpPr>
          <p:spPr bwMode="auto">
            <a:xfrm>
              <a:off x="2401" y="910"/>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528" name="Rectangle 88"/>
            <p:cNvSpPr>
              <a:spLocks noChangeArrowheads="1"/>
            </p:cNvSpPr>
            <p:nvPr/>
          </p:nvSpPr>
          <p:spPr bwMode="auto">
            <a:xfrm>
              <a:off x="2527" y="910"/>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529" name="Rectangle 89"/>
            <p:cNvSpPr>
              <a:spLocks noChangeArrowheads="1"/>
            </p:cNvSpPr>
            <p:nvPr/>
          </p:nvSpPr>
          <p:spPr bwMode="auto">
            <a:xfrm>
              <a:off x="2009" y="1037"/>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30" name="Rectangle 90"/>
            <p:cNvSpPr>
              <a:spLocks noChangeArrowheads="1"/>
            </p:cNvSpPr>
            <p:nvPr/>
          </p:nvSpPr>
          <p:spPr bwMode="auto">
            <a:xfrm>
              <a:off x="2136" y="1037"/>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31" name="Rectangle 91"/>
            <p:cNvSpPr>
              <a:spLocks noChangeArrowheads="1"/>
            </p:cNvSpPr>
            <p:nvPr/>
          </p:nvSpPr>
          <p:spPr bwMode="auto">
            <a:xfrm>
              <a:off x="2274" y="1037"/>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32" name="Rectangle 92"/>
            <p:cNvSpPr>
              <a:spLocks noChangeArrowheads="1"/>
            </p:cNvSpPr>
            <p:nvPr/>
          </p:nvSpPr>
          <p:spPr bwMode="auto">
            <a:xfrm>
              <a:off x="2401" y="1037"/>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33" name="Rectangle 93"/>
            <p:cNvSpPr>
              <a:spLocks noChangeArrowheads="1"/>
            </p:cNvSpPr>
            <p:nvPr/>
          </p:nvSpPr>
          <p:spPr bwMode="auto">
            <a:xfrm>
              <a:off x="2527" y="1037"/>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534" name="Rectangle 94"/>
            <p:cNvSpPr>
              <a:spLocks noChangeArrowheads="1"/>
            </p:cNvSpPr>
            <p:nvPr/>
          </p:nvSpPr>
          <p:spPr bwMode="auto">
            <a:xfrm>
              <a:off x="2855" y="1037"/>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35" name="Rectangle 95"/>
            <p:cNvSpPr>
              <a:spLocks noChangeArrowheads="1"/>
            </p:cNvSpPr>
            <p:nvPr/>
          </p:nvSpPr>
          <p:spPr bwMode="auto">
            <a:xfrm>
              <a:off x="2982" y="1037"/>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36" name="Rectangle 96"/>
            <p:cNvSpPr>
              <a:spLocks noChangeArrowheads="1"/>
            </p:cNvSpPr>
            <p:nvPr/>
          </p:nvSpPr>
          <p:spPr bwMode="auto">
            <a:xfrm>
              <a:off x="3109" y="1037"/>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37" name="Rectangle 97"/>
            <p:cNvSpPr>
              <a:spLocks noChangeArrowheads="1"/>
            </p:cNvSpPr>
            <p:nvPr/>
          </p:nvSpPr>
          <p:spPr bwMode="auto">
            <a:xfrm>
              <a:off x="2009" y="1164"/>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538" name="Rectangle 98"/>
            <p:cNvSpPr>
              <a:spLocks noChangeArrowheads="1"/>
            </p:cNvSpPr>
            <p:nvPr/>
          </p:nvSpPr>
          <p:spPr bwMode="auto">
            <a:xfrm>
              <a:off x="2136" y="1164"/>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539" name="Rectangle 99"/>
            <p:cNvSpPr>
              <a:spLocks noChangeArrowheads="1"/>
            </p:cNvSpPr>
            <p:nvPr/>
          </p:nvSpPr>
          <p:spPr bwMode="auto">
            <a:xfrm>
              <a:off x="2274" y="1164"/>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540" name="Rectangle 100"/>
            <p:cNvSpPr>
              <a:spLocks noChangeArrowheads="1"/>
            </p:cNvSpPr>
            <p:nvPr/>
          </p:nvSpPr>
          <p:spPr bwMode="auto">
            <a:xfrm>
              <a:off x="2401" y="1164"/>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41" name="Rectangle 101"/>
            <p:cNvSpPr>
              <a:spLocks noChangeArrowheads="1"/>
            </p:cNvSpPr>
            <p:nvPr/>
          </p:nvSpPr>
          <p:spPr bwMode="auto">
            <a:xfrm>
              <a:off x="2527" y="1164"/>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542" name="Rectangle 102"/>
            <p:cNvSpPr>
              <a:spLocks noChangeArrowheads="1"/>
            </p:cNvSpPr>
            <p:nvPr/>
          </p:nvSpPr>
          <p:spPr bwMode="auto">
            <a:xfrm>
              <a:off x="1555" y="1037"/>
              <a:ext cx="187"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Shift</a:t>
              </a:r>
              <a:endParaRPr lang="en-CA" sz="2400"/>
            </a:p>
          </p:txBody>
        </p:sp>
        <p:sp>
          <p:nvSpPr>
            <p:cNvPr id="317543" name="Rectangle 103"/>
            <p:cNvSpPr>
              <a:spLocks noChangeArrowheads="1"/>
            </p:cNvSpPr>
            <p:nvPr/>
          </p:nvSpPr>
          <p:spPr bwMode="auto">
            <a:xfrm>
              <a:off x="1555" y="1164"/>
              <a:ext cx="321"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Subtract</a:t>
              </a:r>
              <a:endParaRPr lang="en-CA" sz="2400"/>
            </a:p>
          </p:txBody>
        </p:sp>
        <p:sp>
          <p:nvSpPr>
            <p:cNvPr id="317544" name="Rectangle 104"/>
            <p:cNvSpPr>
              <a:spLocks noChangeArrowheads="1"/>
            </p:cNvSpPr>
            <p:nvPr/>
          </p:nvSpPr>
          <p:spPr bwMode="auto">
            <a:xfrm>
              <a:off x="1555" y="794"/>
              <a:ext cx="306"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Initially</a:t>
              </a:r>
              <a:endParaRPr lang="en-CA" sz="2400"/>
            </a:p>
          </p:txBody>
        </p:sp>
        <p:sp>
          <p:nvSpPr>
            <p:cNvPr id="317545" name="Rectangle 105"/>
            <p:cNvSpPr>
              <a:spLocks noChangeArrowheads="1"/>
            </p:cNvSpPr>
            <p:nvPr/>
          </p:nvSpPr>
          <p:spPr bwMode="auto">
            <a:xfrm>
              <a:off x="2009" y="794"/>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46" name="Rectangle 106"/>
            <p:cNvSpPr>
              <a:spLocks noChangeArrowheads="1"/>
            </p:cNvSpPr>
            <p:nvPr/>
          </p:nvSpPr>
          <p:spPr bwMode="auto">
            <a:xfrm>
              <a:off x="2136" y="794"/>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47" name="Rectangle 107"/>
            <p:cNvSpPr>
              <a:spLocks noChangeArrowheads="1"/>
            </p:cNvSpPr>
            <p:nvPr/>
          </p:nvSpPr>
          <p:spPr bwMode="auto">
            <a:xfrm>
              <a:off x="2274" y="794"/>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48" name="Rectangle 108"/>
            <p:cNvSpPr>
              <a:spLocks noChangeArrowheads="1"/>
            </p:cNvSpPr>
            <p:nvPr/>
          </p:nvSpPr>
          <p:spPr bwMode="auto">
            <a:xfrm>
              <a:off x="2401" y="794"/>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49" name="Rectangle 109"/>
            <p:cNvSpPr>
              <a:spLocks noChangeArrowheads="1"/>
            </p:cNvSpPr>
            <p:nvPr/>
          </p:nvSpPr>
          <p:spPr bwMode="auto">
            <a:xfrm>
              <a:off x="2527" y="794"/>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50" name="Rectangle 110"/>
            <p:cNvSpPr>
              <a:spLocks noChangeArrowheads="1"/>
            </p:cNvSpPr>
            <p:nvPr/>
          </p:nvSpPr>
          <p:spPr bwMode="auto">
            <a:xfrm>
              <a:off x="2855" y="794"/>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551" name="Rectangle 111"/>
            <p:cNvSpPr>
              <a:spLocks noChangeArrowheads="1"/>
            </p:cNvSpPr>
            <p:nvPr/>
          </p:nvSpPr>
          <p:spPr bwMode="auto">
            <a:xfrm>
              <a:off x="2982" y="794"/>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52" name="Rectangle 112"/>
            <p:cNvSpPr>
              <a:spLocks noChangeArrowheads="1"/>
            </p:cNvSpPr>
            <p:nvPr/>
          </p:nvSpPr>
          <p:spPr bwMode="auto">
            <a:xfrm>
              <a:off x="3109" y="794"/>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53" name="Rectangle 113"/>
            <p:cNvSpPr>
              <a:spLocks noChangeArrowheads="1"/>
            </p:cNvSpPr>
            <p:nvPr/>
          </p:nvSpPr>
          <p:spPr bwMode="auto">
            <a:xfrm>
              <a:off x="3246" y="794"/>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54" name="Rectangle 114"/>
            <p:cNvSpPr>
              <a:spLocks noChangeArrowheads="1"/>
            </p:cNvSpPr>
            <p:nvPr/>
          </p:nvSpPr>
          <p:spPr bwMode="auto">
            <a:xfrm>
              <a:off x="2136" y="1312"/>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555" name="Rectangle 115"/>
            <p:cNvSpPr>
              <a:spLocks noChangeArrowheads="1"/>
            </p:cNvSpPr>
            <p:nvPr/>
          </p:nvSpPr>
          <p:spPr bwMode="auto">
            <a:xfrm>
              <a:off x="2274" y="1312"/>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556" name="Rectangle 116"/>
            <p:cNvSpPr>
              <a:spLocks noChangeArrowheads="1"/>
            </p:cNvSpPr>
            <p:nvPr/>
          </p:nvSpPr>
          <p:spPr bwMode="auto">
            <a:xfrm>
              <a:off x="2401" y="1312"/>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557" name="Rectangle 117"/>
            <p:cNvSpPr>
              <a:spLocks noChangeArrowheads="1"/>
            </p:cNvSpPr>
            <p:nvPr/>
          </p:nvSpPr>
          <p:spPr bwMode="auto">
            <a:xfrm>
              <a:off x="2527" y="1312"/>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58" name="Rectangle 118"/>
            <p:cNvSpPr>
              <a:spLocks noChangeArrowheads="1"/>
            </p:cNvSpPr>
            <p:nvPr/>
          </p:nvSpPr>
          <p:spPr bwMode="auto">
            <a:xfrm>
              <a:off x="3246" y="1312"/>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59" name="Rectangle 119"/>
            <p:cNvSpPr>
              <a:spLocks noChangeArrowheads="1"/>
            </p:cNvSpPr>
            <p:nvPr/>
          </p:nvSpPr>
          <p:spPr bwMode="auto">
            <a:xfrm>
              <a:off x="3109" y="1312"/>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60" name="Rectangle 120"/>
            <p:cNvSpPr>
              <a:spLocks noChangeArrowheads="1"/>
            </p:cNvSpPr>
            <p:nvPr/>
          </p:nvSpPr>
          <p:spPr bwMode="auto">
            <a:xfrm>
              <a:off x="2982" y="1312"/>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61" name="Rectangle 121"/>
            <p:cNvSpPr>
              <a:spLocks noChangeArrowheads="1"/>
            </p:cNvSpPr>
            <p:nvPr/>
          </p:nvSpPr>
          <p:spPr bwMode="auto">
            <a:xfrm>
              <a:off x="2855" y="1312"/>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62" name="Rectangle 122"/>
            <p:cNvSpPr>
              <a:spLocks noChangeArrowheads="1"/>
            </p:cNvSpPr>
            <p:nvPr/>
          </p:nvSpPr>
          <p:spPr bwMode="auto">
            <a:xfrm>
              <a:off x="2009" y="1576"/>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563" name="Rectangle 123"/>
            <p:cNvSpPr>
              <a:spLocks noChangeArrowheads="1"/>
            </p:cNvSpPr>
            <p:nvPr/>
          </p:nvSpPr>
          <p:spPr bwMode="auto">
            <a:xfrm>
              <a:off x="2136" y="1576"/>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564" name="Rectangle 124"/>
            <p:cNvSpPr>
              <a:spLocks noChangeArrowheads="1"/>
            </p:cNvSpPr>
            <p:nvPr/>
          </p:nvSpPr>
          <p:spPr bwMode="auto">
            <a:xfrm>
              <a:off x="2274" y="1576"/>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565" name="Rectangle 125"/>
            <p:cNvSpPr>
              <a:spLocks noChangeArrowheads="1"/>
            </p:cNvSpPr>
            <p:nvPr/>
          </p:nvSpPr>
          <p:spPr bwMode="auto">
            <a:xfrm>
              <a:off x="2401" y="1576"/>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66" name="Rectangle 126"/>
            <p:cNvSpPr>
              <a:spLocks noChangeArrowheads="1"/>
            </p:cNvSpPr>
            <p:nvPr/>
          </p:nvSpPr>
          <p:spPr bwMode="auto">
            <a:xfrm>
              <a:off x="2527" y="1576"/>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67" name="Rectangle 127"/>
            <p:cNvSpPr>
              <a:spLocks noChangeArrowheads="1"/>
            </p:cNvSpPr>
            <p:nvPr/>
          </p:nvSpPr>
          <p:spPr bwMode="auto">
            <a:xfrm>
              <a:off x="2009" y="1703"/>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68" name="Rectangle 128"/>
            <p:cNvSpPr>
              <a:spLocks noChangeArrowheads="1"/>
            </p:cNvSpPr>
            <p:nvPr/>
          </p:nvSpPr>
          <p:spPr bwMode="auto">
            <a:xfrm>
              <a:off x="2136" y="1703"/>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69" name="Rectangle 129"/>
            <p:cNvSpPr>
              <a:spLocks noChangeArrowheads="1"/>
            </p:cNvSpPr>
            <p:nvPr/>
          </p:nvSpPr>
          <p:spPr bwMode="auto">
            <a:xfrm>
              <a:off x="2274" y="1703"/>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70" name="Rectangle 130"/>
            <p:cNvSpPr>
              <a:spLocks noChangeArrowheads="1"/>
            </p:cNvSpPr>
            <p:nvPr/>
          </p:nvSpPr>
          <p:spPr bwMode="auto">
            <a:xfrm>
              <a:off x="2401" y="1703"/>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571" name="Rectangle 131"/>
            <p:cNvSpPr>
              <a:spLocks noChangeArrowheads="1"/>
            </p:cNvSpPr>
            <p:nvPr/>
          </p:nvSpPr>
          <p:spPr bwMode="auto">
            <a:xfrm>
              <a:off x="2527" y="1703"/>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572" name="Rectangle 132"/>
            <p:cNvSpPr>
              <a:spLocks noChangeArrowheads="1"/>
            </p:cNvSpPr>
            <p:nvPr/>
          </p:nvSpPr>
          <p:spPr bwMode="auto">
            <a:xfrm>
              <a:off x="2855" y="1576"/>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73" name="Rectangle 133"/>
            <p:cNvSpPr>
              <a:spLocks noChangeArrowheads="1"/>
            </p:cNvSpPr>
            <p:nvPr/>
          </p:nvSpPr>
          <p:spPr bwMode="auto">
            <a:xfrm>
              <a:off x="2982" y="1576"/>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74" name="Rectangle 134"/>
            <p:cNvSpPr>
              <a:spLocks noChangeArrowheads="1"/>
            </p:cNvSpPr>
            <p:nvPr/>
          </p:nvSpPr>
          <p:spPr bwMode="auto">
            <a:xfrm>
              <a:off x="3109" y="1576"/>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75" name="Rectangle 135"/>
            <p:cNvSpPr>
              <a:spLocks noChangeArrowheads="1"/>
            </p:cNvSpPr>
            <p:nvPr/>
          </p:nvSpPr>
          <p:spPr bwMode="auto">
            <a:xfrm>
              <a:off x="1555" y="1576"/>
              <a:ext cx="187"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Shift</a:t>
              </a:r>
              <a:endParaRPr lang="en-CA" sz="2400"/>
            </a:p>
          </p:txBody>
        </p:sp>
        <p:sp>
          <p:nvSpPr>
            <p:cNvPr id="317576" name="Rectangle 136"/>
            <p:cNvSpPr>
              <a:spLocks noChangeArrowheads="1"/>
            </p:cNvSpPr>
            <p:nvPr/>
          </p:nvSpPr>
          <p:spPr bwMode="auto">
            <a:xfrm>
              <a:off x="1555" y="1703"/>
              <a:ext cx="165"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Add</a:t>
              </a:r>
              <a:endParaRPr lang="en-CA" sz="2400"/>
            </a:p>
          </p:txBody>
        </p:sp>
        <p:sp>
          <p:nvSpPr>
            <p:cNvPr id="317577" name="Rectangle 137"/>
            <p:cNvSpPr>
              <a:spLocks noChangeArrowheads="1"/>
            </p:cNvSpPr>
            <p:nvPr/>
          </p:nvSpPr>
          <p:spPr bwMode="auto">
            <a:xfrm>
              <a:off x="2855" y="2644"/>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78" name="Rectangle 138"/>
            <p:cNvSpPr>
              <a:spLocks noChangeArrowheads="1"/>
            </p:cNvSpPr>
            <p:nvPr/>
          </p:nvSpPr>
          <p:spPr bwMode="auto">
            <a:xfrm>
              <a:off x="2982" y="2644"/>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79" name="Rectangle 139"/>
            <p:cNvSpPr>
              <a:spLocks noChangeArrowheads="1"/>
            </p:cNvSpPr>
            <p:nvPr/>
          </p:nvSpPr>
          <p:spPr bwMode="auto">
            <a:xfrm>
              <a:off x="3109" y="2644"/>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580" name="Rectangle 140"/>
            <p:cNvSpPr>
              <a:spLocks noChangeArrowheads="1"/>
            </p:cNvSpPr>
            <p:nvPr/>
          </p:nvSpPr>
          <p:spPr bwMode="auto">
            <a:xfrm>
              <a:off x="2009" y="2644"/>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81" name="Rectangle 141"/>
            <p:cNvSpPr>
              <a:spLocks noChangeArrowheads="1"/>
            </p:cNvSpPr>
            <p:nvPr/>
          </p:nvSpPr>
          <p:spPr bwMode="auto">
            <a:xfrm>
              <a:off x="2136" y="2644"/>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82" name="Rectangle 142"/>
            <p:cNvSpPr>
              <a:spLocks noChangeArrowheads="1"/>
            </p:cNvSpPr>
            <p:nvPr/>
          </p:nvSpPr>
          <p:spPr bwMode="auto">
            <a:xfrm>
              <a:off x="2274" y="2644"/>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83" name="Rectangle 143"/>
            <p:cNvSpPr>
              <a:spLocks noChangeArrowheads="1"/>
            </p:cNvSpPr>
            <p:nvPr/>
          </p:nvSpPr>
          <p:spPr bwMode="auto">
            <a:xfrm>
              <a:off x="2527" y="2644"/>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84" name="Rectangle 144"/>
            <p:cNvSpPr>
              <a:spLocks noChangeArrowheads="1"/>
            </p:cNvSpPr>
            <p:nvPr/>
          </p:nvSpPr>
          <p:spPr bwMode="auto">
            <a:xfrm>
              <a:off x="2401" y="2644"/>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585" name="Rectangle 145"/>
            <p:cNvSpPr>
              <a:spLocks noChangeArrowheads="1"/>
            </p:cNvSpPr>
            <p:nvPr/>
          </p:nvSpPr>
          <p:spPr bwMode="auto">
            <a:xfrm>
              <a:off x="2009" y="2771"/>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586" name="Rectangle 146"/>
            <p:cNvSpPr>
              <a:spLocks noChangeArrowheads="1"/>
            </p:cNvSpPr>
            <p:nvPr/>
          </p:nvSpPr>
          <p:spPr bwMode="auto">
            <a:xfrm>
              <a:off x="2136" y="2771"/>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587" name="Rectangle 147"/>
            <p:cNvSpPr>
              <a:spLocks noChangeArrowheads="1"/>
            </p:cNvSpPr>
            <p:nvPr/>
          </p:nvSpPr>
          <p:spPr bwMode="auto">
            <a:xfrm>
              <a:off x="2274" y="2771"/>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588" name="Rectangle 148"/>
            <p:cNvSpPr>
              <a:spLocks noChangeArrowheads="1"/>
            </p:cNvSpPr>
            <p:nvPr/>
          </p:nvSpPr>
          <p:spPr bwMode="auto">
            <a:xfrm>
              <a:off x="2401" y="2771"/>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89" name="Rectangle 149"/>
            <p:cNvSpPr>
              <a:spLocks noChangeArrowheads="1"/>
            </p:cNvSpPr>
            <p:nvPr/>
          </p:nvSpPr>
          <p:spPr bwMode="auto">
            <a:xfrm>
              <a:off x="2527" y="2771"/>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590" name="Rectangle 150"/>
            <p:cNvSpPr>
              <a:spLocks noChangeArrowheads="1"/>
            </p:cNvSpPr>
            <p:nvPr/>
          </p:nvSpPr>
          <p:spPr bwMode="auto">
            <a:xfrm>
              <a:off x="1555" y="2644"/>
              <a:ext cx="187"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Shift</a:t>
              </a:r>
              <a:endParaRPr lang="en-CA" sz="2400"/>
            </a:p>
          </p:txBody>
        </p:sp>
        <p:sp>
          <p:nvSpPr>
            <p:cNvPr id="317591" name="Rectangle 151"/>
            <p:cNvSpPr>
              <a:spLocks noChangeArrowheads="1"/>
            </p:cNvSpPr>
            <p:nvPr/>
          </p:nvSpPr>
          <p:spPr bwMode="auto">
            <a:xfrm>
              <a:off x="1555" y="2771"/>
              <a:ext cx="321"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Subtract</a:t>
              </a:r>
              <a:endParaRPr lang="en-CA" sz="2400"/>
            </a:p>
          </p:txBody>
        </p:sp>
        <p:sp>
          <p:nvSpPr>
            <p:cNvPr id="317592" name="Rectangle 152"/>
            <p:cNvSpPr>
              <a:spLocks noChangeArrowheads="1"/>
            </p:cNvSpPr>
            <p:nvPr/>
          </p:nvSpPr>
          <p:spPr bwMode="auto">
            <a:xfrm>
              <a:off x="2855" y="2380"/>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93" name="Rectangle 153"/>
            <p:cNvSpPr>
              <a:spLocks noChangeArrowheads="1"/>
            </p:cNvSpPr>
            <p:nvPr/>
          </p:nvSpPr>
          <p:spPr bwMode="auto">
            <a:xfrm>
              <a:off x="2982" y="2380"/>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94" name="Rectangle 154"/>
            <p:cNvSpPr>
              <a:spLocks noChangeArrowheads="1"/>
            </p:cNvSpPr>
            <p:nvPr/>
          </p:nvSpPr>
          <p:spPr bwMode="auto">
            <a:xfrm>
              <a:off x="3109" y="2380"/>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95" name="Rectangle 155"/>
            <p:cNvSpPr>
              <a:spLocks noChangeArrowheads="1"/>
            </p:cNvSpPr>
            <p:nvPr/>
          </p:nvSpPr>
          <p:spPr bwMode="auto">
            <a:xfrm>
              <a:off x="3246" y="2380"/>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596" name="Rectangle 156"/>
            <p:cNvSpPr>
              <a:spLocks noChangeArrowheads="1"/>
            </p:cNvSpPr>
            <p:nvPr/>
          </p:nvSpPr>
          <p:spPr bwMode="auto">
            <a:xfrm>
              <a:off x="2527" y="2380"/>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597" name="Rectangle 157"/>
            <p:cNvSpPr>
              <a:spLocks noChangeArrowheads="1"/>
            </p:cNvSpPr>
            <p:nvPr/>
          </p:nvSpPr>
          <p:spPr bwMode="auto">
            <a:xfrm>
              <a:off x="2401" y="2380"/>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98" name="Rectangle 158"/>
            <p:cNvSpPr>
              <a:spLocks noChangeArrowheads="1"/>
            </p:cNvSpPr>
            <p:nvPr/>
          </p:nvSpPr>
          <p:spPr bwMode="auto">
            <a:xfrm>
              <a:off x="2274" y="2380"/>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599" name="Rectangle 159"/>
            <p:cNvSpPr>
              <a:spLocks noChangeArrowheads="1"/>
            </p:cNvSpPr>
            <p:nvPr/>
          </p:nvSpPr>
          <p:spPr bwMode="auto">
            <a:xfrm>
              <a:off x="2136" y="2380"/>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600" name="Rectangle 160"/>
            <p:cNvSpPr>
              <a:spLocks noChangeArrowheads="1"/>
            </p:cNvSpPr>
            <p:nvPr/>
          </p:nvSpPr>
          <p:spPr bwMode="auto">
            <a:xfrm>
              <a:off x="2009" y="2380"/>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602" name="Rectangle 162"/>
            <p:cNvSpPr>
              <a:spLocks noChangeArrowheads="1"/>
            </p:cNvSpPr>
            <p:nvPr/>
          </p:nvSpPr>
          <p:spPr bwMode="auto">
            <a:xfrm>
              <a:off x="3531" y="2781"/>
              <a:ext cx="484"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Fourth cycle</a:t>
              </a:r>
              <a:endParaRPr lang="en-CA" sz="2400"/>
            </a:p>
          </p:txBody>
        </p:sp>
        <p:sp>
          <p:nvSpPr>
            <p:cNvPr id="317603" name="Rectangle 163"/>
            <p:cNvSpPr>
              <a:spLocks noChangeArrowheads="1"/>
            </p:cNvSpPr>
            <p:nvPr/>
          </p:nvSpPr>
          <p:spPr bwMode="auto">
            <a:xfrm>
              <a:off x="3531" y="2253"/>
              <a:ext cx="442"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Third cycle</a:t>
              </a:r>
              <a:endParaRPr lang="en-CA" sz="2400"/>
            </a:p>
          </p:txBody>
        </p:sp>
        <p:sp>
          <p:nvSpPr>
            <p:cNvPr id="317604" name="Rectangle 164"/>
            <p:cNvSpPr>
              <a:spLocks noChangeArrowheads="1"/>
            </p:cNvSpPr>
            <p:nvPr/>
          </p:nvSpPr>
          <p:spPr bwMode="auto">
            <a:xfrm>
              <a:off x="3531" y="1703"/>
              <a:ext cx="511"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Second cycle</a:t>
              </a:r>
              <a:endParaRPr lang="en-CA" sz="2400"/>
            </a:p>
          </p:txBody>
        </p:sp>
        <p:sp>
          <p:nvSpPr>
            <p:cNvPr id="317605" name="Rectangle 165"/>
            <p:cNvSpPr>
              <a:spLocks noChangeArrowheads="1"/>
            </p:cNvSpPr>
            <p:nvPr/>
          </p:nvSpPr>
          <p:spPr bwMode="auto">
            <a:xfrm>
              <a:off x="3531" y="1069"/>
              <a:ext cx="404"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First cycle</a:t>
              </a:r>
              <a:endParaRPr lang="en-CA" sz="2400"/>
            </a:p>
          </p:txBody>
        </p:sp>
        <p:sp>
          <p:nvSpPr>
            <p:cNvPr id="317606" name="Freeform 166"/>
            <p:cNvSpPr>
              <a:spLocks/>
            </p:cNvSpPr>
            <p:nvPr/>
          </p:nvSpPr>
          <p:spPr bwMode="auto">
            <a:xfrm>
              <a:off x="3257" y="1978"/>
              <a:ext cx="21" cy="42"/>
            </a:xfrm>
            <a:custGeom>
              <a:avLst/>
              <a:gdLst/>
              <a:ahLst/>
              <a:cxnLst>
                <a:cxn ang="0">
                  <a:pos x="2" y="4"/>
                </a:cxn>
                <a:cxn ang="0">
                  <a:pos x="1" y="0"/>
                </a:cxn>
                <a:cxn ang="0">
                  <a:pos x="0" y="4"/>
                </a:cxn>
                <a:cxn ang="0">
                  <a:pos x="1" y="4"/>
                </a:cxn>
                <a:cxn ang="0">
                  <a:pos x="2" y="4"/>
                </a:cxn>
              </a:cxnLst>
              <a:rect l="0" t="0" r="r" b="b"/>
              <a:pathLst>
                <a:path w="2" h="4">
                  <a:moveTo>
                    <a:pt x="2" y="4"/>
                  </a:moveTo>
                  <a:lnTo>
                    <a:pt x="1" y="0"/>
                  </a:lnTo>
                  <a:lnTo>
                    <a:pt x="0" y="4"/>
                  </a:lnTo>
                  <a:lnTo>
                    <a:pt x="1" y="4"/>
                  </a:lnTo>
                  <a:lnTo>
                    <a:pt x="2" y="4"/>
                  </a:lnTo>
                </a:path>
              </a:pathLst>
            </a:custGeom>
            <a:noFill/>
            <a:ln w="17463">
              <a:solidFill>
                <a:srgbClr val="00FFFF"/>
              </a:solidFill>
              <a:prstDash val="solid"/>
              <a:round/>
              <a:headEnd/>
              <a:tailEnd/>
            </a:ln>
          </p:spPr>
          <p:txBody>
            <a:bodyPr/>
            <a:lstStyle/>
            <a:p>
              <a:endParaRPr lang="en-US"/>
            </a:p>
          </p:txBody>
        </p:sp>
        <p:sp>
          <p:nvSpPr>
            <p:cNvPr id="317607" name="Freeform 167"/>
            <p:cNvSpPr>
              <a:spLocks/>
            </p:cNvSpPr>
            <p:nvPr/>
          </p:nvSpPr>
          <p:spPr bwMode="auto">
            <a:xfrm>
              <a:off x="3257" y="1966"/>
              <a:ext cx="21" cy="42"/>
            </a:xfrm>
            <a:custGeom>
              <a:avLst/>
              <a:gdLst/>
              <a:ahLst/>
              <a:cxnLst>
                <a:cxn ang="0">
                  <a:pos x="21" y="42"/>
                </a:cxn>
                <a:cxn ang="0">
                  <a:pos x="10" y="0"/>
                </a:cxn>
                <a:cxn ang="0">
                  <a:pos x="0" y="42"/>
                </a:cxn>
                <a:cxn ang="0">
                  <a:pos x="10" y="42"/>
                </a:cxn>
                <a:cxn ang="0">
                  <a:pos x="21" y="42"/>
                </a:cxn>
              </a:cxnLst>
              <a:rect l="0" t="0" r="r" b="b"/>
              <a:pathLst>
                <a:path w="21" h="42">
                  <a:moveTo>
                    <a:pt x="21" y="42"/>
                  </a:moveTo>
                  <a:lnTo>
                    <a:pt x="10" y="0"/>
                  </a:lnTo>
                  <a:lnTo>
                    <a:pt x="0" y="42"/>
                  </a:lnTo>
                  <a:lnTo>
                    <a:pt x="10" y="42"/>
                  </a:lnTo>
                  <a:lnTo>
                    <a:pt x="21" y="42"/>
                  </a:lnTo>
                  <a:close/>
                </a:path>
              </a:pathLst>
            </a:custGeom>
            <a:solidFill>
              <a:srgbClr val="00FFFF"/>
            </a:solidFill>
            <a:ln w="0">
              <a:solidFill>
                <a:srgbClr val="00FFFF"/>
              </a:solidFill>
              <a:prstDash val="solid"/>
              <a:round/>
              <a:headEnd/>
              <a:tailEnd/>
            </a:ln>
          </p:spPr>
          <p:txBody>
            <a:bodyPr/>
            <a:lstStyle/>
            <a:p>
              <a:endParaRPr lang="en-US"/>
            </a:p>
          </p:txBody>
        </p:sp>
        <p:sp>
          <p:nvSpPr>
            <p:cNvPr id="317608" name="Freeform 168"/>
            <p:cNvSpPr>
              <a:spLocks/>
            </p:cNvSpPr>
            <p:nvPr/>
          </p:nvSpPr>
          <p:spPr bwMode="auto">
            <a:xfrm>
              <a:off x="2037" y="1978"/>
              <a:ext cx="1236" cy="95"/>
            </a:xfrm>
            <a:custGeom>
              <a:avLst/>
              <a:gdLst/>
              <a:ahLst/>
              <a:cxnLst>
                <a:cxn ang="0">
                  <a:pos x="117" y="4"/>
                </a:cxn>
                <a:cxn ang="0">
                  <a:pos x="117" y="9"/>
                </a:cxn>
                <a:cxn ang="0">
                  <a:pos x="111" y="9"/>
                </a:cxn>
                <a:cxn ang="0">
                  <a:pos x="5" y="9"/>
                </a:cxn>
                <a:cxn ang="0">
                  <a:pos x="0" y="9"/>
                </a:cxn>
                <a:cxn ang="0">
                  <a:pos x="0" y="0"/>
                </a:cxn>
              </a:cxnLst>
              <a:rect l="0" t="0" r="r" b="b"/>
              <a:pathLst>
                <a:path w="117" h="9">
                  <a:moveTo>
                    <a:pt x="117" y="4"/>
                  </a:moveTo>
                  <a:lnTo>
                    <a:pt x="117" y="9"/>
                  </a:lnTo>
                  <a:lnTo>
                    <a:pt x="111" y="9"/>
                  </a:lnTo>
                  <a:lnTo>
                    <a:pt x="5" y="9"/>
                  </a:lnTo>
                  <a:lnTo>
                    <a:pt x="0" y="9"/>
                  </a:lnTo>
                  <a:lnTo>
                    <a:pt x="0" y="0"/>
                  </a:lnTo>
                </a:path>
              </a:pathLst>
            </a:custGeom>
            <a:noFill/>
            <a:ln w="17463">
              <a:solidFill>
                <a:srgbClr val="00FFFF"/>
              </a:solidFill>
              <a:prstDash val="solid"/>
              <a:round/>
              <a:headEnd/>
              <a:tailEnd/>
            </a:ln>
          </p:spPr>
          <p:txBody>
            <a:bodyPr/>
            <a:lstStyle/>
            <a:p>
              <a:endParaRPr lang="en-US"/>
            </a:p>
          </p:txBody>
        </p:sp>
        <p:sp>
          <p:nvSpPr>
            <p:cNvPr id="317609" name="Freeform 169"/>
            <p:cNvSpPr>
              <a:spLocks/>
            </p:cNvSpPr>
            <p:nvPr/>
          </p:nvSpPr>
          <p:spPr bwMode="auto">
            <a:xfrm>
              <a:off x="3257" y="2500"/>
              <a:ext cx="21" cy="43"/>
            </a:xfrm>
            <a:custGeom>
              <a:avLst/>
              <a:gdLst/>
              <a:ahLst/>
              <a:cxnLst>
                <a:cxn ang="0">
                  <a:pos x="2" y="4"/>
                </a:cxn>
                <a:cxn ang="0">
                  <a:pos x="1" y="0"/>
                </a:cxn>
                <a:cxn ang="0">
                  <a:pos x="0" y="4"/>
                </a:cxn>
                <a:cxn ang="0">
                  <a:pos x="1" y="4"/>
                </a:cxn>
                <a:cxn ang="0">
                  <a:pos x="2" y="4"/>
                </a:cxn>
              </a:cxnLst>
              <a:rect l="0" t="0" r="r" b="b"/>
              <a:pathLst>
                <a:path w="2" h="4">
                  <a:moveTo>
                    <a:pt x="2" y="4"/>
                  </a:moveTo>
                  <a:lnTo>
                    <a:pt x="1" y="0"/>
                  </a:lnTo>
                  <a:lnTo>
                    <a:pt x="0" y="4"/>
                  </a:lnTo>
                  <a:lnTo>
                    <a:pt x="1" y="4"/>
                  </a:lnTo>
                  <a:lnTo>
                    <a:pt x="2" y="4"/>
                  </a:lnTo>
                </a:path>
              </a:pathLst>
            </a:custGeom>
            <a:noFill/>
            <a:ln w="17463">
              <a:solidFill>
                <a:srgbClr val="00FFFF"/>
              </a:solidFill>
              <a:prstDash val="solid"/>
              <a:round/>
              <a:headEnd/>
              <a:tailEnd/>
            </a:ln>
          </p:spPr>
          <p:txBody>
            <a:bodyPr/>
            <a:lstStyle/>
            <a:p>
              <a:endParaRPr lang="en-US"/>
            </a:p>
          </p:txBody>
        </p:sp>
        <p:sp>
          <p:nvSpPr>
            <p:cNvPr id="317610" name="Freeform 170"/>
            <p:cNvSpPr>
              <a:spLocks/>
            </p:cNvSpPr>
            <p:nvPr/>
          </p:nvSpPr>
          <p:spPr bwMode="auto">
            <a:xfrm>
              <a:off x="3257" y="2506"/>
              <a:ext cx="21" cy="43"/>
            </a:xfrm>
            <a:custGeom>
              <a:avLst/>
              <a:gdLst/>
              <a:ahLst/>
              <a:cxnLst>
                <a:cxn ang="0">
                  <a:pos x="21" y="43"/>
                </a:cxn>
                <a:cxn ang="0">
                  <a:pos x="10" y="0"/>
                </a:cxn>
                <a:cxn ang="0">
                  <a:pos x="0" y="43"/>
                </a:cxn>
                <a:cxn ang="0">
                  <a:pos x="10" y="43"/>
                </a:cxn>
                <a:cxn ang="0">
                  <a:pos x="21" y="43"/>
                </a:cxn>
              </a:cxnLst>
              <a:rect l="0" t="0" r="r" b="b"/>
              <a:pathLst>
                <a:path w="21" h="43">
                  <a:moveTo>
                    <a:pt x="21" y="43"/>
                  </a:moveTo>
                  <a:lnTo>
                    <a:pt x="10" y="0"/>
                  </a:lnTo>
                  <a:lnTo>
                    <a:pt x="0" y="43"/>
                  </a:lnTo>
                  <a:lnTo>
                    <a:pt x="10" y="43"/>
                  </a:lnTo>
                  <a:lnTo>
                    <a:pt x="21" y="43"/>
                  </a:lnTo>
                  <a:close/>
                </a:path>
              </a:pathLst>
            </a:custGeom>
            <a:solidFill>
              <a:srgbClr val="00FFFF"/>
            </a:solidFill>
            <a:ln w="0">
              <a:solidFill>
                <a:srgbClr val="00FFFF"/>
              </a:solidFill>
              <a:prstDash val="solid"/>
              <a:round/>
              <a:headEnd/>
              <a:tailEnd/>
            </a:ln>
          </p:spPr>
          <p:txBody>
            <a:bodyPr/>
            <a:lstStyle/>
            <a:p>
              <a:endParaRPr lang="en-US"/>
            </a:p>
          </p:txBody>
        </p:sp>
        <p:sp>
          <p:nvSpPr>
            <p:cNvPr id="317611" name="Freeform 171"/>
            <p:cNvSpPr>
              <a:spLocks/>
            </p:cNvSpPr>
            <p:nvPr/>
          </p:nvSpPr>
          <p:spPr bwMode="auto">
            <a:xfrm>
              <a:off x="2031" y="2506"/>
              <a:ext cx="1236" cy="85"/>
            </a:xfrm>
            <a:custGeom>
              <a:avLst/>
              <a:gdLst/>
              <a:ahLst/>
              <a:cxnLst>
                <a:cxn ang="0">
                  <a:pos x="117" y="4"/>
                </a:cxn>
                <a:cxn ang="0">
                  <a:pos x="117" y="8"/>
                </a:cxn>
                <a:cxn ang="0">
                  <a:pos x="111" y="8"/>
                </a:cxn>
                <a:cxn ang="0">
                  <a:pos x="5" y="8"/>
                </a:cxn>
                <a:cxn ang="0">
                  <a:pos x="0" y="8"/>
                </a:cxn>
                <a:cxn ang="0">
                  <a:pos x="0" y="0"/>
                </a:cxn>
              </a:cxnLst>
              <a:rect l="0" t="0" r="r" b="b"/>
              <a:pathLst>
                <a:path w="117" h="8">
                  <a:moveTo>
                    <a:pt x="117" y="4"/>
                  </a:moveTo>
                  <a:lnTo>
                    <a:pt x="117" y="8"/>
                  </a:lnTo>
                  <a:lnTo>
                    <a:pt x="111" y="8"/>
                  </a:lnTo>
                  <a:lnTo>
                    <a:pt x="5" y="8"/>
                  </a:lnTo>
                  <a:lnTo>
                    <a:pt x="0" y="8"/>
                  </a:lnTo>
                  <a:lnTo>
                    <a:pt x="0" y="0"/>
                  </a:lnTo>
                </a:path>
              </a:pathLst>
            </a:custGeom>
            <a:noFill/>
            <a:ln w="17463">
              <a:solidFill>
                <a:srgbClr val="00FFFF"/>
              </a:solidFill>
              <a:prstDash val="solid"/>
              <a:round/>
              <a:headEnd/>
              <a:tailEnd/>
            </a:ln>
          </p:spPr>
          <p:txBody>
            <a:bodyPr/>
            <a:lstStyle/>
            <a:p>
              <a:endParaRPr lang="en-US"/>
            </a:p>
          </p:txBody>
        </p:sp>
        <p:sp>
          <p:nvSpPr>
            <p:cNvPr id="317612" name="Freeform 172"/>
            <p:cNvSpPr>
              <a:spLocks/>
            </p:cNvSpPr>
            <p:nvPr/>
          </p:nvSpPr>
          <p:spPr bwMode="auto">
            <a:xfrm>
              <a:off x="3257" y="3045"/>
              <a:ext cx="21" cy="43"/>
            </a:xfrm>
            <a:custGeom>
              <a:avLst/>
              <a:gdLst/>
              <a:ahLst/>
              <a:cxnLst>
                <a:cxn ang="0">
                  <a:pos x="2" y="4"/>
                </a:cxn>
                <a:cxn ang="0">
                  <a:pos x="1" y="0"/>
                </a:cxn>
                <a:cxn ang="0">
                  <a:pos x="0" y="4"/>
                </a:cxn>
                <a:cxn ang="0">
                  <a:pos x="1" y="4"/>
                </a:cxn>
                <a:cxn ang="0">
                  <a:pos x="2" y="4"/>
                </a:cxn>
              </a:cxnLst>
              <a:rect l="0" t="0" r="r" b="b"/>
              <a:pathLst>
                <a:path w="2" h="4">
                  <a:moveTo>
                    <a:pt x="2" y="4"/>
                  </a:moveTo>
                  <a:lnTo>
                    <a:pt x="1" y="0"/>
                  </a:lnTo>
                  <a:lnTo>
                    <a:pt x="0" y="4"/>
                  </a:lnTo>
                  <a:lnTo>
                    <a:pt x="1" y="4"/>
                  </a:lnTo>
                  <a:lnTo>
                    <a:pt x="2" y="4"/>
                  </a:lnTo>
                </a:path>
              </a:pathLst>
            </a:custGeom>
            <a:noFill/>
            <a:ln w="17463">
              <a:solidFill>
                <a:srgbClr val="00FFFF"/>
              </a:solidFill>
              <a:prstDash val="solid"/>
              <a:round/>
              <a:headEnd/>
              <a:tailEnd/>
            </a:ln>
          </p:spPr>
          <p:txBody>
            <a:bodyPr/>
            <a:lstStyle/>
            <a:p>
              <a:endParaRPr lang="en-US"/>
            </a:p>
          </p:txBody>
        </p:sp>
        <p:sp>
          <p:nvSpPr>
            <p:cNvPr id="317613" name="Freeform 173"/>
            <p:cNvSpPr>
              <a:spLocks/>
            </p:cNvSpPr>
            <p:nvPr/>
          </p:nvSpPr>
          <p:spPr bwMode="auto">
            <a:xfrm>
              <a:off x="3257" y="3021"/>
              <a:ext cx="21" cy="43"/>
            </a:xfrm>
            <a:custGeom>
              <a:avLst/>
              <a:gdLst/>
              <a:ahLst/>
              <a:cxnLst>
                <a:cxn ang="0">
                  <a:pos x="21" y="43"/>
                </a:cxn>
                <a:cxn ang="0">
                  <a:pos x="10" y="0"/>
                </a:cxn>
                <a:cxn ang="0">
                  <a:pos x="0" y="43"/>
                </a:cxn>
                <a:cxn ang="0">
                  <a:pos x="10" y="43"/>
                </a:cxn>
                <a:cxn ang="0">
                  <a:pos x="21" y="43"/>
                </a:cxn>
              </a:cxnLst>
              <a:rect l="0" t="0" r="r" b="b"/>
              <a:pathLst>
                <a:path w="21" h="43">
                  <a:moveTo>
                    <a:pt x="21" y="43"/>
                  </a:moveTo>
                  <a:lnTo>
                    <a:pt x="10" y="0"/>
                  </a:lnTo>
                  <a:lnTo>
                    <a:pt x="0" y="43"/>
                  </a:lnTo>
                  <a:lnTo>
                    <a:pt x="10" y="43"/>
                  </a:lnTo>
                  <a:lnTo>
                    <a:pt x="21" y="43"/>
                  </a:lnTo>
                  <a:close/>
                </a:path>
              </a:pathLst>
            </a:custGeom>
            <a:solidFill>
              <a:srgbClr val="00FFFF"/>
            </a:solidFill>
            <a:ln w="0">
              <a:solidFill>
                <a:srgbClr val="00FFFF"/>
              </a:solidFill>
              <a:prstDash val="solid"/>
              <a:round/>
              <a:headEnd/>
              <a:tailEnd/>
            </a:ln>
          </p:spPr>
          <p:txBody>
            <a:bodyPr/>
            <a:lstStyle/>
            <a:p>
              <a:endParaRPr lang="en-US"/>
            </a:p>
          </p:txBody>
        </p:sp>
        <p:sp>
          <p:nvSpPr>
            <p:cNvPr id="317614" name="Freeform 174"/>
            <p:cNvSpPr>
              <a:spLocks/>
            </p:cNvSpPr>
            <p:nvPr/>
          </p:nvSpPr>
          <p:spPr bwMode="auto">
            <a:xfrm>
              <a:off x="2037" y="3045"/>
              <a:ext cx="1236" cy="74"/>
            </a:xfrm>
            <a:custGeom>
              <a:avLst/>
              <a:gdLst/>
              <a:ahLst/>
              <a:cxnLst>
                <a:cxn ang="0">
                  <a:pos x="117" y="4"/>
                </a:cxn>
                <a:cxn ang="0">
                  <a:pos x="117" y="7"/>
                </a:cxn>
                <a:cxn ang="0">
                  <a:pos x="111" y="7"/>
                </a:cxn>
                <a:cxn ang="0">
                  <a:pos x="5" y="7"/>
                </a:cxn>
                <a:cxn ang="0">
                  <a:pos x="0" y="7"/>
                </a:cxn>
                <a:cxn ang="0">
                  <a:pos x="0" y="0"/>
                </a:cxn>
              </a:cxnLst>
              <a:rect l="0" t="0" r="r" b="b"/>
              <a:pathLst>
                <a:path w="117" h="7">
                  <a:moveTo>
                    <a:pt x="117" y="4"/>
                  </a:moveTo>
                  <a:lnTo>
                    <a:pt x="117" y="7"/>
                  </a:lnTo>
                  <a:lnTo>
                    <a:pt x="111" y="7"/>
                  </a:lnTo>
                  <a:lnTo>
                    <a:pt x="5" y="7"/>
                  </a:lnTo>
                  <a:lnTo>
                    <a:pt x="0" y="7"/>
                  </a:lnTo>
                  <a:lnTo>
                    <a:pt x="0" y="0"/>
                  </a:lnTo>
                </a:path>
              </a:pathLst>
            </a:custGeom>
            <a:noFill/>
            <a:ln w="17463">
              <a:solidFill>
                <a:srgbClr val="00FFFF"/>
              </a:solidFill>
              <a:prstDash val="solid"/>
              <a:round/>
              <a:headEnd/>
              <a:tailEnd/>
            </a:ln>
          </p:spPr>
          <p:txBody>
            <a:bodyPr/>
            <a:lstStyle/>
            <a:p>
              <a:endParaRPr lang="en-US"/>
            </a:p>
          </p:txBody>
        </p:sp>
        <p:sp>
          <p:nvSpPr>
            <p:cNvPr id="317615" name="Freeform 175"/>
            <p:cNvSpPr>
              <a:spLocks/>
            </p:cNvSpPr>
            <p:nvPr/>
          </p:nvSpPr>
          <p:spPr bwMode="auto">
            <a:xfrm>
              <a:off x="3383" y="826"/>
              <a:ext cx="53" cy="306"/>
            </a:xfrm>
            <a:custGeom>
              <a:avLst/>
              <a:gdLst/>
              <a:ahLst/>
              <a:cxnLst>
                <a:cxn ang="0">
                  <a:pos x="0" y="0"/>
                </a:cxn>
                <a:cxn ang="0">
                  <a:pos x="1" y="1"/>
                </a:cxn>
                <a:cxn ang="0">
                  <a:pos x="1" y="2"/>
                </a:cxn>
                <a:cxn ang="0">
                  <a:pos x="2" y="3"/>
                </a:cxn>
                <a:cxn ang="0">
                  <a:pos x="2" y="3"/>
                </a:cxn>
                <a:cxn ang="0">
                  <a:pos x="2" y="4"/>
                </a:cxn>
                <a:cxn ang="0">
                  <a:pos x="2" y="11"/>
                </a:cxn>
                <a:cxn ang="0">
                  <a:pos x="2" y="15"/>
                </a:cxn>
                <a:cxn ang="0">
                  <a:pos x="2" y="18"/>
                </a:cxn>
                <a:cxn ang="0">
                  <a:pos x="2" y="26"/>
                </a:cxn>
                <a:cxn ang="0">
                  <a:pos x="2" y="27"/>
                </a:cxn>
                <a:cxn ang="0">
                  <a:pos x="2" y="27"/>
                </a:cxn>
                <a:cxn ang="0">
                  <a:pos x="2" y="28"/>
                </a:cxn>
                <a:cxn ang="0">
                  <a:pos x="3" y="28"/>
                </a:cxn>
                <a:cxn ang="0">
                  <a:pos x="5" y="29"/>
                </a:cxn>
              </a:cxnLst>
              <a:rect l="0" t="0" r="r" b="b"/>
              <a:pathLst>
                <a:path w="5" h="29">
                  <a:moveTo>
                    <a:pt x="0" y="0"/>
                  </a:moveTo>
                  <a:lnTo>
                    <a:pt x="1" y="1"/>
                  </a:lnTo>
                  <a:lnTo>
                    <a:pt x="1" y="2"/>
                  </a:lnTo>
                  <a:lnTo>
                    <a:pt x="2" y="3"/>
                  </a:lnTo>
                  <a:lnTo>
                    <a:pt x="2" y="3"/>
                  </a:lnTo>
                  <a:lnTo>
                    <a:pt x="2" y="4"/>
                  </a:lnTo>
                  <a:lnTo>
                    <a:pt x="2" y="11"/>
                  </a:lnTo>
                  <a:lnTo>
                    <a:pt x="2" y="15"/>
                  </a:lnTo>
                  <a:lnTo>
                    <a:pt x="2" y="18"/>
                  </a:lnTo>
                  <a:lnTo>
                    <a:pt x="2" y="26"/>
                  </a:lnTo>
                  <a:lnTo>
                    <a:pt x="2" y="27"/>
                  </a:lnTo>
                  <a:lnTo>
                    <a:pt x="2" y="27"/>
                  </a:lnTo>
                  <a:lnTo>
                    <a:pt x="2" y="28"/>
                  </a:lnTo>
                  <a:lnTo>
                    <a:pt x="3" y="28"/>
                  </a:lnTo>
                  <a:lnTo>
                    <a:pt x="5" y="29"/>
                  </a:lnTo>
                </a:path>
              </a:pathLst>
            </a:custGeom>
            <a:noFill/>
            <a:ln w="17463">
              <a:solidFill>
                <a:srgbClr val="000000"/>
              </a:solidFill>
              <a:prstDash val="solid"/>
              <a:round/>
              <a:headEnd/>
              <a:tailEnd/>
            </a:ln>
          </p:spPr>
          <p:txBody>
            <a:bodyPr/>
            <a:lstStyle/>
            <a:p>
              <a:endParaRPr lang="en-US"/>
            </a:p>
          </p:txBody>
        </p:sp>
        <p:sp>
          <p:nvSpPr>
            <p:cNvPr id="317616" name="Freeform 176"/>
            <p:cNvSpPr>
              <a:spLocks/>
            </p:cNvSpPr>
            <p:nvPr/>
          </p:nvSpPr>
          <p:spPr bwMode="auto">
            <a:xfrm>
              <a:off x="3383" y="1132"/>
              <a:ext cx="53" cy="307"/>
            </a:xfrm>
            <a:custGeom>
              <a:avLst/>
              <a:gdLst/>
              <a:ahLst/>
              <a:cxnLst>
                <a:cxn ang="0">
                  <a:pos x="0" y="29"/>
                </a:cxn>
                <a:cxn ang="0">
                  <a:pos x="1" y="28"/>
                </a:cxn>
                <a:cxn ang="0">
                  <a:pos x="1" y="28"/>
                </a:cxn>
                <a:cxn ang="0">
                  <a:pos x="2" y="27"/>
                </a:cxn>
                <a:cxn ang="0">
                  <a:pos x="2" y="27"/>
                </a:cxn>
                <a:cxn ang="0">
                  <a:pos x="2" y="26"/>
                </a:cxn>
                <a:cxn ang="0">
                  <a:pos x="2" y="18"/>
                </a:cxn>
                <a:cxn ang="0">
                  <a:pos x="2" y="15"/>
                </a:cxn>
                <a:cxn ang="0">
                  <a:pos x="2" y="11"/>
                </a:cxn>
                <a:cxn ang="0">
                  <a:pos x="2" y="3"/>
                </a:cxn>
                <a:cxn ang="0">
                  <a:pos x="2" y="3"/>
                </a:cxn>
                <a:cxn ang="0">
                  <a:pos x="2" y="2"/>
                </a:cxn>
                <a:cxn ang="0">
                  <a:pos x="2" y="2"/>
                </a:cxn>
                <a:cxn ang="0">
                  <a:pos x="3" y="1"/>
                </a:cxn>
                <a:cxn ang="0">
                  <a:pos x="5" y="0"/>
                </a:cxn>
              </a:cxnLst>
              <a:rect l="0" t="0" r="r" b="b"/>
              <a:pathLst>
                <a:path w="5" h="29">
                  <a:moveTo>
                    <a:pt x="0" y="29"/>
                  </a:moveTo>
                  <a:lnTo>
                    <a:pt x="1" y="28"/>
                  </a:lnTo>
                  <a:lnTo>
                    <a:pt x="1" y="28"/>
                  </a:lnTo>
                  <a:lnTo>
                    <a:pt x="2" y="27"/>
                  </a:lnTo>
                  <a:lnTo>
                    <a:pt x="2" y="27"/>
                  </a:lnTo>
                  <a:lnTo>
                    <a:pt x="2" y="26"/>
                  </a:lnTo>
                  <a:lnTo>
                    <a:pt x="2" y="18"/>
                  </a:lnTo>
                  <a:lnTo>
                    <a:pt x="2" y="15"/>
                  </a:lnTo>
                  <a:lnTo>
                    <a:pt x="2" y="11"/>
                  </a:lnTo>
                  <a:lnTo>
                    <a:pt x="2" y="3"/>
                  </a:lnTo>
                  <a:lnTo>
                    <a:pt x="2" y="3"/>
                  </a:lnTo>
                  <a:lnTo>
                    <a:pt x="2" y="2"/>
                  </a:lnTo>
                  <a:lnTo>
                    <a:pt x="2" y="2"/>
                  </a:lnTo>
                  <a:lnTo>
                    <a:pt x="3" y="1"/>
                  </a:lnTo>
                  <a:lnTo>
                    <a:pt x="5" y="0"/>
                  </a:lnTo>
                </a:path>
              </a:pathLst>
            </a:custGeom>
            <a:noFill/>
            <a:ln w="17463">
              <a:solidFill>
                <a:srgbClr val="000000"/>
              </a:solidFill>
              <a:prstDash val="solid"/>
              <a:round/>
              <a:headEnd/>
              <a:tailEnd/>
            </a:ln>
          </p:spPr>
          <p:txBody>
            <a:bodyPr/>
            <a:lstStyle/>
            <a:p>
              <a:endParaRPr lang="en-US"/>
            </a:p>
          </p:txBody>
        </p:sp>
        <p:sp>
          <p:nvSpPr>
            <p:cNvPr id="317617" name="Freeform 177"/>
            <p:cNvSpPr>
              <a:spLocks/>
            </p:cNvSpPr>
            <p:nvPr/>
          </p:nvSpPr>
          <p:spPr bwMode="auto">
            <a:xfrm>
              <a:off x="3383" y="1566"/>
              <a:ext cx="53" cy="200"/>
            </a:xfrm>
            <a:custGeom>
              <a:avLst/>
              <a:gdLst/>
              <a:ahLst/>
              <a:cxnLst>
                <a:cxn ang="0">
                  <a:pos x="0" y="0"/>
                </a:cxn>
                <a:cxn ang="0">
                  <a:pos x="1" y="1"/>
                </a:cxn>
                <a:cxn ang="0">
                  <a:pos x="1" y="1"/>
                </a:cxn>
                <a:cxn ang="0">
                  <a:pos x="2" y="2"/>
                </a:cxn>
                <a:cxn ang="0">
                  <a:pos x="2" y="2"/>
                </a:cxn>
                <a:cxn ang="0">
                  <a:pos x="2" y="3"/>
                </a:cxn>
                <a:cxn ang="0">
                  <a:pos x="2" y="6"/>
                </a:cxn>
                <a:cxn ang="0">
                  <a:pos x="2" y="10"/>
                </a:cxn>
                <a:cxn ang="0">
                  <a:pos x="2" y="13"/>
                </a:cxn>
                <a:cxn ang="0">
                  <a:pos x="2" y="16"/>
                </a:cxn>
                <a:cxn ang="0">
                  <a:pos x="2" y="17"/>
                </a:cxn>
                <a:cxn ang="0">
                  <a:pos x="2" y="17"/>
                </a:cxn>
                <a:cxn ang="0">
                  <a:pos x="2" y="18"/>
                </a:cxn>
                <a:cxn ang="0">
                  <a:pos x="3" y="18"/>
                </a:cxn>
                <a:cxn ang="0">
                  <a:pos x="5" y="19"/>
                </a:cxn>
              </a:cxnLst>
              <a:rect l="0" t="0" r="r" b="b"/>
              <a:pathLst>
                <a:path w="5" h="19">
                  <a:moveTo>
                    <a:pt x="0" y="0"/>
                  </a:moveTo>
                  <a:lnTo>
                    <a:pt x="1" y="1"/>
                  </a:lnTo>
                  <a:lnTo>
                    <a:pt x="1" y="1"/>
                  </a:lnTo>
                  <a:lnTo>
                    <a:pt x="2" y="2"/>
                  </a:lnTo>
                  <a:lnTo>
                    <a:pt x="2" y="2"/>
                  </a:lnTo>
                  <a:lnTo>
                    <a:pt x="2" y="3"/>
                  </a:lnTo>
                  <a:lnTo>
                    <a:pt x="2" y="6"/>
                  </a:lnTo>
                  <a:lnTo>
                    <a:pt x="2" y="10"/>
                  </a:lnTo>
                  <a:lnTo>
                    <a:pt x="2" y="13"/>
                  </a:lnTo>
                  <a:lnTo>
                    <a:pt x="2" y="16"/>
                  </a:lnTo>
                  <a:lnTo>
                    <a:pt x="2" y="17"/>
                  </a:lnTo>
                  <a:lnTo>
                    <a:pt x="2" y="17"/>
                  </a:lnTo>
                  <a:lnTo>
                    <a:pt x="2" y="18"/>
                  </a:lnTo>
                  <a:lnTo>
                    <a:pt x="3" y="18"/>
                  </a:lnTo>
                  <a:lnTo>
                    <a:pt x="5" y="19"/>
                  </a:lnTo>
                </a:path>
              </a:pathLst>
            </a:custGeom>
            <a:noFill/>
            <a:ln w="17463">
              <a:solidFill>
                <a:srgbClr val="000000"/>
              </a:solidFill>
              <a:prstDash val="solid"/>
              <a:round/>
              <a:headEnd/>
              <a:tailEnd/>
            </a:ln>
          </p:spPr>
          <p:txBody>
            <a:bodyPr/>
            <a:lstStyle/>
            <a:p>
              <a:endParaRPr lang="en-US"/>
            </a:p>
          </p:txBody>
        </p:sp>
        <p:sp>
          <p:nvSpPr>
            <p:cNvPr id="317618" name="Freeform 178"/>
            <p:cNvSpPr>
              <a:spLocks/>
            </p:cNvSpPr>
            <p:nvPr/>
          </p:nvSpPr>
          <p:spPr bwMode="auto">
            <a:xfrm>
              <a:off x="3383" y="1766"/>
              <a:ext cx="53" cy="212"/>
            </a:xfrm>
            <a:custGeom>
              <a:avLst/>
              <a:gdLst/>
              <a:ahLst/>
              <a:cxnLst>
                <a:cxn ang="0">
                  <a:pos x="0" y="20"/>
                </a:cxn>
                <a:cxn ang="0">
                  <a:pos x="1" y="19"/>
                </a:cxn>
                <a:cxn ang="0">
                  <a:pos x="1" y="18"/>
                </a:cxn>
                <a:cxn ang="0">
                  <a:pos x="2" y="18"/>
                </a:cxn>
                <a:cxn ang="0">
                  <a:pos x="2" y="17"/>
                </a:cxn>
                <a:cxn ang="0">
                  <a:pos x="2" y="17"/>
                </a:cxn>
                <a:cxn ang="0">
                  <a:pos x="2" y="14"/>
                </a:cxn>
                <a:cxn ang="0">
                  <a:pos x="2" y="10"/>
                </a:cxn>
                <a:cxn ang="0">
                  <a:pos x="2" y="6"/>
                </a:cxn>
                <a:cxn ang="0">
                  <a:pos x="2" y="4"/>
                </a:cxn>
                <a:cxn ang="0">
                  <a:pos x="2" y="3"/>
                </a:cxn>
                <a:cxn ang="0">
                  <a:pos x="2" y="2"/>
                </a:cxn>
                <a:cxn ang="0">
                  <a:pos x="2" y="2"/>
                </a:cxn>
                <a:cxn ang="0">
                  <a:pos x="3" y="1"/>
                </a:cxn>
                <a:cxn ang="0">
                  <a:pos x="5" y="0"/>
                </a:cxn>
              </a:cxnLst>
              <a:rect l="0" t="0" r="r" b="b"/>
              <a:pathLst>
                <a:path w="5" h="20">
                  <a:moveTo>
                    <a:pt x="0" y="20"/>
                  </a:moveTo>
                  <a:lnTo>
                    <a:pt x="1" y="19"/>
                  </a:lnTo>
                  <a:lnTo>
                    <a:pt x="1" y="18"/>
                  </a:lnTo>
                  <a:lnTo>
                    <a:pt x="2" y="18"/>
                  </a:lnTo>
                  <a:lnTo>
                    <a:pt x="2" y="17"/>
                  </a:lnTo>
                  <a:lnTo>
                    <a:pt x="2" y="17"/>
                  </a:lnTo>
                  <a:lnTo>
                    <a:pt x="2" y="14"/>
                  </a:lnTo>
                  <a:lnTo>
                    <a:pt x="2" y="10"/>
                  </a:lnTo>
                  <a:lnTo>
                    <a:pt x="2" y="6"/>
                  </a:lnTo>
                  <a:lnTo>
                    <a:pt x="2" y="4"/>
                  </a:lnTo>
                  <a:lnTo>
                    <a:pt x="2" y="3"/>
                  </a:lnTo>
                  <a:lnTo>
                    <a:pt x="2" y="2"/>
                  </a:lnTo>
                  <a:lnTo>
                    <a:pt x="2" y="2"/>
                  </a:lnTo>
                  <a:lnTo>
                    <a:pt x="3" y="1"/>
                  </a:lnTo>
                  <a:lnTo>
                    <a:pt x="5" y="0"/>
                  </a:lnTo>
                </a:path>
              </a:pathLst>
            </a:custGeom>
            <a:noFill/>
            <a:ln w="17463">
              <a:solidFill>
                <a:srgbClr val="000000"/>
              </a:solidFill>
              <a:prstDash val="solid"/>
              <a:round/>
              <a:headEnd/>
              <a:tailEnd/>
            </a:ln>
          </p:spPr>
          <p:txBody>
            <a:bodyPr/>
            <a:lstStyle/>
            <a:p>
              <a:endParaRPr lang="en-US"/>
            </a:p>
          </p:txBody>
        </p:sp>
        <p:sp>
          <p:nvSpPr>
            <p:cNvPr id="317619" name="Freeform 179"/>
            <p:cNvSpPr>
              <a:spLocks/>
            </p:cNvSpPr>
            <p:nvPr/>
          </p:nvSpPr>
          <p:spPr bwMode="auto">
            <a:xfrm>
              <a:off x="3383" y="2105"/>
              <a:ext cx="53" cy="200"/>
            </a:xfrm>
            <a:custGeom>
              <a:avLst/>
              <a:gdLst/>
              <a:ahLst/>
              <a:cxnLst>
                <a:cxn ang="0">
                  <a:pos x="0" y="0"/>
                </a:cxn>
                <a:cxn ang="0">
                  <a:pos x="1" y="1"/>
                </a:cxn>
                <a:cxn ang="0">
                  <a:pos x="1" y="2"/>
                </a:cxn>
                <a:cxn ang="0">
                  <a:pos x="2" y="2"/>
                </a:cxn>
                <a:cxn ang="0">
                  <a:pos x="2" y="3"/>
                </a:cxn>
                <a:cxn ang="0">
                  <a:pos x="2" y="3"/>
                </a:cxn>
                <a:cxn ang="0">
                  <a:pos x="2" y="6"/>
                </a:cxn>
                <a:cxn ang="0">
                  <a:pos x="2" y="10"/>
                </a:cxn>
                <a:cxn ang="0">
                  <a:pos x="2" y="13"/>
                </a:cxn>
                <a:cxn ang="0">
                  <a:pos x="2" y="16"/>
                </a:cxn>
                <a:cxn ang="0">
                  <a:pos x="2" y="17"/>
                </a:cxn>
                <a:cxn ang="0">
                  <a:pos x="2" y="17"/>
                </a:cxn>
                <a:cxn ang="0">
                  <a:pos x="2" y="18"/>
                </a:cxn>
                <a:cxn ang="0">
                  <a:pos x="3" y="18"/>
                </a:cxn>
                <a:cxn ang="0">
                  <a:pos x="5" y="19"/>
                </a:cxn>
              </a:cxnLst>
              <a:rect l="0" t="0" r="r" b="b"/>
              <a:pathLst>
                <a:path w="5" h="19">
                  <a:moveTo>
                    <a:pt x="0" y="0"/>
                  </a:moveTo>
                  <a:lnTo>
                    <a:pt x="1" y="1"/>
                  </a:lnTo>
                  <a:lnTo>
                    <a:pt x="1" y="2"/>
                  </a:lnTo>
                  <a:lnTo>
                    <a:pt x="2" y="2"/>
                  </a:lnTo>
                  <a:lnTo>
                    <a:pt x="2" y="3"/>
                  </a:lnTo>
                  <a:lnTo>
                    <a:pt x="2" y="3"/>
                  </a:lnTo>
                  <a:lnTo>
                    <a:pt x="2" y="6"/>
                  </a:lnTo>
                  <a:lnTo>
                    <a:pt x="2" y="10"/>
                  </a:lnTo>
                  <a:lnTo>
                    <a:pt x="2" y="13"/>
                  </a:lnTo>
                  <a:lnTo>
                    <a:pt x="2" y="16"/>
                  </a:lnTo>
                  <a:lnTo>
                    <a:pt x="2" y="17"/>
                  </a:lnTo>
                  <a:lnTo>
                    <a:pt x="2" y="17"/>
                  </a:lnTo>
                  <a:lnTo>
                    <a:pt x="2" y="18"/>
                  </a:lnTo>
                  <a:lnTo>
                    <a:pt x="3" y="18"/>
                  </a:lnTo>
                  <a:lnTo>
                    <a:pt x="5" y="19"/>
                  </a:lnTo>
                </a:path>
              </a:pathLst>
            </a:custGeom>
            <a:noFill/>
            <a:ln w="17463">
              <a:solidFill>
                <a:srgbClr val="000000"/>
              </a:solidFill>
              <a:prstDash val="solid"/>
              <a:round/>
              <a:headEnd/>
              <a:tailEnd/>
            </a:ln>
          </p:spPr>
          <p:txBody>
            <a:bodyPr/>
            <a:lstStyle/>
            <a:p>
              <a:endParaRPr lang="en-US"/>
            </a:p>
          </p:txBody>
        </p:sp>
        <p:sp>
          <p:nvSpPr>
            <p:cNvPr id="317620" name="Freeform 180"/>
            <p:cNvSpPr>
              <a:spLocks/>
            </p:cNvSpPr>
            <p:nvPr/>
          </p:nvSpPr>
          <p:spPr bwMode="auto">
            <a:xfrm>
              <a:off x="3383" y="2305"/>
              <a:ext cx="53" cy="212"/>
            </a:xfrm>
            <a:custGeom>
              <a:avLst/>
              <a:gdLst/>
              <a:ahLst/>
              <a:cxnLst>
                <a:cxn ang="0">
                  <a:pos x="0" y="20"/>
                </a:cxn>
                <a:cxn ang="0">
                  <a:pos x="1" y="19"/>
                </a:cxn>
                <a:cxn ang="0">
                  <a:pos x="1" y="18"/>
                </a:cxn>
                <a:cxn ang="0">
                  <a:pos x="2" y="18"/>
                </a:cxn>
                <a:cxn ang="0">
                  <a:pos x="2" y="17"/>
                </a:cxn>
                <a:cxn ang="0">
                  <a:pos x="2" y="17"/>
                </a:cxn>
                <a:cxn ang="0">
                  <a:pos x="2" y="14"/>
                </a:cxn>
                <a:cxn ang="0">
                  <a:pos x="2" y="10"/>
                </a:cxn>
                <a:cxn ang="0">
                  <a:pos x="2" y="7"/>
                </a:cxn>
                <a:cxn ang="0">
                  <a:pos x="2" y="4"/>
                </a:cxn>
                <a:cxn ang="0">
                  <a:pos x="2" y="3"/>
                </a:cxn>
                <a:cxn ang="0">
                  <a:pos x="2" y="3"/>
                </a:cxn>
                <a:cxn ang="0">
                  <a:pos x="2" y="2"/>
                </a:cxn>
                <a:cxn ang="0">
                  <a:pos x="3" y="2"/>
                </a:cxn>
                <a:cxn ang="0">
                  <a:pos x="5" y="0"/>
                </a:cxn>
              </a:cxnLst>
              <a:rect l="0" t="0" r="r" b="b"/>
              <a:pathLst>
                <a:path w="5" h="20">
                  <a:moveTo>
                    <a:pt x="0" y="20"/>
                  </a:moveTo>
                  <a:lnTo>
                    <a:pt x="1" y="19"/>
                  </a:lnTo>
                  <a:lnTo>
                    <a:pt x="1" y="18"/>
                  </a:lnTo>
                  <a:lnTo>
                    <a:pt x="2" y="18"/>
                  </a:lnTo>
                  <a:lnTo>
                    <a:pt x="2" y="17"/>
                  </a:lnTo>
                  <a:lnTo>
                    <a:pt x="2" y="17"/>
                  </a:lnTo>
                  <a:lnTo>
                    <a:pt x="2" y="14"/>
                  </a:lnTo>
                  <a:lnTo>
                    <a:pt x="2" y="10"/>
                  </a:lnTo>
                  <a:lnTo>
                    <a:pt x="2" y="7"/>
                  </a:lnTo>
                  <a:lnTo>
                    <a:pt x="2" y="4"/>
                  </a:lnTo>
                  <a:lnTo>
                    <a:pt x="2" y="3"/>
                  </a:lnTo>
                  <a:lnTo>
                    <a:pt x="2" y="3"/>
                  </a:lnTo>
                  <a:lnTo>
                    <a:pt x="2" y="2"/>
                  </a:lnTo>
                  <a:lnTo>
                    <a:pt x="3" y="2"/>
                  </a:lnTo>
                  <a:lnTo>
                    <a:pt x="5" y="0"/>
                  </a:lnTo>
                </a:path>
              </a:pathLst>
            </a:custGeom>
            <a:noFill/>
            <a:ln w="17463">
              <a:solidFill>
                <a:srgbClr val="000000"/>
              </a:solidFill>
              <a:prstDash val="solid"/>
              <a:round/>
              <a:headEnd/>
              <a:tailEnd/>
            </a:ln>
          </p:spPr>
          <p:txBody>
            <a:bodyPr/>
            <a:lstStyle/>
            <a:p>
              <a:endParaRPr lang="en-US"/>
            </a:p>
          </p:txBody>
        </p:sp>
        <p:sp>
          <p:nvSpPr>
            <p:cNvPr id="317621" name="Freeform 181"/>
            <p:cNvSpPr>
              <a:spLocks/>
            </p:cNvSpPr>
            <p:nvPr/>
          </p:nvSpPr>
          <p:spPr bwMode="auto">
            <a:xfrm>
              <a:off x="3383" y="2633"/>
              <a:ext cx="53" cy="212"/>
            </a:xfrm>
            <a:custGeom>
              <a:avLst/>
              <a:gdLst/>
              <a:ahLst/>
              <a:cxnLst>
                <a:cxn ang="0">
                  <a:pos x="0" y="0"/>
                </a:cxn>
                <a:cxn ang="0">
                  <a:pos x="1" y="1"/>
                </a:cxn>
                <a:cxn ang="0">
                  <a:pos x="1" y="2"/>
                </a:cxn>
                <a:cxn ang="0">
                  <a:pos x="2" y="2"/>
                </a:cxn>
                <a:cxn ang="0">
                  <a:pos x="2" y="3"/>
                </a:cxn>
                <a:cxn ang="0">
                  <a:pos x="2" y="3"/>
                </a:cxn>
                <a:cxn ang="0">
                  <a:pos x="2" y="6"/>
                </a:cxn>
                <a:cxn ang="0">
                  <a:pos x="2" y="10"/>
                </a:cxn>
                <a:cxn ang="0">
                  <a:pos x="2" y="13"/>
                </a:cxn>
                <a:cxn ang="0">
                  <a:pos x="2" y="16"/>
                </a:cxn>
                <a:cxn ang="0">
                  <a:pos x="2" y="17"/>
                </a:cxn>
                <a:cxn ang="0">
                  <a:pos x="2" y="17"/>
                </a:cxn>
                <a:cxn ang="0">
                  <a:pos x="2" y="18"/>
                </a:cxn>
                <a:cxn ang="0">
                  <a:pos x="3" y="19"/>
                </a:cxn>
                <a:cxn ang="0">
                  <a:pos x="5" y="20"/>
                </a:cxn>
              </a:cxnLst>
              <a:rect l="0" t="0" r="r" b="b"/>
              <a:pathLst>
                <a:path w="5" h="20">
                  <a:moveTo>
                    <a:pt x="0" y="0"/>
                  </a:moveTo>
                  <a:lnTo>
                    <a:pt x="1" y="1"/>
                  </a:lnTo>
                  <a:lnTo>
                    <a:pt x="1" y="2"/>
                  </a:lnTo>
                  <a:lnTo>
                    <a:pt x="2" y="2"/>
                  </a:lnTo>
                  <a:lnTo>
                    <a:pt x="2" y="3"/>
                  </a:lnTo>
                  <a:lnTo>
                    <a:pt x="2" y="3"/>
                  </a:lnTo>
                  <a:lnTo>
                    <a:pt x="2" y="6"/>
                  </a:lnTo>
                  <a:lnTo>
                    <a:pt x="2" y="10"/>
                  </a:lnTo>
                  <a:lnTo>
                    <a:pt x="2" y="13"/>
                  </a:lnTo>
                  <a:lnTo>
                    <a:pt x="2" y="16"/>
                  </a:lnTo>
                  <a:lnTo>
                    <a:pt x="2" y="17"/>
                  </a:lnTo>
                  <a:lnTo>
                    <a:pt x="2" y="17"/>
                  </a:lnTo>
                  <a:lnTo>
                    <a:pt x="2" y="18"/>
                  </a:lnTo>
                  <a:lnTo>
                    <a:pt x="3" y="19"/>
                  </a:lnTo>
                  <a:lnTo>
                    <a:pt x="5" y="20"/>
                  </a:lnTo>
                </a:path>
              </a:pathLst>
            </a:custGeom>
            <a:noFill/>
            <a:ln w="17463">
              <a:solidFill>
                <a:srgbClr val="000000"/>
              </a:solidFill>
              <a:prstDash val="solid"/>
              <a:round/>
              <a:headEnd/>
              <a:tailEnd/>
            </a:ln>
          </p:spPr>
          <p:txBody>
            <a:bodyPr/>
            <a:lstStyle/>
            <a:p>
              <a:endParaRPr lang="en-US"/>
            </a:p>
          </p:txBody>
        </p:sp>
        <p:sp>
          <p:nvSpPr>
            <p:cNvPr id="317622" name="Freeform 182"/>
            <p:cNvSpPr>
              <a:spLocks/>
            </p:cNvSpPr>
            <p:nvPr/>
          </p:nvSpPr>
          <p:spPr bwMode="auto">
            <a:xfrm>
              <a:off x="3383" y="2845"/>
              <a:ext cx="53" cy="200"/>
            </a:xfrm>
            <a:custGeom>
              <a:avLst/>
              <a:gdLst/>
              <a:ahLst/>
              <a:cxnLst>
                <a:cxn ang="0">
                  <a:pos x="0" y="19"/>
                </a:cxn>
                <a:cxn ang="0">
                  <a:pos x="1" y="18"/>
                </a:cxn>
                <a:cxn ang="0">
                  <a:pos x="1" y="17"/>
                </a:cxn>
                <a:cxn ang="0">
                  <a:pos x="2" y="17"/>
                </a:cxn>
                <a:cxn ang="0">
                  <a:pos x="2" y="16"/>
                </a:cxn>
                <a:cxn ang="0">
                  <a:pos x="2" y="16"/>
                </a:cxn>
                <a:cxn ang="0">
                  <a:pos x="2" y="13"/>
                </a:cxn>
                <a:cxn ang="0">
                  <a:pos x="2" y="9"/>
                </a:cxn>
                <a:cxn ang="0">
                  <a:pos x="2" y="6"/>
                </a:cxn>
                <a:cxn ang="0">
                  <a:pos x="2" y="3"/>
                </a:cxn>
                <a:cxn ang="0">
                  <a:pos x="2" y="2"/>
                </a:cxn>
                <a:cxn ang="0">
                  <a:pos x="2" y="2"/>
                </a:cxn>
                <a:cxn ang="0">
                  <a:pos x="2" y="1"/>
                </a:cxn>
                <a:cxn ang="0">
                  <a:pos x="3" y="1"/>
                </a:cxn>
                <a:cxn ang="0">
                  <a:pos x="5" y="0"/>
                </a:cxn>
              </a:cxnLst>
              <a:rect l="0" t="0" r="r" b="b"/>
              <a:pathLst>
                <a:path w="5" h="19">
                  <a:moveTo>
                    <a:pt x="0" y="19"/>
                  </a:moveTo>
                  <a:lnTo>
                    <a:pt x="1" y="18"/>
                  </a:lnTo>
                  <a:lnTo>
                    <a:pt x="1" y="17"/>
                  </a:lnTo>
                  <a:lnTo>
                    <a:pt x="2" y="17"/>
                  </a:lnTo>
                  <a:lnTo>
                    <a:pt x="2" y="16"/>
                  </a:lnTo>
                  <a:lnTo>
                    <a:pt x="2" y="16"/>
                  </a:lnTo>
                  <a:lnTo>
                    <a:pt x="2" y="13"/>
                  </a:lnTo>
                  <a:lnTo>
                    <a:pt x="2" y="9"/>
                  </a:lnTo>
                  <a:lnTo>
                    <a:pt x="2" y="6"/>
                  </a:lnTo>
                  <a:lnTo>
                    <a:pt x="2" y="3"/>
                  </a:lnTo>
                  <a:lnTo>
                    <a:pt x="2" y="2"/>
                  </a:lnTo>
                  <a:lnTo>
                    <a:pt x="2" y="2"/>
                  </a:lnTo>
                  <a:lnTo>
                    <a:pt x="2" y="1"/>
                  </a:lnTo>
                  <a:lnTo>
                    <a:pt x="3" y="1"/>
                  </a:lnTo>
                  <a:lnTo>
                    <a:pt x="5" y="0"/>
                  </a:lnTo>
                </a:path>
              </a:pathLst>
            </a:custGeom>
            <a:noFill/>
            <a:ln w="17463">
              <a:solidFill>
                <a:srgbClr val="000000"/>
              </a:solidFill>
              <a:prstDash val="solid"/>
              <a:round/>
              <a:headEnd/>
              <a:tailEnd/>
            </a:ln>
          </p:spPr>
          <p:txBody>
            <a:bodyPr/>
            <a:lstStyle/>
            <a:p>
              <a:endParaRPr lang="en-US"/>
            </a:p>
          </p:txBody>
        </p:sp>
        <p:sp>
          <p:nvSpPr>
            <p:cNvPr id="317623" name="Freeform 183"/>
            <p:cNvSpPr>
              <a:spLocks/>
            </p:cNvSpPr>
            <p:nvPr/>
          </p:nvSpPr>
          <p:spPr bwMode="auto">
            <a:xfrm>
              <a:off x="3066" y="3183"/>
              <a:ext cx="286" cy="63"/>
            </a:xfrm>
            <a:custGeom>
              <a:avLst/>
              <a:gdLst/>
              <a:ahLst/>
              <a:cxnLst>
                <a:cxn ang="0">
                  <a:pos x="27" y="0"/>
                </a:cxn>
                <a:cxn ang="0">
                  <a:pos x="26" y="1"/>
                </a:cxn>
                <a:cxn ang="0">
                  <a:pos x="25" y="2"/>
                </a:cxn>
                <a:cxn ang="0">
                  <a:pos x="25" y="2"/>
                </a:cxn>
                <a:cxn ang="0">
                  <a:pos x="24" y="2"/>
                </a:cxn>
                <a:cxn ang="0">
                  <a:pos x="24" y="2"/>
                </a:cxn>
                <a:cxn ang="0">
                  <a:pos x="19" y="2"/>
                </a:cxn>
                <a:cxn ang="0">
                  <a:pos x="14" y="2"/>
                </a:cxn>
                <a:cxn ang="0">
                  <a:pos x="8" y="2"/>
                </a:cxn>
                <a:cxn ang="0">
                  <a:pos x="4" y="2"/>
                </a:cxn>
                <a:cxn ang="0">
                  <a:pos x="3" y="2"/>
                </a:cxn>
                <a:cxn ang="0">
                  <a:pos x="3" y="2"/>
                </a:cxn>
                <a:cxn ang="0">
                  <a:pos x="2" y="2"/>
                </a:cxn>
                <a:cxn ang="0">
                  <a:pos x="1" y="4"/>
                </a:cxn>
                <a:cxn ang="0">
                  <a:pos x="0" y="6"/>
                </a:cxn>
              </a:cxnLst>
              <a:rect l="0" t="0" r="r" b="b"/>
              <a:pathLst>
                <a:path w="27" h="6">
                  <a:moveTo>
                    <a:pt x="27" y="0"/>
                  </a:moveTo>
                  <a:lnTo>
                    <a:pt x="26" y="1"/>
                  </a:lnTo>
                  <a:lnTo>
                    <a:pt x="25" y="2"/>
                  </a:lnTo>
                  <a:lnTo>
                    <a:pt x="25" y="2"/>
                  </a:lnTo>
                  <a:lnTo>
                    <a:pt x="24" y="2"/>
                  </a:lnTo>
                  <a:lnTo>
                    <a:pt x="24" y="2"/>
                  </a:lnTo>
                  <a:lnTo>
                    <a:pt x="19" y="2"/>
                  </a:lnTo>
                  <a:lnTo>
                    <a:pt x="14" y="2"/>
                  </a:lnTo>
                  <a:lnTo>
                    <a:pt x="8" y="2"/>
                  </a:lnTo>
                  <a:lnTo>
                    <a:pt x="4" y="2"/>
                  </a:lnTo>
                  <a:lnTo>
                    <a:pt x="3" y="2"/>
                  </a:lnTo>
                  <a:lnTo>
                    <a:pt x="3" y="2"/>
                  </a:lnTo>
                  <a:lnTo>
                    <a:pt x="2" y="2"/>
                  </a:lnTo>
                  <a:lnTo>
                    <a:pt x="1" y="4"/>
                  </a:lnTo>
                  <a:lnTo>
                    <a:pt x="0" y="6"/>
                  </a:lnTo>
                </a:path>
              </a:pathLst>
            </a:custGeom>
            <a:noFill/>
            <a:ln w="17463">
              <a:solidFill>
                <a:srgbClr val="000000"/>
              </a:solidFill>
              <a:prstDash val="solid"/>
              <a:round/>
              <a:headEnd/>
              <a:tailEnd/>
            </a:ln>
          </p:spPr>
          <p:txBody>
            <a:bodyPr/>
            <a:lstStyle/>
            <a:p>
              <a:endParaRPr lang="en-US"/>
            </a:p>
          </p:txBody>
        </p:sp>
        <p:sp>
          <p:nvSpPr>
            <p:cNvPr id="317624" name="Freeform 184"/>
            <p:cNvSpPr>
              <a:spLocks/>
            </p:cNvSpPr>
            <p:nvPr/>
          </p:nvSpPr>
          <p:spPr bwMode="auto">
            <a:xfrm>
              <a:off x="2792" y="3183"/>
              <a:ext cx="274" cy="63"/>
            </a:xfrm>
            <a:custGeom>
              <a:avLst/>
              <a:gdLst/>
              <a:ahLst/>
              <a:cxnLst>
                <a:cxn ang="0">
                  <a:pos x="0" y="0"/>
                </a:cxn>
                <a:cxn ang="0">
                  <a:pos x="1" y="1"/>
                </a:cxn>
                <a:cxn ang="0">
                  <a:pos x="1" y="2"/>
                </a:cxn>
                <a:cxn ang="0">
                  <a:pos x="2" y="2"/>
                </a:cxn>
                <a:cxn ang="0">
                  <a:pos x="2" y="2"/>
                </a:cxn>
                <a:cxn ang="0">
                  <a:pos x="3" y="2"/>
                </a:cxn>
                <a:cxn ang="0">
                  <a:pos x="7" y="2"/>
                </a:cxn>
                <a:cxn ang="0">
                  <a:pos x="13" y="2"/>
                </a:cxn>
                <a:cxn ang="0">
                  <a:pos x="19" y="2"/>
                </a:cxn>
                <a:cxn ang="0">
                  <a:pos x="23" y="2"/>
                </a:cxn>
                <a:cxn ang="0">
                  <a:pos x="24" y="2"/>
                </a:cxn>
                <a:cxn ang="0">
                  <a:pos x="24" y="2"/>
                </a:cxn>
                <a:cxn ang="0">
                  <a:pos x="25" y="2"/>
                </a:cxn>
                <a:cxn ang="0">
                  <a:pos x="25" y="4"/>
                </a:cxn>
                <a:cxn ang="0">
                  <a:pos x="26" y="6"/>
                </a:cxn>
              </a:cxnLst>
              <a:rect l="0" t="0" r="r" b="b"/>
              <a:pathLst>
                <a:path w="26" h="6">
                  <a:moveTo>
                    <a:pt x="0" y="0"/>
                  </a:moveTo>
                  <a:lnTo>
                    <a:pt x="1" y="1"/>
                  </a:lnTo>
                  <a:lnTo>
                    <a:pt x="1" y="2"/>
                  </a:lnTo>
                  <a:lnTo>
                    <a:pt x="2" y="2"/>
                  </a:lnTo>
                  <a:lnTo>
                    <a:pt x="2" y="2"/>
                  </a:lnTo>
                  <a:lnTo>
                    <a:pt x="3" y="2"/>
                  </a:lnTo>
                  <a:lnTo>
                    <a:pt x="7" y="2"/>
                  </a:lnTo>
                  <a:lnTo>
                    <a:pt x="13" y="2"/>
                  </a:lnTo>
                  <a:lnTo>
                    <a:pt x="19" y="2"/>
                  </a:lnTo>
                  <a:lnTo>
                    <a:pt x="23" y="2"/>
                  </a:lnTo>
                  <a:lnTo>
                    <a:pt x="24" y="2"/>
                  </a:lnTo>
                  <a:lnTo>
                    <a:pt x="24" y="2"/>
                  </a:lnTo>
                  <a:lnTo>
                    <a:pt x="25" y="2"/>
                  </a:lnTo>
                  <a:lnTo>
                    <a:pt x="25" y="4"/>
                  </a:lnTo>
                  <a:lnTo>
                    <a:pt x="26" y="6"/>
                  </a:lnTo>
                </a:path>
              </a:pathLst>
            </a:custGeom>
            <a:noFill/>
            <a:ln w="17463">
              <a:solidFill>
                <a:srgbClr val="000000"/>
              </a:solidFill>
              <a:prstDash val="solid"/>
              <a:round/>
              <a:headEnd/>
              <a:tailEnd/>
            </a:ln>
          </p:spPr>
          <p:txBody>
            <a:bodyPr/>
            <a:lstStyle/>
            <a:p>
              <a:endParaRPr lang="en-US"/>
            </a:p>
          </p:txBody>
        </p:sp>
        <p:sp>
          <p:nvSpPr>
            <p:cNvPr id="317629" name="Rectangle 189"/>
            <p:cNvSpPr>
              <a:spLocks noChangeArrowheads="1"/>
            </p:cNvSpPr>
            <p:nvPr/>
          </p:nvSpPr>
          <p:spPr bwMode="auto">
            <a:xfrm>
              <a:off x="1714" y="1301"/>
              <a:ext cx="48" cy="115"/>
            </a:xfrm>
            <a:prstGeom prst="rect">
              <a:avLst/>
            </a:prstGeom>
            <a:noFill/>
            <a:ln w="9525">
              <a:noFill/>
              <a:miter lim="800000"/>
              <a:headEnd/>
              <a:tailEnd/>
            </a:ln>
          </p:spPr>
          <p:txBody>
            <a:bodyPr wrap="none" lIns="0" tIns="0" rIns="0" bIns="0">
              <a:spAutoFit/>
            </a:bodyPr>
            <a:lstStyle/>
            <a:p>
              <a:pPr eaLnBrk="1" hangingPunct="1"/>
              <a:r>
                <a:rPr lang="en-CA" sz="1200" i="1">
                  <a:solidFill>
                    <a:srgbClr val="000000"/>
                  </a:solidFill>
                  <a:latin typeface="Nimbus Roman No9 L" charset="0"/>
                </a:rPr>
                <a:t>q</a:t>
              </a:r>
              <a:endParaRPr lang="en-CA" sz="2400"/>
            </a:p>
          </p:txBody>
        </p:sp>
        <p:sp>
          <p:nvSpPr>
            <p:cNvPr id="317630" name="Rectangle 190"/>
            <p:cNvSpPr>
              <a:spLocks noChangeArrowheads="1"/>
            </p:cNvSpPr>
            <p:nvPr/>
          </p:nvSpPr>
          <p:spPr bwMode="auto">
            <a:xfrm>
              <a:off x="1766" y="1354"/>
              <a:ext cx="44" cy="106"/>
            </a:xfrm>
            <a:prstGeom prst="rect">
              <a:avLst/>
            </a:prstGeom>
            <a:noFill/>
            <a:ln w="9525">
              <a:noFill/>
              <a:miter lim="800000"/>
              <a:headEnd/>
              <a:tailEnd/>
            </a:ln>
          </p:spPr>
          <p:txBody>
            <a:bodyPr wrap="none" lIns="0" tIns="0" rIns="0" bIns="0">
              <a:spAutoFit/>
            </a:bodyPr>
            <a:lstStyle/>
            <a:p>
              <a:pPr eaLnBrk="1" hangingPunct="1"/>
              <a:r>
                <a:rPr lang="en-CA" sz="1100">
                  <a:solidFill>
                    <a:srgbClr val="000000"/>
                  </a:solidFill>
                  <a:latin typeface="Nimbus Roman No9 L" charset="0"/>
                </a:rPr>
                <a:t>0</a:t>
              </a:r>
              <a:endParaRPr lang="en-CA" sz="2400"/>
            </a:p>
          </p:txBody>
        </p:sp>
        <p:sp>
          <p:nvSpPr>
            <p:cNvPr id="317631" name="Rectangle 191"/>
            <p:cNvSpPr>
              <a:spLocks noChangeArrowheads="1"/>
            </p:cNvSpPr>
            <p:nvPr/>
          </p:nvSpPr>
          <p:spPr bwMode="auto">
            <a:xfrm>
              <a:off x="1555" y="1312"/>
              <a:ext cx="123"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Set</a:t>
              </a:r>
              <a:endParaRPr lang="en-CA" sz="2400"/>
            </a:p>
          </p:txBody>
        </p:sp>
        <p:sp>
          <p:nvSpPr>
            <p:cNvPr id="317632" name="Rectangle 192"/>
            <p:cNvSpPr>
              <a:spLocks noChangeArrowheads="1"/>
            </p:cNvSpPr>
            <p:nvPr/>
          </p:nvSpPr>
          <p:spPr bwMode="auto">
            <a:xfrm>
              <a:off x="1714" y="1841"/>
              <a:ext cx="48" cy="115"/>
            </a:xfrm>
            <a:prstGeom prst="rect">
              <a:avLst/>
            </a:prstGeom>
            <a:noFill/>
            <a:ln w="9525">
              <a:noFill/>
              <a:miter lim="800000"/>
              <a:headEnd/>
              <a:tailEnd/>
            </a:ln>
          </p:spPr>
          <p:txBody>
            <a:bodyPr wrap="none" lIns="0" tIns="0" rIns="0" bIns="0">
              <a:spAutoFit/>
            </a:bodyPr>
            <a:lstStyle/>
            <a:p>
              <a:pPr eaLnBrk="1" hangingPunct="1"/>
              <a:r>
                <a:rPr lang="en-CA" sz="1200" i="1">
                  <a:solidFill>
                    <a:srgbClr val="000000"/>
                  </a:solidFill>
                  <a:latin typeface="Nimbus Roman No9 L" charset="0"/>
                </a:rPr>
                <a:t>q</a:t>
              </a:r>
              <a:endParaRPr lang="en-CA" sz="2400"/>
            </a:p>
          </p:txBody>
        </p:sp>
        <p:sp>
          <p:nvSpPr>
            <p:cNvPr id="317633" name="Rectangle 193"/>
            <p:cNvSpPr>
              <a:spLocks noChangeArrowheads="1"/>
            </p:cNvSpPr>
            <p:nvPr/>
          </p:nvSpPr>
          <p:spPr bwMode="auto">
            <a:xfrm>
              <a:off x="1766" y="1893"/>
              <a:ext cx="44" cy="106"/>
            </a:xfrm>
            <a:prstGeom prst="rect">
              <a:avLst/>
            </a:prstGeom>
            <a:noFill/>
            <a:ln w="9525">
              <a:noFill/>
              <a:miter lim="800000"/>
              <a:headEnd/>
              <a:tailEnd/>
            </a:ln>
          </p:spPr>
          <p:txBody>
            <a:bodyPr wrap="none" lIns="0" tIns="0" rIns="0" bIns="0">
              <a:spAutoFit/>
            </a:bodyPr>
            <a:lstStyle/>
            <a:p>
              <a:pPr eaLnBrk="1" hangingPunct="1"/>
              <a:r>
                <a:rPr lang="en-CA" sz="1100">
                  <a:solidFill>
                    <a:srgbClr val="000000"/>
                  </a:solidFill>
                  <a:latin typeface="Nimbus Roman No9 L" charset="0"/>
                </a:rPr>
                <a:t>0</a:t>
              </a:r>
              <a:endParaRPr lang="en-CA" sz="2400"/>
            </a:p>
          </p:txBody>
        </p:sp>
        <p:sp>
          <p:nvSpPr>
            <p:cNvPr id="317634" name="Rectangle 194"/>
            <p:cNvSpPr>
              <a:spLocks noChangeArrowheads="1"/>
            </p:cNvSpPr>
            <p:nvPr/>
          </p:nvSpPr>
          <p:spPr bwMode="auto">
            <a:xfrm>
              <a:off x="1555" y="1841"/>
              <a:ext cx="123"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Set</a:t>
              </a:r>
              <a:endParaRPr lang="en-CA" sz="2400"/>
            </a:p>
          </p:txBody>
        </p:sp>
        <p:sp>
          <p:nvSpPr>
            <p:cNvPr id="317635" name="Rectangle 195"/>
            <p:cNvSpPr>
              <a:spLocks noChangeArrowheads="1"/>
            </p:cNvSpPr>
            <p:nvPr/>
          </p:nvSpPr>
          <p:spPr bwMode="auto">
            <a:xfrm>
              <a:off x="1714" y="2369"/>
              <a:ext cx="48" cy="115"/>
            </a:xfrm>
            <a:prstGeom prst="rect">
              <a:avLst/>
            </a:prstGeom>
            <a:noFill/>
            <a:ln w="9525">
              <a:noFill/>
              <a:miter lim="800000"/>
              <a:headEnd/>
              <a:tailEnd/>
            </a:ln>
          </p:spPr>
          <p:txBody>
            <a:bodyPr wrap="none" lIns="0" tIns="0" rIns="0" bIns="0">
              <a:spAutoFit/>
            </a:bodyPr>
            <a:lstStyle/>
            <a:p>
              <a:pPr eaLnBrk="1" hangingPunct="1"/>
              <a:r>
                <a:rPr lang="en-CA" sz="1200" i="1">
                  <a:solidFill>
                    <a:srgbClr val="000000"/>
                  </a:solidFill>
                  <a:latin typeface="Nimbus Roman No9 L" charset="0"/>
                </a:rPr>
                <a:t>q</a:t>
              </a:r>
              <a:endParaRPr lang="en-CA" sz="2400"/>
            </a:p>
          </p:txBody>
        </p:sp>
        <p:sp>
          <p:nvSpPr>
            <p:cNvPr id="317636" name="Rectangle 196"/>
            <p:cNvSpPr>
              <a:spLocks noChangeArrowheads="1"/>
            </p:cNvSpPr>
            <p:nvPr/>
          </p:nvSpPr>
          <p:spPr bwMode="auto">
            <a:xfrm>
              <a:off x="1766" y="2421"/>
              <a:ext cx="44" cy="106"/>
            </a:xfrm>
            <a:prstGeom prst="rect">
              <a:avLst/>
            </a:prstGeom>
            <a:noFill/>
            <a:ln w="9525">
              <a:noFill/>
              <a:miter lim="800000"/>
              <a:headEnd/>
              <a:tailEnd/>
            </a:ln>
          </p:spPr>
          <p:txBody>
            <a:bodyPr wrap="none" lIns="0" tIns="0" rIns="0" bIns="0">
              <a:spAutoFit/>
            </a:bodyPr>
            <a:lstStyle/>
            <a:p>
              <a:pPr eaLnBrk="1" hangingPunct="1"/>
              <a:r>
                <a:rPr lang="en-CA" sz="1100">
                  <a:solidFill>
                    <a:srgbClr val="000000"/>
                  </a:solidFill>
                  <a:latin typeface="Nimbus Roman No9 L" charset="0"/>
                </a:rPr>
                <a:t>0</a:t>
              </a:r>
              <a:endParaRPr lang="en-CA" sz="2400"/>
            </a:p>
          </p:txBody>
        </p:sp>
        <p:sp>
          <p:nvSpPr>
            <p:cNvPr id="317637" name="Rectangle 197"/>
            <p:cNvSpPr>
              <a:spLocks noChangeArrowheads="1"/>
            </p:cNvSpPr>
            <p:nvPr/>
          </p:nvSpPr>
          <p:spPr bwMode="auto">
            <a:xfrm>
              <a:off x="1555" y="2369"/>
              <a:ext cx="123"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Set</a:t>
              </a:r>
              <a:endParaRPr lang="en-CA" sz="2400"/>
            </a:p>
          </p:txBody>
        </p:sp>
        <p:sp>
          <p:nvSpPr>
            <p:cNvPr id="317638" name="Rectangle 198"/>
            <p:cNvSpPr>
              <a:spLocks noChangeArrowheads="1"/>
            </p:cNvSpPr>
            <p:nvPr/>
          </p:nvSpPr>
          <p:spPr bwMode="auto">
            <a:xfrm>
              <a:off x="1714" y="2908"/>
              <a:ext cx="48" cy="115"/>
            </a:xfrm>
            <a:prstGeom prst="rect">
              <a:avLst/>
            </a:prstGeom>
            <a:noFill/>
            <a:ln w="9525">
              <a:noFill/>
              <a:miter lim="800000"/>
              <a:headEnd/>
              <a:tailEnd/>
            </a:ln>
          </p:spPr>
          <p:txBody>
            <a:bodyPr wrap="none" lIns="0" tIns="0" rIns="0" bIns="0">
              <a:spAutoFit/>
            </a:bodyPr>
            <a:lstStyle/>
            <a:p>
              <a:pPr eaLnBrk="1" hangingPunct="1"/>
              <a:r>
                <a:rPr lang="en-CA" sz="1200" i="1">
                  <a:solidFill>
                    <a:srgbClr val="000000"/>
                  </a:solidFill>
                  <a:latin typeface="Nimbus Roman No9 L" charset="0"/>
                </a:rPr>
                <a:t>q</a:t>
              </a:r>
              <a:endParaRPr lang="en-CA" sz="2400"/>
            </a:p>
          </p:txBody>
        </p:sp>
        <p:sp>
          <p:nvSpPr>
            <p:cNvPr id="317639" name="Rectangle 199"/>
            <p:cNvSpPr>
              <a:spLocks noChangeArrowheads="1"/>
            </p:cNvSpPr>
            <p:nvPr/>
          </p:nvSpPr>
          <p:spPr bwMode="auto">
            <a:xfrm>
              <a:off x="1766" y="2960"/>
              <a:ext cx="44" cy="106"/>
            </a:xfrm>
            <a:prstGeom prst="rect">
              <a:avLst/>
            </a:prstGeom>
            <a:noFill/>
            <a:ln w="9525">
              <a:noFill/>
              <a:miter lim="800000"/>
              <a:headEnd/>
              <a:tailEnd/>
            </a:ln>
          </p:spPr>
          <p:txBody>
            <a:bodyPr wrap="none" lIns="0" tIns="0" rIns="0" bIns="0">
              <a:spAutoFit/>
            </a:bodyPr>
            <a:lstStyle/>
            <a:p>
              <a:pPr eaLnBrk="1" hangingPunct="1"/>
              <a:r>
                <a:rPr lang="en-CA" sz="1100">
                  <a:solidFill>
                    <a:srgbClr val="000000"/>
                  </a:solidFill>
                  <a:latin typeface="Nimbus Roman No9 L" charset="0"/>
                </a:rPr>
                <a:t>0</a:t>
              </a:r>
              <a:endParaRPr lang="en-CA" sz="2400"/>
            </a:p>
          </p:txBody>
        </p:sp>
        <p:sp>
          <p:nvSpPr>
            <p:cNvPr id="317640" name="Rectangle 200"/>
            <p:cNvSpPr>
              <a:spLocks noChangeArrowheads="1"/>
            </p:cNvSpPr>
            <p:nvPr/>
          </p:nvSpPr>
          <p:spPr bwMode="auto">
            <a:xfrm>
              <a:off x="1555" y="2908"/>
              <a:ext cx="123"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Set</a:t>
              </a:r>
              <a:endParaRPr lang="en-CA" sz="2400"/>
            </a:p>
          </p:txBody>
        </p:sp>
        <p:sp>
          <p:nvSpPr>
            <p:cNvPr id="317641" name="Oval 201"/>
            <p:cNvSpPr>
              <a:spLocks noChangeArrowheads="1"/>
            </p:cNvSpPr>
            <p:nvPr/>
          </p:nvSpPr>
          <p:spPr bwMode="auto">
            <a:xfrm>
              <a:off x="1968" y="2375"/>
              <a:ext cx="126" cy="126"/>
            </a:xfrm>
            <a:prstGeom prst="ellipse">
              <a:avLst/>
            </a:prstGeom>
            <a:noFill/>
            <a:ln w="19050">
              <a:solidFill>
                <a:srgbClr val="66FFFF"/>
              </a:solidFill>
              <a:round/>
              <a:headEnd/>
              <a:tailEnd/>
            </a:ln>
            <a:effectLst/>
          </p:spPr>
          <p:txBody>
            <a:bodyPr wrap="none" anchor="ctr"/>
            <a:lstStyle/>
            <a:p>
              <a:endParaRPr lang="en-US"/>
            </a:p>
          </p:txBody>
        </p:sp>
        <p:sp>
          <p:nvSpPr>
            <p:cNvPr id="317642" name="Oval 202"/>
            <p:cNvSpPr>
              <a:spLocks noChangeArrowheads="1"/>
            </p:cNvSpPr>
            <p:nvPr/>
          </p:nvSpPr>
          <p:spPr bwMode="auto">
            <a:xfrm>
              <a:off x="1968" y="2915"/>
              <a:ext cx="126" cy="126"/>
            </a:xfrm>
            <a:prstGeom prst="ellipse">
              <a:avLst/>
            </a:prstGeom>
            <a:noFill/>
            <a:ln w="19050">
              <a:solidFill>
                <a:srgbClr val="66FFFF"/>
              </a:solidFill>
              <a:round/>
              <a:headEnd/>
              <a:tailEnd/>
            </a:ln>
            <a:effectLst/>
          </p:spPr>
          <p:txBody>
            <a:bodyPr wrap="none" anchor="ctr"/>
            <a:lstStyle/>
            <a:p>
              <a:endParaRPr lang="en-US"/>
            </a:p>
          </p:txBody>
        </p:sp>
        <p:sp>
          <p:nvSpPr>
            <p:cNvPr id="317643" name="Oval 203"/>
            <p:cNvSpPr>
              <a:spLocks noChangeArrowheads="1"/>
            </p:cNvSpPr>
            <p:nvPr/>
          </p:nvSpPr>
          <p:spPr bwMode="auto">
            <a:xfrm>
              <a:off x="1968" y="1847"/>
              <a:ext cx="126" cy="126"/>
            </a:xfrm>
            <a:prstGeom prst="ellipse">
              <a:avLst/>
            </a:prstGeom>
            <a:noFill/>
            <a:ln w="19050">
              <a:solidFill>
                <a:srgbClr val="66FFFF"/>
              </a:solidFill>
              <a:round/>
              <a:headEnd/>
              <a:tailEnd/>
            </a:ln>
            <a:effectLst/>
          </p:spPr>
          <p:txBody>
            <a:bodyPr wrap="none" anchor="ctr"/>
            <a:lstStyle/>
            <a:p>
              <a:endParaRPr lang="en-US"/>
            </a:p>
          </p:txBody>
        </p:sp>
        <p:sp>
          <p:nvSpPr>
            <p:cNvPr id="317644" name="Oval 204"/>
            <p:cNvSpPr>
              <a:spLocks noChangeArrowheads="1"/>
            </p:cNvSpPr>
            <p:nvPr/>
          </p:nvSpPr>
          <p:spPr bwMode="auto">
            <a:xfrm>
              <a:off x="1974" y="1313"/>
              <a:ext cx="126" cy="126"/>
            </a:xfrm>
            <a:prstGeom prst="ellipse">
              <a:avLst/>
            </a:prstGeom>
            <a:noFill/>
            <a:ln w="19050">
              <a:solidFill>
                <a:srgbClr val="66FFFF"/>
              </a:solidFill>
              <a:round/>
              <a:headEnd/>
              <a:tailEnd/>
            </a:ln>
            <a:effectLst/>
          </p:spPr>
          <p:txBody>
            <a:bodyPr wrap="none" anchor="ctr"/>
            <a:lstStyle/>
            <a:p>
              <a:endParaRPr lang="en-US"/>
            </a:p>
          </p:txBody>
        </p:sp>
      </p:grpSp>
      <p:grpSp>
        <p:nvGrpSpPr>
          <p:cNvPr id="4" name="Group 233"/>
          <p:cNvGrpSpPr>
            <a:grpSpLocks/>
          </p:cNvGrpSpPr>
          <p:nvPr/>
        </p:nvGrpSpPr>
        <p:grpSpPr bwMode="auto">
          <a:xfrm>
            <a:off x="1838325" y="2917825"/>
            <a:ext cx="865188" cy="803275"/>
            <a:chOff x="2194" y="204"/>
            <a:chExt cx="545" cy="506"/>
          </a:xfrm>
        </p:grpSpPr>
        <p:sp>
          <p:nvSpPr>
            <p:cNvPr id="317674" name="Freeform 234"/>
            <p:cNvSpPr>
              <a:spLocks/>
            </p:cNvSpPr>
            <p:nvPr/>
          </p:nvSpPr>
          <p:spPr bwMode="auto">
            <a:xfrm>
              <a:off x="2297" y="338"/>
              <a:ext cx="61" cy="102"/>
            </a:xfrm>
            <a:custGeom>
              <a:avLst/>
              <a:gdLst/>
              <a:ahLst/>
              <a:cxnLst>
                <a:cxn ang="0">
                  <a:pos x="31" y="51"/>
                </a:cxn>
                <a:cxn ang="0">
                  <a:pos x="31" y="0"/>
                </a:cxn>
                <a:cxn ang="0">
                  <a:pos x="20" y="0"/>
                </a:cxn>
                <a:cxn ang="0">
                  <a:pos x="10" y="10"/>
                </a:cxn>
                <a:cxn ang="0">
                  <a:pos x="0" y="30"/>
                </a:cxn>
                <a:cxn ang="0">
                  <a:pos x="0" y="51"/>
                </a:cxn>
                <a:cxn ang="0">
                  <a:pos x="0" y="71"/>
                </a:cxn>
                <a:cxn ang="0">
                  <a:pos x="10" y="92"/>
                </a:cxn>
                <a:cxn ang="0">
                  <a:pos x="20" y="102"/>
                </a:cxn>
                <a:cxn ang="0">
                  <a:pos x="31" y="102"/>
                </a:cxn>
                <a:cxn ang="0">
                  <a:pos x="41" y="102"/>
                </a:cxn>
                <a:cxn ang="0">
                  <a:pos x="51" y="92"/>
                </a:cxn>
                <a:cxn ang="0">
                  <a:pos x="61" y="71"/>
                </a:cxn>
                <a:cxn ang="0">
                  <a:pos x="61" y="51"/>
                </a:cxn>
                <a:cxn ang="0">
                  <a:pos x="61" y="30"/>
                </a:cxn>
                <a:cxn ang="0">
                  <a:pos x="51" y="10"/>
                </a:cxn>
                <a:cxn ang="0">
                  <a:pos x="41" y="0"/>
                </a:cxn>
                <a:cxn ang="0">
                  <a:pos x="31" y="0"/>
                </a:cxn>
                <a:cxn ang="0">
                  <a:pos x="31" y="51"/>
                </a:cxn>
              </a:cxnLst>
              <a:rect l="0" t="0" r="r" b="b"/>
              <a:pathLst>
                <a:path w="61" h="102">
                  <a:moveTo>
                    <a:pt x="31" y="51"/>
                  </a:moveTo>
                  <a:lnTo>
                    <a:pt x="31" y="0"/>
                  </a:lnTo>
                  <a:lnTo>
                    <a:pt x="20" y="0"/>
                  </a:lnTo>
                  <a:lnTo>
                    <a:pt x="10" y="10"/>
                  </a:lnTo>
                  <a:lnTo>
                    <a:pt x="0" y="30"/>
                  </a:lnTo>
                  <a:lnTo>
                    <a:pt x="0" y="51"/>
                  </a:lnTo>
                  <a:lnTo>
                    <a:pt x="0" y="71"/>
                  </a:lnTo>
                  <a:lnTo>
                    <a:pt x="10" y="92"/>
                  </a:lnTo>
                  <a:lnTo>
                    <a:pt x="20" y="102"/>
                  </a:lnTo>
                  <a:lnTo>
                    <a:pt x="31" y="102"/>
                  </a:lnTo>
                  <a:lnTo>
                    <a:pt x="41" y="102"/>
                  </a:lnTo>
                  <a:lnTo>
                    <a:pt x="51" y="92"/>
                  </a:lnTo>
                  <a:lnTo>
                    <a:pt x="61" y="71"/>
                  </a:lnTo>
                  <a:lnTo>
                    <a:pt x="61" y="51"/>
                  </a:lnTo>
                  <a:lnTo>
                    <a:pt x="61" y="30"/>
                  </a:lnTo>
                  <a:lnTo>
                    <a:pt x="51" y="10"/>
                  </a:lnTo>
                  <a:lnTo>
                    <a:pt x="41" y="0"/>
                  </a:lnTo>
                  <a:lnTo>
                    <a:pt x="31" y="0"/>
                  </a:lnTo>
                  <a:lnTo>
                    <a:pt x="31" y="51"/>
                  </a:lnTo>
                  <a:close/>
                </a:path>
              </a:pathLst>
            </a:custGeom>
            <a:solidFill>
              <a:srgbClr val="FFFFFF"/>
            </a:solidFill>
            <a:ln w="0">
              <a:solidFill>
                <a:srgbClr val="FFFFFF"/>
              </a:solidFill>
              <a:prstDash val="solid"/>
              <a:round/>
              <a:headEnd/>
              <a:tailEnd/>
            </a:ln>
          </p:spPr>
          <p:txBody>
            <a:bodyPr/>
            <a:lstStyle/>
            <a:p>
              <a:endParaRPr lang="en-US"/>
            </a:p>
          </p:txBody>
        </p:sp>
        <p:sp>
          <p:nvSpPr>
            <p:cNvPr id="317675" name="Freeform 235"/>
            <p:cNvSpPr>
              <a:spLocks/>
            </p:cNvSpPr>
            <p:nvPr/>
          </p:nvSpPr>
          <p:spPr bwMode="auto">
            <a:xfrm>
              <a:off x="2297" y="327"/>
              <a:ext cx="51" cy="113"/>
            </a:xfrm>
            <a:custGeom>
              <a:avLst/>
              <a:gdLst/>
              <a:ahLst/>
              <a:cxnLst>
                <a:cxn ang="0">
                  <a:pos x="2" y="0"/>
                </a:cxn>
                <a:cxn ang="0">
                  <a:pos x="1" y="1"/>
                </a:cxn>
                <a:cxn ang="0">
                  <a:pos x="0" y="2"/>
                </a:cxn>
                <a:cxn ang="0">
                  <a:pos x="0" y="4"/>
                </a:cxn>
                <a:cxn ang="0">
                  <a:pos x="0" y="6"/>
                </a:cxn>
                <a:cxn ang="0">
                  <a:pos x="0" y="8"/>
                </a:cxn>
                <a:cxn ang="0">
                  <a:pos x="0" y="9"/>
                </a:cxn>
                <a:cxn ang="0">
                  <a:pos x="1" y="10"/>
                </a:cxn>
                <a:cxn ang="0">
                  <a:pos x="2" y="11"/>
                </a:cxn>
                <a:cxn ang="0">
                  <a:pos x="3" y="10"/>
                </a:cxn>
                <a:cxn ang="0">
                  <a:pos x="4" y="9"/>
                </a:cxn>
                <a:cxn ang="0">
                  <a:pos x="5" y="8"/>
                </a:cxn>
                <a:cxn ang="0">
                  <a:pos x="5" y="6"/>
                </a:cxn>
                <a:cxn ang="0">
                  <a:pos x="5" y="4"/>
                </a:cxn>
                <a:cxn ang="0">
                  <a:pos x="4" y="2"/>
                </a:cxn>
                <a:cxn ang="0">
                  <a:pos x="3" y="1"/>
                </a:cxn>
                <a:cxn ang="0">
                  <a:pos x="2" y="0"/>
                </a:cxn>
              </a:cxnLst>
              <a:rect l="0" t="0" r="r" b="b"/>
              <a:pathLst>
                <a:path w="5" h="11">
                  <a:moveTo>
                    <a:pt x="2" y="0"/>
                  </a:moveTo>
                  <a:lnTo>
                    <a:pt x="1" y="1"/>
                  </a:lnTo>
                  <a:lnTo>
                    <a:pt x="0" y="2"/>
                  </a:lnTo>
                  <a:lnTo>
                    <a:pt x="0" y="4"/>
                  </a:lnTo>
                  <a:lnTo>
                    <a:pt x="0" y="6"/>
                  </a:lnTo>
                  <a:lnTo>
                    <a:pt x="0" y="8"/>
                  </a:lnTo>
                  <a:lnTo>
                    <a:pt x="0" y="9"/>
                  </a:lnTo>
                  <a:lnTo>
                    <a:pt x="1" y="10"/>
                  </a:lnTo>
                  <a:lnTo>
                    <a:pt x="2" y="11"/>
                  </a:lnTo>
                  <a:lnTo>
                    <a:pt x="3" y="10"/>
                  </a:lnTo>
                  <a:lnTo>
                    <a:pt x="4" y="9"/>
                  </a:lnTo>
                  <a:lnTo>
                    <a:pt x="5" y="8"/>
                  </a:lnTo>
                  <a:lnTo>
                    <a:pt x="5" y="6"/>
                  </a:lnTo>
                  <a:lnTo>
                    <a:pt x="5" y="4"/>
                  </a:lnTo>
                  <a:lnTo>
                    <a:pt x="4" y="2"/>
                  </a:lnTo>
                  <a:lnTo>
                    <a:pt x="3" y="1"/>
                  </a:lnTo>
                  <a:lnTo>
                    <a:pt x="2" y="0"/>
                  </a:lnTo>
                </a:path>
              </a:pathLst>
            </a:custGeom>
            <a:noFill/>
            <a:ln w="15875">
              <a:solidFill>
                <a:srgbClr val="000000"/>
              </a:solidFill>
              <a:prstDash val="solid"/>
              <a:round/>
              <a:headEnd/>
              <a:tailEnd/>
            </a:ln>
          </p:spPr>
          <p:txBody>
            <a:bodyPr/>
            <a:lstStyle/>
            <a:p>
              <a:endParaRPr lang="en-US"/>
            </a:p>
          </p:txBody>
        </p:sp>
        <p:sp>
          <p:nvSpPr>
            <p:cNvPr id="317676" name="Rectangle 236"/>
            <p:cNvSpPr>
              <a:spLocks noChangeArrowheads="1"/>
            </p:cNvSpPr>
            <p:nvPr/>
          </p:nvSpPr>
          <p:spPr bwMode="auto">
            <a:xfrm>
              <a:off x="2276" y="317"/>
              <a:ext cx="52" cy="144"/>
            </a:xfrm>
            <a:prstGeom prst="rect">
              <a:avLst/>
            </a:prstGeom>
            <a:solidFill>
              <a:srgbClr val="FFFFFF"/>
            </a:solidFill>
            <a:ln w="0">
              <a:solidFill>
                <a:srgbClr val="FFFFFF"/>
              </a:solidFill>
              <a:miter lim="800000"/>
              <a:headEnd/>
              <a:tailEnd/>
            </a:ln>
          </p:spPr>
          <p:txBody>
            <a:bodyPr/>
            <a:lstStyle/>
            <a:p>
              <a:endParaRPr lang="en-US"/>
            </a:p>
          </p:txBody>
        </p:sp>
        <p:sp>
          <p:nvSpPr>
            <p:cNvPr id="317677" name="Rectangle 237"/>
            <p:cNvSpPr>
              <a:spLocks noChangeArrowheads="1"/>
            </p:cNvSpPr>
            <p:nvPr/>
          </p:nvSpPr>
          <p:spPr bwMode="auto">
            <a:xfrm>
              <a:off x="2533" y="595"/>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678" name="Rectangle 238"/>
            <p:cNvSpPr>
              <a:spLocks noChangeArrowheads="1"/>
            </p:cNvSpPr>
            <p:nvPr/>
          </p:nvSpPr>
          <p:spPr bwMode="auto">
            <a:xfrm>
              <a:off x="2595" y="595"/>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679" name="Rectangle 239"/>
            <p:cNvSpPr>
              <a:spLocks noChangeArrowheads="1"/>
            </p:cNvSpPr>
            <p:nvPr/>
          </p:nvSpPr>
          <p:spPr bwMode="auto">
            <a:xfrm>
              <a:off x="2533" y="595"/>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680" name="Line 240"/>
            <p:cNvSpPr>
              <a:spLocks noChangeShapeType="1"/>
            </p:cNvSpPr>
            <p:nvPr/>
          </p:nvSpPr>
          <p:spPr bwMode="auto">
            <a:xfrm flipH="1">
              <a:off x="2461" y="574"/>
              <a:ext cx="134" cy="1"/>
            </a:xfrm>
            <a:prstGeom prst="line">
              <a:avLst/>
            </a:prstGeom>
            <a:noFill/>
            <a:ln w="15875">
              <a:solidFill>
                <a:srgbClr val="000000"/>
              </a:solidFill>
              <a:round/>
              <a:headEnd/>
              <a:tailEnd/>
            </a:ln>
          </p:spPr>
          <p:txBody>
            <a:bodyPr/>
            <a:lstStyle/>
            <a:p>
              <a:endParaRPr lang="en-US"/>
            </a:p>
          </p:txBody>
        </p:sp>
        <p:sp>
          <p:nvSpPr>
            <p:cNvPr id="317681" name="Rectangle 241"/>
            <p:cNvSpPr>
              <a:spLocks noChangeArrowheads="1"/>
            </p:cNvSpPr>
            <p:nvPr/>
          </p:nvSpPr>
          <p:spPr bwMode="auto">
            <a:xfrm>
              <a:off x="2533" y="441"/>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682" name="Rectangle 242"/>
            <p:cNvSpPr>
              <a:spLocks noChangeArrowheads="1"/>
            </p:cNvSpPr>
            <p:nvPr/>
          </p:nvSpPr>
          <p:spPr bwMode="auto">
            <a:xfrm>
              <a:off x="2471" y="441"/>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683" name="Rectangle 243"/>
            <p:cNvSpPr>
              <a:spLocks noChangeArrowheads="1"/>
            </p:cNvSpPr>
            <p:nvPr/>
          </p:nvSpPr>
          <p:spPr bwMode="auto">
            <a:xfrm>
              <a:off x="2194" y="338"/>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684" name="Rectangle 244"/>
            <p:cNvSpPr>
              <a:spLocks noChangeArrowheads="1"/>
            </p:cNvSpPr>
            <p:nvPr/>
          </p:nvSpPr>
          <p:spPr bwMode="auto">
            <a:xfrm>
              <a:off x="2256" y="338"/>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685" name="Line 245"/>
            <p:cNvSpPr>
              <a:spLocks noChangeShapeType="1"/>
            </p:cNvSpPr>
            <p:nvPr/>
          </p:nvSpPr>
          <p:spPr bwMode="auto">
            <a:xfrm flipH="1">
              <a:off x="2328" y="338"/>
              <a:ext cx="411" cy="1"/>
            </a:xfrm>
            <a:prstGeom prst="line">
              <a:avLst/>
            </a:prstGeom>
            <a:noFill/>
            <a:ln w="15875">
              <a:solidFill>
                <a:srgbClr val="000000"/>
              </a:solidFill>
              <a:round/>
              <a:headEnd/>
              <a:tailEnd/>
            </a:ln>
          </p:spPr>
          <p:txBody>
            <a:bodyPr/>
            <a:lstStyle/>
            <a:p>
              <a:endParaRPr lang="en-US"/>
            </a:p>
          </p:txBody>
        </p:sp>
        <p:sp>
          <p:nvSpPr>
            <p:cNvPr id="317686" name="Rectangle 246"/>
            <p:cNvSpPr>
              <a:spLocks noChangeArrowheads="1"/>
            </p:cNvSpPr>
            <p:nvPr/>
          </p:nvSpPr>
          <p:spPr bwMode="auto">
            <a:xfrm>
              <a:off x="2595" y="204"/>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687" name="Rectangle 247"/>
            <p:cNvSpPr>
              <a:spLocks noChangeArrowheads="1"/>
            </p:cNvSpPr>
            <p:nvPr/>
          </p:nvSpPr>
          <p:spPr bwMode="auto">
            <a:xfrm>
              <a:off x="2533" y="204"/>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sp>
          <p:nvSpPr>
            <p:cNvPr id="317688" name="Rectangle 248"/>
            <p:cNvSpPr>
              <a:spLocks noChangeArrowheads="1"/>
            </p:cNvSpPr>
            <p:nvPr/>
          </p:nvSpPr>
          <p:spPr bwMode="auto">
            <a:xfrm>
              <a:off x="2595" y="338"/>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689" name="Rectangle 249"/>
            <p:cNvSpPr>
              <a:spLocks noChangeArrowheads="1"/>
            </p:cNvSpPr>
            <p:nvPr/>
          </p:nvSpPr>
          <p:spPr bwMode="auto">
            <a:xfrm>
              <a:off x="2533" y="338"/>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690" name="Rectangle 250"/>
            <p:cNvSpPr>
              <a:spLocks noChangeArrowheads="1"/>
            </p:cNvSpPr>
            <p:nvPr/>
          </p:nvSpPr>
          <p:spPr bwMode="auto">
            <a:xfrm>
              <a:off x="2471" y="338"/>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0</a:t>
              </a:r>
              <a:endParaRPr lang="en-CA" sz="2400"/>
            </a:p>
          </p:txBody>
        </p:sp>
        <p:sp>
          <p:nvSpPr>
            <p:cNvPr id="317691" name="Rectangle 251"/>
            <p:cNvSpPr>
              <a:spLocks noChangeArrowheads="1"/>
            </p:cNvSpPr>
            <p:nvPr/>
          </p:nvSpPr>
          <p:spPr bwMode="auto">
            <a:xfrm>
              <a:off x="2410" y="338"/>
              <a:ext cx="48" cy="115"/>
            </a:xfrm>
            <a:prstGeom prst="rect">
              <a:avLst/>
            </a:prstGeom>
            <a:noFill/>
            <a:ln w="9525">
              <a:noFill/>
              <a:miter lim="800000"/>
              <a:headEnd/>
              <a:tailEnd/>
            </a:ln>
          </p:spPr>
          <p:txBody>
            <a:bodyPr wrap="none" lIns="0" tIns="0" rIns="0" bIns="0">
              <a:spAutoFit/>
            </a:bodyPr>
            <a:lstStyle/>
            <a:p>
              <a:pPr eaLnBrk="1" hangingPunct="1"/>
              <a:r>
                <a:rPr lang="en-CA" sz="1200">
                  <a:solidFill>
                    <a:srgbClr val="000000"/>
                  </a:solidFill>
                  <a:latin typeface="Nimbus Roman No9 L" charset="0"/>
                </a:rPr>
                <a:t>1</a:t>
              </a:r>
              <a:endParaRPr lang="en-CA" sz="2400"/>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Decimal number System</a:t>
            </a:r>
            <a:br>
              <a:rPr lang="en-US" smtClean="0"/>
            </a:br>
            <a:endParaRPr lang="en-US" smtClean="0"/>
          </a:p>
        </p:txBody>
      </p:sp>
      <p:sp>
        <p:nvSpPr>
          <p:cNvPr id="5123" name="Content Placeholder 2"/>
          <p:cNvSpPr>
            <a:spLocks noGrp="1"/>
          </p:cNvSpPr>
          <p:nvPr>
            <p:ph idx="1"/>
          </p:nvPr>
        </p:nvSpPr>
        <p:spPr/>
        <p:txBody>
          <a:bodyPr>
            <a:normAutofit/>
          </a:bodyPr>
          <a:lstStyle/>
          <a:p>
            <a:r>
              <a:rPr lang="en-US" b="0" dirty="0" smtClean="0">
                <a:effectLst/>
                <a:latin typeface="Times New Roman" pitchFamily="18" charset="0"/>
                <a:cs typeface="Times New Roman" pitchFamily="18" charset="0"/>
              </a:rPr>
              <a:t>The decimal number system is used in general. However, the computers use binary number system.</a:t>
            </a:r>
          </a:p>
          <a:p>
            <a:r>
              <a:rPr lang="en-US" b="0" dirty="0" smtClean="0">
                <a:effectLst/>
                <a:latin typeface="Times New Roman" pitchFamily="18" charset="0"/>
                <a:cs typeface="Times New Roman" pitchFamily="18" charset="0"/>
              </a:rPr>
              <a:t>The Decimal Number System consists of ten digits from 0 to 9. </a:t>
            </a:r>
          </a:p>
          <a:p>
            <a:r>
              <a:rPr lang="en-US" b="0" dirty="0" smtClean="0">
                <a:effectLst/>
                <a:latin typeface="Times New Roman" pitchFamily="18" charset="0"/>
                <a:cs typeface="Times New Roman" pitchFamily="18" charset="0"/>
              </a:rPr>
              <a:t>These digits can be used to represent any numeric value. </a:t>
            </a:r>
          </a:p>
          <a:p>
            <a:r>
              <a:rPr lang="en-US" b="0" dirty="0" smtClean="0">
                <a:effectLst/>
                <a:latin typeface="Times New Roman" pitchFamily="18" charset="0"/>
                <a:cs typeface="Times New Roman" pitchFamily="18" charset="0"/>
              </a:rPr>
              <a:t>The base of decimal number system is 10.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Quantities/Counting (1 of 3)</a:t>
            </a:r>
          </a:p>
        </p:txBody>
      </p:sp>
      <p:graphicFrame>
        <p:nvGraphicFramePr>
          <p:cNvPr id="119913" name="Group 105"/>
          <p:cNvGraphicFramePr>
            <a:graphicFrameLocks noGrp="1"/>
          </p:cNvGraphicFramePr>
          <p:nvPr/>
        </p:nvGraphicFramePr>
        <p:xfrm>
          <a:off x="2209800" y="1371600"/>
          <a:ext cx="4724400" cy="4553712"/>
        </p:xfrm>
        <a:graphic>
          <a:graphicData uri="http://schemas.openxmlformats.org/drawingml/2006/table">
            <a:tbl>
              <a:tblPr/>
              <a:tblGrid>
                <a:gridCol w="1371600"/>
                <a:gridCol w="1143000"/>
                <a:gridCol w="990600"/>
                <a:gridCol w="1219200"/>
              </a:tblGrid>
              <a:tr h="7366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Decimal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Binary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Octal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Hexa-</a:t>
                      </a:r>
                      <a:br>
                        <a:rPr kumimoji="0" lang="en-US" sz="2400" b="0" i="0" u="none" strike="noStrike" cap="none" normalizeH="0" baseline="0" smtClean="0">
                          <a:ln>
                            <a:noFill/>
                          </a:ln>
                          <a:solidFill>
                            <a:schemeClr val="tx1"/>
                          </a:solidFill>
                          <a:effectLst/>
                          <a:latin typeface="Times New Roman" pitchFamily="18" charset="0"/>
                        </a:rPr>
                      </a:br>
                      <a:r>
                        <a:rPr kumimoji="0" lang="en-US" sz="2400" b="0" i="0" u="none" strike="noStrike" cap="none" normalizeH="0" baseline="0" smtClean="0">
                          <a:ln>
                            <a:noFill/>
                          </a:ln>
                          <a:solidFill>
                            <a:schemeClr val="tx1"/>
                          </a:solidFill>
                          <a:effectLst/>
                          <a:latin typeface="Times New Roman" pitchFamily="18" charset="0"/>
                        </a:rPr>
                        <a:t>decimal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r>
              <a:tr h="4556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92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199" name="Text Box 102"/>
          <p:cNvSpPr txBox="1">
            <a:spLocks noChangeArrowheads="1"/>
          </p:cNvSpPr>
          <p:nvPr/>
        </p:nvSpPr>
        <p:spPr bwMode="auto">
          <a:xfrm>
            <a:off x="8001000" y="5805488"/>
            <a:ext cx="1066800" cy="366712"/>
          </a:xfrm>
          <a:prstGeom prst="rect">
            <a:avLst/>
          </a:prstGeom>
          <a:noFill/>
          <a:ln w="57150">
            <a:noFill/>
            <a:miter lim="800000"/>
            <a:headEnd/>
            <a:tailEnd/>
          </a:ln>
        </p:spPr>
        <p:txBody>
          <a:bodyPr>
            <a:spAutoFit/>
          </a:bodyPr>
          <a:lstStyle/>
          <a:p>
            <a:pPr algn="r">
              <a:spcBef>
                <a:spcPct val="50000"/>
              </a:spcBef>
            </a:pPr>
            <a:r>
              <a:rPr lang="en-US" sz="1800"/>
              <a:t>p. 33</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mtClean="0"/>
              <a:t>Quantities/Counting (2 of 3) </a:t>
            </a:r>
          </a:p>
        </p:txBody>
      </p:sp>
      <p:graphicFrame>
        <p:nvGraphicFramePr>
          <p:cNvPr id="120890" name="Group 58"/>
          <p:cNvGraphicFramePr>
            <a:graphicFrameLocks noGrp="1"/>
          </p:cNvGraphicFramePr>
          <p:nvPr/>
        </p:nvGraphicFramePr>
        <p:xfrm>
          <a:off x="2209800" y="1371600"/>
          <a:ext cx="4724400" cy="4553712"/>
        </p:xfrm>
        <a:graphic>
          <a:graphicData uri="http://schemas.openxmlformats.org/drawingml/2006/table">
            <a:tbl>
              <a:tblPr/>
              <a:tblGrid>
                <a:gridCol w="1371600"/>
                <a:gridCol w="1143000"/>
                <a:gridCol w="990600"/>
                <a:gridCol w="1219200"/>
              </a:tblGrid>
              <a:tr h="7366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Decimal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Binary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Octal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Hexa-</a:t>
                      </a:r>
                      <a:br>
                        <a:rPr kumimoji="0" lang="en-US" sz="2400" b="0" i="0" u="none" strike="noStrike" cap="none" normalizeH="0" baseline="0" smtClean="0">
                          <a:ln>
                            <a:noFill/>
                          </a:ln>
                          <a:solidFill>
                            <a:schemeClr val="tx1"/>
                          </a:solidFill>
                          <a:effectLst/>
                          <a:latin typeface="Times New Roman" pitchFamily="18" charset="0"/>
                        </a:rPr>
                      </a:br>
                      <a:r>
                        <a:rPr kumimoji="0" lang="en-US" sz="2400" b="0" i="0" u="none" strike="noStrike" cap="none" normalizeH="0" baseline="0" smtClean="0">
                          <a:ln>
                            <a:noFill/>
                          </a:ln>
                          <a:solidFill>
                            <a:schemeClr val="tx1"/>
                          </a:solidFill>
                          <a:effectLst/>
                          <a:latin typeface="Times New Roman" pitchFamily="18" charset="0"/>
                        </a:rPr>
                        <a:t>decimal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r>
              <a:tr h="4556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92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Conversion Among Bases</a:t>
            </a:r>
          </a:p>
        </p:txBody>
      </p:sp>
      <p:sp>
        <p:nvSpPr>
          <p:cNvPr id="9219" name="Rectangle 3"/>
          <p:cNvSpPr>
            <a:spLocks noGrp="1" noChangeArrowheads="1"/>
          </p:cNvSpPr>
          <p:nvPr>
            <p:ph type="body" idx="1"/>
          </p:nvPr>
        </p:nvSpPr>
        <p:spPr/>
        <p:txBody>
          <a:bodyPr/>
          <a:lstStyle/>
          <a:p>
            <a:r>
              <a:rPr lang="en-US" smtClean="0"/>
              <a:t>The possibilities:</a:t>
            </a:r>
          </a:p>
        </p:txBody>
      </p:sp>
      <p:sp>
        <p:nvSpPr>
          <p:cNvPr id="9220" name="Oval 4"/>
          <p:cNvSpPr>
            <a:spLocks noChangeArrowheads="1"/>
          </p:cNvSpPr>
          <p:nvPr/>
        </p:nvSpPr>
        <p:spPr bwMode="auto">
          <a:xfrm>
            <a:off x="5354638" y="4772025"/>
            <a:ext cx="2474912" cy="628650"/>
          </a:xfrm>
          <a:prstGeom prst="ellipse">
            <a:avLst/>
          </a:prstGeom>
          <a:solidFill>
            <a:srgbClr val="FFCC66"/>
          </a:solidFill>
          <a:ln w="19050">
            <a:solidFill>
              <a:schemeClr val="tx1"/>
            </a:solidFill>
            <a:round/>
            <a:headEnd/>
            <a:tailEnd/>
          </a:ln>
        </p:spPr>
        <p:txBody>
          <a:bodyPr wrap="none" anchor="ctr">
            <a:spAutoFit/>
          </a:bodyPr>
          <a:lstStyle/>
          <a:p>
            <a:pPr algn="ctr"/>
            <a:r>
              <a:rPr lang="en-US"/>
              <a:t>Hexadecimal</a:t>
            </a:r>
          </a:p>
        </p:txBody>
      </p:sp>
      <p:sp>
        <p:nvSpPr>
          <p:cNvPr id="9221" name="Oval 5"/>
          <p:cNvSpPr>
            <a:spLocks noChangeArrowheads="1"/>
          </p:cNvSpPr>
          <p:nvPr/>
        </p:nvSpPr>
        <p:spPr bwMode="auto">
          <a:xfrm>
            <a:off x="1220788" y="2514600"/>
            <a:ext cx="2513012" cy="666750"/>
          </a:xfrm>
          <a:prstGeom prst="ellipse">
            <a:avLst/>
          </a:prstGeom>
          <a:solidFill>
            <a:srgbClr val="FFCC66"/>
          </a:solidFill>
          <a:ln w="19050">
            <a:solidFill>
              <a:schemeClr val="tx1"/>
            </a:solidFill>
            <a:round/>
            <a:headEnd/>
            <a:tailEnd/>
          </a:ln>
        </p:spPr>
        <p:txBody>
          <a:bodyPr wrap="none" anchor="ctr"/>
          <a:lstStyle/>
          <a:p>
            <a:pPr algn="ctr"/>
            <a:r>
              <a:rPr lang="en-US"/>
              <a:t>Decimal</a:t>
            </a:r>
          </a:p>
        </p:txBody>
      </p:sp>
      <p:sp>
        <p:nvSpPr>
          <p:cNvPr id="9222" name="Oval 6"/>
          <p:cNvSpPr>
            <a:spLocks noChangeArrowheads="1"/>
          </p:cNvSpPr>
          <p:nvPr/>
        </p:nvSpPr>
        <p:spPr bwMode="auto">
          <a:xfrm>
            <a:off x="5335588" y="2514600"/>
            <a:ext cx="2513012" cy="666750"/>
          </a:xfrm>
          <a:prstGeom prst="ellipse">
            <a:avLst/>
          </a:prstGeom>
          <a:solidFill>
            <a:srgbClr val="FFCC66"/>
          </a:solidFill>
          <a:ln w="19050">
            <a:solidFill>
              <a:schemeClr val="tx1"/>
            </a:solidFill>
            <a:round/>
            <a:headEnd/>
            <a:tailEnd/>
          </a:ln>
        </p:spPr>
        <p:txBody>
          <a:bodyPr wrap="none" anchor="ctr"/>
          <a:lstStyle/>
          <a:p>
            <a:pPr algn="ctr"/>
            <a:r>
              <a:rPr lang="en-US"/>
              <a:t>Octal</a:t>
            </a:r>
          </a:p>
        </p:txBody>
      </p:sp>
      <p:sp>
        <p:nvSpPr>
          <p:cNvPr id="9223" name="Oval 7"/>
          <p:cNvSpPr>
            <a:spLocks noChangeArrowheads="1"/>
          </p:cNvSpPr>
          <p:nvPr/>
        </p:nvSpPr>
        <p:spPr bwMode="auto">
          <a:xfrm>
            <a:off x="1220788" y="4676775"/>
            <a:ext cx="2513012" cy="666750"/>
          </a:xfrm>
          <a:prstGeom prst="ellipse">
            <a:avLst/>
          </a:prstGeom>
          <a:solidFill>
            <a:srgbClr val="FFCC66"/>
          </a:solidFill>
          <a:ln w="19050">
            <a:solidFill>
              <a:schemeClr val="tx1"/>
            </a:solidFill>
            <a:round/>
            <a:headEnd/>
            <a:tailEnd/>
          </a:ln>
        </p:spPr>
        <p:txBody>
          <a:bodyPr wrap="none" anchor="ctr"/>
          <a:lstStyle/>
          <a:p>
            <a:pPr algn="ctr"/>
            <a:r>
              <a:rPr lang="en-US"/>
              <a:t>Binary</a:t>
            </a:r>
          </a:p>
        </p:txBody>
      </p:sp>
      <p:sp>
        <p:nvSpPr>
          <p:cNvPr id="9224" name="Line 8"/>
          <p:cNvSpPr>
            <a:spLocks noChangeShapeType="1"/>
          </p:cNvSpPr>
          <p:nvPr/>
        </p:nvSpPr>
        <p:spPr bwMode="auto">
          <a:xfrm flipV="1">
            <a:off x="3733800" y="3076575"/>
            <a:ext cx="1676400" cy="1752600"/>
          </a:xfrm>
          <a:prstGeom prst="line">
            <a:avLst/>
          </a:prstGeom>
          <a:noFill/>
          <a:ln w="19050">
            <a:solidFill>
              <a:schemeClr val="tx1"/>
            </a:solidFill>
            <a:round/>
            <a:headEnd type="triangle" w="med" len="med"/>
            <a:tailEnd type="triangle" w="med" len="med"/>
          </a:ln>
        </p:spPr>
        <p:txBody>
          <a:bodyPr anchor="ctr">
            <a:spAutoFit/>
          </a:bodyPr>
          <a:lstStyle/>
          <a:p>
            <a:endParaRPr lang="en-US"/>
          </a:p>
        </p:txBody>
      </p:sp>
      <p:sp>
        <p:nvSpPr>
          <p:cNvPr id="9225" name="Line 9"/>
          <p:cNvSpPr>
            <a:spLocks noChangeShapeType="1"/>
          </p:cNvSpPr>
          <p:nvPr/>
        </p:nvSpPr>
        <p:spPr bwMode="auto">
          <a:xfrm flipH="1" flipV="1">
            <a:off x="3733800" y="3076575"/>
            <a:ext cx="1676400" cy="1752600"/>
          </a:xfrm>
          <a:prstGeom prst="line">
            <a:avLst/>
          </a:prstGeom>
          <a:noFill/>
          <a:ln w="19050">
            <a:solidFill>
              <a:schemeClr val="tx1"/>
            </a:solidFill>
            <a:round/>
            <a:headEnd type="triangle" w="med" len="med"/>
            <a:tailEnd type="triangle" w="med" len="med"/>
          </a:ln>
        </p:spPr>
        <p:txBody>
          <a:bodyPr anchor="ctr">
            <a:spAutoFit/>
          </a:bodyPr>
          <a:lstStyle/>
          <a:p>
            <a:endParaRPr lang="en-US"/>
          </a:p>
        </p:txBody>
      </p:sp>
      <p:sp>
        <p:nvSpPr>
          <p:cNvPr id="9226" name="Line 10"/>
          <p:cNvSpPr>
            <a:spLocks noChangeShapeType="1"/>
          </p:cNvSpPr>
          <p:nvPr/>
        </p:nvSpPr>
        <p:spPr bwMode="auto">
          <a:xfrm flipV="1">
            <a:off x="6629400" y="3381375"/>
            <a:ext cx="0" cy="1219200"/>
          </a:xfrm>
          <a:prstGeom prst="line">
            <a:avLst/>
          </a:prstGeom>
          <a:noFill/>
          <a:ln w="19050">
            <a:solidFill>
              <a:schemeClr val="tx1"/>
            </a:solidFill>
            <a:round/>
            <a:headEnd type="triangle" w="med" len="med"/>
            <a:tailEnd type="triangle" w="med" len="med"/>
          </a:ln>
        </p:spPr>
        <p:txBody>
          <a:bodyPr anchor="ctr">
            <a:spAutoFit/>
          </a:bodyPr>
          <a:lstStyle/>
          <a:p>
            <a:endParaRPr lang="en-US"/>
          </a:p>
        </p:txBody>
      </p:sp>
      <p:sp>
        <p:nvSpPr>
          <p:cNvPr id="9227" name="Line 11"/>
          <p:cNvSpPr>
            <a:spLocks noChangeShapeType="1"/>
          </p:cNvSpPr>
          <p:nvPr/>
        </p:nvSpPr>
        <p:spPr bwMode="auto">
          <a:xfrm flipV="1">
            <a:off x="2438400" y="3305175"/>
            <a:ext cx="0" cy="1219200"/>
          </a:xfrm>
          <a:prstGeom prst="line">
            <a:avLst/>
          </a:prstGeom>
          <a:noFill/>
          <a:ln w="19050">
            <a:solidFill>
              <a:schemeClr val="tx1"/>
            </a:solidFill>
            <a:round/>
            <a:headEnd type="triangle" w="med" len="med"/>
            <a:tailEnd type="triangle" w="med" len="med"/>
          </a:ln>
        </p:spPr>
        <p:txBody>
          <a:bodyPr anchor="ctr">
            <a:spAutoFit/>
          </a:bodyPr>
          <a:lstStyle/>
          <a:p>
            <a:endParaRPr lang="en-US"/>
          </a:p>
        </p:txBody>
      </p:sp>
      <p:sp>
        <p:nvSpPr>
          <p:cNvPr id="9228" name="Line 12"/>
          <p:cNvSpPr>
            <a:spLocks noChangeShapeType="1"/>
          </p:cNvSpPr>
          <p:nvPr/>
        </p:nvSpPr>
        <p:spPr bwMode="auto">
          <a:xfrm rot="5400000" flipV="1">
            <a:off x="4572000" y="2238375"/>
            <a:ext cx="0" cy="1219200"/>
          </a:xfrm>
          <a:prstGeom prst="line">
            <a:avLst/>
          </a:prstGeom>
          <a:noFill/>
          <a:ln w="19050">
            <a:solidFill>
              <a:schemeClr val="tx1"/>
            </a:solidFill>
            <a:round/>
            <a:headEnd type="triangle" w="med" len="med"/>
            <a:tailEnd type="triangle" w="med" len="med"/>
          </a:ln>
        </p:spPr>
        <p:txBody>
          <a:bodyPr anchor="ctr">
            <a:spAutoFit/>
          </a:bodyPr>
          <a:lstStyle/>
          <a:p>
            <a:endParaRPr lang="en-US"/>
          </a:p>
        </p:txBody>
      </p:sp>
      <p:sp>
        <p:nvSpPr>
          <p:cNvPr id="9229" name="Line 13"/>
          <p:cNvSpPr>
            <a:spLocks noChangeShapeType="1"/>
          </p:cNvSpPr>
          <p:nvPr/>
        </p:nvSpPr>
        <p:spPr bwMode="auto">
          <a:xfrm rot="5400000" flipV="1">
            <a:off x="4572000" y="4448175"/>
            <a:ext cx="0" cy="1219200"/>
          </a:xfrm>
          <a:prstGeom prst="line">
            <a:avLst/>
          </a:prstGeom>
          <a:noFill/>
          <a:ln w="19050">
            <a:solidFill>
              <a:schemeClr val="tx1"/>
            </a:solidFill>
            <a:round/>
            <a:headEnd type="triangle" w="med" len="med"/>
            <a:tailEnd type="triangle" w="med" len="med"/>
          </a:ln>
        </p:spPr>
        <p:txBody>
          <a:bodyPr anchor="ctr">
            <a:spAutoFit/>
          </a:bodyPr>
          <a:lstStyle/>
          <a:p>
            <a:endParaRPr lang="en-US"/>
          </a:p>
        </p:txBody>
      </p:sp>
      <p:sp>
        <p:nvSpPr>
          <p:cNvPr id="9230" name="Text Box 14"/>
          <p:cNvSpPr txBox="1">
            <a:spLocks noChangeArrowheads="1"/>
          </p:cNvSpPr>
          <p:nvPr/>
        </p:nvSpPr>
        <p:spPr bwMode="auto">
          <a:xfrm>
            <a:off x="8001000" y="5805488"/>
            <a:ext cx="1066800" cy="366712"/>
          </a:xfrm>
          <a:prstGeom prst="rect">
            <a:avLst/>
          </a:prstGeom>
          <a:noFill/>
          <a:ln w="57150">
            <a:noFill/>
            <a:miter lim="800000"/>
            <a:headEnd/>
            <a:tailEnd/>
          </a:ln>
        </p:spPr>
        <p:txBody>
          <a:bodyPr>
            <a:spAutoFit/>
          </a:bodyPr>
          <a:lstStyle/>
          <a:p>
            <a:pPr algn="r">
              <a:spcBef>
                <a:spcPct val="50000"/>
              </a:spcBef>
            </a:pPr>
            <a:r>
              <a:rPr lang="en-US" sz="1800"/>
              <a:t>pp. 40-46</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00FF"/>
                </a:solidFill>
                <a:latin typeface="Times New Roman" pitchFamily="18" charset="0"/>
              </a:rPr>
              <a:t>COMPUTER ORGANIZATION</a:t>
            </a:r>
            <a:br>
              <a:rPr lang="en-US" sz="2800" dirty="0" smtClean="0">
                <a:solidFill>
                  <a:srgbClr val="0000FF"/>
                </a:solidFill>
                <a:latin typeface="Times New Roman" pitchFamily="18" charset="0"/>
              </a:rPr>
            </a:br>
            <a:endParaRPr lang="en-US" dirty="0"/>
          </a:p>
        </p:txBody>
      </p:sp>
      <p:sp>
        <p:nvSpPr>
          <p:cNvPr id="3" name="Content Placeholder 2"/>
          <p:cNvSpPr>
            <a:spLocks noGrp="1"/>
          </p:cNvSpPr>
          <p:nvPr>
            <p:ph sz="quarter" idx="1"/>
          </p:nvPr>
        </p:nvSpPr>
        <p:spPr/>
        <p:txBody>
          <a:bodyPr>
            <a:normAutofit/>
          </a:bodyPr>
          <a:lstStyle/>
          <a:p>
            <a:r>
              <a:rPr lang="en-US" dirty="0" smtClean="0">
                <a:latin typeface="Times New Roman" pitchFamily="18" charset="0"/>
              </a:rPr>
              <a:t> CO defines functional units of a computer and also the way in which these units are interconnected to form a </a:t>
            </a:r>
            <a:r>
              <a:rPr lang="en-US" i="1" dirty="0" smtClean="0">
                <a:solidFill>
                  <a:srgbClr val="FF0000"/>
                </a:solidFill>
                <a:latin typeface="Times New Roman" pitchFamily="18" charset="0"/>
              </a:rPr>
              <a:t>Computer System</a:t>
            </a:r>
            <a:r>
              <a:rPr lang="en-US" i="1" dirty="0" smtClean="0">
                <a:latin typeface="Times New Roman" pitchFamily="18" charset="0"/>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Decimal to Decimal (just for fun)</a:t>
            </a:r>
          </a:p>
        </p:txBody>
      </p:sp>
      <p:sp>
        <p:nvSpPr>
          <p:cNvPr id="10243" name="Oval 3"/>
          <p:cNvSpPr>
            <a:spLocks noChangeArrowheads="1"/>
          </p:cNvSpPr>
          <p:nvPr/>
        </p:nvSpPr>
        <p:spPr bwMode="auto">
          <a:xfrm>
            <a:off x="5354638" y="4724400"/>
            <a:ext cx="2474912" cy="628650"/>
          </a:xfrm>
          <a:prstGeom prst="ellipse">
            <a:avLst/>
          </a:prstGeom>
          <a:solidFill>
            <a:srgbClr val="FFCC66"/>
          </a:solidFill>
          <a:ln w="19050">
            <a:solidFill>
              <a:schemeClr val="tx1"/>
            </a:solidFill>
            <a:round/>
            <a:headEnd/>
            <a:tailEnd/>
          </a:ln>
        </p:spPr>
        <p:txBody>
          <a:bodyPr wrap="none" anchor="ctr">
            <a:spAutoFit/>
          </a:bodyPr>
          <a:lstStyle/>
          <a:p>
            <a:pPr algn="ctr"/>
            <a:r>
              <a:rPr lang="en-US"/>
              <a:t>Hexadecimal</a:t>
            </a:r>
          </a:p>
        </p:txBody>
      </p:sp>
      <p:sp>
        <p:nvSpPr>
          <p:cNvPr id="10244" name="Oval 4"/>
          <p:cNvSpPr>
            <a:spLocks noChangeArrowheads="1"/>
          </p:cNvSpPr>
          <p:nvPr/>
        </p:nvSpPr>
        <p:spPr bwMode="auto">
          <a:xfrm>
            <a:off x="1220788" y="2549525"/>
            <a:ext cx="2513012" cy="666750"/>
          </a:xfrm>
          <a:prstGeom prst="ellipse">
            <a:avLst/>
          </a:prstGeom>
          <a:solidFill>
            <a:srgbClr val="FFCC66"/>
          </a:solidFill>
          <a:ln w="19050">
            <a:solidFill>
              <a:schemeClr val="tx1"/>
            </a:solidFill>
            <a:round/>
            <a:headEnd/>
            <a:tailEnd/>
          </a:ln>
        </p:spPr>
        <p:txBody>
          <a:bodyPr wrap="none" anchor="ctr"/>
          <a:lstStyle/>
          <a:p>
            <a:pPr algn="ctr"/>
            <a:r>
              <a:rPr lang="en-US"/>
              <a:t>Decimal</a:t>
            </a:r>
          </a:p>
        </p:txBody>
      </p:sp>
      <p:sp>
        <p:nvSpPr>
          <p:cNvPr id="10245" name="Oval 5"/>
          <p:cNvSpPr>
            <a:spLocks noChangeArrowheads="1"/>
          </p:cNvSpPr>
          <p:nvPr/>
        </p:nvSpPr>
        <p:spPr bwMode="auto">
          <a:xfrm>
            <a:off x="5335588" y="2549525"/>
            <a:ext cx="2513012" cy="666750"/>
          </a:xfrm>
          <a:prstGeom prst="ellipse">
            <a:avLst/>
          </a:prstGeom>
          <a:solidFill>
            <a:srgbClr val="FFCC66"/>
          </a:solidFill>
          <a:ln w="19050">
            <a:solidFill>
              <a:schemeClr val="tx1"/>
            </a:solidFill>
            <a:round/>
            <a:headEnd/>
            <a:tailEnd/>
          </a:ln>
        </p:spPr>
        <p:txBody>
          <a:bodyPr wrap="none" anchor="ctr"/>
          <a:lstStyle/>
          <a:p>
            <a:pPr algn="ctr"/>
            <a:r>
              <a:rPr lang="en-US"/>
              <a:t>Octal</a:t>
            </a:r>
          </a:p>
        </p:txBody>
      </p:sp>
      <p:sp>
        <p:nvSpPr>
          <p:cNvPr id="10246" name="Oval 6"/>
          <p:cNvSpPr>
            <a:spLocks noChangeArrowheads="1"/>
          </p:cNvSpPr>
          <p:nvPr/>
        </p:nvSpPr>
        <p:spPr bwMode="auto">
          <a:xfrm>
            <a:off x="1220788" y="4711700"/>
            <a:ext cx="2513012" cy="666750"/>
          </a:xfrm>
          <a:prstGeom prst="ellipse">
            <a:avLst/>
          </a:prstGeom>
          <a:solidFill>
            <a:srgbClr val="FFCC66"/>
          </a:solidFill>
          <a:ln w="19050">
            <a:solidFill>
              <a:schemeClr val="tx1"/>
            </a:solidFill>
            <a:round/>
            <a:headEnd/>
            <a:tailEnd/>
          </a:ln>
        </p:spPr>
        <p:txBody>
          <a:bodyPr wrap="none" anchor="ctr"/>
          <a:lstStyle/>
          <a:p>
            <a:pPr algn="ctr"/>
            <a:r>
              <a:rPr lang="en-US"/>
              <a:t>Binary</a:t>
            </a:r>
          </a:p>
        </p:txBody>
      </p:sp>
      <p:sp>
        <p:nvSpPr>
          <p:cNvPr id="10247" name="Freeform 14"/>
          <p:cNvSpPr>
            <a:spLocks/>
          </p:cNvSpPr>
          <p:nvPr/>
        </p:nvSpPr>
        <p:spPr bwMode="auto">
          <a:xfrm>
            <a:off x="1905000" y="1447800"/>
            <a:ext cx="990600" cy="977900"/>
          </a:xfrm>
          <a:custGeom>
            <a:avLst/>
            <a:gdLst>
              <a:gd name="T0" fmla="*/ 240 w 624"/>
              <a:gd name="T1" fmla="*/ 616 h 616"/>
              <a:gd name="T2" fmla="*/ 192 w 624"/>
              <a:gd name="T3" fmla="*/ 88 h 616"/>
              <a:gd name="T4" fmla="*/ 576 w 624"/>
              <a:gd name="T5" fmla="*/ 88 h 616"/>
              <a:gd name="T6" fmla="*/ 480 w 624"/>
              <a:gd name="T7" fmla="*/ 616 h 616"/>
              <a:gd name="T8" fmla="*/ 0 60000 65536"/>
              <a:gd name="T9" fmla="*/ 0 60000 65536"/>
              <a:gd name="T10" fmla="*/ 0 60000 65536"/>
              <a:gd name="T11" fmla="*/ 0 60000 65536"/>
              <a:gd name="T12" fmla="*/ 0 w 624"/>
              <a:gd name="T13" fmla="*/ 0 h 616"/>
              <a:gd name="T14" fmla="*/ 624 w 624"/>
              <a:gd name="T15" fmla="*/ 616 h 616"/>
            </a:gdLst>
            <a:ahLst/>
            <a:cxnLst>
              <a:cxn ang="T8">
                <a:pos x="T0" y="T1"/>
              </a:cxn>
              <a:cxn ang="T9">
                <a:pos x="T2" y="T3"/>
              </a:cxn>
              <a:cxn ang="T10">
                <a:pos x="T4" y="T5"/>
              </a:cxn>
              <a:cxn ang="T11">
                <a:pos x="T6" y="T7"/>
              </a:cxn>
            </a:cxnLst>
            <a:rect l="T12" t="T13" r="T14" b="T15"/>
            <a:pathLst>
              <a:path w="624" h="616">
                <a:moveTo>
                  <a:pt x="240" y="616"/>
                </a:moveTo>
                <a:cubicBezTo>
                  <a:pt x="240" y="616"/>
                  <a:pt x="0" y="88"/>
                  <a:pt x="192" y="88"/>
                </a:cubicBezTo>
                <a:cubicBezTo>
                  <a:pt x="248" y="0"/>
                  <a:pt x="528" y="0"/>
                  <a:pt x="576" y="88"/>
                </a:cubicBezTo>
                <a:cubicBezTo>
                  <a:pt x="624" y="176"/>
                  <a:pt x="500" y="506"/>
                  <a:pt x="480" y="616"/>
                </a:cubicBezTo>
              </a:path>
            </a:pathLst>
          </a:custGeom>
          <a:noFill/>
          <a:ln w="57150">
            <a:solidFill>
              <a:schemeClr val="folHlink"/>
            </a:solidFill>
            <a:round/>
            <a:headEnd/>
            <a:tailEnd type="triangle" w="med" len="med"/>
          </a:ln>
        </p:spPr>
        <p:txBody>
          <a:bodyPr anchor="ctr">
            <a:spAutoFit/>
          </a:bodyPr>
          <a:lstStyle/>
          <a:p>
            <a:endParaRPr lang="en-US"/>
          </a:p>
        </p:txBody>
      </p:sp>
      <p:sp>
        <p:nvSpPr>
          <p:cNvPr id="10248" name="Text Box 15"/>
          <p:cNvSpPr txBox="1">
            <a:spLocks noChangeArrowheads="1"/>
          </p:cNvSpPr>
          <p:nvPr/>
        </p:nvSpPr>
        <p:spPr bwMode="auto">
          <a:xfrm>
            <a:off x="7797800" y="5791200"/>
            <a:ext cx="1346200" cy="366713"/>
          </a:xfrm>
          <a:prstGeom prst="rect">
            <a:avLst/>
          </a:prstGeom>
          <a:noFill/>
          <a:ln w="57150">
            <a:noFill/>
            <a:miter lim="800000"/>
            <a:headEnd/>
            <a:tailEnd/>
          </a:ln>
        </p:spPr>
        <p:txBody>
          <a:bodyPr wrap="none">
            <a:spAutoFit/>
          </a:bodyPr>
          <a:lstStyle/>
          <a:p>
            <a:pPr algn="r"/>
            <a:r>
              <a:rPr lang="en-US" sz="1800"/>
              <a:t>Next slide…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1752600" y="2362200"/>
            <a:ext cx="6019800" cy="1552575"/>
          </a:xfrm>
          <a:prstGeom prst="rect">
            <a:avLst/>
          </a:prstGeom>
          <a:noFill/>
          <a:ln w="57150">
            <a:noFill/>
            <a:miter lim="800000"/>
            <a:headEnd/>
            <a:tailEnd/>
          </a:ln>
        </p:spPr>
        <p:txBody>
          <a:bodyPr>
            <a:spAutoFit/>
          </a:bodyPr>
          <a:lstStyle/>
          <a:p>
            <a:pPr>
              <a:spcBef>
                <a:spcPct val="50000"/>
              </a:spcBef>
            </a:pPr>
            <a:r>
              <a:rPr lang="en-US">
                <a:latin typeface="Courier New" pitchFamily="49" charset="0"/>
              </a:rPr>
              <a:t>125</a:t>
            </a:r>
            <a:r>
              <a:rPr lang="en-US" baseline="-25000">
                <a:latin typeface="Courier New" pitchFamily="49" charset="0"/>
              </a:rPr>
              <a:t>10</a:t>
            </a:r>
            <a:r>
              <a:rPr lang="en-US">
                <a:latin typeface="Courier New" pitchFamily="49" charset="0"/>
              </a:rPr>
              <a:t> =&gt;	5 x 10</a:t>
            </a:r>
            <a:r>
              <a:rPr lang="en-US" baseline="30000">
                <a:latin typeface="Courier New" pitchFamily="49" charset="0"/>
              </a:rPr>
              <a:t>0</a:t>
            </a:r>
            <a:r>
              <a:rPr lang="en-US">
                <a:latin typeface="Courier New" pitchFamily="49" charset="0"/>
              </a:rPr>
              <a:t>	=   5</a:t>
            </a:r>
            <a:br>
              <a:rPr lang="en-US">
                <a:latin typeface="Courier New" pitchFamily="49" charset="0"/>
              </a:rPr>
            </a:br>
            <a:r>
              <a:rPr lang="en-US">
                <a:latin typeface="Courier New" pitchFamily="49" charset="0"/>
              </a:rPr>
              <a:t>		2 x 10</a:t>
            </a:r>
            <a:r>
              <a:rPr lang="en-US" baseline="30000">
                <a:latin typeface="Courier New" pitchFamily="49" charset="0"/>
              </a:rPr>
              <a:t>1</a:t>
            </a:r>
            <a:r>
              <a:rPr lang="en-US">
                <a:latin typeface="Courier New" pitchFamily="49" charset="0"/>
              </a:rPr>
              <a:t>	=  20</a:t>
            </a:r>
            <a:br>
              <a:rPr lang="en-US">
                <a:latin typeface="Courier New" pitchFamily="49" charset="0"/>
              </a:rPr>
            </a:br>
            <a:r>
              <a:rPr lang="en-US">
                <a:latin typeface="Courier New" pitchFamily="49" charset="0"/>
              </a:rPr>
              <a:t>		1 x 10</a:t>
            </a:r>
            <a:r>
              <a:rPr lang="en-US" baseline="30000">
                <a:latin typeface="Courier New" pitchFamily="49" charset="0"/>
              </a:rPr>
              <a:t>2	</a:t>
            </a:r>
            <a:r>
              <a:rPr lang="en-US">
                <a:latin typeface="Courier New" pitchFamily="49" charset="0"/>
              </a:rPr>
              <a:t>= 100</a:t>
            </a:r>
            <a:br>
              <a:rPr lang="en-US">
                <a:latin typeface="Courier New" pitchFamily="49" charset="0"/>
              </a:rPr>
            </a:br>
            <a:r>
              <a:rPr lang="en-US">
                <a:latin typeface="Courier New" pitchFamily="49" charset="0"/>
              </a:rPr>
              <a:t>				  125</a:t>
            </a:r>
          </a:p>
        </p:txBody>
      </p:sp>
      <p:sp>
        <p:nvSpPr>
          <p:cNvPr id="11267" name="Line 3"/>
          <p:cNvSpPr>
            <a:spLocks noChangeShapeType="1"/>
          </p:cNvSpPr>
          <p:nvPr/>
        </p:nvSpPr>
        <p:spPr bwMode="auto">
          <a:xfrm>
            <a:off x="5715000" y="3505200"/>
            <a:ext cx="914400" cy="0"/>
          </a:xfrm>
          <a:prstGeom prst="line">
            <a:avLst/>
          </a:prstGeom>
          <a:noFill/>
          <a:ln w="19050">
            <a:solidFill>
              <a:schemeClr val="tx1"/>
            </a:solidFill>
            <a:round/>
            <a:headEnd/>
            <a:tailEnd/>
          </a:ln>
        </p:spPr>
        <p:txBody>
          <a:bodyPr anchor="ctr">
            <a:spAutoFit/>
          </a:bodyPr>
          <a:lstStyle/>
          <a:p>
            <a:endParaRPr lang="en-US"/>
          </a:p>
        </p:txBody>
      </p:sp>
      <p:sp>
        <p:nvSpPr>
          <p:cNvPr id="11268" name="AutoShape 4"/>
          <p:cNvSpPr>
            <a:spLocks noChangeArrowheads="1"/>
          </p:cNvSpPr>
          <p:nvPr/>
        </p:nvSpPr>
        <p:spPr bwMode="auto">
          <a:xfrm>
            <a:off x="3505200" y="4343400"/>
            <a:ext cx="990600" cy="762000"/>
          </a:xfrm>
          <a:prstGeom prst="wedgeRoundRectCallout">
            <a:avLst>
              <a:gd name="adj1" fmla="val 51282"/>
              <a:gd name="adj2" fmla="val -145208"/>
              <a:gd name="adj3" fmla="val 16667"/>
            </a:avLst>
          </a:prstGeom>
          <a:solidFill>
            <a:srgbClr val="FFCC66"/>
          </a:solidFill>
          <a:ln w="19050">
            <a:solidFill>
              <a:schemeClr val="tx1"/>
            </a:solidFill>
            <a:miter lim="800000"/>
            <a:headEnd/>
            <a:tailEnd/>
          </a:ln>
        </p:spPr>
        <p:txBody>
          <a:bodyPr anchor="ctr"/>
          <a:lstStyle/>
          <a:p>
            <a:pPr algn="ctr"/>
            <a:r>
              <a:rPr lang="en-US"/>
              <a:t>Base</a:t>
            </a:r>
          </a:p>
        </p:txBody>
      </p:sp>
      <p:sp>
        <p:nvSpPr>
          <p:cNvPr id="11269" name="AutoShape 5"/>
          <p:cNvSpPr>
            <a:spLocks noChangeArrowheads="1"/>
          </p:cNvSpPr>
          <p:nvPr/>
        </p:nvSpPr>
        <p:spPr bwMode="auto">
          <a:xfrm>
            <a:off x="4800600" y="1143000"/>
            <a:ext cx="1295400" cy="762000"/>
          </a:xfrm>
          <a:prstGeom prst="wedgeRoundRectCallout">
            <a:avLst>
              <a:gd name="adj1" fmla="val -41421"/>
              <a:gd name="adj2" fmla="val 107292"/>
              <a:gd name="adj3" fmla="val 16667"/>
            </a:avLst>
          </a:prstGeom>
          <a:solidFill>
            <a:srgbClr val="FFCC66"/>
          </a:solidFill>
          <a:ln w="19050">
            <a:solidFill>
              <a:schemeClr val="tx1"/>
            </a:solidFill>
            <a:miter lim="800000"/>
            <a:headEnd/>
            <a:tailEnd/>
          </a:ln>
        </p:spPr>
        <p:txBody>
          <a:bodyPr anchor="ctr"/>
          <a:lstStyle/>
          <a:p>
            <a:pPr algn="ctr"/>
            <a:r>
              <a:rPr lang="en-US"/>
              <a:t>Weight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Binary to Decimal</a:t>
            </a:r>
          </a:p>
        </p:txBody>
      </p:sp>
      <p:sp>
        <p:nvSpPr>
          <p:cNvPr id="12291" name="Oval 3"/>
          <p:cNvSpPr>
            <a:spLocks noChangeArrowheads="1"/>
          </p:cNvSpPr>
          <p:nvPr/>
        </p:nvSpPr>
        <p:spPr bwMode="auto">
          <a:xfrm>
            <a:off x="5354638" y="4191000"/>
            <a:ext cx="2474912" cy="628650"/>
          </a:xfrm>
          <a:prstGeom prst="ellipse">
            <a:avLst/>
          </a:prstGeom>
          <a:solidFill>
            <a:srgbClr val="FFCC66"/>
          </a:solidFill>
          <a:ln w="19050">
            <a:solidFill>
              <a:schemeClr val="tx1"/>
            </a:solidFill>
            <a:round/>
            <a:headEnd/>
            <a:tailEnd/>
          </a:ln>
        </p:spPr>
        <p:txBody>
          <a:bodyPr wrap="none" anchor="ctr">
            <a:spAutoFit/>
          </a:bodyPr>
          <a:lstStyle/>
          <a:p>
            <a:pPr algn="ctr"/>
            <a:r>
              <a:rPr lang="en-US"/>
              <a:t>Hexadecimal</a:t>
            </a:r>
          </a:p>
        </p:txBody>
      </p:sp>
      <p:sp>
        <p:nvSpPr>
          <p:cNvPr id="12292" name="Oval 4"/>
          <p:cNvSpPr>
            <a:spLocks noChangeArrowheads="1"/>
          </p:cNvSpPr>
          <p:nvPr/>
        </p:nvSpPr>
        <p:spPr bwMode="auto">
          <a:xfrm>
            <a:off x="1220788" y="1981200"/>
            <a:ext cx="2513012" cy="666750"/>
          </a:xfrm>
          <a:prstGeom prst="ellipse">
            <a:avLst/>
          </a:prstGeom>
          <a:solidFill>
            <a:srgbClr val="FFCC66"/>
          </a:solidFill>
          <a:ln w="19050">
            <a:solidFill>
              <a:schemeClr val="tx1"/>
            </a:solidFill>
            <a:round/>
            <a:headEnd/>
            <a:tailEnd/>
          </a:ln>
        </p:spPr>
        <p:txBody>
          <a:bodyPr wrap="none" anchor="ctr"/>
          <a:lstStyle/>
          <a:p>
            <a:pPr algn="ctr"/>
            <a:r>
              <a:rPr lang="en-US"/>
              <a:t>Decimal</a:t>
            </a:r>
          </a:p>
        </p:txBody>
      </p:sp>
      <p:sp>
        <p:nvSpPr>
          <p:cNvPr id="12293" name="Oval 5"/>
          <p:cNvSpPr>
            <a:spLocks noChangeArrowheads="1"/>
          </p:cNvSpPr>
          <p:nvPr/>
        </p:nvSpPr>
        <p:spPr bwMode="auto">
          <a:xfrm>
            <a:off x="5335588" y="1981200"/>
            <a:ext cx="2513012" cy="666750"/>
          </a:xfrm>
          <a:prstGeom prst="ellipse">
            <a:avLst/>
          </a:prstGeom>
          <a:solidFill>
            <a:srgbClr val="FFCC66"/>
          </a:solidFill>
          <a:ln w="19050">
            <a:solidFill>
              <a:schemeClr val="tx1"/>
            </a:solidFill>
            <a:round/>
            <a:headEnd/>
            <a:tailEnd/>
          </a:ln>
        </p:spPr>
        <p:txBody>
          <a:bodyPr wrap="none" anchor="ctr"/>
          <a:lstStyle/>
          <a:p>
            <a:pPr algn="ctr"/>
            <a:r>
              <a:rPr lang="en-US"/>
              <a:t>Octal</a:t>
            </a:r>
          </a:p>
        </p:txBody>
      </p:sp>
      <p:sp>
        <p:nvSpPr>
          <p:cNvPr id="12294" name="Oval 6"/>
          <p:cNvSpPr>
            <a:spLocks noChangeArrowheads="1"/>
          </p:cNvSpPr>
          <p:nvPr/>
        </p:nvSpPr>
        <p:spPr bwMode="auto">
          <a:xfrm>
            <a:off x="1220788" y="4143375"/>
            <a:ext cx="2513012" cy="666750"/>
          </a:xfrm>
          <a:prstGeom prst="ellipse">
            <a:avLst/>
          </a:prstGeom>
          <a:solidFill>
            <a:srgbClr val="FFCC66"/>
          </a:solidFill>
          <a:ln w="19050">
            <a:solidFill>
              <a:schemeClr val="tx1"/>
            </a:solidFill>
            <a:round/>
            <a:headEnd/>
            <a:tailEnd/>
          </a:ln>
        </p:spPr>
        <p:txBody>
          <a:bodyPr wrap="none" anchor="ctr"/>
          <a:lstStyle/>
          <a:p>
            <a:pPr algn="ctr"/>
            <a:r>
              <a:rPr lang="en-US"/>
              <a:t>Binary</a:t>
            </a:r>
          </a:p>
        </p:txBody>
      </p:sp>
      <p:sp>
        <p:nvSpPr>
          <p:cNvPr id="12295" name="Line 7"/>
          <p:cNvSpPr>
            <a:spLocks noChangeShapeType="1"/>
          </p:cNvSpPr>
          <p:nvPr/>
        </p:nvSpPr>
        <p:spPr bwMode="auto">
          <a:xfrm flipV="1">
            <a:off x="2514600" y="2708275"/>
            <a:ext cx="0" cy="1295400"/>
          </a:xfrm>
          <a:prstGeom prst="line">
            <a:avLst/>
          </a:prstGeom>
          <a:noFill/>
          <a:ln w="57150">
            <a:solidFill>
              <a:schemeClr val="folHlink"/>
            </a:solidFill>
            <a:round/>
            <a:headEnd/>
            <a:tailEnd type="triangle" w="med" len="med"/>
          </a:ln>
        </p:spPr>
        <p:txBody>
          <a:bodyPr anchor="ctr">
            <a:spAutoFit/>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t>Binary to Decimal</a:t>
            </a:r>
          </a:p>
        </p:txBody>
      </p:sp>
      <p:sp>
        <p:nvSpPr>
          <p:cNvPr id="13315" name="Rectangle 3"/>
          <p:cNvSpPr>
            <a:spLocks noGrp="1" noChangeArrowheads="1"/>
          </p:cNvSpPr>
          <p:nvPr>
            <p:ph type="body" idx="1"/>
          </p:nvPr>
        </p:nvSpPr>
        <p:spPr/>
        <p:txBody>
          <a:bodyPr>
            <a:normAutofit/>
          </a:bodyPr>
          <a:lstStyle/>
          <a:p>
            <a:r>
              <a:rPr lang="en-US" b="0" dirty="0" smtClean="0">
                <a:effectLst/>
                <a:latin typeface="Times New Roman" pitchFamily="18" charset="0"/>
                <a:cs typeface="Times New Roman" pitchFamily="18" charset="0"/>
              </a:rPr>
              <a:t>Technique</a:t>
            </a:r>
          </a:p>
          <a:p>
            <a:pPr marL="274320" lvl="1">
              <a:spcBef>
                <a:spcPts val="600"/>
              </a:spcBef>
              <a:buSzPct val="70000"/>
              <a:buFont typeface="Wingdings"/>
              <a:buChar char=""/>
            </a:pPr>
            <a:r>
              <a:rPr lang="en-US" sz="3200" b="0" dirty="0" smtClean="0">
                <a:effectLst/>
                <a:latin typeface="Times New Roman" pitchFamily="18" charset="0"/>
                <a:cs typeface="Times New Roman" pitchFamily="18" charset="0"/>
              </a:rPr>
              <a:t>Multiply each bit by 2n, where n is the “weight” of the bit</a:t>
            </a:r>
          </a:p>
          <a:p>
            <a:pPr marL="274320" lvl="1">
              <a:spcBef>
                <a:spcPts val="600"/>
              </a:spcBef>
              <a:buSzPct val="70000"/>
              <a:buFont typeface="Wingdings"/>
              <a:buChar char=""/>
            </a:pPr>
            <a:r>
              <a:rPr lang="en-US" sz="3200" b="0" dirty="0" smtClean="0">
                <a:effectLst/>
                <a:latin typeface="Times New Roman" pitchFamily="18" charset="0"/>
                <a:cs typeface="Times New Roman" pitchFamily="18" charset="0"/>
              </a:rPr>
              <a:t>The weight is the position of the bit, starting from 0 on the right</a:t>
            </a:r>
          </a:p>
          <a:p>
            <a:pPr marL="274320" lvl="1">
              <a:spcBef>
                <a:spcPts val="600"/>
              </a:spcBef>
              <a:buSzPct val="70000"/>
              <a:buFont typeface="Wingdings"/>
              <a:buChar char=""/>
            </a:pPr>
            <a:r>
              <a:rPr lang="en-US" sz="3200" b="0" dirty="0" smtClean="0">
                <a:effectLst/>
                <a:latin typeface="Times New Roman" pitchFamily="18" charset="0"/>
                <a:cs typeface="Times New Roman" pitchFamily="18" charset="0"/>
              </a:rPr>
              <a:t>Add the results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t>Example</a:t>
            </a:r>
          </a:p>
        </p:txBody>
      </p:sp>
      <p:sp>
        <p:nvSpPr>
          <p:cNvPr id="14339" name="Text Box 3"/>
          <p:cNvSpPr txBox="1">
            <a:spLocks noChangeArrowheads="1"/>
          </p:cNvSpPr>
          <p:nvPr/>
        </p:nvSpPr>
        <p:spPr bwMode="auto">
          <a:xfrm>
            <a:off x="1828800" y="2438400"/>
            <a:ext cx="6629400" cy="3378200"/>
          </a:xfrm>
          <a:prstGeom prst="rect">
            <a:avLst/>
          </a:prstGeom>
          <a:noFill/>
          <a:ln w="57150">
            <a:noFill/>
            <a:miter lim="800000"/>
            <a:headEnd/>
            <a:tailEnd/>
          </a:ln>
        </p:spPr>
        <p:txBody>
          <a:bodyPr>
            <a:spAutoFit/>
          </a:bodyPr>
          <a:lstStyle/>
          <a:p>
            <a:pPr defTabSz="449263">
              <a:spcBef>
                <a:spcPct val="50000"/>
              </a:spcBef>
            </a:pPr>
            <a:r>
              <a:rPr lang="en-US">
                <a:latin typeface="Courier New" pitchFamily="49" charset="0"/>
              </a:rPr>
              <a:t>101011</a:t>
            </a:r>
            <a:r>
              <a:rPr lang="en-US" baseline="-25000">
                <a:latin typeface="Courier New" pitchFamily="49" charset="0"/>
              </a:rPr>
              <a:t>2</a:t>
            </a:r>
            <a:r>
              <a:rPr lang="en-US">
                <a:latin typeface="Courier New" pitchFamily="49" charset="0"/>
              </a:rPr>
              <a:t> =&gt; 	1 x 2</a:t>
            </a:r>
            <a:r>
              <a:rPr lang="en-US" baseline="30000">
                <a:latin typeface="Courier New" pitchFamily="49" charset="0"/>
              </a:rPr>
              <a:t>0</a:t>
            </a:r>
            <a:r>
              <a:rPr lang="en-US">
                <a:latin typeface="Courier New" pitchFamily="49" charset="0"/>
              </a:rPr>
              <a:t> = 	 1</a:t>
            </a:r>
            <a:br>
              <a:rPr lang="en-US">
                <a:latin typeface="Courier New" pitchFamily="49" charset="0"/>
              </a:rPr>
            </a:br>
            <a:r>
              <a:rPr lang="en-US">
                <a:latin typeface="Courier New" pitchFamily="49" charset="0"/>
              </a:rPr>
              <a:t>					1 x 2</a:t>
            </a:r>
            <a:r>
              <a:rPr lang="en-US" baseline="30000">
                <a:latin typeface="Courier New" pitchFamily="49" charset="0"/>
              </a:rPr>
              <a:t>1</a:t>
            </a:r>
            <a:r>
              <a:rPr lang="en-US">
                <a:latin typeface="Courier New" pitchFamily="49" charset="0"/>
              </a:rPr>
              <a:t> =	 2</a:t>
            </a:r>
            <a:br>
              <a:rPr lang="en-US">
                <a:latin typeface="Courier New" pitchFamily="49" charset="0"/>
              </a:rPr>
            </a:br>
            <a:r>
              <a:rPr lang="en-US">
                <a:latin typeface="Courier New" pitchFamily="49" charset="0"/>
              </a:rPr>
              <a:t>					0 x 2</a:t>
            </a:r>
            <a:r>
              <a:rPr lang="en-US" baseline="30000">
                <a:latin typeface="Courier New" pitchFamily="49" charset="0"/>
              </a:rPr>
              <a:t>2</a:t>
            </a:r>
            <a:r>
              <a:rPr lang="en-US">
                <a:latin typeface="Courier New" pitchFamily="49" charset="0"/>
              </a:rPr>
              <a:t> = 	 0</a:t>
            </a:r>
            <a:br>
              <a:rPr lang="en-US">
                <a:latin typeface="Courier New" pitchFamily="49" charset="0"/>
              </a:rPr>
            </a:br>
            <a:r>
              <a:rPr lang="en-US">
                <a:latin typeface="Courier New" pitchFamily="49" charset="0"/>
              </a:rPr>
              <a:t>					1 x 2</a:t>
            </a:r>
            <a:r>
              <a:rPr lang="en-US" baseline="30000">
                <a:latin typeface="Courier New" pitchFamily="49" charset="0"/>
              </a:rPr>
              <a:t>3</a:t>
            </a:r>
            <a:r>
              <a:rPr lang="en-US">
                <a:latin typeface="Courier New" pitchFamily="49" charset="0"/>
              </a:rPr>
              <a:t> = 	 8</a:t>
            </a:r>
            <a:br>
              <a:rPr lang="en-US">
                <a:latin typeface="Courier New" pitchFamily="49" charset="0"/>
              </a:rPr>
            </a:br>
            <a:r>
              <a:rPr lang="en-US">
                <a:latin typeface="Courier New" pitchFamily="49" charset="0"/>
              </a:rPr>
              <a:t>					0 x 2</a:t>
            </a:r>
            <a:r>
              <a:rPr lang="en-US" baseline="30000">
                <a:latin typeface="Courier New" pitchFamily="49" charset="0"/>
              </a:rPr>
              <a:t>4</a:t>
            </a:r>
            <a:r>
              <a:rPr lang="en-US">
                <a:latin typeface="Courier New" pitchFamily="49" charset="0"/>
              </a:rPr>
              <a:t> =	 0</a:t>
            </a:r>
            <a:br>
              <a:rPr lang="en-US">
                <a:latin typeface="Courier New" pitchFamily="49" charset="0"/>
              </a:rPr>
            </a:br>
            <a:r>
              <a:rPr lang="en-US">
                <a:latin typeface="Courier New" pitchFamily="49" charset="0"/>
              </a:rPr>
              <a:t>					1 x 2</a:t>
            </a:r>
            <a:r>
              <a:rPr lang="en-US" baseline="30000">
                <a:latin typeface="Courier New" pitchFamily="49" charset="0"/>
              </a:rPr>
              <a:t>5</a:t>
            </a:r>
            <a:r>
              <a:rPr lang="en-US">
                <a:latin typeface="Courier New" pitchFamily="49" charset="0"/>
              </a:rPr>
              <a:t> = 	32</a:t>
            </a:r>
          </a:p>
          <a:p>
            <a:pPr defTabSz="449263">
              <a:spcBef>
                <a:spcPct val="50000"/>
              </a:spcBef>
            </a:pPr>
            <a:r>
              <a:rPr lang="en-US">
                <a:latin typeface="Courier New" pitchFamily="49" charset="0"/>
              </a:rPr>
              <a:t>									43</a:t>
            </a:r>
            <a:r>
              <a:rPr lang="en-US" baseline="-25000">
                <a:latin typeface="Courier New" pitchFamily="49" charset="0"/>
              </a:rPr>
              <a:t>10</a:t>
            </a:r>
            <a:r>
              <a:rPr lang="en-US">
                <a:latin typeface="Courier New" pitchFamily="49" charset="0"/>
              </a:rPr>
              <a:t>	</a:t>
            </a:r>
          </a:p>
          <a:p>
            <a:pPr defTabSz="449263">
              <a:spcBef>
                <a:spcPct val="50000"/>
              </a:spcBef>
            </a:pPr>
            <a:r>
              <a:rPr lang="en-US">
                <a:latin typeface="Courier New" pitchFamily="49" charset="0"/>
              </a:rPr>
              <a:t>		</a:t>
            </a:r>
          </a:p>
        </p:txBody>
      </p:sp>
      <p:sp>
        <p:nvSpPr>
          <p:cNvPr id="14340" name="Line 4"/>
          <p:cNvSpPr>
            <a:spLocks noChangeShapeType="1"/>
          </p:cNvSpPr>
          <p:nvPr/>
        </p:nvSpPr>
        <p:spPr bwMode="auto">
          <a:xfrm>
            <a:off x="5867400" y="4724400"/>
            <a:ext cx="609600" cy="0"/>
          </a:xfrm>
          <a:prstGeom prst="line">
            <a:avLst/>
          </a:prstGeom>
          <a:noFill/>
          <a:ln w="19050">
            <a:solidFill>
              <a:schemeClr val="tx1"/>
            </a:solidFill>
            <a:round/>
            <a:headEnd/>
            <a:tailEnd/>
          </a:ln>
        </p:spPr>
        <p:txBody>
          <a:bodyPr anchor="ctr">
            <a:spAutoFit/>
          </a:bodyPr>
          <a:lstStyle/>
          <a:p>
            <a:endParaRPr lang="en-US"/>
          </a:p>
        </p:txBody>
      </p:sp>
      <p:sp>
        <p:nvSpPr>
          <p:cNvPr id="14341" name="AutoShape 7"/>
          <p:cNvSpPr>
            <a:spLocks noChangeArrowheads="1"/>
          </p:cNvSpPr>
          <p:nvPr/>
        </p:nvSpPr>
        <p:spPr bwMode="auto">
          <a:xfrm>
            <a:off x="2025650" y="1266825"/>
            <a:ext cx="1371600" cy="685800"/>
          </a:xfrm>
          <a:prstGeom prst="wedgeRoundRectCallout">
            <a:avLst>
              <a:gd name="adj1" fmla="val 15972"/>
              <a:gd name="adj2" fmla="val 125000"/>
              <a:gd name="adj3" fmla="val 16667"/>
            </a:avLst>
          </a:prstGeom>
          <a:solidFill>
            <a:srgbClr val="FFCC66"/>
          </a:solidFill>
          <a:ln w="19050">
            <a:solidFill>
              <a:schemeClr val="tx1"/>
            </a:solidFill>
            <a:miter lim="800000"/>
            <a:headEnd/>
            <a:tailEnd/>
          </a:ln>
        </p:spPr>
        <p:txBody>
          <a:bodyPr anchor="ctr"/>
          <a:lstStyle/>
          <a:p>
            <a:pPr algn="ctr"/>
            <a:r>
              <a:rPr lang="en-US"/>
              <a:t>Bit “0”</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Octal to Decimal</a:t>
            </a:r>
          </a:p>
        </p:txBody>
      </p:sp>
      <p:sp>
        <p:nvSpPr>
          <p:cNvPr id="15363" name="Oval 3"/>
          <p:cNvSpPr>
            <a:spLocks noChangeArrowheads="1"/>
          </p:cNvSpPr>
          <p:nvPr/>
        </p:nvSpPr>
        <p:spPr bwMode="auto">
          <a:xfrm>
            <a:off x="5354638" y="4191000"/>
            <a:ext cx="2474912" cy="628650"/>
          </a:xfrm>
          <a:prstGeom prst="ellipse">
            <a:avLst/>
          </a:prstGeom>
          <a:solidFill>
            <a:srgbClr val="FFCC66"/>
          </a:solidFill>
          <a:ln w="19050">
            <a:solidFill>
              <a:schemeClr val="tx1"/>
            </a:solidFill>
            <a:round/>
            <a:headEnd/>
            <a:tailEnd/>
          </a:ln>
        </p:spPr>
        <p:txBody>
          <a:bodyPr wrap="none" anchor="ctr">
            <a:spAutoFit/>
          </a:bodyPr>
          <a:lstStyle/>
          <a:p>
            <a:pPr algn="ctr"/>
            <a:r>
              <a:rPr lang="en-US"/>
              <a:t>Hexadecimal</a:t>
            </a:r>
          </a:p>
        </p:txBody>
      </p:sp>
      <p:sp>
        <p:nvSpPr>
          <p:cNvPr id="15364" name="Oval 4"/>
          <p:cNvSpPr>
            <a:spLocks noChangeArrowheads="1"/>
          </p:cNvSpPr>
          <p:nvPr/>
        </p:nvSpPr>
        <p:spPr bwMode="auto">
          <a:xfrm>
            <a:off x="1220788" y="1981200"/>
            <a:ext cx="2513012" cy="666750"/>
          </a:xfrm>
          <a:prstGeom prst="ellipse">
            <a:avLst/>
          </a:prstGeom>
          <a:solidFill>
            <a:srgbClr val="FFCC66"/>
          </a:solidFill>
          <a:ln w="19050">
            <a:solidFill>
              <a:schemeClr val="tx1"/>
            </a:solidFill>
            <a:round/>
            <a:headEnd/>
            <a:tailEnd/>
          </a:ln>
        </p:spPr>
        <p:txBody>
          <a:bodyPr wrap="none" anchor="ctr"/>
          <a:lstStyle/>
          <a:p>
            <a:pPr algn="ctr"/>
            <a:r>
              <a:rPr lang="en-US"/>
              <a:t>Decimal</a:t>
            </a:r>
          </a:p>
        </p:txBody>
      </p:sp>
      <p:sp>
        <p:nvSpPr>
          <p:cNvPr id="15365" name="Oval 5"/>
          <p:cNvSpPr>
            <a:spLocks noChangeArrowheads="1"/>
          </p:cNvSpPr>
          <p:nvPr/>
        </p:nvSpPr>
        <p:spPr bwMode="auto">
          <a:xfrm>
            <a:off x="5335588" y="1981200"/>
            <a:ext cx="2513012" cy="666750"/>
          </a:xfrm>
          <a:prstGeom prst="ellipse">
            <a:avLst/>
          </a:prstGeom>
          <a:solidFill>
            <a:srgbClr val="FFCC66"/>
          </a:solidFill>
          <a:ln w="19050">
            <a:solidFill>
              <a:schemeClr val="tx1"/>
            </a:solidFill>
            <a:round/>
            <a:headEnd/>
            <a:tailEnd/>
          </a:ln>
        </p:spPr>
        <p:txBody>
          <a:bodyPr wrap="none" anchor="ctr"/>
          <a:lstStyle/>
          <a:p>
            <a:pPr algn="ctr"/>
            <a:r>
              <a:rPr lang="en-US"/>
              <a:t>Octal</a:t>
            </a:r>
          </a:p>
        </p:txBody>
      </p:sp>
      <p:sp>
        <p:nvSpPr>
          <p:cNvPr id="15366" name="Oval 6"/>
          <p:cNvSpPr>
            <a:spLocks noChangeArrowheads="1"/>
          </p:cNvSpPr>
          <p:nvPr/>
        </p:nvSpPr>
        <p:spPr bwMode="auto">
          <a:xfrm>
            <a:off x="1220788" y="4143375"/>
            <a:ext cx="2513012" cy="666750"/>
          </a:xfrm>
          <a:prstGeom prst="ellipse">
            <a:avLst/>
          </a:prstGeom>
          <a:solidFill>
            <a:srgbClr val="FFCC66"/>
          </a:solidFill>
          <a:ln w="19050">
            <a:solidFill>
              <a:schemeClr val="tx1"/>
            </a:solidFill>
            <a:round/>
            <a:headEnd/>
            <a:tailEnd/>
          </a:ln>
        </p:spPr>
        <p:txBody>
          <a:bodyPr wrap="none" anchor="ctr"/>
          <a:lstStyle/>
          <a:p>
            <a:pPr algn="ctr"/>
            <a:r>
              <a:rPr lang="en-US"/>
              <a:t>Binary</a:t>
            </a:r>
          </a:p>
        </p:txBody>
      </p:sp>
      <p:sp>
        <p:nvSpPr>
          <p:cNvPr id="15367" name="Line 7"/>
          <p:cNvSpPr>
            <a:spLocks noChangeShapeType="1"/>
          </p:cNvSpPr>
          <p:nvPr/>
        </p:nvSpPr>
        <p:spPr bwMode="auto">
          <a:xfrm rot="16200000" flipV="1">
            <a:off x="4552950" y="1619250"/>
            <a:ext cx="0" cy="1333500"/>
          </a:xfrm>
          <a:prstGeom prst="line">
            <a:avLst/>
          </a:prstGeom>
          <a:noFill/>
          <a:ln w="57150">
            <a:solidFill>
              <a:schemeClr val="folHlink"/>
            </a:solidFill>
            <a:round/>
            <a:headEnd/>
            <a:tailEnd type="triangle" w="med" len="med"/>
          </a:ln>
        </p:spPr>
        <p:txBody>
          <a:bodyPr anchor="ctr">
            <a:spAutoFit/>
          </a:bodyP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Octal to Decimal</a:t>
            </a:r>
          </a:p>
        </p:txBody>
      </p:sp>
      <p:sp>
        <p:nvSpPr>
          <p:cNvPr id="16387" name="Rectangle 3"/>
          <p:cNvSpPr>
            <a:spLocks noGrp="1" noChangeArrowheads="1"/>
          </p:cNvSpPr>
          <p:nvPr>
            <p:ph type="body" idx="1"/>
          </p:nvPr>
        </p:nvSpPr>
        <p:spPr/>
        <p:txBody>
          <a:bodyPr>
            <a:normAutofit/>
          </a:bodyPr>
          <a:lstStyle/>
          <a:p>
            <a:r>
              <a:rPr lang="en-US" b="0" dirty="0" smtClean="0">
                <a:effectLst/>
                <a:latin typeface="Times New Roman" pitchFamily="18" charset="0"/>
                <a:cs typeface="Times New Roman" pitchFamily="18" charset="0"/>
              </a:rPr>
              <a:t>Technique</a:t>
            </a:r>
          </a:p>
          <a:p>
            <a:pPr marL="274320" lvl="1">
              <a:spcBef>
                <a:spcPts val="600"/>
              </a:spcBef>
              <a:buSzPct val="70000"/>
              <a:buFont typeface="Wingdings"/>
              <a:buChar char=""/>
            </a:pPr>
            <a:r>
              <a:rPr lang="en-US" sz="3200" b="0" dirty="0" smtClean="0">
                <a:effectLst/>
                <a:latin typeface="Times New Roman" pitchFamily="18" charset="0"/>
                <a:cs typeface="Times New Roman" pitchFamily="18" charset="0"/>
              </a:rPr>
              <a:t>Multiply each bit by 8n, where n is the “weight” of the bit</a:t>
            </a:r>
          </a:p>
          <a:p>
            <a:pPr marL="274320" lvl="1">
              <a:spcBef>
                <a:spcPts val="600"/>
              </a:spcBef>
              <a:buSzPct val="70000"/>
              <a:buFont typeface="Wingdings"/>
              <a:buChar char=""/>
            </a:pPr>
            <a:r>
              <a:rPr lang="en-US" sz="3200" b="0" dirty="0" smtClean="0">
                <a:effectLst/>
                <a:latin typeface="Times New Roman" pitchFamily="18" charset="0"/>
                <a:cs typeface="Times New Roman" pitchFamily="18" charset="0"/>
              </a:rPr>
              <a:t>The weight is the position of the bit, starting from 0 on the right</a:t>
            </a:r>
          </a:p>
          <a:p>
            <a:pPr marL="274320" lvl="1">
              <a:spcBef>
                <a:spcPts val="600"/>
              </a:spcBef>
              <a:buSzPct val="70000"/>
              <a:buFont typeface="Wingdings"/>
              <a:buChar char=""/>
            </a:pPr>
            <a:r>
              <a:rPr lang="en-US" sz="3200" b="0" dirty="0" smtClean="0">
                <a:effectLst/>
                <a:latin typeface="Times New Roman" pitchFamily="18" charset="0"/>
                <a:cs typeface="Times New Roman" pitchFamily="18" charset="0"/>
              </a:rPr>
              <a:t>Add the results</a:t>
            </a:r>
          </a:p>
        </p:txBody>
      </p:sp>
      <p:sp>
        <p:nvSpPr>
          <p:cNvPr id="16388" name="Line 4"/>
          <p:cNvSpPr>
            <a:spLocks noChangeShapeType="1"/>
          </p:cNvSpPr>
          <p:nvPr/>
        </p:nvSpPr>
        <p:spPr bwMode="auto">
          <a:xfrm>
            <a:off x="4495800" y="2362200"/>
            <a:ext cx="228600" cy="0"/>
          </a:xfrm>
          <a:prstGeom prst="line">
            <a:avLst/>
          </a:prstGeom>
          <a:noFill/>
          <a:ln w="57150">
            <a:solidFill>
              <a:srgbClr val="CC0000"/>
            </a:solidFill>
            <a:round/>
            <a:headEnd/>
            <a:tailEnd/>
          </a:ln>
        </p:spPr>
        <p:txBody>
          <a:bodyPr anchor="ctr">
            <a:spAutoFit/>
          </a:bodyP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Example</a:t>
            </a:r>
          </a:p>
        </p:txBody>
      </p:sp>
      <p:sp>
        <p:nvSpPr>
          <p:cNvPr id="17411" name="Text Box 3"/>
          <p:cNvSpPr txBox="1">
            <a:spLocks noChangeArrowheads="1"/>
          </p:cNvSpPr>
          <p:nvPr/>
        </p:nvSpPr>
        <p:spPr bwMode="auto">
          <a:xfrm>
            <a:off x="1828800" y="2638425"/>
            <a:ext cx="6629400" cy="1552575"/>
          </a:xfrm>
          <a:prstGeom prst="rect">
            <a:avLst/>
          </a:prstGeom>
          <a:noFill/>
          <a:ln w="57150">
            <a:noFill/>
            <a:miter lim="800000"/>
            <a:headEnd/>
            <a:tailEnd/>
          </a:ln>
        </p:spPr>
        <p:txBody>
          <a:bodyPr>
            <a:spAutoFit/>
          </a:bodyPr>
          <a:lstStyle/>
          <a:p>
            <a:pPr>
              <a:spcBef>
                <a:spcPct val="50000"/>
              </a:spcBef>
            </a:pPr>
            <a:r>
              <a:rPr lang="en-US">
                <a:latin typeface="Courier New" pitchFamily="49" charset="0"/>
              </a:rPr>
              <a:t>724</a:t>
            </a:r>
            <a:r>
              <a:rPr lang="en-US" baseline="-25000">
                <a:latin typeface="Courier New" pitchFamily="49" charset="0"/>
              </a:rPr>
              <a:t>8</a:t>
            </a:r>
            <a:r>
              <a:rPr lang="en-US">
                <a:latin typeface="Courier New" pitchFamily="49" charset="0"/>
              </a:rPr>
              <a:t> =&gt; 	4 x 8</a:t>
            </a:r>
            <a:r>
              <a:rPr lang="en-US" baseline="30000">
                <a:latin typeface="Courier New" pitchFamily="49" charset="0"/>
              </a:rPr>
              <a:t>0</a:t>
            </a:r>
            <a:r>
              <a:rPr lang="en-US">
                <a:latin typeface="Courier New" pitchFamily="49" charset="0"/>
              </a:rPr>
              <a:t> = 	  4</a:t>
            </a:r>
            <a:br>
              <a:rPr lang="en-US">
                <a:latin typeface="Courier New" pitchFamily="49" charset="0"/>
              </a:rPr>
            </a:br>
            <a:r>
              <a:rPr lang="en-US">
                <a:latin typeface="Courier New" pitchFamily="49" charset="0"/>
              </a:rPr>
              <a:t>		2 x 8</a:t>
            </a:r>
            <a:r>
              <a:rPr lang="en-US" baseline="30000">
                <a:latin typeface="Courier New" pitchFamily="49" charset="0"/>
              </a:rPr>
              <a:t>1</a:t>
            </a:r>
            <a:r>
              <a:rPr lang="en-US">
                <a:latin typeface="Courier New" pitchFamily="49" charset="0"/>
              </a:rPr>
              <a:t> = 	 16</a:t>
            </a:r>
            <a:br>
              <a:rPr lang="en-US">
                <a:latin typeface="Courier New" pitchFamily="49" charset="0"/>
              </a:rPr>
            </a:br>
            <a:r>
              <a:rPr lang="en-US">
                <a:latin typeface="Courier New" pitchFamily="49" charset="0"/>
              </a:rPr>
              <a:t>		7 x 8</a:t>
            </a:r>
            <a:r>
              <a:rPr lang="en-US" baseline="30000">
                <a:latin typeface="Courier New" pitchFamily="49" charset="0"/>
              </a:rPr>
              <a:t>2</a:t>
            </a:r>
            <a:r>
              <a:rPr lang="en-US">
                <a:latin typeface="Courier New" pitchFamily="49" charset="0"/>
              </a:rPr>
              <a:t> = 	448</a:t>
            </a:r>
            <a:br>
              <a:rPr lang="en-US">
                <a:latin typeface="Courier New" pitchFamily="49" charset="0"/>
              </a:rPr>
            </a:br>
            <a:r>
              <a:rPr lang="en-US">
                <a:latin typeface="Courier New" pitchFamily="49" charset="0"/>
              </a:rPr>
              <a:t>				468</a:t>
            </a:r>
            <a:r>
              <a:rPr lang="en-US" baseline="-25000">
                <a:latin typeface="Courier New" pitchFamily="49" charset="0"/>
              </a:rPr>
              <a:t>10</a:t>
            </a:r>
          </a:p>
        </p:txBody>
      </p:sp>
      <p:sp>
        <p:nvSpPr>
          <p:cNvPr id="17412" name="Line 4"/>
          <p:cNvSpPr>
            <a:spLocks noChangeShapeType="1"/>
          </p:cNvSpPr>
          <p:nvPr/>
        </p:nvSpPr>
        <p:spPr bwMode="auto">
          <a:xfrm>
            <a:off x="5562600" y="3781425"/>
            <a:ext cx="762000" cy="0"/>
          </a:xfrm>
          <a:prstGeom prst="line">
            <a:avLst/>
          </a:prstGeom>
          <a:noFill/>
          <a:ln w="19050">
            <a:solidFill>
              <a:schemeClr val="tx1"/>
            </a:solidFill>
            <a:round/>
            <a:headEnd/>
            <a:tailEnd/>
          </a:ln>
        </p:spPr>
        <p:txBody>
          <a:bodyPr anchor="ctr">
            <a:spAutoFit/>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mtClean="0"/>
              <a:t>Hexadecimal to Decimal</a:t>
            </a:r>
          </a:p>
        </p:txBody>
      </p:sp>
      <p:sp>
        <p:nvSpPr>
          <p:cNvPr id="18435" name="Oval 3"/>
          <p:cNvSpPr>
            <a:spLocks noChangeArrowheads="1"/>
          </p:cNvSpPr>
          <p:nvPr/>
        </p:nvSpPr>
        <p:spPr bwMode="auto">
          <a:xfrm>
            <a:off x="5354638" y="4191000"/>
            <a:ext cx="2474912" cy="628650"/>
          </a:xfrm>
          <a:prstGeom prst="ellipse">
            <a:avLst/>
          </a:prstGeom>
          <a:solidFill>
            <a:srgbClr val="FFCC66"/>
          </a:solidFill>
          <a:ln w="19050">
            <a:solidFill>
              <a:schemeClr val="tx1"/>
            </a:solidFill>
            <a:round/>
            <a:headEnd/>
            <a:tailEnd/>
          </a:ln>
        </p:spPr>
        <p:txBody>
          <a:bodyPr wrap="none" anchor="ctr">
            <a:spAutoFit/>
          </a:bodyPr>
          <a:lstStyle/>
          <a:p>
            <a:pPr algn="ctr"/>
            <a:r>
              <a:rPr lang="en-US"/>
              <a:t>Hexadecimal</a:t>
            </a:r>
          </a:p>
        </p:txBody>
      </p:sp>
      <p:sp>
        <p:nvSpPr>
          <p:cNvPr id="18436" name="Oval 4"/>
          <p:cNvSpPr>
            <a:spLocks noChangeArrowheads="1"/>
          </p:cNvSpPr>
          <p:nvPr/>
        </p:nvSpPr>
        <p:spPr bwMode="auto">
          <a:xfrm>
            <a:off x="1220788" y="1981200"/>
            <a:ext cx="2513012" cy="666750"/>
          </a:xfrm>
          <a:prstGeom prst="ellipse">
            <a:avLst/>
          </a:prstGeom>
          <a:solidFill>
            <a:srgbClr val="FFCC66"/>
          </a:solidFill>
          <a:ln w="19050">
            <a:solidFill>
              <a:schemeClr val="tx1"/>
            </a:solidFill>
            <a:round/>
            <a:headEnd/>
            <a:tailEnd/>
          </a:ln>
        </p:spPr>
        <p:txBody>
          <a:bodyPr wrap="none" anchor="ctr"/>
          <a:lstStyle/>
          <a:p>
            <a:pPr algn="ctr"/>
            <a:r>
              <a:rPr lang="en-US"/>
              <a:t>Decimal</a:t>
            </a:r>
          </a:p>
        </p:txBody>
      </p:sp>
      <p:sp>
        <p:nvSpPr>
          <p:cNvPr id="18437" name="Oval 5"/>
          <p:cNvSpPr>
            <a:spLocks noChangeArrowheads="1"/>
          </p:cNvSpPr>
          <p:nvPr/>
        </p:nvSpPr>
        <p:spPr bwMode="auto">
          <a:xfrm>
            <a:off x="5335588" y="1981200"/>
            <a:ext cx="2513012" cy="666750"/>
          </a:xfrm>
          <a:prstGeom prst="ellipse">
            <a:avLst/>
          </a:prstGeom>
          <a:solidFill>
            <a:srgbClr val="FFCC66"/>
          </a:solidFill>
          <a:ln w="19050">
            <a:solidFill>
              <a:schemeClr val="tx1"/>
            </a:solidFill>
            <a:round/>
            <a:headEnd/>
            <a:tailEnd/>
          </a:ln>
        </p:spPr>
        <p:txBody>
          <a:bodyPr wrap="none" anchor="ctr"/>
          <a:lstStyle/>
          <a:p>
            <a:pPr algn="ctr"/>
            <a:r>
              <a:rPr lang="en-US"/>
              <a:t>Octal</a:t>
            </a:r>
          </a:p>
        </p:txBody>
      </p:sp>
      <p:sp>
        <p:nvSpPr>
          <p:cNvPr id="18438" name="Oval 6"/>
          <p:cNvSpPr>
            <a:spLocks noChangeArrowheads="1"/>
          </p:cNvSpPr>
          <p:nvPr/>
        </p:nvSpPr>
        <p:spPr bwMode="auto">
          <a:xfrm>
            <a:off x="1220788" y="4143375"/>
            <a:ext cx="2513012" cy="666750"/>
          </a:xfrm>
          <a:prstGeom prst="ellipse">
            <a:avLst/>
          </a:prstGeom>
          <a:solidFill>
            <a:srgbClr val="FFCC66"/>
          </a:solidFill>
          <a:ln w="19050">
            <a:solidFill>
              <a:schemeClr val="tx1"/>
            </a:solidFill>
            <a:round/>
            <a:headEnd/>
            <a:tailEnd/>
          </a:ln>
        </p:spPr>
        <p:txBody>
          <a:bodyPr wrap="none" anchor="ctr"/>
          <a:lstStyle/>
          <a:p>
            <a:pPr algn="ctr"/>
            <a:r>
              <a:rPr lang="en-US"/>
              <a:t>Binary</a:t>
            </a:r>
          </a:p>
        </p:txBody>
      </p:sp>
      <p:sp>
        <p:nvSpPr>
          <p:cNvPr id="18439" name="Line 7"/>
          <p:cNvSpPr>
            <a:spLocks noChangeShapeType="1"/>
          </p:cNvSpPr>
          <p:nvPr/>
        </p:nvSpPr>
        <p:spPr bwMode="auto">
          <a:xfrm rot="16200000" flipV="1">
            <a:off x="3771900" y="2705100"/>
            <a:ext cx="1447800" cy="1524000"/>
          </a:xfrm>
          <a:prstGeom prst="line">
            <a:avLst/>
          </a:prstGeom>
          <a:noFill/>
          <a:ln w="57150">
            <a:solidFill>
              <a:schemeClr val="folHlink"/>
            </a:solidFill>
            <a:round/>
            <a:headEnd/>
            <a:tailEnd type="triangle" w="med" len="med"/>
          </a:ln>
        </p:spPr>
        <p:txBody>
          <a:bodyPr anchor="ctr">
            <a:spAutoFit/>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t>Hexadecimal to Decimal</a:t>
            </a:r>
          </a:p>
        </p:txBody>
      </p:sp>
      <p:sp>
        <p:nvSpPr>
          <p:cNvPr id="19459" name="Rectangle 3"/>
          <p:cNvSpPr>
            <a:spLocks noGrp="1" noChangeArrowheads="1"/>
          </p:cNvSpPr>
          <p:nvPr>
            <p:ph type="body" idx="1"/>
          </p:nvPr>
        </p:nvSpPr>
        <p:spPr/>
        <p:txBody>
          <a:bodyPr>
            <a:normAutofit/>
          </a:bodyPr>
          <a:lstStyle/>
          <a:p>
            <a:pPr marL="274320" lvl="1">
              <a:spcBef>
                <a:spcPts val="600"/>
              </a:spcBef>
              <a:buSzPct val="70000"/>
              <a:buFont typeface="Wingdings"/>
              <a:buChar char=""/>
            </a:pPr>
            <a:r>
              <a:rPr lang="en-US" sz="3200" b="0" dirty="0" smtClean="0">
                <a:effectLst/>
                <a:latin typeface="Times New Roman" pitchFamily="18" charset="0"/>
                <a:cs typeface="Times New Roman" pitchFamily="18" charset="0"/>
              </a:rPr>
              <a:t>Technique</a:t>
            </a:r>
          </a:p>
          <a:p>
            <a:pPr marL="274320" lvl="1">
              <a:spcBef>
                <a:spcPts val="600"/>
              </a:spcBef>
              <a:buSzPct val="70000"/>
              <a:buFont typeface="Wingdings"/>
              <a:buChar char=""/>
            </a:pPr>
            <a:r>
              <a:rPr lang="en-US" sz="3200" b="0" dirty="0" smtClean="0">
                <a:effectLst/>
                <a:latin typeface="Times New Roman" pitchFamily="18" charset="0"/>
                <a:cs typeface="Times New Roman" pitchFamily="18" charset="0"/>
              </a:rPr>
              <a:t>Multiply each bit by 16n, where n is the “weight” of the bit</a:t>
            </a:r>
          </a:p>
          <a:p>
            <a:pPr marL="274320" lvl="1">
              <a:spcBef>
                <a:spcPts val="600"/>
              </a:spcBef>
              <a:buSzPct val="70000"/>
              <a:buFont typeface="Wingdings"/>
              <a:buChar char=""/>
            </a:pPr>
            <a:r>
              <a:rPr lang="en-US" sz="3200" b="0" dirty="0" smtClean="0">
                <a:effectLst/>
                <a:latin typeface="Times New Roman" pitchFamily="18" charset="0"/>
                <a:cs typeface="Times New Roman" pitchFamily="18" charset="0"/>
              </a:rPr>
              <a:t>The weight is the position of the bit, starting from 0 on the right</a:t>
            </a:r>
          </a:p>
          <a:p>
            <a:pPr marL="274320" lvl="1">
              <a:spcBef>
                <a:spcPts val="600"/>
              </a:spcBef>
              <a:buSzPct val="70000"/>
              <a:buFont typeface="Wingdings"/>
              <a:buChar char=""/>
            </a:pPr>
            <a:r>
              <a:rPr lang="en-US" sz="3200" b="0" dirty="0" smtClean="0">
                <a:effectLst/>
                <a:latin typeface="Times New Roman" pitchFamily="18" charset="0"/>
                <a:cs typeface="Times New Roman" pitchFamily="18" charset="0"/>
              </a:rPr>
              <a:t>Add the results</a:t>
            </a:r>
          </a:p>
        </p:txBody>
      </p:sp>
      <p:sp>
        <p:nvSpPr>
          <p:cNvPr id="19460" name="Line 4"/>
          <p:cNvSpPr>
            <a:spLocks noChangeShapeType="1"/>
          </p:cNvSpPr>
          <p:nvPr/>
        </p:nvSpPr>
        <p:spPr bwMode="auto">
          <a:xfrm>
            <a:off x="4495800" y="2362200"/>
            <a:ext cx="533400" cy="0"/>
          </a:xfrm>
          <a:prstGeom prst="line">
            <a:avLst/>
          </a:prstGeom>
          <a:noFill/>
          <a:ln w="57150">
            <a:solidFill>
              <a:srgbClr val="CC0000"/>
            </a:solidFill>
            <a:round/>
            <a:headEnd/>
            <a:tailEnd/>
          </a:ln>
        </p:spPr>
        <p:txBody>
          <a:bodyPr anchor="ctr">
            <a:spAutoFit/>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62500" lnSpcReduction="20000"/>
          </a:bodyPr>
          <a:lstStyle/>
          <a:p>
            <a:pPr algn="just">
              <a:buFont typeface="Wingdings" pitchFamily="2" charset="2"/>
              <a:buChar char="Ø"/>
            </a:pPr>
            <a:r>
              <a:rPr lang="en-US" sz="2400" dirty="0" smtClean="0">
                <a:latin typeface="Times New Roman" pitchFamily="18" charset="0"/>
              </a:rPr>
              <a:t>Computer being electronic machine cannot understand Symbols &amp; Decimal numbers </a:t>
            </a:r>
            <a:r>
              <a:rPr lang="en-US" sz="2400" i="1" dirty="0" smtClean="0">
                <a:latin typeface="Times New Roman" pitchFamily="18" charset="0"/>
              </a:rPr>
              <a:t>directly. </a:t>
            </a:r>
          </a:p>
          <a:p>
            <a:pPr lvl="1" algn="just">
              <a:buFont typeface="Wingdings" pitchFamily="2" charset="2"/>
              <a:buNone/>
            </a:pPr>
            <a:endParaRPr lang="en-US" i="1" dirty="0" smtClean="0">
              <a:latin typeface="Times New Roman" pitchFamily="18" charset="0"/>
            </a:endParaRPr>
          </a:p>
          <a:p>
            <a:pPr algn="just">
              <a:buFont typeface="Wingdings" pitchFamily="2" charset="2"/>
              <a:buChar char="Ø"/>
            </a:pPr>
            <a:r>
              <a:rPr lang="en-US" sz="2400" dirty="0" smtClean="0">
                <a:latin typeface="Times New Roman" pitchFamily="18" charset="0"/>
              </a:rPr>
              <a:t>This led to the development of separate machine language which is in binary form (0’ &amp; 1’s). </a:t>
            </a:r>
          </a:p>
          <a:p>
            <a:pPr lvl="1" algn="just">
              <a:buFont typeface="Wingdings" pitchFamily="2" charset="2"/>
              <a:buNone/>
            </a:pPr>
            <a:endParaRPr lang="en-US" dirty="0" smtClean="0">
              <a:latin typeface="Times New Roman" pitchFamily="18" charset="0"/>
            </a:endParaRPr>
          </a:p>
          <a:p>
            <a:pPr algn="just">
              <a:buFont typeface="Wingdings" pitchFamily="2" charset="2"/>
              <a:buChar char="Ø"/>
            </a:pPr>
            <a:r>
              <a:rPr lang="en-US" sz="2400" dirty="0" smtClean="0">
                <a:latin typeface="Times New Roman" pitchFamily="18" charset="0"/>
              </a:rPr>
              <a:t> Also the Data to be Processed (Symbols, Characters &amp; Numbers) must also be in binary form (0’s &amp; 1’s). </a:t>
            </a:r>
          </a:p>
          <a:p>
            <a:pPr algn="just">
              <a:buFont typeface="Wingdings" pitchFamily="2" charset="2"/>
              <a:buChar char="Ø"/>
            </a:pPr>
            <a:r>
              <a:rPr lang="en-US" sz="2400" dirty="0" smtClean="0">
                <a:latin typeface="Times New Roman" pitchFamily="18" charset="0"/>
              </a:rPr>
              <a:t>Therefore various methods of representing Natural Language symbols &amp; Decimal Numbers in </a:t>
            </a:r>
            <a:r>
              <a:rPr lang="en-US" sz="2400" i="1" dirty="0" smtClean="0">
                <a:latin typeface="Times New Roman" pitchFamily="18" charset="0"/>
              </a:rPr>
              <a:t>Binary form</a:t>
            </a:r>
            <a:r>
              <a:rPr lang="en-US" sz="2400" dirty="0" smtClean="0">
                <a:latin typeface="Times New Roman" pitchFamily="18" charset="0"/>
              </a:rPr>
              <a:t> inside the Computer Machine constitute </a:t>
            </a:r>
            <a:r>
              <a:rPr lang="en-US" sz="2400" i="1" dirty="0" smtClean="0">
                <a:latin typeface="Times New Roman" pitchFamily="18" charset="0"/>
              </a:rPr>
              <a:t>Internal Data Representation</a:t>
            </a:r>
            <a:r>
              <a:rPr lang="en-US" sz="2400" dirty="0" smtClean="0">
                <a:latin typeface="Times New Roman" pitchFamily="18" charset="0"/>
              </a:rPr>
              <a:t>.</a:t>
            </a:r>
          </a:p>
          <a:p>
            <a:pPr lvl="4" algn="just">
              <a:buFont typeface="Wingdings" pitchFamily="2" charset="2"/>
              <a:buNone/>
            </a:pPr>
            <a:endParaRPr lang="en-US" sz="2400" dirty="0" smtClean="0">
              <a:latin typeface="Times New Roman" pitchFamily="18" charset="0"/>
            </a:endParaRPr>
          </a:p>
          <a:p>
            <a:pPr algn="just">
              <a:buFont typeface="Wingdings" pitchFamily="2" charset="2"/>
              <a:buChar char="Ø"/>
            </a:pPr>
            <a:r>
              <a:rPr lang="en-US" sz="2400" dirty="0" smtClean="0">
                <a:latin typeface="Times New Roman" pitchFamily="18" charset="0"/>
              </a:rPr>
              <a:t>Accordingly Data can be Organized in groups of </a:t>
            </a:r>
            <a:r>
              <a:rPr lang="en-US" sz="2400" i="1" dirty="0" smtClean="0">
                <a:latin typeface="Times New Roman" pitchFamily="18" charset="0"/>
              </a:rPr>
              <a:t>Bi</a:t>
            </a:r>
            <a:r>
              <a:rPr lang="en-US" sz="2400" dirty="0" smtClean="0">
                <a:latin typeface="Times New Roman" pitchFamily="18" charset="0"/>
              </a:rPr>
              <a:t>nary Digi</a:t>
            </a:r>
            <a:r>
              <a:rPr lang="en-US" sz="2400" i="1" dirty="0" smtClean="0">
                <a:latin typeface="Times New Roman" pitchFamily="18" charset="0"/>
              </a:rPr>
              <a:t>ts</a:t>
            </a:r>
            <a:r>
              <a:rPr lang="en-US" sz="2400" dirty="0" smtClean="0">
                <a:latin typeface="Times New Roman" pitchFamily="18" charset="0"/>
              </a:rPr>
              <a:t> (BITS), as Multiples of 8 bits say 16, 32, 64 bits. </a:t>
            </a:r>
          </a:p>
          <a:p>
            <a:pPr lvl="4" algn="just">
              <a:buFont typeface="Wingdings" pitchFamily="2" charset="2"/>
              <a:buNone/>
            </a:pPr>
            <a:endParaRPr lang="en-US" sz="2400" dirty="0" smtClean="0">
              <a:latin typeface="Times New Roman" pitchFamily="18" charset="0"/>
            </a:endParaRPr>
          </a:p>
          <a:p>
            <a:pPr algn="just">
              <a:buFont typeface="Wingdings" pitchFamily="2" charset="2"/>
              <a:buChar char="Ø"/>
            </a:pPr>
            <a:r>
              <a:rPr lang="en-US" sz="2400" dirty="0" smtClean="0">
                <a:latin typeface="Times New Roman" pitchFamily="18" charset="0"/>
              </a:rPr>
              <a:t> A group of </a:t>
            </a:r>
            <a:r>
              <a:rPr lang="en-US" sz="2400" dirty="0" smtClean="0">
                <a:solidFill>
                  <a:srgbClr val="FF0000"/>
                </a:solidFill>
                <a:latin typeface="Times New Roman" pitchFamily="18" charset="0"/>
              </a:rPr>
              <a:t>8</a:t>
            </a:r>
            <a:r>
              <a:rPr lang="en-US" sz="2400" dirty="0" smtClean="0">
                <a:latin typeface="Times New Roman" pitchFamily="18" charset="0"/>
              </a:rPr>
              <a:t> bits is termed as one </a:t>
            </a:r>
            <a:r>
              <a:rPr lang="en-US" sz="2400" dirty="0" smtClean="0">
                <a:solidFill>
                  <a:srgbClr val="FF0000"/>
                </a:solidFill>
                <a:latin typeface="Times New Roman" pitchFamily="18" charset="0"/>
              </a:rPr>
              <a:t>Byte</a:t>
            </a:r>
            <a:r>
              <a:rPr lang="en-US" sz="2400" dirty="0" smtClean="0">
                <a:latin typeface="Times New Roman" pitchFamily="18" charset="0"/>
              </a:rPr>
              <a:t>. Now this Byte may represent Internally a number, a character, a special symbol etc.</a:t>
            </a:r>
          </a:p>
          <a:p>
            <a:pPr lvl="4" algn="just">
              <a:buFont typeface="Wingdings" pitchFamily="2" charset="2"/>
              <a:buNone/>
            </a:pPr>
            <a:endParaRPr lang="en-US" sz="2400" dirty="0" smtClean="0">
              <a:latin typeface="Times New Roman" pitchFamily="18" charset="0"/>
            </a:endParaRPr>
          </a:p>
          <a:p>
            <a:pPr algn="just">
              <a:buFont typeface="Wingdings" pitchFamily="2" charset="2"/>
              <a:buChar char="Ø"/>
            </a:pPr>
            <a:r>
              <a:rPr lang="en-US" sz="2400" dirty="0" smtClean="0">
                <a:latin typeface="Times New Roman" pitchFamily="18" charset="0"/>
              </a:rPr>
              <a:t>For example, one </a:t>
            </a:r>
            <a:r>
              <a:rPr lang="en-US" sz="2400" dirty="0" smtClean="0">
                <a:solidFill>
                  <a:srgbClr val="FF0000"/>
                </a:solidFill>
                <a:latin typeface="Times New Roman" pitchFamily="18" charset="0"/>
              </a:rPr>
              <a:t>Byte</a:t>
            </a:r>
            <a:r>
              <a:rPr lang="en-US" sz="2400" dirty="0" smtClean="0">
                <a:latin typeface="Times New Roman" pitchFamily="18" charset="0"/>
              </a:rPr>
              <a:t> may look like.</a:t>
            </a:r>
          </a:p>
          <a:p>
            <a:pPr lvl="1" algn="just">
              <a:buFont typeface="Wingdings" pitchFamily="2" charset="2"/>
              <a:buNone/>
            </a:pPr>
            <a:r>
              <a:rPr lang="en-US" sz="2400" dirty="0" smtClean="0">
                <a:latin typeface="Times New Roman" pitchFamily="18" charset="0"/>
              </a:rPr>
              <a:t>	            </a:t>
            </a:r>
            <a:r>
              <a:rPr lang="en-US" sz="2400" dirty="0" smtClean="0">
                <a:solidFill>
                  <a:srgbClr val="FF3300"/>
                </a:solidFill>
                <a:latin typeface="Times New Roman" pitchFamily="18" charset="0"/>
              </a:rPr>
              <a:t>0 1 0 0 0 0 0 1</a:t>
            </a:r>
            <a:r>
              <a:rPr lang="en-US" sz="2400" dirty="0" smtClean="0">
                <a:latin typeface="Times New Roman" pitchFamily="18" charset="0"/>
              </a:rPr>
              <a:t>    </a:t>
            </a:r>
            <a:r>
              <a:rPr lang="en-US" sz="2400" dirty="0" smtClean="0">
                <a:latin typeface="Times New Roman" pitchFamily="18" charset="0"/>
                <a:sym typeface="Wingdings" pitchFamily="2" charset="2"/>
              </a:rPr>
              <a:t> denotes character ‘</a:t>
            </a:r>
            <a:r>
              <a:rPr lang="en-US" sz="2400" dirty="0" smtClean="0">
                <a:solidFill>
                  <a:srgbClr val="FF3300"/>
                </a:solidFill>
                <a:latin typeface="Times New Roman" pitchFamily="18" charset="0"/>
                <a:sym typeface="Wingdings" pitchFamily="2" charset="2"/>
              </a:rPr>
              <a:t>A</a:t>
            </a:r>
            <a:r>
              <a:rPr lang="en-US" sz="2400" dirty="0" smtClean="0">
                <a:latin typeface="Times New Roman" pitchFamily="18" charset="0"/>
                <a:sym typeface="Wingdings" pitchFamily="2" charset="2"/>
              </a:rPr>
              <a:t>’</a:t>
            </a:r>
            <a:endParaRPr lang="en-US" sz="2400" dirty="0" smtClean="0">
              <a:latin typeface="Times New Roman" pitchFamily="18" charset="0"/>
            </a:endParaRPr>
          </a:p>
          <a:p>
            <a:pPr algn="just">
              <a:buFont typeface="Wingdings" pitchFamily="2" charset="2"/>
              <a:buChar char="Ø"/>
            </a:pPr>
            <a:endParaRPr lang="en-US" sz="2400" dirty="0" smtClean="0">
              <a:latin typeface="Times New Roman" pitchFamily="18" charset="0"/>
            </a:endParaRP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Example</a:t>
            </a:r>
          </a:p>
        </p:txBody>
      </p:sp>
      <p:sp>
        <p:nvSpPr>
          <p:cNvPr id="20483" name="Text Box 3"/>
          <p:cNvSpPr txBox="1">
            <a:spLocks noChangeArrowheads="1"/>
          </p:cNvSpPr>
          <p:nvPr/>
        </p:nvSpPr>
        <p:spPr bwMode="auto">
          <a:xfrm>
            <a:off x="1219200" y="2760663"/>
            <a:ext cx="7086600" cy="1735137"/>
          </a:xfrm>
          <a:prstGeom prst="rect">
            <a:avLst/>
          </a:prstGeom>
          <a:noFill/>
          <a:ln w="57150">
            <a:noFill/>
            <a:miter lim="800000"/>
            <a:headEnd/>
            <a:tailEnd/>
          </a:ln>
        </p:spPr>
        <p:txBody>
          <a:bodyPr>
            <a:spAutoFit/>
          </a:bodyPr>
          <a:lstStyle/>
          <a:p>
            <a:pPr>
              <a:spcBef>
                <a:spcPct val="50000"/>
              </a:spcBef>
            </a:pPr>
            <a:r>
              <a:rPr lang="en-US">
                <a:latin typeface="Courier New" pitchFamily="49" charset="0"/>
              </a:rPr>
              <a:t>ABC</a:t>
            </a:r>
            <a:r>
              <a:rPr lang="en-US" baseline="-25000">
                <a:latin typeface="Courier New" pitchFamily="49" charset="0"/>
              </a:rPr>
              <a:t>16</a:t>
            </a:r>
            <a:r>
              <a:rPr lang="en-US">
                <a:latin typeface="Courier New" pitchFamily="49" charset="0"/>
              </a:rPr>
              <a:t> =&gt;	C x 16</a:t>
            </a:r>
            <a:r>
              <a:rPr lang="en-US" baseline="30000">
                <a:latin typeface="Courier New" pitchFamily="49" charset="0"/>
              </a:rPr>
              <a:t>0</a:t>
            </a:r>
            <a:r>
              <a:rPr lang="en-US">
                <a:latin typeface="Courier New" pitchFamily="49" charset="0"/>
              </a:rPr>
              <a:t> = 12 x   1 =   12</a:t>
            </a:r>
            <a:br>
              <a:rPr lang="en-US">
                <a:latin typeface="Courier New" pitchFamily="49" charset="0"/>
              </a:rPr>
            </a:br>
            <a:r>
              <a:rPr lang="en-US">
                <a:latin typeface="Courier New" pitchFamily="49" charset="0"/>
              </a:rPr>
              <a:t>       	B x 16</a:t>
            </a:r>
            <a:r>
              <a:rPr lang="en-US" baseline="30000">
                <a:latin typeface="Courier New" pitchFamily="49" charset="0"/>
              </a:rPr>
              <a:t>1</a:t>
            </a:r>
            <a:r>
              <a:rPr lang="en-US">
                <a:latin typeface="Courier New" pitchFamily="49" charset="0"/>
              </a:rPr>
              <a:t> = 11 x  16 =  176</a:t>
            </a:r>
            <a:br>
              <a:rPr lang="en-US">
                <a:latin typeface="Courier New" pitchFamily="49" charset="0"/>
              </a:rPr>
            </a:br>
            <a:r>
              <a:rPr lang="en-US">
                <a:latin typeface="Courier New" pitchFamily="49" charset="0"/>
              </a:rPr>
              <a:t> 		A x 16</a:t>
            </a:r>
            <a:r>
              <a:rPr lang="en-US" baseline="30000">
                <a:latin typeface="Courier New" pitchFamily="49" charset="0"/>
              </a:rPr>
              <a:t>2</a:t>
            </a:r>
            <a:r>
              <a:rPr lang="en-US">
                <a:latin typeface="Courier New" pitchFamily="49" charset="0"/>
              </a:rPr>
              <a:t> = 10 x 256 = 2560</a:t>
            </a:r>
          </a:p>
          <a:p>
            <a:pPr>
              <a:spcBef>
                <a:spcPct val="50000"/>
              </a:spcBef>
            </a:pPr>
            <a:r>
              <a:rPr lang="en-US">
                <a:latin typeface="Courier New" pitchFamily="49" charset="0"/>
              </a:rPr>
              <a:t>		                     2748</a:t>
            </a:r>
            <a:r>
              <a:rPr lang="en-US" baseline="-25000">
                <a:latin typeface="Courier New" pitchFamily="49" charset="0"/>
              </a:rPr>
              <a:t>10</a:t>
            </a:r>
          </a:p>
        </p:txBody>
      </p:sp>
      <p:sp>
        <p:nvSpPr>
          <p:cNvPr id="20484" name="Line 4"/>
          <p:cNvSpPr>
            <a:spLocks noChangeShapeType="1"/>
          </p:cNvSpPr>
          <p:nvPr/>
        </p:nvSpPr>
        <p:spPr bwMode="auto">
          <a:xfrm>
            <a:off x="6781800" y="3932238"/>
            <a:ext cx="1143000" cy="0"/>
          </a:xfrm>
          <a:prstGeom prst="line">
            <a:avLst/>
          </a:prstGeom>
          <a:noFill/>
          <a:ln w="19050">
            <a:solidFill>
              <a:schemeClr val="tx1"/>
            </a:solidFill>
            <a:round/>
            <a:headEnd/>
            <a:tailEnd/>
          </a:ln>
        </p:spPr>
        <p:txBody>
          <a:bodyPr anchor="ctr">
            <a:spAutoFit/>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p:cNvSpPr>
            <a:spLocks noGrp="1" noChangeArrowheads="1"/>
          </p:cNvSpPr>
          <p:nvPr>
            <p:ph type="title"/>
          </p:nvPr>
        </p:nvSpPr>
        <p:spPr/>
        <p:txBody>
          <a:bodyPr/>
          <a:lstStyle/>
          <a:p>
            <a:r>
              <a:rPr lang="en-US" smtClean="0"/>
              <a:t>Decimal to Binary</a:t>
            </a:r>
          </a:p>
        </p:txBody>
      </p:sp>
      <p:sp>
        <p:nvSpPr>
          <p:cNvPr id="21507" name="Oval 1027"/>
          <p:cNvSpPr>
            <a:spLocks noChangeArrowheads="1"/>
          </p:cNvSpPr>
          <p:nvPr/>
        </p:nvSpPr>
        <p:spPr bwMode="auto">
          <a:xfrm>
            <a:off x="5354638" y="4191000"/>
            <a:ext cx="2474912" cy="628650"/>
          </a:xfrm>
          <a:prstGeom prst="ellipse">
            <a:avLst/>
          </a:prstGeom>
          <a:solidFill>
            <a:srgbClr val="FFCC66"/>
          </a:solidFill>
          <a:ln w="19050">
            <a:solidFill>
              <a:schemeClr val="tx1"/>
            </a:solidFill>
            <a:round/>
            <a:headEnd/>
            <a:tailEnd/>
          </a:ln>
        </p:spPr>
        <p:txBody>
          <a:bodyPr wrap="none" anchor="ctr">
            <a:spAutoFit/>
          </a:bodyPr>
          <a:lstStyle/>
          <a:p>
            <a:pPr algn="ctr"/>
            <a:r>
              <a:rPr lang="en-US"/>
              <a:t>Hexadecimal</a:t>
            </a:r>
          </a:p>
        </p:txBody>
      </p:sp>
      <p:sp>
        <p:nvSpPr>
          <p:cNvPr id="21508" name="Oval 1028"/>
          <p:cNvSpPr>
            <a:spLocks noChangeArrowheads="1"/>
          </p:cNvSpPr>
          <p:nvPr/>
        </p:nvSpPr>
        <p:spPr bwMode="auto">
          <a:xfrm>
            <a:off x="1220788" y="1981200"/>
            <a:ext cx="2513012" cy="666750"/>
          </a:xfrm>
          <a:prstGeom prst="ellipse">
            <a:avLst/>
          </a:prstGeom>
          <a:solidFill>
            <a:srgbClr val="FFCC66"/>
          </a:solidFill>
          <a:ln w="19050">
            <a:solidFill>
              <a:schemeClr val="tx1"/>
            </a:solidFill>
            <a:round/>
            <a:headEnd/>
            <a:tailEnd/>
          </a:ln>
        </p:spPr>
        <p:txBody>
          <a:bodyPr wrap="none" anchor="ctr"/>
          <a:lstStyle/>
          <a:p>
            <a:pPr algn="ctr"/>
            <a:r>
              <a:rPr lang="en-US"/>
              <a:t>Decimal</a:t>
            </a:r>
          </a:p>
        </p:txBody>
      </p:sp>
      <p:sp>
        <p:nvSpPr>
          <p:cNvPr id="21509" name="Oval 1029"/>
          <p:cNvSpPr>
            <a:spLocks noChangeArrowheads="1"/>
          </p:cNvSpPr>
          <p:nvPr/>
        </p:nvSpPr>
        <p:spPr bwMode="auto">
          <a:xfrm>
            <a:off x="5335588" y="1981200"/>
            <a:ext cx="2513012" cy="666750"/>
          </a:xfrm>
          <a:prstGeom prst="ellipse">
            <a:avLst/>
          </a:prstGeom>
          <a:solidFill>
            <a:srgbClr val="FFCC66"/>
          </a:solidFill>
          <a:ln w="19050">
            <a:solidFill>
              <a:schemeClr val="tx1"/>
            </a:solidFill>
            <a:round/>
            <a:headEnd/>
            <a:tailEnd/>
          </a:ln>
        </p:spPr>
        <p:txBody>
          <a:bodyPr wrap="none" anchor="ctr"/>
          <a:lstStyle/>
          <a:p>
            <a:pPr algn="ctr"/>
            <a:r>
              <a:rPr lang="en-US"/>
              <a:t>Octal</a:t>
            </a:r>
          </a:p>
        </p:txBody>
      </p:sp>
      <p:sp>
        <p:nvSpPr>
          <p:cNvPr id="21510" name="Oval 1030"/>
          <p:cNvSpPr>
            <a:spLocks noChangeArrowheads="1"/>
          </p:cNvSpPr>
          <p:nvPr/>
        </p:nvSpPr>
        <p:spPr bwMode="auto">
          <a:xfrm>
            <a:off x="1220788" y="4143375"/>
            <a:ext cx="2513012" cy="666750"/>
          </a:xfrm>
          <a:prstGeom prst="ellipse">
            <a:avLst/>
          </a:prstGeom>
          <a:solidFill>
            <a:srgbClr val="FFCC66"/>
          </a:solidFill>
          <a:ln w="19050">
            <a:solidFill>
              <a:schemeClr val="tx1"/>
            </a:solidFill>
            <a:round/>
            <a:headEnd/>
            <a:tailEnd/>
          </a:ln>
        </p:spPr>
        <p:txBody>
          <a:bodyPr wrap="none" anchor="ctr"/>
          <a:lstStyle/>
          <a:p>
            <a:pPr algn="ctr"/>
            <a:r>
              <a:rPr lang="en-US"/>
              <a:t>Binary</a:t>
            </a:r>
          </a:p>
        </p:txBody>
      </p:sp>
      <p:sp>
        <p:nvSpPr>
          <p:cNvPr id="21511" name="Line 1031"/>
          <p:cNvSpPr>
            <a:spLocks noChangeShapeType="1"/>
          </p:cNvSpPr>
          <p:nvPr/>
        </p:nvSpPr>
        <p:spPr bwMode="auto">
          <a:xfrm>
            <a:off x="2438400" y="2895600"/>
            <a:ext cx="0" cy="1066800"/>
          </a:xfrm>
          <a:prstGeom prst="line">
            <a:avLst/>
          </a:prstGeom>
          <a:noFill/>
          <a:ln w="57150">
            <a:solidFill>
              <a:schemeClr val="folHlink"/>
            </a:solidFill>
            <a:round/>
            <a:headEnd/>
            <a:tailEnd type="triangle" w="med" len="med"/>
          </a:ln>
        </p:spPr>
        <p:txBody>
          <a:bodyPr anchor="ctr">
            <a:spAutoFit/>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ChangeArrowheads="1"/>
          </p:cNvSpPr>
          <p:nvPr>
            <p:ph type="title"/>
          </p:nvPr>
        </p:nvSpPr>
        <p:spPr/>
        <p:txBody>
          <a:bodyPr/>
          <a:lstStyle/>
          <a:p>
            <a:r>
              <a:rPr lang="en-US" smtClean="0"/>
              <a:t>Decimal to Binary</a:t>
            </a:r>
          </a:p>
        </p:txBody>
      </p:sp>
      <p:sp>
        <p:nvSpPr>
          <p:cNvPr id="22531" name="Rectangle 1027"/>
          <p:cNvSpPr>
            <a:spLocks noGrp="1" noChangeArrowheads="1"/>
          </p:cNvSpPr>
          <p:nvPr>
            <p:ph type="body" idx="1"/>
          </p:nvPr>
        </p:nvSpPr>
        <p:spPr/>
        <p:txBody>
          <a:bodyPr/>
          <a:lstStyle/>
          <a:p>
            <a:pPr marL="274320" lvl="1">
              <a:spcBef>
                <a:spcPts val="600"/>
              </a:spcBef>
              <a:buSzPct val="70000"/>
              <a:buFont typeface="Wingdings"/>
              <a:buChar char=""/>
            </a:pPr>
            <a:r>
              <a:rPr lang="en-US" sz="3200" b="0" dirty="0" smtClean="0">
                <a:effectLst/>
                <a:latin typeface="Times New Roman" pitchFamily="18" charset="0"/>
                <a:cs typeface="Times New Roman" pitchFamily="18" charset="0"/>
              </a:rPr>
              <a:t>Technique</a:t>
            </a:r>
          </a:p>
          <a:p>
            <a:pPr marL="274320" lvl="1">
              <a:spcBef>
                <a:spcPts val="600"/>
              </a:spcBef>
              <a:buSzPct val="70000"/>
              <a:buFont typeface="Wingdings"/>
              <a:buChar char=""/>
            </a:pPr>
            <a:r>
              <a:rPr lang="en-US" sz="3200" b="0" dirty="0" smtClean="0">
                <a:effectLst/>
                <a:latin typeface="Times New Roman" pitchFamily="18" charset="0"/>
                <a:cs typeface="Times New Roman" pitchFamily="18" charset="0"/>
              </a:rPr>
              <a:t>Divide by two, keep track of the remainder</a:t>
            </a:r>
          </a:p>
          <a:p>
            <a:pPr marL="274320" lvl="1">
              <a:spcBef>
                <a:spcPts val="600"/>
              </a:spcBef>
              <a:buSzPct val="70000"/>
              <a:buFont typeface="Wingdings"/>
              <a:buChar char=""/>
            </a:pPr>
            <a:r>
              <a:rPr lang="en-US" sz="3200" b="0" dirty="0" smtClean="0">
                <a:effectLst/>
                <a:latin typeface="Times New Roman" pitchFamily="18" charset="0"/>
                <a:cs typeface="Times New Roman" pitchFamily="18" charset="0"/>
              </a:rPr>
              <a:t>First remainder is bit 0 (LSB, least-significant bit)</a:t>
            </a:r>
          </a:p>
          <a:p>
            <a:pPr marL="274320" lvl="1">
              <a:spcBef>
                <a:spcPts val="600"/>
              </a:spcBef>
              <a:buSzPct val="70000"/>
              <a:buFont typeface="Wingdings"/>
              <a:buChar char=""/>
            </a:pPr>
            <a:r>
              <a:rPr lang="en-US" sz="3200" b="0" dirty="0" smtClean="0">
                <a:effectLst/>
                <a:latin typeface="Times New Roman" pitchFamily="18" charset="0"/>
                <a:cs typeface="Times New Roman" pitchFamily="18" charset="0"/>
              </a:rPr>
              <a:t>Second remainder is bit 1</a:t>
            </a:r>
          </a:p>
          <a:p>
            <a:pPr marL="274320" lvl="1">
              <a:spcBef>
                <a:spcPts val="600"/>
              </a:spcBef>
              <a:buSzPct val="70000"/>
              <a:buFont typeface="Wingdings"/>
              <a:buChar char=""/>
            </a:pPr>
            <a:r>
              <a:rPr lang="en-US" sz="3200" b="0" dirty="0" smtClean="0">
                <a:effectLst/>
                <a:latin typeface="Times New Roman" pitchFamily="18" charset="0"/>
                <a:cs typeface="Times New Roman" pitchFamily="18" charset="0"/>
              </a:rPr>
              <a:t>Etc.</a:t>
            </a:r>
          </a:p>
          <a:p>
            <a:pPr lvl="1"/>
            <a:endParaRPr 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title"/>
          </p:nvPr>
        </p:nvSpPr>
        <p:spPr/>
        <p:txBody>
          <a:bodyPr/>
          <a:lstStyle/>
          <a:p>
            <a:r>
              <a:rPr lang="en-US" smtClean="0"/>
              <a:t>Example</a:t>
            </a:r>
          </a:p>
        </p:txBody>
      </p:sp>
      <p:sp>
        <p:nvSpPr>
          <p:cNvPr id="23555" name="Text Box 1027"/>
          <p:cNvSpPr txBox="1">
            <a:spLocks noChangeArrowheads="1"/>
          </p:cNvSpPr>
          <p:nvPr/>
        </p:nvSpPr>
        <p:spPr bwMode="auto">
          <a:xfrm>
            <a:off x="304800" y="1371600"/>
            <a:ext cx="2057400" cy="457200"/>
          </a:xfrm>
          <a:prstGeom prst="rect">
            <a:avLst/>
          </a:prstGeom>
          <a:noFill/>
          <a:ln w="57150">
            <a:noFill/>
            <a:miter lim="800000"/>
            <a:headEnd/>
            <a:tailEnd/>
          </a:ln>
        </p:spPr>
        <p:txBody>
          <a:bodyPr>
            <a:spAutoFit/>
          </a:bodyPr>
          <a:lstStyle/>
          <a:p>
            <a:pPr algn="ctr">
              <a:spcBef>
                <a:spcPct val="50000"/>
              </a:spcBef>
            </a:pPr>
            <a:r>
              <a:rPr lang="en-US">
                <a:latin typeface="Courier New" pitchFamily="49" charset="0"/>
              </a:rPr>
              <a:t>125</a:t>
            </a:r>
            <a:r>
              <a:rPr lang="en-US" baseline="-25000">
                <a:latin typeface="Courier New" pitchFamily="49" charset="0"/>
              </a:rPr>
              <a:t>10</a:t>
            </a:r>
            <a:r>
              <a:rPr lang="en-US">
                <a:latin typeface="Courier New" pitchFamily="49" charset="0"/>
              </a:rPr>
              <a:t> = ?</a:t>
            </a:r>
            <a:r>
              <a:rPr lang="en-US" baseline="-25000">
                <a:latin typeface="Courier New" pitchFamily="49" charset="0"/>
              </a:rPr>
              <a:t>2</a:t>
            </a:r>
          </a:p>
        </p:txBody>
      </p:sp>
      <p:grpSp>
        <p:nvGrpSpPr>
          <p:cNvPr id="2" name="Group 1028"/>
          <p:cNvGrpSpPr>
            <a:grpSpLocks/>
          </p:cNvGrpSpPr>
          <p:nvPr/>
        </p:nvGrpSpPr>
        <p:grpSpPr bwMode="auto">
          <a:xfrm>
            <a:off x="3543300" y="1295400"/>
            <a:ext cx="2057400" cy="822325"/>
            <a:chOff x="2232" y="816"/>
            <a:chExt cx="1296" cy="518"/>
          </a:xfrm>
        </p:grpSpPr>
        <p:sp>
          <p:nvSpPr>
            <p:cNvPr id="23583" name="Text Box 1029"/>
            <p:cNvSpPr txBox="1">
              <a:spLocks noChangeArrowheads="1"/>
            </p:cNvSpPr>
            <p:nvPr/>
          </p:nvSpPr>
          <p:spPr bwMode="auto">
            <a:xfrm>
              <a:off x="2232" y="816"/>
              <a:ext cx="1296" cy="518"/>
            </a:xfrm>
            <a:prstGeom prst="rect">
              <a:avLst/>
            </a:prstGeom>
            <a:noFill/>
            <a:ln w="57150">
              <a:noFill/>
              <a:miter lim="800000"/>
              <a:headEnd/>
              <a:tailEnd/>
            </a:ln>
          </p:spPr>
          <p:txBody>
            <a:bodyPr>
              <a:spAutoFit/>
            </a:bodyPr>
            <a:lstStyle/>
            <a:p>
              <a:pPr>
                <a:spcBef>
                  <a:spcPct val="50000"/>
                </a:spcBef>
              </a:pPr>
              <a:r>
                <a:rPr lang="en-US">
                  <a:latin typeface="Courier New" pitchFamily="49" charset="0"/>
                </a:rPr>
                <a:t>2 125</a:t>
              </a:r>
              <a:br>
                <a:rPr lang="en-US">
                  <a:latin typeface="Courier New" pitchFamily="49" charset="0"/>
                </a:rPr>
              </a:br>
              <a:r>
                <a:rPr lang="en-US">
                  <a:latin typeface="Courier New" pitchFamily="49" charset="0"/>
                </a:rPr>
                <a:t>   62   1</a:t>
              </a:r>
              <a:endParaRPr lang="en-US" baseline="-25000">
                <a:latin typeface="Courier New" pitchFamily="49" charset="0"/>
              </a:endParaRPr>
            </a:p>
          </p:txBody>
        </p:sp>
        <p:sp>
          <p:nvSpPr>
            <p:cNvPr id="23584" name="Line 1030"/>
            <p:cNvSpPr>
              <a:spLocks noChangeShapeType="1"/>
            </p:cNvSpPr>
            <p:nvPr/>
          </p:nvSpPr>
          <p:spPr bwMode="auto">
            <a:xfrm>
              <a:off x="2448" y="864"/>
              <a:ext cx="0" cy="192"/>
            </a:xfrm>
            <a:prstGeom prst="line">
              <a:avLst/>
            </a:prstGeom>
            <a:noFill/>
            <a:ln w="19050">
              <a:solidFill>
                <a:schemeClr val="tx1"/>
              </a:solidFill>
              <a:round/>
              <a:headEnd/>
              <a:tailEnd/>
            </a:ln>
          </p:spPr>
          <p:txBody>
            <a:bodyPr anchor="ctr">
              <a:spAutoFit/>
            </a:bodyPr>
            <a:lstStyle/>
            <a:p>
              <a:endParaRPr lang="en-US"/>
            </a:p>
          </p:txBody>
        </p:sp>
        <p:sp>
          <p:nvSpPr>
            <p:cNvPr id="23585" name="Line 1031"/>
            <p:cNvSpPr>
              <a:spLocks noChangeShapeType="1"/>
            </p:cNvSpPr>
            <p:nvPr/>
          </p:nvSpPr>
          <p:spPr bwMode="auto">
            <a:xfrm>
              <a:off x="2448" y="1056"/>
              <a:ext cx="432" cy="0"/>
            </a:xfrm>
            <a:prstGeom prst="line">
              <a:avLst/>
            </a:prstGeom>
            <a:noFill/>
            <a:ln w="19050">
              <a:solidFill>
                <a:schemeClr val="tx1"/>
              </a:solidFill>
              <a:round/>
              <a:headEnd/>
              <a:tailEnd/>
            </a:ln>
          </p:spPr>
          <p:txBody>
            <a:bodyPr anchor="ctr">
              <a:spAutoFit/>
            </a:bodyPr>
            <a:lstStyle/>
            <a:p>
              <a:endParaRPr lang="en-US"/>
            </a:p>
          </p:txBody>
        </p:sp>
      </p:grpSp>
      <p:grpSp>
        <p:nvGrpSpPr>
          <p:cNvPr id="3" name="Group 1032"/>
          <p:cNvGrpSpPr>
            <a:grpSpLocks/>
          </p:cNvGrpSpPr>
          <p:nvPr/>
        </p:nvGrpSpPr>
        <p:grpSpPr bwMode="auto">
          <a:xfrm>
            <a:off x="3543300" y="1676400"/>
            <a:ext cx="2057400" cy="822325"/>
            <a:chOff x="2232" y="1056"/>
            <a:chExt cx="1296" cy="518"/>
          </a:xfrm>
        </p:grpSpPr>
        <p:sp>
          <p:nvSpPr>
            <p:cNvPr id="23580" name="Text Box 1033"/>
            <p:cNvSpPr txBox="1">
              <a:spLocks noChangeArrowheads="1"/>
            </p:cNvSpPr>
            <p:nvPr/>
          </p:nvSpPr>
          <p:spPr bwMode="auto">
            <a:xfrm>
              <a:off x="2232" y="1056"/>
              <a:ext cx="1296" cy="518"/>
            </a:xfrm>
            <a:prstGeom prst="rect">
              <a:avLst/>
            </a:prstGeom>
            <a:noFill/>
            <a:ln w="57150">
              <a:noFill/>
              <a:miter lim="800000"/>
              <a:headEnd/>
              <a:tailEnd/>
            </a:ln>
          </p:spPr>
          <p:txBody>
            <a:bodyPr>
              <a:spAutoFit/>
            </a:bodyPr>
            <a:lstStyle/>
            <a:p>
              <a:pPr>
                <a:spcBef>
                  <a:spcPct val="50000"/>
                </a:spcBef>
              </a:pPr>
              <a:r>
                <a:rPr lang="en-US">
                  <a:latin typeface="Courier New" pitchFamily="49" charset="0"/>
                </a:rPr>
                <a:t>2    </a:t>
              </a:r>
              <a:br>
                <a:rPr lang="en-US">
                  <a:latin typeface="Courier New" pitchFamily="49" charset="0"/>
                </a:rPr>
              </a:br>
              <a:r>
                <a:rPr lang="en-US">
                  <a:latin typeface="Courier New" pitchFamily="49" charset="0"/>
                </a:rPr>
                <a:t>   31   0</a:t>
              </a:r>
              <a:endParaRPr lang="en-US" baseline="-25000">
                <a:latin typeface="Courier New" pitchFamily="49" charset="0"/>
              </a:endParaRPr>
            </a:p>
          </p:txBody>
        </p:sp>
        <p:sp>
          <p:nvSpPr>
            <p:cNvPr id="23581" name="Line 1034"/>
            <p:cNvSpPr>
              <a:spLocks noChangeShapeType="1"/>
            </p:cNvSpPr>
            <p:nvPr/>
          </p:nvSpPr>
          <p:spPr bwMode="auto">
            <a:xfrm>
              <a:off x="2448" y="1104"/>
              <a:ext cx="0" cy="192"/>
            </a:xfrm>
            <a:prstGeom prst="line">
              <a:avLst/>
            </a:prstGeom>
            <a:noFill/>
            <a:ln w="19050">
              <a:solidFill>
                <a:schemeClr val="tx1"/>
              </a:solidFill>
              <a:round/>
              <a:headEnd/>
              <a:tailEnd/>
            </a:ln>
          </p:spPr>
          <p:txBody>
            <a:bodyPr anchor="ctr">
              <a:spAutoFit/>
            </a:bodyPr>
            <a:lstStyle/>
            <a:p>
              <a:endParaRPr lang="en-US"/>
            </a:p>
          </p:txBody>
        </p:sp>
        <p:sp>
          <p:nvSpPr>
            <p:cNvPr id="23582" name="Line 1035"/>
            <p:cNvSpPr>
              <a:spLocks noChangeShapeType="1"/>
            </p:cNvSpPr>
            <p:nvPr/>
          </p:nvSpPr>
          <p:spPr bwMode="auto">
            <a:xfrm>
              <a:off x="2448" y="1296"/>
              <a:ext cx="432" cy="0"/>
            </a:xfrm>
            <a:prstGeom prst="line">
              <a:avLst/>
            </a:prstGeom>
            <a:noFill/>
            <a:ln w="19050">
              <a:solidFill>
                <a:schemeClr val="tx1"/>
              </a:solidFill>
              <a:round/>
              <a:headEnd/>
              <a:tailEnd/>
            </a:ln>
          </p:spPr>
          <p:txBody>
            <a:bodyPr anchor="ctr">
              <a:spAutoFit/>
            </a:bodyPr>
            <a:lstStyle/>
            <a:p>
              <a:endParaRPr lang="en-US"/>
            </a:p>
          </p:txBody>
        </p:sp>
      </p:grpSp>
      <p:grpSp>
        <p:nvGrpSpPr>
          <p:cNvPr id="4" name="Group 1036"/>
          <p:cNvGrpSpPr>
            <a:grpSpLocks/>
          </p:cNvGrpSpPr>
          <p:nvPr/>
        </p:nvGrpSpPr>
        <p:grpSpPr bwMode="auto">
          <a:xfrm>
            <a:off x="3543300" y="2057400"/>
            <a:ext cx="2057400" cy="822325"/>
            <a:chOff x="2232" y="1296"/>
            <a:chExt cx="1296" cy="518"/>
          </a:xfrm>
        </p:grpSpPr>
        <p:sp>
          <p:nvSpPr>
            <p:cNvPr id="23577" name="Text Box 1037"/>
            <p:cNvSpPr txBox="1">
              <a:spLocks noChangeArrowheads="1"/>
            </p:cNvSpPr>
            <p:nvPr/>
          </p:nvSpPr>
          <p:spPr bwMode="auto">
            <a:xfrm>
              <a:off x="2232" y="1296"/>
              <a:ext cx="1296" cy="518"/>
            </a:xfrm>
            <a:prstGeom prst="rect">
              <a:avLst/>
            </a:prstGeom>
            <a:noFill/>
            <a:ln w="57150">
              <a:noFill/>
              <a:miter lim="800000"/>
              <a:headEnd/>
              <a:tailEnd/>
            </a:ln>
          </p:spPr>
          <p:txBody>
            <a:bodyPr>
              <a:spAutoFit/>
            </a:bodyPr>
            <a:lstStyle/>
            <a:p>
              <a:pPr>
                <a:spcBef>
                  <a:spcPct val="50000"/>
                </a:spcBef>
              </a:pPr>
              <a:r>
                <a:rPr lang="en-US">
                  <a:latin typeface="Courier New" pitchFamily="49" charset="0"/>
                </a:rPr>
                <a:t>2    </a:t>
              </a:r>
              <a:br>
                <a:rPr lang="en-US">
                  <a:latin typeface="Courier New" pitchFamily="49" charset="0"/>
                </a:rPr>
              </a:br>
              <a:r>
                <a:rPr lang="en-US">
                  <a:latin typeface="Courier New" pitchFamily="49" charset="0"/>
                </a:rPr>
                <a:t>   15   1</a:t>
              </a:r>
              <a:endParaRPr lang="en-US" baseline="-25000">
                <a:latin typeface="Courier New" pitchFamily="49" charset="0"/>
              </a:endParaRPr>
            </a:p>
          </p:txBody>
        </p:sp>
        <p:sp>
          <p:nvSpPr>
            <p:cNvPr id="23578" name="Line 1038"/>
            <p:cNvSpPr>
              <a:spLocks noChangeShapeType="1"/>
            </p:cNvSpPr>
            <p:nvPr/>
          </p:nvSpPr>
          <p:spPr bwMode="auto">
            <a:xfrm>
              <a:off x="2448" y="1344"/>
              <a:ext cx="0" cy="192"/>
            </a:xfrm>
            <a:prstGeom prst="line">
              <a:avLst/>
            </a:prstGeom>
            <a:noFill/>
            <a:ln w="19050">
              <a:solidFill>
                <a:schemeClr val="tx1"/>
              </a:solidFill>
              <a:round/>
              <a:headEnd/>
              <a:tailEnd/>
            </a:ln>
          </p:spPr>
          <p:txBody>
            <a:bodyPr anchor="ctr">
              <a:spAutoFit/>
            </a:bodyPr>
            <a:lstStyle/>
            <a:p>
              <a:endParaRPr lang="en-US"/>
            </a:p>
          </p:txBody>
        </p:sp>
        <p:sp>
          <p:nvSpPr>
            <p:cNvPr id="23579" name="Line 1039"/>
            <p:cNvSpPr>
              <a:spLocks noChangeShapeType="1"/>
            </p:cNvSpPr>
            <p:nvPr/>
          </p:nvSpPr>
          <p:spPr bwMode="auto">
            <a:xfrm>
              <a:off x="2448" y="1536"/>
              <a:ext cx="432" cy="0"/>
            </a:xfrm>
            <a:prstGeom prst="line">
              <a:avLst/>
            </a:prstGeom>
            <a:noFill/>
            <a:ln w="19050">
              <a:solidFill>
                <a:schemeClr val="tx1"/>
              </a:solidFill>
              <a:round/>
              <a:headEnd/>
              <a:tailEnd/>
            </a:ln>
          </p:spPr>
          <p:txBody>
            <a:bodyPr anchor="ctr">
              <a:spAutoFit/>
            </a:bodyPr>
            <a:lstStyle/>
            <a:p>
              <a:endParaRPr lang="en-US"/>
            </a:p>
          </p:txBody>
        </p:sp>
      </p:grpSp>
      <p:grpSp>
        <p:nvGrpSpPr>
          <p:cNvPr id="5" name="Group 1040"/>
          <p:cNvGrpSpPr>
            <a:grpSpLocks/>
          </p:cNvGrpSpPr>
          <p:nvPr/>
        </p:nvGrpSpPr>
        <p:grpSpPr bwMode="auto">
          <a:xfrm>
            <a:off x="3527425" y="2451100"/>
            <a:ext cx="2057400" cy="822325"/>
            <a:chOff x="624" y="2112"/>
            <a:chExt cx="1296" cy="518"/>
          </a:xfrm>
        </p:grpSpPr>
        <p:sp>
          <p:nvSpPr>
            <p:cNvPr id="23574" name="Text Box 1041"/>
            <p:cNvSpPr txBox="1">
              <a:spLocks noChangeArrowheads="1"/>
            </p:cNvSpPr>
            <p:nvPr/>
          </p:nvSpPr>
          <p:spPr bwMode="auto">
            <a:xfrm>
              <a:off x="624" y="2112"/>
              <a:ext cx="1296" cy="518"/>
            </a:xfrm>
            <a:prstGeom prst="rect">
              <a:avLst/>
            </a:prstGeom>
            <a:noFill/>
            <a:ln w="57150">
              <a:noFill/>
              <a:miter lim="800000"/>
              <a:headEnd/>
              <a:tailEnd/>
            </a:ln>
          </p:spPr>
          <p:txBody>
            <a:bodyPr>
              <a:spAutoFit/>
            </a:bodyPr>
            <a:lstStyle/>
            <a:p>
              <a:pPr>
                <a:spcBef>
                  <a:spcPct val="50000"/>
                </a:spcBef>
              </a:pPr>
              <a:r>
                <a:rPr lang="en-US">
                  <a:latin typeface="Courier New" pitchFamily="49" charset="0"/>
                </a:rPr>
                <a:t>2    </a:t>
              </a:r>
              <a:br>
                <a:rPr lang="en-US">
                  <a:latin typeface="Courier New" pitchFamily="49" charset="0"/>
                </a:rPr>
              </a:br>
              <a:r>
                <a:rPr lang="en-US">
                  <a:latin typeface="Courier New" pitchFamily="49" charset="0"/>
                </a:rPr>
                <a:t>    7   1</a:t>
              </a:r>
              <a:endParaRPr lang="en-US" baseline="-25000">
                <a:latin typeface="Courier New" pitchFamily="49" charset="0"/>
              </a:endParaRPr>
            </a:p>
          </p:txBody>
        </p:sp>
        <p:sp>
          <p:nvSpPr>
            <p:cNvPr id="23575" name="Line 1042"/>
            <p:cNvSpPr>
              <a:spLocks noChangeShapeType="1"/>
            </p:cNvSpPr>
            <p:nvPr/>
          </p:nvSpPr>
          <p:spPr bwMode="auto">
            <a:xfrm>
              <a:off x="864" y="2160"/>
              <a:ext cx="0" cy="192"/>
            </a:xfrm>
            <a:prstGeom prst="line">
              <a:avLst/>
            </a:prstGeom>
            <a:noFill/>
            <a:ln w="19050">
              <a:solidFill>
                <a:schemeClr val="tx1"/>
              </a:solidFill>
              <a:round/>
              <a:headEnd/>
              <a:tailEnd/>
            </a:ln>
          </p:spPr>
          <p:txBody>
            <a:bodyPr anchor="ctr">
              <a:spAutoFit/>
            </a:bodyPr>
            <a:lstStyle/>
            <a:p>
              <a:endParaRPr lang="en-US"/>
            </a:p>
          </p:txBody>
        </p:sp>
        <p:sp>
          <p:nvSpPr>
            <p:cNvPr id="23576" name="Line 1043"/>
            <p:cNvSpPr>
              <a:spLocks noChangeShapeType="1"/>
            </p:cNvSpPr>
            <p:nvPr/>
          </p:nvSpPr>
          <p:spPr bwMode="auto">
            <a:xfrm>
              <a:off x="864" y="2352"/>
              <a:ext cx="432" cy="0"/>
            </a:xfrm>
            <a:prstGeom prst="line">
              <a:avLst/>
            </a:prstGeom>
            <a:noFill/>
            <a:ln w="19050">
              <a:solidFill>
                <a:schemeClr val="tx1"/>
              </a:solidFill>
              <a:round/>
              <a:headEnd/>
              <a:tailEnd/>
            </a:ln>
          </p:spPr>
          <p:txBody>
            <a:bodyPr anchor="ctr">
              <a:spAutoFit/>
            </a:bodyPr>
            <a:lstStyle/>
            <a:p>
              <a:endParaRPr lang="en-US"/>
            </a:p>
          </p:txBody>
        </p:sp>
      </p:grpSp>
      <p:grpSp>
        <p:nvGrpSpPr>
          <p:cNvPr id="6" name="Group 1044"/>
          <p:cNvGrpSpPr>
            <a:grpSpLocks/>
          </p:cNvGrpSpPr>
          <p:nvPr/>
        </p:nvGrpSpPr>
        <p:grpSpPr bwMode="auto">
          <a:xfrm>
            <a:off x="3559175" y="2846388"/>
            <a:ext cx="2057400" cy="822325"/>
            <a:chOff x="2232" y="1783"/>
            <a:chExt cx="1296" cy="518"/>
          </a:xfrm>
        </p:grpSpPr>
        <p:sp>
          <p:nvSpPr>
            <p:cNvPr id="23571" name="Text Box 1045"/>
            <p:cNvSpPr txBox="1">
              <a:spLocks noChangeArrowheads="1"/>
            </p:cNvSpPr>
            <p:nvPr/>
          </p:nvSpPr>
          <p:spPr bwMode="auto">
            <a:xfrm>
              <a:off x="2232" y="1783"/>
              <a:ext cx="1296" cy="518"/>
            </a:xfrm>
            <a:prstGeom prst="rect">
              <a:avLst/>
            </a:prstGeom>
            <a:noFill/>
            <a:ln w="57150">
              <a:noFill/>
              <a:miter lim="800000"/>
              <a:headEnd/>
              <a:tailEnd/>
            </a:ln>
          </p:spPr>
          <p:txBody>
            <a:bodyPr>
              <a:spAutoFit/>
            </a:bodyPr>
            <a:lstStyle/>
            <a:p>
              <a:pPr>
                <a:spcBef>
                  <a:spcPct val="50000"/>
                </a:spcBef>
              </a:pPr>
              <a:r>
                <a:rPr lang="en-US">
                  <a:latin typeface="Courier New" pitchFamily="49" charset="0"/>
                </a:rPr>
                <a:t>2    </a:t>
              </a:r>
              <a:br>
                <a:rPr lang="en-US">
                  <a:latin typeface="Courier New" pitchFamily="49" charset="0"/>
                </a:rPr>
              </a:br>
              <a:r>
                <a:rPr lang="en-US">
                  <a:latin typeface="Courier New" pitchFamily="49" charset="0"/>
                </a:rPr>
                <a:t>    3   1</a:t>
              </a:r>
              <a:endParaRPr lang="en-US" baseline="-25000">
                <a:latin typeface="Courier New" pitchFamily="49" charset="0"/>
              </a:endParaRPr>
            </a:p>
          </p:txBody>
        </p:sp>
        <p:sp>
          <p:nvSpPr>
            <p:cNvPr id="23572" name="Line 1046"/>
            <p:cNvSpPr>
              <a:spLocks noChangeShapeType="1"/>
            </p:cNvSpPr>
            <p:nvPr/>
          </p:nvSpPr>
          <p:spPr bwMode="auto">
            <a:xfrm>
              <a:off x="2448" y="1831"/>
              <a:ext cx="0" cy="192"/>
            </a:xfrm>
            <a:prstGeom prst="line">
              <a:avLst/>
            </a:prstGeom>
            <a:noFill/>
            <a:ln w="19050">
              <a:solidFill>
                <a:schemeClr val="tx1"/>
              </a:solidFill>
              <a:round/>
              <a:headEnd/>
              <a:tailEnd/>
            </a:ln>
          </p:spPr>
          <p:txBody>
            <a:bodyPr anchor="ctr">
              <a:spAutoFit/>
            </a:bodyPr>
            <a:lstStyle/>
            <a:p>
              <a:endParaRPr lang="en-US"/>
            </a:p>
          </p:txBody>
        </p:sp>
        <p:sp>
          <p:nvSpPr>
            <p:cNvPr id="23573" name="Line 1047"/>
            <p:cNvSpPr>
              <a:spLocks noChangeShapeType="1"/>
            </p:cNvSpPr>
            <p:nvPr/>
          </p:nvSpPr>
          <p:spPr bwMode="auto">
            <a:xfrm>
              <a:off x="2448" y="2023"/>
              <a:ext cx="432" cy="0"/>
            </a:xfrm>
            <a:prstGeom prst="line">
              <a:avLst/>
            </a:prstGeom>
            <a:noFill/>
            <a:ln w="19050">
              <a:solidFill>
                <a:schemeClr val="tx1"/>
              </a:solidFill>
              <a:round/>
              <a:headEnd/>
              <a:tailEnd/>
            </a:ln>
          </p:spPr>
          <p:txBody>
            <a:bodyPr anchor="ctr">
              <a:spAutoFit/>
            </a:bodyPr>
            <a:lstStyle/>
            <a:p>
              <a:endParaRPr lang="en-US"/>
            </a:p>
          </p:txBody>
        </p:sp>
      </p:grpSp>
      <p:grpSp>
        <p:nvGrpSpPr>
          <p:cNvPr id="7" name="Group 1048"/>
          <p:cNvGrpSpPr>
            <a:grpSpLocks/>
          </p:cNvGrpSpPr>
          <p:nvPr/>
        </p:nvGrpSpPr>
        <p:grpSpPr bwMode="auto">
          <a:xfrm>
            <a:off x="3559175" y="3228975"/>
            <a:ext cx="2057400" cy="822325"/>
            <a:chOff x="2232" y="2976"/>
            <a:chExt cx="1296" cy="518"/>
          </a:xfrm>
        </p:grpSpPr>
        <p:sp>
          <p:nvSpPr>
            <p:cNvPr id="23568" name="Text Box 1049"/>
            <p:cNvSpPr txBox="1">
              <a:spLocks noChangeArrowheads="1"/>
            </p:cNvSpPr>
            <p:nvPr/>
          </p:nvSpPr>
          <p:spPr bwMode="auto">
            <a:xfrm>
              <a:off x="2232" y="2976"/>
              <a:ext cx="1296" cy="518"/>
            </a:xfrm>
            <a:prstGeom prst="rect">
              <a:avLst/>
            </a:prstGeom>
            <a:noFill/>
            <a:ln w="57150">
              <a:noFill/>
              <a:miter lim="800000"/>
              <a:headEnd/>
              <a:tailEnd/>
            </a:ln>
          </p:spPr>
          <p:txBody>
            <a:bodyPr>
              <a:spAutoFit/>
            </a:bodyPr>
            <a:lstStyle/>
            <a:p>
              <a:pPr>
                <a:spcBef>
                  <a:spcPct val="50000"/>
                </a:spcBef>
              </a:pPr>
              <a:r>
                <a:rPr lang="en-US">
                  <a:latin typeface="Courier New" pitchFamily="49" charset="0"/>
                </a:rPr>
                <a:t>2    </a:t>
              </a:r>
              <a:br>
                <a:rPr lang="en-US">
                  <a:latin typeface="Courier New" pitchFamily="49" charset="0"/>
                </a:rPr>
              </a:br>
              <a:r>
                <a:rPr lang="en-US">
                  <a:latin typeface="Courier New" pitchFamily="49" charset="0"/>
                </a:rPr>
                <a:t>    1   1</a:t>
              </a:r>
              <a:endParaRPr lang="en-US" baseline="-25000">
                <a:latin typeface="Courier New" pitchFamily="49" charset="0"/>
              </a:endParaRPr>
            </a:p>
          </p:txBody>
        </p:sp>
        <p:sp>
          <p:nvSpPr>
            <p:cNvPr id="23569" name="Line 1050"/>
            <p:cNvSpPr>
              <a:spLocks noChangeShapeType="1"/>
            </p:cNvSpPr>
            <p:nvPr/>
          </p:nvSpPr>
          <p:spPr bwMode="auto">
            <a:xfrm>
              <a:off x="2448" y="3001"/>
              <a:ext cx="0" cy="192"/>
            </a:xfrm>
            <a:prstGeom prst="line">
              <a:avLst/>
            </a:prstGeom>
            <a:noFill/>
            <a:ln w="19050">
              <a:solidFill>
                <a:schemeClr val="tx1"/>
              </a:solidFill>
              <a:round/>
              <a:headEnd/>
              <a:tailEnd/>
            </a:ln>
          </p:spPr>
          <p:txBody>
            <a:bodyPr anchor="ctr">
              <a:spAutoFit/>
            </a:bodyPr>
            <a:lstStyle/>
            <a:p>
              <a:endParaRPr lang="en-US"/>
            </a:p>
          </p:txBody>
        </p:sp>
        <p:sp>
          <p:nvSpPr>
            <p:cNvPr id="23570" name="Line 1051"/>
            <p:cNvSpPr>
              <a:spLocks noChangeShapeType="1"/>
            </p:cNvSpPr>
            <p:nvPr/>
          </p:nvSpPr>
          <p:spPr bwMode="auto">
            <a:xfrm>
              <a:off x="2448" y="3216"/>
              <a:ext cx="432" cy="0"/>
            </a:xfrm>
            <a:prstGeom prst="line">
              <a:avLst/>
            </a:prstGeom>
            <a:noFill/>
            <a:ln w="19050">
              <a:solidFill>
                <a:schemeClr val="tx1"/>
              </a:solidFill>
              <a:round/>
              <a:headEnd/>
              <a:tailEnd/>
            </a:ln>
          </p:spPr>
          <p:txBody>
            <a:bodyPr anchor="ctr">
              <a:spAutoFit/>
            </a:bodyPr>
            <a:lstStyle/>
            <a:p>
              <a:endParaRPr lang="en-US"/>
            </a:p>
          </p:txBody>
        </p:sp>
      </p:grpSp>
      <p:grpSp>
        <p:nvGrpSpPr>
          <p:cNvPr id="8" name="Group 1052"/>
          <p:cNvGrpSpPr>
            <a:grpSpLocks/>
          </p:cNvGrpSpPr>
          <p:nvPr/>
        </p:nvGrpSpPr>
        <p:grpSpPr bwMode="auto">
          <a:xfrm>
            <a:off x="3543300" y="3609975"/>
            <a:ext cx="2057400" cy="822325"/>
            <a:chOff x="2232" y="2284"/>
            <a:chExt cx="1296" cy="518"/>
          </a:xfrm>
        </p:grpSpPr>
        <p:sp>
          <p:nvSpPr>
            <p:cNvPr id="23565" name="Text Box 1053"/>
            <p:cNvSpPr txBox="1">
              <a:spLocks noChangeArrowheads="1"/>
            </p:cNvSpPr>
            <p:nvPr/>
          </p:nvSpPr>
          <p:spPr bwMode="auto">
            <a:xfrm>
              <a:off x="2232" y="2284"/>
              <a:ext cx="1296" cy="518"/>
            </a:xfrm>
            <a:prstGeom prst="rect">
              <a:avLst/>
            </a:prstGeom>
            <a:noFill/>
            <a:ln w="57150">
              <a:noFill/>
              <a:miter lim="800000"/>
              <a:headEnd/>
              <a:tailEnd/>
            </a:ln>
          </p:spPr>
          <p:txBody>
            <a:bodyPr>
              <a:spAutoFit/>
            </a:bodyPr>
            <a:lstStyle/>
            <a:p>
              <a:pPr>
                <a:spcBef>
                  <a:spcPct val="50000"/>
                </a:spcBef>
              </a:pPr>
              <a:r>
                <a:rPr lang="en-US">
                  <a:latin typeface="Courier New" pitchFamily="49" charset="0"/>
                </a:rPr>
                <a:t>2    </a:t>
              </a:r>
              <a:br>
                <a:rPr lang="en-US">
                  <a:latin typeface="Courier New" pitchFamily="49" charset="0"/>
                </a:rPr>
              </a:br>
              <a:r>
                <a:rPr lang="en-US">
                  <a:latin typeface="Courier New" pitchFamily="49" charset="0"/>
                </a:rPr>
                <a:t>    0   1</a:t>
              </a:r>
              <a:endParaRPr lang="en-US" baseline="-25000">
                <a:latin typeface="Courier New" pitchFamily="49" charset="0"/>
              </a:endParaRPr>
            </a:p>
          </p:txBody>
        </p:sp>
        <p:sp>
          <p:nvSpPr>
            <p:cNvPr id="23566" name="Line 1054"/>
            <p:cNvSpPr>
              <a:spLocks noChangeShapeType="1"/>
            </p:cNvSpPr>
            <p:nvPr/>
          </p:nvSpPr>
          <p:spPr bwMode="auto">
            <a:xfrm>
              <a:off x="2448" y="2332"/>
              <a:ext cx="0" cy="192"/>
            </a:xfrm>
            <a:prstGeom prst="line">
              <a:avLst/>
            </a:prstGeom>
            <a:noFill/>
            <a:ln w="19050">
              <a:solidFill>
                <a:schemeClr val="tx1"/>
              </a:solidFill>
              <a:round/>
              <a:headEnd/>
              <a:tailEnd/>
            </a:ln>
          </p:spPr>
          <p:txBody>
            <a:bodyPr anchor="ctr">
              <a:spAutoFit/>
            </a:bodyPr>
            <a:lstStyle/>
            <a:p>
              <a:endParaRPr lang="en-US"/>
            </a:p>
          </p:txBody>
        </p:sp>
        <p:sp>
          <p:nvSpPr>
            <p:cNvPr id="23567" name="Line 1055"/>
            <p:cNvSpPr>
              <a:spLocks noChangeShapeType="1"/>
            </p:cNvSpPr>
            <p:nvPr/>
          </p:nvSpPr>
          <p:spPr bwMode="auto">
            <a:xfrm>
              <a:off x="2448" y="2524"/>
              <a:ext cx="432" cy="0"/>
            </a:xfrm>
            <a:prstGeom prst="line">
              <a:avLst/>
            </a:prstGeom>
            <a:noFill/>
            <a:ln w="19050">
              <a:solidFill>
                <a:schemeClr val="tx1"/>
              </a:solidFill>
              <a:round/>
              <a:headEnd/>
              <a:tailEnd/>
            </a:ln>
          </p:spPr>
          <p:txBody>
            <a:bodyPr anchor="ctr">
              <a:spAutoFit/>
            </a:bodyPr>
            <a:lstStyle/>
            <a:p>
              <a:endParaRPr lang="en-US"/>
            </a:p>
          </p:txBody>
        </p:sp>
      </p:grpSp>
      <p:sp>
        <p:nvSpPr>
          <p:cNvPr id="144416" name="Text Box 1056"/>
          <p:cNvSpPr txBox="1">
            <a:spLocks noChangeArrowheads="1"/>
          </p:cNvSpPr>
          <p:nvPr/>
        </p:nvSpPr>
        <p:spPr bwMode="auto">
          <a:xfrm>
            <a:off x="5486400" y="5181600"/>
            <a:ext cx="3276600" cy="457200"/>
          </a:xfrm>
          <a:prstGeom prst="rect">
            <a:avLst/>
          </a:prstGeom>
          <a:noFill/>
          <a:ln w="57150">
            <a:noFill/>
            <a:miter lim="800000"/>
            <a:headEnd/>
            <a:tailEnd/>
          </a:ln>
        </p:spPr>
        <p:txBody>
          <a:bodyPr>
            <a:spAutoFit/>
          </a:bodyPr>
          <a:lstStyle/>
          <a:p>
            <a:pPr algn="ctr">
              <a:spcBef>
                <a:spcPct val="50000"/>
              </a:spcBef>
            </a:pPr>
            <a:r>
              <a:rPr lang="en-US">
                <a:latin typeface="Courier New" pitchFamily="49" charset="0"/>
              </a:rPr>
              <a:t>125</a:t>
            </a:r>
            <a:r>
              <a:rPr lang="en-US" baseline="-25000">
                <a:latin typeface="Courier New" pitchFamily="49" charset="0"/>
              </a:rPr>
              <a:t>10</a:t>
            </a:r>
            <a:r>
              <a:rPr lang="en-US">
                <a:latin typeface="Courier New" pitchFamily="49" charset="0"/>
              </a:rPr>
              <a:t> = 1111101</a:t>
            </a:r>
            <a:r>
              <a:rPr lang="en-US" baseline="-25000">
                <a:latin typeface="Courier New" pitchFamily="49" charset="0"/>
              </a:rPr>
              <a:t>2</a:t>
            </a:r>
          </a:p>
        </p:txBody>
      </p:sp>
      <p:sp>
        <p:nvSpPr>
          <p:cNvPr id="144417" name="Freeform 1057"/>
          <p:cNvSpPr>
            <a:spLocks/>
          </p:cNvSpPr>
          <p:nvPr/>
        </p:nvSpPr>
        <p:spPr bwMode="auto">
          <a:xfrm>
            <a:off x="5454650" y="1828800"/>
            <a:ext cx="2819400" cy="3276600"/>
          </a:xfrm>
          <a:custGeom>
            <a:avLst/>
            <a:gdLst>
              <a:gd name="T0" fmla="*/ 0 w 1776"/>
              <a:gd name="T1" fmla="*/ 0 h 2064"/>
              <a:gd name="T2" fmla="*/ 1036 w 1776"/>
              <a:gd name="T3" fmla="*/ 408 h 2064"/>
              <a:gd name="T4" fmla="*/ 1776 w 1776"/>
              <a:gd name="T5" fmla="*/ 2064 h 2064"/>
              <a:gd name="T6" fmla="*/ 0 60000 65536"/>
              <a:gd name="T7" fmla="*/ 0 60000 65536"/>
              <a:gd name="T8" fmla="*/ 0 60000 65536"/>
              <a:gd name="T9" fmla="*/ 0 w 1776"/>
              <a:gd name="T10" fmla="*/ 0 h 2064"/>
              <a:gd name="T11" fmla="*/ 1776 w 1776"/>
              <a:gd name="T12" fmla="*/ 2064 h 2064"/>
            </a:gdLst>
            <a:ahLst/>
            <a:cxnLst>
              <a:cxn ang="T6">
                <a:pos x="T0" y="T1"/>
              </a:cxn>
              <a:cxn ang="T7">
                <a:pos x="T2" y="T3"/>
              </a:cxn>
              <a:cxn ang="T8">
                <a:pos x="T4" y="T5"/>
              </a:cxn>
            </a:cxnLst>
            <a:rect l="T9" t="T10" r="T11" b="T12"/>
            <a:pathLst>
              <a:path w="1776" h="2064">
                <a:moveTo>
                  <a:pt x="0" y="0"/>
                </a:moveTo>
                <a:cubicBezTo>
                  <a:pt x="173" y="68"/>
                  <a:pt x="740" y="64"/>
                  <a:pt x="1036" y="408"/>
                </a:cubicBezTo>
                <a:cubicBezTo>
                  <a:pt x="1332" y="752"/>
                  <a:pt x="1622" y="1719"/>
                  <a:pt x="1776" y="2064"/>
                </a:cubicBezTo>
              </a:path>
            </a:pathLst>
          </a:custGeom>
          <a:noFill/>
          <a:ln w="57150">
            <a:solidFill>
              <a:srgbClr val="CC0000"/>
            </a:solidFill>
            <a:round/>
            <a:headEnd/>
            <a:tailEnd type="triangle" w="med" len="med"/>
          </a:ln>
        </p:spPr>
        <p:txBody>
          <a:bodyPr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4416">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44417"/>
                                        </p:tgtEl>
                                        <p:attrNameLst>
                                          <p:attrName>style.visibility</p:attrName>
                                        </p:attrNameLst>
                                      </p:cBhvr>
                                      <p:to>
                                        <p:strVal val="visible"/>
                                      </p:to>
                                    </p:set>
                                    <p:animEffect transition="in" filter="wipe(left)">
                                      <p:cBhvr>
                                        <p:cTn id="35" dur="500"/>
                                        <p:tgtEl>
                                          <p:spTgt spid="144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416" grpId="0" build="p" autoUpdateAnimBg="0"/>
      <p:bldP spid="14441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mtClean="0"/>
              <a:t>Octal to Binary</a:t>
            </a:r>
          </a:p>
        </p:txBody>
      </p:sp>
      <p:sp>
        <p:nvSpPr>
          <p:cNvPr id="24579" name="Oval 3"/>
          <p:cNvSpPr>
            <a:spLocks noChangeArrowheads="1"/>
          </p:cNvSpPr>
          <p:nvPr/>
        </p:nvSpPr>
        <p:spPr bwMode="auto">
          <a:xfrm>
            <a:off x="5354638" y="4191000"/>
            <a:ext cx="2474912" cy="628650"/>
          </a:xfrm>
          <a:prstGeom prst="ellipse">
            <a:avLst/>
          </a:prstGeom>
          <a:solidFill>
            <a:srgbClr val="FFCC66"/>
          </a:solidFill>
          <a:ln w="19050">
            <a:solidFill>
              <a:schemeClr val="tx1"/>
            </a:solidFill>
            <a:round/>
            <a:headEnd/>
            <a:tailEnd/>
          </a:ln>
        </p:spPr>
        <p:txBody>
          <a:bodyPr wrap="none" anchor="ctr">
            <a:spAutoFit/>
          </a:bodyPr>
          <a:lstStyle/>
          <a:p>
            <a:pPr algn="ctr"/>
            <a:r>
              <a:rPr lang="en-US"/>
              <a:t>Hexadecimal</a:t>
            </a:r>
          </a:p>
        </p:txBody>
      </p:sp>
      <p:sp>
        <p:nvSpPr>
          <p:cNvPr id="24580" name="Oval 4"/>
          <p:cNvSpPr>
            <a:spLocks noChangeArrowheads="1"/>
          </p:cNvSpPr>
          <p:nvPr/>
        </p:nvSpPr>
        <p:spPr bwMode="auto">
          <a:xfrm>
            <a:off x="1220788" y="1981200"/>
            <a:ext cx="2513012" cy="666750"/>
          </a:xfrm>
          <a:prstGeom prst="ellipse">
            <a:avLst/>
          </a:prstGeom>
          <a:solidFill>
            <a:srgbClr val="FFCC66"/>
          </a:solidFill>
          <a:ln w="19050">
            <a:solidFill>
              <a:schemeClr val="tx1"/>
            </a:solidFill>
            <a:round/>
            <a:headEnd/>
            <a:tailEnd/>
          </a:ln>
        </p:spPr>
        <p:txBody>
          <a:bodyPr wrap="none" anchor="ctr"/>
          <a:lstStyle/>
          <a:p>
            <a:pPr algn="ctr"/>
            <a:r>
              <a:rPr lang="en-US"/>
              <a:t>Decimal</a:t>
            </a:r>
          </a:p>
        </p:txBody>
      </p:sp>
      <p:sp>
        <p:nvSpPr>
          <p:cNvPr id="24581" name="Oval 5"/>
          <p:cNvSpPr>
            <a:spLocks noChangeArrowheads="1"/>
          </p:cNvSpPr>
          <p:nvPr/>
        </p:nvSpPr>
        <p:spPr bwMode="auto">
          <a:xfrm>
            <a:off x="5335588" y="1981200"/>
            <a:ext cx="2513012" cy="666750"/>
          </a:xfrm>
          <a:prstGeom prst="ellipse">
            <a:avLst/>
          </a:prstGeom>
          <a:solidFill>
            <a:srgbClr val="FFCC66"/>
          </a:solidFill>
          <a:ln w="19050">
            <a:solidFill>
              <a:schemeClr val="tx1"/>
            </a:solidFill>
            <a:round/>
            <a:headEnd/>
            <a:tailEnd/>
          </a:ln>
        </p:spPr>
        <p:txBody>
          <a:bodyPr wrap="none" anchor="ctr"/>
          <a:lstStyle/>
          <a:p>
            <a:pPr algn="ctr"/>
            <a:r>
              <a:rPr lang="en-US"/>
              <a:t>Octal</a:t>
            </a:r>
          </a:p>
        </p:txBody>
      </p:sp>
      <p:sp>
        <p:nvSpPr>
          <p:cNvPr id="24582" name="Oval 6"/>
          <p:cNvSpPr>
            <a:spLocks noChangeArrowheads="1"/>
          </p:cNvSpPr>
          <p:nvPr/>
        </p:nvSpPr>
        <p:spPr bwMode="auto">
          <a:xfrm>
            <a:off x="1220788" y="4143375"/>
            <a:ext cx="2513012" cy="666750"/>
          </a:xfrm>
          <a:prstGeom prst="ellipse">
            <a:avLst/>
          </a:prstGeom>
          <a:solidFill>
            <a:srgbClr val="FFCC66"/>
          </a:solidFill>
          <a:ln w="19050">
            <a:solidFill>
              <a:schemeClr val="tx1"/>
            </a:solidFill>
            <a:round/>
            <a:headEnd/>
            <a:tailEnd/>
          </a:ln>
        </p:spPr>
        <p:txBody>
          <a:bodyPr wrap="none" anchor="ctr"/>
          <a:lstStyle/>
          <a:p>
            <a:pPr algn="ctr"/>
            <a:r>
              <a:rPr lang="en-US"/>
              <a:t>Binary</a:t>
            </a:r>
          </a:p>
        </p:txBody>
      </p:sp>
      <p:sp>
        <p:nvSpPr>
          <p:cNvPr id="24583" name="Line 7"/>
          <p:cNvSpPr>
            <a:spLocks noChangeShapeType="1"/>
          </p:cNvSpPr>
          <p:nvPr/>
        </p:nvSpPr>
        <p:spPr bwMode="auto">
          <a:xfrm flipH="1">
            <a:off x="3810000" y="2743200"/>
            <a:ext cx="1524000" cy="1447800"/>
          </a:xfrm>
          <a:prstGeom prst="line">
            <a:avLst/>
          </a:prstGeom>
          <a:noFill/>
          <a:ln w="57150">
            <a:solidFill>
              <a:schemeClr val="folHlink"/>
            </a:solidFill>
            <a:round/>
            <a:headEnd/>
            <a:tailEnd type="triangle" w="med" len="med"/>
          </a:ln>
        </p:spPr>
        <p:txBody>
          <a:bodyPr anchor="ctr">
            <a:spAutoFit/>
          </a:bodyPr>
          <a:lstStyle/>
          <a:p>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Octal to Binary</a:t>
            </a:r>
          </a:p>
        </p:txBody>
      </p:sp>
      <p:sp>
        <p:nvSpPr>
          <p:cNvPr id="25603" name="Rectangle 3"/>
          <p:cNvSpPr>
            <a:spLocks noGrp="1" noChangeArrowheads="1"/>
          </p:cNvSpPr>
          <p:nvPr>
            <p:ph type="body" idx="1"/>
          </p:nvPr>
        </p:nvSpPr>
        <p:spPr/>
        <p:txBody>
          <a:bodyPr/>
          <a:lstStyle/>
          <a:p>
            <a:pPr marL="274320" lvl="1">
              <a:spcBef>
                <a:spcPts val="600"/>
              </a:spcBef>
              <a:buSzPct val="70000"/>
              <a:buFont typeface="Wingdings"/>
              <a:buChar char=""/>
            </a:pPr>
            <a:r>
              <a:rPr lang="en-US" sz="3200" b="0" dirty="0" smtClean="0">
                <a:effectLst/>
                <a:latin typeface="Times New Roman" pitchFamily="18" charset="0"/>
                <a:cs typeface="Times New Roman" pitchFamily="18" charset="0"/>
              </a:rPr>
              <a:t>Technique</a:t>
            </a:r>
          </a:p>
          <a:p>
            <a:pPr marL="274320" lvl="1">
              <a:spcBef>
                <a:spcPts val="600"/>
              </a:spcBef>
              <a:buSzPct val="70000"/>
              <a:buFont typeface="Wingdings"/>
              <a:buChar char=""/>
            </a:pPr>
            <a:r>
              <a:rPr lang="en-US" sz="3200" b="0" dirty="0" smtClean="0">
                <a:effectLst/>
                <a:latin typeface="Times New Roman" pitchFamily="18" charset="0"/>
                <a:cs typeface="Times New Roman" pitchFamily="18" charset="0"/>
              </a:rPr>
              <a:t>Convert each octal digit to a 3-bit equivalent binary representation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t>Example</a:t>
            </a:r>
          </a:p>
        </p:txBody>
      </p:sp>
      <p:sp>
        <p:nvSpPr>
          <p:cNvPr id="26627" name="Text Box 3"/>
          <p:cNvSpPr txBox="1">
            <a:spLocks noChangeArrowheads="1"/>
          </p:cNvSpPr>
          <p:nvPr/>
        </p:nvSpPr>
        <p:spPr bwMode="auto">
          <a:xfrm>
            <a:off x="304800" y="1371600"/>
            <a:ext cx="2057400" cy="457200"/>
          </a:xfrm>
          <a:prstGeom prst="rect">
            <a:avLst/>
          </a:prstGeom>
          <a:noFill/>
          <a:ln w="57150">
            <a:noFill/>
            <a:miter lim="800000"/>
            <a:headEnd/>
            <a:tailEnd/>
          </a:ln>
        </p:spPr>
        <p:txBody>
          <a:bodyPr>
            <a:spAutoFit/>
          </a:bodyPr>
          <a:lstStyle/>
          <a:p>
            <a:pPr algn="ctr">
              <a:spcBef>
                <a:spcPct val="50000"/>
              </a:spcBef>
            </a:pPr>
            <a:r>
              <a:rPr lang="en-US">
                <a:latin typeface="Courier New" pitchFamily="49" charset="0"/>
              </a:rPr>
              <a:t>705</a:t>
            </a:r>
            <a:r>
              <a:rPr lang="en-US" baseline="-25000">
                <a:latin typeface="Courier New" pitchFamily="49" charset="0"/>
              </a:rPr>
              <a:t>8</a:t>
            </a:r>
            <a:r>
              <a:rPr lang="en-US">
                <a:latin typeface="Courier New" pitchFamily="49" charset="0"/>
              </a:rPr>
              <a:t> = ?</a:t>
            </a:r>
            <a:r>
              <a:rPr lang="en-US" baseline="-25000">
                <a:latin typeface="Courier New" pitchFamily="49" charset="0"/>
              </a:rPr>
              <a:t>2</a:t>
            </a:r>
          </a:p>
        </p:txBody>
      </p:sp>
      <p:grpSp>
        <p:nvGrpSpPr>
          <p:cNvPr id="2" name="Group 4"/>
          <p:cNvGrpSpPr>
            <a:grpSpLocks/>
          </p:cNvGrpSpPr>
          <p:nvPr/>
        </p:nvGrpSpPr>
        <p:grpSpPr bwMode="auto">
          <a:xfrm>
            <a:off x="3505200" y="2667000"/>
            <a:ext cx="2667000" cy="1552575"/>
            <a:chOff x="2208" y="1680"/>
            <a:chExt cx="1680" cy="978"/>
          </a:xfrm>
        </p:grpSpPr>
        <p:sp>
          <p:nvSpPr>
            <p:cNvPr id="26630" name="Text Box 5"/>
            <p:cNvSpPr txBox="1">
              <a:spLocks noChangeArrowheads="1"/>
            </p:cNvSpPr>
            <p:nvPr/>
          </p:nvSpPr>
          <p:spPr bwMode="auto">
            <a:xfrm>
              <a:off x="2208" y="1680"/>
              <a:ext cx="1680" cy="978"/>
            </a:xfrm>
            <a:prstGeom prst="rect">
              <a:avLst/>
            </a:prstGeom>
            <a:noFill/>
            <a:ln w="57150">
              <a:noFill/>
              <a:miter lim="800000"/>
              <a:headEnd/>
              <a:tailEnd/>
            </a:ln>
          </p:spPr>
          <p:txBody>
            <a:bodyPr>
              <a:spAutoFit/>
            </a:bodyPr>
            <a:lstStyle/>
            <a:p>
              <a:pPr marL="457200" indent="-457200">
                <a:spcBef>
                  <a:spcPct val="50000"/>
                </a:spcBef>
              </a:pPr>
              <a:r>
                <a:rPr lang="en-US">
                  <a:latin typeface="Courier New" pitchFamily="49" charset="0"/>
                </a:rPr>
                <a:t> 7   0   5</a:t>
              </a:r>
            </a:p>
            <a:p>
              <a:pPr marL="457200" indent="-457200">
                <a:spcBef>
                  <a:spcPct val="50000"/>
                </a:spcBef>
              </a:pPr>
              <a:endParaRPr lang="en-US">
                <a:latin typeface="Courier New" pitchFamily="49" charset="0"/>
              </a:endParaRPr>
            </a:p>
            <a:p>
              <a:pPr marL="457200" indent="-457200">
                <a:spcBef>
                  <a:spcPct val="50000"/>
                </a:spcBef>
              </a:pPr>
              <a:r>
                <a:rPr lang="en-US">
                  <a:latin typeface="Courier New" pitchFamily="49" charset="0"/>
                </a:rPr>
                <a:t>111 000 101</a:t>
              </a:r>
            </a:p>
          </p:txBody>
        </p:sp>
        <p:sp>
          <p:nvSpPr>
            <p:cNvPr id="26631" name="Line 6"/>
            <p:cNvSpPr>
              <a:spLocks noChangeShapeType="1"/>
            </p:cNvSpPr>
            <p:nvPr/>
          </p:nvSpPr>
          <p:spPr bwMode="auto">
            <a:xfrm>
              <a:off x="2400" y="1968"/>
              <a:ext cx="0" cy="384"/>
            </a:xfrm>
            <a:prstGeom prst="line">
              <a:avLst/>
            </a:prstGeom>
            <a:noFill/>
            <a:ln w="57150">
              <a:solidFill>
                <a:schemeClr val="folHlink"/>
              </a:solidFill>
              <a:round/>
              <a:headEnd/>
              <a:tailEnd type="triangle" w="med" len="med"/>
            </a:ln>
          </p:spPr>
          <p:txBody>
            <a:bodyPr anchor="ctr">
              <a:spAutoFit/>
            </a:bodyPr>
            <a:lstStyle/>
            <a:p>
              <a:endParaRPr lang="en-US"/>
            </a:p>
          </p:txBody>
        </p:sp>
        <p:sp>
          <p:nvSpPr>
            <p:cNvPr id="26632" name="Line 7"/>
            <p:cNvSpPr>
              <a:spLocks noChangeShapeType="1"/>
            </p:cNvSpPr>
            <p:nvPr/>
          </p:nvSpPr>
          <p:spPr bwMode="auto">
            <a:xfrm>
              <a:off x="2880" y="1968"/>
              <a:ext cx="0" cy="384"/>
            </a:xfrm>
            <a:prstGeom prst="line">
              <a:avLst/>
            </a:prstGeom>
            <a:noFill/>
            <a:ln w="57150">
              <a:solidFill>
                <a:schemeClr val="folHlink"/>
              </a:solidFill>
              <a:round/>
              <a:headEnd/>
              <a:tailEnd type="triangle" w="med" len="med"/>
            </a:ln>
          </p:spPr>
          <p:txBody>
            <a:bodyPr anchor="ctr">
              <a:spAutoFit/>
            </a:bodyPr>
            <a:lstStyle/>
            <a:p>
              <a:endParaRPr lang="en-US"/>
            </a:p>
          </p:txBody>
        </p:sp>
        <p:sp>
          <p:nvSpPr>
            <p:cNvPr id="26633" name="Line 8"/>
            <p:cNvSpPr>
              <a:spLocks noChangeShapeType="1"/>
            </p:cNvSpPr>
            <p:nvPr/>
          </p:nvSpPr>
          <p:spPr bwMode="auto">
            <a:xfrm>
              <a:off x="3360" y="1968"/>
              <a:ext cx="0" cy="384"/>
            </a:xfrm>
            <a:prstGeom prst="line">
              <a:avLst/>
            </a:prstGeom>
            <a:noFill/>
            <a:ln w="57150">
              <a:solidFill>
                <a:schemeClr val="folHlink"/>
              </a:solidFill>
              <a:round/>
              <a:headEnd/>
              <a:tailEnd type="triangle" w="med" len="med"/>
            </a:ln>
          </p:spPr>
          <p:txBody>
            <a:bodyPr anchor="ctr">
              <a:spAutoFit/>
            </a:bodyPr>
            <a:lstStyle/>
            <a:p>
              <a:endParaRPr lang="en-US"/>
            </a:p>
          </p:txBody>
        </p:sp>
      </p:grpSp>
      <p:sp>
        <p:nvSpPr>
          <p:cNvPr id="147465" name="Text Box 9"/>
          <p:cNvSpPr txBox="1">
            <a:spLocks noChangeArrowheads="1"/>
          </p:cNvSpPr>
          <p:nvPr/>
        </p:nvSpPr>
        <p:spPr bwMode="auto">
          <a:xfrm>
            <a:off x="5181600" y="5257800"/>
            <a:ext cx="3581400" cy="457200"/>
          </a:xfrm>
          <a:prstGeom prst="rect">
            <a:avLst/>
          </a:prstGeom>
          <a:noFill/>
          <a:ln w="57150">
            <a:noFill/>
            <a:miter lim="800000"/>
            <a:headEnd/>
            <a:tailEnd/>
          </a:ln>
        </p:spPr>
        <p:txBody>
          <a:bodyPr>
            <a:spAutoFit/>
          </a:bodyPr>
          <a:lstStyle/>
          <a:p>
            <a:pPr algn="ctr">
              <a:spcBef>
                <a:spcPct val="50000"/>
              </a:spcBef>
            </a:pPr>
            <a:r>
              <a:rPr lang="en-US">
                <a:latin typeface="Courier New" pitchFamily="49" charset="0"/>
              </a:rPr>
              <a:t>705</a:t>
            </a:r>
            <a:r>
              <a:rPr lang="en-US" baseline="-25000">
                <a:latin typeface="Courier New" pitchFamily="49" charset="0"/>
              </a:rPr>
              <a:t>8</a:t>
            </a:r>
            <a:r>
              <a:rPr lang="en-US">
                <a:latin typeface="Courier New" pitchFamily="49" charset="0"/>
              </a:rPr>
              <a:t> = 111000101</a:t>
            </a:r>
            <a:r>
              <a:rPr lang="en-US" baseline="-25000">
                <a:latin typeface="Courier New" pitchFamily="49" charset="0"/>
              </a:rPr>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7465">
                                            <p:txEl>
                                              <p:pRg st="0" end="0"/>
                                            </p:txEl>
                                          </p:spTgt>
                                        </p:tgtEl>
                                        <p:attrNameLst>
                                          <p:attrName>style.visibility</p:attrName>
                                        </p:attrNameLst>
                                      </p:cBhvr>
                                      <p:to>
                                        <p:strVal val="visible"/>
                                      </p:to>
                                    </p:set>
                                    <p:animEffect transition="in" filter="wipe(left)">
                                      <p:cBhvr>
                                        <p:cTn id="12" dur="500"/>
                                        <p:tgtEl>
                                          <p:spTgt spid="14746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5"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mtClean="0"/>
              <a:t>Hexadecimal to Binary</a:t>
            </a:r>
          </a:p>
        </p:txBody>
      </p:sp>
      <p:sp>
        <p:nvSpPr>
          <p:cNvPr id="27651" name="Oval 3"/>
          <p:cNvSpPr>
            <a:spLocks noChangeArrowheads="1"/>
          </p:cNvSpPr>
          <p:nvPr/>
        </p:nvSpPr>
        <p:spPr bwMode="auto">
          <a:xfrm>
            <a:off x="5354638" y="4191000"/>
            <a:ext cx="2474912" cy="628650"/>
          </a:xfrm>
          <a:prstGeom prst="ellipse">
            <a:avLst/>
          </a:prstGeom>
          <a:solidFill>
            <a:srgbClr val="FFCC66"/>
          </a:solidFill>
          <a:ln w="19050">
            <a:solidFill>
              <a:schemeClr val="tx1"/>
            </a:solidFill>
            <a:round/>
            <a:headEnd/>
            <a:tailEnd/>
          </a:ln>
        </p:spPr>
        <p:txBody>
          <a:bodyPr wrap="none" anchor="ctr">
            <a:spAutoFit/>
          </a:bodyPr>
          <a:lstStyle/>
          <a:p>
            <a:pPr algn="ctr"/>
            <a:r>
              <a:rPr lang="en-US"/>
              <a:t>Hexadecimal</a:t>
            </a:r>
          </a:p>
        </p:txBody>
      </p:sp>
      <p:sp>
        <p:nvSpPr>
          <p:cNvPr id="27652" name="Oval 4"/>
          <p:cNvSpPr>
            <a:spLocks noChangeArrowheads="1"/>
          </p:cNvSpPr>
          <p:nvPr/>
        </p:nvSpPr>
        <p:spPr bwMode="auto">
          <a:xfrm>
            <a:off x="1220788" y="1981200"/>
            <a:ext cx="2513012" cy="666750"/>
          </a:xfrm>
          <a:prstGeom prst="ellipse">
            <a:avLst/>
          </a:prstGeom>
          <a:solidFill>
            <a:srgbClr val="FFCC66"/>
          </a:solidFill>
          <a:ln w="19050">
            <a:solidFill>
              <a:schemeClr val="tx1"/>
            </a:solidFill>
            <a:round/>
            <a:headEnd/>
            <a:tailEnd/>
          </a:ln>
        </p:spPr>
        <p:txBody>
          <a:bodyPr wrap="none" anchor="ctr"/>
          <a:lstStyle/>
          <a:p>
            <a:pPr algn="ctr"/>
            <a:r>
              <a:rPr lang="en-US"/>
              <a:t>Decimal</a:t>
            </a:r>
          </a:p>
        </p:txBody>
      </p:sp>
      <p:sp>
        <p:nvSpPr>
          <p:cNvPr id="27653" name="Oval 5"/>
          <p:cNvSpPr>
            <a:spLocks noChangeArrowheads="1"/>
          </p:cNvSpPr>
          <p:nvPr/>
        </p:nvSpPr>
        <p:spPr bwMode="auto">
          <a:xfrm>
            <a:off x="5335588" y="1981200"/>
            <a:ext cx="2513012" cy="666750"/>
          </a:xfrm>
          <a:prstGeom prst="ellipse">
            <a:avLst/>
          </a:prstGeom>
          <a:solidFill>
            <a:srgbClr val="FFCC66"/>
          </a:solidFill>
          <a:ln w="19050">
            <a:solidFill>
              <a:schemeClr val="tx1"/>
            </a:solidFill>
            <a:round/>
            <a:headEnd/>
            <a:tailEnd/>
          </a:ln>
        </p:spPr>
        <p:txBody>
          <a:bodyPr wrap="none" anchor="ctr"/>
          <a:lstStyle/>
          <a:p>
            <a:pPr algn="ctr"/>
            <a:r>
              <a:rPr lang="en-US"/>
              <a:t>Octal</a:t>
            </a:r>
          </a:p>
        </p:txBody>
      </p:sp>
      <p:sp>
        <p:nvSpPr>
          <p:cNvPr id="27654" name="Oval 6"/>
          <p:cNvSpPr>
            <a:spLocks noChangeArrowheads="1"/>
          </p:cNvSpPr>
          <p:nvPr/>
        </p:nvSpPr>
        <p:spPr bwMode="auto">
          <a:xfrm>
            <a:off x="1220788" y="4143375"/>
            <a:ext cx="2513012" cy="666750"/>
          </a:xfrm>
          <a:prstGeom prst="ellipse">
            <a:avLst/>
          </a:prstGeom>
          <a:solidFill>
            <a:srgbClr val="FFCC66"/>
          </a:solidFill>
          <a:ln w="19050">
            <a:solidFill>
              <a:schemeClr val="tx1"/>
            </a:solidFill>
            <a:round/>
            <a:headEnd/>
            <a:tailEnd/>
          </a:ln>
        </p:spPr>
        <p:txBody>
          <a:bodyPr wrap="none" anchor="ctr"/>
          <a:lstStyle/>
          <a:p>
            <a:pPr algn="ctr"/>
            <a:r>
              <a:rPr lang="en-US"/>
              <a:t>Binary</a:t>
            </a:r>
          </a:p>
        </p:txBody>
      </p:sp>
      <p:sp>
        <p:nvSpPr>
          <p:cNvPr id="27655" name="Line 7"/>
          <p:cNvSpPr>
            <a:spLocks noChangeShapeType="1"/>
          </p:cNvSpPr>
          <p:nvPr/>
        </p:nvSpPr>
        <p:spPr bwMode="auto">
          <a:xfrm flipH="1">
            <a:off x="3924300" y="4495800"/>
            <a:ext cx="1295400" cy="0"/>
          </a:xfrm>
          <a:prstGeom prst="line">
            <a:avLst/>
          </a:prstGeom>
          <a:noFill/>
          <a:ln w="57150">
            <a:solidFill>
              <a:schemeClr val="folHlink"/>
            </a:solidFill>
            <a:round/>
            <a:headEnd/>
            <a:tailEnd type="triangle" w="med" len="med"/>
          </a:ln>
        </p:spPr>
        <p:txBody>
          <a:bodyPr anchor="ctr">
            <a:spAutoFit/>
          </a:bodyPr>
          <a:lstStyle/>
          <a:p>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t>Hexadecimal to Binary</a:t>
            </a:r>
          </a:p>
        </p:txBody>
      </p:sp>
      <p:sp>
        <p:nvSpPr>
          <p:cNvPr id="28675" name="Rectangle 3"/>
          <p:cNvSpPr>
            <a:spLocks noGrp="1" noChangeArrowheads="1"/>
          </p:cNvSpPr>
          <p:nvPr>
            <p:ph type="body" idx="1"/>
          </p:nvPr>
        </p:nvSpPr>
        <p:spPr/>
        <p:txBody>
          <a:bodyPr>
            <a:normAutofit/>
          </a:bodyPr>
          <a:lstStyle/>
          <a:p>
            <a:r>
              <a:rPr lang="en-US" b="0" dirty="0" smtClean="0">
                <a:effectLst/>
                <a:latin typeface="Times New Roman" pitchFamily="18" charset="0"/>
                <a:cs typeface="Times New Roman" pitchFamily="18" charset="0"/>
              </a:rPr>
              <a:t>Technique</a:t>
            </a:r>
          </a:p>
          <a:p>
            <a:pPr lvl="1"/>
            <a:r>
              <a:rPr lang="en-US" sz="3200" b="0" dirty="0" smtClean="0">
                <a:effectLst/>
                <a:latin typeface="Times New Roman" pitchFamily="18" charset="0"/>
                <a:cs typeface="Times New Roman" pitchFamily="18" charset="0"/>
              </a:rPr>
              <a:t>Convert each hexadecimal digit to a 4-bit equivalent binary representation</a:t>
            </a:r>
          </a:p>
        </p:txBody>
      </p:sp>
      <p:sp>
        <p:nvSpPr>
          <p:cNvPr id="28676" name="Line 4"/>
          <p:cNvSpPr>
            <a:spLocks noChangeShapeType="1"/>
          </p:cNvSpPr>
          <p:nvPr/>
        </p:nvSpPr>
        <p:spPr bwMode="auto">
          <a:xfrm>
            <a:off x="3505200" y="2362200"/>
            <a:ext cx="1752600" cy="0"/>
          </a:xfrm>
          <a:prstGeom prst="line">
            <a:avLst/>
          </a:prstGeom>
          <a:noFill/>
          <a:ln w="57150">
            <a:solidFill>
              <a:srgbClr val="CC0000"/>
            </a:solidFill>
            <a:round/>
            <a:headEnd/>
            <a:tailEnd/>
          </a:ln>
        </p:spPr>
        <p:txBody>
          <a:bodyPr anchor="ctr">
            <a:spAutoFit/>
          </a:bodyPr>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mtClean="0"/>
              <a:t>Example</a:t>
            </a:r>
          </a:p>
        </p:txBody>
      </p:sp>
      <p:sp>
        <p:nvSpPr>
          <p:cNvPr id="29699" name="Text Box 3"/>
          <p:cNvSpPr txBox="1">
            <a:spLocks noChangeArrowheads="1"/>
          </p:cNvSpPr>
          <p:nvPr/>
        </p:nvSpPr>
        <p:spPr bwMode="auto">
          <a:xfrm>
            <a:off x="304800" y="1371600"/>
            <a:ext cx="2057400" cy="457200"/>
          </a:xfrm>
          <a:prstGeom prst="rect">
            <a:avLst/>
          </a:prstGeom>
          <a:noFill/>
          <a:ln w="57150">
            <a:noFill/>
            <a:miter lim="800000"/>
            <a:headEnd/>
            <a:tailEnd/>
          </a:ln>
        </p:spPr>
        <p:txBody>
          <a:bodyPr>
            <a:spAutoFit/>
          </a:bodyPr>
          <a:lstStyle/>
          <a:p>
            <a:pPr algn="ctr">
              <a:spcBef>
                <a:spcPct val="50000"/>
              </a:spcBef>
            </a:pPr>
            <a:r>
              <a:rPr lang="en-US">
                <a:latin typeface="Courier New" pitchFamily="49" charset="0"/>
              </a:rPr>
              <a:t>10AF</a:t>
            </a:r>
            <a:r>
              <a:rPr lang="en-US" baseline="-25000">
                <a:latin typeface="Courier New" pitchFamily="49" charset="0"/>
              </a:rPr>
              <a:t>16</a:t>
            </a:r>
            <a:r>
              <a:rPr lang="en-US">
                <a:latin typeface="Courier New" pitchFamily="49" charset="0"/>
              </a:rPr>
              <a:t> = ?</a:t>
            </a:r>
            <a:r>
              <a:rPr lang="en-US" baseline="-25000">
                <a:latin typeface="Courier New" pitchFamily="49" charset="0"/>
              </a:rPr>
              <a:t>2</a:t>
            </a:r>
          </a:p>
        </p:txBody>
      </p:sp>
      <p:grpSp>
        <p:nvGrpSpPr>
          <p:cNvPr id="2" name="Group 4"/>
          <p:cNvGrpSpPr>
            <a:grpSpLocks/>
          </p:cNvGrpSpPr>
          <p:nvPr/>
        </p:nvGrpSpPr>
        <p:grpSpPr bwMode="auto">
          <a:xfrm>
            <a:off x="2819400" y="2667000"/>
            <a:ext cx="3810000" cy="1552575"/>
            <a:chOff x="2208" y="1680"/>
            <a:chExt cx="2400" cy="978"/>
          </a:xfrm>
        </p:grpSpPr>
        <p:sp>
          <p:nvSpPr>
            <p:cNvPr id="29702" name="Text Box 5"/>
            <p:cNvSpPr txBox="1">
              <a:spLocks noChangeArrowheads="1"/>
            </p:cNvSpPr>
            <p:nvPr/>
          </p:nvSpPr>
          <p:spPr bwMode="auto">
            <a:xfrm>
              <a:off x="2208" y="1680"/>
              <a:ext cx="2400" cy="978"/>
            </a:xfrm>
            <a:prstGeom prst="rect">
              <a:avLst/>
            </a:prstGeom>
            <a:noFill/>
            <a:ln w="57150">
              <a:noFill/>
              <a:miter lim="800000"/>
              <a:headEnd/>
              <a:tailEnd/>
            </a:ln>
          </p:spPr>
          <p:txBody>
            <a:bodyPr>
              <a:spAutoFit/>
            </a:bodyPr>
            <a:lstStyle/>
            <a:p>
              <a:pPr marL="457200" indent="-457200">
                <a:spcBef>
                  <a:spcPct val="50000"/>
                </a:spcBef>
              </a:pPr>
              <a:r>
                <a:rPr lang="en-US">
                  <a:latin typeface="Courier New" pitchFamily="49" charset="0"/>
                </a:rPr>
                <a:t> 1    0    A    F</a:t>
              </a:r>
            </a:p>
            <a:p>
              <a:pPr marL="457200" indent="-457200">
                <a:spcBef>
                  <a:spcPct val="50000"/>
                </a:spcBef>
              </a:pPr>
              <a:endParaRPr lang="en-US">
                <a:latin typeface="Courier New" pitchFamily="49" charset="0"/>
              </a:endParaRPr>
            </a:p>
            <a:p>
              <a:pPr marL="457200" indent="-457200">
                <a:spcBef>
                  <a:spcPct val="50000"/>
                </a:spcBef>
              </a:pPr>
              <a:r>
                <a:rPr lang="en-US">
                  <a:latin typeface="Courier New" pitchFamily="49" charset="0"/>
                </a:rPr>
                <a:t>0001 0000 1010 1111</a:t>
              </a:r>
            </a:p>
          </p:txBody>
        </p:sp>
        <p:sp>
          <p:nvSpPr>
            <p:cNvPr id="29703" name="Line 6"/>
            <p:cNvSpPr>
              <a:spLocks noChangeShapeType="1"/>
            </p:cNvSpPr>
            <p:nvPr/>
          </p:nvSpPr>
          <p:spPr bwMode="auto">
            <a:xfrm>
              <a:off x="2448" y="1968"/>
              <a:ext cx="0" cy="384"/>
            </a:xfrm>
            <a:prstGeom prst="line">
              <a:avLst/>
            </a:prstGeom>
            <a:noFill/>
            <a:ln w="57150">
              <a:solidFill>
                <a:schemeClr val="folHlink"/>
              </a:solidFill>
              <a:round/>
              <a:headEnd/>
              <a:tailEnd type="triangle" w="med" len="med"/>
            </a:ln>
          </p:spPr>
          <p:txBody>
            <a:bodyPr anchor="ctr">
              <a:spAutoFit/>
            </a:bodyPr>
            <a:lstStyle/>
            <a:p>
              <a:endParaRPr lang="en-US"/>
            </a:p>
          </p:txBody>
        </p:sp>
        <p:sp>
          <p:nvSpPr>
            <p:cNvPr id="29704" name="Line 7"/>
            <p:cNvSpPr>
              <a:spLocks noChangeShapeType="1"/>
            </p:cNvSpPr>
            <p:nvPr/>
          </p:nvSpPr>
          <p:spPr bwMode="auto">
            <a:xfrm>
              <a:off x="3024" y="1968"/>
              <a:ext cx="0" cy="384"/>
            </a:xfrm>
            <a:prstGeom prst="line">
              <a:avLst/>
            </a:prstGeom>
            <a:noFill/>
            <a:ln w="57150">
              <a:solidFill>
                <a:schemeClr val="folHlink"/>
              </a:solidFill>
              <a:round/>
              <a:headEnd/>
              <a:tailEnd type="triangle" w="med" len="med"/>
            </a:ln>
          </p:spPr>
          <p:txBody>
            <a:bodyPr anchor="ctr">
              <a:spAutoFit/>
            </a:bodyPr>
            <a:lstStyle/>
            <a:p>
              <a:endParaRPr lang="en-US"/>
            </a:p>
          </p:txBody>
        </p:sp>
        <p:sp>
          <p:nvSpPr>
            <p:cNvPr id="29705" name="Line 8"/>
            <p:cNvSpPr>
              <a:spLocks noChangeShapeType="1"/>
            </p:cNvSpPr>
            <p:nvPr/>
          </p:nvSpPr>
          <p:spPr bwMode="auto">
            <a:xfrm>
              <a:off x="3600" y="1968"/>
              <a:ext cx="0" cy="384"/>
            </a:xfrm>
            <a:prstGeom prst="line">
              <a:avLst/>
            </a:prstGeom>
            <a:noFill/>
            <a:ln w="57150">
              <a:solidFill>
                <a:schemeClr val="folHlink"/>
              </a:solidFill>
              <a:round/>
              <a:headEnd/>
              <a:tailEnd type="triangle" w="med" len="med"/>
            </a:ln>
          </p:spPr>
          <p:txBody>
            <a:bodyPr anchor="ctr">
              <a:spAutoFit/>
            </a:bodyPr>
            <a:lstStyle/>
            <a:p>
              <a:endParaRPr lang="en-US"/>
            </a:p>
          </p:txBody>
        </p:sp>
        <p:sp>
          <p:nvSpPr>
            <p:cNvPr id="29706" name="Line 9"/>
            <p:cNvSpPr>
              <a:spLocks noChangeShapeType="1"/>
            </p:cNvSpPr>
            <p:nvPr/>
          </p:nvSpPr>
          <p:spPr bwMode="auto">
            <a:xfrm>
              <a:off x="4224" y="1968"/>
              <a:ext cx="0" cy="384"/>
            </a:xfrm>
            <a:prstGeom prst="line">
              <a:avLst/>
            </a:prstGeom>
            <a:noFill/>
            <a:ln w="57150">
              <a:solidFill>
                <a:schemeClr val="folHlink"/>
              </a:solidFill>
              <a:round/>
              <a:headEnd/>
              <a:tailEnd type="triangle" w="med" len="med"/>
            </a:ln>
          </p:spPr>
          <p:txBody>
            <a:bodyPr anchor="ctr">
              <a:spAutoFit/>
            </a:bodyPr>
            <a:lstStyle/>
            <a:p>
              <a:endParaRPr lang="en-US"/>
            </a:p>
          </p:txBody>
        </p:sp>
      </p:grpSp>
      <p:sp>
        <p:nvSpPr>
          <p:cNvPr id="150538" name="Text Box 10"/>
          <p:cNvSpPr txBox="1">
            <a:spLocks noChangeArrowheads="1"/>
          </p:cNvSpPr>
          <p:nvPr/>
        </p:nvSpPr>
        <p:spPr bwMode="auto">
          <a:xfrm>
            <a:off x="4038600" y="5334000"/>
            <a:ext cx="4800600" cy="457200"/>
          </a:xfrm>
          <a:prstGeom prst="rect">
            <a:avLst/>
          </a:prstGeom>
          <a:noFill/>
          <a:ln w="57150">
            <a:noFill/>
            <a:miter lim="800000"/>
            <a:headEnd/>
            <a:tailEnd/>
          </a:ln>
        </p:spPr>
        <p:txBody>
          <a:bodyPr>
            <a:spAutoFit/>
          </a:bodyPr>
          <a:lstStyle/>
          <a:p>
            <a:pPr algn="ctr">
              <a:spcBef>
                <a:spcPct val="50000"/>
              </a:spcBef>
            </a:pPr>
            <a:r>
              <a:rPr lang="en-US">
                <a:latin typeface="Courier New" pitchFamily="49" charset="0"/>
              </a:rPr>
              <a:t>10AF</a:t>
            </a:r>
            <a:r>
              <a:rPr lang="en-US" baseline="-25000">
                <a:latin typeface="Courier New" pitchFamily="49" charset="0"/>
              </a:rPr>
              <a:t>16</a:t>
            </a:r>
            <a:r>
              <a:rPr lang="en-US">
                <a:latin typeface="Courier New" pitchFamily="49" charset="0"/>
              </a:rPr>
              <a:t> = 0001000010101111</a:t>
            </a:r>
            <a:r>
              <a:rPr lang="en-US" baseline="-25000">
                <a:latin typeface="Courier New" pitchFamily="49" charset="0"/>
              </a:rPr>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0538">
                                            <p:txEl>
                                              <p:pRg st="0" end="0"/>
                                            </p:txEl>
                                          </p:spTgt>
                                        </p:tgtEl>
                                        <p:attrNameLst>
                                          <p:attrName>style.visibility</p:attrName>
                                        </p:attrNameLst>
                                      </p:cBhvr>
                                      <p:to>
                                        <p:strVal val="visible"/>
                                      </p:to>
                                    </p:set>
                                    <p:animEffect transition="in" filter="wipe(left)">
                                      <p:cBhvr>
                                        <p:cTn id="12" dur="500"/>
                                        <p:tgtEl>
                                          <p:spTgt spid="1505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8"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00FF"/>
                </a:solidFill>
                <a:latin typeface="Times New Roman" pitchFamily="18" charset="0"/>
              </a:rPr>
              <a:t>REPRESENTING BINARY INTEGERS</a:t>
            </a:r>
            <a:br>
              <a:rPr lang="en-US" sz="2800" dirty="0" smtClean="0">
                <a:solidFill>
                  <a:srgbClr val="0000FF"/>
                </a:solidFill>
                <a:latin typeface="Times New Roman" pitchFamily="18" charset="0"/>
              </a:rPr>
            </a:br>
            <a:endParaRPr lang="en-US" dirty="0"/>
          </a:p>
        </p:txBody>
      </p:sp>
      <p:sp>
        <p:nvSpPr>
          <p:cNvPr id="3" name="Content Placeholder 2"/>
          <p:cNvSpPr>
            <a:spLocks noGrp="1"/>
          </p:cNvSpPr>
          <p:nvPr>
            <p:ph sz="quarter" idx="1"/>
          </p:nvPr>
        </p:nvSpPr>
        <p:spPr/>
        <p:txBody>
          <a:bodyPr>
            <a:normAutofit fontScale="92500" lnSpcReduction="20000"/>
          </a:bodyPr>
          <a:lstStyle/>
          <a:p>
            <a:pPr algn="just">
              <a:buFont typeface="Wingdings" pitchFamily="2" charset="2"/>
              <a:buChar char="Ø"/>
            </a:pPr>
            <a:r>
              <a:rPr lang="en-US" sz="2400" dirty="0" smtClean="0">
                <a:latin typeface="Times New Roman" pitchFamily="18" charset="0"/>
              </a:rPr>
              <a:t>A computer has to process both positive and negative numbers called </a:t>
            </a:r>
            <a:r>
              <a:rPr lang="en-US" sz="2400" i="1" dirty="0" smtClean="0">
                <a:latin typeface="Times New Roman" pitchFamily="18" charset="0"/>
              </a:rPr>
              <a:t>signed integers and/or simply signed numbers</a:t>
            </a:r>
            <a:r>
              <a:rPr lang="en-US" sz="2400" dirty="0" smtClean="0">
                <a:latin typeface="Times New Roman" pitchFamily="18" charset="0"/>
              </a:rPr>
              <a:t> </a:t>
            </a:r>
          </a:p>
          <a:p>
            <a:pPr algn="just">
              <a:buFont typeface="Wingdings" pitchFamily="2" charset="2"/>
              <a:buChar char="Ø"/>
            </a:pPr>
            <a:r>
              <a:rPr lang="en-US" sz="2400" dirty="0" smtClean="0">
                <a:latin typeface="Times New Roman" pitchFamily="18" charset="0"/>
              </a:rPr>
              <a:t> Binary integer number can be represented using one of the following schemes:</a:t>
            </a:r>
          </a:p>
          <a:p>
            <a:pPr lvl="4">
              <a:buFontTx/>
              <a:buChar char="•"/>
            </a:pPr>
            <a:r>
              <a:rPr lang="en-US" sz="2400" dirty="0" smtClean="0">
                <a:latin typeface="Times New Roman" pitchFamily="18" charset="0"/>
              </a:rPr>
              <a:t>     Signed – Magnitude representation</a:t>
            </a:r>
          </a:p>
          <a:p>
            <a:pPr lvl="4">
              <a:buFontTx/>
              <a:buChar char="•"/>
            </a:pPr>
            <a:r>
              <a:rPr lang="en-US" sz="2400" dirty="0" smtClean="0">
                <a:latin typeface="Times New Roman" pitchFamily="18" charset="0"/>
              </a:rPr>
              <a:t>     Signed – 1’s complement representation</a:t>
            </a:r>
          </a:p>
          <a:p>
            <a:pPr lvl="4">
              <a:buFontTx/>
              <a:buChar char="•"/>
            </a:pPr>
            <a:r>
              <a:rPr lang="en-US" sz="2400" dirty="0" smtClean="0">
                <a:latin typeface="Times New Roman" pitchFamily="18" charset="0"/>
              </a:rPr>
              <a:t>     Signed – 2’s complement representation</a:t>
            </a:r>
          </a:p>
          <a:p>
            <a:pPr>
              <a:buFont typeface="Wingdings" pitchFamily="2" charset="2"/>
              <a:buChar char="Ø"/>
            </a:pPr>
            <a:r>
              <a:rPr lang="en-US" sz="2400" dirty="0" smtClean="0">
                <a:latin typeface="Times New Roman" pitchFamily="18" charset="0"/>
              </a:rPr>
              <a:t> For instance consider  </a:t>
            </a:r>
            <a:r>
              <a:rPr lang="en-US" sz="2400" dirty="0" smtClean="0">
                <a:solidFill>
                  <a:srgbClr val="FF3300"/>
                </a:solidFill>
                <a:latin typeface="Times New Roman" pitchFamily="18" charset="0"/>
              </a:rPr>
              <a:t>-13</a:t>
            </a:r>
          </a:p>
          <a:p>
            <a:r>
              <a:rPr lang="en-US" sz="2400" dirty="0" smtClean="0">
                <a:latin typeface="Times New Roman" pitchFamily="18" charset="0"/>
              </a:rPr>
              <a:t>Now  </a:t>
            </a:r>
            <a:r>
              <a:rPr lang="en-US" sz="2400" dirty="0" smtClean="0">
                <a:solidFill>
                  <a:srgbClr val="FF3300"/>
                </a:solidFill>
                <a:latin typeface="Times New Roman" pitchFamily="18" charset="0"/>
              </a:rPr>
              <a:t>-13</a:t>
            </a:r>
            <a:r>
              <a:rPr lang="en-US" sz="2400" dirty="0" smtClean="0">
                <a:latin typeface="Times New Roman" pitchFamily="18" charset="0"/>
              </a:rPr>
              <a:t> in binary as recorded in an 8-bit register look like:</a:t>
            </a:r>
          </a:p>
          <a:p>
            <a:r>
              <a:rPr lang="en-US" sz="2400" dirty="0" smtClean="0">
                <a:latin typeface="Times New Roman" pitchFamily="18" charset="0"/>
              </a:rPr>
              <a:t>          </a:t>
            </a:r>
            <a:r>
              <a:rPr lang="en-US" sz="2400" dirty="0" smtClean="0">
                <a:solidFill>
                  <a:srgbClr val="FF3300"/>
                </a:solidFill>
                <a:latin typeface="Times New Roman" pitchFamily="18" charset="0"/>
              </a:rPr>
              <a:t>1  0001101</a:t>
            </a:r>
            <a:r>
              <a:rPr lang="en-US" sz="2400" dirty="0" smtClean="0">
                <a:latin typeface="Times New Roman" pitchFamily="18" charset="0"/>
              </a:rPr>
              <a:t>        </a:t>
            </a:r>
            <a:r>
              <a:rPr lang="en-US" dirty="0" smtClean="0">
                <a:latin typeface="Times New Roman" pitchFamily="18" charset="0"/>
                <a:sym typeface="Wingdings" pitchFamily="2" charset="2"/>
              </a:rPr>
              <a:t></a:t>
            </a:r>
            <a:r>
              <a:rPr lang="en-US" sz="2400" dirty="0" smtClean="0">
                <a:latin typeface="Times New Roman" pitchFamily="18" charset="0"/>
              </a:rPr>
              <a:t> signed – magnitude form</a:t>
            </a:r>
          </a:p>
          <a:p>
            <a:r>
              <a:rPr lang="en-US" sz="2400" dirty="0" smtClean="0">
                <a:latin typeface="Times New Roman" pitchFamily="18" charset="0"/>
              </a:rPr>
              <a:t>          </a:t>
            </a:r>
            <a:r>
              <a:rPr lang="en-US" sz="2400" dirty="0" smtClean="0">
                <a:solidFill>
                  <a:srgbClr val="FF3300"/>
                </a:solidFill>
                <a:latin typeface="Times New Roman" pitchFamily="18" charset="0"/>
              </a:rPr>
              <a:t>1  1110010</a:t>
            </a:r>
            <a:r>
              <a:rPr lang="en-US" sz="2400" dirty="0" smtClean="0">
                <a:latin typeface="Times New Roman" pitchFamily="18" charset="0"/>
              </a:rPr>
              <a:t>        </a:t>
            </a:r>
            <a:r>
              <a:rPr lang="en-US" dirty="0" smtClean="0">
                <a:latin typeface="Times New Roman" pitchFamily="18" charset="0"/>
                <a:sym typeface="Wingdings" pitchFamily="2" charset="2"/>
              </a:rPr>
              <a:t></a:t>
            </a:r>
            <a:r>
              <a:rPr lang="en-US" sz="2400" dirty="0" smtClean="0">
                <a:latin typeface="Times New Roman" pitchFamily="18" charset="0"/>
              </a:rPr>
              <a:t> signed – 1’s complement form</a:t>
            </a:r>
          </a:p>
          <a:p>
            <a:r>
              <a:rPr lang="en-US" dirty="0" smtClean="0">
                <a:latin typeface="Times New Roman" pitchFamily="18" charset="0"/>
                <a:sym typeface="Wingdings" pitchFamily="2" charset="2"/>
              </a:rPr>
              <a:t>	</a:t>
            </a:r>
            <a:r>
              <a:rPr lang="en-US" sz="2400" dirty="0" smtClean="0">
                <a:solidFill>
                  <a:srgbClr val="FF3300"/>
                </a:solidFill>
                <a:latin typeface="Times New Roman" pitchFamily="18" charset="0"/>
              </a:rPr>
              <a:t>1  1110011</a:t>
            </a:r>
            <a:r>
              <a:rPr lang="en-US" dirty="0" smtClean="0">
                <a:latin typeface="Times New Roman" pitchFamily="18" charset="0"/>
                <a:sym typeface="Wingdings" pitchFamily="2" charset="2"/>
              </a:rPr>
              <a:t>      </a:t>
            </a:r>
            <a:r>
              <a:rPr lang="en-US" sz="2400" dirty="0" smtClean="0">
                <a:latin typeface="Times New Roman" pitchFamily="18" charset="0"/>
              </a:rPr>
              <a:t> signed – 2’s complement form</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mtClean="0"/>
              <a:t>Decimal to Octal</a:t>
            </a:r>
          </a:p>
        </p:txBody>
      </p:sp>
      <p:sp>
        <p:nvSpPr>
          <p:cNvPr id="30723" name="Oval 3"/>
          <p:cNvSpPr>
            <a:spLocks noChangeArrowheads="1"/>
          </p:cNvSpPr>
          <p:nvPr/>
        </p:nvSpPr>
        <p:spPr bwMode="auto">
          <a:xfrm>
            <a:off x="5354638" y="4191000"/>
            <a:ext cx="2474912" cy="628650"/>
          </a:xfrm>
          <a:prstGeom prst="ellipse">
            <a:avLst/>
          </a:prstGeom>
          <a:solidFill>
            <a:srgbClr val="FFCC66"/>
          </a:solidFill>
          <a:ln w="19050">
            <a:solidFill>
              <a:schemeClr val="tx1"/>
            </a:solidFill>
            <a:round/>
            <a:headEnd/>
            <a:tailEnd/>
          </a:ln>
        </p:spPr>
        <p:txBody>
          <a:bodyPr wrap="none" anchor="ctr">
            <a:spAutoFit/>
          </a:bodyPr>
          <a:lstStyle/>
          <a:p>
            <a:pPr algn="ctr"/>
            <a:r>
              <a:rPr lang="en-US"/>
              <a:t>Hexadecimal</a:t>
            </a:r>
          </a:p>
        </p:txBody>
      </p:sp>
      <p:sp>
        <p:nvSpPr>
          <p:cNvPr id="30724" name="Oval 4"/>
          <p:cNvSpPr>
            <a:spLocks noChangeArrowheads="1"/>
          </p:cNvSpPr>
          <p:nvPr/>
        </p:nvSpPr>
        <p:spPr bwMode="auto">
          <a:xfrm>
            <a:off x="1220788" y="1981200"/>
            <a:ext cx="2513012" cy="666750"/>
          </a:xfrm>
          <a:prstGeom prst="ellipse">
            <a:avLst/>
          </a:prstGeom>
          <a:solidFill>
            <a:srgbClr val="FFCC66"/>
          </a:solidFill>
          <a:ln w="19050">
            <a:solidFill>
              <a:schemeClr val="tx1"/>
            </a:solidFill>
            <a:round/>
            <a:headEnd/>
            <a:tailEnd/>
          </a:ln>
        </p:spPr>
        <p:txBody>
          <a:bodyPr wrap="none" anchor="ctr"/>
          <a:lstStyle/>
          <a:p>
            <a:pPr algn="ctr"/>
            <a:r>
              <a:rPr lang="en-US"/>
              <a:t>Decimal</a:t>
            </a:r>
          </a:p>
        </p:txBody>
      </p:sp>
      <p:sp>
        <p:nvSpPr>
          <p:cNvPr id="30725" name="Oval 5"/>
          <p:cNvSpPr>
            <a:spLocks noChangeArrowheads="1"/>
          </p:cNvSpPr>
          <p:nvPr/>
        </p:nvSpPr>
        <p:spPr bwMode="auto">
          <a:xfrm>
            <a:off x="5335588" y="1981200"/>
            <a:ext cx="2513012" cy="666750"/>
          </a:xfrm>
          <a:prstGeom prst="ellipse">
            <a:avLst/>
          </a:prstGeom>
          <a:solidFill>
            <a:srgbClr val="FFCC66"/>
          </a:solidFill>
          <a:ln w="19050">
            <a:solidFill>
              <a:schemeClr val="tx1"/>
            </a:solidFill>
            <a:round/>
            <a:headEnd/>
            <a:tailEnd/>
          </a:ln>
        </p:spPr>
        <p:txBody>
          <a:bodyPr wrap="none" anchor="ctr"/>
          <a:lstStyle/>
          <a:p>
            <a:pPr algn="ctr"/>
            <a:r>
              <a:rPr lang="en-US"/>
              <a:t>Octal</a:t>
            </a:r>
          </a:p>
        </p:txBody>
      </p:sp>
      <p:sp>
        <p:nvSpPr>
          <p:cNvPr id="30726" name="Oval 6"/>
          <p:cNvSpPr>
            <a:spLocks noChangeArrowheads="1"/>
          </p:cNvSpPr>
          <p:nvPr/>
        </p:nvSpPr>
        <p:spPr bwMode="auto">
          <a:xfrm>
            <a:off x="1220788" y="4143375"/>
            <a:ext cx="2513012" cy="666750"/>
          </a:xfrm>
          <a:prstGeom prst="ellipse">
            <a:avLst/>
          </a:prstGeom>
          <a:solidFill>
            <a:srgbClr val="FFCC66"/>
          </a:solidFill>
          <a:ln w="19050">
            <a:solidFill>
              <a:schemeClr val="tx1"/>
            </a:solidFill>
            <a:round/>
            <a:headEnd/>
            <a:tailEnd/>
          </a:ln>
        </p:spPr>
        <p:txBody>
          <a:bodyPr wrap="none" anchor="ctr"/>
          <a:lstStyle/>
          <a:p>
            <a:pPr algn="ctr"/>
            <a:r>
              <a:rPr lang="en-US"/>
              <a:t>Binary</a:t>
            </a:r>
          </a:p>
        </p:txBody>
      </p:sp>
      <p:sp>
        <p:nvSpPr>
          <p:cNvPr id="30727" name="Line 7"/>
          <p:cNvSpPr>
            <a:spLocks noChangeShapeType="1"/>
          </p:cNvSpPr>
          <p:nvPr/>
        </p:nvSpPr>
        <p:spPr bwMode="auto">
          <a:xfrm>
            <a:off x="3924300" y="2362200"/>
            <a:ext cx="1295400" cy="0"/>
          </a:xfrm>
          <a:prstGeom prst="line">
            <a:avLst/>
          </a:prstGeom>
          <a:noFill/>
          <a:ln w="57150">
            <a:solidFill>
              <a:schemeClr val="folHlink"/>
            </a:solidFill>
            <a:round/>
            <a:headEnd/>
            <a:tailEnd type="triangle" w="med" len="med"/>
          </a:ln>
        </p:spPr>
        <p:txBody>
          <a:bodyPr anchor="ctr">
            <a:spAutoFit/>
          </a:bodyPr>
          <a:lstStyle/>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mtClean="0"/>
              <a:t>Decimal to Octal</a:t>
            </a:r>
          </a:p>
        </p:txBody>
      </p:sp>
      <p:sp>
        <p:nvSpPr>
          <p:cNvPr id="31747" name="Rectangle 3"/>
          <p:cNvSpPr>
            <a:spLocks noGrp="1" noChangeArrowheads="1"/>
          </p:cNvSpPr>
          <p:nvPr>
            <p:ph type="body" idx="1"/>
          </p:nvPr>
        </p:nvSpPr>
        <p:spPr/>
        <p:txBody>
          <a:bodyPr>
            <a:normAutofit/>
          </a:bodyPr>
          <a:lstStyle/>
          <a:p>
            <a:r>
              <a:rPr lang="en-US" b="0" dirty="0" smtClean="0">
                <a:effectLst/>
                <a:latin typeface="Times New Roman" pitchFamily="18" charset="0"/>
                <a:cs typeface="Times New Roman" pitchFamily="18" charset="0"/>
              </a:rPr>
              <a:t>Technique</a:t>
            </a:r>
          </a:p>
          <a:p>
            <a:pPr lvl="1"/>
            <a:r>
              <a:rPr lang="en-US" sz="3200" b="0" dirty="0" smtClean="0">
                <a:effectLst/>
                <a:latin typeface="Times New Roman" pitchFamily="18" charset="0"/>
                <a:cs typeface="Times New Roman" pitchFamily="18" charset="0"/>
              </a:rPr>
              <a:t>Divide by 8</a:t>
            </a:r>
          </a:p>
          <a:p>
            <a:pPr lvl="1"/>
            <a:r>
              <a:rPr lang="en-US" sz="3200" b="0" dirty="0" smtClean="0">
                <a:effectLst/>
                <a:latin typeface="Times New Roman" pitchFamily="18" charset="0"/>
                <a:cs typeface="Times New Roman" pitchFamily="18" charset="0"/>
              </a:rPr>
              <a:t>Keep track of the remainder</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Example</a:t>
            </a:r>
          </a:p>
        </p:txBody>
      </p:sp>
      <p:sp>
        <p:nvSpPr>
          <p:cNvPr id="32771" name="Text Box 3"/>
          <p:cNvSpPr txBox="1">
            <a:spLocks noChangeArrowheads="1"/>
          </p:cNvSpPr>
          <p:nvPr/>
        </p:nvSpPr>
        <p:spPr bwMode="auto">
          <a:xfrm>
            <a:off x="304800" y="1371600"/>
            <a:ext cx="2057400" cy="457200"/>
          </a:xfrm>
          <a:prstGeom prst="rect">
            <a:avLst/>
          </a:prstGeom>
          <a:noFill/>
          <a:ln w="57150">
            <a:noFill/>
            <a:miter lim="800000"/>
            <a:headEnd/>
            <a:tailEnd/>
          </a:ln>
        </p:spPr>
        <p:txBody>
          <a:bodyPr>
            <a:spAutoFit/>
          </a:bodyPr>
          <a:lstStyle/>
          <a:p>
            <a:pPr algn="ctr">
              <a:spcBef>
                <a:spcPct val="50000"/>
              </a:spcBef>
            </a:pPr>
            <a:r>
              <a:rPr lang="en-US">
                <a:latin typeface="Courier New" pitchFamily="49" charset="0"/>
              </a:rPr>
              <a:t>1234</a:t>
            </a:r>
            <a:r>
              <a:rPr lang="en-US" baseline="-25000">
                <a:latin typeface="Courier New" pitchFamily="49" charset="0"/>
              </a:rPr>
              <a:t>10</a:t>
            </a:r>
            <a:r>
              <a:rPr lang="en-US">
                <a:latin typeface="Courier New" pitchFamily="49" charset="0"/>
              </a:rPr>
              <a:t> = ?</a:t>
            </a:r>
            <a:r>
              <a:rPr lang="en-US" baseline="-25000">
                <a:latin typeface="Courier New" pitchFamily="49" charset="0"/>
              </a:rPr>
              <a:t>8</a:t>
            </a:r>
          </a:p>
        </p:txBody>
      </p:sp>
      <p:sp>
        <p:nvSpPr>
          <p:cNvPr id="32772" name="Text Box 4"/>
          <p:cNvSpPr txBox="1">
            <a:spLocks noChangeArrowheads="1"/>
          </p:cNvSpPr>
          <p:nvPr/>
        </p:nvSpPr>
        <p:spPr bwMode="auto">
          <a:xfrm>
            <a:off x="3552825" y="2352675"/>
            <a:ext cx="2192338" cy="822325"/>
          </a:xfrm>
          <a:prstGeom prst="rect">
            <a:avLst/>
          </a:prstGeom>
          <a:noFill/>
          <a:ln w="57150">
            <a:noFill/>
            <a:miter lim="800000"/>
            <a:headEnd/>
            <a:tailEnd/>
          </a:ln>
        </p:spPr>
        <p:txBody>
          <a:bodyPr wrap="none">
            <a:spAutoFit/>
          </a:bodyPr>
          <a:lstStyle/>
          <a:p>
            <a:pPr marL="457200" indent="-457200"/>
            <a:r>
              <a:rPr lang="en-US">
                <a:latin typeface="Courier New" pitchFamily="49" charset="0"/>
              </a:rPr>
              <a:t>8  1234</a:t>
            </a:r>
          </a:p>
          <a:p>
            <a:pPr marL="457200" indent="-457200"/>
            <a:r>
              <a:rPr lang="en-US">
                <a:latin typeface="Courier New" pitchFamily="49" charset="0"/>
              </a:rPr>
              <a:t>    154   2</a:t>
            </a:r>
          </a:p>
        </p:txBody>
      </p:sp>
      <p:sp>
        <p:nvSpPr>
          <p:cNvPr id="32773" name="Line 5"/>
          <p:cNvSpPr>
            <a:spLocks noChangeShapeType="1"/>
          </p:cNvSpPr>
          <p:nvPr/>
        </p:nvSpPr>
        <p:spPr bwMode="auto">
          <a:xfrm>
            <a:off x="3949700" y="2438400"/>
            <a:ext cx="0" cy="304800"/>
          </a:xfrm>
          <a:prstGeom prst="line">
            <a:avLst/>
          </a:prstGeom>
          <a:noFill/>
          <a:ln w="19050">
            <a:solidFill>
              <a:schemeClr val="tx1"/>
            </a:solidFill>
            <a:round/>
            <a:headEnd/>
            <a:tailEnd/>
          </a:ln>
        </p:spPr>
        <p:txBody>
          <a:bodyPr anchor="ctr">
            <a:spAutoFit/>
          </a:bodyPr>
          <a:lstStyle/>
          <a:p>
            <a:endParaRPr lang="en-US"/>
          </a:p>
        </p:txBody>
      </p:sp>
      <p:sp>
        <p:nvSpPr>
          <p:cNvPr id="32774" name="Line 6"/>
          <p:cNvSpPr>
            <a:spLocks noChangeShapeType="1"/>
          </p:cNvSpPr>
          <p:nvPr/>
        </p:nvSpPr>
        <p:spPr bwMode="auto">
          <a:xfrm>
            <a:off x="3949700" y="2743200"/>
            <a:ext cx="1066800" cy="0"/>
          </a:xfrm>
          <a:prstGeom prst="line">
            <a:avLst/>
          </a:prstGeom>
          <a:noFill/>
          <a:ln w="19050">
            <a:solidFill>
              <a:schemeClr val="tx1"/>
            </a:solidFill>
            <a:round/>
            <a:headEnd/>
            <a:tailEnd/>
          </a:ln>
        </p:spPr>
        <p:txBody>
          <a:bodyPr anchor="ctr">
            <a:spAutoFit/>
          </a:bodyPr>
          <a:lstStyle/>
          <a:p>
            <a:endParaRPr lang="en-US"/>
          </a:p>
        </p:txBody>
      </p:sp>
      <p:grpSp>
        <p:nvGrpSpPr>
          <p:cNvPr id="2" name="Group 7"/>
          <p:cNvGrpSpPr>
            <a:grpSpLocks/>
          </p:cNvGrpSpPr>
          <p:nvPr/>
        </p:nvGrpSpPr>
        <p:grpSpPr bwMode="auto">
          <a:xfrm>
            <a:off x="3535363" y="2743200"/>
            <a:ext cx="2192337" cy="822325"/>
            <a:chOff x="1056" y="2688"/>
            <a:chExt cx="1381" cy="518"/>
          </a:xfrm>
        </p:grpSpPr>
        <p:sp>
          <p:nvSpPr>
            <p:cNvPr id="32786" name="Text Box 8"/>
            <p:cNvSpPr txBox="1">
              <a:spLocks noChangeArrowheads="1"/>
            </p:cNvSpPr>
            <p:nvPr/>
          </p:nvSpPr>
          <p:spPr bwMode="auto">
            <a:xfrm>
              <a:off x="1056" y="2688"/>
              <a:ext cx="1381" cy="518"/>
            </a:xfrm>
            <a:prstGeom prst="rect">
              <a:avLst/>
            </a:prstGeom>
            <a:noFill/>
            <a:ln w="57150">
              <a:noFill/>
              <a:miter lim="800000"/>
              <a:headEnd/>
              <a:tailEnd/>
            </a:ln>
          </p:spPr>
          <p:txBody>
            <a:bodyPr wrap="none">
              <a:spAutoFit/>
            </a:bodyPr>
            <a:lstStyle/>
            <a:p>
              <a:pPr marL="457200" indent="-457200"/>
              <a:r>
                <a:rPr lang="en-US">
                  <a:latin typeface="Courier New" pitchFamily="49" charset="0"/>
                </a:rPr>
                <a:t>8</a:t>
              </a:r>
            </a:p>
            <a:p>
              <a:pPr marL="457200" indent="-457200"/>
              <a:r>
                <a:rPr lang="en-US">
                  <a:latin typeface="Courier New" pitchFamily="49" charset="0"/>
                </a:rPr>
                <a:t>     19   2</a:t>
              </a:r>
            </a:p>
          </p:txBody>
        </p:sp>
        <p:sp>
          <p:nvSpPr>
            <p:cNvPr id="32787" name="Line 9"/>
            <p:cNvSpPr>
              <a:spLocks noChangeShapeType="1"/>
            </p:cNvSpPr>
            <p:nvPr/>
          </p:nvSpPr>
          <p:spPr bwMode="auto">
            <a:xfrm>
              <a:off x="1306" y="2742"/>
              <a:ext cx="0" cy="192"/>
            </a:xfrm>
            <a:prstGeom prst="line">
              <a:avLst/>
            </a:prstGeom>
            <a:noFill/>
            <a:ln w="19050">
              <a:solidFill>
                <a:schemeClr val="tx1"/>
              </a:solidFill>
              <a:round/>
              <a:headEnd/>
              <a:tailEnd/>
            </a:ln>
          </p:spPr>
          <p:txBody>
            <a:bodyPr anchor="ctr">
              <a:spAutoFit/>
            </a:bodyPr>
            <a:lstStyle/>
            <a:p>
              <a:endParaRPr lang="en-US"/>
            </a:p>
          </p:txBody>
        </p:sp>
        <p:sp>
          <p:nvSpPr>
            <p:cNvPr id="32788" name="Line 10"/>
            <p:cNvSpPr>
              <a:spLocks noChangeShapeType="1"/>
            </p:cNvSpPr>
            <p:nvPr/>
          </p:nvSpPr>
          <p:spPr bwMode="auto">
            <a:xfrm>
              <a:off x="1306" y="2934"/>
              <a:ext cx="672" cy="0"/>
            </a:xfrm>
            <a:prstGeom prst="line">
              <a:avLst/>
            </a:prstGeom>
            <a:noFill/>
            <a:ln w="19050">
              <a:solidFill>
                <a:schemeClr val="tx1"/>
              </a:solidFill>
              <a:round/>
              <a:headEnd/>
              <a:tailEnd/>
            </a:ln>
          </p:spPr>
          <p:txBody>
            <a:bodyPr anchor="ctr">
              <a:spAutoFit/>
            </a:bodyPr>
            <a:lstStyle/>
            <a:p>
              <a:endParaRPr lang="en-US"/>
            </a:p>
          </p:txBody>
        </p:sp>
      </p:grpSp>
      <p:grpSp>
        <p:nvGrpSpPr>
          <p:cNvPr id="3" name="Group 11"/>
          <p:cNvGrpSpPr>
            <a:grpSpLocks/>
          </p:cNvGrpSpPr>
          <p:nvPr/>
        </p:nvGrpSpPr>
        <p:grpSpPr bwMode="auto">
          <a:xfrm>
            <a:off x="3538538" y="3140075"/>
            <a:ext cx="2192337" cy="822325"/>
            <a:chOff x="2640" y="2688"/>
            <a:chExt cx="1381" cy="518"/>
          </a:xfrm>
        </p:grpSpPr>
        <p:sp>
          <p:nvSpPr>
            <p:cNvPr id="32783" name="Text Box 12"/>
            <p:cNvSpPr txBox="1">
              <a:spLocks noChangeArrowheads="1"/>
            </p:cNvSpPr>
            <p:nvPr/>
          </p:nvSpPr>
          <p:spPr bwMode="auto">
            <a:xfrm>
              <a:off x="2640" y="2688"/>
              <a:ext cx="1381" cy="518"/>
            </a:xfrm>
            <a:prstGeom prst="rect">
              <a:avLst/>
            </a:prstGeom>
            <a:noFill/>
            <a:ln w="57150">
              <a:noFill/>
              <a:miter lim="800000"/>
              <a:headEnd/>
              <a:tailEnd/>
            </a:ln>
          </p:spPr>
          <p:txBody>
            <a:bodyPr wrap="none">
              <a:spAutoFit/>
            </a:bodyPr>
            <a:lstStyle/>
            <a:p>
              <a:pPr marL="457200" indent="-457200"/>
              <a:r>
                <a:rPr lang="en-US">
                  <a:latin typeface="Courier New" pitchFamily="49" charset="0"/>
                </a:rPr>
                <a:t>8</a:t>
              </a:r>
            </a:p>
            <a:p>
              <a:pPr marL="457200" indent="-457200"/>
              <a:r>
                <a:rPr lang="en-US">
                  <a:latin typeface="Courier New" pitchFamily="49" charset="0"/>
                </a:rPr>
                <a:t>      2   3</a:t>
              </a:r>
            </a:p>
          </p:txBody>
        </p:sp>
        <p:sp>
          <p:nvSpPr>
            <p:cNvPr id="32784" name="Line 13"/>
            <p:cNvSpPr>
              <a:spLocks noChangeShapeType="1"/>
            </p:cNvSpPr>
            <p:nvPr/>
          </p:nvSpPr>
          <p:spPr bwMode="auto">
            <a:xfrm>
              <a:off x="2890" y="2742"/>
              <a:ext cx="0" cy="192"/>
            </a:xfrm>
            <a:prstGeom prst="line">
              <a:avLst/>
            </a:prstGeom>
            <a:noFill/>
            <a:ln w="19050">
              <a:solidFill>
                <a:schemeClr val="tx1"/>
              </a:solidFill>
              <a:round/>
              <a:headEnd/>
              <a:tailEnd/>
            </a:ln>
          </p:spPr>
          <p:txBody>
            <a:bodyPr anchor="ctr">
              <a:spAutoFit/>
            </a:bodyPr>
            <a:lstStyle/>
            <a:p>
              <a:endParaRPr lang="en-US"/>
            </a:p>
          </p:txBody>
        </p:sp>
        <p:sp>
          <p:nvSpPr>
            <p:cNvPr id="32785" name="Line 14"/>
            <p:cNvSpPr>
              <a:spLocks noChangeShapeType="1"/>
            </p:cNvSpPr>
            <p:nvPr/>
          </p:nvSpPr>
          <p:spPr bwMode="auto">
            <a:xfrm>
              <a:off x="2890" y="2934"/>
              <a:ext cx="672" cy="0"/>
            </a:xfrm>
            <a:prstGeom prst="line">
              <a:avLst/>
            </a:prstGeom>
            <a:noFill/>
            <a:ln w="19050">
              <a:solidFill>
                <a:schemeClr val="tx1"/>
              </a:solidFill>
              <a:round/>
              <a:headEnd/>
              <a:tailEnd/>
            </a:ln>
          </p:spPr>
          <p:txBody>
            <a:bodyPr anchor="ctr">
              <a:spAutoFit/>
            </a:bodyPr>
            <a:lstStyle/>
            <a:p>
              <a:endParaRPr lang="en-US"/>
            </a:p>
          </p:txBody>
        </p:sp>
      </p:grpSp>
      <p:grpSp>
        <p:nvGrpSpPr>
          <p:cNvPr id="4" name="Group 15"/>
          <p:cNvGrpSpPr>
            <a:grpSpLocks/>
          </p:cNvGrpSpPr>
          <p:nvPr/>
        </p:nvGrpSpPr>
        <p:grpSpPr bwMode="auto">
          <a:xfrm>
            <a:off x="3538538" y="3530600"/>
            <a:ext cx="2192337" cy="822325"/>
            <a:chOff x="4224" y="2688"/>
            <a:chExt cx="1381" cy="518"/>
          </a:xfrm>
        </p:grpSpPr>
        <p:sp>
          <p:nvSpPr>
            <p:cNvPr id="32780" name="Text Box 16"/>
            <p:cNvSpPr txBox="1">
              <a:spLocks noChangeArrowheads="1"/>
            </p:cNvSpPr>
            <p:nvPr/>
          </p:nvSpPr>
          <p:spPr bwMode="auto">
            <a:xfrm>
              <a:off x="4224" y="2688"/>
              <a:ext cx="1381" cy="518"/>
            </a:xfrm>
            <a:prstGeom prst="rect">
              <a:avLst/>
            </a:prstGeom>
            <a:noFill/>
            <a:ln w="57150">
              <a:noFill/>
              <a:miter lim="800000"/>
              <a:headEnd/>
              <a:tailEnd/>
            </a:ln>
          </p:spPr>
          <p:txBody>
            <a:bodyPr wrap="none">
              <a:spAutoFit/>
            </a:bodyPr>
            <a:lstStyle/>
            <a:p>
              <a:pPr marL="457200" indent="-457200"/>
              <a:r>
                <a:rPr lang="en-US">
                  <a:latin typeface="Courier New" pitchFamily="49" charset="0"/>
                </a:rPr>
                <a:t>8</a:t>
              </a:r>
            </a:p>
            <a:p>
              <a:pPr marL="457200" indent="-457200"/>
              <a:r>
                <a:rPr lang="en-US">
                  <a:latin typeface="Courier New" pitchFamily="49" charset="0"/>
                </a:rPr>
                <a:t>      0   2</a:t>
              </a:r>
            </a:p>
          </p:txBody>
        </p:sp>
        <p:sp>
          <p:nvSpPr>
            <p:cNvPr id="32781" name="Line 17"/>
            <p:cNvSpPr>
              <a:spLocks noChangeShapeType="1"/>
            </p:cNvSpPr>
            <p:nvPr/>
          </p:nvSpPr>
          <p:spPr bwMode="auto">
            <a:xfrm>
              <a:off x="4474" y="2742"/>
              <a:ext cx="0" cy="192"/>
            </a:xfrm>
            <a:prstGeom prst="line">
              <a:avLst/>
            </a:prstGeom>
            <a:noFill/>
            <a:ln w="19050">
              <a:solidFill>
                <a:schemeClr val="tx1"/>
              </a:solidFill>
              <a:round/>
              <a:headEnd/>
              <a:tailEnd/>
            </a:ln>
          </p:spPr>
          <p:txBody>
            <a:bodyPr anchor="ctr">
              <a:spAutoFit/>
            </a:bodyPr>
            <a:lstStyle/>
            <a:p>
              <a:endParaRPr lang="en-US"/>
            </a:p>
          </p:txBody>
        </p:sp>
        <p:sp>
          <p:nvSpPr>
            <p:cNvPr id="32782" name="Line 18"/>
            <p:cNvSpPr>
              <a:spLocks noChangeShapeType="1"/>
            </p:cNvSpPr>
            <p:nvPr/>
          </p:nvSpPr>
          <p:spPr bwMode="auto">
            <a:xfrm>
              <a:off x="4474" y="2934"/>
              <a:ext cx="672" cy="0"/>
            </a:xfrm>
            <a:prstGeom prst="line">
              <a:avLst/>
            </a:prstGeom>
            <a:noFill/>
            <a:ln w="19050">
              <a:solidFill>
                <a:schemeClr val="tx1"/>
              </a:solidFill>
              <a:round/>
              <a:headEnd/>
              <a:tailEnd/>
            </a:ln>
          </p:spPr>
          <p:txBody>
            <a:bodyPr anchor="ctr">
              <a:spAutoFit/>
            </a:bodyPr>
            <a:lstStyle/>
            <a:p>
              <a:endParaRPr lang="en-US"/>
            </a:p>
          </p:txBody>
        </p:sp>
      </p:grpSp>
      <p:sp>
        <p:nvSpPr>
          <p:cNvPr id="153619" name="Text Box 19"/>
          <p:cNvSpPr txBox="1">
            <a:spLocks noChangeArrowheads="1"/>
          </p:cNvSpPr>
          <p:nvPr/>
        </p:nvSpPr>
        <p:spPr bwMode="auto">
          <a:xfrm>
            <a:off x="6019800" y="5029200"/>
            <a:ext cx="2895600" cy="457200"/>
          </a:xfrm>
          <a:prstGeom prst="rect">
            <a:avLst/>
          </a:prstGeom>
          <a:noFill/>
          <a:ln w="57150">
            <a:noFill/>
            <a:miter lim="800000"/>
            <a:headEnd/>
            <a:tailEnd/>
          </a:ln>
        </p:spPr>
        <p:txBody>
          <a:bodyPr>
            <a:spAutoFit/>
          </a:bodyPr>
          <a:lstStyle/>
          <a:p>
            <a:pPr algn="ctr">
              <a:spcBef>
                <a:spcPct val="50000"/>
              </a:spcBef>
            </a:pPr>
            <a:r>
              <a:rPr lang="en-US">
                <a:latin typeface="Courier New" pitchFamily="49" charset="0"/>
              </a:rPr>
              <a:t>1234</a:t>
            </a:r>
            <a:r>
              <a:rPr lang="en-US" baseline="-25000">
                <a:latin typeface="Courier New" pitchFamily="49" charset="0"/>
              </a:rPr>
              <a:t>10</a:t>
            </a:r>
            <a:r>
              <a:rPr lang="en-US">
                <a:latin typeface="Courier New" pitchFamily="49" charset="0"/>
              </a:rPr>
              <a:t> = 2322</a:t>
            </a:r>
            <a:r>
              <a:rPr lang="en-US" baseline="-25000">
                <a:latin typeface="Courier New" pitchFamily="49" charset="0"/>
              </a:rPr>
              <a:t>8</a:t>
            </a:r>
          </a:p>
        </p:txBody>
      </p:sp>
      <p:sp>
        <p:nvSpPr>
          <p:cNvPr id="153620" name="Freeform 20"/>
          <p:cNvSpPr>
            <a:spLocks/>
          </p:cNvSpPr>
          <p:nvPr/>
        </p:nvSpPr>
        <p:spPr bwMode="auto">
          <a:xfrm>
            <a:off x="5867400" y="2895600"/>
            <a:ext cx="2514600" cy="2057400"/>
          </a:xfrm>
          <a:custGeom>
            <a:avLst/>
            <a:gdLst>
              <a:gd name="T0" fmla="*/ 0 w 1584"/>
              <a:gd name="T1" fmla="*/ 0 h 1296"/>
              <a:gd name="T2" fmla="*/ 927 w 1584"/>
              <a:gd name="T3" fmla="*/ 291 h 1296"/>
              <a:gd name="T4" fmla="*/ 1584 w 1584"/>
              <a:gd name="T5" fmla="*/ 1296 h 1296"/>
              <a:gd name="T6" fmla="*/ 0 60000 65536"/>
              <a:gd name="T7" fmla="*/ 0 60000 65536"/>
              <a:gd name="T8" fmla="*/ 0 60000 65536"/>
              <a:gd name="T9" fmla="*/ 0 w 1584"/>
              <a:gd name="T10" fmla="*/ 0 h 1296"/>
              <a:gd name="T11" fmla="*/ 1584 w 1584"/>
              <a:gd name="T12" fmla="*/ 1296 h 1296"/>
            </a:gdLst>
            <a:ahLst/>
            <a:cxnLst>
              <a:cxn ang="T6">
                <a:pos x="T0" y="T1"/>
              </a:cxn>
              <a:cxn ang="T7">
                <a:pos x="T2" y="T3"/>
              </a:cxn>
              <a:cxn ang="T8">
                <a:pos x="T4" y="T5"/>
              </a:cxn>
            </a:cxnLst>
            <a:rect l="T9" t="T10" r="T11" b="T12"/>
            <a:pathLst>
              <a:path w="1584" h="1296">
                <a:moveTo>
                  <a:pt x="0" y="0"/>
                </a:moveTo>
                <a:cubicBezTo>
                  <a:pt x="154" y="48"/>
                  <a:pt x="663" y="75"/>
                  <a:pt x="927" y="291"/>
                </a:cubicBezTo>
                <a:cubicBezTo>
                  <a:pt x="1191" y="507"/>
                  <a:pt x="1447" y="1087"/>
                  <a:pt x="1584" y="1296"/>
                </a:cubicBezTo>
              </a:path>
            </a:pathLst>
          </a:custGeom>
          <a:noFill/>
          <a:ln w="57150">
            <a:solidFill>
              <a:srgbClr val="CC0000"/>
            </a:solidFill>
            <a:round/>
            <a:headEnd/>
            <a:tailEnd type="triangle" w="med" len="med"/>
          </a:ln>
        </p:spPr>
        <p:txBody>
          <a:bodyPr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53619">
                                            <p:txEl>
                                              <p:pRg st="0" end="0"/>
                                            </p:txEl>
                                          </p:spTgt>
                                        </p:tgtEl>
                                        <p:attrNameLst>
                                          <p:attrName>style.visibility</p:attrName>
                                        </p:attrNameLst>
                                      </p:cBhvr>
                                      <p:to>
                                        <p:strVal val="visible"/>
                                      </p:to>
                                    </p:set>
                                    <p:animEffect transition="in" filter="wipe(left)">
                                      <p:cBhvr>
                                        <p:cTn id="19" dur="500"/>
                                        <p:tgtEl>
                                          <p:spTgt spid="153619">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53620"/>
                                        </p:tgtEl>
                                        <p:attrNameLst>
                                          <p:attrName>style.visibility</p:attrName>
                                        </p:attrNameLst>
                                      </p:cBhvr>
                                      <p:to>
                                        <p:strVal val="visible"/>
                                      </p:to>
                                    </p:set>
                                    <p:animEffect transition="in" filter="wipe(left)">
                                      <p:cBhvr>
                                        <p:cTn id="24" dur="500"/>
                                        <p:tgtEl>
                                          <p:spTgt spid="153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19" grpId="0" build="p" autoUpdateAnimBg="0"/>
      <p:bldP spid="15362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mtClean="0"/>
              <a:t>Decimal to Hexadecimal</a:t>
            </a:r>
          </a:p>
        </p:txBody>
      </p:sp>
      <p:sp>
        <p:nvSpPr>
          <p:cNvPr id="33795" name="Oval 3"/>
          <p:cNvSpPr>
            <a:spLocks noChangeArrowheads="1"/>
          </p:cNvSpPr>
          <p:nvPr/>
        </p:nvSpPr>
        <p:spPr bwMode="auto">
          <a:xfrm>
            <a:off x="5354638" y="4191000"/>
            <a:ext cx="2474912" cy="628650"/>
          </a:xfrm>
          <a:prstGeom prst="ellipse">
            <a:avLst/>
          </a:prstGeom>
          <a:solidFill>
            <a:srgbClr val="FFCC66"/>
          </a:solidFill>
          <a:ln w="19050">
            <a:solidFill>
              <a:schemeClr val="tx1"/>
            </a:solidFill>
            <a:round/>
            <a:headEnd/>
            <a:tailEnd/>
          </a:ln>
        </p:spPr>
        <p:txBody>
          <a:bodyPr wrap="none" anchor="ctr">
            <a:spAutoFit/>
          </a:bodyPr>
          <a:lstStyle/>
          <a:p>
            <a:pPr algn="ctr"/>
            <a:r>
              <a:rPr lang="en-US"/>
              <a:t>Hexadecimal</a:t>
            </a:r>
          </a:p>
        </p:txBody>
      </p:sp>
      <p:sp>
        <p:nvSpPr>
          <p:cNvPr id="33796" name="Oval 4"/>
          <p:cNvSpPr>
            <a:spLocks noChangeArrowheads="1"/>
          </p:cNvSpPr>
          <p:nvPr/>
        </p:nvSpPr>
        <p:spPr bwMode="auto">
          <a:xfrm>
            <a:off x="1220788" y="1981200"/>
            <a:ext cx="2513012" cy="666750"/>
          </a:xfrm>
          <a:prstGeom prst="ellipse">
            <a:avLst/>
          </a:prstGeom>
          <a:solidFill>
            <a:srgbClr val="FFCC66"/>
          </a:solidFill>
          <a:ln w="19050">
            <a:solidFill>
              <a:schemeClr val="tx1"/>
            </a:solidFill>
            <a:round/>
            <a:headEnd/>
            <a:tailEnd/>
          </a:ln>
        </p:spPr>
        <p:txBody>
          <a:bodyPr wrap="none" anchor="ctr"/>
          <a:lstStyle/>
          <a:p>
            <a:pPr algn="ctr"/>
            <a:r>
              <a:rPr lang="en-US"/>
              <a:t>Decimal</a:t>
            </a:r>
          </a:p>
        </p:txBody>
      </p:sp>
      <p:sp>
        <p:nvSpPr>
          <p:cNvPr id="33797" name="Oval 5"/>
          <p:cNvSpPr>
            <a:spLocks noChangeArrowheads="1"/>
          </p:cNvSpPr>
          <p:nvPr/>
        </p:nvSpPr>
        <p:spPr bwMode="auto">
          <a:xfrm>
            <a:off x="5335588" y="1981200"/>
            <a:ext cx="2513012" cy="666750"/>
          </a:xfrm>
          <a:prstGeom prst="ellipse">
            <a:avLst/>
          </a:prstGeom>
          <a:solidFill>
            <a:srgbClr val="FFCC66"/>
          </a:solidFill>
          <a:ln w="19050">
            <a:solidFill>
              <a:schemeClr val="tx1"/>
            </a:solidFill>
            <a:round/>
            <a:headEnd/>
            <a:tailEnd/>
          </a:ln>
        </p:spPr>
        <p:txBody>
          <a:bodyPr wrap="none" anchor="ctr"/>
          <a:lstStyle/>
          <a:p>
            <a:pPr algn="ctr"/>
            <a:r>
              <a:rPr lang="en-US"/>
              <a:t>Octal</a:t>
            </a:r>
          </a:p>
        </p:txBody>
      </p:sp>
      <p:sp>
        <p:nvSpPr>
          <p:cNvPr id="33798" name="Oval 6"/>
          <p:cNvSpPr>
            <a:spLocks noChangeArrowheads="1"/>
          </p:cNvSpPr>
          <p:nvPr/>
        </p:nvSpPr>
        <p:spPr bwMode="auto">
          <a:xfrm>
            <a:off x="1220788" y="4143375"/>
            <a:ext cx="2513012" cy="666750"/>
          </a:xfrm>
          <a:prstGeom prst="ellipse">
            <a:avLst/>
          </a:prstGeom>
          <a:solidFill>
            <a:srgbClr val="FFCC66"/>
          </a:solidFill>
          <a:ln w="19050">
            <a:solidFill>
              <a:schemeClr val="tx1"/>
            </a:solidFill>
            <a:round/>
            <a:headEnd/>
            <a:tailEnd/>
          </a:ln>
        </p:spPr>
        <p:txBody>
          <a:bodyPr wrap="none" anchor="ctr"/>
          <a:lstStyle/>
          <a:p>
            <a:pPr algn="ctr"/>
            <a:r>
              <a:rPr lang="en-US"/>
              <a:t>Binary</a:t>
            </a:r>
          </a:p>
        </p:txBody>
      </p:sp>
      <p:sp>
        <p:nvSpPr>
          <p:cNvPr id="33799" name="Line 7"/>
          <p:cNvSpPr>
            <a:spLocks noChangeShapeType="1"/>
          </p:cNvSpPr>
          <p:nvPr/>
        </p:nvSpPr>
        <p:spPr bwMode="auto">
          <a:xfrm>
            <a:off x="3657600" y="2667000"/>
            <a:ext cx="1676400" cy="1524000"/>
          </a:xfrm>
          <a:prstGeom prst="line">
            <a:avLst/>
          </a:prstGeom>
          <a:noFill/>
          <a:ln w="57150">
            <a:solidFill>
              <a:schemeClr val="folHlink"/>
            </a:solidFill>
            <a:round/>
            <a:headEnd/>
            <a:tailEnd type="triangle" w="med" len="med"/>
          </a:ln>
        </p:spPr>
        <p:txBody>
          <a:bodyPr anchor="ctr">
            <a:spAutoFit/>
          </a:bodyPr>
          <a:lstStyle/>
          <a:p>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mtClean="0"/>
              <a:t>Decimal to Hexadecimal</a:t>
            </a:r>
          </a:p>
        </p:txBody>
      </p:sp>
      <p:sp>
        <p:nvSpPr>
          <p:cNvPr id="34819" name="Rectangle 3"/>
          <p:cNvSpPr>
            <a:spLocks noGrp="1" noChangeArrowheads="1"/>
          </p:cNvSpPr>
          <p:nvPr>
            <p:ph type="body" idx="1"/>
          </p:nvPr>
        </p:nvSpPr>
        <p:spPr/>
        <p:txBody>
          <a:bodyPr>
            <a:normAutofit/>
          </a:bodyPr>
          <a:lstStyle/>
          <a:p>
            <a:r>
              <a:rPr lang="en-US" b="0" dirty="0" smtClean="0">
                <a:effectLst/>
                <a:latin typeface="Times New Roman" pitchFamily="18" charset="0"/>
                <a:cs typeface="Times New Roman" pitchFamily="18" charset="0"/>
              </a:rPr>
              <a:t>Technique</a:t>
            </a:r>
          </a:p>
          <a:p>
            <a:pPr lvl="1"/>
            <a:r>
              <a:rPr lang="en-US" sz="3200" b="0" dirty="0" smtClean="0">
                <a:effectLst/>
                <a:latin typeface="Times New Roman" pitchFamily="18" charset="0"/>
                <a:cs typeface="Times New Roman" pitchFamily="18" charset="0"/>
              </a:rPr>
              <a:t>Divide by 16</a:t>
            </a:r>
          </a:p>
          <a:p>
            <a:pPr lvl="1"/>
            <a:r>
              <a:rPr lang="en-US" sz="3200" b="0" dirty="0" smtClean="0">
                <a:effectLst/>
                <a:latin typeface="Times New Roman" pitchFamily="18" charset="0"/>
                <a:cs typeface="Times New Roman" pitchFamily="18" charset="0"/>
              </a:rPr>
              <a:t>Keep track of the remainder</a:t>
            </a:r>
          </a:p>
        </p:txBody>
      </p:sp>
      <p:sp>
        <p:nvSpPr>
          <p:cNvPr id="34820" name="Line 4"/>
          <p:cNvSpPr>
            <a:spLocks noChangeShapeType="1"/>
          </p:cNvSpPr>
          <p:nvPr/>
        </p:nvSpPr>
        <p:spPr bwMode="auto">
          <a:xfrm>
            <a:off x="3048000" y="2362200"/>
            <a:ext cx="304800" cy="0"/>
          </a:xfrm>
          <a:prstGeom prst="line">
            <a:avLst/>
          </a:prstGeom>
          <a:noFill/>
          <a:ln w="57150">
            <a:solidFill>
              <a:srgbClr val="CC0000"/>
            </a:solidFill>
            <a:round/>
            <a:headEnd/>
            <a:tailEnd/>
          </a:ln>
        </p:spPr>
        <p:txBody>
          <a:bodyPr anchor="ctr">
            <a:spAutoFit/>
          </a:bodyPr>
          <a:lstStyle/>
          <a:p>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mtClean="0"/>
              <a:t>Example</a:t>
            </a:r>
          </a:p>
        </p:txBody>
      </p:sp>
      <p:sp>
        <p:nvSpPr>
          <p:cNvPr id="35843" name="Text Box 3"/>
          <p:cNvSpPr txBox="1">
            <a:spLocks noChangeArrowheads="1"/>
          </p:cNvSpPr>
          <p:nvPr/>
        </p:nvSpPr>
        <p:spPr bwMode="auto">
          <a:xfrm>
            <a:off x="304800" y="1371600"/>
            <a:ext cx="2895600" cy="457200"/>
          </a:xfrm>
          <a:prstGeom prst="rect">
            <a:avLst/>
          </a:prstGeom>
          <a:noFill/>
          <a:ln w="57150">
            <a:noFill/>
            <a:miter lim="800000"/>
            <a:headEnd/>
            <a:tailEnd/>
          </a:ln>
        </p:spPr>
        <p:txBody>
          <a:bodyPr>
            <a:spAutoFit/>
          </a:bodyPr>
          <a:lstStyle/>
          <a:p>
            <a:pPr algn="ctr">
              <a:spcBef>
                <a:spcPct val="50000"/>
              </a:spcBef>
            </a:pPr>
            <a:r>
              <a:rPr lang="en-US">
                <a:latin typeface="Courier New" pitchFamily="49" charset="0"/>
              </a:rPr>
              <a:t>1234</a:t>
            </a:r>
            <a:r>
              <a:rPr lang="en-US" baseline="-25000">
                <a:latin typeface="Courier New" pitchFamily="49" charset="0"/>
              </a:rPr>
              <a:t>10</a:t>
            </a:r>
            <a:r>
              <a:rPr lang="en-US">
                <a:latin typeface="Courier New" pitchFamily="49" charset="0"/>
              </a:rPr>
              <a:t> = ?</a:t>
            </a:r>
            <a:r>
              <a:rPr lang="en-US" baseline="-25000">
                <a:latin typeface="Courier New" pitchFamily="49" charset="0"/>
              </a:rPr>
              <a:t>16</a:t>
            </a:r>
          </a:p>
        </p:txBody>
      </p:sp>
      <p:sp>
        <p:nvSpPr>
          <p:cNvPr id="156676" name="Text Box 4"/>
          <p:cNvSpPr txBox="1">
            <a:spLocks noChangeArrowheads="1"/>
          </p:cNvSpPr>
          <p:nvPr/>
        </p:nvSpPr>
        <p:spPr bwMode="auto">
          <a:xfrm>
            <a:off x="6019800" y="5029200"/>
            <a:ext cx="2895600" cy="457200"/>
          </a:xfrm>
          <a:prstGeom prst="rect">
            <a:avLst/>
          </a:prstGeom>
          <a:noFill/>
          <a:ln w="57150">
            <a:noFill/>
            <a:miter lim="800000"/>
            <a:headEnd/>
            <a:tailEnd/>
          </a:ln>
        </p:spPr>
        <p:txBody>
          <a:bodyPr>
            <a:spAutoFit/>
          </a:bodyPr>
          <a:lstStyle/>
          <a:p>
            <a:pPr algn="ctr">
              <a:spcBef>
                <a:spcPct val="50000"/>
              </a:spcBef>
            </a:pPr>
            <a:r>
              <a:rPr lang="en-US">
                <a:latin typeface="Courier New" pitchFamily="49" charset="0"/>
              </a:rPr>
              <a:t>1234</a:t>
            </a:r>
            <a:r>
              <a:rPr lang="en-US" baseline="-25000">
                <a:latin typeface="Courier New" pitchFamily="49" charset="0"/>
              </a:rPr>
              <a:t>10</a:t>
            </a:r>
            <a:r>
              <a:rPr lang="en-US">
                <a:latin typeface="Courier New" pitchFamily="49" charset="0"/>
              </a:rPr>
              <a:t> = 4D2</a:t>
            </a:r>
            <a:r>
              <a:rPr lang="en-US" baseline="-25000">
                <a:latin typeface="Courier New" pitchFamily="49" charset="0"/>
              </a:rPr>
              <a:t>16</a:t>
            </a:r>
          </a:p>
        </p:txBody>
      </p:sp>
      <p:sp>
        <p:nvSpPr>
          <p:cNvPr id="156677" name="Freeform 5"/>
          <p:cNvSpPr>
            <a:spLocks/>
          </p:cNvSpPr>
          <p:nvPr/>
        </p:nvSpPr>
        <p:spPr bwMode="auto">
          <a:xfrm>
            <a:off x="5867400" y="2776538"/>
            <a:ext cx="2395538" cy="2211387"/>
          </a:xfrm>
          <a:custGeom>
            <a:avLst/>
            <a:gdLst>
              <a:gd name="T0" fmla="*/ 0 w 1509"/>
              <a:gd name="T1" fmla="*/ 75 h 1393"/>
              <a:gd name="T2" fmla="*/ 1038 w 1509"/>
              <a:gd name="T3" fmla="*/ 220 h 1393"/>
              <a:gd name="T4" fmla="*/ 1509 w 1509"/>
              <a:gd name="T5" fmla="*/ 1393 h 1393"/>
              <a:gd name="T6" fmla="*/ 0 60000 65536"/>
              <a:gd name="T7" fmla="*/ 0 60000 65536"/>
              <a:gd name="T8" fmla="*/ 0 60000 65536"/>
              <a:gd name="T9" fmla="*/ 0 w 1509"/>
              <a:gd name="T10" fmla="*/ 0 h 1393"/>
              <a:gd name="T11" fmla="*/ 1509 w 1509"/>
              <a:gd name="T12" fmla="*/ 1393 h 1393"/>
            </a:gdLst>
            <a:ahLst/>
            <a:cxnLst>
              <a:cxn ang="T6">
                <a:pos x="T0" y="T1"/>
              </a:cxn>
              <a:cxn ang="T7">
                <a:pos x="T2" y="T3"/>
              </a:cxn>
              <a:cxn ang="T8">
                <a:pos x="T4" y="T5"/>
              </a:cxn>
            </a:cxnLst>
            <a:rect l="T9" t="T10" r="T11" b="T12"/>
            <a:pathLst>
              <a:path w="1509" h="1393">
                <a:moveTo>
                  <a:pt x="0" y="75"/>
                </a:moveTo>
                <a:cubicBezTo>
                  <a:pt x="173" y="99"/>
                  <a:pt x="787" y="0"/>
                  <a:pt x="1038" y="220"/>
                </a:cubicBezTo>
                <a:cubicBezTo>
                  <a:pt x="1302" y="436"/>
                  <a:pt x="1411" y="1149"/>
                  <a:pt x="1509" y="1393"/>
                </a:cubicBezTo>
              </a:path>
            </a:pathLst>
          </a:custGeom>
          <a:noFill/>
          <a:ln w="57150">
            <a:solidFill>
              <a:srgbClr val="CC0000"/>
            </a:solidFill>
            <a:round/>
            <a:headEnd/>
            <a:tailEnd type="triangle" w="med" len="med"/>
          </a:ln>
        </p:spPr>
        <p:txBody>
          <a:bodyPr anchor="ctr">
            <a:spAutoFit/>
          </a:bodyPr>
          <a:lstStyle/>
          <a:p>
            <a:endParaRPr lang="en-US"/>
          </a:p>
        </p:txBody>
      </p:sp>
      <p:grpSp>
        <p:nvGrpSpPr>
          <p:cNvPr id="2" name="Group 6"/>
          <p:cNvGrpSpPr>
            <a:grpSpLocks/>
          </p:cNvGrpSpPr>
          <p:nvPr/>
        </p:nvGrpSpPr>
        <p:grpSpPr bwMode="auto">
          <a:xfrm>
            <a:off x="3276600" y="2352675"/>
            <a:ext cx="3581400" cy="1593850"/>
            <a:chOff x="2064" y="1482"/>
            <a:chExt cx="2256" cy="1004"/>
          </a:xfrm>
        </p:grpSpPr>
        <p:sp>
          <p:nvSpPr>
            <p:cNvPr id="35847" name="Text Box 7"/>
            <p:cNvSpPr txBox="1">
              <a:spLocks noChangeArrowheads="1"/>
            </p:cNvSpPr>
            <p:nvPr/>
          </p:nvSpPr>
          <p:spPr bwMode="auto">
            <a:xfrm>
              <a:off x="2064" y="1482"/>
              <a:ext cx="1555" cy="518"/>
            </a:xfrm>
            <a:prstGeom prst="rect">
              <a:avLst/>
            </a:prstGeom>
            <a:noFill/>
            <a:ln w="57150">
              <a:noFill/>
              <a:miter lim="800000"/>
              <a:headEnd/>
              <a:tailEnd/>
            </a:ln>
          </p:spPr>
          <p:txBody>
            <a:bodyPr>
              <a:spAutoFit/>
            </a:bodyPr>
            <a:lstStyle/>
            <a:p>
              <a:pPr marL="457200" indent="-457200"/>
              <a:r>
                <a:rPr lang="en-US">
                  <a:latin typeface="Courier New" pitchFamily="49" charset="0"/>
                </a:rPr>
                <a:t>16  1234</a:t>
              </a:r>
            </a:p>
            <a:p>
              <a:pPr marL="457200" indent="-457200"/>
              <a:r>
                <a:rPr lang="en-US">
                  <a:latin typeface="Courier New" pitchFamily="49" charset="0"/>
                </a:rPr>
                <a:t>      77   2</a:t>
              </a:r>
            </a:p>
          </p:txBody>
        </p:sp>
        <p:sp>
          <p:nvSpPr>
            <p:cNvPr id="35848" name="Line 8"/>
            <p:cNvSpPr>
              <a:spLocks noChangeShapeType="1"/>
            </p:cNvSpPr>
            <p:nvPr/>
          </p:nvSpPr>
          <p:spPr bwMode="auto">
            <a:xfrm>
              <a:off x="2488" y="1536"/>
              <a:ext cx="0" cy="192"/>
            </a:xfrm>
            <a:prstGeom prst="line">
              <a:avLst/>
            </a:prstGeom>
            <a:noFill/>
            <a:ln w="19050">
              <a:solidFill>
                <a:schemeClr val="tx1"/>
              </a:solidFill>
              <a:round/>
              <a:headEnd/>
              <a:tailEnd/>
            </a:ln>
          </p:spPr>
          <p:txBody>
            <a:bodyPr anchor="ctr">
              <a:spAutoFit/>
            </a:bodyPr>
            <a:lstStyle/>
            <a:p>
              <a:endParaRPr lang="en-US"/>
            </a:p>
          </p:txBody>
        </p:sp>
        <p:sp>
          <p:nvSpPr>
            <p:cNvPr id="35849" name="Line 9"/>
            <p:cNvSpPr>
              <a:spLocks noChangeShapeType="1"/>
            </p:cNvSpPr>
            <p:nvPr/>
          </p:nvSpPr>
          <p:spPr bwMode="auto">
            <a:xfrm>
              <a:off x="2488" y="1728"/>
              <a:ext cx="672" cy="0"/>
            </a:xfrm>
            <a:prstGeom prst="line">
              <a:avLst/>
            </a:prstGeom>
            <a:noFill/>
            <a:ln w="19050">
              <a:solidFill>
                <a:schemeClr val="tx1"/>
              </a:solidFill>
              <a:round/>
              <a:headEnd/>
              <a:tailEnd/>
            </a:ln>
          </p:spPr>
          <p:txBody>
            <a:bodyPr anchor="ctr">
              <a:spAutoFit/>
            </a:bodyPr>
            <a:lstStyle/>
            <a:p>
              <a:endParaRPr lang="en-US"/>
            </a:p>
          </p:txBody>
        </p:sp>
        <p:grpSp>
          <p:nvGrpSpPr>
            <p:cNvPr id="3" name="Group 10"/>
            <p:cNvGrpSpPr>
              <a:grpSpLocks/>
            </p:cNvGrpSpPr>
            <p:nvPr/>
          </p:nvGrpSpPr>
          <p:grpSpPr bwMode="auto">
            <a:xfrm>
              <a:off x="2084" y="1726"/>
              <a:ext cx="2236" cy="518"/>
              <a:chOff x="2084" y="1726"/>
              <a:chExt cx="2236" cy="518"/>
            </a:xfrm>
          </p:grpSpPr>
          <p:sp>
            <p:nvSpPr>
              <p:cNvPr id="35855" name="Text Box 11"/>
              <p:cNvSpPr txBox="1">
                <a:spLocks noChangeArrowheads="1"/>
              </p:cNvSpPr>
              <p:nvPr/>
            </p:nvSpPr>
            <p:spPr bwMode="auto">
              <a:xfrm>
                <a:off x="2084" y="1726"/>
                <a:ext cx="2236" cy="518"/>
              </a:xfrm>
              <a:prstGeom prst="rect">
                <a:avLst/>
              </a:prstGeom>
              <a:noFill/>
              <a:ln w="57150">
                <a:noFill/>
                <a:miter lim="800000"/>
                <a:headEnd/>
                <a:tailEnd/>
              </a:ln>
            </p:spPr>
            <p:txBody>
              <a:bodyPr>
                <a:spAutoFit/>
              </a:bodyPr>
              <a:lstStyle/>
              <a:p>
                <a:pPr marL="457200" indent="-457200"/>
                <a:r>
                  <a:rPr lang="en-US">
                    <a:latin typeface="Courier New" pitchFamily="49" charset="0"/>
                  </a:rPr>
                  <a:t>16</a:t>
                </a:r>
              </a:p>
              <a:p>
                <a:pPr marL="457200" indent="-457200"/>
                <a:r>
                  <a:rPr lang="en-US">
                    <a:latin typeface="Courier New" pitchFamily="49" charset="0"/>
                  </a:rPr>
                  <a:t>       4   13 = D</a:t>
                </a:r>
              </a:p>
            </p:txBody>
          </p:sp>
          <p:sp>
            <p:nvSpPr>
              <p:cNvPr id="35856" name="Line 12"/>
              <p:cNvSpPr>
                <a:spLocks noChangeShapeType="1"/>
              </p:cNvSpPr>
              <p:nvPr/>
            </p:nvSpPr>
            <p:spPr bwMode="auto">
              <a:xfrm>
                <a:off x="2478" y="1780"/>
                <a:ext cx="1" cy="192"/>
              </a:xfrm>
              <a:prstGeom prst="line">
                <a:avLst/>
              </a:prstGeom>
              <a:noFill/>
              <a:ln w="19050">
                <a:solidFill>
                  <a:schemeClr val="tx1"/>
                </a:solidFill>
                <a:round/>
                <a:headEnd/>
                <a:tailEnd/>
              </a:ln>
            </p:spPr>
            <p:txBody>
              <a:bodyPr anchor="ctr">
                <a:spAutoFit/>
              </a:bodyPr>
              <a:lstStyle/>
              <a:p>
                <a:endParaRPr lang="en-US"/>
              </a:p>
            </p:txBody>
          </p:sp>
          <p:sp>
            <p:nvSpPr>
              <p:cNvPr id="35857" name="Line 13"/>
              <p:cNvSpPr>
                <a:spLocks noChangeShapeType="1"/>
              </p:cNvSpPr>
              <p:nvPr/>
            </p:nvSpPr>
            <p:spPr bwMode="auto">
              <a:xfrm>
                <a:off x="2478" y="1966"/>
                <a:ext cx="654" cy="1"/>
              </a:xfrm>
              <a:prstGeom prst="line">
                <a:avLst/>
              </a:prstGeom>
              <a:noFill/>
              <a:ln w="19050">
                <a:solidFill>
                  <a:schemeClr val="tx1"/>
                </a:solidFill>
                <a:round/>
                <a:headEnd/>
                <a:tailEnd/>
              </a:ln>
            </p:spPr>
            <p:txBody>
              <a:bodyPr anchor="ctr">
                <a:spAutoFit/>
              </a:bodyPr>
              <a:lstStyle/>
              <a:p>
                <a:endParaRPr lang="en-US"/>
              </a:p>
            </p:txBody>
          </p:sp>
        </p:grpSp>
        <p:grpSp>
          <p:nvGrpSpPr>
            <p:cNvPr id="4" name="Group 14"/>
            <p:cNvGrpSpPr>
              <a:grpSpLocks/>
            </p:cNvGrpSpPr>
            <p:nvPr/>
          </p:nvGrpSpPr>
          <p:grpSpPr bwMode="auto">
            <a:xfrm>
              <a:off x="2084" y="1968"/>
              <a:ext cx="2236" cy="518"/>
              <a:chOff x="2084" y="1726"/>
              <a:chExt cx="2236" cy="518"/>
            </a:xfrm>
          </p:grpSpPr>
          <p:sp>
            <p:nvSpPr>
              <p:cNvPr id="35852" name="Text Box 15"/>
              <p:cNvSpPr txBox="1">
                <a:spLocks noChangeArrowheads="1"/>
              </p:cNvSpPr>
              <p:nvPr/>
            </p:nvSpPr>
            <p:spPr bwMode="auto">
              <a:xfrm>
                <a:off x="2084" y="1726"/>
                <a:ext cx="2236" cy="518"/>
              </a:xfrm>
              <a:prstGeom prst="rect">
                <a:avLst/>
              </a:prstGeom>
              <a:noFill/>
              <a:ln w="57150">
                <a:noFill/>
                <a:miter lim="800000"/>
                <a:headEnd/>
                <a:tailEnd/>
              </a:ln>
            </p:spPr>
            <p:txBody>
              <a:bodyPr>
                <a:spAutoFit/>
              </a:bodyPr>
              <a:lstStyle/>
              <a:p>
                <a:pPr marL="457200" indent="-457200"/>
                <a:r>
                  <a:rPr lang="en-US">
                    <a:latin typeface="Courier New" pitchFamily="49" charset="0"/>
                  </a:rPr>
                  <a:t>16</a:t>
                </a:r>
              </a:p>
              <a:p>
                <a:pPr marL="457200" indent="-457200"/>
                <a:r>
                  <a:rPr lang="en-US">
                    <a:latin typeface="Courier New" pitchFamily="49" charset="0"/>
                  </a:rPr>
                  <a:t>       0   4</a:t>
                </a:r>
              </a:p>
            </p:txBody>
          </p:sp>
          <p:sp>
            <p:nvSpPr>
              <p:cNvPr id="35853" name="Line 16"/>
              <p:cNvSpPr>
                <a:spLocks noChangeShapeType="1"/>
              </p:cNvSpPr>
              <p:nvPr/>
            </p:nvSpPr>
            <p:spPr bwMode="auto">
              <a:xfrm>
                <a:off x="2478" y="1780"/>
                <a:ext cx="1" cy="192"/>
              </a:xfrm>
              <a:prstGeom prst="line">
                <a:avLst/>
              </a:prstGeom>
              <a:noFill/>
              <a:ln w="19050">
                <a:solidFill>
                  <a:schemeClr val="tx1"/>
                </a:solidFill>
                <a:round/>
                <a:headEnd/>
                <a:tailEnd/>
              </a:ln>
            </p:spPr>
            <p:txBody>
              <a:bodyPr anchor="ctr">
                <a:spAutoFit/>
              </a:bodyPr>
              <a:lstStyle/>
              <a:p>
                <a:endParaRPr lang="en-US"/>
              </a:p>
            </p:txBody>
          </p:sp>
          <p:sp>
            <p:nvSpPr>
              <p:cNvPr id="35854" name="Line 17"/>
              <p:cNvSpPr>
                <a:spLocks noChangeShapeType="1"/>
              </p:cNvSpPr>
              <p:nvPr/>
            </p:nvSpPr>
            <p:spPr bwMode="auto">
              <a:xfrm>
                <a:off x="2478" y="1966"/>
                <a:ext cx="654" cy="1"/>
              </a:xfrm>
              <a:prstGeom prst="line">
                <a:avLst/>
              </a:prstGeom>
              <a:noFill/>
              <a:ln w="19050">
                <a:solidFill>
                  <a:schemeClr val="tx1"/>
                </a:solidFill>
                <a:round/>
                <a:headEnd/>
                <a:tailEnd/>
              </a:ln>
            </p:spPr>
            <p:txBody>
              <a:bodyPr anchor="ctr">
                <a:spAutoFit/>
              </a:bodyP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6676">
                                            <p:txEl>
                                              <p:pRg st="0" end="0"/>
                                            </p:txEl>
                                          </p:spTgt>
                                        </p:tgtEl>
                                        <p:attrNameLst>
                                          <p:attrName>style.visibility</p:attrName>
                                        </p:attrNameLst>
                                      </p:cBhvr>
                                      <p:to>
                                        <p:strVal val="visible"/>
                                      </p:to>
                                    </p:set>
                                    <p:animEffect transition="in" filter="wipe(left)">
                                      <p:cBhvr>
                                        <p:cTn id="12" dur="500"/>
                                        <p:tgtEl>
                                          <p:spTgt spid="15667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6677"/>
                                        </p:tgtEl>
                                        <p:attrNameLst>
                                          <p:attrName>style.visibility</p:attrName>
                                        </p:attrNameLst>
                                      </p:cBhvr>
                                      <p:to>
                                        <p:strVal val="visible"/>
                                      </p:to>
                                    </p:set>
                                    <p:animEffect transition="in" filter="wipe(left)">
                                      <p:cBhvr>
                                        <p:cTn id="17" dur="500"/>
                                        <p:tgtEl>
                                          <p:spTgt spid="156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6" grpId="0" build="p" autoUpdateAnimBg="0"/>
      <p:bldP spid="15667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mtClean="0"/>
              <a:t>Binary to Octal</a:t>
            </a:r>
          </a:p>
        </p:txBody>
      </p:sp>
      <p:sp>
        <p:nvSpPr>
          <p:cNvPr id="36867" name="Oval 3"/>
          <p:cNvSpPr>
            <a:spLocks noChangeArrowheads="1"/>
          </p:cNvSpPr>
          <p:nvPr/>
        </p:nvSpPr>
        <p:spPr bwMode="auto">
          <a:xfrm>
            <a:off x="5354638" y="4191000"/>
            <a:ext cx="2474912" cy="628650"/>
          </a:xfrm>
          <a:prstGeom prst="ellipse">
            <a:avLst/>
          </a:prstGeom>
          <a:solidFill>
            <a:srgbClr val="FFCC66"/>
          </a:solidFill>
          <a:ln w="19050">
            <a:solidFill>
              <a:schemeClr val="tx1"/>
            </a:solidFill>
            <a:round/>
            <a:headEnd/>
            <a:tailEnd/>
          </a:ln>
        </p:spPr>
        <p:txBody>
          <a:bodyPr wrap="none" anchor="ctr">
            <a:spAutoFit/>
          </a:bodyPr>
          <a:lstStyle/>
          <a:p>
            <a:pPr algn="ctr"/>
            <a:r>
              <a:rPr lang="en-US"/>
              <a:t>Hexadecimal</a:t>
            </a:r>
          </a:p>
        </p:txBody>
      </p:sp>
      <p:sp>
        <p:nvSpPr>
          <p:cNvPr id="36868" name="Oval 4"/>
          <p:cNvSpPr>
            <a:spLocks noChangeArrowheads="1"/>
          </p:cNvSpPr>
          <p:nvPr/>
        </p:nvSpPr>
        <p:spPr bwMode="auto">
          <a:xfrm>
            <a:off x="1220788" y="1981200"/>
            <a:ext cx="2513012" cy="666750"/>
          </a:xfrm>
          <a:prstGeom prst="ellipse">
            <a:avLst/>
          </a:prstGeom>
          <a:solidFill>
            <a:srgbClr val="FFCC66"/>
          </a:solidFill>
          <a:ln w="19050">
            <a:solidFill>
              <a:schemeClr val="tx1"/>
            </a:solidFill>
            <a:round/>
            <a:headEnd/>
            <a:tailEnd/>
          </a:ln>
        </p:spPr>
        <p:txBody>
          <a:bodyPr wrap="none" anchor="ctr"/>
          <a:lstStyle/>
          <a:p>
            <a:pPr algn="ctr"/>
            <a:r>
              <a:rPr lang="en-US"/>
              <a:t>Decimal</a:t>
            </a:r>
          </a:p>
        </p:txBody>
      </p:sp>
      <p:sp>
        <p:nvSpPr>
          <p:cNvPr id="36869" name="Oval 5"/>
          <p:cNvSpPr>
            <a:spLocks noChangeArrowheads="1"/>
          </p:cNvSpPr>
          <p:nvPr/>
        </p:nvSpPr>
        <p:spPr bwMode="auto">
          <a:xfrm>
            <a:off x="5335588" y="1981200"/>
            <a:ext cx="2513012" cy="666750"/>
          </a:xfrm>
          <a:prstGeom prst="ellipse">
            <a:avLst/>
          </a:prstGeom>
          <a:solidFill>
            <a:srgbClr val="FFCC66"/>
          </a:solidFill>
          <a:ln w="19050">
            <a:solidFill>
              <a:schemeClr val="tx1"/>
            </a:solidFill>
            <a:round/>
            <a:headEnd/>
            <a:tailEnd/>
          </a:ln>
        </p:spPr>
        <p:txBody>
          <a:bodyPr wrap="none" anchor="ctr"/>
          <a:lstStyle/>
          <a:p>
            <a:pPr algn="ctr"/>
            <a:r>
              <a:rPr lang="en-US"/>
              <a:t>Octal</a:t>
            </a:r>
          </a:p>
        </p:txBody>
      </p:sp>
      <p:sp>
        <p:nvSpPr>
          <p:cNvPr id="36870" name="Oval 6"/>
          <p:cNvSpPr>
            <a:spLocks noChangeArrowheads="1"/>
          </p:cNvSpPr>
          <p:nvPr/>
        </p:nvSpPr>
        <p:spPr bwMode="auto">
          <a:xfrm>
            <a:off x="1220788" y="4143375"/>
            <a:ext cx="2513012" cy="666750"/>
          </a:xfrm>
          <a:prstGeom prst="ellipse">
            <a:avLst/>
          </a:prstGeom>
          <a:solidFill>
            <a:srgbClr val="FFCC66"/>
          </a:solidFill>
          <a:ln w="19050">
            <a:solidFill>
              <a:schemeClr val="tx1"/>
            </a:solidFill>
            <a:round/>
            <a:headEnd/>
            <a:tailEnd/>
          </a:ln>
        </p:spPr>
        <p:txBody>
          <a:bodyPr wrap="none" anchor="ctr"/>
          <a:lstStyle/>
          <a:p>
            <a:pPr algn="ctr"/>
            <a:r>
              <a:rPr lang="en-US"/>
              <a:t>Binary</a:t>
            </a:r>
          </a:p>
        </p:txBody>
      </p:sp>
      <p:sp>
        <p:nvSpPr>
          <p:cNvPr id="36871" name="Line 7"/>
          <p:cNvSpPr>
            <a:spLocks noChangeShapeType="1"/>
          </p:cNvSpPr>
          <p:nvPr/>
        </p:nvSpPr>
        <p:spPr bwMode="auto">
          <a:xfrm flipV="1">
            <a:off x="3810000" y="2743200"/>
            <a:ext cx="1752600" cy="1447800"/>
          </a:xfrm>
          <a:prstGeom prst="line">
            <a:avLst/>
          </a:prstGeom>
          <a:noFill/>
          <a:ln w="57150">
            <a:solidFill>
              <a:schemeClr val="folHlink"/>
            </a:solidFill>
            <a:round/>
            <a:headEnd/>
            <a:tailEnd type="triangle" w="med" len="med"/>
          </a:ln>
        </p:spPr>
        <p:txBody>
          <a:bodyPr anchor="ctr">
            <a:spAutoFit/>
          </a:bodyPr>
          <a:lstStyle/>
          <a:p>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mtClean="0"/>
              <a:t>Binary to Octal</a:t>
            </a:r>
          </a:p>
        </p:txBody>
      </p:sp>
      <p:sp>
        <p:nvSpPr>
          <p:cNvPr id="37891" name="Rectangle 3"/>
          <p:cNvSpPr>
            <a:spLocks noGrp="1" noChangeArrowheads="1"/>
          </p:cNvSpPr>
          <p:nvPr>
            <p:ph type="body" idx="1"/>
          </p:nvPr>
        </p:nvSpPr>
        <p:spPr/>
        <p:txBody>
          <a:bodyPr>
            <a:normAutofit/>
          </a:bodyPr>
          <a:lstStyle/>
          <a:p>
            <a:r>
              <a:rPr lang="en-US" b="0" dirty="0" smtClean="0">
                <a:effectLst/>
                <a:latin typeface="Times New Roman" pitchFamily="18" charset="0"/>
                <a:cs typeface="Times New Roman" pitchFamily="18" charset="0"/>
              </a:rPr>
              <a:t>Technique</a:t>
            </a:r>
          </a:p>
          <a:p>
            <a:pPr lvl="1"/>
            <a:r>
              <a:rPr lang="en-US" sz="3200" b="0" dirty="0" smtClean="0">
                <a:effectLst/>
                <a:latin typeface="Times New Roman" pitchFamily="18" charset="0"/>
                <a:cs typeface="Times New Roman" pitchFamily="18" charset="0"/>
              </a:rPr>
              <a:t>Group bits in threes, starting on right</a:t>
            </a:r>
          </a:p>
          <a:p>
            <a:pPr lvl="1"/>
            <a:r>
              <a:rPr lang="en-US" sz="3200" b="0" dirty="0" smtClean="0">
                <a:effectLst/>
                <a:latin typeface="Times New Roman" pitchFamily="18" charset="0"/>
                <a:cs typeface="Times New Roman" pitchFamily="18" charset="0"/>
              </a:rPr>
              <a:t>Convert to octal digits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Example</a:t>
            </a:r>
          </a:p>
        </p:txBody>
      </p:sp>
      <p:sp>
        <p:nvSpPr>
          <p:cNvPr id="38915" name="Text Box 3"/>
          <p:cNvSpPr txBox="1">
            <a:spLocks noChangeArrowheads="1"/>
          </p:cNvSpPr>
          <p:nvPr/>
        </p:nvSpPr>
        <p:spPr bwMode="auto">
          <a:xfrm>
            <a:off x="304800" y="1371600"/>
            <a:ext cx="4267200" cy="457200"/>
          </a:xfrm>
          <a:prstGeom prst="rect">
            <a:avLst/>
          </a:prstGeom>
          <a:noFill/>
          <a:ln w="57150">
            <a:noFill/>
            <a:miter lim="800000"/>
            <a:headEnd/>
            <a:tailEnd/>
          </a:ln>
        </p:spPr>
        <p:txBody>
          <a:bodyPr>
            <a:spAutoFit/>
          </a:bodyPr>
          <a:lstStyle/>
          <a:p>
            <a:pPr algn="ctr">
              <a:spcBef>
                <a:spcPct val="50000"/>
              </a:spcBef>
            </a:pPr>
            <a:r>
              <a:rPr lang="en-US">
                <a:latin typeface="Courier New" pitchFamily="49" charset="0"/>
              </a:rPr>
              <a:t>1011010111</a:t>
            </a:r>
            <a:r>
              <a:rPr lang="en-US" baseline="-25000">
                <a:latin typeface="Courier New" pitchFamily="49" charset="0"/>
              </a:rPr>
              <a:t>2</a:t>
            </a:r>
            <a:r>
              <a:rPr lang="en-US">
                <a:latin typeface="Courier New" pitchFamily="49" charset="0"/>
              </a:rPr>
              <a:t> = ?</a:t>
            </a:r>
            <a:r>
              <a:rPr lang="en-US" baseline="-25000">
                <a:latin typeface="Courier New" pitchFamily="49" charset="0"/>
              </a:rPr>
              <a:t>8</a:t>
            </a:r>
          </a:p>
        </p:txBody>
      </p:sp>
      <p:grpSp>
        <p:nvGrpSpPr>
          <p:cNvPr id="2" name="Group 4"/>
          <p:cNvGrpSpPr>
            <a:grpSpLocks/>
          </p:cNvGrpSpPr>
          <p:nvPr/>
        </p:nvGrpSpPr>
        <p:grpSpPr bwMode="auto">
          <a:xfrm>
            <a:off x="3429000" y="2667000"/>
            <a:ext cx="4267200" cy="1552575"/>
            <a:chOff x="2160" y="1680"/>
            <a:chExt cx="2688" cy="978"/>
          </a:xfrm>
        </p:grpSpPr>
        <p:sp>
          <p:nvSpPr>
            <p:cNvPr id="38918" name="Text Box 5"/>
            <p:cNvSpPr txBox="1">
              <a:spLocks noChangeArrowheads="1"/>
            </p:cNvSpPr>
            <p:nvPr/>
          </p:nvSpPr>
          <p:spPr bwMode="auto">
            <a:xfrm>
              <a:off x="2160" y="1680"/>
              <a:ext cx="2688" cy="978"/>
            </a:xfrm>
            <a:prstGeom prst="rect">
              <a:avLst/>
            </a:prstGeom>
            <a:noFill/>
            <a:ln w="57150">
              <a:noFill/>
              <a:miter lim="800000"/>
              <a:headEnd/>
              <a:tailEnd/>
            </a:ln>
          </p:spPr>
          <p:txBody>
            <a:bodyPr>
              <a:spAutoFit/>
            </a:bodyPr>
            <a:lstStyle/>
            <a:p>
              <a:pPr>
                <a:spcBef>
                  <a:spcPct val="50000"/>
                </a:spcBef>
              </a:pPr>
              <a:r>
                <a:rPr lang="en-US">
                  <a:latin typeface="Courier New" pitchFamily="49" charset="0"/>
                </a:rPr>
                <a:t>1 011 010 111</a:t>
              </a:r>
            </a:p>
            <a:p>
              <a:pPr>
                <a:spcBef>
                  <a:spcPct val="50000"/>
                </a:spcBef>
              </a:pPr>
              <a:endParaRPr lang="en-US">
                <a:latin typeface="Courier New" pitchFamily="49" charset="0"/>
              </a:endParaRPr>
            </a:p>
            <a:p>
              <a:pPr>
                <a:spcBef>
                  <a:spcPct val="50000"/>
                </a:spcBef>
              </a:pPr>
              <a:r>
                <a:rPr lang="en-US">
                  <a:latin typeface="Courier New" pitchFamily="49" charset="0"/>
                </a:rPr>
                <a:t>1  3   2   7</a:t>
              </a:r>
              <a:r>
                <a:rPr lang="en-US" baseline="-25000">
                  <a:latin typeface="Courier New" pitchFamily="49" charset="0"/>
                </a:rPr>
                <a:t>  </a:t>
              </a:r>
            </a:p>
          </p:txBody>
        </p:sp>
        <p:sp>
          <p:nvSpPr>
            <p:cNvPr id="38919" name="Line 6"/>
            <p:cNvSpPr>
              <a:spLocks noChangeShapeType="1"/>
            </p:cNvSpPr>
            <p:nvPr/>
          </p:nvSpPr>
          <p:spPr bwMode="auto">
            <a:xfrm>
              <a:off x="2236" y="1968"/>
              <a:ext cx="0" cy="432"/>
            </a:xfrm>
            <a:prstGeom prst="line">
              <a:avLst/>
            </a:prstGeom>
            <a:noFill/>
            <a:ln w="57150">
              <a:solidFill>
                <a:schemeClr val="folHlink"/>
              </a:solidFill>
              <a:round/>
              <a:headEnd/>
              <a:tailEnd type="triangle" w="med" len="med"/>
            </a:ln>
          </p:spPr>
          <p:txBody>
            <a:bodyPr anchor="ctr">
              <a:spAutoFit/>
            </a:bodyPr>
            <a:lstStyle/>
            <a:p>
              <a:endParaRPr lang="en-US"/>
            </a:p>
          </p:txBody>
        </p:sp>
        <p:sp>
          <p:nvSpPr>
            <p:cNvPr id="38920" name="Line 7"/>
            <p:cNvSpPr>
              <a:spLocks noChangeShapeType="1"/>
            </p:cNvSpPr>
            <p:nvPr/>
          </p:nvSpPr>
          <p:spPr bwMode="auto">
            <a:xfrm>
              <a:off x="2668" y="1944"/>
              <a:ext cx="0" cy="432"/>
            </a:xfrm>
            <a:prstGeom prst="line">
              <a:avLst/>
            </a:prstGeom>
            <a:noFill/>
            <a:ln w="57150">
              <a:solidFill>
                <a:schemeClr val="folHlink"/>
              </a:solidFill>
              <a:round/>
              <a:headEnd/>
              <a:tailEnd type="triangle" w="med" len="med"/>
            </a:ln>
          </p:spPr>
          <p:txBody>
            <a:bodyPr anchor="ctr">
              <a:spAutoFit/>
            </a:bodyPr>
            <a:lstStyle/>
            <a:p>
              <a:endParaRPr lang="en-US"/>
            </a:p>
          </p:txBody>
        </p:sp>
        <p:sp>
          <p:nvSpPr>
            <p:cNvPr id="38921" name="Line 8"/>
            <p:cNvSpPr>
              <a:spLocks noChangeShapeType="1"/>
            </p:cNvSpPr>
            <p:nvPr/>
          </p:nvSpPr>
          <p:spPr bwMode="auto">
            <a:xfrm>
              <a:off x="3100" y="1944"/>
              <a:ext cx="0" cy="432"/>
            </a:xfrm>
            <a:prstGeom prst="line">
              <a:avLst/>
            </a:prstGeom>
            <a:noFill/>
            <a:ln w="57150">
              <a:solidFill>
                <a:schemeClr val="folHlink"/>
              </a:solidFill>
              <a:round/>
              <a:headEnd/>
              <a:tailEnd type="triangle" w="med" len="med"/>
            </a:ln>
          </p:spPr>
          <p:txBody>
            <a:bodyPr anchor="ctr">
              <a:spAutoFit/>
            </a:bodyPr>
            <a:lstStyle/>
            <a:p>
              <a:endParaRPr lang="en-US"/>
            </a:p>
          </p:txBody>
        </p:sp>
        <p:sp>
          <p:nvSpPr>
            <p:cNvPr id="38922" name="Line 9"/>
            <p:cNvSpPr>
              <a:spLocks noChangeShapeType="1"/>
            </p:cNvSpPr>
            <p:nvPr/>
          </p:nvSpPr>
          <p:spPr bwMode="auto">
            <a:xfrm>
              <a:off x="3532" y="1944"/>
              <a:ext cx="0" cy="432"/>
            </a:xfrm>
            <a:prstGeom prst="line">
              <a:avLst/>
            </a:prstGeom>
            <a:noFill/>
            <a:ln w="57150">
              <a:solidFill>
                <a:schemeClr val="folHlink"/>
              </a:solidFill>
              <a:round/>
              <a:headEnd/>
              <a:tailEnd type="triangle" w="med" len="med"/>
            </a:ln>
          </p:spPr>
          <p:txBody>
            <a:bodyPr anchor="ctr">
              <a:spAutoFit/>
            </a:bodyPr>
            <a:lstStyle/>
            <a:p>
              <a:endParaRPr lang="en-US"/>
            </a:p>
          </p:txBody>
        </p:sp>
      </p:grpSp>
      <p:sp>
        <p:nvSpPr>
          <p:cNvPr id="159754" name="Text Box 10"/>
          <p:cNvSpPr txBox="1">
            <a:spLocks noChangeArrowheads="1"/>
          </p:cNvSpPr>
          <p:nvPr/>
        </p:nvSpPr>
        <p:spPr bwMode="auto">
          <a:xfrm>
            <a:off x="4572000" y="5410200"/>
            <a:ext cx="4267200" cy="457200"/>
          </a:xfrm>
          <a:prstGeom prst="rect">
            <a:avLst/>
          </a:prstGeom>
          <a:noFill/>
          <a:ln w="57150">
            <a:noFill/>
            <a:miter lim="800000"/>
            <a:headEnd/>
            <a:tailEnd/>
          </a:ln>
        </p:spPr>
        <p:txBody>
          <a:bodyPr>
            <a:spAutoFit/>
          </a:bodyPr>
          <a:lstStyle/>
          <a:p>
            <a:pPr algn="r">
              <a:spcBef>
                <a:spcPct val="50000"/>
              </a:spcBef>
            </a:pPr>
            <a:r>
              <a:rPr lang="en-US">
                <a:latin typeface="Courier New" pitchFamily="49" charset="0"/>
              </a:rPr>
              <a:t>1011010111</a:t>
            </a:r>
            <a:r>
              <a:rPr lang="en-US" baseline="-25000">
                <a:latin typeface="Courier New" pitchFamily="49" charset="0"/>
              </a:rPr>
              <a:t>2</a:t>
            </a:r>
            <a:r>
              <a:rPr lang="en-US">
                <a:latin typeface="Courier New" pitchFamily="49" charset="0"/>
              </a:rPr>
              <a:t> = 1327</a:t>
            </a:r>
            <a:r>
              <a:rPr lang="en-US" baseline="-25000">
                <a:latin typeface="Courier New" pitchFamily="49" charset="0"/>
              </a:rPr>
              <a:t>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9754">
                                            <p:txEl>
                                              <p:pRg st="0" end="0"/>
                                            </p:txEl>
                                          </p:spTgt>
                                        </p:tgtEl>
                                        <p:attrNameLst>
                                          <p:attrName>style.visibility</p:attrName>
                                        </p:attrNameLst>
                                      </p:cBhvr>
                                      <p:to>
                                        <p:strVal val="visible"/>
                                      </p:to>
                                    </p:set>
                                    <p:animEffect transition="in" filter="wipe(left)">
                                      <p:cBhvr>
                                        <p:cTn id="12" dur="500"/>
                                        <p:tgtEl>
                                          <p:spTgt spid="1597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54"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mtClean="0"/>
              <a:t>Binary to Hexadecimal</a:t>
            </a:r>
          </a:p>
        </p:txBody>
      </p:sp>
      <p:sp>
        <p:nvSpPr>
          <p:cNvPr id="39939" name="Oval 3"/>
          <p:cNvSpPr>
            <a:spLocks noChangeArrowheads="1"/>
          </p:cNvSpPr>
          <p:nvPr/>
        </p:nvSpPr>
        <p:spPr bwMode="auto">
          <a:xfrm>
            <a:off x="5354638" y="4191000"/>
            <a:ext cx="2474912" cy="628650"/>
          </a:xfrm>
          <a:prstGeom prst="ellipse">
            <a:avLst/>
          </a:prstGeom>
          <a:solidFill>
            <a:srgbClr val="FFCC66"/>
          </a:solidFill>
          <a:ln w="19050">
            <a:solidFill>
              <a:schemeClr val="tx1"/>
            </a:solidFill>
            <a:round/>
            <a:headEnd/>
            <a:tailEnd/>
          </a:ln>
        </p:spPr>
        <p:txBody>
          <a:bodyPr wrap="none" anchor="ctr">
            <a:spAutoFit/>
          </a:bodyPr>
          <a:lstStyle/>
          <a:p>
            <a:pPr algn="ctr"/>
            <a:r>
              <a:rPr lang="en-US"/>
              <a:t>Hexadecimal</a:t>
            </a:r>
          </a:p>
        </p:txBody>
      </p:sp>
      <p:sp>
        <p:nvSpPr>
          <p:cNvPr id="39940" name="Oval 4"/>
          <p:cNvSpPr>
            <a:spLocks noChangeArrowheads="1"/>
          </p:cNvSpPr>
          <p:nvPr/>
        </p:nvSpPr>
        <p:spPr bwMode="auto">
          <a:xfrm>
            <a:off x="1220788" y="1981200"/>
            <a:ext cx="2513012" cy="666750"/>
          </a:xfrm>
          <a:prstGeom prst="ellipse">
            <a:avLst/>
          </a:prstGeom>
          <a:solidFill>
            <a:srgbClr val="FFCC66"/>
          </a:solidFill>
          <a:ln w="19050">
            <a:solidFill>
              <a:schemeClr val="tx1"/>
            </a:solidFill>
            <a:round/>
            <a:headEnd/>
            <a:tailEnd/>
          </a:ln>
        </p:spPr>
        <p:txBody>
          <a:bodyPr wrap="none" anchor="ctr"/>
          <a:lstStyle/>
          <a:p>
            <a:pPr algn="ctr"/>
            <a:r>
              <a:rPr lang="en-US"/>
              <a:t>Decimal</a:t>
            </a:r>
          </a:p>
        </p:txBody>
      </p:sp>
      <p:sp>
        <p:nvSpPr>
          <p:cNvPr id="39941" name="Oval 5"/>
          <p:cNvSpPr>
            <a:spLocks noChangeArrowheads="1"/>
          </p:cNvSpPr>
          <p:nvPr/>
        </p:nvSpPr>
        <p:spPr bwMode="auto">
          <a:xfrm>
            <a:off x="5335588" y="1981200"/>
            <a:ext cx="2513012" cy="666750"/>
          </a:xfrm>
          <a:prstGeom prst="ellipse">
            <a:avLst/>
          </a:prstGeom>
          <a:solidFill>
            <a:srgbClr val="FFCC66"/>
          </a:solidFill>
          <a:ln w="19050">
            <a:solidFill>
              <a:schemeClr val="tx1"/>
            </a:solidFill>
            <a:round/>
            <a:headEnd/>
            <a:tailEnd/>
          </a:ln>
        </p:spPr>
        <p:txBody>
          <a:bodyPr wrap="none" anchor="ctr"/>
          <a:lstStyle/>
          <a:p>
            <a:pPr algn="ctr"/>
            <a:r>
              <a:rPr lang="en-US"/>
              <a:t>Octal</a:t>
            </a:r>
          </a:p>
        </p:txBody>
      </p:sp>
      <p:sp>
        <p:nvSpPr>
          <p:cNvPr id="39942" name="Oval 6"/>
          <p:cNvSpPr>
            <a:spLocks noChangeArrowheads="1"/>
          </p:cNvSpPr>
          <p:nvPr/>
        </p:nvSpPr>
        <p:spPr bwMode="auto">
          <a:xfrm>
            <a:off x="1220788" y="4143375"/>
            <a:ext cx="2513012" cy="666750"/>
          </a:xfrm>
          <a:prstGeom prst="ellipse">
            <a:avLst/>
          </a:prstGeom>
          <a:solidFill>
            <a:srgbClr val="FFCC66"/>
          </a:solidFill>
          <a:ln w="19050">
            <a:solidFill>
              <a:schemeClr val="tx1"/>
            </a:solidFill>
            <a:round/>
            <a:headEnd/>
            <a:tailEnd/>
          </a:ln>
        </p:spPr>
        <p:txBody>
          <a:bodyPr wrap="none" anchor="ctr"/>
          <a:lstStyle/>
          <a:p>
            <a:pPr algn="ctr"/>
            <a:r>
              <a:rPr lang="en-US"/>
              <a:t>Binary</a:t>
            </a:r>
          </a:p>
        </p:txBody>
      </p:sp>
      <p:sp>
        <p:nvSpPr>
          <p:cNvPr id="39943" name="Line 7"/>
          <p:cNvSpPr>
            <a:spLocks noChangeShapeType="1"/>
          </p:cNvSpPr>
          <p:nvPr/>
        </p:nvSpPr>
        <p:spPr bwMode="auto">
          <a:xfrm flipV="1">
            <a:off x="3962400" y="4495800"/>
            <a:ext cx="1219200" cy="0"/>
          </a:xfrm>
          <a:prstGeom prst="line">
            <a:avLst/>
          </a:prstGeom>
          <a:noFill/>
          <a:ln w="57150">
            <a:solidFill>
              <a:schemeClr val="folHlink"/>
            </a:solidFill>
            <a:round/>
            <a:headEnd/>
            <a:tailEnd type="triangle" w="med" len="med"/>
          </a:ln>
        </p:spPr>
        <p:txBody>
          <a:bodyPr anchor="ctr">
            <a:spAutoFit/>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0000" lnSpcReduction="20000"/>
          </a:bodyPr>
          <a:lstStyle/>
          <a:p>
            <a:pPr>
              <a:lnSpc>
                <a:spcPct val="150000"/>
              </a:lnSpc>
              <a:buFont typeface="Wingdings" pitchFamily="2" charset="2"/>
              <a:buChar char="Ø"/>
            </a:pPr>
            <a:r>
              <a:rPr lang="en-US" dirty="0" smtClean="0">
                <a:solidFill>
                  <a:srgbClr val="0000FF"/>
                </a:solidFill>
                <a:latin typeface="Times New Roman" pitchFamily="18" charset="0"/>
              </a:rPr>
              <a:t>2’s complement addition of signed binary numbers</a:t>
            </a:r>
          </a:p>
          <a:p>
            <a:pPr algn="just">
              <a:lnSpc>
                <a:spcPct val="150000"/>
              </a:lnSpc>
              <a:buFontTx/>
              <a:buChar char="•"/>
            </a:pPr>
            <a:r>
              <a:rPr lang="en-US" dirty="0" smtClean="0">
                <a:latin typeface="Times New Roman" pitchFamily="18" charset="0"/>
              </a:rPr>
              <a:t> To add two numbers, add their n-bit streams including their sign bits and ignore the carry bit, if any </a:t>
            </a:r>
          </a:p>
          <a:p>
            <a:pPr algn="just">
              <a:lnSpc>
                <a:spcPct val="150000"/>
              </a:lnSpc>
            </a:pPr>
            <a:endParaRPr lang="en-US" sz="1600" dirty="0" smtClean="0">
              <a:latin typeface="Times New Roman" pitchFamily="18" charset="0"/>
            </a:endParaRPr>
          </a:p>
          <a:p>
            <a:pPr algn="just">
              <a:lnSpc>
                <a:spcPct val="150000"/>
              </a:lnSpc>
              <a:buFontTx/>
              <a:buChar char="•"/>
            </a:pPr>
            <a:r>
              <a:rPr lang="en-US" dirty="0" smtClean="0">
                <a:latin typeface="Times New Roman" pitchFamily="18" charset="0"/>
              </a:rPr>
              <a:t> If any operand is </a:t>
            </a:r>
            <a:r>
              <a:rPr lang="en-US" dirty="0" smtClean="0">
                <a:solidFill>
                  <a:srgbClr val="FF0000"/>
                </a:solidFill>
                <a:latin typeface="Times New Roman" pitchFamily="18" charset="0"/>
              </a:rPr>
              <a:t>Negative</a:t>
            </a:r>
            <a:r>
              <a:rPr lang="en-US" dirty="0" smtClean="0">
                <a:latin typeface="Times New Roman" pitchFamily="18" charset="0"/>
              </a:rPr>
              <a:t>, then convert it into </a:t>
            </a:r>
            <a:r>
              <a:rPr lang="en-US" dirty="0" smtClean="0">
                <a:solidFill>
                  <a:srgbClr val="FF0000"/>
                </a:solidFill>
                <a:latin typeface="Times New Roman" pitchFamily="18" charset="0"/>
              </a:rPr>
              <a:t>2’s complement</a:t>
            </a:r>
            <a:r>
              <a:rPr lang="en-US" dirty="0" smtClean="0">
                <a:latin typeface="Times New Roman" pitchFamily="18" charset="0"/>
              </a:rPr>
              <a:t> form, before Addition.</a:t>
            </a:r>
          </a:p>
          <a:p>
            <a:pPr algn="just">
              <a:lnSpc>
                <a:spcPct val="150000"/>
              </a:lnSpc>
            </a:pPr>
            <a:endParaRPr lang="en-US" dirty="0" smtClean="0">
              <a:latin typeface="Times New Roman" pitchFamily="18" charset="0"/>
            </a:endParaRPr>
          </a:p>
          <a:p>
            <a:pPr algn="just">
              <a:lnSpc>
                <a:spcPct val="150000"/>
              </a:lnSpc>
              <a:buFontTx/>
              <a:buChar char="•"/>
            </a:pPr>
            <a:r>
              <a:rPr lang="en-US" dirty="0" smtClean="0">
                <a:latin typeface="Times New Roman" pitchFamily="18" charset="0"/>
              </a:rPr>
              <a:t> If sum obtained is </a:t>
            </a:r>
            <a:r>
              <a:rPr lang="en-US" dirty="0" smtClean="0">
                <a:solidFill>
                  <a:srgbClr val="FF0000"/>
                </a:solidFill>
                <a:latin typeface="Times New Roman" pitchFamily="18" charset="0"/>
              </a:rPr>
              <a:t>Negative</a:t>
            </a:r>
            <a:r>
              <a:rPr lang="en-US" dirty="0" smtClean="0">
                <a:latin typeface="Times New Roman" pitchFamily="18" charset="0"/>
              </a:rPr>
              <a:t>, then it’s in 2’s complement form. Otherwise the result represent </a:t>
            </a:r>
            <a:r>
              <a:rPr lang="en-US" i="1" dirty="0" smtClean="0">
                <a:solidFill>
                  <a:srgbClr val="0000FF"/>
                </a:solidFill>
                <a:latin typeface="Times New Roman" pitchFamily="18" charset="0"/>
              </a:rPr>
              <a:t>Algebraic sum</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mtClean="0"/>
              <a:t>Binary to Hexadecimal</a:t>
            </a:r>
          </a:p>
        </p:txBody>
      </p:sp>
      <p:sp>
        <p:nvSpPr>
          <p:cNvPr id="40963" name="Rectangle 3"/>
          <p:cNvSpPr>
            <a:spLocks noGrp="1" noChangeArrowheads="1"/>
          </p:cNvSpPr>
          <p:nvPr>
            <p:ph type="body" idx="1"/>
          </p:nvPr>
        </p:nvSpPr>
        <p:spPr/>
        <p:txBody>
          <a:bodyPr>
            <a:normAutofit/>
          </a:bodyPr>
          <a:lstStyle/>
          <a:p>
            <a:r>
              <a:rPr lang="en-US" b="0" dirty="0" smtClean="0">
                <a:effectLst/>
                <a:latin typeface="Times New Roman" pitchFamily="18" charset="0"/>
                <a:cs typeface="Times New Roman" pitchFamily="18" charset="0"/>
              </a:rPr>
              <a:t>Technique</a:t>
            </a:r>
          </a:p>
          <a:p>
            <a:pPr lvl="1"/>
            <a:r>
              <a:rPr lang="en-US" sz="3200" b="0" dirty="0" smtClean="0">
                <a:effectLst/>
                <a:latin typeface="Times New Roman" pitchFamily="18" charset="0"/>
                <a:cs typeface="Times New Roman" pitchFamily="18" charset="0"/>
              </a:rPr>
              <a:t>Group bits in fours, starting on right</a:t>
            </a:r>
          </a:p>
          <a:p>
            <a:pPr lvl="1"/>
            <a:r>
              <a:rPr lang="en-US" sz="3200" b="0" dirty="0" smtClean="0">
                <a:effectLst/>
                <a:latin typeface="Times New Roman" pitchFamily="18" charset="0"/>
                <a:cs typeface="Times New Roman" pitchFamily="18" charset="0"/>
              </a:rPr>
              <a:t>Convert to hexadecimal digits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mtClean="0"/>
              <a:t>Example</a:t>
            </a:r>
          </a:p>
        </p:txBody>
      </p:sp>
      <p:sp>
        <p:nvSpPr>
          <p:cNvPr id="41987" name="Text Box 3"/>
          <p:cNvSpPr txBox="1">
            <a:spLocks noChangeArrowheads="1"/>
          </p:cNvSpPr>
          <p:nvPr/>
        </p:nvSpPr>
        <p:spPr bwMode="auto">
          <a:xfrm>
            <a:off x="304800" y="1371600"/>
            <a:ext cx="4267200" cy="457200"/>
          </a:xfrm>
          <a:prstGeom prst="rect">
            <a:avLst/>
          </a:prstGeom>
          <a:noFill/>
          <a:ln w="57150">
            <a:noFill/>
            <a:miter lim="800000"/>
            <a:headEnd/>
            <a:tailEnd/>
          </a:ln>
        </p:spPr>
        <p:txBody>
          <a:bodyPr>
            <a:spAutoFit/>
          </a:bodyPr>
          <a:lstStyle/>
          <a:p>
            <a:pPr algn="ctr">
              <a:spcBef>
                <a:spcPct val="50000"/>
              </a:spcBef>
            </a:pPr>
            <a:r>
              <a:rPr lang="en-US">
                <a:latin typeface="Courier New" pitchFamily="49" charset="0"/>
              </a:rPr>
              <a:t>1010111011</a:t>
            </a:r>
            <a:r>
              <a:rPr lang="en-US" baseline="-25000">
                <a:latin typeface="Courier New" pitchFamily="49" charset="0"/>
              </a:rPr>
              <a:t>2</a:t>
            </a:r>
            <a:r>
              <a:rPr lang="en-US">
                <a:latin typeface="Courier New" pitchFamily="49" charset="0"/>
              </a:rPr>
              <a:t> = ?</a:t>
            </a:r>
            <a:r>
              <a:rPr lang="en-US" baseline="-25000">
                <a:latin typeface="Courier New" pitchFamily="49" charset="0"/>
              </a:rPr>
              <a:t>16</a:t>
            </a:r>
          </a:p>
        </p:txBody>
      </p:sp>
      <p:sp>
        <p:nvSpPr>
          <p:cNvPr id="41988" name="Text Box 4"/>
          <p:cNvSpPr txBox="1">
            <a:spLocks noChangeArrowheads="1"/>
          </p:cNvSpPr>
          <p:nvPr/>
        </p:nvSpPr>
        <p:spPr bwMode="auto">
          <a:xfrm>
            <a:off x="3429000" y="2667000"/>
            <a:ext cx="4267200" cy="1552575"/>
          </a:xfrm>
          <a:prstGeom prst="rect">
            <a:avLst/>
          </a:prstGeom>
          <a:noFill/>
          <a:ln w="57150">
            <a:noFill/>
            <a:miter lim="800000"/>
            <a:headEnd/>
            <a:tailEnd/>
          </a:ln>
        </p:spPr>
        <p:txBody>
          <a:bodyPr>
            <a:spAutoFit/>
          </a:bodyPr>
          <a:lstStyle/>
          <a:p>
            <a:pPr marL="457200" indent="-457200">
              <a:spcBef>
                <a:spcPct val="50000"/>
              </a:spcBef>
            </a:pPr>
            <a:r>
              <a:rPr lang="en-US">
                <a:latin typeface="Courier New" pitchFamily="49" charset="0"/>
              </a:rPr>
              <a:t>10 1011 1011</a:t>
            </a:r>
          </a:p>
          <a:p>
            <a:pPr marL="457200" indent="-457200">
              <a:spcBef>
                <a:spcPct val="50000"/>
              </a:spcBef>
            </a:pPr>
            <a:endParaRPr lang="en-US">
              <a:latin typeface="Courier New" pitchFamily="49" charset="0"/>
            </a:endParaRPr>
          </a:p>
          <a:p>
            <a:pPr marL="457200" indent="-457200">
              <a:spcBef>
                <a:spcPct val="50000"/>
              </a:spcBef>
              <a:buFontTx/>
              <a:buAutoNum type="arabicPlain" startAt="2"/>
            </a:pPr>
            <a:r>
              <a:rPr lang="en-US">
                <a:latin typeface="Courier New" pitchFamily="49" charset="0"/>
              </a:rPr>
              <a:t>  B     B</a:t>
            </a:r>
            <a:r>
              <a:rPr lang="en-US" baseline="-25000">
                <a:latin typeface="Courier New" pitchFamily="49" charset="0"/>
              </a:rPr>
              <a:t>  </a:t>
            </a:r>
          </a:p>
        </p:txBody>
      </p:sp>
      <p:sp>
        <p:nvSpPr>
          <p:cNvPr id="41989" name="Line 5"/>
          <p:cNvSpPr>
            <a:spLocks noChangeShapeType="1"/>
          </p:cNvSpPr>
          <p:nvPr/>
        </p:nvSpPr>
        <p:spPr bwMode="auto">
          <a:xfrm>
            <a:off x="3581400" y="3086100"/>
            <a:ext cx="0" cy="685800"/>
          </a:xfrm>
          <a:prstGeom prst="line">
            <a:avLst/>
          </a:prstGeom>
          <a:noFill/>
          <a:ln w="57150">
            <a:solidFill>
              <a:schemeClr val="folHlink"/>
            </a:solidFill>
            <a:round/>
            <a:headEnd/>
            <a:tailEnd type="triangle" w="med" len="med"/>
          </a:ln>
        </p:spPr>
        <p:txBody>
          <a:bodyPr anchor="ctr">
            <a:spAutoFit/>
          </a:bodyPr>
          <a:lstStyle/>
          <a:p>
            <a:endParaRPr lang="en-US"/>
          </a:p>
        </p:txBody>
      </p:sp>
      <p:sp>
        <p:nvSpPr>
          <p:cNvPr id="41990" name="Line 6"/>
          <p:cNvSpPr>
            <a:spLocks noChangeShapeType="1"/>
          </p:cNvSpPr>
          <p:nvPr/>
        </p:nvSpPr>
        <p:spPr bwMode="auto">
          <a:xfrm>
            <a:off x="4495800" y="3086100"/>
            <a:ext cx="0" cy="685800"/>
          </a:xfrm>
          <a:prstGeom prst="line">
            <a:avLst/>
          </a:prstGeom>
          <a:noFill/>
          <a:ln w="57150">
            <a:solidFill>
              <a:schemeClr val="folHlink"/>
            </a:solidFill>
            <a:round/>
            <a:headEnd/>
            <a:tailEnd type="triangle" w="med" len="med"/>
          </a:ln>
        </p:spPr>
        <p:txBody>
          <a:bodyPr anchor="ctr">
            <a:spAutoFit/>
          </a:bodyPr>
          <a:lstStyle/>
          <a:p>
            <a:endParaRPr lang="en-US"/>
          </a:p>
        </p:txBody>
      </p:sp>
      <p:sp>
        <p:nvSpPr>
          <p:cNvPr id="41991" name="Line 7"/>
          <p:cNvSpPr>
            <a:spLocks noChangeShapeType="1"/>
          </p:cNvSpPr>
          <p:nvPr/>
        </p:nvSpPr>
        <p:spPr bwMode="auto">
          <a:xfrm>
            <a:off x="5410200" y="3086100"/>
            <a:ext cx="0" cy="685800"/>
          </a:xfrm>
          <a:prstGeom prst="line">
            <a:avLst/>
          </a:prstGeom>
          <a:noFill/>
          <a:ln w="57150">
            <a:solidFill>
              <a:schemeClr val="folHlink"/>
            </a:solidFill>
            <a:round/>
            <a:headEnd/>
            <a:tailEnd type="triangle" w="med" len="med"/>
          </a:ln>
        </p:spPr>
        <p:txBody>
          <a:bodyPr anchor="ctr">
            <a:spAutoFit/>
          </a:bodyPr>
          <a:lstStyle/>
          <a:p>
            <a:endParaRPr lang="en-US"/>
          </a:p>
        </p:txBody>
      </p:sp>
      <p:sp>
        <p:nvSpPr>
          <p:cNvPr id="41992" name="Text Box 8"/>
          <p:cNvSpPr txBox="1">
            <a:spLocks noChangeArrowheads="1"/>
          </p:cNvSpPr>
          <p:nvPr/>
        </p:nvSpPr>
        <p:spPr bwMode="auto">
          <a:xfrm>
            <a:off x="4648200" y="5562600"/>
            <a:ext cx="4267200" cy="457200"/>
          </a:xfrm>
          <a:prstGeom prst="rect">
            <a:avLst/>
          </a:prstGeom>
          <a:noFill/>
          <a:ln w="57150">
            <a:noFill/>
            <a:miter lim="800000"/>
            <a:headEnd/>
            <a:tailEnd/>
          </a:ln>
        </p:spPr>
        <p:txBody>
          <a:bodyPr>
            <a:spAutoFit/>
          </a:bodyPr>
          <a:lstStyle/>
          <a:p>
            <a:pPr algn="ctr">
              <a:spcBef>
                <a:spcPct val="50000"/>
              </a:spcBef>
            </a:pPr>
            <a:r>
              <a:rPr lang="en-US">
                <a:latin typeface="Courier New" pitchFamily="49" charset="0"/>
              </a:rPr>
              <a:t>1010111011</a:t>
            </a:r>
            <a:r>
              <a:rPr lang="en-US" baseline="-25000">
                <a:latin typeface="Courier New" pitchFamily="49" charset="0"/>
              </a:rPr>
              <a:t>2</a:t>
            </a:r>
            <a:r>
              <a:rPr lang="en-US">
                <a:latin typeface="Courier New" pitchFamily="49" charset="0"/>
              </a:rPr>
              <a:t> = 2BB</a:t>
            </a:r>
            <a:r>
              <a:rPr lang="en-US" baseline="-25000">
                <a:latin typeface="Courier New" pitchFamily="49" charset="0"/>
              </a:rPr>
              <a:t>16</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mtClean="0"/>
              <a:t>Octal to Hexadecimal</a:t>
            </a:r>
          </a:p>
        </p:txBody>
      </p:sp>
      <p:sp>
        <p:nvSpPr>
          <p:cNvPr id="43011" name="Oval 3"/>
          <p:cNvSpPr>
            <a:spLocks noChangeArrowheads="1"/>
          </p:cNvSpPr>
          <p:nvPr/>
        </p:nvSpPr>
        <p:spPr bwMode="auto">
          <a:xfrm>
            <a:off x="5354638" y="4191000"/>
            <a:ext cx="2474912" cy="628650"/>
          </a:xfrm>
          <a:prstGeom prst="ellipse">
            <a:avLst/>
          </a:prstGeom>
          <a:solidFill>
            <a:srgbClr val="FFCC66"/>
          </a:solidFill>
          <a:ln w="19050">
            <a:solidFill>
              <a:schemeClr val="tx1"/>
            </a:solidFill>
            <a:round/>
            <a:headEnd/>
            <a:tailEnd/>
          </a:ln>
        </p:spPr>
        <p:txBody>
          <a:bodyPr wrap="none" anchor="ctr">
            <a:spAutoFit/>
          </a:bodyPr>
          <a:lstStyle/>
          <a:p>
            <a:pPr algn="ctr"/>
            <a:r>
              <a:rPr lang="en-US"/>
              <a:t>Hexadecimal</a:t>
            </a:r>
          </a:p>
        </p:txBody>
      </p:sp>
      <p:sp>
        <p:nvSpPr>
          <p:cNvPr id="43012" name="Oval 4"/>
          <p:cNvSpPr>
            <a:spLocks noChangeArrowheads="1"/>
          </p:cNvSpPr>
          <p:nvPr/>
        </p:nvSpPr>
        <p:spPr bwMode="auto">
          <a:xfrm>
            <a:off x="1220788" y="1981200"/>
            <a:ext cx="2513012" cy="666750"/>
          </a:xfrm>
          <a:prstGeom prst="ellipse">
            <a:avLst/>
          </a:prstGeom>
          <a:solidFill>
            <a:srgbClr val="FFCC66"/>
          </a:solidFill>
          <a:ln w="19050">
            <a:solidFill>
              <a:schemeClr val="tx1"/>
            </a:solidFill>
            <a:round/>
            <a:headEnd/>
            <a:tailEnd/>
          </a:ln>
        </p:spPr>
        <p:txBody>
          <a:bodyPr wrap="none" anchor="ctr"/>
          <a:lstStyle/>
          <a:p>
            <a:pPr algn="ctr"/>
            <a:r>
              <a:rPr lang="en-US"/>
              <a:t>Decimal</a:t>
            </a:r>
          </a:p>
        </p:txBody>
      </p:sp>
      <p:sp>
        <p:nvSpPr>
          <p:cNvPr id="43013" name="Oval 5"/>
          <p:cNvSpPr>
            <a:spLocks noChangeArrowheads="1"/>
          </p:cNvSpPr>
          <p:nvPr/>
        </p:nvSpPr>
        <p:spPr bwMode="auto">
          <a:xfrm>
            <a:off x="5335588" y="1981200"/>
            <a:ext cx="2513012" cy="666750"/>
          </a:xfrm>
          <a:prstGeom prst="ellipse">
            <a:avLst/>
          </a:prstGeom>
          <a:solidFill>
            <a:srgbClr val="FFCC66"/>
          </a:solidFill>
          <a:ln w="19050">
            <a:solidFill>
              <a:schemeClr val="tx1"/>
            </a:solidFill>
            <a:round/>
            <a:headEnd/>
            <a:tailEnd/>
          </a:ln>
        </p:spPr>
        <p:txBody>
          <a:bodyPr wrap="none" anchor="ctr"/>
          <a:lstStyle/>
          <a:p>
            <a:pPr algn="ctr"/>
            <a:r>
              <a:rPr lang="en-US"/>
              <a:t>Octal</a:t>
            </a:r>
          </a:p>
        </p:txBody>
      </p:sp>
      <p:sp>
        <p:nvSpPr>
          <p:cNvPr id="43014" name="Oval 6"/>
          <p:cNvSpPr>
            <a:spLocks noChangeArrowheads="1"/>
          </p:cNvSpPr>
          <p:nvPr/>
        </p:nvSpPr>
        <p:spPr bwMode="auto">
          <a:xfrm>
            <a:off x="1220788" y="4143375"/>
            <a:ext cx="2513012" cy="666750"/>
          </a:xfrm>
          <a:prstGeom prst="ellipse">
            <a:avLst/>
          </a:prstGeom>
          <a:solidFill>
            <a:srgbClr val="FFCC66"/>
          </a:solidFill>
          <a:ln w="19050">
            <a:solidFill>
              <a:schemeClr val="tx1"/>
            </a:solidFill>
            <a:round/>
            <a:headEnd/>
            <a:tailEnd/>
          </a:ln>
        </p:spPr>
        <p:txBody>
          <a:bodyPr wrap="none" anchor="ctr"/>
          <a:lstStyle/>
          <a:p>
            <a:pPr algn="ctr"/>
            <a:r>
              <a:rPr lang="en-US"/>
              <a:t>Binary</a:t>
            </a:r>
          </a:p>
        </p:txBody>
      </p:sp>
      <p:sp>
        <p:nvSpPr>
          <p:cNvPr id="43015" name="Line 7"/>
          <p:cNvSpPr>
            <a:spLocks noChangeShapeType="1"/>
          </p:cNvSpPr>
          <p:nvPr/>
        </p:nvSpPr>
        <p:spPr bwMode="auto">
          <a:xfrm>
            <a:off x="6629400" y="2895600"/>
            <a:ext cx="0" cy="1143000"/>
          </a:xfrm>
          <a:prstGeom prst="line">
            <a:avLst/>
          </a:prstGeom>
          <a:noFill/>
          <a:ln w="57150">
            <a:solidFill>
              <a:schemeClr val="folHlink"/>
            </a:solidFill>
            <a:round/>
            <a:headEnd/>
            <a:tailEnd type="triangle" w="med" len="med"/>
          </a:ln>
        </p:spPr>
        <p:txBody>
          <a:bodyPr anchor="ctr">
            <a:spAutoFit/>
          </a:bodyPr>
          <a:lstStyle/>
          <a:p>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smtClean="0"/>
              <a:t>Octal to Hexadecimal</a:t>
            </a:r>
          </a:p>
        </p:txBody>
      </p:sp>
      <p:sp>
        <p:nvSpPr>
          <p:cNvPr id="44035" name="Rectangle 3"/>
          <p:cNvSpPr>
            <a:spLocks noGrp="1" noChangeArrowheads="1"/>
          </p:cNvSpPr>
          <p:nvPr>
            <p:ph type="body" idx="1"/>
          </p:nvPr>
        </p:nvSpPr>
        <p:spPr/>
        <p:txBody>
          <a:bodyPr>
            <a:normAutofit/>
          </a:bodyPr>
          <a:lstStyle/>
          <a:p>
            <a:r>
              <a:rPr lang="en-US" b="0" dirty="0" smtClean="0">
                <a:effectLst/>
                <a:latin typeface="Times New Roman" pitchFamily="18" charset="0"/>
                <a:cs typeface="Times New Roman" pitchFamily="18" charset="0"/>
              </a:rPr>
              <a:t>Technique</a:t>
            </a:r>
          </a:p>
          <a:p>
            <a:pPr lvl="1"/>
            <a:r>
              <a:rPr lang="en-US" sz="3200" b="0" dirty="0" smtClean="0">
                <a:effectLst/>
                <a:latin typeface="Times New Roman" pitchFamily="18" charset="0"/>
                <a:cs typeface="Times New Roman" pitchFamily="18" charset="0"/>
              </a:rPr>
              <a:t>Use binary as an intermediary</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mtClean="0"/>
              <a:t>Example</a:t>
            </a:r>
          </a:p>
        </p:txBody>
      </p:sp>
      <p:sp>
        <p:nvSpPr>
          <p:cNvPr id="45059" name="Text Box 3"/>
          <p:cNvSpPr txBox="1">
            <a:spLocks noChangeArrowheads="1"/>
          </p:cNvSpPr>
          <p:nvPr/>
        </p:nvSpPr>
        <p:spPr bwMode="auto">
          <a:xfrm>
            <a:off x="304800" y="1371600"/>
            <a:ext cx="4267200" cy="457200"/>
          </a:xfrm>
          <a:prstGeom prst="rect">
            <a:avLst/>
          </a:prstGeom>
          <a:noFill/>
          <a:ln w="57150">
            <a:noFill/>
            <a:miter lim="800000"/>
            <a:headEnd/>
            <a:tailEnd/>
          </a:ln>
        </p:spPr>
        <p:txBody>
          <a:bodyPr>
            <a:spAutoFit/>
          </a:bodyPr>
          <a:lstStyle/>
          <a:p>
            <a:pPr algn="ctr">
              <a:spcBef>
                <a:spcPct val="50000"/>
              </a:spcBef>
            </a:pPr>
            <a:r>
              <a:rPr lang="en-US">
                <a:latin typeface="Courier New" pitchFamily="49" charset="0"/>
              </a:rPr>
              <a:t>1076</a:t>
            </a:r>
            <a:r>
              <a:rPr lang="en-US" baseline="-25000">
                <a:latin typeface="Courier New" pitchFamily="49" charset="0"/>
              </a:rPr>
              <a:t>8</a:t>
            </a:r>
            <a:r>
              <a:rPr lang="en-US">
                <a:latin typeface="Courier New" pitchFamily="49" charset="0"/>
              </a:rPr>
              <a:t> = ?</a:t>
            </a:r>
            <a:r>
              <a:rPr lang="en-US" baseline="-25000">
                <a:latin typeface="Courier New" pitchFamily="49" charset="0"/>
              </a:rPr>
              <a:t>16</a:t>
            </a:r>
          </a:p>
        </p:txBody>
      </p:sp>
      <p:grpSp>
        <p:nvGrpSpPr>
          <p:cNvPr id="2" name="Group 4"/>
          <p:cNvGrpSpPr>
            <a:grpSpLocks/>
          </p:cNvGrpSpPr>
          <p:nvPr/>
        </p:nvGrpSpPr>
        <p:grpSpPr bwMode="auto">
          <a:xfrm>
            <a:off x="3048000" y="2105025"/>
            <a:ext cx="4267200" cy="2286000"/>
            <a:chOff x="1920" y="1326"/>
            <a:chExt cx="2688" cy="1440"/>
          </a:xfrm>
        </p:grpSpPr>
        <p:sp>
          <p:nvSpPr>
            <p:cNvPr id="45066" name="Text Box 5"/>
            <p:cNvSpPr txBox="1">
              <a:spLocks noChangeArrowheads="1"/>
            </p:cNvSpPr>
            <p:nvPr/>
          </p:nvSpPr>
          <p:spPr bwMode="auto">
            <a:xfrm>
              <a:off x="1920" y="1326"/>
              <a:ext cx="2688" cy="1440"/>
            </a:xfrm>
            <a:prstGeom prst="rect">
              <a:avLst/>
            </a:prstGeom>
            <a:noFill/>
            <a:ln w="57150">
              <a:noFill/>
              <a:miter lim="800000"/>
              <a:headEnd/>
              <a:tailEnd/>
            </a:ln>
          </p:spPr>
          <p:txBody>
            <a:bodyPr>
              <a:spAutoFit/>
            </a:bodyPr>
            <a:lstStyle/>
            <a:p>
              <a:pPr marL="457200" indent="-457200">
                <a:spcBef>
                  <a:spcPct val="50000"/>
                </a:spcBef>
              </a:pPr>
              <a:r>
                <a:rPr lang="en-US">
                  <a:latin typeface="Courier New" pitchFamily="49" charset="0"/>
                </a:rPr>
                <a:t> 1    0     7     6</a:t>
              </a:r>
            </a:p>
            <a:p>
              <a:pPr marL="457200" indent="-457200">
                <a:spcBef>
                  <a:spcPct val="50000"/>
                </a:spcBef>
                <a:buFontTx/>
                <a:buAutoNum type="arabicPlain"/>
              </a:pPr>
              <a:endParaRPr lang="en-US">
                <a:latin typeface="Courier New" pitchFamily="49" charset="0"/>
              </a:endParaRPr>
            </a:p>
            <a:p>
              <a:pPr marL="457200" indent="-457200">
                <a:spcBef>
                  <a:spcPct val="50000"/>
                </a:spcBef>
              </a:pPr>
              <a:r>
                <a:rPr lang="en-US">
                  <a:latin typeface="Courier New" pitchFamily="49" charset="0"/>
                </a:rPr>
                <a:t>001  000   111   110</a:t>
              </a:r>
            </a:p>
            <a:p>
              <a:pPr marL="457200" indent="-457200">
                <a:spcBef>
                  <a:spcPct val="50000"/>
                </a:spcBef>
                <a:buFontTx/>
                <a:buAutoNum type="arabicPlain"/>
              </a:pPr>
              <a:endParaRPr lang="en-US" baseline="-25000">
                <a:latin typeface="Courier New" pitchFamily="49" charset="0"/>
              </a:endParaRPr>
            </a:p>
            <a:p>
              <a:pPr marL="457200" indent="-457200">
                <a:spcBef>
                  <a:spcPct val="50000"/>
                </a:spcBef>
              </a:pPr>
              <a:endParaRPr lang="en-US" baseline="-25000">
                <a:latin typeface="Courier New" pitchFamily="49" charset="0"/>
              </a:endParaRPr>
            </a:p>
          </p:txBody>
        </p:sp>
        <p:sp>
          <p:nvSpPr>
            <p:cNvPr id="45067" name="Line 6"/>
            <p:cNvSpPr>
              <a:spLocks noChangeShapeType="1"/>
            </p:cNvSpPr>
            <p:nvPr/>
          </p:nvSpPr>
          <p:spPr bwMode="auto">
            <a:xfrm>
              <a:off x="2160" y="1584"/>
              <a:ext cx="0" cy="432"/>
            </a:xfrm>
            <a:prstGeom prst="line">
              <a:avLst/>
            </a:prstGeom>
            <a:noFill/>
            <a:ln w="57150">
              <a:solidFill>
                <a:schemeClr val="folHlink"/>
              </a:solidFill>
              <a:round/>
              <a:headEnd/>
              <a:tailEnd type="triangle" w="med" len="med"/>
            </a:ln>
          </p:spPr>
          <p:txBody>
            <a:bodyPr anchor="ctr">
              <a:spAutoFit/>
            </a:bodyPr>
            <a:lstStyle/>
            <a:p>
              <a:endParaRPr lang="en-US"/>
            </a:p>
          </p:txBody>
        </p:sp>
        <p:sp>
          <p:nvSpPr>
            <p:cNvPr id="45068" name="Line 7"/>
            <p:cNvSpPr>
              <a:spLocks noChangeShapeType="1"/>
            </p:cNvSpPr>
            <p:nvPr/>
          </p:nvSpPr>
          <p:spPr bwMode="auto">
            <a:xfrm>
              <a:off x="3408" y="1584"/>
              <a:ext cx="0" cy="432"/>
            </a:xfrm>
            <a:prstGeom prst="line">
              <a:avLst/>
            </a:prstGeom>
            <a:noFill/>
            <a:ln w="57150">
              <a:solidFill>
                <a:schemeClr val="folHlink"/>
              </a:solidFill>
              <a:round/>
              <a:headEnd/>
              <a:tailEnd type="triangle" w="med" len="med"/>
            </a:ln>
          </p:spPr>
          <p:txBody>
            <a:bodyPr anchor="ctr">
              <a:spAutoFit/>
            </a:bodyPr>
            <a:lstStyle/>
            <a:p>
              <a:endParaRPr lang="en-US"/>
            </a:p>
          </p:txBody>
        </p:sp>
        <p:sp>
          <p:nvSpPr>
            <p:cNvPr id="45069" name="Line 8"/>
            <p:cNvSpPr>
              <a:spLocks noChangeShapeType="1"/>
            </p:cNvSpPr>
            <p:nvPr/>
          </p:nvSpPr>
          <p:spPr bwMode="auto">
            <a:xfrm>
              <a:off x="2736" y="1584"/>
              <a:ext cx="0" cy="432"/>
            </a:xfrm>
            <a:prstGeom prst="line">
              <a:avLst/>
            </a:prstGeom>
            <a:noFill/>
            <a:ln w="57150">
              <a:solidFill>
                <a:schemeClr val="folHlink"/>
              </a:solidFill>
              <a:round/>
              <a:headEnd/>
              <a:tailEnd type="triangle" w="med" len="med"/>
            </a:ln>
          </p:spPr>
          <p:txBody>
            <a:bodyPr anchor="ctr">
              <a:spAutoFit/>
            </a:bodyPr>
            <a:lstStyle/>
            <a:p>
              <a:endParaRPr lang="en-US"/>
            </a:p>
          </p:txBody>
        </p:sp>
        <p:sp>
          <p:nvSpPr>
            <p:cNvPr id="45070" name="Line 9"/>
            <p:cNvSpPr>
              <a:spLocks noChangeShapeType="1"/>
            </p:cNvSpPr>
            <p:nvPr/>
          </p:nvSpPr>
          <p:spPr bwMode="auto">
            <a:xfrm>
              <a:off x="4128" y="1584"/>
              <a:ext cx="0" cy="432"/>
            </a:xfrm>
            <a:prstGeom prst="line">
              <a:avLst/>
            </a:prstGeom>
            <a:noFill/>
            <a:ln w="57150">
              <a:solidFill>
                <a:schemeClr val="folHlink"/>
              </a:solidFill>
              <a:round/>
              <a:headEnd/>
              <a:tailEnd type="triangle" w="med" len="med"/>
            </a:ln>
          </p:spPr>
          <p:txBody>
            <a:bodyPr anchor="ctr">
              <a:spAutoFit/>
            </a:bodyPr>
            <a:lstStyle/>
            <a:p>
              <a:endParaRPr lang="en-US"/>
            </a:p>
          </p:txBody>
        </p:sp>
      </p:grpSp>
      <p:grpSp>
        <p:nvGrpSpPr>
          <p:cNvPr id="3" name="Group 10"/>
          <p:cNvGrpSpPr>
            <a:grpSpLocks/>
          </p:cNvGrpSpPr>
          <p:nvPr/>
        </p:nvGrpSpPr>
        <p:grpSpPr bwMode="auto">
          <a:xfrm>
            <a:off x="3505200" y="3317875"/>
            <a:ext cx="3276600" cy="1254125"/>
            <a:chOff x="2208" y="2090"/>
            <a:chExt cx="2064" cy="790"/>
          </a:xfrm>
        </p:grpSpPr>
        <p:sp>
          <p:nvSpPr>
            <p:cNvPr id="45063" name="Text Box 11"/>
            <p:cNvSpPr txBox="1">
              <a:spLocks noChangeArrowheads="1"/>
            </p:cNvSpPr>
            <p:nvPr/>
          </p:nvSpPr>
          <p:spPr bwMode="auto">
            <a:xfrm>
              <a:off x="2208" y="2592"/>
              <a:ext cx="2064" cy="288"/>
            </a:xfrm>
            <a:prstGeom prst="rect">
              <a:avLst/>
            </a:prstGeom>
            <a:noFill/>
            <a:ln w="57150">
              <a:noFill/>
              <a:miter lim="800000"/>
              <a:headEnd/>
              <a:tailEnd/>
            </a:ln>
          </p:spPr>
          <p:txBody>
            <a:bodyPr>
              <a:spAutoFit/>
            </a:bodyPr>
            <a:lstStyle/>
            <a:p>
              <a:pPr>
                <a:spcBef>
                  <a:spcPct val="50000"/>
                </a:spcBef>
              </a:pPr>
              <a:r>
                <a:rPr lang="en-US">
                  <a:latin typeface="Courier New" pitchFamily="49" charset="0"/>
                </a:rPr>
                <a:t>2     3       E</a:t>
              </a:r>
            </a:p>
          </p:txBody>
        </p:sp>
        <p:sp>
          <p:nvSpPr>
            <p:cNvPr id="45064" name="Line 12"/>
            <p:cNvSpPr>
              <a:spLocks noChangeShapeType="1"/>
            </p:cNvSpPr>
            <p:nvPr/>
          </p:nvSpPr>
          <p:spPr bwMode="auto">
            <a:xfrm>
              <a:off x="3476" y="2090"/>
              <a:ext cx="0" cy="672"/>
            </a:xfrm>
            <a:prstGeom prst="line">
              <a:avLst/>
            </a:prstGeom>
            <a:noFill/>
            <a:ln w="12700">
              <a:solidFill>
                <a:schemeClr val="tx1"/>
              </a:solidFill>
              <a:round/>
              <a:headEnd/>
              <a:tailEnd/>
            </a:ln>
          </p:spPr>
          <p:txBody>
            <a:bodyPr anchor="ctr">
              <a:spAutoFit/>
            </a:bodyPr>
            <a:lstStyle/>
            <a:p>
              <a:endParaRPr lang="en-US"/>
            </a:p>
          </p:txBody>
        </p:sp>
        <p:sp>
          <p:nvSpPr>
            <p:cNvPr id="45065" name="Line 13"/>
            <p:cNvSpPr>
              <a:spLocks noChangeShapeType="1"/>
            </p:cNvSpPr>
            <p:nvPr/>
          </p:nvSpPr>
          <p:spPr bwMode="auto">
            <a:xfrm>
              <a:off x="2660" y="2090"/>
              <a:ext cx="0" cy="672"/>
            </a:xfrm>
            <a:prstGeom prst="line">
              <a:avLst/>
            </a:prstGeom>
            <a:noFill/>
            <a:ln w="12700">
              <a:solidFill>
                <a:schemeClr val="tx1"/>
              </a:solidFill>
              <a:round/>
              <a:headEnd/>
              <a:tailEnd/>
            </a:ln>
          </p:spPr>
          <p:txBody>
            <a:bodyPr anchor="ctr">
              <a:spAutoFit/>
            </a:bodyPr>
            <a:lstStyle/>
            <a:p>
              <a:endParaRPr lang="en-US"/>
            </a:p>
          </p:txBody>
        </p:sp>
      </p:grpSp>
      <p:sp>
        <p:nvSpPr>
          <p:cNvPr id="165902" name="Text Box 14"/>
          <p:cNvSpPr txBox="1">
            <a:spLocks noChangeArrowheads="1"/>
          </p:cNvSpPr>
          <p:nvPr/>
        </p:nvSpPr>
        <p:spPr bwMode="auto">
          <a:xfrm>
            <a:off x="4724400" y="5638800"/>
            <a:ext cx="4267200" cy="457200"/>
          </a:xfrm>
          <a:prstGeom prst="rect">
            <a:avLst/>
          </a:prstGeom>
          <a:noFill/>
          <a:ln w="57150">
            <a:noFill/>
            <a:miter lim="800000"/>
            <a:headEnd/>
            <a:tailEnd/>
          </a:ln>
        </p:spPr>
        <p:txBody>
          <a:bodyPr>
            <a:spAutoFit/>
          </a:bodyPr>
          <a:lstStyle/>
          <a:p>
            <a:pPr algn="r">
              <a:spcBef>
                <a:spcPct val="50000"/>
              </a:spcBef>
            </a:pPr>
            <a:r>
              <a:rPr lang="en-US">
                <a:latin typeface="Courier New" pitchFamily="49" charset="0"/>
              </a:rPr>
              <a:t>1076</a:t>
            </a:r>
            <a:r>
              <a:rPr lang="en-US" baseline="-25000">
                <a:latin typeface="Courier New" pitchFamily="49" charset="0"/>
              </a:rPr>
              <a:t>8</a:t>
            </a:r>
            <a:r>
              <a:rPr lang="en-US">
                <a:latin typeface="Courier New" pitchFamily="49" charset="0"/>
              </a:rPr>
              <a:t> = 23E</a:t>
            </a:r>
            <a:r>
              <a:rPr lang="en-US" baseline="-25000">
                <a:latin typeface="Courier New" pitchFamily="49" charset="0"/>
              </a:rPr>
              <a:t>16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65902">
                                            <p:txEl>
                                              <p:pRg st="0" end="0"/>
                                            </p:txEl>
                                          </p:spTgt>
                                        </p:tgtEl>
                                        <p:attrNameLst>
                                          <p:attrName>style.visibility</p:attrName>
                                        </p:attrNameLst>
                                      </p:cBhvr>
                                      <p:to>
                                        <p:strVal val="visible"/>
                                      </p:to>
                                    </p:set>
                                    <p:animEffect transition="in" filter="wipe(left)">
                                      <p:cBhvr>
                                        <p:cTn id="16" dur="500"/>
                                        <p:tgtEl>
                                          <p:spTgt spid="16590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902"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mtClean="0"/>
              <a:t>Hexadecimal to Octal</a:t>
            </a:r>
          </a:p>
        </p:txBody>
      </p:sp>
      <p:sp>
        <p:nvSpPr>
          <p:cNvPr id="46083" name="Oval 3"/>
          <p:cNvSpPr>
            <a:spLocks noChangeArrowheads="1"/>
          </p:cNvSpPr>
          <p:nvPr/>
        </p:nvSpPr>
        <p:spPr bwMode="auto">
          <a:xfrm>
            <a:off x="5354638" y="4191000"/>
            <a:ext cx="2474912" cy="628650"/>
          </a:xfrm>
          <a:prstGeom prst="ellipse">
            <a:avLst/>
          </a:prstGeom>
          <a:solidFill>
            <a:srgbClr val="FFCC66"/>
          </a:solidFill>
          <a:ln w="19050">
            <a:solidFill>
              <a:schemeClr val="tx1"/>
            </a:solidFill>
            <a:round/>
            <a:headEnd/>
            <a:tailEnd/>
          </a:ln>
        </p:spPr>
        <p:txBody>
          <a:bodyPr wrap="none" anchor="ctr">
            <a:spAutoFit/>
          </a:bodyPr>
          <a:lstStyle/>
          <a:p>
            <a:pPr algn="ctr"/>
            <a:r>
              <a:rPr lang="en-US"/>
              <a:t>Hexadecimal</a:t>
            </a:r>
          </a:p>
        </p:txBody>
      </p:sp>
      <p:sp>
        <p:nvSpPr>
          <p:cNvPr id="46084" name="Oval 4"/>
          <p:cNvSpPr>
            <a:spLocks noChangeArrowheads="1"/>
          </p:cNvSpPr>
          <p:nvPr/>
        </p:nvSpPr>
        <p:spPr bwMode="auto">
          <a:xfrm>
            <a:off x="1220788" y="1981200"/>
            <a:ext cx="2513012" cy="666750"/>
          </a:xfrm>
          <a:prstGeom prst="ellipse">
            <a:avLst/>
          </a:prstGeom>
          <a:solidFill>
            <a:srgbClr val="FFCC66"/>
          </a:solidFill>
          <a:ln w="19050">
            <a:solidFill>
              <a:schemeClr val="tx1"/>
            </a:solidFill>
            <a:round/>
            <a:headEnd/>
            <a:tailEnd/>
          </a:ln>
        </p:spPr>
        <p:txBody>
          <a:bodyPr wrap="none" anchor="ctr"/>
          <a:lstStyle/>
          <a:p>
            <a:pPr algn="ctr"/>
            <a:r>
              <a:rPr lang="en-US"/>
              <a:t>Decimal</a:t>
            </a:r>
          </a:p>
        </p:txBody>
      </p:sp>
      <p:sp>
        <p:nvSpPr>
          <p:cNvPr id="46085" name="Oval 5"/>
          <p:cNvSpPr>
            <a:spLocks noChangeArrowheads="1"/>
          </p:cNvSpPr>
          <p:nvPr/>
        </p:nvSpPr>
        <p:spPr bwMode="auto">
          <a:xfrm>
            <a:off x="5335588" y="1981200"/>
            <a:ext cx="2513012" cy="666750"/>
          </a:xfrm>
          <a:prstGeom prst="ellipse">
            <a:avLst/>
          </a:prstGeom>
          <a:solidFill>
            <a:srgbClr val="FFCC66"/>
          </a:solidFill>
          <a:ln w="19050">
            <a:solidFill>
              <a:schemeClr val="tx1"/>
            </a:solidFill>
            <a:round/>
            <a:headEnd/>
            <a:tailEnd/>
          </a:ln>
        </p:spPr>
        <p:txBody>
          <a:bodyPr wrap="none" anchor="ctr"/>
          <a:lstStyle/>
          <a:p>
            <a:pPr algn="ctr"/>
            <a:r>
              <a:rPr lang="en-US"/>
              <a:t>Octal</a:t>
            </a:r>
          </a:p>
        </p:txBody>
      </p:sp>
      <p:sp>
        <p:nvSpPr>
          <p:cNvPr id="46086" name="Oval 6"/>
          <p:cNvSpPr>
            <a:spLocks noChangeArrowheads="1"/>
          </p:cNvSpPr>
          <p:nvPr/>
        </p:nvSpPr>
        <p:spPr bwMode="auto">
          <a:xfrm>
            <a:off x="1220788" y="4143375"/>
            <a:ext cx="2513012" cy="666750"/>
          </a:xfrm>
          <a:prstGeom prst="ellipse">
            <a:avLst/>
          </a:prstGeom>
          <a:solidFill>
            <a:srgbClr val="FFCC66"/>
          </a:solidFill>
          <a:ln w="19050">
            <a:solidFill>
              <a:schemeClr val="tx1"/>
            </a:solidFill>
            <a:round/>
            <a:headEnd/>
            <a:tailEnd/>
          </a:ln>
        </p:spPr>
        <p:txBody>
          <a:bodyPr wrap="none" anchor="ctr"/>
          <a:lstStyle/>
          <a:p>
            <a:pPr algn="ctr"/>
            <a:r>
              <a:rPr lang="en-US"/>
              <a:t>Binary</a:t>
            </a:r>
          </a:p>
        </p:txBody>
      </p:sp>
      <p:sp>
        <p:nvSpPr>
          <p:cNvPr id="46087" name="Line 9"/>
          <p:cNvSpPr>
            <a:spLocks noChangeShapeType="1"/>
          </p:cNvSpPr>
          <p:nvPr/>
        </p:nvSpPr>
        <p:spPr bwMode="auto">
          <a:xfrm>
            <a:off x="6629400" y="2895600"/>
            <a:ext cx="0" cy="1143000"/>
          </a:xfrm>
          <a:prstGeom prst="line">
            <a:avLst/>
          </a:prstGeom>
          <a:noFill/>
          <a:ln w="57150">
            <a:solidFill>
              <a:schemeClr val="folHlink"/>
            </a:solidFill>
            <a:round/>
            <a:headEnd type="triangle" w="med" len="med"/>
            <a:tailEnd/>
          </a:ln>
        </p:spPr>
        <p:txBody>
          <a:bodyPr anchor="ctr">
            <a:spAutoFit/>
          </a:bodyPr>
          <a:lstStyle/>
          <a:p>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smtClean="0"/>
              <a:t>Hexadecimal to Octal</a:t>
            </a:r>
          </a:p>
        </p:txBody>
      </p:sp>
      <p:sp>
        <p:nvSpPr>
          <p:cNvPr id="47107" name="Rectangle 3"/>
          <p:cNvSpPr>
            <a:spLocks noGrp="1" noChangeArrowheads="1"/>
          </p:cNvSpPr>
          <p:nvPr>
            <p:ph type="body" idx="1"/>
          </p:nvPr>
        </p:nvSpPr>
        <p:spPr/>
        <p:txBody>
          <a:bodyPr>
            <a:normAutofit/>
          </a:bodyPr>
          <a:lstStyle/>
          <a:p>
            <a:r>
              <a:rPr lang="en-US" b="0" dirty="0" smtClean="0">
                <a:effectLst/>
                <a:latin typeface="Times New Roman" pitchFamily="18" charset="0"/>
                <a:cs typeface="Times New Roman" pitchFamily="18" charset="0"/>
              </a:rPr>
              <a:t>Technique</a:t>
            </a:r>
          </a:p>
          <a:p>
            <a:pPr lvl="1"/>
            <a:r>
              <a:rPr lang="en-US" sz="3200" b="0" dirty="0" smtClean="0">
                <a:effectLst/>
                <a:latin typeface="Times New Roman" pitchFamily="18" charset="0"/>
                <a:cs typeface="Times New Roman" pitchFamily="18" charset="0"/>
              </a:rPr>
              <a:t>Use binary as an intermediary</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mtClean="0"/>
              <a:t>Example</a:t>
            </a:r>
          </a:p>
        </p:txBody>
      </p:sp>
      <p:sp>
        <p:nvSpPr>
          <p:cNvPr id="48131" name="Text Box 3"/>
          <p:cNvSpPr txBox="1">
            <a:spLocks noChangeArrowheads="1"/>
          </p:cNvSpPr>
          <p:nvPr/>
        </p:nvSpPr>
        <p:spPr bwMode="auto">
          <a:xfrm>
            <a:off x="304800" y="1371600"/>
            <a:ext cx="4267200" cy="457200"/>
          </a:xfrm>
          <a:prstGeom prst="rect">
            <a:avLst/>
          </a:prstGeom>
          <a:noFill/>
          <a:ln w="57150">
            <a:noFill/>
            <a:miter lim="800000"/>
            <a:headEnd/>
            <a:tailEnd/>
          </a:ln>
        </p:spPr>
        <p:txBody>
          <a:bodyPr>
            <a:spAutoFit/>
          </a:bodyPr>
          <a:lstStyle/>
          <a:p>
            <a:pPr algn="ctr">
              <a:spcBef>
                <a:spcPct val="50000"/>
              </a:spcBef>
            </a:pPr>
            <a:r>
              <a:rPr lang="en-US">
                <a:latin typeface="Courier New" pitchFamily="49" charset="0"/>
              </a:rPr>
              <a:t>1F0C</a:t>
            </a:r>
            <a:r>
              <a:rPr lang="en-US" baseline="-25000">
                <a:latin typeface="Courier New" pitchFamily="49" charset="0"/>
              </a:rPr>
              <a:t>16</a:t>
            </a:r>
            <a:r>
              <a:rPr lang="en-US">
                <a:latin typeface="Courier New" pitchFamily="49" charset="0"/>
              </a:rPr>
              <a:t> = ?</a:t>
            </a:r>
            <a:r>
              <a:rPr lang="en-US" baseline="-25000">
                <a:latin typeface="Courier New" pitchFamily="49" charset="0"/>
              </a:rPr>
              <a:t>8</a:t>
            </a:r>
          </a:p>
        </p:txBody>
      </p:sp>
      <p:grpSp>
        <p:nvGrpSpPr>
          <p:cNvPr id="2" name="Group 144"/>
          <p:cNvGrpSpPr>
            <a:grpSpLocks/>
          </p:cNvGrpSpPr>
          <p:nvPr/>
        </p:nvGrpSpPr>
        <p:grpSpPr bwMode="auto">
          <a:xfrm>
            <a:off x="3048000" y="2105025"/>
            <a:ext cx="4876800" cy="2286000"/>
            <a:chOff x="1920" y="1326"/>
            <a:chExt cx="3072" cy="1440"/>
          </a:xfrm>
        </p:grpSpPr>
        <p:sp>
          <p:nvSpPr>
            <p:cNvPr id="48141" name="Text Box 124"/>
            <p:cNvSpPr txBox="1">
              <a:spLocks noChangeArrowheads="1"/>
            </p:cNvSpPr>
            <p:nvPr/>
          </p:nvSpPr>
          <p:spPr bwMode="auto">
            <a:xfrm>
              <a:off x="1920" y="1326"/>
              <a:ext cx="3072" cy="1440"/>
            </a:xfrm>
            <a:prstGeom prst="rect">
              <a:avLst/>
            </a:prstGeom>
            <a:noFill/>
            <a:ln w="57150">
              <a:noFill/>
              <a:miter lim="800000"/>
              <a:headEnd/>
              <a:tailEnd/>
            </a:ln>
          </p:spPr>
          <p:txBody>
            <a:bodyPr>
              <a:spAutoFit/>
            </a:bodyPr>
            <a:lstStyle/>
            <a:p>
              <a:pPr marL="457200" indent="-457200">
                <a:spcBef>
                  <a:spcPct val="50000"/>
                </a:spcBef>
              </a:pPr>
              <a:r>
                <a:rPr lang="en-US">
                  <a:latin typeface="Courier New" pitchFamily="49" charset="0"/>
                </a:rPr>
                <a:t>  1     F      0      C</a:t>
              </a:r>
            </a:p>
            <a:p>
              <a:pPr marL="457200" indent="-457200">
                <a:spcBef>
                  <a:spcPct val="50000"/>
                </a:spcBef>
                <a:buFontTx/>
                <a:buAutoNum type="arabicPlain"/>
              </a:pPr>
              <a:endParaRPr lang="en-US">
                <a:latin typeface="Courier New" pitchFamily="49" charset="0"/>
              </a:endParaRPr>
            </a:p>
            <a:p>
              <a:pPr marL="457200" indent="-457200">
                <a:spcBef>
                  <a:spcPct val="50000"/>
                </a:spcBef>
              </a:pPr>
              <a:r>
                <a:rPr lang="en-US">
                  <a:latin typeface="Courier New" pitchFamily="49" charset="0"/>
                </a:rPr>
                <a:t>0001  1111   0000   1100</a:t>
              </a:r>
            </a:p>
            <a:p>
              <a:pPr marL="457200" indent="-457200">
                <a:spcBef>
                  <a:spcPct val="50000"/>
                </a:spcBef>
                <a:buFontTx/>
                <a:buAutoNum type="arabicPlain"/>
              </a:pPr>
              <a:endParaRPr lang="en-US" baseline="-25000">
                <a:latin typeface="Courier New" pitchFamily="49" charset="0"/>
              </a:endParaRPr>
            </a:p>
            <a:p>
              <a:pPr marL="457200" indent="-457200">
                <a:spcBef>
                  <a:spcPct val="50000"/>
                </a:spcBef>
              </a:pPr>
              <a:endParaRPr lang="en-US" baseline="-25000">
                <a:latin typeface="Courier New" pitchFamily="49" charset="0"/>
              </a:endParaRPr>
            </a:p>
          </p:txBody>
        </p:sp>
        <p:sp>
          <p:nvSpPr>
            <p:cNvPr id="48142" name="Line 126"/>
            <p:cNvSpPr>
              <a:spLocks noChangeShapeType="1"/>
            </p:cNvSpPr>
            <p:nvPr/>
          </p:nvSpPr>
          <p:spPr bwMode="auto">
            <a:xfrm>
              <a:off x="2256" y="1584"/>
              <a:ext cx="0" cy="432"/>
            </a:xfrm>
            <a:prstGeom prst="line">
              <a:avLst/>
            </a:prstGeom>
            <a:noFill/>
            <a:ln w="57150">
              <a:solidFill>
                <a:schemeClr val="folHlink"/>
              </a:solidFill>
              <a:round/>
              <a:headEnd/>
              <a:tailEnd type="triangle" w="med" len="med"/>
            </a:ln>
          </p:spPr>
          <p:txBody>
            <a:bodyPr anchor="ctr">
              <a:spAutoFit/>
            </a:bodyPr>
            <a:lstStyle/>
            <a:p>
              <a:endParaRPr lang="en-US"/>
            </a:p>
          </p:txBody>
        </p:sp>
        <p:sp>
          <p:nvSpPr>
            <p:cNvPr id="48143" name="Line 127"/>
            <p:cNvSpPr>
              <a:spLocks noChangeShapeType="1"/>
            </p:cNvSpPr>
            <p:nvPr/>
          </p:nvSpPr>
          <p:spPr bwMode="auto">
            <a:xfrm>
              <a:off x="3744" y="1584"/>
              <a:ext cx="0" cy="432"/>
            </a:xfrm>
            <a:prstGeom prst="line">
              <a:avLst/>
            </a:prstGeom>
            <a:noFill/>
            <a:ln w="57150">
              <a:solidFill>
                <a:schemeClr val="folHlink"/>
              </a:solidFill>
              <a:round/>
              <a:headEnd/>
              <a:tailEnd type="triangle" w="med" len="med"/>
            </a:ln>
          </p:spPr>
          <p:txBody>
            <a:bodyPr anchor="ctr">
              <a:spAutoFit/>
            </a:bodyPr>
            <a:lstStyle/>
            <a:p>
              <a:endParaRPr lang="en-US"/>
            </a:p>
          </p:txBody>
        </p:sp>
        <p:sp>
          <p:nvSpPr>
            <p:cNvPr id="48144" name="Line 128"/>
            <p:cNvSpPr>
              <a:spLocks noChangeShapeType="1"/>
            </p:cNvSpPr>
            <p:nvPr/>
          </p:nvSpPr>
          <p:spPr bwMode="auto">
            <a:xfrm>
              <a:off x="2928" y="1584"/>
              <a:ext cx="0" cy="432"/>
            </a:xfrm>
            <a:prstGeom prst="line">
              <a:avLst/>
            </a:prstGeom>
            <a:noFill/>
            <a:ln w="57150">
              <a:solidFill>
                <a:schemeClr val="folHlink"/>
              </a:solidFill>
              <a:round/>
              <a:headEnd/>
              <a:tailEnd type="triangle" w="med" len="med"/>
            </a:ln>
          </p:spPr>
          <p:txBody>
            <a:bodyPr anchor="ctr">
              <a:spAutoFit/>
            </a:bodyPr>
            <a:lstStyle/>
            <a:p>
              <a:endParaRPr lang="en-US"/>
            </a:p>
          </p:txBody>
        </p:sp>
        <p:sp>
          <p:nvSpPr>
            <p:cNvPr id="48145" name="Line 132"/>
            <p:cNvSpPr>
              <a:spLocks noChangeShapeType="1"/>
            </p:cNvSpPr>
            <p:nvPr/>
          </p:nvSpPr>
          <p:spPr bwMode="auto">
            <a:xfrm>
              <a:off x="4560" y="1584"/>
              <a:ext cx="0" cy="432"/>
            </a:xfrm>
            <a:prstGeom prst="line">
              <a:avLst/>
            </a:prstGeom>
            <a:noFill/>
            <a:ln w="57150">
              <a:solidFill>
                <a:schemeClr val="folHlink"/>
              </a:solidFill>
              <a:round/>
              <a:headEnd/>
              <a:tailEnd type="triangle" w="med" len="med"/>
            </a:ln>
          </p:spPr>
          <p:txBody>
            <a:bodyPr anchor="ctr">
              <a:spAutoFit/>
            </a:bodyPr>
            <a:lstStyle/>
            <a:p>
              <a:endParaRPr lang="en-US"/>
            </a:p>
          </p:txBody>
        </p:sp>
      </p:grpSp>
      <p:grpSp>
        <p:nvGrpSpPr>
          <p:cNvPr id="3" name="Group 145"/>
          <p:cNvGrpSpPr>
            <a:grpSpLocks/>
          </p:cNvGrpSpPr>
          <p:nvPr/>
        </p:nvGrpSpPr>
        <p:grpSpPr bwMode="auto">
          <a:xfrm>
            <a:off x="3324225" y="3349625"/>
            <a:ext cx="4403725" cy="1146175"/>
            <a:chOff x="2094" y="2110"/>
            <a:chExt cx="2774" cy="722"/>
          </a:xfrm>
        </p:grpSpPr>
        <p:sp>
          <p:nvSpPr>
            <p:cNvPr id="48135" name="Text Box 133"/>
            <p:cNvSpPr txBox="1">
              <a:spLocks noChangeArrowheads="1"/>
            </p:cNvSpPr>
            <p:nvPr/>
          </p:nvSpPr>
          <p:spPr bwMode="auto">
            <a:xfrm>
              <a:off x="2208" y="2544"/>
              <a:ext cx="2660" cy="288"/>
            </a:xfrm>
            <a:prstGeom prst="rect">
              <a:avLst/>
            </a:prstGeom>
            <a:noFill/>
            <a:ln w="57150">
              <a:noFill/>
              <a:miter lim="800000"/>
              <a:headEnd/>
              <a:tailEnd/>
            </a:ln>
          </p:spPr>
          <p:txBody>
            <a:bodyPr>
              <a:spAutoFit/>
            </a:bodyPr>
            <a:lstStyle/>
            <a:p>
              <a:pPr>
                <a:spcBef>
                  <a:spcPct val="50000"/>
                </a:spcBef>
              </a:pPr>
              <a:r>
                <a:rPr lang="en-US">
                  <a:latin typeface="Courier New" pitchFamily="49" charset="0"/>
                </a:rPr>
                <a:t>1   7   4     1     4</a:t>
              </a:r>
            </a:p>
          </p:txBody>
        </p:sp>
        <p:sp>
          <p:nvSpPr>
            <p:cNvPr id="48136" name="Line 134"/>
            <p:cNvSpPr>
              <a:spLocks noChangeShapeType="1"/>
            </p:cNvSpPr>
            <p:nvPr/>
          </p:nvSpPr>
          <p:spPr bwMode="auto">
            <a:xfrm>
              <a:off x="4388" y="2110"/>
              <a:ext cx="0" cy="672"/>
            </a:xfrm>
            <a:prstGeom prst="line">
              <a:avLst/>
            </a:prstGeom>
            <a:noFill/>
            <a:ln w="12700">
              <a:solidFill>
                <a:schemeClr val="tx1"/>
              </a:solidFill>
              <a:round/>
              <a:headEnd/>
              <a:tailEnd/>
            </a:ln>
          </p:spPr>
          <p:txBody>
            <a:bodyPr anchor="ctr">
              <a:spAutoFit/>
            </a:bodyPr>
            <a:lstStyle/>
            <a:p>
              <a:endParaRPr lang="en-US"/>
            </a:p>
          </p:txBody>
        </p:sp>
        <p:sp>
          <p:nvSpPr>
            <p:cNvPr id="48137" name="Line 135"/>
            <p:cNvSpPr>
              <a:spLocks noChangeShapeType="1"/>
            </p:cNvSpPr>
            <p:nvPr/>
          </p:nvSpPr>
          <p:spPr bwMode="auto">
            <a:xfrm>
              <a:off x="3704" y="2110"/>
              <a:ext cx="0" cy="672"/>
            </a:xfrm>
            <a:prstGeom prst="line">
              <a:avLst/>
            </a:prstGeom>
            <a:noFill/>
            <a:ln w="12700">
              <a:solidFill>
                <a:schemeClr val="tx1"/>
              </a:solidFill>
              <a:round/>
              <a:headEnd/>
              <a:tailEnd/>
            </a:ln>
          </p:spPr>
          <p:txBody>
            <a:bodyPr anchor="ctr">
              <a:spAutoFit/>
            </a:bodyPr>
            <a:lstStyle/>
            <a:p>
              <a:endParaRPr lang="en-US"/>
            </a:p>
          </p:txBody>
        </p:sp>
        <p:sp>
          <p:nvSpPr>
            <p:cNvPr id="48138" name="Line 140"/>
            <p:cNvSpPr>
              <a:spLocks noChangeShapeType="1"/>
            </p:cNvSpPr>
            <p:nvPr/>
          </p:nvSpPr>
          <p:spPr bwMode="auto">
            <a:xfrm>
              <a:off x="3010" y="2110"/>
              <a:ext cx="0" cy="672"/>
            </a:xfrm>
            <a:prstGeom prst="line">
              <a:avLst/>
            </a:prstGeom>
            <a:noFill/>
            <a:ln w="12700">
              <a:solidFill>
                <a:schemeClr val="tx1"/>
              </a:solidFill>
              <a:round/>
              <a:headEnd/>
              <a:tailEnd/>
            </a:ln>
          </p:spPr>
          <p:txBody>
            <a:bodyPr anchor="ctr">
              <a:spAutoFit/>
            </a:bodyPr>
            <a:lstStyle/>
            <a:p>
              <a:endParaRPr lang="en-US"/>
            </a:p>
          </p:txBody>
        </p:sp>
        <p:sp>
          <p:nvSpPr>
            <p:cNvPr id="48139" name="Line 141"/>
            <p:cNvSpPr>
              <a:spLocks noChangeShapeType="1"/>
            </p:cNvSpPr>
            <p:nvPr/>
          </p:nvSpPr>
          <p:spPr bwMode="auto">
            <a:xfrm>
              <a:off x="2544" y="2110"/>
              <a:ext cx="0" cy="672"/>
            </a:xfrm>
            <a:prstGeom prst="line">
              <a:avLst/>
            </a:prstGeom>
            <a:noFill/>
            <a:ln w="12700">
              <a:solidFill>
                <a:schemeClr val="tx1"/>
              </a:solidFill>
              <a:round/>
              <a:headEnd/>
              <a:tailEnd/>
            </a:ln>
          </p:spPr>
          <p:txBody>
            <a:bodyPr anchor="ctr">
              <a:spAutoFit/>
            </a:bodyPr>
            <a:lstStyle/>
            <a:p>
              <a:endParaRPr lang="en-US"/>
            </a:p>
          </p:txBody>
        </p:sp>
        <p:sp>
          <p:nvSpPr>
            <p:cNvPr id="48140" name="Line 142"/>
            <p:cNvSpPr>
              <a:spLocks noChangeShapeType="1"/>
            </p:cNvSpPr>
            <p:nvPr/>
          </p:nvSpPr>
          <p:spPr bwMode="auto">
            <a:xfrm>
              <a:off x="2094" y="2110"/>
              <a:ext cx="0" cy="672"/>
            </a:xfrm>
            <a:prstGeom prst="line">
              <a:avLst/>
            </a:prstGeom>
            <a:noFill/>
            <a:ln w="12700">
              <a:solidFill>
                <a:schemeClr val="tx1"/>
              </a:solidFill>
              <a:round/>
              <a:headEnd/>
              <a:tailEnd/>
            </a:ln>
          </p:spPr>
          <p:txBody>
            <a:bodyPr anchor="ctr">
              <a:spAutoFit/>
            </a:bodyPr>
            <a:lstStyle/>
            <a:p>
              <a:endParaRPr lang="en-US"/>
            </a:p>
          </p:txBody>
        </p:sp>
      </p:grpSp>
      <p:sp>
        <p:nvSpPr>
          <p:cNvPr id="128143" name="Text Box 143"/>
          <p:cNvSpPr txBox="1">
            <a:spLocks noChangeArrowheads="1"/>
          </p:cNvSpPr>
          <p:nvPr/>
        </p:nvSpPr>
        <p:spPr bwMode="auto">
          <a:xfrm>
            <a:off x="4648200" y="5638800"/>
            <a:ext cx="4267200" cy="457200"/>
          </a:xfrm>
          <a:prstGeom prst="rect">
            <a:avLst/>
          </a:prstGeom>
          <a:noFill/>
          <a:ln w="57150">
            <a:noFill/>
            <a:miter lim="800000"/>
            <a:headEnd/>
            <a:tailEnd/>
          </a:ln>
        </p:spPr>
        <p:txBody>
          <a:bodyPr>
            <a:spAutoFit/>
          </a:bodyPr>
          <a:lstStyle/>
          <a:p>
            <a:pPr algn="r">
              <a:spcBef>
                <a:spcPct val="50000"/>
              </a:spcBef>
            </a:pPr>
            <a:r>
              <a:rPr lang="en-US">
                <a:latin typeface="Courier New" pitchFamily="49" charset="0"/>
              </a:rPr>
              <a:t>1F0C</a:t>
            </a:r>
            <a:r>
              <a:rPr lang="en-US" baseline="-25000">
                <a:latin typeface="Courier New" pitchFamily="49" charset="0"/>
              </a:rPr>
              <a:t>16</a:t>
            </a:r>
            <a:r>
              <a:rPr lang="en-US">
                <a:latin typeface="Courier New" pitchFamily="49" charset="0"/>
              </a:rPr>
              <a:t> = 17414</a:t>
            </a:r>
            <a:r>
              <a:rPr lang="en-US" baseline="-25000">
                <a:latin typeface="Courier New" pitchFamily="49" charset="0"/>
              </a:rPr>
              <a:t>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8143">
                                            <p:txEl>
                                              <p:pRg st="0" end="0"/>
                                            </p:txEl>
                                          </p:spTgt>
                                        </p:tgtEl>
                                        <p:attrNameLst>
                                          <p:attrName>style.visibility</p:attrName>
                                        </p:attrNameLst>
                                      </p:cBhvr>
                                      <p:to>
                                        <p:strVal val="visible"/>
                                      </p:to>
                                    </p:set>
                                    <p:animEffect transition="in" filter="wipe(left)">
                                      <p:cBhvr>
                                        <p:cTn id="17" dur="500"/>
                                        <p:tgtEl>
                                          <p:spTgt spid="1281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143"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mtClean="0"/>
              <a:t>Exercise – Convert ...</a:t>
            </a:r>
          </a:p>
        </p:txBody>
      </p:sp>
      <p:grpSp>
        <p:nvGrpSpPr>
          <p:cNvPr id="2" name="Group 61"/>
          <p:cNvGrpSpPr>
            <a:grpSpLocks/>
          </p:cNvGrpSpPr>
          <p:nvPr/>
        </p:nvGrpSpPr>
        <p:grpSpPr bwMode="auto">
          <a:xfrm>
            <a:off x="3130550" y="4876800"/>
            <a:ext cx="2965450" cy="457200"/>
            <a:chOff x="1972" y="3242"/>
            <a:chExt cx="1868" cy="288"/>
          </a:xfrm>
        </p:grpSpPr>
        <p:sp>
          <p:nvSpPr>
            <p:cNvPr id="49190" name="Text Box 59"/>
            <p:cNvSpPr txBox="1">
              <a:spLocks noChangeArrowheads="1"/>
            </p:cNvSpPr>
            <p:nvPr/>
          </p:nvSpPr>
          <p:spPr bwMode="auto">
            <a:xfrm>
              <a:off x="1972" y="3242"/>
              <a:ext cx="1868" cy="288"/>
            </a:xfrm>
            <a:prstGeom prst="rect">
              <a:avLst/>
            </a:prstGeom>
            <a:noFill/>
            <a:ln w="57150">
              <a:noFill/>
              <a:miter lim="800000"/>
              <a:headEnd/>
              <a:tailEnd/>
            </a:ln>
          </p:spPr>
          <p:txBody>
            <a:bodyPr wrap="none">
              <a:spAutoFit/>
            </a:bodyPr>
            <a:lstStyle/>
            <a:p>
              <a:r>
                <a:rPr lang="en-US"/>
                <a:t>Don’t use a calculator!</a:t>
              </a:r>
            </a:p>
          </p:txBody>
        </p:sp>
        <p:sp>
          <p:nvSpPr>
            <p:cNvPr id="49191" name="Line 60"/>
            <p:cNvSpPr>
              <a:spLocks noChangeShapeType="1"/>
            </p:cNvSpPr>
            <p:nvPr/>
          </p:nvSpPr>
          <p:spPr bwMode="auto">
            <a:xfrm>
              <a:off x="2016" y="3504"/>
              <a:ext cx="1776" cy="0"/>
            </a:xfrm>
            <a:prstGeom prst="line">
              <a:avLst/>
            </a:prstGeom>
            <a:noFill/>
            <a:ln w="57150">
              <a:solidFill>
                <a:srgbClr val="CC0000"/>
              </a:solidFill>
              <a:round/>
              <a:headEnd/>
              <a:tailEnd/>
            </a:ln>
          </p:spPr>
          <p:txBody>
            <a:bodyPr anchor="ctr">
              <a:spAutoFit/>
            </a:bodyPr>
            <a:lstStyle/>
            <a:p>
              <a:endParaRPr lang="en-US"/>
            </a:p>
          </p:txBody>
        </p:sp>
      </p:grpSp>
      <p:graphicFrame>
        <p:nvGraphicFramePr>
          <p:cNvPr id="169058" name="Group 98"/>
          <p:cNvGraphicFramePr>
            <a:graphicFrameLocks noGrp="1"/>
          </p:cNvGraphicFramePr>
          <p:nvPr/>
        </p:nvGraphicFramePr>
        <p:xfrm>
          <a:off x="1295400" y="1397000"/>
          <a:ext cx="6858000" cy="3175000"/>
        </p:xfrm>
        <a:graphic>
          <a:graphicData uri="http://schemas.openxmlformats.org/drawingml/2006/table">
            <a:tbl>
              <a:tblPr/>
              <a:tblGrid>
                <a:gridCol w="1600200"/>
                <a:gridCol w="1828800"/>
                <a:gridCol w="1714500"/>
                <a:gridCol w="1714500"/>
              </a:tblGrid>
              <a:tr h="1041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Decimal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Binary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Octal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Hexa-</a:t>
                      </a:r>
                      <a:br>
                        <a:rPr kumimoji="0" lang="en-US" sz="2800" b="0" i="0" u="none" strike="noStrike" cap="none" normalizeH="0" baseline="0" smtClean="0">
                          <a:ln>
                            <a:noFill/>
                          </a:ln>
                          <a:solidFill>
                            <a:schemeClr val="tx1"/>
                          </a:solidFill>
                          <a:effectLst/>
                          <a:latin typeface="Times New Roman" pitchFamily="18" charset="0"/>
                        </a:rPr>
                      </a:br>
                      <a:r>
                        <a:rPr kumimoji="0" lang="en-US" sz="2800" b="0" i="0" u="none" strike="noStrike" cap="none" normalizeH="0" baseline="0" smtClean="0">
                          <a:ln>
                            <a:noFill/>
                          </a:ln>
                          <a:solidFill>
                            <a:schemeClr val="tx1"/>
                          </a:solidFill>
                          <a:effectLst/>
                          <a:latin typeface="Times New Roman" pitchFamily="18" charset="0"/>
                        </a:rPr>
                        <a:t>decimal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r>
              <a:tr h="533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33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1110101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703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r>
            </a:tbl>
          </a:graphicData>
        </a:graphic>
      </p:graphicFrame>
      <p:sp>
        <p:nvSpPr>
          <p:cNvPr id="49188" name="AutoShape 101">
            <a:hlinkClick r:id="" action="ppaction://noaction" highlightClick="1"/>
          </p:cNvPr>
          <p:cNvSpPr>
            <a:spLocks noChangeArrowheads="1"/>
          </p:cNvSpPr>
          <p:nvPr/>
        </p:nvSpPr>
        <p:spPr bwMode="auto">
          <a:xfrm>
            <a:off x="5797550" y="5562600"/>
            <a:ext cx="1765300" cy="530225"/>
          </a:xfrm>
          <a:prstGeom prst="actionButtonBlank">
            <a:avLst/>
          </a:prstGeom>
          <a:solidFill>
            <a:srgbClr val="FFCC66"/>
          </a:solidFill>
          <a:ln w="19050">
            <a:solidFill>
              <a:schemeClr val="tx1"/>
            </a:solidFill>
            <a:miter lim="800000"/>
            <a:headEnd/>
            <a:tailEnd/>
          </a:ln>
        </p:spPr>
        <p:txBody>
          <a:bodyPr wrap="none" anchor="ctr">
            <a:spAutoFit/>
          </a:bodyPr>
          <a:lstStyle/>
          <a:p>
            <a:pPr algn="ctr"/>
            <a:r>
              <a:rPr lang="en-US"/>
              <a:t>Skip answer</a:t>
            </a:r>
          </a:p>
        </p:txBody>
      </p:sp>
      <p:sp>
        <p:nvSpPr>
          <p:cNvPr id="49189" name="AutoShape 102">
            <a:hlinkClick r:id="" action="ppaction://hlinkshowjump?jump=nextslide" highlightClick="1"/>
          </p:cNvPr>
          <p:cNvSpPr>
            <a:spLocks noChangeArrowheads="1"/>
          </p:cNvSpPr>
          <p:nvPr/>
        </p:nvSpPr>
        <p:spPr bwMode="auto">
          <a:xfrm>
            <a:off x="7778750" y="5565775"/>
            <a:ext cx="1212850" cy="530225"/>
          </a:xfrm>
          <a:prstGeom prst="actionButtonBlank">
            <a:avLst/>
          </a:prstGeom>
          <a:solidFill>
            <a:srgbClr val="FFCC66"/>
          </a:solidFill>
          <a:ln w="19050">
            <a:solidFill>
              <a:schemeClr val="tx1"/>
            </a:solidFill>
            <a:miter lim="800000"/>
            <a:headEnd/>
            <a:tailEnd/>
          </a:ln>
        </p:spPr>
        <p:txBody>
          <a:bodyPr wrap="none" anchor="ctr">
            <a:spAutoFit/>
          </a:bodyPr>
          <a:lstStyle/>
          <a:p>
            <a:pPr algn="ctr"/>
            <a:r>
              <a:rPr lang="en-US"/>
              <a:t>Answer</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mtClean="0"/>
              <a:t>Fractions</a:t>
            </a:r>
          </a:p>
        </p:txBody>
      </p:sp>
      <p:sp>
        <p:nvSpPr>
          <p:cNvPr id="50179" name="Rectangle 3"/>
          <p:cNvSpPr>
            <a:spLocks noGrp="1" noChangeArrowheads="1"/>
          </p:cNvSpPr>
          <p:nvPr>
            <p:ph type="body" idx="1"/>
          </p:nvPr>
        </p:nvSpPr>
        <p:spPr/>
        <p:txBody>
          <a:bodyPr/>
          <a:lstStyle/>
          <a:p>
            <a:r>
              <a:rPr lang="en-US" smtClean="0"/>
              <a:t>Decimal to decimal (just for fun)</a:t>
            </a:r>
          </a:p>
        </p:txBody>
      </p:sp>
      <p:sp>
        <p:nvSpPr>
          <p:cNvPr id="50180" name="Text Box 4"/>
          <p:cNvSpPr txBox="1">
            <a:spLocks noChangeArrowheads="1"/>
          </p:cNvSpPr>
          <p:nvPr/>
        </p:nvSpPr>
        <p:spPr bwMode="auto">
          <a:xfrm>
            <a:off x="8001000" y="5805488"/>
            <a:ext cx="1066800" cy="366712"/>
          </a:xfrm>
          <a:prstGeom prst="rect">
            <a:avLst/>
          </a:prstGeom>
          <a:noFill/>
          <a:ln w="57150">
            <a:noFill/>
            <a:miter lim="800000"/>
            <a:headEnd/>
            <a:tailEnd/>
          </a:ln>
        </p:spPr>
        <p:txBody>
          <a:bodyPr>
            <a:spAutoFit/>
          </a:bodyPr>
          <a:lstStyle/>
          <a:p>
            <a:pPr algn="r">
              <a:spcBef>
                <a:spcPct val="50000"/>
              </a:spcBef>
            </a:pPr>
            <a:r>
              <a:rPr lang="en-US" sz="1800"/>
              <a:t>pp. 46-50</a:t>
            </a:r>
          </a:p>
        </p:txBody>
      </p:sp>
      <p:sp>
        <p:nvSpPr>
          <p:cNvPr id="50181" name="Text Box 5"/>
          <p:cNvSpPr txBox="1">
            <a:spLocks noChangeArrowheads="1"/>
          </p:cNvSpPr>
          <p:nvPr/>
        </p:nvSpPr>
        <p:spPr bwMode="auto">
          <a:xfrm>
            <a:off x="1981200" y="2819400"/>
            <a:ext cx="5562600" cy="1552575"/>
          </a:xfrm>
          <a:prstGeom prst="rect">
            <a:avLst/>
          </a:prstGeom>
          <a:noFill/>
          <a:ln w="57150">
            <a:noFill/>
            <a:miter lim="800000"/>
            <a:headEnd/>
            <a:tailEnd/>
          </a:ln>
        </p:spPr>
        <p:txBody>
          <a:bodyPr>
            <a:spAutoFit/>
          </a:bodyPr>
          <a:lstStyle/>
          <a:p>
            <a:pPr>
              <a:spcBef>
                <a:spcPct val="50000"/>
              </a:spcBef>
            </a:pPr>
            <a:r>
              <a:rPr lang="en-US">
                <a:latin typeface="Courier New" pitchFamily="49" charset="0"/>
              </a:rPr>
              <a:t>3.14 =&gt;	4 x 10</a:t>
            </a:r>
            <a:r>
              <a:rPr lang="en-US" baseline="30000">
                <a:latin typeface="Courier New" pitchFamily="49" charset="0"/>
              </a:rPr>
              <a:t>-2</a:t>
            </a:r>
            <a:r>
              <a:rPr lang="en-US">
                <a:latin typeface="Courier New" pitchFamily="49" charset="0"/>
              </a:rPr>
              <a:t> = 0.04</a:t>
            </a:r>
            <a:br>
              <a:rPr lang="en-US">
                <a:latin typeface="Courier New" pitchFamily="49" charset="0"/>
              </a:rPr>
            </a:br>
            <a:r>
              <a:rPr lang="en-US">
                <a:latin typeface="Courier New" pitchFamily="49" charset="0"/>
              </a:rPr>
              <a:t>		1 x 10</a:t>
            </a:r>
            <a:r>
              <a:rPr lang="en-US" baseline="30000">
                <a:latin typeface="Courier New" pitchFamily="49" charset="0"/>
              </a:rPr>
              <a:t>-1</a:t>
            </a:r>
            <a:r>
              <a:rPr lang="en-US">
                <a:latin typeface="Courier New" pitchFamily="49" charset="0"/>
              </a:rPr>
              <a:t> = 0.1</a:t>
            </a:r>
            <a:br>
              <a:rPr lang="en-US">
                <a:latin typeface="Courier New" pitchFamily="49" charset="0"/>
              </a:rPr>
            </a:br>
            <a:r>
              <a:rPr lang="en-US">
                <a:latin typeface="Courier New" pitchFamily="49" charset="0"/>
              </a:rPr>
              <a:t> 		3 x 10</a:t>
            </a:r>
            <a:r>
              <a:rPr lang="en-US" baseline="30000">
                <a:latin typeface="Courier New" pitchFamily="49" charset="0"/>
              </a:rPr>
              <a:t>0</a:t>
            </a:r>
            <a:r>
              <a:rPr lang="en-US">
                <a:latin typeface="Courier New" pitchFamily="49" charset="0"/>
              </a:rPr>
              <a:t>  = 3</a:t>
            </a:r>
            <a:br>
              <a:rPr lang="en-US">
                <a:latin typeface="Courier New" pitchFamily="49" charset="0"/>
              </a:rPr>
            </a:br>
            <a:r>
              <a:rPr lang="en-US">
                <a:latin typeface="Courier New" pitchFamily="49" charset="0"/>
              </a:rPr>
              <a:t>		           3.14</a:t>
            </a:r>
          </a:p>
        </p:txBody>
      </p:sp>
      <p:sp>
        <p:nvSpPr>
          <p:cNvPr id="50182" name="Line 6"/>
          <p:cNvSpPr>
            <a:spLocks noChangeShapeType="1"/>
          </p:cNvSpPr>
          <p:nvPr/>
        </p:nvSpPr>
        <p:spPr bwMode="auto">
          <a:xfrm>
            <a:off x="5715000" y="3962400"/>
            <a:ext cx="914400" cy="0"/>
          </a:xfrm>
          <a:prstGeom prst="line">
            <a:avLst/>
          </a:prstGeom>
          <a:noFill/>
          <a:ln w="19050">
            <a:solidFill>
              <a:schemeClr val="tx1"/>
            </a:solidFill>
            <a:round/>
            <a:headEnd/>
            <a:tailEnd/>
          </a:ln>
        </p:spPr>
        <p:txBody>
          <a:bodyPr anchor="ctr">
            <a:spAutoFit/>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solidFill>
                  <a:srgbClr val="0000FF"/>
                </a:solidFill>
              </a:rPr>
              <a:t>Examples of 2’s complement addition</a:t>
            </a:r>
            <a:br>
              <a:rPr lang="en-US" sz="3200" dirty="0" smtClean="0">
                <a:solidFill>
                  <a:srgbClr val="0000FF"/>
                </a:solidFill>
              </a:rPr>
            </a:br>
            <a:endParaRPr lang="en-US" dirty="0"/>
          </a:p>
        </p:txBody>
      </p:sp>
      <p:pic>
        <p:nvPicPr>
          <p:cNvPr id="111618" name="Picture 2"/>
          <p:cNvPicPr>
            <a:picLocks noGrp="1" noChangeAspect="1" noChangeArrowheads="1"/>
          </p:cNvPicPr>
          <p:nvPr>
            <p:ph sz="quarter" idx="1"/>
          </p:nvPr>
        </p:nvPicPr>
        <p:blipFill>
          <a:blip r:embed="rId2"/>
          <a:srcRect/>
          <a:stretch>
            <a:fillRect/>
          </a:stretch>
        </p:blipFill>
        <p:spPr bwMode="auto">
          <a:xfrm>
            <a:off x="1042987" y="2317750"/>
            <a:ext cx="6296025" cy="3438525"/>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mtClean="0"/>
              <a:t>Fractions</a:t>
            </a:r>
          </a:p>
        </p:txBody>
      </p:sp>
      <p:sp>
        <p:nvSpPr>
          <p:cNvPr id="51203" name="Rectangle 3"/>
          <p:cNvSpPr>
            <a:spLocks noGrp="1" noChangeArrowheads="1"/>
          </p:cNvSpPr>
          <p:nvPr>
            <p:ph type="body" idx="1"/>
          </p:nvPr>
        </p:nvSpPr>
        <p:spPr/>
        <p:txBody>
          <a:bodyPr/>
          <a:lstStyle/>
          <a:p>
            <a:r>
              <a:rPr lang="en-US" smtClean="0"/>
              <a:t>Binary to decimal</a:t>
            </a:r>
          </a:p>
        </p:txBody>
      </p:sp>
      <p:sp>
        <p:nvSpPr>
          <p:cNvPr id="51204" name="Text Box 4"/>
          <p:cNvSpPr txBox="1">
            <a:spLocks noChangeArrowheads="1"/>
          </p:cNvSpPr>
          <p:nvPr/>
        </p:nvSpPr>
        <p:spPr bwMode="auto">
          <a:xfrm>
            <a:off x="8001000" y="5805488"/>
            <a:ext cx="1066800" cy="366712"/>
          </a:xfrm>
          <a:prstGeom prst="rect">
            <a:avLst/>
          </a:prstGeom>
          <a:noFill/>
          <a:ln w="57150">
            <a:noFill/>
            <a:miter lim="800000"/>
            <a:headEnd/>
            <a:tailEnd/>
          </a:ln>
        </p:spPr>
        <p:txBody>
          <a:bodyPr>
            <a:spAutoFit/>
          </a:bodyPr>
          <a:lstStyle/>
          <a:p>
            <a:pPr algn="r">
              <a:spcBef>
                <a:spcPct val="50000"/>
              </a:spcBef>
            </a:pPr>
            <a:r>
              <a:rPr lang="en-US" sz="1800"/>
              <a:t>pp. 46-50</a:t>
            </a:r>
          </a:p>
        </p:txBody>
      </p:sp>
      <p:sp>
        <p:nvSpPr>
          <p:cNvPr id="51205" name="Text Box 5"/>
          <p:cNvSpPr txBox="1">
            <a:spLocks noChangeArrowheads="1"/>
          </p:cNvSpPr>
          <p:nvPr/>
        </p:nvSpPr>
        <p:spPr bwMode="auto">
          <a:xfrm>
            <a:off x="1447800" y="2438400"/>
            <a:ext cx="6172200" cy="2647950"/>
          </a:xfrm>
          <a:prstGeom prst="rect">
            <a:avLst/>
          </a:prstGeom>
          <a:noFill/>
          <a:ln w="57150">
            <a:noFill/>
            <a:miter lim="800000"/>
            <a:headEnd/>
            <a:tailEnd/>
          </a:ln>
        </p:spPr>
        <p:txBody>
          <a:bodyPr>
            <a:spAutoFit/>
          </a:bodyPr>
          <a:lstStyle/>
          <a:p>
            <a:pPr>
              <a:spcBef>
                <a:spcPct val="50000"/>
              </a:spcBef>
            </a:pPr>
            <a:r>
              <a:rPr lang="en-US">
                <a:latin typeface="Courier New" pitchFamily="49" charset="0"/>
              </a:rPr>
              <a:t>10.1011 =&gt; 	1 x 2</a:t>
            </a:r>
            <a:r>
              <a:rPr lang="en-US" baseline="30000">
                <a:latin typeface="Courier New" pitchFamily="49" charset="0"/>
              </a:rPr>
              <a:t>-4</a:t>
            </a:r>
            <a:r>
              <a:rPr lang="en-US">
                <a:latin typeface="Courier New" pitchFamily="49" charset="0"/>
              </a:rPr>
              <a:t> = 0.0625</a:t>
            </a:r>
            <a:br>
              <a:rPr lang="en-US">
                <a:latin typeface="Courier New" pitchFamily="49" charset="0"/>
              </a:rPr>
            </a:br>
            <a:r>
              <a:rPr lang="en-US">
                <a:latin typeface="Courier New" pitchFamily="49" charset="0"/>
              </a:rPr>
              <a:t>			1 x 2</a:t>
            </a:r>
            <a:r>
              <a:rPr lang="en-US" baseline="30000">
                <a:latin typeface="Courier New" pitchFamily="49" charset="0"/>
              </a:rPr>
              <a:t>-3</a:t>
            </a:r>
            <a:r>
              <a:rPr lang="en-US">
                <a:latin typeface="Courier New" pitchFamily="49" charset="0"/>
              </a:rPr>
              <a:t> = 0.125</a:t>
            </a:r>
            <a:br>
              <a:rPr lang="en-US">
                <a:latin typeface="Courier New" pitchFamily="49" charset="0"/>
              </a:rPr>
            </a:br>
            <a:r>
              <a:rPr lang="en-US">
                <a:latin typeface="Courier New" pitchFamily="49" charset="0"/>
              </a:rPr>
              <a:t>			0 x 2</a:t>
            </a:r>
            <a:r>
              <a:rPr lang="en-US" baseline="30000">
                <a:latin typeface="Courier New" pitchFamily="49" charset="0"/>
              </a:rPr>
              <a:t>-2</a:t>
            </a:r>
            <a:r>
              <a:rPr lang="en-US">
                <a:latin typeface="Courier New" pitchFamily="49" charset="0"/>
              </a:rPr>
              <a:t> = 0.0</a:t>
            </a:r>
            <a:br>
              <a:rPr lang="en-US">
                <a:latin typeface="Courier New" pitchFamily="49" charset="0"/>
              </a:rPr>
            </a:br>
            <a:r>
              <a:rPr lang="en-US">
                <a:latin typeface="Courier New" pitchFamily="49" charset="0"/>
              </a:rPr>
              <a:t>			1 x 2</a:t>
            </a:r>
            <a:r>
              <a:rPr lang="en-US" baseline="30000">
                <a:latin typeface="Courier New" pitchFamily="49" charset="0"/>
              </a:rPr>
              <a:t>-1</a:t>
            </a:r>
            <a:r>
              <a:rPr lang="en-US">
                <a:latin typeface="Courier New" pitchFamily="49" charset="0"/>
              </a:rPr>
              <a:t> = 0.5</a:t>
            </a:r>
            <a:br>
              <a:rPr lang="en-US">
                <a:latin typeface="Courier New" pitchFamily="49" charset="0"/>
              </a:rPr>
            </a:br>
            <a:r>
              <a:rPr lang="en-US">
                <a:latin typeface="Courier New" pitchFamily="49" charset="0"/>
              </a:rPr>
              <a:t>			0 x 2</a:t>
            </a:r>
            <a:r>
              <a:rPr lang="en-US" baseline="30000">
                <a:latin typeface="Courier New" pitchFamily="49" charset="0"/>
              </a:rPr>
              <a:t>0 </a:t>
            </a:r>
            <a:r>
              <a:rPr lang="en-US">
                <a:latin typeface="Courier New" pitchFamily="49" charset="0"/>
              </a:rPr>
              <a:t> = 0.0</a:t>
            </a:r>
            <a:br>
              <a:rPr lang="en-US">
                <a:latin typeface="Courier New" pitchFamily="49" charset="0"/>
              </a:rPr>
            </a:br>
            <a:r>
              <a:rPr lang="en-US">
                <a:latin typeface="Courier New" pitchFamily="49" charset="0"/>
              </a:rPr>
              <a:t>			1 x 2</a:t>
            </a:r>
            <a:r>
              <a:rPr lang="en-US" baseline="30000">
                <a:latin typeface="Courier New" pitchFamily="49" charset="0"/>
              </a:rPr>
              <a:t>1 </a:t>
            </a:r>
            <a:r>
              <a:rPr lang="en-US">
                <a:latin typeface="Courier New" pitchFamily="49" charset="0"/>
              </a:rPr>
              <a:t> = 2.0</a:t>
            </a:r>
            <a:br>
              <a:rPr lang="en-US">
                <a:latin typeface="Courier New" pitchFamily="49" charset="0"/>
              </a:rPr>
            </a:br>
            <a:r>
              <a:rPr lang="en-US">
                <a:latin typeface="Courier New" pitchFamily="49" charset="0"/>
              </a:rPr>
              <a:t>			         2.6875</a:t>
            </a:r>
          </a:p>
        </p:txBody>
      </p:sp>
      <p:sp>
        <p:nvSpPr>
          <p:cNvPr id="51206" name="Line 7"/>
          <p:cNvSpPr>
            <a:spLocks noChangeShapeType="1"/>
          </p:cNvSpPr>
          <p:nvPr/>
        </p:nvSpPr>
        <p:spPr bwMode="auto">
          <a:xfrm>
            <a:off x="5867400" y="4648200"/>
            <a:ext cx="1219200" cy="0"/>
          </a:xfrm>
          <a:prstGeom prst="line">
            <a:avLst/>
          </a:prstGeom>
          <a:noFill/>
          <a:ln w="19050">
            <a:solidFill>
              <a:schemeClr val="tx1"/>
            </a:solidFill>
            <a:round/>
            <a:headEnd/>
            <a:tailEnd/>
          </a:ln>
        </p:spPr>
        <p:txBody>
          <a:bodyPr anchor="ctr">
            <a:spAutoFit/>
          </a:bodyPr>
          <a:lstStyle/>
          <a:p>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mtClean="0"/>
              <a:t>Fractions</a:t>
            </a:r>
          </a:p>
        </p:txBody>
      </p:sp>
      <p:sp>
        <p:nvSpPr>
          <p:cNvPr id="52227" name="Rectangle 3"/>
          <p:cNvSpPr>
            <a:spLocks noGrp="1" noChangeArrowheads="1"/>
          </p:cNvSpPr>
          <p:nvPr>
            <p:ph type="body" idx="1"/>
          </p:nvPr>
        </p:nvSpPr>
        <p:spPr/>
        <p:txBody>
          <a:bodyPr/>
          <a:lstStyle/>
          <a:p>
            <a:r>
              <a:rPr lang="en-US" smtClean="0"/>
              <a:t>Decimal to binary</a:t>
            </a:r>
          </a:p>
        </p:txBody>
      </p:sp>
      <p:sp>
        <p:nvSpPr>
          <p:cNvPr id="52228" name="Text Box 4"/>
          <p:cNvSpPr txBox="1">
            <a:spLocks noChangeArrowheads="1"/>
          </p:cNvSpPr>
          <p:nvPr/>
        </p:nvSpPr>
        <p:spPr bwMode="auto">
          <a:xfrm>
            <a:off x="8001000" y="5805488"/>
            <a:ext cx="1066800" cy="366712"/>
          </a:xfrm>
          <a:prstGeom prst="rect">
            <a:avLst/>
          </a:prstGeom>
          <a:noFill/>
          <a:ln w="57150">
            <a:noFill/>
            <a:miter lim="800000"/>
            <a:headEnd/>
            <a:tailEnd/>
          </a:ln>
        </p:spPr>
        <p:txBody>
          <a:bodyPr>
            <a:spAutoFit/>
          </a:bodyPr>
          <a:lstStyle/>
          <a:p>
            <a:pPr algn="r">
              <a:spcBef>
                <a:spcPct val="50000"/>
              </a:spcBef>
            </a:pPr>
            <a:r>
              <a:rPr lang="en-US" sz="1800"/>
              <a:t>p. 50</a:t>
            </a:r>
          </a:p>
        </p:txBody>
      </p:sp>
      <p:sp>
        <p:nvSpPr>
          <p:cNvPr id="52229" name="Text Box 5"/>
          <p:cNvSpPr txBox="1">
            <a:spLocks noChangeArrowheads="1"/>
          </p:cNvSpPr>
          <p:nvPr/>
        </p:nvSpPr>
        <p:spPr bwMode="auto">
          <a:xfrm>
            <a:off x="1066800" y="2133600"/>
            <a:ext cx="1485900" cy="457200"/>
          </a:xfrm>
          <a:prstGeom prst="rect">
            <a:avLst/>
          </a:prstGeom>
          <a:noFill/>
          <a:ln w="57150">
            <a:noFill/>
            <a:miter lim="800000"/>
            <a:headEnd/>
            <a:tailEnd/>
          </a:ln>
        </p:spPr>
        <p:txBody>
          <a:bodyPr>
            <a:spAutoFit/>
          </a:bodyPr>
          <a:lstStyle/>
          <a:p>
            <a:pPr>
              <a:spcBef>
                <a:spcPct val="50000"/>
              </a:spcBef>
            </a:pPr>
            <a:r>
              <a:rPr lang="en-US">
                <a:latin typeface="Courier New" pitchFamily="49" charset="0"/>
              </a:rPr>
              <a:t>3.14579</a:t>
            </a:r>
          </a:p>
        </p:txBody>
      </p:sp>
      <p:sp>
        <p:nvSpPr>
          <p:cNvPr id="52230" name="Text Box 7"/>
          <p:cNvSpPr txBox="1">
            <a:spLocks noChangeArrowheads="1"/>
          </p:cNvSpPr>
          <p:nvPr/>
        </p:nvSpPr>
        <p:spPr bwMode="auto">
          <a:xfrm>
            <a:off x="6019800" y="1597025"/>
            <a:ext cx="1485900" cy="4075113"/>
          </a:xfrm>
          <a:prstGeom prst="rect">
            <a:avLst/>
          </a:prstGeom>
          <a:noFill/>
          <a:ln w="57150">
            <a:noFill/>
            <a:miter lim="800000"/>
            <a:headEnd/>
            <a:tailEnd/>
          </a:ln>
        </p:spPr>
        <p:txBody>
          <a:bodyPr>
            <a:spAutoFit/>
          </a:bodyPr>
          <a:lstStyle/>
          <a:p>
            <a:pPr>
              <a:spcBef>
                <a:spcPct val="50000"/>
              </a:spcBef>
            </a:pPr>
            <a:r>
              <a:rPr lang="en-US" sz="1800">
                <a:latin typeface="Courier New" pitchFamily="49" charset="0"/>
              </a:rPr>
              <a:t> .14579</a:t>
            </a:r>
            <a:br>
              <a:rPr lang="en-US" sz="1800">
                <a:latin typeface="Courier New" pitchFamily="49" charset="0"/>
              </a:rPr>
            </a:br>
            <a:r>
              <a:rPr lang="en-US" sz="1800">
                <a:latin typeface="Courier New" pitchFamily="49" charset="0"/>
              </a:rPr>
              <a:t>x     2</a:t>
            </a:r>
            <a:br>
              <a:rPr lang="en-US" sz="1800">
                <a:latin typeface="Courier New" pitchFamily="49" charset="0"/>
              </a:rPr>
            </a:br>
            <a:r>
              <a:rPr lang="en-US" sz="1800">
                <a:latin typeface="Courier New" pitchFamily="49" charset="0"/>
              </a:rPr>
              <a:t>0.29158</a:t>
            </a:r>
            <a:br>
              <a:rPr lang="en-US" sz="1800">
                <a:latin typeface="Courier New" pitchFamily="49" charset="0"/>
              </a:rPr>
            </a:br>
            <a:r>
              <a:rPr lang="en-US" sz="1800">
                <a:latin typeface="Courier New" pitchFamily="49" charset="0"/>
              </a:rPr>
              <a:t>x     2</a:t>
            </a:r>
            <a:br>
              <a:rPr lang="en-US" sz="1800">
                <a:latin typeface="Courier New" pitchFamily="49" charset="0"/>
              </a:rPr>
            </a:br>
            <a:r>
              <a:rPr lang="en-US" sz="1800">
                <a:latin typeface="Courier New" pitchFamily="49" charset="0"/>
              </a:rPr>
              <a:t>0.58316</a:t>
            </a:r>
            <a:br>
              <a:rPr lang="en-US" sz="1800">
                <a:latin typeface="Courier New" pitchFamily="49" charset="0"/>
              </a:rPr>
            </a:br>
            <a:r>
              <a:rPr lang="en-US" sz="1800">
                <a:latin typeface="Courier New" pitchFamily="49" charset="0"/>
              </a:rPr>
              <a:t>x     2</a:t>
            </a:r>
            <a:br>
              <a:rPr lang="en-US" sz="1800">
                <a:latin typeface="Courier New" pitchFamily="49" charset="0"/>
              </a:rPr>
            </a:br>
            <a:r>
              <a:rPr lang="en-US" sz="1800">
                <a:latin typeface="Courier New" pitchFamily="49" charset="0"/>
              </a:rPr>
              <a:t>1.16632</a:t>
            </a:r>
            <a:br>
              <a:rPr lang="en-US" sz="1800">
                <a:latin typeface="Courier New" pitchFamily="49" charset="0"/>
              </a:rPr>
            </a:br>
            <a:r>
              <a:rPr lang="en-US" sz="1800">
                <a:latin typeface="Courier New" pitchFamily="49" charset="0"/>
              </a:rPr>
              <a:t>x     2</a:t>
            </a:r>
            <a:br>
              <a:rPr lang="en-US" sz="1800">
                <a:latin typeface="Courier New" pitchFamily="49" charset="0"/>
              </a:rPr>
            </a:br>
            <a:r>
              <a:rPr lang="en-US" sz="1800">
                <a:latin typeface="Courier New" pitchFamily="49" charset="0"/>
              </a:rPr>
              <a:t>0.33264</a:t>
            </a:r>
            <a:br>
              <a:rPr lang="en-US" sz="1800">
                <a:latin typeface="Courier New" pitchFamily="49" charset="0"/>
              </a:rPr>
            </a:br>
            <a:r>
              <a:rPr lang="en-US" sz="1800">
                <a:latin typeface="Courier New" pitchFamily="49" charset="0"/>
              </a:rPr>
              <a:t>x     2</a:t>
            </a:r>
            <a:br>
              <a:rPr lang="en-US" sz="1800">
                <a:latin typeface="Courier New" pitchFamily="49" charset="0"/>
              </a:rPr>
            </a:br>
            <a:r>
              <a:rPr lang="en-US" sz="1800">
                <a:latin typeface="Courier New" pitchFamily="49" charset="0"/>
              </a:rPr>
              <a:t>0.66528</a:t>
            </a:r>
            <a:br>
              <a:rPr lang="en-US" sz="1800">
                <a:latin typeface="Courier New" pitchFamily="49" charset="0"/>
              </a:rPr>
            </a:br>
            <a:r>
              <a:rPr lang="en-US" sz="1800">
                <a:latin typeface="Courier New" pitchFamily="49" charset="0"/>
              </a:rPr>
              <a:t>x     2</a:t>
            </a:r>
            <a:br>
              <a:rPr lang="en-US" sz="1800">
                <a:latin typeface="Courier New" pitchFamily="49" charset="0"/>
              </a:rPr>
            </a:br>
            <a:r>
              <a:rPr lang="en-US" sz="1800">
                <a:latin typeface="Courier New" pitchFamily="49" charset="0"/>
              </a:rPr>
              <a:t>1.33056</a:t>
            </a:r>
          </a:p>
          <a:p>
            <a:pPr>
              <a:spcBef>
                <a:spcPct val="50000"/>
              </a:spcBef>
            </a:pPr>
            <a:r>
              <a:rPr lang="en-US" sz="1800">
                <a:latin typeface="Courier New" pitchFamily="49" charset="0"/>
              </a:rPr>
              <a:t>etc.</a:t>
            </a:r>
          </a:p>
        </p:txBody>
      </p:sp>
      <p:sp>
        <p:nvSpPr>
          <p:cNvPr id="52231" name="Line 8"/>
          <p:cNvSpPr>
            <a:spLocks noChangeShapeType="1"/>
          </p:cNvSpPr>
          <p:nvPr/>
        </p:nvSpPr>
        <p:spPr bwMode="auto">
          <a:xfrm>
            <a:off x="6057900" y="2162175"/>
            <a:ext cx="990600" cy="0"/>
          </a:xfrm>
          <a:prstGeom prst="line">
            <a:avLst/>
          </a:prstGeom>
          <a:noFill/>
          <a:ln w="19050">
            <a:solidFill>
              <a:schemeClr val="tx1"/>
            </a:solidFill>
            <a:round/>
            <a:headEnd/>
            <a:tailEnd/>
          </a:ln>
        </p:spPr>
        <p:txBody>
          <a:bodyPr anchor="ctr">
            <a:spAutoFit/>
          </a:bodyPr>
          <a:lstStyle/>
          <a:p>
            <a:endParaRPr lang="en-US"/>
          </a:p>
        </p:txBody>
      </p:sp>
      <p:sp>
        <p:nvSpPr>
          <p:cNvPr id="52232" name="Line 9"/>
          <p:cNvSpPr>
            <a:spLocks noChangeShapeType="1"/>
          </p:cNvSpPr>
          <p:nvPr/>
        </p:nvSpPr>
        <p:spPr bwMode="auto">
          <a:xfrm>
            <a:off x="6057900" y="2716213"/>
            <a:ext cx="990600" cy="0"/>
          </a:xfrm>
          <a:prstGeom prst="line">
            <a:avLst/>
          </a:prstGeom>
          <a:noFill/>
          <a:ln w="19050">
            <a:solidFill>
              <a:schemeClr val="tx1"/>
            </a:solidFill>
            <a:round/>
            <a:headEnd/>
            <a:tailEnd/>
          </a:ln>
        </p:spPr>
        <p:txBody>
          <a:bodyPr anchor="ctr">
            <a:spAutoFit/>
          </a:bodyPr>
          <a:lstStyle/>
          <a:p>
            <a:endParaRPr lang="en-US"/>
          </a:p>
        </p:txBody>
      </p:sp>
      <p:sp>
        <p:nvSpPr>
          <p:cNvPr id="52233" name="Line 10"/>
          <p:cNvSpPr>
            <a:spLocks noChangeShapeType="1"/>
          </p:cNvSpPr>
          <p:nvPr/>
        </p:nvSpPr>
        <p:spPr bwMode="auto">
          <a:xfrm>
            <a:off x="6057900" y="3271838"/>
            <a:ext cx="990600" cy="0"/>
          </a:xfrm>
          <a:prstGeom prst="line">
            <a:avLst/>
          </a:prstGeom>
          <a:noFill/>
          <a:ln w="19050">
            <a:solidFill>
              <a:schemeClr val="tx1"/>
            </a:solidFill>
            <a:round/>
            <a:headEnd/>
            <a:tailEnd/>
          </a:ln>
        </p:spPr>
        <p:txBody>
          <a:bodyPr anchor="ctr">
            <a:spAutoFit/>
          </a:bodyPr>
          <a:lstStyle/>
          <a:p>
            <a:endParaRPr lang="en-US"/>
          </a:p>
        </p:txBody>
      </p:sp>
      <p:sp>
        <p:nvSpPr>
          <p:cNvPr id="52234" name="Line 11"/>
          <p:cNvSpPr>
            <a:spLocks noChangeShapeType="1"/>
          </p:cNvSpPr>
          <p:nvPr/>
        </p:nvSpPr>
        <p:spPr bwMode="auto">
          <a:xfrm>
            <a:off x="6057900" y="3825875"/>
            <a:ext cx="990600" cy="0"/>
          </a:xfrm>
          <a:prstGeom prst="line">
            <a:avLst/>
          </a:prstGeom>
          <a:noFill/>
          <a:ln w="19050">
            <a:solidFill>
              <a:schemeClr val="tx1"/>
            </a:solidFill>
            <a:round/>
            <a:headEnd/>
            <a:tailEnd/>
          </a:ln>
        </p:spPr>
        <p:txBody>
          <a:bodyPr anchor="ctr">
            <a:spAutoFit/>
          </a:bodyPr>
          <a:lstStyle/>
          <a:p>
            <a:endParaRPr lang="en-US"/>
          </a:p>
        </p:txBody>
      </p:sp>
      <p:sp>
        <p:nvSpPr>
          <p:cNvPr id="52235" name="Line 12"/>
          <p:cNvSpPr>
            <a:spLocks noChangeShapeType="1"/>
          </p:cNvSpPr>
          <p:nvPr/>
        </p:nvSpPr>
        <p:spPr bwMode="auto">
          <a:xfrm>
            <a:off x="6057900" y="4381500"/>
            <a:ext cx="990600" cy="0"/>
          </a:xfrm>
          <a:prstGeom prst="line">
            <a:avLst/>
          </a:prstGeom>
          <a:noFill/>
          <a:ln w="19050">
            <a:solidFill>
              <a:schemeClr val="tx1"/>
            </a:solidFill>
            <a:round/>
            <a:headEnd/>
            <a:tailEnd/>
          </a:ln>
        </p:spPr>
        <p:txBody>
          <a:bodyPr anchor="ctr">
            <a:spAutoFit/>
          </a:bodyPr>
          <a:lstStyle/>
          <a:p>
            <a:endParaRPr lang="en-US"/>
          </a:p>
        </p:txBody>
      </p:sp>
      <p:sp>
        <p:nvSpPr>
          <p:cNvPr id="52236" name="Line 13"/>
          <p:cNvSpPr>
            <a:spLocks noChangeShapeType="1"/>
          </p:cNvSpPr>
          <p:nvPr/>
        </p:nvSpPr>
        <p:spPr bwMode="auto">
          <a:xfrm>
            <a:off x="6057900" y="4937125"/>
            <a:ext cx="990600" cy="0"/>
          </a:xfrm>
          <a:prstGeom prst="line">
            <a:avLst/>
          </a:prstGeom>
          <a:noFill/>
          <a:ln w="19050">
            <a:solidFill>
              <a:schemeClr val="tx1"/>
            </a:solidFill>
            <a:round/>
            <a:headEnd/>
            <a:tailEnd/>
          </a:ln>
        </p:spPr>
        <p:txBody>
          <a:bodyPr anchor="ctr">
            <a:spAutoFit/>
          </a:bodyPr>
          <a:lstStyle/>
          <a:p>
            <a:endParaRPr lang="en-US"/>
          </a:p>
        </p:txBody>
      </p:sp>
      <p:sp>
        <p:nvSpPr>
          <p:cNvPr id="52237" name="Line 14"/>
          <p:cNvSpPr>
            <a:spLocks noChangeShapeType="1"/>
          </p:cNvSpPr>
          <p:nvPr/>
        </p:nvSpPr>
        <p:spPr bwMode="auto">
          <a:xfrm>
            <a:off x="1524000" y="2514600"/>
            <a:ext cx="914400" cy="0"/>
          </a:xfrm>
          <a:prstGeom prst="line">
            <a:avLst/>
          </a:prstGeom>
          <a:noFill/>
          <a:ln w="57150">
            <a:solidFill>
              <a:srgbClr val="CC0000"/>
            </a:solidFill>
            <a:round/>
            <a:headEnd/>
            <a:tailEnd/>
          </a:ln>
        </p:spPr>
        <p:txBody>
          <a:bodyPr anchor="ctr">
            <a:spAutoFit/>
          </a:bodyPr>
          <a:lstStyle/>
          <a:p>
            <a:endParaRPr lang="en-US"/>
          </a:p>
        </p:txBody>
      </p:sp>
      <p:sp>
        <p:nvSpPr>
          <p:cNvPr id="52238" name="Line 15"/>
          <p:cNvSpPr>
            <a:spLocks noChangeShapeType="1"/>
          </p:cNvSpPr>
          <p:nvPr/>
        </p:nvSpPr>
        <p:spPr bwMode="auto">
          <a:xfrm>
            <a:off x="1143000" y="2514600"/>
            <a:ext cx="228600" cy="0"/>
          </a:xfrm>
          <a:prstGeom prst="line">
            <a:avLst/>
          </a:prstGeom>
          <a:noFill/>
          <a:ln w="57150">
            <a:solidFill>
              <a:srgbClr val="CC0000"/>
            </a:solidFill>
            <a:round/>
            <a:headEnd/>
            <a:tailEnd/>
          </a:ln>
        </p:spPr>
        <p:txBody>
          <a:bodyPr anchor="ctr">
            <a:spAutoFit/>
          </a:bodyPr>
          <a:lstStyle/>
          <a:p>
            <a:endParaRPr lang="en-US"/>
          </a:p>
        </p:txBody>
      </p:sp>
      <p:sp>
        <p:nvSpPr>
          <p:cNvPr id="52239" name="Freeform 16"/>
          <p:cNvSpPr>
            <a:spLocks/>
          </p:cNvSpPr>
          <p:nvPr/>
        </p:nvSpPr>
        <p:spPr bwMode="auto">
          <a:xfrm>
            <a:off x="2590800" y="1752600"/>
            <a:ext cx="3429000" cy="609600"/>
          </a:xfrm>
          <a:custGeom>
            <a:avLst/>
            <a:gdLst>
              <a:gd name="T0" fmla="*/ 0 w 2160"/>
              <a:gd name="T1" fmla="*/ 384 h 384"/>
              <a:gd name="T2" fmla="*/ 1440 w 2160"/>
              <a:gd name="T3" fmla="*/ 384 h 384"/>
              <a:gd name="T4" fmla="*/ 1632 w 2160"/>
              <a:gd name="T5" fmla="*/ 0 h 384"/>
              <a:gd name="T6" fmla="*/ 2160 w 2160"/>
              <a:gd name="T7" fmla="*/ 0 h 384"/>
              <a:gd name="T8" fmla="*/ 0 60000 65536"/>
              <a:gd name="T9" fmla="*/ 0 60000 65536"/>
              <a:gd name="T10" fmla="*/ 0 60000 65536"/>
              <a:gd name="T11" fmla="*/ 0 60000 65536"/>
              <a:gd name="T12" fmla="*/ 0 w 2160"/>
              <a:gd name="T13" fmla="*/ 0 h 384"/>
              <a:gd name="T14" fmla="*/ 2160 w 2160"/>
              <a:gd name="T15" fmla="*/ 384 h 384"/>
            </a:gdLst>
            <a:ahLst/>
            <a:cxnLst>
              <a:cxn ang="T8">
                <a:pos x="T0" y="T1"/>
              </a:cxn>
              <a:cxn ang="T9">
                <a:pos x="T2" y="T3"/>
              </a:cxn>
              <a:cxn ang="T10">
                <a:pos x="T4" y="T5"/>
              </a:cxn>
              <a:cxn ang="T11">
                <a:pos x="T6" y="T7"/>
              </a:cxn>
            </a:cxnLst>
            <a:rect l="T12" t="T13" r="T14" b="T15"/>
            <a:pathLst>
              <a:path w="2160" h="384">
                <a:moveTo>
                  <a:pt x="0" y="384"/>
                </a:moveTo>
                <a:lnTo>
                  <a:pt x="1440" y="384"/>
                </a:lnTo>
                <a:lnTo>
                  <a:pt x="1632" y="0"/>
                </a:lnTo>
                <a:lnTo>
                  <a:pt x="2160" y="0"/>
                </a:lnTo>
              </a:path>
            </a:pathLst>
          </a:custGeom>
          <a:noFill/>
          <a:ln w="19050">
            <a:solidFill>
              <a:srgbClr val="CC0000"/>
            </a:solidFill>
            <a:round/>
            <a:headEnd/>
            <a:tailEnd type="triangle" w="med" len="med"/>
          </a:ln>
        </p:spPr>
        <p:txBody>
          <a:bodyPr anchor="ctr">
            <a:spAutoFit/>
          </a:bodyPr>
          <a:lstStyle/>
          <a:p>
            <a:endParaRPr lang="en-US"/>
          </a:p>
        </p:txBody>
      </p:sp>
      <p:sp>
        <p:nvSpPr>
          <p:cNvPr id="52240" name="Text Box 17"/>
          <p:cNvSpPr txBox="1">
            <a:spLocks noChangeArrowheads="1"/>
          </p:cNvSpPr>
          <p:nvPr/>
        </p:nvSpPr>
        <p:spPr bwMode="auto">
          <a:xfrm>
            <a:off x="990600" y="5181600"/>
            <a:ext cx="2667000" cy="457200"/>
          </a:xfrm>
          <a:prstGeom prst="rect">
            <a:avLst/>
          </a:prstGeom>
          <a:noFill/>
          <a:ln w="57150">
            <a:noFill/>
            <a:miter lim="800000"/>
            <a:headEnd/>
            <a:tailEnd/>
          </a:ln>
        </p:spPr>
        <p:txBody>
          <a:bodyPr>
            <a:spAutoFit/>
          </a:bodyPr>
          <a:lstStyle/>
          <a:p>
            <a:r>
              <a:rPr lang="en-US">
                <a:latin typeface="Courier New" pitchFamily="49" charset="0"/>
              </a:rPr>
              <a:t>11.001001...</a:t>
            </a:r>
          </a:p>
        </p:txBody>
      </p:sp>
      <p:sp>
        <p:nvSpPr>
          <p:cNvPr id="52241" name="Line 18"/>
          <p:cNvSpPr>
            <a:spLocks noChangeShapeType="1"/>
          </p:cNvSpPr>
          <p:nvPr/>
        </p:nvSpPr>
        <p:spPr bwMode="auto">
          <a:xfrm>
            <a:off x="1219200" y="2590800"/>
            <a:ext cx="0" cy="2590800"/>
          </a:xfrm>
          <a:prstGeom prst="line">
            <a:avLst/>
          </a:prstGeom>
          <a:noFill/>
          <a:ln w="19050">
            <a:solidFill>
              <a:srgbClr val="CC0000"/>
            </a:solidFill>
            <a:round/>
            <a:headEnd/>
            <a:tailEnd type="triangle" w="med" len="med"/>
          </a:ln>
        </p:spPr>
        <p:txBody>
          <a:bodyPr anchor="ctr">
            <a:spAutoFit/>
          </a:bodyPr>
          <a:lstStyle/>
          <a:p>
            <a:endParaRPr lang="en-US"/>
          </a:p>
        </p:txBody>
      </p:sp>
      <p:sp>
        <p:nvSpPr>
          <p:cNvPr id="52242" name="Freeform 19"/>
          <p:cNvSpPr>
            <a:spLocks/>
          </p:cNvSpPr>
          <p:nvPr/>
        </p:nvSpPr>
        <p:spPr bwMode="auto">
          <a:xfrm>
            <a:off x="1676400" y="2286000"/>
            <a:ext cx="4343400" cy="2895600"/>
          </a:xfrm>
          <a:custGeom>
            <a:avLst/>
            <a:gdLst>
              <a:gd name="T0" fmla="*/ 2736 w 2736"/>
              <a:gd name="T1" fmla="*/ 0 h 1824"/>
              <a:gd name="T2" fmla="*/ 2304 w 2736"/>
              <a:gd name="T3" fmla="*/ 0 h 1824"/>
              <a:gd name="T4" fmla="*/ 2064 w 2736"/>
              <a:gd name="T5" fmla="*/ 432 h 1824"/>
              <a:gd name="T6" fmla="*/ 0 w 2736"/>
              <a:gd name="T7" fmla="*/ 432 h 1824"/>
              <a:gd name="T8" fmla="*/ 0 w 2736"/>
              <a:gd name="T9" fmla="*/ 1824 h 1824"/>
              <a:gd name="T10" fmla="*/ 0 60000 65536"/>
              <a:gd name="T11" fmla="*/ 0 60000 65536"/>
              <a:gd name="T12" fmla="*/ 0 60000 65536"/>
              <a:gd name="T13" fmla="*/ 0 60000 65536"/>
              <a:gd name="T14" fmla="*/ 0 60000 65536"/>
              <a:gd name="T15" fmla="*/ 0 w 2736"/>
              <a:gd name="T16" fmla="*/ 0 h 1824"/>
              <a:gd name="T17" fmla="*/ 2736 w 2736"/>
              <a:gd name="T18" fmla="*/ 1824 h 1824"/>
            </a:gdLst>
            <a:ahLst/>
            <a:cxnLst>
              <a:cxn ang="T10">
                <a:pos x="T0" y="T1"/>
              </a:cxn>
              <a:cxn ang="T11">
                <a:pos x="T2" y="T3"/>
              </a:cxn>
              <a:cxn ang="T12">
                <a:pos x="T4" y="T5"/>
              </a:cxn>
              <a:cxn ang="T13">
                <a:pos x="T6" y="T7"/>
              </a:cxn>
              <a:cxn ang="T14">
                <a:pos x="T8" y="T9"/>
              </a:cxn>
            </a:cxnLst>
            <a:rect l="T15" t="T16" r="T17" b="T18"/>
            <a:pathLst>
              <a:path w="2736" h="1824">
                <a:moveTo>
                  <a:pt x="2736" y="0"/>
                </a:moveTo>
                <a:lnTo>
                  <a:pt x="2304" y="0"/>
                </a:lnTo>
                <a:lnTo>
                  <a:pt x="2064" y="432"/>
                </a:lnTo>
                <a:lnTo>
                  <a:pt x="0" y="432"/>
                </a:lnTo>
                <a:lnTo>
                  <a:pt x="0" y="1824"/>
                </a:lnTo>
              </a:path>
            </a:pathLst>
          </a:custGeom>
          <a:noFill/>
          <a:ln w="19050">
            <a:solidFill>
              <a:srgbClr val="CC0000"/>
            </a:solidFill>
            <a:round/>
            <a:headEnd/>
            <a:tailEnd type="triangle" w="med" len="med"/>
          </a:ln>
        </p:spPr>
        <p:txBody>
          <a:bodyPr anchor="ctr">
            <a:spAutoFit/>
          </a:bodyPr>
          <a:lstStyle/>
          <a:p>
            <a:endParaRPr lang="en-US"/>
          </a:p>
        </p:txBody>
      </p:sp>
      <p:sp>
        <p:nvSpPr>
          <p:cNvPr id="52243" name="Rectangle 20"/>
          <p:cNvSpPr>
            <a:spLocks noChangeArrowheads="1"/>
          </p:cNvSpPr>
          <p:nvPr/>
        </p:nvSpPr>
        <p:spPr bwMode="auto">
          <a:xfrm>
            <a:off x="6105525" y="2209800"/>
            <a:ext cx="152400" cy="228600"/>
          </a:xfrm>
          <a:prstGeom prst="rect">
            <a:avLst/>
          </a:prstGeom>
          <a:noFill/>
          <a:ln w="19050">
            <a:solidFill>
              <a:srgbClr val="CC0000"/>
            </a:solidFill>
            <a:miter lim="800000"/>
            <a:headEnd/>
            <a:tailEnd/>
          </a:ln>
        </p:spPr>
        <p:txBody>
          <a:bodyPr anchor="ctr">
            <a:spAutoFit/>
          </a:bodyPr>
          <a:lstStyle/>
          <a:p>
            <a:endParaRPr lang="en-US"/>
          </a:p>
        </p:txBody>
      </p:sp>
      <p:sp>
        <p:nvSpPr>
          <p:cNvPr id="52244" name="Rectangle 21"/>
          <p:cNvSpPr>
            <a:spLocks noChangeArrowheads="1"/>
          </p:cNvSpPr>
          <p:nvPr/>
        </p:nvSpPr>
        <p:spPr bwMode="auto">
          <a:xfrm>
            <a:off x="6105525" y="2759075"/>
            <a:ext cx="152400" cy="228600"/>
          </a:xfrm>
          <a:prstGeom prst="rect">
            <a:avLst/>
          </a:prstGeom>
          <a:noFill/>
          <a:ln w="19050">
            <a:solidFill>
              <a:srgbClr val="CC0000"/>
            </a:solidFill>
            <a:miter lim="800000"/>
            <a:headEnd/>
            <a:tailEnd/>
          </a:ln>
        </p:spPr>
        <p:txBody>
          <a:bodyPr anchor="ctr">
            <a:spAutoFit/>
          </a:bodyPr>
          <a:lstStyle/>
          <a:p>
            <a:endParaRPr lang="en-US"/>
          </a:p>
        </p:txBody>
      </p:sp>
      <p:sp>
        <p:nvSpPr>
          <p:cNvPr id="52245" name="Rectangle 22"/>
          <p:cNvSpPr>
            <a:spLocks noChangeArrowheads="1"/>
          </p:cNvSpPr>
          <p:nvPr/>
        </p:nvSpPr>
        <p:spPr bwMode="auto">
          <a:xfrm>
            <a:off x="6108700" y="3314700"/>
            <a:ext cx="152400" cy="228600"/>
          </a:xfrm>
          <a:prstGeom prst="rect">
            <a:avLst/>
          </a:prstGeom>
          <a:noFill/>
          <a:ln w="19050">
            <a:solidFill>
              <a:srgbClr val="CC0000"/>
            </a:solidFill>
            <a:miter lim="800000"/>
            <a:headEnd/>
            <a:tailEnd/>
          </a:ln>
        </p:spPr>
        <p:txBody>
          <a:bodyPr anchor="ctr">
            <a:spAutoFit/>
          </a:bodyPr>
          <a:lstStyle/>
          <a:p>
            <a:endParaRPr lang="en-US"/>
          </a:p>
        </p:txBody>
      </p:sp>
      <p:sp>
        <p:nvSpPr>
          <p:cNvPr id="52246" name="Rectangle 23"/>
          <p:cNvSpPr>
            <a:spLocks noChangeArrowheads="1"/>
          </p:cNvSpPr>
          <p:nvPr/>
        </p:nvSpPr>
        <p:spPr bwMode="auto">
          <a:xfrm>
            <a:off x="6102350" y="3857625"/>
            <a:ext cx="152400" cy="228600"/>
          </a:xfrm>
          <a:prstGeom prst="rect">
            <a:avLst/>
          </a:prstGeom>
          <a:noFill/>
          <a:ln w="19050">
            <a:solidFill>
              <a:srgbClr val="CC0000"/>
            </a:solidFill>
            <a:miter lim="800000"/>
            <a:headEnd/>
            <a:tailEnd/>
          </a:ln>
        </p:spPr>
        <p:txBody>
          <a:bodyPr anchor="ctr">
            <a:spAutoFit/>
          </a:bodyPr>
          <a:lstStyle/>
          <a:p>
            <a:endParaRPr lang="en-US"/>
          </a:p>
        </p:txBody>
      </p:sp>
      <p:sp>
        <p:nvSpPr>
          <p:cNvPr id="52247" name="Rectangle 24"/>
          <p:cNvSpPr>
            <a:spLocks noChangeArrowheads="1"/>
          </p:cNvSpPr>
          <p:nvPr/>
        </p:nvSpPr>
        <p:spPr bwMode="auto">
          <a:xfrm>
            <a:off x="6102350" y="4406900"/>
            <a:ext cx="152400" cy="228600"/>
          </a:xfrm>
          <a:prstGeom prst="rect">
            <a:avLst/>
          </a:prstGeom>
          <a:noFill/>
          <a:ln w="19050">
            <a:solidFill>
              <a:srgbClr val="CC0000"/>
            </a:solidFill>
            <a:miter lim="800000"/>
            <a:headEnd/>
            <a:tailEnd/>
          </a:ln>
        </p:spPr>
        <p:txBody>
          <a:bodyPr anchor="ctr">
            <a:spAutoFit/>
          </a:bodyPr>
          <a:lstStyle/>
          <a:p>
            <a:endParaRPr lang="en-US"/>
          </a:p>
        </p:txBody>
      </p:sp>
      <p:sp>
        <p:nvSpPr>
          <p:cNvPr id="52248" name="Rectangle 25"/>
          <p:cNvSpPr>
            <a:spLocks noChangeArrowheads="1"/>
          </p:cNvSpPr>
          <p:nvPr/>
        </p:nvSpPr>
        <p:spPr bwMode="auto">
          <a:xfrm>
            <a:off x="6102350" y="4959350"/>
            <a:ext cx="152400" cy="228600"/>
          </a:xfrm>
          <a:prstGeom prst="rect">
            <a:avLst/>
          </a:prstGeom>
          <a:noFill/>
          <a:ln w="19050">
            <a:solidFill>
              <a:srgbClr val="CC0000"/>
            </a:solidFill>
            <a:miter lim="800000"/>
            <a:headEnd/>
            <a:tailEnd/>
          </a:ln>
        </p:spPr>
        <p:txBody>
          <a:bodyPr anchor="ctr">
            <a:spAutoFit/>
          </a:bodyPr>
          <a:lstStyle/>
          <a:p>
            <a:endParaRPr lang="en-US"/>
          </a:p>
        </p:txBody>
      </p:sp>
      <p:sp>
        <p:nvSpPr>
          <p:cNvPr id="52249" name="Freeform 26"/>
          <p:cNvSpPr>
            <a:spLocks/>
          </p:cNvSpPr>
          <p:nvPr/>
        </p:nvSpPr>
        <p:spPr bwMode="auto">
          <a:xfrm>
            <a:off x="2587625" y="4572000"/>
            <a:ext cx="3352800" cy="609600"/>
          </a:xfrm>
          <a:custGeom>
            <a:avLst/>
            <a:gdLst>
              <a:gd name="T0" fmla="*/ 2112 w 2112"/>
              <a:gd name="T1" fmla="*/ 336 h 384"/>
              <a:gd name="T2" fmla="*/ 1776 w 2112"/>
              <a:gd name="T3" fmla="*/ 336 h 384"/>
              <a:gd name="T4" fmla="*/ 1392 w 2112"/>
              <a:gd name="T5" fmla="*/ 0 h 384"/>
              <a:gd name="T6" fmla="*/ 0 w 2112"/>
              <a:gd name="T7" fmla="*/ 0 h 384"/>
              <a:gd name="T8" fmla="*/ 0 w 2112"/>
              <a:gd name="T9" fmla="*/ 384 h 384"/>
              <a:gd name="T10" fmla="*/ 0 60000 65536"/>
              <a:gd name="T11" fmla="*/ 0 60000 65536"/>
              <a:gd name="T12" fmla="*/ 0 60000 65536"/>
              <a:gd name="T13" fmla="*/ 0 60000 65536"/>
              <a:gd name="T14" fmla="*/ 0 60000 65536"/>
              <a:gd name="T15" fmla="*/ 0 w 2112"/>
              <a:gd name="T16" fmla="*/ 0 h 384"/>
              <a:gd name="T17" fmla="*/ 2112 w 2112"/>
              <a:gd name="T18" fmla="*/ 384 h 384"/>
            </a:gdLst>
            <a:ahLst/>
            <a:cxnLst>
              <a:cxn ang="T10">
                <a:pos x="T0" y="T1"/>
              </a:cxn>
              <a:cxn ang="T11">
                <a:pos x="T2" y="T3"/>
              </a:cxn>
              <a:cxn ang="T12">
                <a:pos x="T4" y="T5"/>
              </a:cxn>
              <a:cxn ang="T13">
                <a:pos x="T6" y="T7"/>
              </a:cxn>
              <a:cxn ang="T14">
                <a:pos x="T8" y="T9"/>
              </a:cxn>
            </a:cxnLst>
            <a:rect l="T15" t="T16" r="T17" b="T18"/>
            <a:pathLst>
              <a:path w="2112" h="384">
                <a:moveTo>
                  <a:pt x="2112" y="336"/>
                </a:moveTo>
                <a:lnTo>
                  <a:pt x="1776" y="336"/>
                </a:lnTo>
                <a:lnTo>
                  <a:pt x="1392" y="0"/>
                </a:lnTo>
                <a:lnTo>
                  <a:pt x="0" y="0"/>
                </a:lnTo>
                <a:lnTo>
                  <a:pt x="0" y="384"/>
                </a:lnTo>
              </a:path>
            </a:pathLst>
          </a:custGeom>
          <a:noFill/>
          <a:ln w="19050">
            <a:solidFill>
              <a:srgbClr val="CC0000"/>
            </a:solidFill>
            <a:round/>
            <a:headEnd/>
            <a:tailEnd type="triangle" w="med" len="med"/>
          </a:ln>
        </p:spPr>
        <p:txBody>
          <a:bodyPr anchor="ctr">
            <a:spAutoFit/>
          </a:bodyPr>
          <a:lstStyle/>
          <a:p>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Autofit/>
          </a:bodyPr>
          <a:lstStyle/>
          <a:p>
            <a:r>
              <a:rPr lang="en-US" b="0" dirty="0" smtClean="0">
                <a:effectLst/>
                <a:latin typeface="Times New Roman" pitchFamily="18" charset="0"/>
                <a:cs typeface="Times New Roman" pitchFamily="18" charset="0"/>
              </a:rPr>
              <a:t>need to represent both positive and negative numbers. Three systems are used for representing such numbers :</a:t>
            </a:r>
          </a:p>
          <a:p>
            <a:pPr lvl="0"/>
            <a:r>
              <a:rPr lang="en-US" b="0" dirty="0" smtClean="0">
                <a:effectLst/>
                <a:latin typeface="Times New Roman" pitchFamily="18" charset="0"/>
                <a:cs typeface="Times New Roman" pitchFamily="18" charset="0"/>
              </a:rPr>
              <a:t>Sign-and-magnitude</a:t>
            </a:r>
          </a:p>
          <a:p>
            <a:pPr lvl="0"/>
            <a:r>
              <a:rPr lang="en-US" b="0" dirty="0" smtClean="0">
                <a:effectLst/>
                <a:latin typeface="Times New Roman" pitchFamily="18" charset="0"/>
                <a:cs typeface="Times New Roman" pitchFamily="18" charset="0"/>
              </a:rPr>
              <a:t>1’s-complement</a:t>
            </a:r>
          </a:p>
          <a:p>
            <a:pPr lvl="0"/>
            <a:r>
              <a:rPr lang="en-US" b="0" dirty="0" smtClean="0">
                <a:effectLst/>
                <a:latin typeface="Times New Roman" pitchFamily="18" charset="0"/>
                <a:cs typeface="Times New Roman" pitchFamily="18" charset="0"/>
              </a:rPr>
              <a:t>2’s-complement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0" dirty="0" smtClean="0">
                <a:effectLst/>
                <a:latin typeface="Times New Roman" pitchFamily="18" charset="0"/>
                <a:cs typeface="Times New Roman" pitchFamily="18" charset="0"/>
              </a:rPr>
              <a:t>In all three systems, the leftmost bit is 0 for positive numbers and 1 for negative numbers. Fig 2.1 illustrates all three representations using 4-bit numbers. Positive values have identical representations in al systems, but negative values have different representations</a:t>
            </a:r>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0594" name="Picture 2"/>
          <p:cNvPicPr>
            <a:picLocks noGrp="1" noChangeAspect="1" noChangeArrowheads="1"/>
          </p:cNvPicPr>
          <p:nvPr>
            <p:ph sz="quarter" idx="1"/>
          </p:nvPr>
        </p:nvPicPr>
        <p:blipFill>
          <a:blip r:embed="rId2"/>
          <a:srcRect/>
          <a:stretch>
            <a:fillRect/>
          </a:stretch>
        </p:blipFill>
        <p:spPr bwMode="auto">
          <a:xfrm>
            <a:off x="685800" y="1752600"/>
            <a:ext cx="6934200" cy="3870325"/>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smtClean="0"/>
              <a:t>Binary arithmetic</a:t>
            </a:r>
            <a:r>
              <a:rPr lang="en-US" sz="4400" dirty="0" smtClean="0"/>
              <a:t/>
            </a:r>
            <a:br>
              <a:rPr lang="en-US" sz="4400" dirty="0" smtClean="0"/>
            </a:br>
            <a:endParaRPr lang="en-US" sz="4400" dirty="0"/>
          </a:p>
        </p:txBody>
      </p:sp>
      <p:sp>
        <p:nvSpPr>
          <p:cNvPr id="3" name="Content Placeholder 2"/>
          <p:cNvSpPr>
            <a:spLocks noGrp="1"/>
          </p:cNvSpPr>
          <p:nvPr>
            <p:ph sz="quarter" idx="1"/>
          </p:nvPr>
        </p:nvSpPr>
        <p:spPr>
          <a:xfrm>
            <a:off x="457200" y="838200"/>
            <a:ext cx="7467600" cy="5635752"/>
          </a:xfrm>
        </p:spPr>
        <p:txBody>
          <a:bodyPr/>
          <a:lstStyle/>
          <a:p>
            <a:r>
              <a:rPr lang="en-US" b="0" dirty="0" smtClean="0">
                <a:effectLst/>
                <a:latin typeface="Times New Roman" pitchFamily="18" charset="0"/>
                <a:cs typeface="Times New Roman" pitchFamily="18" charset="0"/>
              </a:rPr>
              <a:t>Binary </a:t>
            </a:r>
            <a:r>
              <a:rPr lang="en-US" b="0" dirty="0">
                <a:effectLst/>
                <a:latin typeface="Times New Roman" pitchFamily="18" charset="0"/>
                <a:cs typeface="Times New Roman" pitchFamily="18" charset="0"/>
              </a:rPr>
              <a:t>arithmetic is essential part of all the digital computers and many other digital system.</a:t>
            </a:r>
          </a:p>
          <a:p>
            <a:r>
              <a:rPr lang="en-US" b="0" dirty="0">
                <a:effectLst/>
                <a:latin typeface="Times New Roman" pitchFamily="18" charset="0"/>
                <a:cs typeface="Times New Roman" pitchFamily="18" charset="0"/>
              </a:rPr>
              <a:t>Binary Addition</a:t>
            </a:r>
          </a:p>
          <a:p>
            <a:r>
              <a:rPr lang="en-US" b="0" dirty="0">
                <a:effectLst/>
                <a:latin typeface="Times New Roman" pitchFamily="18" charset="0"/>
                <a:cs typeface="Times New Roman" pitchFamily="18" charset="0"/>
              </a:rPr>
              <a:t>It is a key for binary subtraction, multiplication, division. There </a:t>
            </a:r>
            <a:r>
              <a:rPr lang="en-US" b="0" dirty="0" smtClean="0">
                <a:effectLst/>
                <a:latin typeface="Times New Roman" pitchFamily="18" charset="0"/>
                <a:cs typeface="Times New Roman" pitchFamily="18" charset="0"/>
              </a:rPr>
              <a:t>are four </a:t>
            </a:r>
            <a:r>
              <a:rPr lang="en-US" b="0" dirty="0">
                <a:effectLst/>
                <a:latin typeface="Times New Roman" pitchFamily="18" charset="0"/>
                <a:cs typeface="Times New Roman" pitchFamily="18" charset="0"/>
              </a:rPr>
              <a:t>rules of the binary addition.</a:t>
            </a:r>
          </a:p>
          <a:p>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Addition</a:t>
            </a:r>
            <a:endParaRPr lang="en-US" dirty="0"/>
          </a:p>
        </p:txBody>
      </p:sp>
      <p:pic>
        <p:nvPicPr>
          <p:cNvPr id="4" name="Content Placeholder 3" descr="Addition Table"/>
          <p:cNvPicPr>
            <a:picLocks noGrp="1"/>
          </p:cNvPicPr>
          <p:nvPr>
            <p:ph sz="quarter" idx="1"/>
          </p:nvPr>
        </p:nvPicPr>
        <p:blipFill>
          <a:blip r:embed="rId2"/>
          <a:stretch>
            <a:fillRect/>
          </a:stretch>
        </p:blipFill>
        <p:spPr bwMode="auto">
          <a:xfrm>
            <a:off x="838200" y="1524000"/>
            <a:ext cx="7543800" cy="502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dirty="0" smtClean="0"/>
              <a:t>Binary Addition</a:t>
            </a:r>
            <a:endParaRPr lang="en-US" dirty="0"/>
          </a:p>
        </p:txBody>
      </p:sp>
      <p:sp>
        <p:nvSpPr>
          <p:cNvPr id="3" name="Content Placeholder 2"/>
          <p:cNvSpPr>
            <a:spLocks noGrp="1"/>
          </p:cNvSpPr>
          <p:nvPr>
            <p:ph sz="quarter" idx="1"/>
          </p:nvPr>
        </p:nvSpPr>
        <p:spPr>
          <a:xfrm>
            <a:off x="457200" y="914400"/>
            <a:ext cx="7467600" cy="5559552"/>
          </a:xfrm>
        </p:spPr>
        <p:txBody>
          <a:bodyPr/>
          <a:lstStyle/>
          <a:p>
            <a:r>
              <a:rPr lang="en-US" b="0" dirty="0">
                <a:effectLst/>
                <a:latin typeface="Times New Roman" pitchFamily="18" charset="0"/>
                <a:cs typeface="Times New Roman" pitchFamily="18" charset="0"/>
              </a:rPr>
              <a:t>In fourth case, a binary addition is creating a sum of (1+1=10) i.e. 0 is write in the given column and a carry of 1 over to the next column.</a:t>
            </a:r>
          </a:p>
          <a:p>
            <a:r>
              <a:rPr lang="en-US" b="0" dirty="0">
                <a:effectLst/>
                <a:latin typeface="Times New Roman" pitchFamily="18" charset="0"/>
                <a:cs typeface="Times New Roman" pitchFamily="18" charset="0"/>
              </a:rPr>
              <a:t>EXAMPLE - ADDITION</a:t>
            </a:r>
          </a:p>
          <a:p>
            <a:endParaRPr lang="en-US" dirty="0"/>
          </a:p>
        </p:txBody>
      </p:sp>
      <p:pic>
        <p:nvPicPr>
          <p:cNvPr id="4" name="Picture 3" descr="Addition Example"/>
          <p:cNvPicPr/>
          <p:nvPr/>
        </p:nvPicPr>
        <p:blipFill>
          <a:blip r:embed="rId2">
            <a:lum bright="-40000" contrast="52000"/>
          </a:blip>
          <a:srcRect/>
          <a:stretch>
            <a:fillRect/>
          </a:stretch>
        </p:blipFill>
        <p:spPr bwMode="auto">
          <a:xfrm>
            <a:off x="1371600" y="4191000"/>
            <a:ext cx="6248400"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Binary Subtraction</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b="0" dirty="0" smtClean="0">
                <a:effectLst/>
                <a:latin typeface="Times New Roman" pitchFamily="18" charset="0"/>
                <a:cs typeface="Times New Roman" pitchFamily="18" charset="0"/>
              </a:rPr>
              <a:t>Subtraction </a:t>
            </a:r>
            <a:r>
              <a:rPr lang="en-US" b="0" dirty="0">
                <a:effectLst/>
                <a:latin typeface="Times New Roman" pitchFamily="18" charset="0"/>
                <a:cs typeface="Times New Roman" pitchFamily="18" charset="0"/>
              </a:rPr>
              <a:t>and Borrow, these two words will be used very frequently for the binary subtraction</a:t>
            </a:r>
            <a:r>
              <a:rPr lang="en-US" b="0" dirty="0" smtClean="0">
                <a:effectLst/>
                <a:latin typeface="Times New Roman" pitchFamily="18" charset="0"/>
                <a:cs typeface="Times New Roman" pitchFamily="18" charset="0"/>
              </a:rPr>
              <a:t>. There </a:t>
            </a:r>
            <a:r>
              <a:rPr lang="en-US" b="0" dirty="0">
                <a:effectLst/>
                <a:latin typeface="Times New Roman" pitchFamily="18" charset="0"/>
                <a:cs typeface="Times New Roman" pitchFamily="18" charset="0"/>
              </a:rPr>
              <a:t>four rules of the binary </a:t>
            </a:r>
            <a:r>
              <a:rPr lang="en-US" b="0" dirty="0" smtClean="0">
                <a:effectLst/>
                <a:latin typeface="Times New Roman" pitchFamily="18" charset="0"/>
                <a:cs typeface="Times New Roman" pitchFamily="18" charset="0"/>
              </a:rPr>
              <a:t>subtraction. There are four </a:t>
            </a:r>
            <a:r>
              <a:rPr lang="en-US" b="0" dirty="0">
                <a:effectLst/>
                <a:latin typeface="Times New Roman" pitchFamily="18" charset="0"/>
                <a:cs typeface="Times New Roman" pitchFamily="18" charset="0"/>
              </a:rPr>
              <a:t>rules of the binary Subtraction.</a:t>
            </a:r>
          </a:p>
          <a:p>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Binary Subtraction</a:t>
            </a:r>
            <a:r>
              <a:rPr lang="en-US" dirty="0" smtClean="0"/>
              <a:t/>
            </a:r>
            <a:br>
              <a:rPr lang="en-US" dirty="0" smtClean="0"/>
            </a:br>
            <a:endParaRPr lang="en-US" dirty="0"/>
          </a:p>
        </p:txBody>
      </p:sp>
      <p:pic>
        <p:nvPicPr>
          <p:cNvPr id="4" name="Content Placeholder 3" descr="Subtraction Table"/>
          <p:cNvPicPr>
            <a:picLocks noGrp="1"/>
          </p:cNvPicPr>
          <p:nvPr>
            <p:ph sz="quarter" idx="1"/>
          </p:nvPr>
        </p:nvPicPr>
        <p:blipFill>
          <a:blip r:embed="rId2"/>
          <a:stretch>
            <a:fillRect/>
          </a:stretch>
        </p:blipFill>
        <p:spPr bwMode="auto">
          <a:xfrm>
            <a:off x="457200" y="914400"/>
            <a:ext cx="8001000" cy="594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z="2400" dirty="0" smtClean="0">
                <a:solidFill>
                  <a:srgbClr val="0000FF"/>
                </a:solidFill>
                <a:latin typeface="Times New Roman" pitchFamily="18" charset="0"/>
              </a:rPr>
              <a:t>2’ complement subtraction of signed binary numbers</a:t>
            </a:r>
          </a:p>
          <a:p>
            <a:pPr lvl="1" algn="just">
              <a:buFontTx/>
              <a:buChar char="•"/>
            </a:pPr>
            <a:r>
              <a:rPr lang="en-US" sz="2400" dirty="0" smtClean="0">
                <a:latin typeface="Times New Roman" pitchFamily="18" charset="0"/>
              </a:rPr>
              <a:t> Take the 2’s complement of the </a:t>
            </a:r>
            <a:r>
              <a:rPr lang="en-US" sz="2400" i="1" dirty="0" smtClean="0">
                <a:latin typeface="Times New Roman" pitchFamily="18" charset="0"/>
              </a:rPr>
              <a:t>subtrahend</a:t>
            </a:r>
            <a:r>
              <a:rPr lang="en-US" sz="2400" dirty="0" smtClean="0">
                <a:latin typeface="Times New Roman" pitchFamily="18" charset="0"/>
              </a:rPr>
              <a:t> (number to be subtracted) and </a:t>
            </a:r>
            <a:r>
              <a:rPr lang="en-US" sz="2400" dirty="0" smtClean="0">
                <a:solidFill>
                  <a:srgbClr val="FF0000"/>
                </a:solidFill>
                <a:latin typeface="Times New Roman" pitchFamily="18" charset="0"/>
              </a:rPr>
              <a:t>add</a:t>
            </a:r>
            <a:r>
              <a:rPr lang="en-US" sz="2400" dirty="0" smtClean="0">
                <a:latin typeface="Times New Roman" pitchFamily="18" charset="0"/>
              </a:rPr>
              <a:t> it to the </a:t>
            </a:r>
            <a:r>
              <a:rPr lang="en-US" sz="2400" i="1" dirty="0" smtClean="0">
                <a:latin typeface="Times New Roman" pitchFamily="18" charset="0"/>
              </a:rPr>
              <a:t>minuend</a:t>
            </a:r>
            <a:r>
              <a:rPr lang="en-US" sz="2400" dirty="0" smtClean="0">
                <a:latin typeface="Times New Roman" pitchFamily="18" charset="0"/>
              </a:rPr>
              <a:t> (including their sign bits). Discard carry bit if any</a:t>
            </a:r>
          </a:p>
          <a:p>
            <a:pPr lvl="1" algn="just">
              <a:buFontTx/>
              <a:buChar char="•"/>
            </a:pPr>
            <a:r>
              <a:rPr lang="en-US" sz="2400" dirty="0" smtClean="0">
                <a:latin typeface="Times New Roman" pitchFamily="18" charset="0"/>
              </a:rPr>
              <a:t> Suppose, if both minuend and subtrahend are </a:t>
            </a:r>
            <a:r>
              <a:rPr lang="en-US" sz="2400" dirty="0" smtClean="0">
                <a:solidFill>
                  <a:srgbClr val="FF0000"/>
                </a:solidFill>
                <a:latin typeface="Times New Roman" pitchFamily="18" charset="0"/>
              </a:rPr>
              <a:t>Negative </a:t>
            </a:r>
            <a:r>
              <a:rPr lang="en-US" sz="2400" dirty="0" smtClean="0">
                <a:latin typeface="Times New Roman" pitchFamily="18" charset="0"/>
              </a:rPr>
              <a:t>numbers, convert them in to 2’s complement form and perform </a:t>
            </a:r>
            <a:r>
              <a:rPr lang="en-US" sz="2400" dirty="0" smtClean="0">
                <a:solidFill>
                  <a:srgbClr val="FF0000"/>
                </a:solidFill>
                <a:latin typeface="Times New Roman" pitchFamily="18" charset="0"/>
              </a:rPr>
              <a:t>Addition</a:t>
            </a:r>
            <a:r>
              <a:rPr lang="en-US" sz="2400" dirty="0" smtClean="0">
                <a:latin typeface="Times New Roman" pitchFamily="18" charset="0"/>
              </a:rPr>
              <a:t>! Discard carry bit if any.</a:t>
            </a:r>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t>EXAMPLE - SUBTRACTION</a:t>
            </a:r>
            <a:r>
              <a:rPr lang="en-US" dirty="0"/>
              <a:t/>
            </a:r>
            <a:br>
              <a:rPr lang="en-US" dirty="0"/>
            </a:br>
            <a:endParaRPr lang="en-US" dirty="0"/>
          </a:p>
        </p:txBody>
      </p:sp>
      <p:pic>
        <p:nvPicPr>
          <p:cNvPr id="4" name="Content Placeholder 3" descr="Subtraction Example"/>
          <p:cNvPicPr>
            <a:picLocks noGrp="1"/>
          </p:cNvPicPr>
          <p:nvPr>
            <p:ph sz="quarter" idx="1"/>
          </p:nvPr>
        </p:nvPicPr>
        <p:blipFill>
          <a:blip r:embed="rId2"/>
          <a:srcRect/>
          <a:stretch>
            <a:fillRect/>
          </a:stretch>
        </p:blipFill>
        <p:spPr bwMode="auto">
          <a:xfrm>
            <a:off x="990600" y="914400"/>
            <a:ext cx="72390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Binary Multiplication</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b="0" dirty="0" smtClean="0">
                <a:effectLst/>
                <a:latin typeface="Times New Roman" pitchFamily="18" charset="0"/>
                <a:cs typeface="Times New Roman" pitchFamily="18" charset="0"/>
              </a:rPr>
              <a:t>Binary </a:t>
            </a:r>
            <a:r>
              <a:rPr lang="en-US" b="0" dirty="0">
                <a:effectLst/>
                <a:latin typeface="Times New Roman" pitchFamily="18" charset="0"/>
                <a:cs typeface="Times New Roman" pitchFamily="18" charset="0"/>
              </a:rPr>
              <a:t>multiplication is similar to decimal multiplication. It is simpler than decimal multiplication because only 0s and 1s are </a:t>
            </a:r>
            <a:r>
              <a:rPr lang="en-US" b="0" dirty="0" err="1">
                <a:effectLst/>
                <a:latin typeface="Times New Roman" pitchFamily="18" charset="0"/>
                <a:cs typeface="Times New Roman" pitchFamily="18" charset="0"/>
              </a:rPr>
              <a:t>involved.There</a:t>
            </a:r>
            <a:r>
              <a:rPr lang="en-US" b="0" dirty="0">
                <a:effectLst/>
                <a:latin typeface="Times New Roman" pitchFamily="18" charset="0"/>
                <a:cs typeface="Times New Roman" pitchFamily="18" charset="0"/>
              </a:rPr>
              <a:t> four rules of the binary multiplication.</a:t>
            </a:r>
          </a:p>
          <a:p>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Binary Multiplication</a:t>
            </a:r>
            <a:r>
              <a:rPr lang="en-US" dirty="0" smtClean="0"/>
              <a:t/>
            </a:r>
            <a:br>
              <a:rPr lang="en-US" dirty="0" smtClean="0"/>
            </a:br>
            <a:endParaRPr lang="en-US" dirty="0"/>
          </a:p>
        </p:txBody>
      </p:sp>
      <p:pic>
        <p:nvPicPr>
          <p:cNvPr id="4" name="Content Placeholder 3" descr="Multiplication Table"/>
          <p:cNvPicPr>
            <a:picLocks noGrp="1"/>
          </p:cNvPicPr>
          <p:nvPr>
            <p:ph sz="quarter" idx="1"/>
          </p:nvPr>
        </p:nvPicPr>
        <p:blipFill>
          <a:blip r:embed="rId2"/>
          <a:stretch>
            <a:fillRect/>
          </a:stretch>
        </p:blipFill>
        <p:spPr bwMode="auto">
          <a:xfrm>
            <a:off x="533400" y="990600"/>
            <a:ext cx="8153399" cy="601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t>EXAMPLE - MULTIPLICATION</a:t>
            </a:r>
            <a:r>
              <a:rPr lang="en-US" dirty="0"/>
              <a:t/>
            </a:r>
            <a:br>
              <a:rPr lang="en-US" dirty="0"/>
            </a:br>
            <a:endParaRPr lang="en-US" dirty="0"/>
          </a:p>
        </p:txBody>
      </p:sp>
      <p:pic>
        <p:nvPicPr>
          <p:cNvPr id="4" name="Content Placeholder 3" descr="Multiplication Example"/>
          <p:cNvPicPr>
            <a:picLocks noGrp="1"/>
          </p:cNvPicPr>
          <p:nvPr>
            <p:ph sz="quarter" idx="1"/>
          </p:nvPr>
        </p:nvPicPr>
        <p:blipFill>
          <a:blip r:embed="rId2">
            <a:lum bright="-50000" contrast="75000"/>
          </a:blip>
          <a:stretch>
            <a:fillRect/>
          </a:stretch>
        </p:blipFill>
        <p:spPr bwMode="auto">
          <a:xfrm>
            <a:off x="685800" y="838200"/>
            <a:ext cx="7924800" cy="57149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Binary Division</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b="0" dirty="0" smtClean="0">
                <a:effectLst/>
                <a:latin typeface="Times New Roman" pitchFamily="18" charset="0"/>
                <a:cs typeface="Times New Roman" pitchFamily="18" charset="0"/>
              </a:rPr>
              <a:t>Binary </a:t>
            </a:r>
            <a:r>
              <a:rPr lang="en-US" b="0" dirty="0">
                <a:effectLst/>
                <a:latin typeface="Times New Roman" pitchFamily="18" charset="0"/>
                <a:cs typeface="Times New Roman" pitchFamily="18" charset="0"/>
              </a:rPr>
              <a:t>division is similar to decimal division. It is called as the long division procedure</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t>EXAMPLE - DIVISION</a:t>
            </a:r>
            <a:r>
              <a:rPr lang="en-US" dirty="0"/>
              <a:t/>
            </a:r>
            <a:br>
              <a:rPr lang="en-US" dirty="0"/>
            </a:br>
            <a:endParaRPr lang="en-US" dirty="0"/>
          </a:p>
        </p:txBody>
      </p:sp>
      <p:pic>
        <p:nvPicPr>
          <p:cNvPr id="4" name="Content Placeholder 3" descr="Division Example"/>
          <p:cNvPicPr>
            <a:picLocks noGrp="1"/>
          </p:cNvPicPr>
          <p:nvPr>
            <p:ph sz="quarter" idx="1"/>
          </p:nvPr>
        </p:nvPicPr>
        <p:blipFill>
          <a:blip r:embed="rId2">
            <a:lum bright="-38000" contrast="58000"/>
          </a:blip>
          <a:stretch>
            <a:fillRect/>
          </a:stretch>
        </p:blipFill>
        <p:spPr bwMode="auto">
          <a:xfrm>
            <a:off x="381000" y="990600"/>
            <a:ext cx="8305800" cy="563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Half Adder</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b="0" dirty="0" smtClean="0">
                <a:effectLst/>
                <a:latin typeface="Times New Roman" pitchFamily="18" charset="0"/>
                <a:cs typeface="Times New Roman" pitchFamily="18" charset="0"/>
              </a:rPr>
              <a:t>Half </a:t>
            </a:r>
            <a:r>
              <a:rPr lang="en-US" b="0" dirty="0">
                <a:effectLst/>
                <a:latin typeface="Times New Roman" pitchFamily="18" charset="0"/>
                <a:cs typeface="Times New Roman" pitchFamily="18" charset="0"/>
              </a:rPr>
              <a:t>adder is a combinational logic circuit with two input and two output. The half adder circuit is designed to add two single bit binary number A and B. It is the basic building block for addition of </a:t>
            </a:r>
            <a:r>
              <a:rPr lang="en-US" b="0" dirty="0" smtClean="0">
                <a:effectLst/>
                <a:latin typeface="Times New Roman" pitchFamily="18" charset="0"/>
                <a:cs typeface="Times New Roman" pitchFamily="18" charset="0"/>
              </a:rPr>
              <a:t>two single</a:t>
            </a:r>
            <a:r>
              <a:rPr lang="en-US" b="0" dirty="0">
                <a:effectLst/>
                <a:latin typeface="Times New Roman" pitchFamily="18" charset="0"/>
                <a:cs typeface="Times New Roman" pitchFamily="18" charset="0"/>
              </a:rPr>
              <a:t> bit numbers. This circuit has two outputs carry and sum.</a:t>
            </a:r>
          </a:p>
          <a:p>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t>BLOCK DIAGRAM</a:t>
            </a:r>
            <a:r>
              <a:rPr lang="en-US" dirty="0"/>
              <a:t/>
            </a:r>
            <a:br>
              <a:rPr lang="en-US" dirty="0"/>
            </a:br>
            <a:endParaRPr lang="en-US" dirty="0"/>
          </a:p>
        </p:txBody>
      </p:sp>
      <p:pic>
        <p:nvPicPr>
          <p:cNvPr id="4" name="Content Placeholder 3" descr="Block Diagram of Half Adder"/>
          <p:cNvPicPr>
            <a:picLocks noGrp="1"/>
          </p:cNvPicPr>
          <p:nvPr>
            <p:ph sz="quarter" idx="1"/>
          </p:nvPr>
        </p:nvPicPr>
        <p:blipFill>
          <a:blip r:embed="rId2"/>
          <a:srcRect/>
          <a:stretch>
            <a:fillRect/>
          </a:stretch>
        </p:blipFill>
        <p:spPr bwMode="auto">
          <a:xfrm>
            <a:off x="2590800" y="838200"/>
            <a:ext cx="5181600" cy="1914525"/>
          </a:xfrm>
          <a:prstGeom prst="rect">
            <a:avLst/>
          </a:prstGeom>
          <a:noFill/>
          <a:ln w="9525">
            <a:noFill/>
            <a:miter lim="800000"/>
            <a:headEnd/>
            <a:tailEnd/>
          </a:ln>
        </p:spPr>
      </p:pic>
      <p:pic>
        <p:nvPicPr>
          <p:cNvPr id="5" name="Picture 4" descr="Half Adder Truth Table"/>
          <p:cNvPicPr/>
          <p:nvPr/>
        </p:nvPicPr>
        <p:blipFill>
          <a:blip r:embed="rId3"/>
          <a:srcRect/>
          <a:stretch>
            <a:fillRect/>
          </a:stretch>
        </p:blipFill>
        <p:spPr bwMode="auto">
          <a:xfrm>
            <a:off x="4572000" y="2895600"/>
            <a:ext cx="3657600" cy="3667772"/>
          </a:xfrm>
          <a:prstGeom prst="rect">
            <a:avLst/>
          </a:prstGeom>
          <a:noFill/>
          <a:ln w="9525">
            <a:noFill/>
            <a:miter lim="800000"/>
            <a:headEnd/>
            <a:tailEnd/>
          </a:ln>
        </p:spPr>
      </p:pic>
      <p:pic>
        <p:nvPicPr>
          <p:cNvPr id="6" name="Picture 5" descr="Half Adder Circuit Diagram"/>
          <p:cNvPicPr/>
          <p:nvPr/>
        </p:nvPicPr>
        <p:blipFill>
          <a:blip r:embed="rId4"/>
          <a:srcRect/>
          <a:stretch>
            <a:fillRect/>
          </a:stretch>
        </p:blipFill>
        <p:spPr bwMode="auto">
          <a:xfrm>
            <a:off x="381000" y="2971800"/>
            <a:ext cx="3733800" cy="326366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smtClean="0"/>
              <a:t>Full Adder</a:t>
            </a:r>
            <a:endParaRPr lang="en-US" dirty="0"/>
          </a:p>
        </p:txBody>
      </p:sp>
      <p:sp>
        <p:nvSpPr>
          <p:cNvPr id="3" name="Content Placeholder 2"/>
          <p:cNvSpPr>
            <a:spLocks noGrp="1"/>
          </p:cNvSpPr>
          <p:nvPr>
            <p:ph sz="quarter" idx="1"/>
          </p:nvPr>
        </p:nvSpPr>
        <p:spPr>
          <a:xfrm>
            <a:off x="457200" y="838200"/>
            <a:ext cx="8229600" cy="5287963"/>
          </a:xfrm>
        </p:spPr>
        <p:txBody>
          <a:bodyPr/>
          <a:lstStyle/>
          <a:p>
            <a:r>
              <a:rPr lang="en-US" b="0" dirty="0">
                <a:effectLst/>
                <a:latin typeface="Times New Roman" pitchFamily="18" charset="0"/>
                <a:cs typeface="Times New Roman" pitchFamily="18" charset="0"/>
              </a:rPr>
              <a:t>Full adder is developed to overcome the drawback of Half Adder circuit. It can add two one-bit numbers A and B, and carry c. The full adder is a three input and two output combinational circuit.</a:t>
            </a:r>
          </a:p>
          <a:p>
            <a:endParaRPr lang="en-US" dirty="0"/>
          </a:p>
        </p:txBody>
      </p:sp>
      <p:pic>
        <p:nvPicPr>
          <p:cNvPr id="4" name="Picture 3" descr="Block Diagram of Full Adder"/>
          <p:cNvPicPr/>
          <p:nvPr/>
        </p:nvPicPr>
        <p:blipFill>
          <a:blip r:embed="rId2"/>
          <a:srcRect/>
          <a:stretch>
            <a:fillRect/>
          </a:stretch>
        </p:blipFill>
        <p:spPr bwMode="auto">
          <a:xfrm>
            <a:off x="1676400" y="3962400"/>
            <a:ext cx="5798249"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smtClean="0"/>
              <a:t>Full Adder</a:t>
            </a:r>
            <a:endParaRPr lang="en-US" dirty="0"/>
          </a:p>
        </p:txBody>
      </p:sp>
      <p:pic>
        <p:nvPicPr>
          <p:cNvPr id="4" name="Content Placeholder 3" descr="Full Adder Truth Table"/>
          <p:cNvPicPr>
            <a:picLocks noGrp="1"/>
          </p:cNvPicPr>
          <p:nvPr>
            <p:ph sz="quarter" idx="1"/>
          </p:nvPr>
        </p:nvPicPr>
        <p:blipFill>
          <a:blip r:embed="rId2"/>
          <a:srcRect/>
          <a:stretch>
            <a:fillRect/>
          </a:stretch>
        </p:blipFill>
        <p:spPr bwMode="auto">
          <a:xfrm>
            <a:off x="228600" y="762000"/>
            <a:ext cx="8534400" cy="563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42" name="Picture 2"/>
          <p:cNvPicPr>
            <a:picLocks noGrp="1" noChangeAspect="1" noChangeArrowheads="1"/>
          </p:cNvPicPr>
          <p:nvPr>
            <p:ph sz="quarter" idx="1"/>
          </p:nvPr>
        </p:nvPicPr>
        <p:blipFill>
          <a:blip r:embed="rId2"/>
          <a:srcRect/>
          <a:stretch>
            <a:fillRect/>
          </a:stretch>
        </p:blipFill>
        <p:spPr bwMode="auto">
          <a:xfrm>
            <a:off x="1042987" y="2209801"/>
            <a:ext cx="6296025" cy="2489200"/>
          </a:xfrm>
          <a:prstGeom prst="rect">
            <a:avLst/>
          </a:prstGeom>
          <a:noFill/>
          <a:ln w="9525">
            <a:noFill/>
            <a:miter lim="800000"/>
            <a:headEnd/>
            <a:tailEnd/>
          </a:ln>
          <a:effec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Half </a:t>
            </a:r>
            <a:r>
              <a:rPr lang="en-US" b="1" dirty="0" err="1" smtClean="0"/>
              <a:t>Subtractors</a:t>
            </a:r>
            <a:r>
              <a:rPr lang="en-US" dirty="0" smtClean="0"/>
              <a:t/>
            </a:r>
            <a:br>
              <a:rPr lang="en-US" dirty="0" smtClean="0"/>
            </a:br>
            <a:endParaRPr lang="en-US" dirty="0"/>
          </a:p>
        </p:txBody>
      </p:sp>
      <p:sp>
        <p:nvSpPr>
          <p:cNvPr id="3" name="Content Placeholder 2"/>
          <p:cNvSpPr>
            <a:spLocks noGrp="1"/>
          </p:cNvSpPr>
          <p:nvPr>
            <p:ph sz="quarter" idx="1"/>
          </p:nvPr>
        </p:nvSpPr>
        <p:spPr>
          <a:xfrm>
            <a:off x="457200" y="990600"/>
            <a:ext cx="7467600" cy="5483352"/>
          </a:xfrm>
        </p:spPr>
        <p:txBody>
          <a:bodyPr>
            <a:normAutofit/>
          </a:bodyPr>
          <a:lstStyle/>
          <a:p>
            <a:r>
              <a:rPr lang="en-US" b="0" dirty="0" smtClean="0">
                <a:effectLst/>
                <a:latin typeface="Times New Roman" pitchFamily="18" charset="0"/>
                <a:cs typeface="Times New Roman" pitchFamily="18" charset="0"/>
              </a:rPr>
              <a:t>Half </a:t>
            </a:r>
            <a:r>
              <a:rPr lang="en-US" b="0" dirty="0" err="1">
                <a:effectLst/>
                <a:latin typeface="Times New Roman" pitchFamily="18" charset="0"/>
                <a:cs typeface="Times New Roman" pitchFamily="18" charset="0"/>
              </a:rPr>
              <a:t>subtractor</a:t>
            </a:r>
            <a:r>
              <a:rPr lang="en-US" b="0" dirty="0">
                <a:effectLst/>
                <a:latin typeface="Times New Roman" pitchFamily="18" charset="0"/>
                <a:cs typeface="Times New Roman" pitchFamily="18" charset="0"/>
              </a:rPr>
              <a:t> is a combination circuit with two inputs and two outputs (difference and borrow). It produces the difference between the two binary bits at the input and also produces a output (Borrow) to indicate if a 1 has been borrowed. In the subtraction (A-B), A is called as Minuend bit and B is called as Subtrahend bit.</a:t>
            </a:r>
          </a:p>
          <a:p>
            <a:pPr algn="just"/>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smtClean="0">
                <a:solidFill>
                  <a:srgbClr val="FF0000"/>
                </a:solidFill>
              </a:rPr>
              <a:t>Truth table and circuit diagram</a:t>
            </a:r>
            <a:endParaRPr lang="en-US" dirty="0">
              <a:solidFill>
                <a:srgbClr val="FF0000"/>
              </a:solidFill>
            </a:endParaRPr>
          </a:p>
        </p:txBody>
      </p:sp>
      <p:pic>
        <p:nvPicPr>
          <p:cNvPr id="4" name="Content Placeholder 3" descr="Half Substractor Truth Table"/>
          <p:cNvPicPr>
            <a:picLocks noGrp="1"/>
          </p:cNvPicPr>
          <p:nvPr>
            <p:ph sz="quarter" idx="1"/>
          </p:nvPr>
        </p:nvPicPr>
        <p:blipFill>
          <a:blip r:embed="rId2"/>
          <a:srcRect/>
          <a:stretch>
            <a:fillRect/>
          </a:stretch>
        </p:blipFill>
        <p:spPr bwMode="auto">
          <a:xfrm>
            <a:off x="228600" y="762000"/>
            <a:ext cx="8305800" cy="3200400"/>
          </a:xfrm>
          <a:prstGeom prst="rect">
            <a:avLst/>
          </a:prstGeom>
          <a:noFill/>
          <a:ln w="9525">
            <a:noFill/>
            <a:miter lim="800000"/>
            <a:headEnd/>
            <a:tailEnd/>
          </a:ln>
        </p:spPr>
      </p:pic>
      <p:pic>
        <p:nvPicPr>
          <p:cNvPr id="5" name="Picture 4" descr="Half Substractor Circuit Diagram"/>
          <p:cNvPicPr/>
          <p:nvPr/>
        </p:nvPicPr>
        <p:blipFill>
          <a:blip r:embed="rId3"/>
          <a:srcRect/>
          <a:stretch>
            <a:fillRect/>
          </a:stretch>
        </p:blipFill>
        <p:spPr bwMode="auto">
          <a:xfrm>
            <a:off x="2133600" y="4038600"/>
            <a:ext cx="6172200"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Full </a:t>
            </a:r>
            <a:r>
              <a:rPr lang="en-US" b="1" dirty="0" err="1" smtClean="0"/>
              <a:t>Subtractors</a:t>
            </a:r>
            <a:r>
              <a:rPr lang="en-US" dirty="0" smtClean="0"/>
              <a:t/>
            </a:r>
            <a:br>
              <a:rPr lang="en-US" dirty="0" smtClean="0"/>
            </a:br>
            <a:endParaRPr lang="en-US" dirty="0"/>
          </a:p>
        </p:txBody>
      </p:sp>
      <p:sp>
        <p:nvSpPr>
          <p:cNvPr id="3" name="Content Placeholder 2"/>
          <p:cNvSpPr>
            <a:spLocks noGrp="1"/>
          </p:cNvSpPr>
          <p:nvPr>
            <p:ph sz="quarter" idx="1"/>
          </p:nvPr>
        </p:nvSpPr>
        <p:spPr>
          <a:xfrm>
            <a:off x="457200" y="1066800"/>
            <a:ext cx="7467600" cy="5407152"/>
          </a:xfrm>
        </p:spPr>
        <p:txBody>
          <a:bodyPr>
            <a:normAutofit/>
          </a:bodyPr>
          <a:lstStyle/>
          <a:p>
            <a:r>
              <a:rPr lang="en-US" b="0" dirty="0" smtClean="0">
                <a:effectLst/>
                <a:latin typeface="Times New Roman" pitchFamily="18" charset="0"/>
                <a:cs typeface="Times New Roman" pitchFamily="18" charset="0"/>
              </a:rPr>
              <a:t>The </a:t>
            </a:r>
            <a:r>
              <a:rPr lang="en-US" b="0" dirty="0">
                <a:effectLst/>
                <a:latin typeface="Times New Roman" pitchFamily="18" charset="0"/>
                <a:cs typeface="Times New Roman" pitchFamily="18" charset="0"/>
              </a:rPr>
              <a:t>disadvantage of a half </a:t>
            </a:r>
            <a:r>
              <a:rPr lang="en-US" b="0" dirty="0" err="1">
                <a:effectLst/>
                <a:latin typeface="Times New Roman" pitchFamily="18" charset="0"/>
                <a:cs typeface="Times New Roman" pitchFamily="18" charset="0"/>
              </a:rPr>
              <a:t>subtractor</a:t>
            </a:r>
            <a:r>
              <a:rPr lang="en-US" b="0" dirty="0">
                <a:effectLst/>
                <a:latin typeface="Times New Roman" pitchFamily="18" charset="0"/>
                <a:cs typeface="Times New Roman" pitchFamily="18" charset="0"/>
              </a:rPr>
              <a:t> is overcome by full </a:t>
            </a:r>
            <a:r>
              <a:rPr lang="en-US" b="0" dirty="0" err="1">
                <a:effectLst/>
                <a:latin typeface="Times New Roman" pitchFamily="18" charset="0"/>
                <a:cs typeface="Times New Roman" pitchFamily="18" charset="0"/>
              </a:rPr>
              <a:t>subtractor</a:t>
            </a:r>
            <a:r>
              <a:rPr lang="en-US" b="0" dirty="0">
                <a:effectLst/>
                <a:latin typeface="Times New Roman" pitchFamily="18" charset="0"/>
                <a:cs typeface="Times New Roman" pitchFamily="18" charset="0"/>
              </a:rPr>
              <a:t>. The full </a:t>
            </a:r>
            <a:r>
              <a:rPr lang="en-US" b="0" dirty="0" err="1">
                <a:effectLst/>
                <a:latin typeface="Times New Roman" pitchFamily="18" charset="0"/>
                <a:cs typeface="Times New Roman" pitchFamily="18" charset="0"/>
              </a:rPr>
              <a:t>subtractor</a:t>
            </a:r>
            <a:r>
              <a:rPr lang="en-US" b="0" dirty="0">
                <a:effectLst/>
                <a:latin typeface="Times New Roman" pitchFamily="18" charset="0"/>
                <a:cs typeface="Times New Roman" pitchFamily="18" charset="0"/>
              </a:rPr>
              <a:t> is a combinational circuit with three inputs A,B,C and two output D and C'. A is the minuend, B is subtrahend, C is the borrow produced by the previous stage, D is the difference output and C' is the borrow output.</a:t>
            </a:r>
          </a:p>
          <a:p>
            <a:endParaRPr lang="en-US" b="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0"/>
            <a:ext cx="7467600" cy="1143000"/>
          </a:xfrm>
        </p:spPr>
        <p:txBody>
          <a:bodyPr/>
          <a:lstStyle/>
          <a:p>
            <a:r>
              <a:rPr lang="en-US" dirty="0" smtClean="0"/>
              <a:t>TRUTH TABLE</a:t>
            </a:r>
            <a:endParaRPr lang="en-US" dirty="0"/>
          </a:p>
        </p:txBody>
      </p:sp>
      <p:pic>
        <p:nvPicPr>
          <p:cNvPr id="4" name="Content Placeholder 3" descr="Full Substractor Truth Table"/>
          <p:cNvPicPr>
            <a:picLocks noGrp="1"/>
          </p:cNvPicPr>
          <p:nvPr>
            <p:ph sz="quarter" idx="1"/>
          </p:nvPr>
        </p:nvPicPr>
        <p:blipFill>
          <a:blip r:embed="rId2"/>
          <a:stretch>
            <a:fillRect/>
          </a:stretch>
        </p:blipFill>
        <p:spPr bwMode="auto">
          <a:xfrm>
            <a:off x="228600" y="609600"/>
            <a:ext cx="8458200" cy="624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smtClean="0"/>
              <a:t>FULL ADDER: CIRCUIT DIAGRAM</a:t>
            </a:r>
            <a:endParaRPr lang="en-US" dirty="0"/>
          </a:p>
        </p:txBody>
      </p:sp>
      <p:pic>
        <p:nvPicPr>
          <p:cNvPr id="4" name="Content Placeholder 3" descr="http://www.exploreroots.com/dc12_clip_image004.gif"/>
          <p:cNvPicPr>
            <a:picLocks noGrp="1"/>
          </p:cNvPicPr>
          <p:nvPr>
            <p:ph sz="quarter" idx="1"/>
          </p:nvPr>
        </p:nvPicPr>
        <p:blipFill>
          <a:blip r:embed="rId2"/>
          <a:stretch>
            <a:fillRect/>
          </a:stretch>
        </p:blipFill>
        <p:spPr bwMode="auto">
          <a:xfrm>
            <a:off x="914400" y="838200"/>
            <a:ext cx="7620000" cy="571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FULL ADDER: CIRCUIT DIAGRAM</a:t>
            </a:r>
            <a:endParaRPr lang="en-US" dirty="0"/>
          </a:p>
        </p:txBody>
      </p:sp>
      <p:pic>
        <p:nvPicPr>
          <p:cNvPr id="4" name="Content Placeholder 3"/>
          <p:cNvPicPr>
            <a:picLocks noGrp="1"/>
          </p:cNvPicPr>
          <p:nvPr>
            <p:ph sz="quarter" idx="1"/>
          </p:nvPr>
        </p:nvPicPr>
        <p:blipFill>
          <a:blip r:embed="rId2"/>
          <a:stretch>
            <a:fillRect/>
          </a:stretch>
        </p:blipFill>
        <p:spPr bwMode="auto">
          <a:xfrm>
            <a:off x="457200" y="1600200"/>
            <a:ext cx="8153400"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Ripple  Carry Adder</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b="0" dirty="0" smtClean="0">
                <a:effectLst/>
                <a:latin typeface="Times New Roman" pitchFamily="18" charset="0"/>
                <a:cs typeface="Times New Roman" pitchFamily="18" charset="0"/>
              </a:rPr>
              <a:t>Typical </a:t>
            </a:r>
            <a:r>
              <a:rPr lang="en-US" b="0" dirty="0">
                <a:effectLst/>
                <a:latin typeface="Times New Roman" pitchFamily="18" charset="0"/>
                <a:cs typeface="Times New Roman" pitchFamily="18" charset="0"/>
              </a:rPr>
              <a:t>Ripple Carry Addition is a Serial Process:</a:t>
            </a:r>
          </a:p>
          <a:p>
            <a:r>
              <a:rPr lang="en-US" b="0" dirty="0">
                <a:effectLst/>
                <a:latin typeface="Times New Roman" pitchFamily="18" charset="0"/>
                <a:cs typeface="Times New Roman" pitchFamily="18" charset="0"/>
              </a:rPr>
              <a:t>• Addition starts by adding LSBs of the </a:t>
            </a:r>
            <a:r>
              <a:rPr lang="en-US" b="0" dirty="0" err="1">
                <a:effectLst/>
                <a:latin typeface="Times New Roman" pitchFamily="18" charset="0"/>
                <a:cs typeface="Times New Roman" pitchFamily="18" charset="0"/>
              </a:rPr>
              <a:t>augend</a:t>
            </a:r>
            <a:r>
              <a:rPr lang="en-US" b="0" dirty="0">
                <a:effectLst/>
                <a:latin typeface="Times New Roman" pitchFamily="18" charset="0"/>
                <a:cs typeface="Times New Roman" pitchFamily="18" charset="0"/>
              </a:rPr>
              <a:t> and addend.</a:t>
            </a:r>
          </a:p>
          <a:p>
            <a:r>
              <a:rPr lang="en-US" b="0" dirty="0">
                <a:effectLst/>
                <a:latin typeface="Times New Roman" pitchFamily="18" charset="0"/>
                <a:cs typeface="Times New Roman" pitchFamily="18" charset="0"/>
              </a:rPr>
              <a:t>• Then next position bits of </a:t>
            </a:r>
            <a:r>
              <a:rPr lang="en-US" b="0" dirty="0" err="1">
                <a:effectLst/>
                <a:latin typeface="Times New Roman" pitchFamily="18" charset="0"/>
                <a:cs typeface="Times New Roman" pitchFamily="18" charset="0"/>
              </a:rPr>
              <a:t>augend</a:t>
            </a:r>
            <a:r>
              <a:rPr lang="en-US" b="0" dirty="0">
                <a:effectLst/>
                <a:latin typeface="Times New Roman" pitchFamily="18" charset="0"/>
                <a:cs typeface="Times New Roman" pitchFamily="18" charset="0"/>
              </a:rPr>
              <a:t> and addend are added along with the carry (if</a:t>
            </a:r>
          </a:p>
          <a:p>
            <a:r>
              <a:rPr lang="en-US" b="0" dirty="0">
                <a:effectLst/>
                <a:latin typeface="Times New Roman" pitchFamily="18" charset="0"/>
                <a:cs typeface="Times New Roman" pitchFamily="18" charset="0"/>
              </a:rPr>
              <a:t>any) from the preceding bit.</a:t>
            </a:r>
          </a:p>
          <a:p>
            <a:r>
              <a:rPr lang="en-US" b="0" dirty="0">
                <a:effectLst/>
                <a:latin typeface="Times New Roman" pitchFamily="18" charset="0"/>
                <a:cs typeface="Times New Roman" pitchFamily="18" charset="0"/>
              </a:rPr>
              <a:t>• This process is repeated until the addition of MSBs is completed.</a:t>
            </a:r>
          </a:p>
          <a:p>
            <a:endParaRPr lang="en-US" b="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Carry Propagation</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b="1" dirty="0" smtClean="0"/>
              <a:t>• </a:t>
            </a:r>
            <a:r>
              <a:rPr lang="en-US" b="0" dirty="0">
                <a:effectLst/>
                <a:latin typeface="Times New Roman" pitchFamily="18" charset="0"/>
                <a:cs typeface="Times New Roman" pitchFamily="18" charset="0"/>
              </a:rPr>
              <a:t>Speed of a ripple adder is limited due to carry propagation or carry ripple.</a:t>
            </a:r>
          </a:p>
          <a:p>
            <a:r>
              <a:rPr lang="en-US" b="0" dirty="0">
                <a:effectLst/>
                <a:latin typeface="Times New Roman" pitchFamily="18" charset="0"/>
                <a:cs typeface="Times New Roman" pitchFamily="18" charset="0"/>
              </a:rPr>
              <a:t>• Sum of MSB depends on the carry generated by LSB.</a:t>
            </a:r>
          </a:p>
          <a:p>
            <a:r>
              <a:rPr lang="en-US" b="0" dirty="0">
                <a:effectLst/>
                <a:latin typeface="Times New Roman" pitchFamily="18" charset="0"/>
                <a:cs typeface="Times New Roman" pitchFamily="18" charset="0"/>
              </a:rPr>
              <a:t> </a:t>
            </a:r>
          </a:p>
          <a:p>
            <a:r>
              <a:rPr lang="en-US" b="0" dirty="0">
                <a:effectLst/>
                <a:latin typeface="Times New Roman" pitchFamily="18" charset="0"/>
                <a:cs typeface="Times New Roman" pitchFamily="18" charset="0"/>
              </a:rPr>
              <a:t>For example.</a:t>
            </a:r>
          </a:p>
          <a:p>
            <a:r>
              <a:rPr lang="en-US" b="0" dirty="0">
                <a:effectLst/>
                <a:latin typeface="Times New Roman" pitchFamily="18" charset="0"/>
                <a:cs typeface="Times New Roman" pitchFamily="18" charset="0"/>
              </a:rPr>
              <a:t>4-bit Carry Ripple Adder</a:t>
            </a:r>
          </a:p>
          <a:p>
            <a:endParaRPr lang="en-US" b="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Carry Propagation</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sz="3500" b="0" dirty="0">
                <a:effectLst/>
                <a:latin typeface="Times New Roman" pitchFamily="18" charset="0"/>
                <a:cs typeface="Times New Roman" pitchFamily="18" charset="0"/>
              </a:rPr>
              <a:t>Assume you want to add two operands A and B where </a:t>
            </a:r>
          </a:p>
          <a:p>
            <a:r>
              <a:rPr lang="en-US" sz="3500" b="0" dirty="0">
                <a:effectLst/>
                <a:latin typeface="Times New Roman" pitchFamily="18" charset="0"/>
                <a:cs typeface="Times New Roman" pitchFamily="18" charset="0"/>
              </a:rPr>
              <a:t>A= A3 A2 A1 A0 </a:t>
            </a:r>
          </a:p>
          <a:p>
            <a:r>
              <a:rPr lang="en-US" sz="3500" b="0" dirty="0">
                <a:effectLst/>
                <a:latin typeface="Times New Roman" pitchFamily="18" charset="0"/>
                <a:cs typeface="Times New Roman" pitchFamily="18" charset="0"/>
              </a:rPr>
              <a:t>B=B3 B2 B1 B0</a:t>
            </a:r>
          </a:p>
          <a:p>
            <a:r>
              <a:rPr lang="en-US" sz="3500" b="0" dirty="0">
                <a:effectLst/>
                <a:latin typeface="Times New Roman" pitchFamily="18" charset="0"/>
                <a:cs typeface="Times New Roman" pitchFamily="18" charset="0"/>
              </a:rPr>
              <a:t>For example: A= 1 0 1 1 + </a:t>
            </a:r>
          </a:p>
          <a:p>
            <a:r>
              <a:rPr lang="en-US" sz="3500" b="0" dirty="0">
                <a:effectLst/>
                <a:latin typeface="Times New Roman" pitchFamily="18" charset="0"/>
                <a:cs typeface="Times New Roman" pitchFamily="18" charset="0"/>
              </a:rPr>
              <a:t> B= 1 1 0 1</a:t>
            </a:r>
          </a:p>
          <a:p>
            <a:r>
              <a:rPr lang="en-US" sz="3500" b="0" dirty="0">
                <a:effectLst/>
                <a:latin typeface="Times New Roman" pitchFamily="18" charset="0"/>
                <a:cs typeface="Times New Roman" pitchFamily="18" charset="0"/>
              </a:rPr>
              <a:t> ---------------</a:t>
            </a:r>
          </a:p>
          <a:p>
            <a:r>
              <a:rPr lang="en-US" sz="3500" b="0" dirty="0">
                <a:effectLst/>
                <a:latin typeface="Times New Roman" pitchFamily="18" charset="0"/>
                <a:cs typeface="Times New Roman" pitchFamily="18" charset="0"/>
              </a:rPr>
              <a:t> A+B= 11 0 0 0  = C out S3 S2 S1 S0</a:t>
            </a:r>
          </a:p>
          <a:p>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Carry Propagation</a:t>
            </a:r>
            <a:r>
              <a:rPr lang="en-US" dirty="0" smtClean="0"/>
              <a:t/>
            </a:r>
            <a:br>
              <a:rPr lang="en-US" dirty="0" smtClean="0"/>
            </a:br>
            <a:endParaRPr lang="en-US" dirty="0"/>
          </a:p>
        </p:txBody>
      </p:sp>
      <p:sp>
        <p:nvSpPr>
          <p:cNvPr id="3" name="Content Placeholder 2"/>
          <p:cNvSpPr>
            <a:spLocks noGrp="1"/>
          </p:cNvSpPr>
          <p:nvPr>
            <p:ph sz="quarter" idx="1"/>
          </p:nvPr>
        </p:nvSpPr>
        <p:spPr>
          <a:xfrm>
            <a:off x="457200" y="1143000"/>
            <a:ext cx="7467600" cy="5330952"/>
          </a:xfrm>
        </p:spPr>
        <p:txBody>
          <a:bodyPr>
            <a:normAutofit lnSpcReduction="10000"/>
          </a:bodyPr>
          <a:lstStyle/>
          <a:p>
            <a:r>
              <a:rPr lang="en-US" sz="3500" b="0" dirty="0">
                <a:effectLst/>
                <a:latin typeface="Times New Roman" pitchFamily="18" charset="0"/>
                <a:cs typeface="Times New Roman" pitchFamily="18" charset="0"/>
              </a:rPr>
              <a:t>From the example above it can be seen that we are adding 3 bits at </a:t>
            </a:r>
            <a:r>
              <a:rPr lang="en-US" sz="3500" b="0" dirty="0" err="1">
                <a:effectLst/>
                <a:latin typeface="Times New Roman" pitchFamily="18" charset="0"/>
                <a:cs typeface="Times New Roman" pitchFamily="18" charset="0"/>
              </a:rPr>
              <a:t>atime</a:t>
            </a:r>
            <a:r>
              <a:rPr lang="en-US" sz="3500" b="0" dirty="0">
                <a:effectLst/>
                <a:latin typeface="Times New Roman" pitchFamily="18" charset="0"/>
                <a:cs typeface="Times New Roman" pitchFamily="18" charset="0"/>
              </a:rPr>
              <a:t> sequentially until all bits are added. A full adder is a combinational circuit that performs the  arithmetic sum of three input bits: augends Ai, addend Bi and carry in  </a:t>
            </a:r>
            <a:r>
              <a:rPr lang="en-US" sz="3500" b="0" dirty="0" err="1">
                <a:effectLst/>
                <a:latin typeface="Times New Roman" pitchFamily="18" charset="0"/>
                <a:cs typeface="Times New Roman" pitchFamily="18" charset="0"/>
              </a:rPr>
              <a:t>Cin</a:t>
            </a:r>
            <a:r>
              <a:rPr lang="en-US" sz="3500" b="0" dirty="0">
                <a:effectLst/>
                <a:latin typeface="Times New Roman" pitchFamily="18" charset="0"/>
                <a:cs typeface="Times New Roman" pitchFamily="18" charset="0"/>
              </a:rPr>
              <a:t> from the  previous adder. Its results contain the sum Si and the carry out, </a:t>
            </a:r>
            <a:r>
              <a:rPr lang="en-US" sz="3500" b="0" dirty="0" err="1">
                <a:effectLst/>
                <a:latin typeface="Times New Roman" pitchFamily="18" charset="0"/>
                <a:cs typeface="Times New Roman" pitchFamily="18" charset="0"/>
              </a:rPr>
              <a:t>Cout</a:t>
            </a:r>
            <a:r>
              <a:rPr lang="en-US" sz="3500" b="0" dirty="0">
                <a:effectLst/>
                <a:latin typeface="Times New Roman" pitchFamily="18" charset="0"/>
                <a:cs typeface="Times New Roman" pitchFamily="18" charset="0"/>
              </a:rPr>
              <a:t> to the next stage. </a:t>
            </a:r>
          </a:p>
          <a:p>
            <a:pPr algn="just"/>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rgbClr val="0000FF"/>
                </a:solidFill>
                <a:latin typeface="Times New Roman" pitchFamily="18" charset="0"/>
              </a:rPr>
              <a:t>Representing Characters</a:t>
            </a:r>
            <a:br>
              <a:rPr lang="en-US" sz="3200" dirty="0" smtClean="0">
                <a:solidFill>
                  <a:srgbClr val="0000FF"/>
                </a:solidFill>
                <a:latin typeface="Times New Roman" pitchFamily="18" charset="0"/>
              </a:rPr>
            </a:br>
            <a:endParaRPr lang="en-US" dirty="0"/>
          </a:p>
        </p:txBody>
      </p:sp>
      <p:sp>
        <p:nvSpPr>
          <p:cNvPr id="3" name="Content Placeholder 2"/>
          <p:cNvSpPr>
            <a:spLocks noGrp="1"/>
          </p:cNvSpPr>
          <p:nvPr>
            <p:ph sz="quarter" idx="1"/>
          </p:nvPr>
        </p:nvSpPr>
        <p:spPr/>
        <p:txBody>
          <a:bodyPr>
            <a:normAutofit fontScale="85000" lnSpcReduction="10000"/>
          </a:bodyPr>
          <a:lstStyle/>
          <a:p>
            <a:pPr marL="342900" indent="-342900" algn="just">
              <a:lnSpc>
                <a:spcPct val="110000"/>
              </a:lnSpc>
              <a:buFont typeface="Wingdings" pitchFamily="2" charset="2"/>
              <a:buChar char="Ø"/>
            </a:pPr>
            <a:r>
              <a:rPr lang="en-US" sz="2400" dirty="0" smtClean="0">
                <a:latin typeface="Times New Roman" pitchFamily="18" charset="0"/>
              </a:rPr>
              <a:t>ASCII Code: For coding alphanumeric data in binary form </a:t>
            </a:r>
          </a:p>
          <a:p>
            <a:pPr marL="342900" indent="-342900" algn="just">
              <a:lnSpc>
                <a:spcPct val="110000"/>
              </a:lnSpc>
              <a:buFont typeface="Wingdings" pitchFamily="2" charset="2"/>
              <a:buChar char="Ø"/>
            </a:pPr>
            <a:r>
              <a:rPr lang="en-US" sz="2400" dirty="0" smtClean="0">
                <a:solidFill>
                  <a:srgbClr val="FF0000"/>
                </a:solidFill>
                <a:latin typeface="Times New Roman" pitchFamily="18" charset="0"/>
              </a:rPr>
              <a:t>ASCII</a:t>
            </a:r>
            <a:r>
              <a:rPr lang="en-US" sz="2400" dirty="0" smtClean="0">
                <a:latin typeface="Times New Roman" pitchFamily="18" charset="0"/>
              </a:rPr>
              <a:t> - </a:t>
            </a:r>
            <a:r>
              <a:rPr lang="en-US" sz="2400" dirty="0" smtClean="0">
                <a:solidFill>
                  <a:srgbClr val="FF0000"/>
                </a:solidFill>
                <a:latin typeface="Times New Roman" pitchFamily="18" charset="0"/>
              </a:rPr>
              <a:t>A</a:t>
            </a:r>
            <a:r>
              <a:rPr lang="en-US" sz="2400" dirty="0" smtClean="0">
                <a:solidFill>
                  <a:srgbClr val="0000FF"/>
                </a:solidFill>
                <a:latin typeface="Times New Roman" pitchFamily="18" charset="0"/>
              </a:rPr>
              <a:t>merican </a:t>
            </a:r>
            <a:r>
              <a:rPr lang="en-US" sz="2400" dirty="0" smtClean="0">
                <a:solidFill>
                  <a:srgbClr val="FF0000"/>
                </a:solidFill>
                <a:latin typeface="Times New Roman" pitchFamily="18" charset="0"/>
              </a:rPr>
              <a:t>S</a:t>
            </a:r>
            <a:r>
              <a:rPr lang="en-US" sz="2400" dirty="0" smtClean="0">
                <a:solidFill>
                  <a:srgbClr val="0000FF"/>
                </a:solidFill>
                <a:latin typeface="Times New Roman" pitchFamily="18" charset="0"/>
              </a:rPr>
              <a:t>tandard </a:t>
            </a:r>
            <a:r>
              <a:rPr lang="en-US" sz="2400" dirty="0" smtClean="0">
                <a:solidFill>
                  <a:srgbClr val="FF0000"/>
                </a:solidFill>
                <a:latin typeface="Times New Roman" pitchFamily="18" charset="0"/>
              </a:rPr>
              <a:t>C</a:t>
            </a:r>
            <a:r>
              <a:rPr lang="en-US" sz="2400" dirty="0" smtClean="0">
                <a:solidFill>
                  <a:srgbClr val="0000FF"/>
                </a:solidFill>
                <a:latin typeface="Times New Roman" pitchFamily="18" charset="0"/>
              </a:rPr>
              <a:t>ode for </a:t>
            </a:r>
            <a:r>
              <a:rPr lang="en-US" sz="2400" dirty="0" smtClean="0">
                <a:solidFill>
                  <a:srgbClr val="FF0000"/>
                </a:solidFill>
                <a:latin typeface="Times New Roman" pitchFamily="18" charset="0"/>
              </a:rPr>
              <a:t>I</a:t>
            </a:r>
            <a:r>
              <a:rPr lang="en-US" sz="2400" dirty="0" smtClean="0">
                <a:solidFill>
                  <a:srgbClr val="0000FF"/>
                </a:solidFill>
                <a:latin typeface="Times New Roman" pitchFamily="18" charset="0"/>
              </a:rPr>
              <a:t>nformation </a:t>
            </a:r>
            <a:r>
              <a:rPr lang="en-US" sz="2400" dirty="0" smtClean="0">
                <a:solidFill>
                  <a:srgbClr val="FF0000"/>
                </a:solidFill>
                <a:latin typeface="Times New Roman" pitchFamily="18" charset="0"/>
              </a:rPr>
              <a:t>I</a:t>
            </a:r>
            <a:r>
              <a:rPr lang="en-US" sz="2400" dirty="0" smtClean="0">
                <a:solidFill>
                  <a:srgbClr val="0000FF"/>
                </a:solidFill>
                <a:latin typeface="Times New Roman" pitchFamily="18" charset="0"/>
              </a:rPr>
              <a:t>nterchange</a:t>
            </a:r>
            <a:r>
              <a:rPr lang="en-US" sz="2400" dirty="0" smtClean="0">
                <a:latin typeface="Times New Roman" pitchFamily="18" charset="0"/>
              </a:rPr>
              <a:t>. </a:t>
            </a:r>
          </a:p>
          <a:p>
            <a:pPr marL="342900" indent="-342900" algn="just">
              <a:lnSpc>
                <a:spcPct val="110000"/>
              </a:lnSpc>
              <a:buFont typeface="Wingdings" pitchFamily="2" charset="2"/>
              <a:buChar char="Ø"/>
            </a:pPr>
            <a:r>
              <a:rPr lang="en-US" sz="2400" dirty="0" smtClean="0">
                <a:latin typeface="Times New Roman" pitchFamily="18" charset="0"/>
              </a:rPr>
              <a:t> It uses </a:t>
            </a:r>
            <a:r>
              <a:rPr lang="en-US" sz="2400" dirty="0" smtClean="0">
                <a:solidFill>
                  <a:srgbClr val="FF0000"/>
                </a:solidFill>
                <a:latin typeface="Times New Roman" pitchFamily="18" charset="0"/>
              </a:rPr>
              <a:t>7</a:t>
            </a:r>
            <a:r>
              <a:rPr lang="en-US" sz="2400" dirty="0" smtClean="0">
                <a:latin typeface="Times New Roman" pitchFamily="18" charset="0"/>
              </a:rPr>
              <a:t> bit binary code to represent each character. </a:t>
            </a:r>
          </a:p>
          <a:p>
            <a:pPr marL="342900" indent="-342900" algn="just">
              <a:lnSpc>
                <a:spcPct val="110000"/>
              </a:lnSpc>
              <a:buFont typeface="Wingdings" pitchFamily="2" charset="2"/>
              <a:buChar char="Ø"/>
            </a:pPr>
            <a:r>
              <a:rPr lang="en-US" sz="2400" dirty="0" smtClean="0">
                <a:latin typeface="Times New Roman" pitchFamily="18" charset="0"/>
              </a:rPr>
              <a:t> 2</a:t>
            </a:r>
            <a:r>
              <a:rPr lang="en-US" sz="2400" baseline="30000" dirty="0" smtClean="0">
                <a:latin typeface="Times New Roman" pitchFamily="18" charset="0"/>
              </a:rPr>
              <a:t>7</a:t>
            </a:r>
            <a:r>
              <a:rPr lang="en-US" sz="2400" dirty="0" smtClean="0">
                <a:latin typeface="Times New Roman" pitchFamily="18" charset="0"/>
              </a:rPr>
              <a:t> = 128, a maximum of 128 characters can be represented </a:t>
            </a:r>
          </a:p>
          <a:p>
            <a:pPr marL="342900" indent="-342900" algn="just">
              <a:lnSpc>
                <a:spcPct val="110000"/>
              </a:lnSpc>
              <a:buFont typeface="Wingdings" pitchFamily="2" charset="2"/>
              <a:buChar char="Ø"/>
            </a:pPr>
            <a:r>
              <a:rPr lang="en-US" sz="2400" dirty="0" smtClean="0">
                <a:latin typeface="Times New Roman" pitchFamily="18" charset="0"/>
              </a:rPr>
              <a:t> ASCII code for ‘</a:t>
            </a:r>
            <a:r>
              <a:rPr lang="en-US" sz="2400" dirty="0" smtClean="0">
                <a:solidFill>
                  <a:srgbClr val="FF0000"/>
                </a:solidFill>
                <a:latin typeface="Times New Roman" pitchFamily="18" charset="0"/>
              </a:rPr>
              <a:t>A</a:t>
            </a:r>
            <a:r>
              <a:rPr lang="en-US" sz="2400" dirty="0" smtClean="0">
                <a:latin typeface="Times New Roman" pitchFamily="18" charset="0"/>
              </a:rPr>
              <a:t>’ is </a:t>
            </a:r>
            <a:r>
              <a:rPr lang="en-US" sz="2400" dirty="0" smtClean="0">
                <a:solidFill>
                  <a:srgbClr val="0000FF"/>
                </a:solidFill>
                <a:latin typeface="Times New Roman" pitchFamily="18" charset="0"/>
              </a:rPr>
              <a:t>1000001</a:t>
            </a:r>
            <a:r>
              <a:rPr lang="en-US" sz="2400" dirty="0" smtClean="0">
                <a:latin typeface="Times New Roman" pitchFamily="18" charset="0"/>
              </a:rPr>
              <a:t> </a:t>
            </a:r>
          </a:p>
          <a:p>
            <a:pPr marL="342900" indent="-342900" algn="just">
              <a:lnSpc>
                <a:spcPct val="110000"/>
              </a:lnSpc>
              <a:buFont typeface="Wingdings" pitchFamily="2" charset="2"/>
              <a:buNone/>
            </a:pPr>
            <a:r>
              <a:rPr lang="en-US" sz="2400" dirty="0" smtClean="0">
                <a:latin typeface="Times New Roman" pitchFamily="18" charset="0"/>
              </a:rPr>
              <a:t>                         for  ‘</a:t>
            </a:r>
            <a:r>
              <a:rPr lang="en-US" sz="2400" dirty="0" smtClean="0">
                <a:solidFill>
                  <a:srgbClr val="FF0000"/>
                </a:solidFill>
                <a:latin typeface="Times New Roman" pitchFamily="18" charset="0"/>
              </a:rPr>
              <a:t>a</a:t>
            </a:r>
            <a:r>
              <a:rPr lang="en-US" sz="2400" dirty="0" smtClean="0">
                <a:latin typeface="Times New Roman" pitchFamily="18" charset="0"/>
              </a:rPr>
              <a:t>’ is</a:t>
            </a:r>
            <a:r>
              <a:rPr lang="en-US" dirty="0" smtClean="0">
                <a:latin typeface="Times New Roman" pitchFamily="18" charset="0"/>
              </a:rPr>
              <a:t> </a:t>
            </a:r>
            <a:r>
              <a:rPr lang="en-US" sz="2400" dirty="0" smtClean="0">
                <a:solidFill>
                  <a:srgbClr val="0000FF"/>
                </a:solidFill>
                <a:latin typeface="Times New Roman" pitchFamily="18" charset="0"/>
              </a:rPr>
              <a:t>1100001</a:t>
            </a:r>
            <a:r>
              <a:rPr lang="en-US" sz="2400" dirty="0" smtClean="0">
                <a:latin typeface="Times New Roman" pitchFamily="18" charset="0"/>
              </a:rPr>
              <a:t> </a:t>
            </a:r>
          </a:p>
          <a:p>
            <a:pPr marL="1257300" lvl="2" indent="-342900" algn="just">
              <a:lnSpc>
                <a:spcPct val="110000"/>
              </a:lnSpc>
              <a:buFont typeface="Wingdings" pitchFamily="2" charset="2"/>
              <a:buNone/>
            </a:pPr>
            <a:endParaRPr lang="en-US" sz="1400" dirty="0" smtClean="0">
              <a:latin typeface="Times New Roman" pitchFamily="18" charset="0"/>
            </a:endParaRPr>
          </a:p>
          <a:p>
            <a:pPr marL="342900" indent="-342900" algn="just">
              <a:lnSpc>
                <a:spcPct val="110000"/>
              </a:lnSpc>
              <a:buFont typeface="Wingdings" pitchFamily="2" charset="2"/>
              <a:buChar char="Ø"/>
            </a:pPr>
            <a:r>
              <a:rPr lang="en-US" sz="2400" dirty="0" smtClean="0">
                <a:solidFill>
                  <a:srgbClr val="FF0000"/>
                </a:solidFill>
                <a:latin typeface="Times New Roman" pitchFamily="18" charset="0"/>
              </a:rPr>
              <a:t> </a:t>
            </a:r>
            <a:r>
              <a:rPr lang="en-US" sz="2400" dirty="0" smtClean="0">
                <a:latin typeface="Times New Roman" pitchFamily="18" charset="0"/>
              </a:rPr>
              <a:t>EBCDIC Code: For coding alphanumeric data in binary form</a:t>
            </a:r>
          </a:p>
          <a:p>
            <a:pPr marL="342900" indent="-342900" algn="just">
              <a:lnSpc>
                <a:spcPct val="110000"/>
              </a:lnSpc>
              <a:buFont typeface="Wingdings" pitchFamily="2" charset="2"/>
              <a:buChar char="Ø"/>
            </a:pPr>
            <a:r>
              <a:rPr lang="en-US" sz="2400" dirty="0" smtClean="0">
                <a:solidFill>
                  <a:srgbClr val="FF0000"/>
                </a:solidFill>
                <a:latin typeface="Times New Roman" pitchFamily="18" charset="0"/>
              </a:rPr>
              <a:t> EBCDIC</a:t>
            </a:r>
            <a:r>
              <a:rPr lang="en-US" sz="2400" dirty="0" smtClean="0">
                <a:latin typeface="Times New Roman" pitchFamily="18" charset="0"/>
              </a:rPr>
              <a:t> - </a:t>
            </a:r>
            <a:r>
              <a:rPr lang="en-US" sz="2400" dirty="0" smtClean="0">
                <a:solidFill>
                  <a:srgbClr val="FF0000"/>
                </a:solidFill>
                <a:latin typeface="Times New Roman" pitchFamily="18" charset="0"/>
              </a:rPr>
              <a:t>E</a:t>
            </a:r>
            <a:r>
              <a:rPr lang="en-US" sz="2400" dirty="0" smtClean="0">
                <a:solidFill>
                  <a:srgbClr val="0000FF"/>
                </a:solidFill>
                <a:latin typeface="Times New Roman" pitchFamily="18" charset="0"/>
              </a:rPr>
              <a:t>xtended </a:t>
            </a:r>
            <a:r>
              <a:rPr lang="en-US" sz="2400" dirty="0" smtClean="0">
                <a:solidFill>
                  <a:srgbClr val="FF0000"/>
                </a:solidFill>
                <a:latin typeface="Times New Roman" pitchFamily="18" charset="0"/>
              </a:rPr>
              <a:t>B</a:t>
            </a:r>
            <a:r>
              <a:rPr lang="en-US" sz="2400" dirty="0" smtClean="0">
                <a:solidFill>
                  <a:srgbClr val="0000FF"/>
                </a:solidFill>
                <a:latin typeface="Times New Roman" pitchFamily="18" charset="0"/>
              </a:rPr>
              <a:t>inary </a:t>
            </a:r>
            <a:r>
              <a:rPr lang="en-US" sz="2400" dirty="0" smtClean="0">
                <a:solidFill>
                  <a:srgbClr val="FF0000"/>
                </a:solidFill>
                <a:latin typeface="Times New Roman" pitchFamily="18" charset="0"/>
              </a:rPr>
              <a:t>C</a:t>
            </a:r>
            <a:r>
              <a:rPr lang="en-US" sz="2400" dirty="0" smtClean="0">
                <a:solidFill>
                  <a:srgbClr val="0000FF"/>
                </a:solidFill>
                <a:latin typeface="Times New Roman" pitchFamily="18" charset="0"/>
              </a:rPr>
              <a:t>oded </a:t>
            </a:r>
            <a:r>
              <a:rPr lang="en-US" sz="2400" dirty="0" smtClean="0">
                <a:solidFill>
                  <a:srgbClr val="FF0000"/>
                </a:solidFill>
                <a:latin typeface="Times New Roman" pitchFamily="18" charset="0"/>
              </a:rPr>
              <a:t>D</a:t>
            </a:r>
            <a:r>
              <a:rPr lang="en-US" sz="2400" dirty="0" smtClean="0">
                <a:solidFill>
                  <a:srgbClr val="0000FF"/>
                </a:solidFill>
                <a:latin typeface="Times New Roman" pitchFamily="18" charset="0"/>
              </a:rPr>
              <a:t>ecimal </a:t>
            </a:r>
            <a:r>
              <a:rPr lang="en-US" sz="2400" dirty="0" smtClean="0">
                <a:solidFill>
                  <a:srgbClr val="FF0000"/>
                </a:solidFill>
                <a:latin typeface="Times New Roman" pitchFamily="18" charset="0"/>
              </a:rPr>
              <a:t>I</a:t>
            </a:r>
            <a:r>
              <a:rPr lang="en-US" sz="2400" dirty="0" smtClean="0">
                <a:solidFill>
                  <a:srgbClr val="0000FF"/>
                </a:solidFill>
                <a:latin typeface="Times New Roman" pitchFamily="18" charset="0"/>
              </a:rPr>
              <a:t>nterchange </a:t>
            </a:r>
            <a:r>
              <a:rPr lang="en-US" sz="2400" dirty="0" smtClean="0">
                <a:solidFill>
                  <a:srgbClr val="FF0000"/>
                </a:solidFill>
                <a:latin typeface="Times New Roman" pitchFamily="18" charset="0"/>
              </a:rPr>
              <a:t>C</a:t>
            </a:r>
            <a:r>
              <a:rPr lang="en-US" sz="2400" dirty="0" smtClean="0">
                <a:solidFill>
                  <a:srgbClr val="0000FF"/>
                </a:solidFill>
                <a:latin typeface="Times New Roman" pitchFamily="18" charset="0"/>
              </a:rPr>
              <a:t>ode</a:t>
            </a:r>
            <a:r>
              <a:rPr lang="en-US" sz="2400" dirty="0" smtClean="0">
                <a:latin typeface="Times New Roman" pitchFamily="18" charset="0"/>
              </a:rPr>
              <a:t>. </a:t>
            </a:r>
          </a:p>
          <a:p>
            <a:pPr marL="342900" indent="-342900">
              <a:lnSpc>
                <a:spcPct val="110000"/>
              </a:lnSpc>
              <a:buFont typeface="Wingdings" pitchFamily="2" charset="2"/>
              <a:buChar char="Ø"/>
            </a:pPr>
            <a:r>
              <a:rPr lang="en-US" dirty="0" smtClean="0"/>
              <a:t> </a:t>
            </a:r>
            <a:r>
              <a:rPr lang="en-US" sz="2400" dirty="0" smtClean="0">
                <a:latin typeface="Times New Roman" pitchFamily="18" charset="0"/>
              </a:rPr>
              <a:t>It uses 8 bit binary code to represent each character. </a:t>
            </a:r>
          </a:p>
          <a:p>
            <a:pPr marL="342900" indent="-342900">
              <a:lnSpc>
                <a:spcPct val="110000"/>
              </a:lnSpc>
              <a:buFont typeface="Wingdings" pitchFamily="2" charset="2"/>
              <a:buChar char="Ø"/>
            </a:pPr>
            <a:r>
              <a:rPr lang="en-US" sz="2400" dirty="0" smtClean="0">
                <a:latin typeface="Times New Roman" pitchFamily="18" charset="0"/>
              </a:rPr>
              <a:t> 2</a:t>
            </a:r>
            <a:r>
              <a:rPr lang="en-US" sz="2400" baseline="30000" dirty="0" smtClean="0">
                <a:latin typeface="Times New Roman" pitchFamily="18" charset="0"/>
              </a:rPr>
              <a:t>8</a:t>
            </a:r>
            <a:r>
              <a:rPr lang="en-US" sz="2400" dirty="0" smtClean="0">
                <a:latin typeface="Times New Roman" pitchFamily="18" charset="0"/>
              </a:rPr>
              <a:t> = 256, a maximum of 256 characters can be represented</a:t>
            </a:r>
          </a:p>
          <a:p>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334962"/>
          </a:xfrm>
        </p:spPr>
        <p:txBody>
          <a:bodyPr>
            <a:normAutofit fontScale="90000"/>
          </a:bodyPr>
          <a:lstStyle/>
          <a:p>
            <a:r>
              <a:rPr lang="en-US" dirty="0" smtClean="0"/>
              <a:t>4-Bit Adder</a:t>
            </a:r>
            <a:endParaRPr lang="en-US" dirty="0"/>
          </a:p>
        </p:txBody>
      </p:sp>
      <p:pic>
        <p:nvPicPr>
          <p:cNvPr id="4" name="Content Placeholder 3"/>
          <p:cNvPicPr>
            <a:picLocks noGrp="1"/>
          </p:cNvPicPr>
          <p:nvPr>
            <p:ph sz="quarter" idx="1"/>
          </p:nvPr>
        </p:nvPicPr>
        <p:blipFill>
          <a:blip r:embed="rId2"/>
          <a:stretch>
            <a:fillRect/>
          </a:stretch>
        </p:blipFill>
        <p:spPr bwMode="auto">
          <a:xfrm>
            <a:off x="0" y="0"/>
            <a:ext cx="86868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BIT ADDER</a:t>
            </a:r>
            <a:endParaRPr lang="en-US" dirty="0"/>
          </a:p>
        </p:txBody>
      </p:sp>
      <p:sp>
        <p:nvSpPr>
          <p:cNvPr id="3" name="Content Placeholder 2"/>
          <p:cNvSpPr>
            <a:spLocks noGrp="1"/>
          </p:cNvSpPr>
          <p:nvPr>
            <p:ph sz="quarter" idx="1"/>
          </p:nvPr>
        </p:nvSpPr>
        <p:spPr/>
        <p:txBody>
          <a:bodyPr>
            <a:normAutofit fontScale="77500" lnSpcReduction="20000"/>
          </a:bodyPr>
          <a:lstStyle/>
          <a:p>
            <a:r>
              <a:rPr lang="en-US" sz="4100" b="0" dirty="0">
                <a:effectLst/>
                <a:latin typeface="Times New Roman" pitchFamily="18" charset="0"/>
                <a:cs typeface="Times New Roman" pitchFamily="18" charset="0"/>
              </a:rPr>
              <a:t>So to design a 4-bit adder circuit we start by designing the 1 –bit full adder then connecting the four 1-bit full adders to get the 4-bit adder as shown in the diagram above.  For the 1-bit full adder, the design begins by drawing the Truth Table for the three input  and the corresponding output SUM and CARRY. The Boolean Expression describing the  binary adder circuit is then deduced. The binary full adder is a three input combinational circuit which satisfies the truth table below.</a:t>
            </a:r>
          </a:p>
          <a:p>
            <a:pPr algn="just"/>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dirty="0" smtClean="0"/>
              <a:t>Full adder</a:t>
            </a:r>
            <a:endParaRPr lang="en-US" dirty="0"/>
          </a:p>
        </p:txBody>
      </p:sp>
      <p:pic>
        <p:nvPicPr>
          <p:cNvPr id="4" name="Content Placeholder 3"/>
          <p:cNvPicPr>
            <a:picLocks noGrp="1"/>
          </p:cNvPicPr>
          <p:nvPr>
            <p:ph sz="quarter" idx="1"/>
          </p:nvPr>
        </p:nvPicPr>
        <p:blipFill>
          <a:blip r:embed="rId2">
            <a:lum bright="-35000" contrast="58000"/>
          </a:blip>
          <a:stretch>
            <a:fillRect/>
          </a:stretch>
        </p:blipFill>
        <p:spPr bwMode="auto">
          <a:xfrm>
            <a:off x="533400" y="838200"/>
            <a:ext cx="8229600" cy="60197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smtClean="0"/>
              <a:t>Full adder</a:t>
            </a:r>
            <a:endParaRPr lang="en-US" dirty="0"/>
          </a:p>
        </p:txBody>
      </p:sp>
      <p:pic>
        <p:nvPicPr>
          <p:cNvPr id="4" name="Content Placeholder 3"/>
          <p:cNvPicPr>
            <a:picLocks noGrp="1"/>
          </p:cNvPicPr>
          <p:nvPr>
            <p:ph sz="quarter" idx="1"/>
          </p:nvPr>
        </p:nvPicPr>
        <p:blipFill>
          <a:blip r:embed="rId2"/>
          <a:stretch>
            <a:fillRect/>
          </a:stretch>
        </p:blipFill>
        <p:spPr bwMode="auto">
          <a:xfrm>
            <a:off x="762000" y="762000"/>
            <a:ext cx="7696200" cy="571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334962"/>
          </a:xfrm>
        </p:spPr>
        <p:txBody>
          <a:bodyPr>
            <a:normAutofit fontScale="90000"/>
          </a:bodyPr>
          <a:lstStyle/>
          <a:p>
            <a:r>
              <a:rPr lang="en-US" dirty="0" smtClean="0"/>
              <a:t>Full adder</a:t>
            </a:r>
            <a:endParaRPr lang="en-US" dirty="0"/>
          </a:p>
        </p:txBody>
      </p:sp>
      <p:pic>
        <p:nvPicPr>
          <p:cNvPr id="4" name="Content Placeholder 3"/>
          <p:cNvPicPr>
            <a:picLocks noGrp="1"/>
          </p:cNvPicPr>
          <p:nvPr>
            <p:ph sz="quarter" idx="1"/>
          </p:nvPr>
        </p:nvPicPr>
        <p:blipFill>
          <a:blip r:embed="rId2">
            <a:lum bright="-43000" contrast="68000"/>
          </a:blip>
          <a:stretch>
            <a:fillRect/>
          </a:stretch>
        </p:blipFill>
        <p:spPr bwMode="auto">
          <a:xfrm>
            <a:off x="304800" y="685800"/>
            <a:ext cx="8534400" cy="61721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carry-</a:t>
            </a:r>
            <a:r>
              <a:rPr lang="en-US" b="1" dirty="0" err="1" smtClean="0"/>
              <a:t>lookahead</a:t>
            </a:r>
            <a:r>
              <a:rPr lang="en-US" b="1" dirty="0" smtClean="0"/>
              <a:t> adders </a:t>
            </a:r>
            <a:r>
              <a:rPr lang="en-US" dirty="0" smtClean="0"/>
              <a:t/>
            </a:r>
            <a:br>
              <a:rPr lang="en-US" dirty="0" smtClean="0"/>
            </a:br>
            <a:endParaRPr lang="en-US" dirty="0"/>
          </a:p>
        </p:txBody>
      </p:sp>
      <p:sp>
        <p:nvSpPr>
          <p:cNvPr id="3" name="Content Placeholder 2"/>
          <p:cNvSpPr>
            <a:spLocks noGrp="1"/>
          </p:cNvSpPr>
          <p:nvPr>
            <p:ph sz="quarter" idx="1"/>
          </p:nvPr>
        </p:nvSpPr>
        <p:spPr>
          <a:xfrm>
            <a:off x="457200" y="1143000"/>
            <a:ext cx="7467600" cy="5330952"/>
          </a:xfrm>
        </p:spPr>
        <p:txBody>
          <a:bodyPr>
            <a:noAutofit/>
          </a:bodyPr>
          <a:lstStyle/>
          <a:p>
            <a:pPr algn="just"/>
            <a:r>
              <a:rPr lang="en-US" b="0" dirty="0" smtClean="0">
                <a:effectLst/>
                <a:latin typeface="Times New Roman" pitchFamily="18" charset="0"/>
                <a:cs typeface="Times New Roman" pitchFamily="18" charset="0"/>
              </a:rPr>
              <a:t>A</a:t>
            </a:r>
            <a:r>
              <a:rPr lang="en-US" b="0" dirty="0">
                <a:effectLst/>
                <a:latin typeface="Times New Roman" pitchFamily="18" charset="0"/>
                <a:cs typeface="Times New Roman" pitchFamily="18" charset="0"/>
              </a:rPr>
              <a:t> carry-</a:t>
            </a:r>
            <a:r>
              <a:rPr lang="en-US" b="0" dirty="0" err="1">
                <a:effectLst/>
                <a:latin typeface="Times New Roman" pitchFamily="18" charset="0"/>
                <a:cs typeface="Times New Roman" pitchFamily="18" charset="0"/>
              </a:rPr>
              <a:t>lookahead</a:t>
            </a:r>
            <a:r>
              <a:rPr lang="en-US" b="0" dirty="0">
                <a:effectLst/>
                <a:latin typeface="Times New Roman" pitchFamily="18" charset="0"/>
                <a:cs typeface="Times New Roman" pitchFamily="18" charset="0"/>
              </a:rPr>
              <a:t> adders (CLA) is a type of adder used in digital logic. A carry-</a:t>
            </a:r>
            <a:r>
              <a:rPr lang="en-US" b="0" dirty="0" err="1">
                <a:effectLst/>
                <a:latin typeface="Times New Roman" pitchFamily="18" charset="0"/>
                <a:cs typeface="Times New Roman" pitchFamily="18" charset="0"/>
              </a:rPr>
              <a:t>lookahead</a:t>
            </a:r>
            <a:r>
              <a:rPr lang="en-US" b="0" dirty="0">
                <a:effectLst/>
                <a:latin typeface="Times New Roman" pitchFamily="18" charset="0"/>
                <a:cs typeface="Times New Roman" pitchFamily="18" charset="0"/>
              </a:rPr>
              <a:t> adder improves speed by reducing the amount of time required to determine carry bits. </a:t>
            </a:r>
            <a:endParaRPr lang="en-US" b="0" dirty="0" smtClean="0">
              <a:effectLst/>
              <a:latin typeface="Times New Roman" pitchFamily="18" charset="0"/>
              <a:cs typeface="Times New Roman" pitchFamily="18" charset="0"/>
            </a:endParaRPr>
          </a:p>
          <a:p>
            <a:pPr algn="just"/>
            <a:r>
              <a:rPr lang="en-US" b="0" dirty="0" smtClean="0">
                <a:effectLst/>
                <a:latin typeface="Times New Roman" pitchFamily="18" charset="0"/>
                <a:cs typeface="Times New Roman" pitchFamily="18" charset="0"/>
              </a:rPr>
              <a:t>It </a:t>
            </a:r>
            <a:r>
              <a:rPr lang="en-US" b="0" dirty="0">
                <a:effectLst/>
                <a:latin typeface="Times New Roman" pitchFamily="18" charset="0"/>
                <a:cs typeface="Times New Roman" pitchFamily="18" charset="0"/>
              </a:rPr>
              <a:t>can be contrasted with the simpler, but usually </a:t>
            </a:r>
            <a:r>
              <a:rPr lang="en-US" b="0" dirty="0" err="1">
                <a:effectLst/>
                <a:latin typeface="Times New Roman" pitchFamily="18" charset="0"/>
                <a:cs typeface="Times New Roman" pitchFamily="18" charset="0"/>
              </a:rPr>
              <a:t>slower,ripple</a:t>
            </a:r>
            <a:r>
              <a:rPr lang="en-US" b="0" dirty="0">
                <a:effectLst/>
                <a:latin typeface="Times New Roman" pitchFamily="18" charset="0"/>
                <a:cs typeface="Times New Roman" pitchFamily="18" charset="0"/>
              </a:rPr>
              <a:t> carry adder for which the carry bit is calculated alongside the sum bit, and each bit must wait until the previous carry has been calculated to begin calculating its own result and carry bits (see adder for detail on ripple carry adders). </a:t>
            </a:r>
            <a:endParaRPr lang="en-US" b="0" dirty="0" smtClean="0">
              <a:effectLst/>
              <a:latin typeface="Times New Roman" pitchFamily="18" charset="0"/>
              <a:cs typeface="Times New Roman" pitchFamily="18" charset="0"/>
            </a:endParaRPr>
          </a:p>
          <a:p>
            <a:pPr algn="just"/>
            <a:endParaRPr lang="en-US" sz="2000" dirty="0"/>
          </a:p>
          <a:p>
            <a:pPr algn="just"/>
            <a:endParaRPr lang="en-US" sz="2000"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pPr algn="just"/>
            <a:r>
              <a:rPr lang="en-US" sz="3500" b="0" dirty="0" smtClean="0">
                <a:effectLst/>
                <a:latin typeface="Times New Roman" pitchFamily="18" charset="0"/>
                <a:cs typeface="Times New Roman" pitchFamily="18" charset="0"/>
              </a:rPr>
              <a:t>The carry-</a:t>
            </a:r>
            <a:r>
              <a:rPr lang="en-US" sz="3500" b="0" dirty="0" err="1" smtClean="0">
                <a:effectLst/>
                <a:latin typeface="Times New Roman" pitchFamily="18" charset="0"/>
                <a:cs typeface="Times New Roman" pitchFamily="18" charset="0"/>
              </a:rPr>
              <a:t>lookahead</a:t>
            </a:r>
            <a:r>
              <a:rPr lang="en-US" sz="3500" b="0" dirty="0" smtClean="0">
                <a:effectLst/>
                <a:latin typeface="Times New Roman" pitchFamily="18" charset="0"/>
                <a:cs typeface="Times New Roman" pitchFamily="18" charset="0"/>
              </a:rPr>
              <a:t> adder calculates one or more carry bits before the sum, which reduces the wait time to calculate the result of the larger value bits.</a:t>
            </a:r>
          </a:p>
          <a:p>
            <a:pPr algn="just"/>
            <a:r>
              <a:rPr lang="en-US" sz="3500" b="0" dirty="0" smtClean="0">
                <a:effectLst/>
                <a:latin typeface="Times New Roman" pitchFamily="18" charset="0"/>
                <a:cs typeface="Times New Roman" pitchFamily="18" charset="0"/>
              </a:rPr>
              <a:t>In a ripple adder the delay of each adder is 10 ns , then for 4 adders the delay will be 40 ns .</a:t>
            </a:r>
          </a:p>
          <a:p>
            <a:pPr algn="just"/>
            <a:endParaRPr lang="en-US" sz="3500" b="0" dirty="0" smtClean="0">
              <a:effectLst/>
              <a:latin typeface="Times New Roman" pitchFamily="18" charset="0"/>
              <a:cs typeface="Times New Roman" pitchFamily="18" charset="0"/>
            </a:endParaRPr>
          </a:p>
          <a:p>
            <a:pPr algn="just"/>
            <a:r>
              <a:rPr lang="en-US" sz="3500" b="0" dirty="0" smtClean="0">
                <a:effectLst/>
                <a:latin typeface="Times New Roman" pitchFamily="18" charset="0"/>
                <a:cs typeface="Times New Roman" pitchFamily="18" charset="0"/>
              </a:rPr>
              <a:t>To overcome this delay Carry Look-Ahead Adder is used</a:t>
            </a:r>
          </a:p>
          <a:p>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b="1" dirty="0" smtClean="0"/>
              <a:t>carry-</a:t>
            </a:r>
            <a:r>
              <a:rPr lang="en-US" b="1" dirty="0" err="1" smtClean="0"/>
              <a:t>lookahead</a:t>
            </a:r>
            <a:r>
              <a:rPr lang="en-US" b="1" dirty="0" smtClean="0"/>
              <a:t> adders </a:t>
            </a:r>
            <a:endParaRPr lang="en-US" dirty="0"/>
          </a:p>
        </p:txBody>
      </p:sp>
      <p:sp>
        <p:nvSpPr>
          <p:cNvPr id="3" name="Content Placeholder 2"/>
          <p:cNvSpPr>
            <a:spLocks noGrp="1"/>
          </p:cNvSpPr>
          <p:nvPr>
            <p:ph sz="quarter" idx="1"/>
          </p:nvPr>
        </p:nvSpPr>
        <p:spPr>
          <a:xfrm>
            <a:off x="457200" y="914400"/>
            <a:ext cx="7467600" cy="5559552"/>
          </a:xfrm>
        </p:spPr>
        <p:txBody>
          <a:bodyPr>
            <a:normAutofit/>
          </a:bodyPr>
          <a:lstStyle/>
          <a:p>
            <a:pPr algn="just"/>
            <a:r>
              <a:rPr lang="en-US" b="0" dirty="0">
                <a:effectLst/>
                <a:latin typeface="Times New Roman" pitchFamily="18" charset="0"/>
                <a:cs typeface="Times New Roman" pitchFamily="18" charset="0"/>
              </a:rPr>
              <a:t>Accordingly, reducing the carry propagation delay of adders is of great importance. Different logic design approaches have been employed to overcome the carry propagation problem. </a:t>
            </a:r>
          </a:p>
          <a:p>
            <a:pPr algn="just"/>
            <a:r>
              <a:rPr lang="en-US" b="0" dirty="0">
                <a:effectLst/>
                <a:latin typeface="Times New Roman" pitchFamily="18" charset="0"/>
                <a:cs typeface="Times New Roman" pitchFamily="18" charset="0"/>
              </a:rPr>
              <a:t>One widely used approach employs the principle of carry look-ahead solves this problem  by calculating the carry signals in advance, based on the input signals. </a:t>
            </a:r>
          </a:p>
          <a:p>
            <a:pPr algn="just"/>
            <a:endParaRPr lang="en-US" b="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carry-</a:t>
            </a:r>
            <a:r>
              <a:rPr lang="en-US" b="1" dirty="0" err="1" smtClean="0"/>
              <a:t>lookahead</a:t>
            </a:r>
            <a:r>
              <a:rPr lang="en-US" b="1" dirty="0" smtClean="0"/>
              <a:t> adders </a:t>
            </a:r>
            <a:endParaRPr lang="en-US" dirty="0"/>
          </a:p>
        </p:txBody>
      </p:sp>
      <p:sp>
        <p:nvSpPr>
          <p:cNvPr id="3" name="Content Placeholder 2"/>
          <p:cNvSpPr>
            <a:spLocks noGrp="1"/>
          </p:cNvSpPr>
          <p:nvPr>
            <p:ph sz="quarter" idx="1"/>
          </p:nvPr>
        </p:nvSpPr>
        <p:spPr/>
        <p:txBody>
          <a:bodyPr>
            <a:normAutofit/>
          </a:bodyPr>
          <a:lstStyle/>
          <a:p>
            <a:pPr algn="just"/>
            <a:r>
              <a:rPr lang="en-US" b="0" dirty="0">
                <a:effectLst/>
                <a:latin typeface="Times New Roman" pitchFamily="18" charset="0"/>
                <a:cs typeface="Times New Roman" pitchFamily="18" charset="0"/>
              </a:rPr>
              <a:t>This type of adder circuit is called as carry look-ahead adder (CLA adder). It is based on  the fact that a carry signal will be generated in two cases: </a:t>
            </a:r>
          </a:p>
          <a:p>
            <a:pPr algn="just"/>
            <a:r>
              <a:rPr lang="en-US" b="0" dirty="0">
                <a:effectLst/>
                <a:latin typeface="Times New Roman" pitchFamily="18" charset="0"/>
                <a:cs typeface="Times New Roman" pitchFamily="18" charset="0"/>
              </a:rPr>
              <a:t>(1) when both bits Ai and Bi are 1, or </a:t>
            </a:r>
          </a:p>
          <a:p>
            <a:pPr algn="just"/>
            <a:r>
              <a:rPr lang="en-US" b="0" dirty="0">
                <a:effectLst/>
                <a:latin typeface="Times New Roman" pitchFamily="18" charset="0"/>
                <a:cs typeface="Times New Roman" pitchFamily="18" charset="0"/>
              </a:rPr>
              <a:t>(2) when one of the two bits is 1 and the carry-in (carry of the previous stage) is 1.</a:t>
            </a:r>
          </a:p>
          <a:p>
            <a:pPr algn="just"/>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58762"/>
          </a:xfrm>
        </p:spPr>
        <p:txBody>
          <a:bodyPr>
            <a:normAutofit fontScale="90000"/>
          </a:bodyPr>
          <a:lstStyle/>
          <a:p>
            <a:endParaRPr lang="en-US" dirty="0"/>
          </a:p>
        </p:txBody>
      </p:sp>
      <p:sp>
        <p:nvSpPr>
          <p:cNvPr id="3" name="Content Placeholder 2"/>
          <p:cNvSpPr>
            <a:spLocks noGrp="1"/>
          </p:cNvSpPr>
          <p:nvPr>
            <p:ph sz="quarter" idx="1"/>
          </p:nvPr>
        </p:nvSpPr>
        <p:spPr>
          <a:xfrm>
            <a:off x="457200" y="685800"/>
            <a:ext cx="8229600" cy="5440363"/>
          </a:xfrm>
        </p:spPr>
        <p:txBody>
          <a:bodyPr/>
          <a:lstStyle/>
          <a:p>
            <a:r>
              <a:rPr lang="en-US" b="0" dirty="0" smtClean="0">
                <a:effectLst/>
                <a:latin typeface="Times New Roman" pitchFamily="18" charset="0"/>
                <a:cs typeface="Times New Roman" pitchFamily="18" charset="0"/>
              </a:rPr>
              <a:t>The </a:t>
            </a:r>
            <a:r>
              <a:rPr lang="en-US" b="0" dirty="0">
                <a:effectLst/>
                <a:latin typeface="Times New Roman" pitchFamily="18" charset="0"/>
                <a:cs typeface="Times New Roman" pitchFamily="18" charset="0"/>
              </a:rPr>
              <a:t>Figure shows the full adder circuit used to add the operand bits in the I </a:t>
            </a:r>
            <a:r>
              <a:rPr lang="en-US" b="0" dirty="0" err="1">
                <a:effectLst/>
                <a:latin typeface="Times New Roman" pitchFamily="18" charset="0"/>
                <a:cs typeface="Times New Roman" pitchFamily="18" charset="0"/>
              </a:rPr>
              <a:t>th</a:t>
            </a:r>
            <a:r>
              <a:rPr lang="en-US" b="0" dirty="0">
                <a:effectLst/>
                <a:latin typeface="Times New Roman" pitchFamily="18" charset="0"/>
                <a:cs typeface="Times New Roman" pitchFamily="18" charset="0"/>
              </a:rPr>
              <a:t> column;  namely Ai &amp; Bi and the carry bit coming from the previous column (</a:t>
            </a:r>
            <a:r>
              <a:rPr lang="en-US" b="0" dirty="0" err="1">
                <a:effectLst/>
                <a:latin typeface="Times New Roman" pitchFamily="18" charset="0"/>
                <a:cs typeface="Times New Roman" pitchFamily="18" charset="0"/>
              </a:rPr>
              <a:t>Ci</a:t>
            </a:r>
            <a:r>
              <a:rPr lang="en-US" b="0" dirty="0">
                <a:effectLst/>
                <a:latin typeface="Times New Roman" pitchFamily="18" charset="0"/>
                <a:cs typeface="Times New Roman" pitchFamily="18" charset="0"/>
              </a:rPr>
              <a:t> ).</a:t>
            </a:r>
          </a:p>
          <a:p>
            <a:endParaRPr lang="en-US" dirty="0"/>
          </a:p>
        </p:txBody>
      </p:sp>
      <p:pic>
        <p:nvPicPr>
          <p:cNvPr id="4" name="Picture 3"/>
          <p:cNvPicPr/>
          <p:nvPr/>
        </p:nvPicPr>
        <p:blipFill>
          <a:blip r:embed="rId2">
            <a:lum bright="-17000" contrast="34000"/>
          </a:blip>
          <a:srcRect/>
          <a:stretch>
            <a:fillRect/>
          </a:stretch>
        </p:blipFill>
        <p:spPr bwMode="auto">
          <a:xfrm>
            <a:off x="1143000" y="3429000"/>
            <a:ext cx="7162800" cy="312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
  <TotalTime>309</TotalTime>
  <Words>6058</Words>
  <Application>Microsoft Office PowerPoint</Application>
  <PresentationFormat>On-screen Show (4:3)</PresentationFormat>
  <Paragraphs>1869</Paragraphs>
  <Slides>151</Slides>
  <Notes>24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151</vt:i4>
      </vt:variant>
    </vt:vector>
  </HeadingPairs>
  <TitlesOfParts>
    <vt:vector size="153" baseType="lpstr">
      <vt:lpstr>Oriel</vt:lpstr>
      <vt:lpstr>Equation</vt:lpstr>
      <vt:lpstr>COMPUTER ORGANISATION AND ARCHITECTURE</vt:lpstr>
      <vt:lpstr>COMPUTER ORGANIZATION </vt:lpstr>
      <vt:lpstr>Slide 3</vt:lpstr>
      <vt:lpstr>REPRESENTING BINARY INTEGERS </vt:lpstr>
      <vt:lpstr>Slide 5</vt:lpstr>
      <vt:lpstr>Examples of 2’s complement addition </vt:lpstr>
      <vt:lpstr>Slide 7</vt:lpstr>
      <vt:lpstr>Slide 8</vt:lpstr>
      <vt:lpstr>Representing Characters </vt:lpstr>
      <vt:lpstr>Slide 10</vt:lpstr>
      <vt:lpstr>Slide 11</vt:lpstr>
      <vt:lpstr>Slide 12</vt:lpstr>
      <vt:lpstr>Slide 13</vt:lpstr>
      <vt:lpstr>Number Systems</vt:lpstr>
      <vt:lpstr>Common Number Systems</vt:lpstr>
      <vt:lpstr>Decimal number System </vt:lpstr>
      <vt:lpstr>Quantities/Counting (1 of 3)</vt:lpstr>
      <vt:lpstr>Quantities/Counting (2 of 3) </vt:lpstr>
      <vt:lpstr>Conversion Among Bases</vt:lpstr>
      <vt:lpstr>Decimal to Decimal (just for fun)</vt:lpstr>
      <vt:lpstr>Slide 21</vt:lpstr>
      <vt:lpstr>Binary to Decimal</vt:lpstr>
      <vt:lpstr>Binary to Decimal</vt:lpstr>
      <vt:lpstr>Example</vt:lpstr>
      <vt:lpstr>Octal to Decimal</vt:lpstr>
      <vt:lpstr>Octal to Decimal</vt:lpstr>
      <vt:lpstr>Example</vt:lpstr>
      <vt:lpstr>Hexadecimal to Decimal</vt:lpstr>
      <vt:lpstr>Hexadecimal to Decimal</vt:lpstr>
      <vt:lpstr>Example</vt:lpstr>
      <vt:lpstr>Decimal to Binary</vt:lpstr>
      <vt:lpstr>Decimal to Binary</vt:lpstr>
      <vt:lpstr>Example</vt:lpstr>
      <vt:lpstr>Octal to Binary</vt:lpstr>
      <vt:lpstr>Octal to Binary</vt:lpstr>
      <vt:lpstr>Example</vt:lpstr>
      <vt:lpstr>Hexadecimal to Binary</vt:lpstr>
      <vt:lpstr>Hexadecimal to Binary</vt:lpstr>
      <vt:lpstr>Example</vt:lpstr>
      <vt:lpstr>Decimal to Octal</vt:lpstr>
      <vt:lpstr>Decimal to Octal</vt:lpstr>
      <vt:lpstr>Example</vt:lpstr>
      <vt:lpstr>Decimal to Hexadecimal</vt:lpstr>
      <vt:lpstr>Decimal to Hexadecimal</vt:lpstr>
      <vt:lpstr>Example</vt:lpstr>
      <vt:lpstr>Binary to Octal</vt:lpstr>
      <vt:lpstr>Binary to Octal</vt:lpstr>
      <vt:lpstr>Example</vt:lpstr>
      <vt:lpstr>Binary to Hexadecimal</vt:lpstr>
      <vt:lpstr>Binary to Hexadecimal</vt:lpstr>
      <vt:lpstr>Example</vt:lpstr>
      <vt:lpstr>Octal to Hexadecimal</vt:lpstr>
      <vt:lpstr>Octal to Hexadecimal</vt:lpstr>
      <vt:lpstr>Example</vt:lpstr>
      <vt:lpstr>Hexadecimal to Octal</vt:lpstr>
      <vt:lpstr>Hexadecimal to Octal</vt:lpstr>
      <vt:lpstr>Example</vt:lpstr>
      <vt:lpstr>Exercise – Convert ...</vt:lpstr>
      <vt:lpstr>Fractions</vt:lpstr>
      <vt:lpstr>Fractions</vt:lpstr>
      <vt:lpstr>Fractions</vt:lpstr>
      <vt:lpstr>Slide 62</vt:lpstr>
      <vt:lpstr>Slide 63</vt:lpstr>
      <vt:lpstr>Slide 64</vt:lpstr>
      <vt:lpstr>Binary arithmetic </vt:lpstr>
      <vt:lpstr>Binary Addition</vt:lpstr>
      <vt:lpstr>Binary Addition</vt:lpstr>
      <vt:lpstr>Binary Subtraction </vt:lpstr>
      <vt:lpstr>Binary Subtraction </vt:lpstr>
      <vt:lpstr>EXAMPLE - SUBTRACTION </vt:lpstr>
      <vt:lpstr>Binary Multiplication </vt:lpstr>
      <vt:lpstr>Binary Multiplication </vt:lpstr>
      <vt:lpstr>EXAMPLE - MULTIPLICATION </vt:lpstr>
      <vt:lpstr>Binary Division </vt:lpstr>
      <vt:lpstr>EXAMPLE - DIVISION </vt:lpstr>
      <vt:lpstr>Half Adder </vt:lpstr>
      <vt:lpstr>BLOCK DIAGRAM </vt:lpstr>
      <vt:lpstr>Full Adder</vt:lpstr>
      <vt:lpstr>Full Adder</vt:lpstr>
      <vt:lpstr>Half Subtractors </vt:lpstr>
      <vt:lpstr>Truth table and circuit diagram</vt:lpstr>
      <vt:lpstr>Full Subtractors </vt:lpstr>
      <vt:lpstr>TRUTH TABLE</vt:lpstr>
      <vt:lpstr>FULL ADDER: CIRCUIT DIAGRAM</vt:lpstr>
      <vt:lpstr>FULL ADDER: CIRCUIT DIAGRAM</vt:lpstr>
      <vt:lpstr>Ripple  Carry Adder </vt:lpstr>
      <vt:lpstr>Carry Propagation </vt:lpstr>
      <vt:lpstr>Carry Propagation </vt:lpstr>
      <vt:lpstr>Carry Propagation </vt:lpstr>
      <vt:lpstr>4-Bit Adder</vt:lpstr>
      <vt:lpstr>4 BIT ADDER</vt:lpstr>
      <vt:lpstr>Full adder</vt:lpstr>
      <vt:lpstr>Full adder</vt:lpstr>
      <vt:lpstr>Full adder</vt:lpstr>
      <vt:lpstr>carry-lookahead adders  </vt:lpstr>
      <vt:lpstr>Slide 96</vt:lpstr>
      <vt:lpstr>carry-lookahead adders </vt:lpstr>
      <vt:lpstr>carry-lookahead adders </vt:lpstr>
      <vt:lpstr>Slide 99</vt:lpstr>
      <vt:lpstr>Slide 100</vt:lpstr>
      <vt:lpstr>Slide 101</vt:lpstr>
      <vt:lpstr>Slide 102</vt:lpstr>
      <vt:lpstr>Slide 103</vt:lpstr>
      <vt:lpstr>Slide 104</vt:lpstr>
      <vt:lpstr>Slide 105</vt:lpstr>
      <vt:lpstr>Slide 106</vt:lpstr>
      <vt:lpstr>Slide 107</vt:lpstr>
      <vt:lpstr>Slide 108</vt:lpstr>
      <vt:lpstr>Binary Parallel Adder/Subtractor:  </vt:lpstr>
      <vt:lpstr>Binary Parallel Adder/Subtractor:  </vt:lpstr>
      <vt:lpstr>Slide 111</vt:lpstr>
      <vt:lpstr>Binary Parallel Adder/Subtractor:  </vt:lpstr>
      <vt:lpstr>Binary Parallel Adder/Subtractor:  </vt:lpstr>
      <vt:lpstr>Binary Multiplier: </vt:lpstr>
      <vt:lpstr>Binary Multiplier: </vt:lpstr>
      <vt:lpstr>Slide 116</vt:lpstr>
      <vt:lpstr>Binary Multiplier: </vt:lpstr>
      <vt:lpstr>Binary Multiplier: </vt:lpstr>
      <vt:lpstr>Binary Multiplier: </vt:lpstr>
      <vt:lpstr>Binary Multiplier: </vt:lpstr>
      <vt:lpstr>Binary Multiplier: </vt:lpstr>
      <vt:lpstr>Multiplication</vt:lpstr>
      <vt:lpstr>Multiplication of unsigned numbers</vt:lpstr>
      <vt:lpstr>Multiplication of unsigned numbers (contd..)</vt:lpstr>
      <vt:lpstr>Sequential multiplication</vt:lpstr>
      <vt:lpstr>Sequential multiplication (contd..)</vt:lpstr>
      <vt:lpstr>Signed Multiplication</vt:lpstr>
      <vt:lpstr>Signed Multiplication</vt:lpstr>
      <vt:lpstr>Signed Multiplication</vt:lpstr>
      <vt:lpstr>Booth Algorithm</vt:lpstr>
      <vt:lpstr>Booth Algorithm</vt:lpstr>
      <vt:lpstr>Booth Algorithm</vt:lpstr>
      <vt:lpstr>Booth Algorithm</vt:lpstr>
      <vt:lpstr>Booth Algorithm</vt:lpstr>
      <vt:lpstr>Slide 135</vt:lpstr>
      <vt:lpstr>Slide 136</vt:lpstr>
      <vt:lpstr>Slide 137</vt:lpstr>
      <vt:lpstr>Slide 138</vt:lpstr>
      <vt:lpstr>Fast Multiplication</vt:lpstr>
      <vt:lpstr>Carry-Save Addition of Summands</vt:lpstr>
      <vt:lpstr>Carry-Save Addition of Summands(Cont.,)</vt:lpstr>
      <vt:lpstr>Carry-Save Addition of Summands(Cont.,)</vt:lpstr>
      <vt:lpstr>Carry-Save Addition of Summands</vt:lpstr>
      <vt:lpstr>Slide 144</vt:lpstr>
      <vt:lpstr>   Restoring Division </vt:lpstr>
      <vt:lpstr>Unsigned division</vt:lpstr>
      <vt:lpstr>Restoring division</vt:lpstr>
      <vt:lpstr>Restoring division</vt:lpstr>
      <vt:lpstr>Restoring division (contd..)</vt:lpstr>
      <vt:lpstr>Non-restoring division</vt:lpstr>
      <vt:lpstr>Non-restoring division (contd..)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Ganapathy</dc:creator>
  <cp:lastModifiedBy>DELL</cp:lastModifiedBy>
  <cp:revision>36</cp:revision>
  <dcterms:created xsi:type="dcterms:W3CDTF">2015-06-27T15:32:15Z</dcterms:created>
  <dcterms:modified xsi:type="dcterms:W3CDTF">2016-08-30T08:40:26Z</dcterms:modified>
</cp:coreProperties>
</file>