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67"/>
  </p:notesMasterIdLst>
  <p:sldIdLst>
    <p:sldId id="256" r:id="rId2"/>
    <p:sldId id="323" r:id="rId3"/>
    <p:sldId id="257" r:id="rId4"/>
    <p:sldId id="258" r:id="rId5"/>
    <p:sldId id="259" r:id="rId6"/>
    <p:sldId id="260" r:id="rId7"/>
    <p:sldId id="261" r:id="rId8"/>
    <p:sldId id="262" r:id="rId9"/>
    <p:sldId id="263" r:id="rId10"/>
    <p:sldId id="264" r:id="rId11"/>
    <p:sldId id="265" r:id="rId12"/>
    <p:sldId id="266" r:id="rId13"/>
    <p:sldId id="267" r:id="rId14"/>
    <p:sldId id="270" r:id="rId15"/>
    <p:sldId id="271" r:id="rId16"/>
    <p:sldId id="322" r:id="rId17"/>
    <p:sldId id="273" r:id="rId18"/>
    <p:sldId id="274" r:id="rId19"/>
    <p:sldId id="276" r:id="rId20"/>
    <p:sldId id="275" r:id="rId21"/>
    <p:sldId id="278" r:id="rId22"/>
    <p:sldId id="277" r:id="rId23"/>
    <p:sldId id="279" r:id="rId24"/>
    <p:sldId id="280" r:id="rId25"/>
    <p:sldId id="281" r:id="rId26"/>
    <p:sldId id="282" r:id="rId27"/>
    <p:sldId id="283" r:id="rId28"/>
    <p:sldId id="284" r:id="rId29"/>
    <p:sldId id="290" r:id="rId30"/>
    <p:sldId id="285" r:id="rId31"/>
    <p:sldId id="286" r:id="rId32"/>
    <p:sldId id="287" r:id="rId33"/>
    <p:sldId id="288" r:id="rId34"/>
    <p:sldId id="289" r:id="rId35"/>
    <p:sldId id="293" r:id="rId36"/>
    <p:sldId id="294" r:id="rId37"/>
    <p:sldId id="295" r:id="rId38"/>
    <p:sldId id="292" r:id="rId39"/>
    <p:sldId id="291" r:id="rId40"/>
    <p:sldId id="296" r:id="rId41"/>
    <p:sldId id="297" r:id="rId42"/>
    <p:sldId id="298" r:id="rId43"/>
    <p:sldId id="299" r:id="rId44"/>
    <p:sldId id="300" r:id="rId45"/>
    <p:sldId id="310" r:id="rId46"/>
    <p:sldId id="301" r:id="rId47"/>
    <p:sldId id="302" r:id="rId48"/>
    <p:sldId id="303" r:id="rId49"/>
    <p:sldId id="311" r:id="rId50"/>
    <p:sldId id="304" r:id="rId51"/>
    <p:sldId id="305" r:id="rId52"/>
    <p:sldId id="312" r:id="rId53"/>
    <p:sldId id="313" r:id="rId54"/>
    <p:sldId id="306" r:id="rId55"/>
    <p:sldId id="307" r:id="rId56"/>
    <p:sldId id="308" r:id="rId57"/>
    <p:sldId id="309" r:id="rId58"/>
    <p:sldId id="314" r:id="rId59"/>
    <p:sldId id="315" r:id="rId60"/>
    <p:sldId id="317" r:id="rId61"/>
    <p:sldId id="316" r:id="rId62"/>
    <p:sldId id="318" r:id="rId63"/>
    <p:sldId id="321" r:id="rId64"/>
    <p:sldId id="324" r:id="rId65"/>
    <p:sldId id="319" r:id="rId6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90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290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90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90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FDE3948-53FC-4CAE-9D8F-B638533C81F8}" type="slidenum">
              <a:rPr lang="en-US"/>
              <a:pPr>
                <a:defRPr/>
              </a:pPr>
              <a:t>‹#›</a:t>
            </a:fld>
            <a:endParaRPr lang="en-US"/>
          </a:p>
        </p:txBody>
      </p:sp>
    </p:spTree>
    <p:extLst>
      <p:ext uri="{BB962C8B-B14F-4D97-AF65-F5344CB8AC3E}">
        <p14:creationId xmlns="" xmlns:p14="http://schemas.microsoft.com/office/powerpoint/2010/main" val="14437890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
        <p:nvSpPr>
          <p:cNvPr id="6758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15895A0-9D2A-47AD-92F6-3ED8862B8959}" type="slidenum">
              <a:rPr lang="en-US" smtClean="0"/>
              <a:pPr eaLnBrk="1" hangingPunct="1"/>
              <a:t>62</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31B93B2-414E-4E35-913F-F159F2FAD124}" type="slidenum">
              <a:rPr lang="en-US" smtClean="0"/>
              <a:pPr eaLnBrk="1" hangingPunct="1"/>
              <a:t>63</a:t>
            </a:fld>
            <a:endParaRPr lang="en-US" smtClean="0"/>
          </a:p>
        </p:txBody>
      </p:sp>
      <p:sp>
        <p:nvSpPr>
          <p:cNvPr id="6861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0EC76F43-E215-48D9-9283-64FAB9D083AC}" type="slidenum">
              <a:rPr lang="en-US" sz="1200"/>
              <a:pPr algn="r" eaLnBrk="1" hangingPunct="1"/>
              <a:t>63</a:t>
            </a:fld>
            <a:endParaRPr lang="en-US" sz="1200"/>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pPr>
              <a:defRPr/>
            </a:pPr>
            <a:fld id="{C5D28C48-24FF-4157-8592-1C2ADA7DC593}" type="slidenum">
              <a:rPr lang="en-US" smtClean="0"/>
              <a:pPr>
                <a:defRPr/>
              </a:pPr>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118D864-3E16-45A0-89C3-5C791BABA85E}" type="slidenum">
              <a:rPr lang="en-US" smtClean="0"/>
              <a:pPr>
                <a:defRPr/>
              </a:pPr>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9093784-8CAE-4939-9BB1-5FD7A533688A}" type="slidenum">
              <a:rPr lang="en-US" smtClean="0"/>
              <a:pPr>
                <a:defRPr/>
              </a:pPr>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C1E4D57-761B-44B2-958C-4ABF5DD09C28}" type="slidenum">
              <a:rPr lang="en-US" smtClean="0"/>
              <a:pPr>
                <a:defRPr/>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F3F78A4-4F44-421E-8F95-EA945B794595}"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0196346-B414-4705-A83E-20ED1D0BC120}" type="slidenum">
              <a:rPr lang="en-US" smtClean="0"/>
              <a:pPr>
                <a:defRPr/>
              </a:pPr>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369D157-C5F7-465E-B8EF-A9C39E9F2F0C}" type="slidenum">
              <a:rPr lang="en-US" smtClean="0"/>
              <a:pPr>
                <a:defRPr/>
              </a:pPr>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930B073-807B-4DC7-BE64-8234EC288C64}" type="slidenum">
              <a:rPr lang="en-US" smtClean="0"/>
              <a:pPr>
                <a:defRPr/>
              </a:pPr>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E5667330-3A1A-4F19-803D-DD708D6EBB73}"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32394F4-1A4D-4EFB-8B5F-0460188D3AF4}"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2B3432A-CA00-4AD1-B88B-BAFC6AEDCFEF}"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pPr>
              <a:defRPr/>
            </a:pPr>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pPr>
              <a:defRPr/>
            </a:pPr>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pPr>
              <a:defRPr/>
            </a:pPr>
            <a:fld id="{8B725EA9-9A62-40F1-B844-1894835E9BB9}"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z="5600" dirty="0" smtClean="0">
                <a:latin typeface="Times New Roman" pitchFamily="18" charset="0"/>
              </a:rPr>
              <a:t>Unit-4</a:t>
            </a:r>
            <a:br>
              <a:rPr lang="en-US" sz="5600" dirty="0" smtClean="0">
                <a:latin typeface="Times New Roman" pitchFamily="18" charset="0"/>
              </a:rPr>
            </a:br>
            <a:r>
              <a:rPr lang="en-US" sz="5600" dirty="0" smtClean="0">
                <a:latin typeface="Times New Roman" pitchFamily="18" charset="0"/>
              </a:rPr>
              <a:t>Peripheral devices &amp; their characteristics</a:t>
            </a:r>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normAutofit fontScale="92500" lnSpcReduction="10000"/>
          </a:bodyPr>
          <a:lstStyle/>
          <a:p>
            <a:pPr algn="just" eaLnBrk="1" hangingPunct="1">
              <a:lnSpc>
                <a:spcPct val="150000"/>
              </a:lnSpc>
              <a:buFont typeface="Wingdings" pitchFamily="2" charset="2"/>
              <a:buNone/>
            </a:pPr>
            <a:r>
              <a:rPr lang="en-US" sz="2800" smtClean="0">
                <a:latin typeface="Times New Roman" pitchFamily="18" charset="0"/>
              </a:rPr>
              <a:t>     It defines the typical link between the processor and several peripherals. The I/O Bus consists of </a:t>
            </a:r>
            <a:r>
              <a:rPr lang="en-US" sz="2800" b="1" smtClean="0">
                <a:latin typeface="Times New Roman" pitchFamily="18" charset="0"/>
              </a:rPr>
              <a:t>data lines, address lines</a:t>
            </a:r>
            <a:r>
              <a:rPr lang="en-US" sz="2800" smtClean="0">
                <a:latin typeface="Times New Roman" pitchFamily="18" charset="0"/>
              </a:rPr>
              <a:t> and </a:t>
            </a:r>
            <a:r>
              <a:rPr lang="en-US" sz="2800" b="1" smtClean="0">
                <a:latin typeface="Times New Roman" pitchFamily="18" charset="0"/>
              </a:rPr>
              <a:t>control lines</a:t>
            </a:r>
            <a:r>
              <a:rPr lang="en-US" sz="2800" smtClean="0">
                <a:latin typeface="Times New Roman" pitchFamily="18" charset="0"/>
              </a:rPr>
              <a:t>. The I/O bus from the processor is attached to all peripherals interface. To communicate with a particular device, the processor places a device address on address lines.</a:t>
            </a:r>
          </a:p>
          <a:p>
            <a:pPr algn="just" eaLnBrk="1" hangingPunct="1">
              <a:lnSpc>
                <a:spcPct val="125000"/>
              </a:lnSpc>
              <a:buFont typeface="Wingdings" pitchFamily="2" charset="2"/>
              <a:buNone/>
            </a:pPr>
            <a:r>
              <a:rPr lang="en-US" sz="2400" smtClean="0">
                <a:latin typeface="Times New Roman" pitchFamily="18" charset="0"/>
              </a:rPr>
              <a:t>	</a:t>
            </a:r>
          </a:p>
        </p:txBody>
      </p:sp>
      <p:sp>
        <p:nvSpPr>
          <p:cNvPr id="11266" name="Rectangle 2"/>
          <p:cNvSpPr>
            <a:spLocks noGrp="1" noChangeArrowheads="1"/>
          </p:cNvSpPr>
          <p:nvPr>
            <p:ph type="title"/>
          </p:nvPr>
        </p:nvSpPr>
        <p:spPr>
          <a:xfrm>
            <a:off x="688490" y="457200"/>
            <a:ext cx="7756263" cy="1054250"/>
          </a:xfrm>
        </p:spPr>
        <p:txBody>
          <a:bodyPr/>
          <a:lstStyle/>
          <a:p>
            <a:pPr eaLnBrk="1" hangingPunct="1"/>
            <a:r>
              <a:rPr lang="en-US" sz="5200" dirty="0" smtClean="0">
                <a:latin typeface="Times New Roman" pitchFamily="18" charset="0"/>
              </a:rPr>
              <a:t>I/O BUS and Interface Module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normAutofit lnSpcReduction="10000"/>
          </a:bodyPr>
          <a:lstStyle/>
          <a:p>
            <a:pPr algn="just" eaLnBrk="1" hangingPunct="1">
              <a:lnSpc>
                <a:spcPct val="150000"/>
              </a:lnSpc>
              <a:buFont typeface="Wingdings" pitchFamily="2" charset="2"/>
              <a:buNone/>
            </a:pPr>
            <a:r>
              <a:rPr lang="en-US" sz="2400" smtClean="0">
                <a:latin typeface="Times New Roman" pitchFamily="18" charset="0"/>
              </a:rPr>
              <a:t>    Each Interface </a:t>
            </a:r>
            <a:r>
              <a:rPr lang="en-US" sz="2400" b="1" smtClean="0">
                <a:latin typeface="Times New Roman" pitchFamily="18" charset="0"/>
              </a:rPr>
              <a:t>decodes</a:t>
            </a:r>
            <a:r>
              <a:rPr lang="en-US" sz="2400" smtClean="0">
                <a:latin typeface="Times New Roman" pitchFamily="18" charset="0"/>
              </a:rPr>
              <a:t> the address and control received from the I/O bus, interprets them for peripherals and provides signals for the </a:t>
            </a:r>
            <a:r>
              <a:rPr lang="en-US" sz="2400" b="1" smtClean="0">
                <a:latin typeface="Times New Roman" pitchFamily="18" charset="0"/>
              </a:rPr>
              <a:t>peripheral controller</a:t>
            </a:r>
            <a:r>
              <a:rPr lang="en-US" sz="2400" smtClean="0">
                <a:latin typeface="Times New Roman" pitchFamily="18" charset="0"/>
              </a:rPr>
              <a:t>. It is also synchronizes the data flow and supervises the transfer between peripheral and processor. Each peripheral has its own controller. </a:t>
            </a:r>
            <a:r>
              <a:rPr lang="en-US" sz="2400" b="1" smtClean="0">
                <a:latin typeface="Times New Roman" pitchFamily="18" charset="0"/>
              </a:rPr>
              <a:t>For example</a:t>
            </a:r>
            <a:r>
              <a:rPr lang="en-US" sz="2400" smtClean="0">
                <a:latin typeface="Times New Roman" pitchFamily="18" charset="0"/>
              </a:rPr>
              <a:t>, the printer controller  controls the paper motion, the print timing.</a:t>
            </a:r>
          </a:p>
          <a:p>
            <a:pPr algn="just" eaLnBrk="1" hangingPunct="1">
              <a:lnSpc>
                <a:spcPct val="90000"/>
              </a:lnSpc>
            </a:pPr>
            <a:endParaRPr lang="en-US" sz="2400" smtClean="0"/>
          </a:p>
        </p:txBody>
      </p:sp>
      <p:sp>
        <p:nvSpPr>
          <p:cNvPr id="12290" name="Rectangle 2"/>
          <p:cNvSpPr>
            <a:spLocks noGrp="1" noChangeArrowheads="1"/>
          </p:cNvSpPr>
          <p:nvPr>
            <p:ph type="title"/>
          </p:nvPr>
        </p:nvSpPr>
        <p:spPr>
          <a:xfrm>
            <a:off x="688490" y="457200"/>
            <a:ext cx="7756263" cy="1054250"/>
          </a:xfrm>
        </p:spPr>
        <p:txBody>
          <a:bodyPr/>
          <a:lstStyle/>
          <a:p>
            <a:pPr eaLnBrk="1" hangingPunct="1"/>
            <a:r>
              <a:rPr lang="en-US" dirty="0" smtClean="0">
                <a:latin typeface="Times New Roman" pitchFamily="18" charset="0"/>
              </a:rPr>
              <a:t>I/O BUS and Interface Module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533400" y="2057400"/>
            <a:ext cx="8382000" cy="5029200"/>
          </a:xfrm>
        </p:spPr>
        <p:txBody>
          <a:bodyPr/>
          <a:lstStyle/>
          <a:p>
            <a:pPr marL="660400" indent="-660400" algn="just" eaLnBrk="1" hangingPunct="1">
              <a:buFont typeface="Wingdings" pitchFamily="2" charset="2"/>
              <a:buNone/>
            </a:pPr>
            <a:r>
              <a:rPr lang="en-US" sz="2800" dirty="0" smtClean="0">
                <a:latin typeface="Times New Roman" pitchFamily="18" charset="0"/>
              </a:rPr>
              <a:t>     </a:t>
            </a:r>
          </a:p>
          <a:p>
            <a:pPr marL="660400" indent="-660400" algn="just" eaLnBrk="1" hangingPunct="1">
              <a:buFont typeface="Wingdings" pitchFamily="2" charset="2"/>
              <a:buNone/>
            </a:pPr>
            <a:r>
              <a:rPr lang="en-US" sz="2800" dirty="0" smtClean="0">
                <a:latin typeface="Times New Roman" pitchFamily="18" charset="0"/>
              </a:rPr>
              <a:t>    The control lines are referred as an I/O command. The  commands are as following:</a:t>
            </a:r>
          </a:p>
          <a:p>
            <a:pPr marL="660400" indent="-660400" algn="just" eaLnBrk="1" hangingPunct="1">
              <a:buFont typeface="Wingdings" pitchFamily="2" charset="2"/>
              <a:buNone/>
            </a:pPr>
            <a:r>
              <a:rPr lang="en-US" sz="2800" b="1" u="sng" dirty="0" smtClean="0">
                <a:latin typeface="Times New Roman" pitchFamily="18" charset="0"/>
              </a:rPr>
              <a:t>Control command-</a:t>
            </a:r>
            <a:r>
              <a:rPr lang="en-US" sz="2800" dirty="0" smtClean="0">
                <a:latin typeface="Times New Roman" pitchFamily="18" charset="0"/>
              </a:rPr>
              <a:t> A control command is issued to activate the peripheral and to inform it what to do.</a:t>
            </a:r>
          </a:p>
          <a:p>
            <a:pPr marL="660400" indent="-660400" algn="just" eaLnBrk="1" hangingPunct="1">
              <a:buFont typeface="Wingdings" pitchFamily="2" charset="2"/>
              <a:buNone/>
            </a:pPr>
            <a:r>
              <a:rPr lang="en-US" sz="2800" b="1" u="sng" dirty="0" smtClean="0">
                <a:latin typeface="Times New Roman" pitchFamily="18" charset="0"/>
              </a:rPr>
              <a:t>Status command-</a:t>
            </a:r>
            <a:r>
              <a:rPr lang="en-US" sz="2800" dirty="0" smtClean="0">
                <a:latin typeface="Times New Roman" pitchFamily="18" charset="0"/>
              </a:rPr>
              <a:t> A status command is used to test various status conditions in the interface and the peripheral.</a:t>
            </a:r>
            <a:endParaRPr lang="en-US" sz="2800" b="1" u="sng" dirty="0" smtClean="0">
              <a:latin typeface="Times New Roman" pitchFamily="18" charset="0"/>
            </a:endParaRPr>
          </a:p>
          <a:p>
            <a:pPr marL="660400" indent="-660400" algn="just" eaLnBrk="1" hangingPunct="1">
              <a:buFont typeface="Wingdings" pitchFamily="2" charset="2"/>
              <a:buNone/>
            </a:pPr>
            <a:endParaRPr lang="en-US" sz="2800" dirty="0" smtClean="0">
              <a:latin typeface="Times New Roman" pitchFamily="18" charset="0"/>
            </a:endParaRPr>
          </a:p>
        </p:txBody>
      </p:sp>
      <p:sp>
        <p:nvSpPr>
          <p:cNvPr id="13314" name="Rectangle 2"/>
          <p:cNvSpPr>
            <a:spLocks noGrp="1" noChangeArrowheads="1"/>
          </p:cNvSpPr>
          <p:nvPr>
            <p:ph type="title"/>
          </p:nvPr>
        </p:nvSpPr>
        <p:spPr>
          <a:xfrm>
            <a:off x="688490" y="381000"/>
            <a:ext cx="7756263" cy="1054250"/>
          </a:xfrm>
        </p:spPr>
        <p:txBody>
          <a:bodyPr/>
          <a:lstStyle/>
          <a:p>
            <a:pPr eaLnBrk="1" hangingPunct="1"/>
            <a:r>
              <a:rPr lang="en-US" dirty="0" smtClean="0">
                <a:latin typeface="Times New Roman" pitchFamily="18" charset="0"/>
              </a:rPr>
              <a:t>I/O BUS and Interface Module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699247" y="2248347"/>
            <a:ext cx="8292353" cy="4609653"/>
          </a:xfrm>
        </p:spPr>
        <p:txBody>
          <a:bodyPr/>
          <a:lstStyle/>
          <a:p>
            <a:pPr marL="812800" indent="-812800" algn="just" eaLnBrk="1" hangingPunct="1">
              <a:buFontTx/>
              <a:buNone/>
            </a:pPr>
            <a:r>
              <a:rPr lang="en-US" sz="2800" b="1" u="sng" dirty="0" smtClean="0">
                <a:latin typeface="Times New Roman" pitchFamily="18" charset="0"/>
              </a:rPr>
              <a:t>Output data command-</a:t>
            </a:r>
            <a:r>
              <a:rPr lang="en-US" sz="2800" dirty="0" smtClean="0">
                <a:latin typeface="Times New Roman" pitchFamily="18" charset="0"/>
              </a:rPr>
              <a:t> </a:t>
            </a:r>
          </a:p>
          <a:p>
            <a:pPr marL="812800" indent="-812800" algn="ctr" eaLnBrk="1" hangingPunct="1">
              <a:buFontTx/>
              <a:buNone/>
            </a:pPr>
            <a:r>
              <a:rPr lang="en-US" sz="2800" dirty="0" smtClean="0">
                <a:latin typeface="Times New Roman" pitchFamily="18" charset="0"/>
              </a:rPr>
              <a:t>A data output command causes the interface to respond by transferring data from the bus into one of its registers.</a:t>
            </a:r>
          </a:p>
          <a:p>
            <a:pPr marL="812800" indent="-812800" algn="just" eaLnBrk="1" hangingPunct="1">
              <a:buFontTx/>
              <a:buNone/>
            </a:pPr>
            <a:r>
              <a:rPr lang="en-US" sz="2800" b="1" u="sng" dirty="0" smtClean="0">
                <a:latin typeface="Times New Roman" pitchFamily="18" charset="0"/>
              </a:rPr>
              <a:t>Input data command-</a:t>
            </a:r>
            <a:r>
              <a:rPr lang="en-US" sz="2800" dirty="0" smtClean="0">
                <a:latin typeface="Times New Roman" pitchFamily="18" charset="0"/>
              </a:rPr>
              <a:t> </a:t>
            </a:r>
          </a:p>
          <a:p>
            <a:pPr marL="812800" indent="-812800" algn="ctr" eaLnBrk="1" hangingPunct="1">
              <a:buFontTx/>
              <a:buNone/>
            </a:pPr>
            <a:r>
              <a:rPr lang="en-US" sz="2800" dirty="0" smtClean="0">
                <a:latin typeface="Times New Roman" pitchFamily="18" charset="0"/>
              </a:rPr>
              <a:t>The data input command is the opposite of the data output. In this case the interface receives on item of data from the peripheral and places it in its buffer register.</a:t>
            </a:r>
            <a:endParaRPr lang="en-US" sz="2800" b="1" u="sng" dirty="0" smtClean="0">
              <a:latin typeface="Times New Roman" pitchFamily="18" charset="0"/>
            </a:endParaRPr>
          </a:p>
        </p:txBody>
      </p:sp>
      <p:sp>
        <p:nvSpPr>
          <p:cNvPr id="14338" name="Rectangle 2"/>
          <p:cNvSpPr>
            <a:spLocks noGrp="1" noChangeArrowheads="1"/>
          </p:cNvSpPr>
          <p:nvPr>
            <p:ph type="title"/>
          </p:nvPr>
        </p:nvSpPr>
        <p:spPr/>
        <p:txBody>
          <a:bodyPr/>
          <a:lstStyle/>
          <a:p>
            <a:pPr eaLnBrk="1" hangingPunct="1"/>
            <a:r>
              <a:rPr lang="en-US" sz="5200" dirty="0" smtClean="0">
                <a:latin typeface="Times New Roman" pitchFamily="18" charset="0"/>
              </a:rPr>
              <a:t>I/O BUS and Interface Module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4"/>
          <p:cNvGrpSpPr>
            <a:grpSpLocks/>
          </p:cNvGrpSpPr>
          <p:nvPr/>
        </p:nvGrpSpPr>
        <p:grpSpPr bwMode="auto">
          <a:xfrm>
            <a:off x="838200" y="2057400"/>
            <a:ext cx="8305800" cy="4741863"/>
            <a:chOff x="432" y="672"/>
            <a:chExt cx="5328" cy="3300"/>
          </a:xfrm>
        </p:grpSpPr>
        <p:sp>
          <p:nvSpPr>
            <p:cNvPr id="15364" name="Rectangle 4"/>
            <p:cNvSpPr>
              <a:spLocks noChangeArrowheads="1"/>
            </p:cNvSpPr>
            <p:nvPr/>
          </p:nvSpPr>
          <p:spPr bwMode="auto">
            <a:xfrm>
              <a:off x="4080" y="2016"/>
              <a:ext cx="1008" cy="384"/>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5365" name="Rectangle 3"/>
            <p:cNvSpPr>
              <a:spLocks noChangeArrowheads="1"/>
            </p:cNvSpPr>
            <p:nvPr/>
          </p:nvSpPr>
          <p:spPr bwMode="auto">
            <a:xfrm>
              <a:off x="1776" y="2016"/>
              <a:ext cx="1008" cy="384"/>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5366" name="Rectangle 5"/>
            <p:cNvSpPr>
              <a:spLocks noChangeArrowheads="1"/>
            </p:cNvSpPr>
            <p:nvPr/>
          </p:nvSpPr>
          <p:spPr bwMode="auto">
            <a:xfrm>
              <a:off x="2928" y="2016"/>
              <a:ext cx="1008" cy="384"/>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5367" name="Rectangle 7"/>
            <p:cNvSpPr>
              <a:spLocks noChangeArrowheads="1"/>
            </p:cNvSpPr>
            <p:nvPr/>
          </p:nvSpPr>
          <p:spPr bwMode="auto">
            <a:xfrm>
              <a:off x="432" y="672"/>
              <a:ext cx="1200" cy="1056"/>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5368" name="Line 8"/>
            <p:cNvSpPr>
              <a:spLocks noChangeShapeType="1"/>
            </p:cNvSpPr>
            <p:nvPr/>
          </p:nvSpPr>
          <p:spPr bwMode="auto">
            <a:xfrm>
              <a:off x="1635" y="864"/>
              <a:ext cx="3501" cy="1"/>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369" name="Line 9"/>
            <p:cNvSpPr>
              <a:spLocks noChangeShapeType="1"/>
            </p:cNvSpPr>
            <p:nvPr/>
          </p:nvSpPr>
          <p:spPr bwMode="auto">
            <a:xfrm>
              <a:off x="1635" y="1200"/>
              <a:ext cx="3501" cy="1"/>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370" name="Line 10"/>
            <p:cNvSpPr>
              <a:spLocks noChangeShapeType="1"/>
            </p:cNvSpPr>
            <p:nvPr/>
          </p:nvSpPr>
          <p:spPr bwMode="auto">
            <a:xfrm>
              <a:off x="1635" y="1536"/>
              <a:ext cx="3501" cy="1"/>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371" name="Text Box 11"/>
            <p:cNvSpPr txBox="1">
              <a:spLocks noChangeArrowheads="1"/>
            </p:cNvSpPr>
            <p:nvPr/>
          </p:nvSpPr>
          <p:spPr bwMode="auto">
            <a:xfrm>
              <a:off x="577" y="1007"/>
              <a:ext cx="911" cy="2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t>Processor</a:t>
              </a:r>
            </a:p>
          </p:txBody>
        </p:sp>
        <p:sp>
          <p:nvSpPr>
            <p:cNvPr id="15372" name="Line 12"/>
            <p:cNvSpPr>
              <a:spLocks noChangeShapeType="1"/>
            </p:cNvSpPr>
            <p:nvPr/>
          </p:nvSpPr>
          <p:spPr bwMode="auto">
            <a:xfrm>
              <a:off x="1968" y="1536"/>
              <a:ext cx="0" cy="48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373" name="Line 13"/>
            <p:cNvSpPr>
              <a:spLocks noChangeShapeType="1"/>
            </p:cNvSpPr>
            <p:nvPr/>
          </p:nvSpPr>
          <p:spPr bwMode="auto">
            <a:xfrm>
              <a:off x="4272" y="1536"/>
              <a:ext cx="0" cy="48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374" name="Line 14"/>
            <p:cNvSpPr>
              <a:spLocks noChangeShapeType="1"/>
            </p:cNvSpPr>
            <p:nvPr/>
          </p:nvSpPr>
          <p:spPr bwMode="auto">
            <a:xfrm>
              <a:off x="3120" y="1536"/>
              <a:ext cx="0" cy="48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375" name="Line 15"/>
            <p:cNvSpPr>
              <a:spLocks noChangeShapeType="1"/>
            </p:cNvSpPr>
            <p:nvPr/>
          </p:nvSpPr>
          <p:spPr bwMode="auto">
            <a:xfrm>
              <a:off x="2256" y="1200"/>
              <a:ext cx="0" cy="816"/>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376" name="Line 16"/>
            <p:cNvSpPr>
              <a:spLocks noChangeShapeType="1"/>
            </p:cNvSpPr>
            <p:nvPr/>
          </p:nvSpPr>
          <p:spPr bwMode="auto">
            <a:xfrm>
              <a:off x="4512" y="1200"/>
              <a:ext cx="0" cy="816"/>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377" name="Line 17"/>
            <p:cNvSpPr>
              <a:spLocks noChangeShapeType="1"/>
            </p:cNvSpPr>
            <p:nvPr/>
          </p:nvSpPr>
          <p:spPr bwMode="auto">
            <a:xfrm>
              <a:off x="3408" y="1200"/>
              <a:ext cx="0" cy="816"/>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378" name="Line 18"/>
            <p:cNvSpPr>
              <a:spLocks noChangeShapeType="1"/>
            </p:cNvSpPr>
            <p:nvPr/>
          </p:nvSpPr>
          <p:spPr bwMode="auto">
            <a:xfrm>
              <a:off x="2496" y="864"/>
              <a:ext cx="0" cy="1152"/>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379" name="Line 19"/>
            <p:cNvSpPr>
              <a:spLocks noChangeShapeType="1"/>
            </p:cNvSpPr>
            <p:nvPr/>
          </p:nvSpPr>
          <p:spPr bwMode="auto">
            <a:xfrm>
              <a:off x="4800" y="864"/>
              <a:ext cx="0" cy="1152"/>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380" name="Line 20"/>
            <p:cNvSpPr>
              <a:spLocks noChangeShapeType="1"/>
            </p:cNvSpPr>
            <p:nvPr/>
          </p:nvSpPr>
          <p:spPr bwMode="auto">
            <a:xfrm>
              <a:off x="3696" y="864"/>
              <a:ext cx="0" cy="1152"/>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381" name="Oval 21"/>
            <p:cNvSpPr>
              <a:spLocks noChangeArrowheads="1"/>
            </p:cNvSpPr>
            <p:nvPr/>
          </p:nvSpPr>
          <p:spPr bwMode="auto">
            <a:xfrm>
              <a:off x="2208" y="1152"/>
              <a:ext cx="96" cy="48"/>
            </a:xfrm>
            <a:prstGeom prst="ellipse">
              <a:avLst/>
            </a:prstGeom>
            <a:solidFill>
              <a:schemeClr val="tx2"/>
            </a:solidFill>
            <a:ln w="9525">
              <a:solidFill>
                <a:schemeClr val="tx1"/>
              </a:solidFill>
              <a:round/>
              <a:headEnd/>
              <a:tailEnd/>
            </a:ln>
          </p:spPr>
          <p:txBody>
            <a:bodyPr wrap="none" anchor="ctr"/>
            <a:lstStyle/>
            <a:p>
              <a:endParaRPr lang="en-US"/>
            </a:p>
          </p:txBody>
        </p:sp>
        <p:sp>
          <p:nvSpPr>
            <p:cNvPr id="15382" name="Oval 22"/>
            <p:cNvSpPr>
              <a:spLocks noChangeArrowheads="1"/>
            </p:cNvSpPr>
            <p:nvPr/>
          </p:nvSpPr>
          <p:spPr bwMode="auto">
            <a:xfrm>
              <a:off x="2448" y="816"/>
              <a:ext cx="96" cy="48"/>
            </a:xfrm>
            <a:prstGeom prst="ellipse">
              <a:avLst/>
            </a:prstGeom>
            <a:solidFill>
              <a:schemeClr val="tx2"/>
            </a:solidFill>
            <a:ln w="9525">
              <a:solidFill>
                <a:schemeClr val="tx1"/>
              </a:solidFill>
              <a:round/>
              <a:headEnd/>
              <a:tailEnd/>
            </a:ln>
          </p:spPr>
          <p:txBody>
            <a:bodyPr wrap="none" anchor="ctr"/>
            <a:lstStyle/>
            <a:p>
              <a:endParaRPr lang="en-US"/>
            </a:p>
          </p:txBody>
        </p:sp>
        <p:sp>
          <p:nvSpPr>
            <p:cNvPr id="15383" name="Oval 23"/>
            <p:cNvSpPr>
              <a:spLocks noChangeArrowheads="1"/>
            </p:cNvSpPr>
            <p:nvPr/>
          </p:nvSpPr>
          <p:spPr bwMode="auto">
            <a:xfrm>
              <a:off x="3360" y="1152"/>
              <a:ext cx="96" cy="48"/>
            </a:xfrm>
            <a:prstGeom prst="ellipse">
              <a:avLst/>
            </a:prstGeom>
            <a:solidFill>
              <a:schemeClr val="tx2"/>
            </a:solidFill>
            <a:ln w="9525">
              <a:solidFill>
                <a:schemeClr val="tx1"/>
              </a:solidFill>
              <a:round/>
              <a:headEnd/>
              <a:tailEnd/>
            </a:ln>
          </p:spPr>
          <p:txBody>
            <a:bodyPr wrap="none" anchor="ctr"/>
            <a:lstStyle/>
            <a:p>
              <a:endParaRPr lang="en-US"/>
            </a:p>
          </p:txBody>
        </p:sp>
        <p:sp>
          <p:nvSpPr>
            <p:cNvPr id="15384" name="Oval 24"/>
            <p:cNvSpPr>
              <a:spLocks noChangeArrowheads="1"/>
            </p:cNvSpPr>
            <p:nvPr/>
          </p:nvSpPr>
          <p:spPr bwMode="auto">
            <a:xfrm>
              <a:off x="3072" y="1488"/>
              <a:ext cx="96" cy="48"/>
            </a:xfrm>
            <a:prstGeom prst="ellipse">
              <a:avLst/>
            </a:prstGeom>
            <a:solidFill>
              <a:schemeClr val="tx2"/>
            </a:solidFill>
            <a:ln w="9525">
              <a:solidFill>
                <a:schemeClr val="tx1"/>
              </a:solidFill>
              <a:round/>
              <a:headEnd/>
              <a:tailEnd/>
            </a:ln>
          </p:spPr>
          <p:txBody>
            <a:bodyPr wrap="none" anchor="ctr"/>
            <a:lstStyle/>
            <a:p>
              <a:endParaRPr lang="en-US"/>
            </a:p>
          </p:txBody>
        </p:sp>
        <p:sp>
          <p:nvSpPr>
            <p:cNvPr id="15385" name="Oval 25"/>
            <p:cNvSpPr>
              <a:spLocks noChangeArrowheads="1"/>
            </p:cNvSpPr>
            <p:nvPr/>
          </p:nvSpPr>
          <p:spPr bwMode="auto">
            <a:xfrm>
              <a:off x="4224" y="1536"/>
              <a:ext cx="96" cy="48"/>
            </a:xfrm>
            <a:prstGeom prst="ellipse">
              <a:avLst/>
            </a:prstGeom>
            <a:solidFill>
              <a:schemeClr val="tx2"/>
            </a:solidFill>
            <a:ln w="9525">
              <a:solidFill>
                <a:schemeClr val="tx1"/>
              </a:solidFill>
              <a:round/>
              <a:headEnd/>
              <a:tailEnd/>
            </a:ln>
          </p:spPr>
          <p:txBody>
            <a:bodyPr wrap="none" anchor="ctr"/>
            <a:lstStyle/>
            <a:p>
              <a:endParaRPr lang="en-US"/>
            </a:p>
          </p:txBody>
        </p:sp>
        <p:sp>
          <p:nvSpPr>
            <p:cNvPr id="15386" name="Oval 26"/>
            <p:cNvSpPr>
              <a:spLocks noChangeArrowheads="1"/>
            </p:cNvSpPr>
            <p:nvPr/>
          </p:nvSpPr>
          <p:spPr bwMode="auto">
            <a:xfrm>
              <a:off x="4464" y="1200"/>
              <a:ext cx="96" cy="48"/>
            </a:xfrm>
            <a:prstGeom prst="ellipse">
              <a:avLst/>
            </a:prstGeom>
            <a:solidFill>
              <a:schemeClr val="tx2"/>
            </a:solidFill>
            <a:ln w="9525">
              <a:solidFill>
                <a:schemeClr val="tx1"/>
              </a:solidFill>
              <a:round/>
              <a:headEnd/>
              <a:tailEnd/>
            </a:ln>
          </p:spPr>
          <p:txBody>
            <a:bodyPr wrap="none" anchor="ctr"/>
            <a:lstStyle/>
            <a:p>
              <a:endParaRPr lang="en-US"/>
            </a:p>
          </p:txBody>
        </p:sp>
        <p:sp>
          <p:nvSpPr>
            <p:cNvPr id="15387" name="Oval 27"/>
            <p:cNvSpPr>
              <a:spLocks noChangeArrowheads="1"/>
            </p:cNvSpPr>
            <p:nvPr/>
          </p:nvSpPr>
          <p:spPr bwMode="auto">
            <a:xfrm>
              <a:off x="4752" y="816"/>
              <a:ext cx="96" cy="48"/>
            </a:xfrm>
            <a:prstGeom prst="ellipse">
              <a:avLst/>
            </a:prstGeom>
            <a:solidFill>
              <a:schemeClr val="tx2"/>
            </a:solidFill>
            <a:ln w="9525">
              <a:solidFill>
                <a:schemeClr val="tx1"/>
              </a:solidFill>
              <a:round/>
              <a:headEnd/>
              <a:tailEnd/>
            </a:ln>
          </p:spPr>
          <p:txBody>
            <a:bodyPr wrap="none" anchor="ctr"/>
            <a:lstStyle/>
            <a:p>
              <a:endParaRPr lang="en-US"/>
            </a:p>
          </p:txBody>
        </p:sp>
        <p:sp>
          <p:nvSpPr>
            <p:cNvPr id="15388" name="Oval 28"/>
            <p:cNvSpPr>
              <a:spLocks noChangeArrowheads="1"/>
            </p:cNvSpPr>
            <p:nvPr/>
          </p:nvSpPr>
          <p:spPr bwMode="auto">
            <a:xfrm>
              <a:off x="3648" y="816"/>
              <a:ext cx="96" cy="48"/>
            </a:xfrm>
            <a:prstGeom prst="ellipse">
              <a:avLst/>
            </a:prstGeom>
            <a:solidFill>
              <a:schemeClr val="tx2"/>
            </a:solidFill>
            <a:ln w="9525">
              <a:solidFill>
                <a:schemeClr val="tx1"/>
              </a:solidFill>
              <a:round/>
              <a:headEnd/>
              <a:tailEnd/>
            </a:ln>
          </p:spPr>
          <p:txBody>
            <a:bodyPr wrap="none" anchor="ctr"/>
            <a:lstStyle/>
            <a:p>
              <a:endParaRPr lang="en-US"/>
            </a:p>
          </p:txBody>
        </p:sp>
        <p:sp>
          <p:nvSpPr>
            <p:cNvPr id="15389" name="Oval 29"/>
            <p:cNvSpPr>
              <a:spLocks noChangeArrowheads="1"/>
            </p:cNvSpPr>
            <p:nvPr/>
          </p:nvSpPr>
          <p:spPr bwMode="auto">
            <a:xfrm>
              <a:off x="1920" y="1488"/>
              <a:ext cx="96" cy="48"/>
            </a:xfrm>
            <a:prstGeom prst="ellipse">
              <a:avLst/>
            </a:prstGeom>
            <a:solidFill>
              <a:schemeClr val="tx2"/>
            </a:solidFill>
            <a:ln w="9525">
              <a:solidFill>
                <a:schemeClr val="tx1"/>
              </a:solidFill>
              <a:round/>
              <a:headEnd/>
              <a:tailEnd/>
            </a:ln>
          </p:spPr>
          <p:txBody>
            <a:bodyPr wrap="none" anchor="ctr"/>
            <a:lstStyle/>
            <a:p>
              <a:endParaRPr lang="en-US"/>
            </a:p>
          </p:txBody>
        </p:sp>
        <p:sp>
          <p:nvSpPr>
            <p:cNvPr id="15390" name="Rectangle 30"/>
            <p:cNvSpPr>
              <a:spLocks noChangeArrowheads="1"/>
            </p:cNvSpPr>
            <p:nvPr/>
          </p:nvSpPr>
          <p:spPr bwMode="auto">
            <a:xfrm>
              <a:off x="1776" y="2688"/>
              <a:ext cx="960" cy="864"/>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5391" name="Rectangle 31"/>
            <p:cNvSpPr>
              <a:spLocks noChangeArrowheads="1"/>
            </p:cNvSpPr>
            <p:nvPr/>
          </p:nvSpPr>
          <p:spPr bwMode="auto">
            <a:xfrm>
              <a:off x="2928" y="2688"/>
              <a:ext cx="960" cy="864"/>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5392" name="Rectangle 32"/>
            <p:cNvSpPr>
              <a:spLocks noChangeArrowheads="1"/>
            </p:cNvSpPr>
            <p:nvPr/>
          </p:nvSpPr>
          <p:spPr bwMode="auto">
            <a:xfrm>
              <a:off x="4080" y="2688"/>
              <a:ext cx="960" cy="864"/>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5393" name="Line 33"/>
            <p:cNvSpPr>
              <a:spLocks noChangeShapeType="1"/>
            </p:cNvSpPr>
            <p:nvPr/>
          </p:nvSpPr>
          <p:spPr bwMode="auto">
            <a:xfrm>
              <a:off x="3408" y="2400"/>
              <a:ext cx="0" cy="2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394" name="Line 34"/>
            <p:cNvSpPr>
              <a:spLocks noChangeShapeType="1"/>
            </p:cNvSpPr>
            <p:nvPr/>
          </p:nvSpPr>
          <p:spPr bwMode="auto">
            <a:xfrm>
              <a:off x="2256" y="2400"/>
              <a:ext cx="0" cy="2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395" name="Line 35"/>
            <p:cNvSpPr>
              <a:spLocks noChangeShapeType="1"/>
            </p:cNvSpPr>
            <p:nvPr/>
          </p:nvSpPr>
          <p:spPr bwMode="auto">
            <a:xfrm>
              <a:off x="4560" y="2400"/>
              <a:ext cx="0" cy="2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5396" name="Text Box 36"/>
            <p:cNvSpPr txBox="1">
              <a:spLocks noChangeArrowheads="1"/>
            </p:cNvSpPr>
            <p:nvPr/>
          </p:nvSpPr>
          <p:spPr bwMode="auto">
            <a:xfrm>
              <a:off x="1873" y="2063"/>
              <a:ext cx="815" cy="2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t>Interface</a:t>
              </a:r>
            </a:p>
          </p:txBody>
        </p:sp>
        <p:sp>
          <p:nvSpPr>
            <p:cNvPr id="15397" name="Text Box 37"/>
            <p:cNvSpPr txBox="1">
              <a:spLocks noChangeArrowheads="1"/>
            </p:cNvSpPr>
            <p:nvPr/>
          </p:nvSpPr>
          <p:spPr bwMode="auto">
            <a:xfrm>
              <a:off x="3025" y="2063"/>
              <a:ext cx="814" cy="2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t>Interface</a:t>
              </a:r>
            </a:p>
          </p:txBody>
        </p:sp>
        <p:sp>
          <p:nvSpPr>
            <p:cNvPr id="15398" name="Text Box 38"/>
            <p:cNvSpPr txBox="1">
              <a:spLocks noChangeArrowheads="1"/>
            </p:cNvSpPr>
            <p:nvPr/>
          </p:nvSpPr>
          <p:spPr bwMode="auto">
            <a:xfrm>
              <a:off x="4177" y="2063"/>
              <a:ext cx="815" cy="2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t>Interface</a:t>
              </a:r>
            </a:p>
          </p:txBody>
        </p:sp>
        <p:sp>
          <p:nvSpPr>
            <p:cNvPr id="15399" name="Text Box 39"/>
            <p:cNvSpPr txBox="1">
              <a:spLocks noChangeArrowheads="1"/>
            </p:cNvSpPr>
            <p:nvPr/>
          </p:nvSpPr>
          <p:spPr bwMode="auto">
            <a:xfrm>
              <a:off x="1872" y="2785"/>
              <a:ext cx="720" cy="7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600" b="1"/>
                <a:t>Keyboard and display terminal</a:t>
              </a:r>
            </a:p>
          </p:txBody>
        </p:sp>
        <p:sp>
          <p:nvSpPr>
            <p:cNvPr id="15400" name="Text Box 40"/>
            <p:cNvSpPr txBox="1">
              <a:spLocks noChangeArrowheads="1"/>
            </p:cNvSpPr>
            <p:nvPr/>
          </p:nvSpPr>
          <p:spPr bwMode="auto">
            <a:xfrm>
              <a:off x="3073" y="2929"/>
              <a:ext cx="671" cy="2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t>Printer</a:t>
              </a:r>
            </a:p>
          </p:txBody>
        </p:sp>
        <p:sp>
          <p:nvSpPr>
            <p:cNvPr id="15401" name="Text Box 41"/>
            <p:cNvSpPr txBox="1">
              <a:spLocks noChangeArrowheads="1"/>
            </p:cNvSpPr>
            <p:nvPr/>
          </p:nvSpPr>
          <p:spPr bwMode="auto">
            <a:xfrm>
              <a:off x="4176" y="2929"/>
              <a:ext cx="768"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t>Magnetic disk</a:t>
              </a:r>
            </a:p>
          </p:txBody>
        </p:sp>
        <p:sp>
          <p:nvSpPr>
            <p:cNvPr id="15402" name="Text Box 42"/>
            <p:cNvSpPr txBox="1">
              <a:spLocks noChangeArrowheads="1"/>
            </p:cNvSpPr>
            <p:nvPr/>
          </p:nvSpPr>
          <p:spPr bwMode="auto">
            <a:xfrm>
              <a:off x="5184" y="720"/>
              <a:ext cx="480" cy="2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Data</a:t>
              </a:r>
            </a:p>
          </p:txBody>
        </p:sp>
        <p:sp>
          <p:nvSpPr>
            <p:cNvPr id="15403" name="Text Box 43"/>
            <p:cNvSpPr txBox="1">
              <a:spLocks noChangeArrowheads="1"/>
            </p:cNvSpPr>
            <p:nvPr/>
          </p:nvSpPr>
          <p:spPr bwMode="auto">
            <a:xfrm>
              <a:off x="5184" y="1056"/>
              <a:ext cx="576" cy="2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b="1">
                  <a:latin typeface="Times New Roman" pitchFamily="18" charset="0"/>
                </a:rPr>
                <a:t>Address</a:t>
              </a:r>
            </a:p>
          </p:txBody>
        </p:sp>
        <p:sp>
          <p:nvSpPr>
            <p:cNvPr id="15404" name="Text Box 44"/>
            <p:cNvSpPr txBox="1">
              <a:spLocks noChangeArrowheads="1"/>
            </p:cNvSpPr>
            <p:nvPr/>
          </p:nvSpPr>
          <p:spPr bwMode="auto">
            <a:xfrm>
              <a:off x="5184" y="1392"/>
              <a:ext cx="576" cy="2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b="1">
                  <a:latin typeface="Times New Roman" pitchFamily="18" charset="0"/>
                </a:rPr>
                <a:t>Control</a:t>
              </a:r>
            </a:p>
          </p:txBody>
        </p:sp>
        <p:sp>
          <p:nvSpPr>
            <p:cNvPr id="15405" name="Text Box 45"/>
            <p:cNvSpPr txBox="1">
              <a:spLocks noChangeArrowheads="1"/>
            </p:cNvSpPr>
            <p:nvPr/>
          </p:nvSpPr>
          <p:spPr bwMode="auto">
            <a:xfrm>
              <a:off x="1060" y="3696"/>
              <a:ext cx="4220" cy="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b="1" u="sng">
                  <a:latin typeface="Times New Roman" pitchFamily="18" charset="0"/>
                </a:rPr>
                <a:t>Connection of I/O bus to input-output devices</a:t>
              </a:r>
            </a:p>
          </p:txBody>
        </p:sp>
      </p:grpSp>
      <p:sp>
        <p:nvSpPr>
          <p:cNvPr id="15363" name="Rectangle 47"/>
          <p:cNvSpPr>
            <a:spLocks noGrp="1" noChangeArrowheads="1"/>
          </p:cNvSpPr>
          <p:nvPr>
            <p:ph type="title"/>
          </p:nvPr>
        </p:nvSpPr>
        <p:spPr/>
        <p:txBody>
          <a:bodyPr/>
          <a:lstStyle/>
          <a:p>
            <a:pPr eaLnBrk="1" hangingPunct="1"/>
            <a:r>
              <a:rPr lang="en-US" sz="5200" dirty="0" smtClean="0">
                <a:latin typeface="Times New Roman" pitchFamily="18" charset="0"/>
              </a:rPr>
              <a:t>I/O BUS and Interface Module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381000" y="2362200"/>
            <a:ext cx="8458200" cy="4343400"/>
          </a:xfrm>
        </p:spPr>
        <p:txBody>
          <a:bodyPr>
            <a:noAutofit/>
          </a:bodyPr>
          <a:lstStyle/>
          <a:p>
            <a:pPr algn="just" eaLnBrk="1" hangingPunct="1">
              <a:lnSpc>
                <a:spcPct val="135000"/>
              </a:lnSpc>
              <a:spcBef>
                <a:spcPct val="15000"/>
              </a:spcBef>
              <a:spcAft>
                <a:spcPct val="15000"/>
              </a:spcAft>
              <a:buFont typeface="Wingdings" pitchFamily="2" charset="2"/>
              <a:buNone/>
            </a:pPr>
            <a:r>
              <a:rPr lang="en-US" sz="2100" dirty="0" smtClean="0">
                <a:latin typeface="Times New Roman" pitchFamily="18" charset="0"/>
              </a:rPr>
              <a:t>    To communicate with I/O, the processor must communicate with the memory unit. Like the I/O bus, the memory bus contains data, address and read/write control lines. There are 3 ways that computer buses can be used to communicate with memory and I/O: </a:t>
            </a:r>
          </a:p>
          <a:p>
            <a:pPr algn="just" eaLnBrk="1" hangingPunct="1">
              <a:lnSpc>
                <a:spcPct val="135000"/>
              </a:lnSpc>
              <a:spcBef>
                <a:spcPct val="15000"/>
              </a:spcBef>
              <a:spcAft>
                <a:spcPct val="15000"/>
              </a:spcAft>
              <a:buFont typeface="Wingdings" pitchFamily="2" charset="2"/>
              <a:buNone/>
            </a:pPr>
            <a:r>
              <a:rPr lang="en-US" sz="2100" dirty="0" smtClean="0">
                <a:latin typeface="Times New Roman" pitchFamily="18" charset="0"/>
              </a:rPr>
              <a:t>     </a:t>
            </a:r>
            <a:r>
              <a:rPr lang="en-US" sz="2100" b="1" dirty="0" smtClean="0">
                <a:latin typeface="Times New Roman" pitchFamily="18" charset="0"/>
              </a:rPr>
              <a:t>i.</a:t>
            </a:r>
            <a:r>
              <a:rPr lang="en-US" sz="2100" dirty="0" smtClean="0">
                <a:latin typeface="Times New Roman" pitchFamily="18" charset="0"/>
              </a:rPr>
              <a:t>   Use two Separate buses , one for memory and other for I/O.</a:t>
            </a:r>
          </a:p>
          <a:p>
            <a:pPr algn="just" eaLnBrk="1" hangingPunct="1">
              <a:lnSpc>
                <a:spcPct val="135000"/>
              </a:lnSpc>
              <a:spcBef>
                <a:spcPct val="15000"/>
              </a:spcBef>
              <a:spcAft>
                <a:spcPct val="15000"/>
              </a:spcAft>
              <a:buFont typeface="Wingdings" pitchFamily="2" charset="2"/>
              <a:buNone/>
            </a:pPr>
            <a:r>
              <a:rPr lang="en-US" sz="2100" dirty="0" smtClean="0">
                <a:latin typeface="Times New Roman" pitchFamily="18" charset="0"/>
              </a:rPr>
              <a:t>     </a:t>
            </a:r>
            <a:r>
              <a:rPr lang="en-US" sz="2100" b="1" dirty="0" smtClean="0">
                <a:latin typeface="Times New Roman" pitchFamily="18" charset="0"/>
              </a:rPr>
              <a:t>ii.</a:t>
            </a:r>
            <a:r>
              <a:rPr lang="en-US" sz="2100" dirty="0" smtClean="0">
                <a:latin typeface="Times New Roman" pitchFamily="18" charset="0"/>
              </a:rPr>
              <a:t> Use one common bus for both memory and I/O but separate                    	control lines for each.</a:t>
            </a:r>
          </a:p>
          <a:p>
            <a:pPr algn="just" eaLnBrk="1" hangingPunct="1">
              <a:lnSpc>
                <a:spcPct val="135000"/>
              </a:lnSpc>
              <a:spcBef>
                <a:spcPct val="15000"/>
              </a:spcBef>
              <a:spcAft>
                <a:spcPct val="15000"/>
              </a:spcAft>
              <a:buFont typeface="Wingdings" pitchFamily="2" charset="2"/>
              <a:buNone/>
            </a:pPr>
            <a:r>
              <a:rPr lang="en-US" sz="2100" dirty="0" smtClean="0">
                <a:latin typeface="Times New Roman" pitchFamily="18" charset="0"/>
              </a:rPr>
              <a:t>     </a:t>
            </a:r>
            <a:r>
              <a:rPr lang="en-US" sz="2100" b="1" dirty="0" smtClean="0">
                <a:latin typeface="Times New Roman" pitchFamily="18" charset="0"/>
              </a:rPr>
              <a:t>iii.</a:t>
            </a:r>
            <a:r>
              <a:rPr lang="en-US" sz="2100" dirty="0" smtClean="0">
                <a:latin typeface="Times New Roman" pitchFamily="18" charset="0"/>
              </a:rPr>
              <a:t> Use one common bus for memory and I/O with common control lines.</a:t>
            </a:r>
          </a:p>
          <a:p>
            <a:pPr algn="just" eaLnBrk="1" hangingPunct="1">
              <a:lnSpc>
                <a:spcPct val="80000"/>
              </a:lnSpc>
              <a:buFont typeface="Wingdings" pitchFamily="2" charset="2"/>
              <a:buNone/>
            </a:pPr>
            <a:endParaRPr lang="en-US" sz="2100" dirty="0" smtClean="0">
              <a:latin typeface="Times New Roman" pitchFamily="18" charset="0"/>
            </a:endParaRPr>
          </a:p>
        </p:txBody>
      </p:sp>
      <p:sp>
        <p:nvSpPr>
          <p:cNvPr id="16386" name="Rectangle 2"/>
          <p:cNvSpPr>
            <a:spLocks noGrp="1" noChangeArrowheads="1"/>
          </p:cNvSpPr>
          <p:nvPr>
            <p:ph type="title"/>
          </p:nvPr>
        </p:nvSpPr>
        <p:spPr>
          <a:xfrm>
            <a:off x="457200" y="457200"/>
            <a:ext cx="8153400" cy="990600"/>
          </a:xfrm>
        </p:spPr>
        <p:txBody>
          <a:bodyPr/>
          <a:lstStyle/>
          <a:p>
            <a:pPr eaLnBrk="1" hangingPunct="1"/>
            <a:r>
              <a:rPr lang="en-US" smtClean="0">
                <a:latin typeface="Times New Roman" pitchFamily="18" charset="0"/>
              </a:rPr>
              <a:t>I/O Versus Memory Bus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p:txBody>
          <a:bodyPr/>
          <a:lstStyle/>
          <a:p>
            <a:pPr algn="just">
              <a:lnSpc>
                <a:spcPct val="130000"/>
              </a:lnSpc>
              <a:buFont typeface="Wingdings" pitchFamily="2" charset="2"/>
              <a:buNone/>
            </a:pPr>
            <a:r>
              <a:rPr lang="en-US" sz="2400" smtClean="0">
                <a:latin typeface="Times New Roman" pitchFamily="18" charset="0"/>
              </a:rPr>
              <a:t>    In the first method, the computer has independent sets of data, address and control buses one for accessing memory and other for I/O. This is done in computers that provides a separate I/O processor (IOP). The purpose of IOP is to provide an independent pathway for the transfer of information between external device and internal memory.</a:t>
            </a:r>
          </a:p>
        </p:txBody>
      </p:sp>
      <p:sp>
        <p:nvSpPr>
          <p:cNvPr id="83970" name="Rectangle 2"/>
          <p:cNvSpPr>
            <a:spLocks noGrp="1" noChangeArrowheads="1"/>
          </p:cNvSpPr>
          <p:nvPr>
            <p:ph type="title"/>
          </p:nvPr>
        </p:nvSpPr>
        <p:spPr/>
        <p:txBody>
          <a:bodyPr/>
          <a:lstStyle/>
          <a:p>
            <a:r>
              <a:rPr lang="en-US" smtClean="0">
                <a:latin typeface="Times New Roman" pitchFamily="18" charset="0"/>
              </a:rPr>
              <a:t>I/O Processor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normAutofit fontScale="92500" lnSpcReduction="20000"/>
          </a:bodyPr>
          <a:lstStyle/>
          <a:p>
            <a:pPr algn="just" eaLnBrk="1" hangingPunct="1">
              <a:lnSpc>
                <a:spcPct val="125000"/>
              </a:lnSpc>
              <a:spcBef>
                <a:spcPct val="25000"/>
              </a:spcBef>
              <a:spcAft>
                <a:spcPct val="25000"/>
              </a:spcAft>
              <a:buFont typeface="Wingdings" pitchFamily="2" charset="2"/>
              <a:buNone/>
            </a:pPr>
            <a:r>
              <a:rPr lang="en-US" sz="2400" smtClean="0">
                <a:latin typeface="Times New Roman" pitchFamily="18" charset="0"/>
              </a:rPr>
              <a:t>     This Scheme is used when speed of I/O devices do not match with microprocessor, and timing characteristics of I/O devices is not predictable. In this method, process initiates the device and check its status. As a result, CPU has to wait till I/O device is ready to transfer data. When device is ready CPU issues instruction for I/O transfer. In this method two types of techniques are used based on signals before data transfer.</a:t>
            </a:r>
          </a:p>
          <a:p>
            <a:pPr algn="just" eaLnBrk="1" hangingPunct="1">
              <a:lnSpc>
                <a:spcPct val="125000"/>
              </a:lnSpc>
              <a:spcBef>
                <a:spcPct val="25000"/>
              </a:spcBef>
              <a:spcAft>
                <a:spcPct val="25000"/>
              </a:spcAft>
              <a:buFont typeface="Wingdings" pitchFamily="2" charset="2"/>
              <a:buNone/>
            </a:pPr>
            <a:r>
              <a:rPr lang="en-US" sz="2400" smtClean="0">
                <a:latin typeface="Times New Roman" pitchFamily="18" charset="0"/>
              </a:rPr>
              <a:t>				i.  Strobe Control</a:t>
            </a:r>
          </a:p>
          <a:p>
            <a:pPr algn="just" eaLnBrk="1" hangingPunct="1">
              <a:lnSpc>
                <a:spcPct val="125000"/>
              </a:lnSpc>
              <a:spcBef>
                <a:spcPct val="25000"/>
              </a:spcBef>
              <a:spcAft>
                <a:spcPct val="25000"/>
              </a:spcAft>
              <a:buFont typeface="Wingdings" pitchFamily="2" charset="2"/>
              <a:buNone/>
            </a:pPr>
            <a:r>
              <a:rPr lang="en-US" sz="2400" smtClean="0">
                <a:latin typeface="Times New Roman" pitchFamily="18" charset="0"/>
              </a:rPr>
              <a:t>				ii. Handshaking</a:t>
            </a:r>
          </a:p>
          <a:p>
            <a:pPr algn="just" eaLnBrk="1" hangingPunct="1">
              <a:lnSpc>
                <a:spcPct val="80000"/>
              </a:lnSpc>
            </a:pPr>
            <a:endParaRPr lang="en-US" sz="2400" smtClean="0">
              <a:latin typeface="Times New Roman" pitchFamily="18" charset="0"/>
            </a:endParaRPr>
          </a:p>
        </p:txBody>
      </p:sp>
      <p:sp>
        <p:nvSpPr>
          <p:cNvPr id="17410" name="Rectangle 2"/>
          <p:cNvSpPr>
            <a:spLocks noGrp="1" noChangeArrowheads="1"/>
          </p:cNvSpPr>
          <p:nvPr>
            <p:ph type="title"/>
          </p:nvPr>
        </p:nvSpPr>
        <p:spPr/>
        <p:txBody>
          <a:bodyPr/>
          <a:lstStyle/>
          <a:p>
            <a:pPr eaLnBrk="1" hangingPunct="1"/>
            <a:r>
              <a:rPr lang="en-US" sz="5200" dirty="0" smtClean="0">
                <a:latin typeface="Times New Roman" pitchFamily="18" charset="0"/>
              </a:rPr>
              <a:t>Asynchronous Data Transfer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algn="just" eaLnBrk="1" hangingPunct="1">
              <a:lnSpc>
                <a:spcPct val="125000"/>
              </a:lnSpc>
              <a:spcBef>
                <a:spcPct val="10000"/>
              </a:spcBef>
              <a:spcAft>
                <a:spcPct val="10000"/>
              </a:spcAft>
              <a:buFont typeface="Wingdings" pitchFamily="2" charset="2"/>
              <a:buNone/>
            </a:pPr>
            <a:r>
              <a:rPr lang="en-US" sz="2800" smtClean="0">
                <a:latin typeface="Times New Roman" pitchFamily="18" charset="0"/>
              </a:rPr>
              <a:t>   The strobe control method of Asynchronous data transfer employs a single control line to time each transfer. The strobe may be activated by either the source or the destination unit.</a:t>
            </a:r>
          </a:p>
          <a:p>
            <a:pPr algn="just" eaLnBrk="1" hangingPunct="1">
              <a:buFont typeface="Wingdings" pitchFamily="2" charset="2"/>
              <a:buNone/>
            </a:pPr>
            <a:endParaRPr lang="en-US" sz="2800" smtClean="0">
              <a:latin typeface="Times New Roman" pitchFamily="18" charset="0"/>
            </a:endParaRPr>
          </a:p>
        </p:txBody>
      </p:sp>
      <p:sp>
        <p:nvSpPr>
          <p:cNvPr id="18434" name="Rectangle 2"/>
          <p:cNvSpPr>
            <a:spLocks noGrp="1" noChangeArrowheads="1"/>
          </p:cNvSpPr>
          <p:nvPr>
            <p:ph type="title"/>
          </p:nvPr>
        </p:nvSpPr>
        <p:spPr/>
        <p:txBody>
          <a:bodyPr/>
          <a:lstStyle/>
          <a:p>
            <a:pPr eaLnBrk="1" hangingPunct="1"/>
            <a:r>
              <a:rPr lang="en-US" smtClean="0">
                <a:latin typeface="Times New Roman" pitchFamily="18" charset="0"/>
              </a:rPr>
              <a:t>Strobe Signal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8"/>
          <p:cNvGrpSpPr>
            <a:grpSpLocks/>
          </p:cNvGrpSpPr>
          <p:nvPr/>
        </p:nvGrpSpPr>
        <p:grpSpPr bwMode="auto">
          <a:xfrm>
            <a:off x="990600" y="2438400"/>
            <a:ext cx="7086600" cy="4225925"/>
            <a:chOff x="624" y="576"/>
            <a:chExt cx="4464" cy="3390"/>
          </a:xfrm>
        </p:grpSpPr>
        <p:sp>
          <p:nvSpPr>
            <p:cNvPr id="20484" name="Line 13"/>
            <p:cNvSpPr>
              <a:spLocks noChangeShapeType="1"/>
            </p:cNvSpPr>
            <p:nvPr/>
          </p:nvSpPr>
          <p:spPr bwMode="auto">
            <a:xfrm flipV="1">
              <a:off x="3888" y="2064"/>
              <a:ext cx="0" cy="2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485" name="Rectangle 2"/>
            <p:cNvSpPr>
              <a:spLocks noChangeArrowheads="1"/>
            </p:cNvSpPr>
            <p:nvPr/>
          </p:nvSpPr>
          <p:spPr bwMode="auto">
            <a:xfrm>
              <a:off x="624" y="624"/>
              <a:ext cx="1296" cy="720"/>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0486" name="Rectangle 3"/>
            <p:cNvSpPr>
              <a:spLocks noChangeArrowheads="1"/>
            </p:cNvSpPr>
            <p:nvPr/>
          </p:nvSpPr>
          <p:spPr bwMode="auto">
            <a:xfrm>
              <a:off x="3792" y="624"/>
              <a:ext cx="1296" cy="720"/>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0487" name="Line 4"/>
            <p:cNvSpPr>
              <a:spLocks noChangeShapeType="1"/>
            </p:cNvSpPr>
            <p:nvPr/>
          </p:nvSpPr>
          <p:spPr bwMode="auto">
            <a:xfrm>
              <a:off x="1920" y="816"/>
              <a:ext cx="1872"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0488" name="Line 5"/>
            <p:cNvSpPr>
              <a:spLocks noChangeShapeType="1"/>
            </p:cNvSpPr>
            <p:nvPr/>
          </p:nvSpPr>
          <p:spPr bwMode="auto">
            <a:xfrm>
              <a:off x="1920" y="1152"/>
              <a:ext cx="1872"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0489" name="Text Box 6"/>
            <p:cNvSpPr txBox="1">
              <a:spLocks noChangeArrowheads="1"/>
            </p:cNvSpPr>
            <p:nvPr/>
          </p:nvSpPr>
          <p:spPr bwMode="auto">
            <a:xfrm>
              <a:off x="2448" y="576"/>
              <a:ext cx="912"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Data Bus</a:t>
              </a:r>
            </a:p>
          </p:txBody>
        </p:sp>
        <p:sp>
          <p:nvSpPr>
            <p:cNvPr id="20490" name="Text Box 7"/>
            <p:cNvSpPr txBox="1">
              <a:spLocks noChangeArrowheads="1"/>
            </p:cNvSpPr>
            <p:nvPr/>
          </p:nvSpPr>
          <p:spPr bwMode="auto">
            <a:xfrm>
              <a:off x="2496" y="912"/>
              <a:ext cx="768"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Strobe</a:t>
              </a:r>
            </a:p>
          </p:txBody>
        </p:sp>
        <p:sp>
          <p:nvSpPr>
            <p:cNvPr id="20491" name="Text Box 8"/>
            <p:cNvSpPr txBox="1">
              <a:spLocks noChangeArrowheads="1"/>
            </p:cNvSpPr>
            <p:nvPr/>
          </p:nvSpPr>
          <p:spPr bwMode="auto">
            <a:xfrm>
              <a:off x="3984" y="770"/>
              <a:ext cx="960" cy="5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latin typeface="Times New Roman" pitchFamily="18" charset="0"/>
                </a:rPr>
                <a:t>Destination Unit</a:t>
              </a:r>
            </a:p>
          </p:txBody>
        </p:sp>
        <p:sp>
          <p:nvSpPr>
            <p:cNvPr id="20492" name="Text Box 9"/>
            <p:cNvSpPr txBox="1">
              <a:spLocks noChangeArrowheads="1"/>
            </p:cNvSpPr>
            <p:nvPr/>
          </p:nvSpPr>
          <p:spPr bwMode="auto">
            <a:xfrm>
              <a:off x="720" y="719"/>
              <a:ext cx="1056" cy="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latin typeface="Times New Roman" pitchFamily="18" charset="0"/>
                </a:rPr>
                <a:t>Source </a:t>
              </a:r>
            </a:p>
            <a:p>
              <a:pPr algn="ctr" eaLnBrk="1" hangingPunct="1">
                <a:spcBef>
                  <a:spcPct val="50000"/>
                </a:spcBef>
              </a:pPr>
              <a:r>
                <a:rPr lang="en-US" b="1">
                  <a:latin typeface="Times New Roman" pitchFamily="18" charset="0"/>
                </a:rPr>
                <a:t>Unit</a:t>
              </a:r>
            </a:p>
          </p:txBody>
        </p:sp>
        <p:sp>
          <p:nvSpPr>
            <p:cNvPr id="20493" name="Line 10"/>
            <p:cNvSpPr>
              <a:spLocks noChangeShapeType="1"/>
            </p:cNvSpPr>
            <p:nvPr/>
          </p:nvSpPr>
          <p:spPr bwMode="auto">
            <a:xfrm>
              <a:off x="864" y="2352"/>
              <a:ext cx="96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494" name="Line 11"/>
            <p:cNvSpPr>
              <a:spLocks noChangeShapeType="1"/>
            </p:cNvSpPr>
            <p:nvPr/>
          </p:nvSpPr>
          <p:spPr bwMode="auto">
            <a:xfrm>
              <a:off x="3888" y="2352"/>
              <a:ext cx="96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495" name="Line 12"/>
            <p:cNvSpPr>
              <a:spLocks noChangeShapeType="1"/>
            </p:cNvSpPr>
            <p:nvPr/>
          </p:nvSpPr>
          <p:spPr bwMode="auto">
            <a:xfrm flipV="1">
              <a:off x="1824" y="2064"/>
              <a:ext cx="0" cy="2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496" name="Line 14"/>
            <p:cNvSpPr>
              <a:spLocks noChangeShapeType="1"/>
            </p:cNvSpPr>
            <p:nvPr/>
          </p:nvSpPr>
          <p:spPr bwMode="auto">
            <a:xfrm>
              <a:off x="1824" y="2064"/>
              <a:ext cx="2064"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497" name="Text Box 15"/>
            <p:cNvSpPr txBox="1">
              <a:spLocks noChangeArrowheads="1"/>
            </p:cNvSpPr>
            <p:nvPr/>
          </p:nvSpPr>
          <p:spPr bwMode="auto">
            <a:xfrm>
              <a:off x="2448" y="2112"/>
              <a:ext cx="1008"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atin typeface="Times New Roman" pitchFamily="18" charset="0"/>
                </a:rPr>
                <a:t>Valid data</a:t>
              </a:r>
            </a:p>
          </p:txBody>
        </p:sp>
        <p:sp>
          <p:nvSpPr>
            <p:cNvPr id="20498" name="Line 18"/>
            <p:cNvSpPr>
              <a:spLocks noChangeShapeType="1"/>
            </p:cNvSpPr>
            <p:nvPr/>
          </p:nvSpPr>
          <p:spPr bwMode="auto">
            <a:xfrm>
              <a:off x="912" y="3024"/>
              <a:ext cx="1296"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499" name="Line 19"/>
            <p:cNvSpPr>
              <a:spLocks noChangeShapeType="1"/>
            </p:cNvSpPr>
            <p:nvPr/>
          </p:nvSpPr>
          <p:spPr bwMode="auto">
            <a:xfrm flipV="1">
              <a:off x="2208" y="2736"/>
              <a:ext cx="0" cy="2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00" name="Line 20"/>
            <p:cNvSpPr>
              <a:spLocks noChangeShapeType="1"/>
            </p:cNvSpPr>
            <p:nvPr/>
          </p:nvSpPr>
          <p:spPr bwMode="auto">
            <a:xfrm>
              <a:off x="2208" y="2736"/>
              <a:ext cx="1296"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01" name="Line 21"/>
            <p:cNvSpPr>
              <a:spLocks noChangeShapeType="1"/>
            </p:cNvSpPr>
            <p:nvPr/>
          </p:nvSpPr>
          <p:spPr bwMode="auto">
            <a:xfrm flipV="1">
              <a:off x="3504" y="2736"/>
              <a:ext cx="0" cy="2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02" name="Line 22"/>
            <p:cNvSpPr>
              <a:spLocks noChangeShapeType="1"/>
            </p:cNvSpPr>
            <p:nvPr/>
          </p:nvSpPr>
          <p:spPr bwMode="auto">
            <a:xfrm>
              <a:off x="3504" y="3024"/>
              <a:ext cx="1296"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0503" name="Text Box 23"/>
            <p:cNvSpPr txBox="1">
              <a:spLocks noChangeArrowheads="1"/>
            </p:cNvSpPr>
            <p:nvPr/>
          </p:nvSpPr>
          <p:spPr bwMode="auto">
            <a:xfrm>
              <a:off x="864" y="2016"/>
              <a:ext cx="912"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Data</a:t>
              </a:r>
            </a:p>
          </p:txBody>
        </p:sp>
        <p:sp>
          <p:nvSpPr>
            <p:cNvPr id="20504" name="Text Box 24"/>
            <p:cNvSpPr txBox="1">
              <a:spLocks noChangeArrowheads="1"/>
            </p:cNvSpPr>
            <p:nvPr/>
          </p:nvSpPr>
          <p:spPr bwMode="auto">
            <a:xfrm>
              <a:off x="912" y="2736"/>
              <a:ext cx="864"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Strobe</a:t>
              </a:r>
            </a:p>
          </p:txBody>
        </p:sp>
        <p:sp>
          <p:nvSpPr>
            <p:cNvPr id="20505" name="Text Box 25"/>
            <p:cNvSpPr txBox="1">
              <a:spLocks noChangeArrowheads="1"/>
            </p:cNvSpPr>
            <p:nvPr/>
          </p:nvSpPr>
          <p:spPr bwMode="auto">
            <a:xfrm>
              <a:off x="1920" y="1487"/>
              <a:ext cx="1920"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atin typeface="Times New Roman" pitchFamily="18" charset="0"/>
                </a:rPr>
                <a:t>(a)</a:t>
              </a:r>
              <a:r>
                <a:rPr lang="en-US"/>
                <a:t>     </a:t>
              </a:r>
              <a:r>
                <a:rPr lang="en-US" b="1">
                  <a:latin typeface="Times New Roman" pitchFamily="18" charset="0"/>
                </a:rPr>
                <a:t>Block Diagram</a:t>
              </a:r>
            </a:p>
          </p:txBody>
        </p:sp>
        <p:sp>
          <p:nvSpPr>
            <p:cNvPr id="20506" name="Text Box 26"/>
            <p:cNvSpPr txBox="1">
              <a:spLocks noChangeArrowheads="1"/>
            </p:cNvSpPr>
            <p:nvPr/>
          </p:nvSpPr>
          <p:spPr bwMode="auto">
            <a:xfrm>
              <a:off x="2064" y="3216"/>
              <a:ext cx="1584"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600">
                  <a:latin typeface="Times New Roman" pitchFamily="18" charset="0"/>
                </a:rPr>
                <a:t>(b)</a:t>
              </a:r>
              <a:r>
                <a:rPr lang="en-US"/>
                <a:t>    </a:t>
              </a:r>
              <a:r>
                <a:rPr lang="en-US" b="1">
                  <a:latin typeface="Times New Roman" pitchFamily="18" charset="0"/>
                </a:rPr>
                <a:t>Timing Diagram</a:t>
              </a:r>
            </a:p>
          </p:txBody>
        </p:sp>
        <p:sp>
          <p:nvSpPr>
            <p:cNvPr id="20507" name="Text Box 27"/>
            <p:cNvSpPr txBox="1">
              <a:spLocks noChangeArrowheads="1"/>
            </p:cNvSpPr>
            <p:nvPr/>
          </p:nvSpPr>
          <p:spPr bwMode="auto">
            <a:xfrm>
              <a:off x="1440" y="3648"/>
              <a:ext cx="3168"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b="1" u="sng">
                  <a:latin typeface="Times New Roman" pitchFamily="18" charset="0"/>
                </a:rPr>
                <a:t>Source-Initiated strobe for Data Transfer</a:t>
              </a:r>
            </a:p>
          </p:txBody>
        </p:sp>
      </p:grpSp>
      <p:sp>
        <p:nvSpPr>
          <p:cNvPr id="20483" name="Rectangle 53"/>
          <p:cNvSpPr>
            <a:spLocks noGrp="1" noChangeArrowheads="1"/>
          </p:cNvSpPr>
          <p:nvPr>
            <p:ph type="title"/>
          </p:nvPr>
        </p:nvSpPr>
        <p:spPr>
          <a:xfrm>
            <a:off x="152400" y="457200"/>
            <a:ext cx="8991600" cy="1371600"/>
          </a:xfrm>
        </p:spPr>
        <p:txBody>
          <a:bodyPr/>
          <a:lstStyle/>
          <a:p>
            <a:pPr eaLnBrk="1" hangingPunct="1"/>
            <a:r>
              <a:rPr lang="en-US" sz="5200" dirty="0" smtClean="0">
                <a:latin typeface="Times New Roman" pitchFamily="18" charset="0"/>
              </a:rPr>
              <a:t>Data Transfer Initiated by Source Unit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idx="1"/>
          </p:nvPr>
        </p:nvSpPr>
        <p:spPr/>
        <p:txBody>
          <a:bodyPr/>
          <a:lstStyle/>
          <a:p>
            <a:pPr>
              <a:lnSpc>
                <a:spcPct val="90000"/>
              </a:lnSpc>
            </a:pPr>
            <a:r>
              <a:rPr lang="en-US" sz="2800" smtClean="0">
                <a:latin typeface="Times New Roman" pitchFamily="18" charset="0"/>
              </a:rPr>
              <a:t>I/O Organization</a:t>
            </a:r>
          </a:p>
          <a:p>
            <a:pPr>
              <a:lnSpc>
                <a:spcPct val="90000"/>
              </a:lnSpc>
            </a:pPr>
            <a:r>
              <a:rPr lang="en-US" sz="2800" smtClean="0">
                <a:latin typeface="Times New Roman" pitchFamily="18" charset="0"/>
              </a:rPr>
              <a:t>Input-Output Interface</a:t>
            </a:r>
          </a:p>
          <a:p>
            <a:pPr>
              <a:lnSpc>
                <a:spcPct val="90000"/>
              </a:lnSpc>
            </a:pPr>
            <a:r>
              <a:rPr lang="en-US" sz="2800" smtClean="0">
                <a:latin typeface="Times New Roman" pitchFamily="18" charset="0"/>
              </a:rPr>
              <a:t>Asynchronous Data Transfer</a:t>
            </a:r>
          </a:p>
          <a:p>
            <a:pPr>
              <a:lnSpc>
                <a:spcPct val="90000"/>
              </a:lnSpc>
            </a:pPr>
            <a:r>
              <a:rPr lang="en-US" sz="2800" smtClean="0">
                <a:latin typeface="Times New Roman" pitchFamily="18" charset="0"/>
              </a:rPr>
              <a:t>Asynchronous Serial Transmission</a:t>
            </a:r>
          </a:p>
          <a:p>
            <a:pPr>
              <a:lnSpc>
                <a:spcPct val="90000"/>
              </a:lnSpc>
            </a:pPr>
            <a:r>
              <a:rPr lang="en-US" sz="2800" smtClean="0">
                <a:latin typeface="Times New Roman" pitchFamily="18" charset="0"/>
              </a:rPr>
              <a:t>Modes of Data Transfer</a:t>
            </a:r>
          </a:p>
          <a:p>
            <a:pPr>
              <a:lnSpc>
                <a:spcPct val="90000"/>
              </a:lnSpc>
            </a:pPr>
            <a:r>
              <a:rPr lang="en-US" sz="2800" smtClean="0">
                <a:latin typeface="Times New Roman" pitchFamily="18" charset="0"/>
              </a:rPr>
              <a:t>Programmed I/O</a:t>
            </a:r>
          </a:p>
          <a:p>
            <a:pPr>
              <a:lnSpc>
                <a:spcPct val="90000"/>
              </a:lnSpc>
            </a:pPr>
            <a:r>
              <a:rPr lang="en-US" sz="2800" smtClean="0">
                <a:latin typeface="Times New Roman" pitchFamily="18" charset="0"/>
              </a:rPr>
              <a:t>Interrupt-Initiated I/O</a:t>
            </a:r>
          </a:p>
          <a:p>
            <a:pPr>
              <a:lnSpc>
                <a:spcPct val="90000"/>
              </a:lnSpc>
            </a:pPr>
            <a:r>
              <a:rPr lang="en-US" sz="2800" smtClean="0">
                <a:latin typeface="Times New Roman" pitchFamily="18" charset="0"/>
              </a:rPr>
              <a:t>Direct Memory Access (DMA)</a:t>
            </a:r>
          </a:p>
        </p:txBody>
      </p:sp>
      <p:sp>
        <p:nvSpPr>
          <p:cNvPr id="92162" name="Rectangle 2"/>
          <p:cNvSpPr>
            <a:spLocks noGrp="1" noChangeArrowheads="1"/>
          </p:cNvSpPr>
          <p:nvPr>
            <p:ph type="title"/>
          </p:nvPr>
        </p:nvSpPr>
        <p:spPr/>
        <p:txBody>
          <a:bodyPr/>
          <a:lstStyle/>
          <a:p>
            <a:r>
              <a:rPr lang="en-US" smtClean="0">
                <a:latin typeface="Times New Roman" pitchFamily="18" charset="0"/>
              </a:rPr>
              <a:t>Contents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200891" y="2133600"/>
            <a:ext cx="8915400" cy="3886200"/>
          </a:xfrm>
        </p:spPr>
        <p:txBody>
          <a:bodyPr>
            <a:normAutofit fontScale="92500" lnSpcReduction="20000"/>
          </a:bodyPr>
          <a:lstStyle/>
          <a:p>
            <a:pPr algn="just" eaLnBrk="1" hangingPunct="1">
              <a:lnSpc>
                <a:spcPct val="150000"/>
              </a:lnSpc>
              <a:spcBef>
                <a:spcPct val="10000"/>
              </a:spcBef>
              <a:spcAft>
                <a:spcPct val="10000"/>
              </a:spcAft>
              <a:buFont typeface="Wingdings" pitchFamily="2" charset="2"/>
              <a:buNone/>
            </a:pPr>
            <a:r>
              <a:rPr lang="en-US" sz="2400" dirty="0" smtClean="0">
                <a:latin typeface="Times New Roman" pitchFamily="18" charset="0"/>
              </a:rPr>
              <a:t>                                                                               </a:t>
            </a:r>
            <a:br>
              <a:rPr lang="en-US" sz="2400" dirty="0" smtClean="0">
                <a:latin typeface="Times New Roman" pitchFamily="18" charset="0"/>
              </a:rPr>
            </a:br>
            <a:r>
              <a:rPr lang="en-US" sz="2400" dirty="0" smtClean="0">
                <a:latin typeface="Times New Roman" pitchFamily="18" charset="0"/>
              </a:rPr>
              <a:t>In the block diagram fig. (a), the data bus carries the binary information from source to destination unit. Typically, the bus has multiple lines to transfer an entire byte or word. The strobe is a single line that informs the destination unit when a valid data word is available.</a:t>
            </a:r>
          </a:p>
          <a:p>
            <a:pPr algn="just" eaLnBrk="1" hangingPunct="1">
              <a:lnSpc>
                <a:spcPct val="150000"/>
              </a:lnSpc>
              <a:spcBef>
                <a:spcPct val="10000"/>
              </a:spcBef>
              <a:spcAft>
                <a:spcPct val="10000"/>
              </a:spcAft>
              <a:buFont typeface="Wingdings" pitchFamily="2" charset="2"/>
              <a:buNone/>
            </a:pPr>
            <a:r>
              <a:rPr lang="en-US" sz="2400" dirty="0" smtClean="0">
                <a:latin typeface="Times New Roman" pitchFamily="18" charset="0"/>
              </a:rPr>
              <a:t>		The timing diagram fig. (b) the source unit first places the data on the data bus. The information on the data bus and strobe signal remain in the active state to allow the destination unit to receive the data.</a:t>
            </a:r>
            <a:endParaRPr lang="en-US" sz="2400" b="1" u="sng" dirty="0" smtClean="0">
              <a:latin typeface="Times New Roman" pitchFamily="18" charset="0"/>
            </a:endParaRPr>
          </a:p>
          <a:p>
            <a:pPr algn="just" eaLnBrk="1" hangingPunct="1">
              <a:lnSpc>
                <a:spcPct val="80000"/>
              </a:lnSpc>
              <a:buFont typeface="Wingdings" pitchFamily="2" charset="2"/>
              <a:buNone/>
            </a:pPr>
            <a:endParaRPr lang="en-US" sz="2400" dirty="0" smtClean="0">
              <a:latin typeface="Times New Roman" pitchFamily="18" charset="0"/>
            </a:endParaRPr>
          </a:p>
        </p:txBody>
      </p:sp>
      <p:sp>
        <p:nvSpPr>
          <p:cNvPr id="19458" name="Rectangle 2"/>
          <p:cNvSpPr>
            <a:spLocks noGrp="1" noChangeArrowheads="1"/>
          </p:cNvSpPr>
          <p:nvPr>
            <p:ph type="title"/>
          </p:nvPr>
        </p:nvSpPr>
        <p:spPr>
          <a:xfrm>
            <a:off x="0" y="381000"/>
            <a:ext cx="9144000" cy="1371600"/>
          </a:xfrm>
        </p:spPr>
        <p:txBody>
          <a:bodyPr/>
          <a:lstStyle/>
          <a:p>
            <a:pPr eaLnBrk="1" hangingPunct="1"/>
            <a:r>
              <a:rPr lang="en-US" sz="5200" dirty="0" smtClean="0">
                <a:latin typeface="Times New Roman" pitchFamily="18" charset="0"/>
              </a:rPr>
              <a:t>Data Transfer Initiated by Source Unit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152"/>
          <p:cNvGrpSpPr>
            <a:grpSpLocks/>
          </p:cNvGrpSpPr>
          <p:nvPr/>
        </p:nvGrpSpPr>
        <p:grpSpPr bwMode="auto">
          <a:xfrm>
            <a:off x="914400" y="2438400"/>
            <a:ext cx="7620000" cy="4210050"/>
            <a:chOff x="624" y="576"/>
            <a:chExt cx="4464" cy="3393"/>
          </a:xfrm>
        </p:grpSpPr>
        <p:sp>
          <p:nvSpPr>
            <p:cNvPr id="22532" name="Line 20"/>
            <p:cNvSpPr>
              <a:spLocks noChangeShapeType="1"/>
            </p:cNvSpPr>
            <p:nvPr/>
          </p:nvSpPr>
          <p:spPr bwMode="auto">
            <a:xfrm>
              <a:off x="2208" y="2736"/>
              <a:ext cx="1296"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33" name="Line 12"/>
            <p:cNvSpPr>
              <a:spLocks noChangeShapeType="1"/>
            </p:cNvSpPr>
            <p:nvPr/>
          </p:nvSpPr>
          <p:spPr bwMode="auto">
            <a:xfrm flipV="1">
              <a:off x="1824" y="2064"/>
              <a:ext cx="0" cy="2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34" name="Line 19"/>
            <p:cNvSpPr>
              <a:spLocks noChangeShapeType="1"/>
            </p:cNvSpPr>
            <p:nvPr/>
          </p:nvSpPr>
          <p:spPr bwMode="auto">
            <a:xfrm flipV="1">
              <a:off x="2208" y="2736"/>
              <a:ext cx="0" cy="2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35" name="Line 21"/>
            <p:cNvSpPr>
              <a:spLocks noChangeShapeType="1"/>
            </p:cNvSpPr>
            <p:nvPr/>
          </p:nvSpPr>
          <p:spPr bwMode="auto">
            <a:xfrm flipV="1">
              <a:off x="3504" y="2736"/>
              <a:ext cx="0" cy="2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36" name="Line 13"/>
            <p:cNvSpPr>
              <a:spLocks noChangeShapeType="1"/>
            </p:cNvSpPr>
            <p:nvPr/>
          </p:nvSpPr>
          <p:spPr bwMode="auto">
            <a:xfrm flipV="1">
              <a:off x="3888" y="2064"/>
              <a:ext cx="0" cy="2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37" name="Rectangle 2"/>
            <p:cNvSpPr>
              <a:spLocks noChangeArrowheads="1"/>
            </p:cNvSpPr>
            <p:nvPr/>
          </p:nvSpPr>
          <p:spPr bwMode="auto">
            <a:xfrm>
              <a:off x="624" y="624"/>
              <a:ext cx="1296" cy="720"/>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2538" name="Rectangle 3"/>
            <p:cNvSpPr>
              <a:spLocks noChangeArrowheads="1"/>
            </p:cNvSpPr>
            <p:nvPr/>
          </p:nvSpPr>
          <p:spPr bwMode="auto">
            <a:xfrm>
              <a:off x="3792" y="624"/>
              <a:ext cx="1296" cy="720"/>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2539" name="Line 4"/>
            <p:cNvSpPr>
              <a:spLocks noChangeShapeType="1"/>
            </p:cNvSpPr>
            <p:nvPr/>
          </p:nvSpPr>
          <p:spPr bwMode="auto">
            <a:xfrm>
              <a:off x="1920" y="816"/>
              <a:ext cx="1872"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2540" name="Line 5"/>
            <p:cNvSpPr>
              <a:spLocks noChangeShapeType="1"/>
            </p:cNvSpPr>
            <p:nvPr/>
          </p:nvSpPr>
          <p:spPr bwMode="auto">
            <a:xfrm>
              <a:off x="1920" y="1152"/>
              <a:ext cx="1872" cy="0"/>
            </a:xfrm>
            <a:prstGeom prst="line">
              <a:avLst/>
            </a:prstGeom>
            <a:noFill/>
            <a:ln w="28575">
              <a:solidFill>
                <a:schemeClr val="tx1"/>
              </a:solidFill>
              <a:round/>
              <a:headEnd type="triangle" w="med" len="med"/>
              <a:tailEnd/>
            </a:ln>
            <a:extLst>
              <a:ext uri="{909E8E84-426E-40DD-AFC4-6F175D3DCCD1}">
                <a14:hiddenFill xmlns="" xmlns:a14="http://schemas.microsoft.com/office/drawing/2010/main">
                  <a:noFill/>
                </a14:hiddenFill>
              </a:ext>
            </a:extLst>
          </p:spPr>
          <p:txBody>
            <a:bodyPr/>
            <a:lstStyle/>
            <a:p>
              <a:endParaRPr lang="en-US"/>
            </a:p>
          </p:txBody>
        </p:sp>
        <p:sp>
          <p:nvSpPr>
            <p:cNvPr id="22541" name="Text Box 6"/>
            <p:cNvSpPr txBox="1">
              <a:spLocks noChangeArrowheads="1"/>
            </p:cNvSpPr>
            <p:nvPr/>
          </p:nvSpPr>
          <p:spPr bwMode="auto">
            <a:xfrm>
              <a:off x="2448" y="576"/>
              <a:ext cx="912" cy="2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Data Bus</a:t>
              </a:r>
            </a:p>
          </p:txBody>
        </p:sp>
        <p:sp>
          <p:nvSpPr>
            <p:cNvPr id="22542" name="Text Box 7"/>
            <p:cNvSpPr txBox="1">
              <a:spLocks noChangeArrowheads="1"/>
            </p:cNvSpPr>
            <p:nvPr/>
          </p:nvSpPr>
          <p:spPr bwMode="auto">
            <a:xfrm>
              <a:off x="2496" y="912"/>
              <a:ext cx="768" cy="2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Strobe</a:t>
              </a:r>
            </a:p>
          </p:txBody>
        </p:sp>
        <p:sp>
          <p:nvSpPr>
            <p:cNvPr id="22543" name="Text Box 8"/>
            <p:cNvSpPr txBox="1">
              <a:spLocks noChangeArrowheads="1"/>
            </p:cNvSpPr>
            <p:nvPr/>
          </p:nvSpPr>
          <p:spPr bwMode="auto">
            <a:xfrm>
              <a:off x="3984" y="768"/>
              <a:ext cx="960" cy="5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latin typeface="Times New Roman" pitchFamily="18" charset="0"/>
                </a:rPr>
                <a:t>Destination Unit</a:t>
              </a:r>
            </a:p>
          </p:txBody>
        </p:sp>
        <p:sp>
          <p:nvSpPr>
            <p:cNvPr id="22544" name="Text Box 9"/>
            <p:cNvSpPr txBox="1">
              <a:spLocks noChangeArrowheads="1"/>
            </p:cNvSpPr>
            <p:nvPr/>
          </p:nvSpPr>
          <p:spPr bwMode="auto">
            <a:xfrm>
              <a:off x="720" y="719"/>
              <a:ext cx="1056" cy="6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latin typeface="Times New Roman" pitchFamily="18" charset="0"/>
                </a:rPr>
                <a:t>Source </a:t>
              </a:r>
            </a:p>
            <a:p>
              <a:pPr algn="ctr" eaLnBrk="1" hangingPunct="1">
                <a:spcBef>
                  <a:spcPct val="50000"/>
                </a:spcBef>
              </a:pPr>
              <a:r>
                <a:rPr lang="en-US" b="1">
                  <a:latin typeface="Times New Roman" pitchFamily="18" charset="0"/>
                </a:rPr>
                <a:t>Unit</a:t>
              </a:r>
            </a:p>
          </p:txBody>
        </p:sp>
        <p:sp>
          <p:nvSpPr>
            <p:cNvPr id="22545" name="Line 10"/>
            <p:cNvSpPr>
              <a:spLocks noChangeShapeType="1"/>
            </p:cNvSpPr>
            <p:nvPr/>
          </p:nvSpPr>
          <p:spPr bwMode="auto">
            <a:xfrm>
              <a:off x="864" y="2352"/>
              <a:ext cx="96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46" name="Line 11"/>
            <p:cNvSpPr>
              <a:spLocks noChangeShapeType="1"/>
            </p:cNvSpPr>
            <p:nvPr/>
          </p:nvSpPr>
          <p:spPr bwMode="auto">
            <a:xfrm>
              <a:off x="3888" y="2352"/>
              <a:ext cx="96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47" name="Line 14"/>
            <p:cNvSpPr>
              <a:spLocks noChangeShapeType="1"/>
            </p:cNvSpPr>
            <p:nvPr/>
          </p:nvSpPr>
          <p:spPr bwMode="auto">
            <a:xfrm>
              <a:off x="1824" y="2064"/>
              <a:ext cx="2064"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48" name="Text Box 15"/>
            <p:cNvSpPr txBox="1">
              <a:spLocks noChangeArrowheads="1"/>
            </p:cNvSpPr>
            <p:nvPr/>
          </p:nvSpPr>
          <p:spPr bwMode="auto">
            <a:xfrm>
              <a:off x="2448" y="2113"/>
              <a:ext cx="1008" cy="2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atin typeface="Times New Roman" pitchFamily="18" charset="0"/>
                </a:rPr>
                <a:t>Valid data</a:t>
              </a:r>
            </a:p>
          </p:txBody>
        </p:sp>
        <p:sp>
          <p:nvSpPr>
            <p:cNvPr id="22549" name="Line 16"/>
            <p:cNvSpPr>
              <a:spLocks noChangeShapeType="1"/>
            </p:cNvSpPr>
            <p:nvPr/>
          </p:nvSpPr>
          <p:spPr bwMode="auto">
            <a:xfrm>
              <a:off x="3168" y="2256"/>
              <a:ext cx="72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2550" name="Line 17"/>
            <p:cNvSpPr>
              <a:spLocks noChangeShapeType="1"/>
            </p:cNvSpPr>
            <p:nvPr/>
          </p:nvSpPr>
          <p:spPr bwMode="auto">
            <a:xfrm>
              <a:off x="1824" y="2256"/>
              <a:ext cx="624" cy="0"/>
            </a:xfrm>
            <a:prstGeom prst="line">
              <a:avLst/>
            </a:prstGeom>
            <a:noFill/>
            <a:ln w="9525">
              <a:solidFill>
                <a:schemeClr val="tx1"/>
              </a:solidFill>
              <a:round/>
              <a:headEnd type="triangle" w="med" len="med"/>
              <a:tailEnd/>
            </a:ln>
            <a:extLst>
              <a:ext uri="{909E8E84-426E-40DD-AFC4-6F175D3DCCD1}">
                <a14:hiddenFill xmlns="" xmlns:a14="http://schemas.microsoft.com/office/drawing/2010/main">
                  <a:noFill/>
                </a14:hiddenFill>
              </a:ext>
            </a:extLst>
          </p:spPr>
          <p:txBody>
            <a:bodyPr/>
            <a:lstStyle/>
            <a:p>
              <a:endParaRPr lang="en-US"/>
            </a:p>
          </p:txBody>
        </p:sp>
        <p:sp>
          <p:nvSpPr>
            <p:cNvPr id="22551" name="Line 18"/>
            <p:cNvSpPr>
              <a:spLocks noChangeShapeType="1"/>
            </p:cNvSpPr>
            <p:nvPr/>
          </p:nvSpPr>
          <p:spPr bwMode="auto">
            <a:xfrm>
              <a:off x="912" y="3024"/>
              <a:ext cx="1296"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52" name="Line 22"/>
            <p:cNvSpPr>
              <a:spLocks noChangeShapeType="1"/>
            </p:cNvSpPr>
            <p:nvPr/>
          </p:nvSpPr>
          <p:spPr bwMode="auto">
            <a:xfrm>
              <a:off x="3504" y="3024"/>
              <a:ext cx="1296"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2553" name="Text Box 23"/>
            <p:cNvSpPr txBox="1">
              <a:spLocks noChangeArrowheads="1"/>
            </p:cNvSpPr>
            <p:nvPr/>
          </p:nvSpPr>
          <p:spPr bwMode="auto">
            <a:xfrm>
              <a:off x="864" y="2017"/>
              <a:ext cx="912" cy="2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Data</a:t>
              </a:r>
            </a:p>
          </p:txBody>
        </p:sp>
        <p:sp>
          <p:nvSpPr>
            <p:cNvPr id="22554" name="Text Box 24"/>
            <p:cNvSpPr txBox="1">
              <a:spLocks noChangeArrowheads="1"/>
            </p:cNvSpPr>
            <p:nvPr/>
          </p:nvSpPr>
          <p:spPr bwMode="auto">
            <a:xfrm>
              <a:off x="912" y="2736"/>
              <a:ext cx="864" cy="2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Strobe</a:t>
              </a:r>
            </a:p>
          </p:txBody>
        </p:sp>
        <p:sp>
          <p:nvSpPr>
            <p:cNvPr id="22555" name="Text Box 25"/>
            <p:cNvSpPr txBox="1">
              <a:spLocks noChangeArrowheads="1"/>
            </p:cNvSpPr>
            <p:nvPr/>
          </p:nvSpPr>
          <p:spPr bwMode="auto">
            <a:xfrm>
              <a:off x="1920" y="1488"/>
              <a:ext cx="1920" cy="2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atin typeface="Times New Roman" pitchFamily="18" charset="0"/>
                </a:rPr>
                <a:t>(a)</a:t>
              </a:r>
              <a:r>
                <a:rPr lang="en-US"/>
                <a:t>     </a:t>
              </a:r>
              <a:r>
                <a:rPr lang="en-US" b="1">
                  <a:latin typeface="Times New Roman" pitchFamily="18" charset="0"/>
                </a:rPr>
                <a:t>Block Diagram</a:t>
              </a:r>
            </a:p>
          </p:txBody>
        </p:sp>
        <p:sp>
          <p:nvSpPr>
            <p:cNvPr id="22556" name="Text Box 26"/>
            <p:cNvSpPr txBox="1">
              <a:spLocks noChangeArrowheads="1"/>
            </p:cNvSpPr>
            <p:nvPr/>
          </p:nvSpPr>
          <p:spPr bwMode="auto">
            <a:xfrm>
              <a:off x="2064" y="3215"/>
              <a:ext cx="1584" cy="2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600">
                  <a:latin typeface="Times New Roman" pitchFamily="18" charset="0"/>
                </a:rPr>
                <a:t>(b)</a:t>
              </a:r>
              <a:r>
                <a:rPr lang="en-US"/>
                <a:t>    </a:t>
              </a:r>
              <a:r>
                <a:rPr lang="en-US" b="1">
                  <a:latin typeface="Times New Roman" pitchFamily="18" charset="0"/>
                </a:rPr>
                <a:t>Timing Diagram</a:t>
              </a:r>
            </a:p>
          </p:txBody>
        </p:sp>
        <p:sp>
          <p:nvSpPr>
            <p:cNvPr id="22557" name="Text Box 27"/>
            <p:cNvSpPr txBox="1">
              <a:spLocks noChangeArrowheads="1"/>
            </p:cNvSpPr>
            <p:nvPr/>
          </p:nvSpPr>
          <p:spPr bwMode="auto">
            <a:xfrm>
              <a:off x="1204" y="3649"/>
              <a:ext cx="3408" cy="3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b="1" u="sng">
                  <a:latin typeface="Times New Roman" pitchFamily="18" charset="0"/>
                </a:rPr>
                <a:t>Destination-Initiated strobe for Data Transfer</a:t>
              </a:r>
            </a:p>
          </p:txBody>
        </p:sp>
      </p:grpSp>
      <p:sp>
        <p:nvSpPr>
          <p:cNvPr id="22531" name="Rectangle 179"/>
          <p:cNvSpPr>
            <a:spLocks noGrp="1" noChangeArrowheads="1"/>
          </p:cNvSpPr>
          <p:nvPr>
            <p:ph type="title"/>
          </p:nvPr>
        </p:nvSpPr>
        <p:spPr>
          <a:xfrm>
            <a:off x="152400" y="457200"/>
            <a:ext cx="8991600" cy="1371600"/>
          </a:xfrm>
        </p:spPr>
        <p:txBody>
          <a:bodyPr/>
          <a:lstStyle/>
          <a:p>
            <a:pPr eaLnBrk="1" hangingPunct="1"/>
            <a:r>
              <a:rPr lang="en-US" sz="4000" smtClean="0">
                <a:latin typeface="Times New Roman" pitchFamily="18" charset="0"/>
              </a:rPr>
              <a:t>Data Transfer Initiated by Destination Unit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0" y="1981200"/>
            <a:ext cx="8991600" cy="3886200"/>
          </a:xfrm>
        </p:spPr>
        <p:txBody>
          <a:bodyPr>
            <a:normAutofit lnSpcReduction="10000"/>
          </a:bodyPr>
          <a:lstStyle/>
          <a:p>
            <a:pPr algn="just" eaLnBrk="1" hangingPunct="1">
              <a:lnSpc>
                <a:spcPct val="145000"/>
              </a:lnSpc>
              <a:spcBef>
                <a:spcPct val="15000"/>
              </a:spcBef>
              <a:spcAft>
                <a:spcPct val="15000"/>
              </a:spcAft>
              <a:buFont typeface="Wingdings" pitchFamily="2" charset="2"/>
              <a:buNone/>
            </a:pPr>
            <a:r>
              <a:rPr lang="en-US" sz="2400" smtClean="0">
                <a:latin typeface="Times New Roman" pitchFamily="18" charset="0"/>
              </a:rPr>
              <a:t>     In this method, the destination unit activates the strobe pulse, to informing the source to provide the data. The source will respond by placing the requested binary information on the data bus.</a:t>
            </a:r>
          </a:p>
          <a:p>
            <a:pPr algn="just" eaLnBrk="1" hangingPunct="1">
              <a:lnSpc>
                <a:spcPct val="145000"/>
              </a:lnSpc>
              <a:spcBef>
                <a:spcPct val="15000"/>
              </a:spcBef>
              <a:spcAft>
                <a:spcPct val="15000"/>
              </a:spcAft>
              <a:buFont typeface="Wingdings" pitchFamily="2" charset="2"/>
              <a:buNone/>
            </a:pPr>
            <a:r>
              <a:rPr lang="en-US" sz="2400" smtClean="0">
                <a:latin typeface="Times New Roman" pitchFamily="18" charset="0"/>
              </a:rPr>
              <a:t>		  The data must be valid and remain in the bus long enough for the destination unit to accept it. When accepted the destination unit then disables the strobe and the source unit removes the data from the bus.</a:t>
            </a:r>
            <a:endParaRPr lang="en-US" sz="2400" b="1" u="sng" smtClean="0">
              <a:latin typeface="Times New Roman" pitchFamily="18" charset="0"/>
            </a:endParaRPr>
          </a:p>
          <a:p>
            <a:pPr eaLnBrk="1" hangingPunct="1">
              <a:lnSpc>
                <a:spcPct val="90000"/>
              </a:lnSpc>
              <a:buFont typeface="Wingdings" pitchFamily="2" charset="2"/>
              <a:buNone/>
            </a:pPr>
            <a:endParaRPr lang="en-US" sz="2400" smtClean="0">
              <a:latin typeface="Times New Roman" pitchFamily="18" charset="0"/>
            </a:endParaRPr>
          </a:p>
        </p:txBody>
      </p:sp>
      <p:sp>
        <p:nvSpPr>
          <p:cNvPr id="21506" name="Rectangle 2"/>
          <p:cNvSpPr>
            <a:spLocks noGrp="1" noChangeArrowheads="1"/>
          </p:cNvSpPr>
          <p:nvPr>
            <p:ph type="title"/>
          </p:nvPr>
        </p:nvSpPr>
        <p:spPr>
          <a:xfrm>
            <a:off x="0" y="457200"/>
            <a:ext cx="8991600" cy="1371600"/>
          </a:xfrm>
        </p:spPr>
        <p:txBody>
          <a:bodyPr/>
          <a:lstStyle/>
          <a:p>
            <a:pPr eaLnBrk="1" hangingPunct="1"/>
            <a:r>
              <a:rPr lang="en-US" sz="4000" smtClean="0">
                <a:latin typeface="Times New Roman" pitchFamily="18" charset="0"/>
              </a:rPr>
              <a:t>Data Transfer Initiated by Destination Unit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533400" y="2514600"/>
            <a:ext cx="8229600" cy="3886200"/>
          </a:xfrm>
        </p:spPr>
        <p:txBody>
          <a:bodyPr>
            <a:normAutofit fontScale="92500" lnSpcReduction="20000"/>
          </a:bodyPr>
          <a:lstStyle/>
          <a:p>
            <a:pPr algn="ctr" eaLnBrk="1" hangingPunct="1">
              <a:lnSpc>
                <a:spcPct val="150000"/>
              </a:lnSpc>
              <a:buFont typeface="Wingdings" pitchFamily="2" charset="2"/>
              <a:buNone/>
            </a:pPr>
            <a:r>
              <a:rPr lang="en-US" sz="2800" dirty="0" smtClean="0">
                <a:latin typeface="Times New Roman" pitchFamily="18" charset="0"/>
              </a:rPr>
              <a:t>   The disadvantage of the strobe method is that, the source unit initiates the transfer has no way of knowing whether the destination unit has actually received the data item that was places in the bus. Similarly, a destination unit that initiates the transfer has no way of knowing whether the source unit has actually placed the data on bus. The </a:t>
            </a:r>
            <a:r>
              <a:rPr lang="en-US" sz="2800" b="1" dirty="0" smtClean="0">
                <a:latin typeface="Times New Roman" pitchFamily="18" charset="0"/>
              </a:rPr>
              <a:t>Handshaking method</a:t>
            </a:r>
            <a:r>
              <a:rPr lang="en-US" sz="2800" dirty="0" smtClean="0">
                <a:latin typeface="Times New Roman" pitchFamily="18" charset="0"/>
              </a:rPr>
              <a:t> solves this problem.</a:t>
            </a:r>
            <a:endParaRPr lang="en-US" sz="2800" b="1" u="sng" dirty="0" smtClean="0">
              <a:latin typeface="Times New Roman" pitchFamily="18" charset="0"/>
            </a:endParaRPr>
          </a:p>
          <a:p>
            <a:pPr algn="just" eaLnBrk="1" hangingPunct="1">
              <a:buFont typeface="Wingdings" pitchFamily="2" charset="2"/>
              <a:buNone/>
            </a:pPr>
            <a:endParaRPr lang="en-US" sz="2800" dirty="0" smtClean="0">
              <a:latin typeface="Times New Roman" pitchFamily="18" charset="0"/>
            </a:endParaRPr>
          </a:p>
        </p:txBody>
      </p:sp>
      <p:sp>
        <p:nvSpPr>
          <p:cNvPr id="23554" name="Rectangle 2"/>
          <p:cNvSpPr>
            <a:spLocks noGrp="1" noChangeArrowheads="1"/>
          </p:cNvSpPr>
          <p:nvPr>
            <p:ph type="title"/>
          </p:nvPr>
        </p:nvSpPr>
        <p:spPr>
          <a:xfrm>
            <a:off x="457200" y="457200"/>
            <a:ext cx="8229600" cy="1066800"/>
          </a:xfrm>
        </p:spPr>
        <p:txBody>
          <a:bodyPr/>
          <a:lstStyle/>
          <a:p>
            <a:pPr eaLnBrk="1" hangingPunct="1"/>
            <a:r>
              <a:rPr lang="en-US" sz="5200" dirty="0" smtClean="0">
                <a:latin typeface="Times New Roman" pitchFamily="18" charset="0"/>
              </a:rPr>
              <a:t>Disadvantage of Strobe Signal</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algn="just" eaLnBrk="1" hangingPunct="1">
              <a:lnSpc>
                <a:spcPct val="150000"/>
              </a:lnSpc>
              <a:spcBef>
                <a:spcPct val="15000"/>
              </a:spcBef>
              <a:spcAft>
                <a:spcPct val="15000"/>
              </a:spcAft>
              <a:buFont typeface="Wingdings" pitchFamily="2" charset="2"/>
              <a:buNone/>
            </a:pPr>
            <a:r>
              <a:rPr lang="en-US" sz="2800" smtClean="0">
                <a:latin typeface="Times New Roman" pitchFamily="18" charset="0"/>
              </a:rPr>
              <a:t>   The handshaking method solves the problem of strobe method by introducing a second control signal that provides a reply to the unit that initiates the transfer.</a:t>
            </a:r>
          </a:p>
          <a:p>
            <a:pPr eaLnBrk="1" hangingPunct="1">
              <a:buFont typeface="Wingdings" pitchFamily="2" charset="2"/>
              <a:buNone/>
            </a:pPr>
            <a:endParaRPr lang="en-US" sz="2800" smtClean="0">
              <a:latin typeface="Times New Roman" pitchFamily="18" charset="0"/>
            </a:endParaRPr>
          </a:p>
        </p:txBody>
      </p:sp>
      <p:sp>
        <p:nvSpPr>
          <p:cNvPr id="24578" name="Rectangle 2"/>
          <p:cNvSpPr>
            <a:spLocks noGrp="1" noChangeArrowheads="1"/>
          </p:cNvSpPr>
          <p:nvPr>
            <p:ph type="title"/>
          </p:nvPr>
        </p:nvSpPr>
        <p:spPr/>
        <p:txBody>
          <a:bodyPr/>
          <a:lstStyle/>
          <a:p>
            <a:pPr eaLnBrk="1" hangingPunct="1"/>
            <a:r>
              <a:rPr lang="en-US" smtClean="0">
                <a:latin typeface="Times New Roman" pitchFamily="18" charset="0"/>
              </a:rPr>
              <a:t>Handshaking</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27709" y="1981200"/>
            <a:ext cx="8991600" cy="5105400"/>
          </a:xfrm>
        </p:spPr>
        <p:txBody>
          <a:bodyPr>
            <a:normAutofit/>
          </a:bodyPr>
          <a:lstStyle/>
          <a:p>
            <a:pPr algn="just" eaLnBrk="1" hangingPunct="1">
              <a:lnSpc>
                <a:spcPct val="150000"/>
              </a:lnSpc>
              <a:spcBef>
                <a:spcPct val="15000"/>
              </a:spcBef>
              <a:spcAft>
                <a:spcPct val="15000"/>
              </a:spcAft>
              <a:buFont typeface="Wingdings" pitchFamily="2" charset="2"/>
              <a:buNone/>
            </a:pPr>
            <a:r>
              <a:rPr lang="en-US" sz="2200" dirty="0" smtClean="0">
                <a:latin typeface="Times New Roman" pitchFamily="18" charset="0"/>
              </a:rPr>
              <a:t>     The basic </a:t>
            </a:r>
            <a:r>
              <a:rPr lang="en-US" sz="2200" b="1" dirty="0" smtClean="0">
                <a:latin typeface="Times New Roman" pitchFamily="18" charset="0"/>
              </a:rPr>
              <a:t>principle of the two-wire handshaking</a:t>
            </a:r>
            <a:r>
              <a:rPr lang="en-US" sz="2200" dirty="0" smtClean="0">
                <a:latin typeface="Times New Roman" pitchFamily="18" charset="0"/>
              </a:rPr>
              <a:t> method of data transfer is as follow:</a:t>
            </a:r>
          </a:p>
          <a:p>
            <a:pPr algn="just" eaLnBrk="1" hangingPunct="1">
              <a:lnSpc>
                <a:spcPct val="150000"/>
              </a:lnSpc>
              <a:spcBef>
                <a:spcPct val="15000"/>
              </a:spcBef>
              <a:spcAft>
                <a:spcPct val="15000"/>
              </a:spcAft>
              <a:buFont typeface="Wingdings" pitchFamily="2" charset="2"/>
              <a:buNone/>
            </a:pPr>
            <a:r>
              <a:rPr lang="en-US" sz="2200" dirty="0" smtClean="0">
                <a:latin typeface="Times New Roman" pitchFamily="18" charset="0"/>
              </a:rPr>
              <a:t>     One control line is in the same direction as the data flows in the bus from the source to destination. It is used by source unit to inform the destination unit whether there a valid data in the bus. The other control line is in the other direction from the destination to the source. It is used by the destination unit to inform the source whether it can accept the data. The sequence of control during the transfer depends on the unit that initiates the transfer.</a:t>
            </a:r>
          </a:p>
          <a:p>
            <a:pPr eaLnBrk="1" hangingPunct="1">
              <a:lnSpc>
                <a:spcPct val="80000"/>
              </a:lnSpc>
            </a:pPr>
            <a:endParaRPr lang="en-US" sz="2000" dirty="0" smtClean="0">
              <a:latin typeface="Times New Roman" pitchFamily="18" charset="0"/>
            </a:endParaRPr>
          </a:p>
        </p:txBody>
      </p:sp>
      <p:sp>
        <p:nvSpPr>
          <p:cNvPr id="25602" name="Rectangle 2"/>
          <p:cNvSpPr>
            <a:spLocks noGrp="1" noChangeArrowheads="1"/>
          </p:cNvSpPr>
          <p:nvPr>
            <p:ph type="title"/>
          </p:nvPr>
        </p:nvSpPr>
        <p:spPr>
          <a:xfrm>
            <a:off x="457200" y="838200"/>
            <a:ext cx="8229600" cy="838200"/>
          </a:xfrm>
        </p:spPr>
        <p:txBody>
          <a:bodyPr/>
          <a:lstStyle/>
          <a:p>
            <a:pPr eaLnBrk="1" hangingPunct="1"/>
            <a:r>
              <a:rPr lang="en-US" dirty="0" smtClean="0">
                <a:latin typeface="Times New Roman" pitchFamily="18" charset="0"/>
              </a:rPr>
              <a:t>Principle of Handshaking</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152400" y="2590800"/>
            <a:ext cx="8763000" cy="5410200"/>
          </a:xfrm>
        </p:spPr>
        <p:txBody>
          <a:bodyPr/>
          <a:lstStyle/>
          <a:p>
            <a:pPr algn="just" eaLnBrk="1" hangingPunct="1">
              <a:lnSpc>
                <a:spcPct val="155000"/>
              </a:lnSpc>
              <a:spcBef>
                <a:spcPct val="25000"/>
              </a:spcBef>
              <a:spcAft>
                <a:spcPct val="25000"/>
              </a:spcAft>
              <a:buFont typeface="Wingdings" pitchFamily="2" charset="2"/>
              <a:buNone/>
            </a:pPr>
            <a:r>
              <a:rPr lang="en-US" sz="2400" dirty="0" smtClean="0">
                <a:latin typeface="Times New Roman" pitchFamily="18" charset="0"/>
              </a:rPr>
              <a:t>    </a:t>
            </a:r>
            <a:r>
              <a:rPr lang="en-US" dirty="0" smtClean="0">
                <a:latin typeface="Times New Roman" pitchFamily="18" charset="0"/>
              </a:rPr>
              <a:t>The sequence of events shows four possible states that the system can be at any given time. The source unit initiates the transfer by placing the data on the bus and enabling its </a:t>
            </a:r>
            <a:r>
              <a:rPr lang="en-US" b="1" i="1" dirty="0" smtClean="0">
                <a:latin typeface="Times New Roman" pitchFamily="18" charset="0"/>
              </a:rPr>
              <a:t>data valid</a:t>
            </a:r>
            <a:r>
              <a:rPr lang="en-US" dirty="0" smtClean="0">
                <a:latin typeface="Times New Roman" pitchFamily="18" charset="0"/>
              </a:rPr>
              <a:t> signal. The </a:t>
            </a:r>
            <a:r>
              <a:rPr lang="en-US" b="1" i="1" dirty="0" smtClean="0">
                <a:latin typeface="Times New Roman" pitchFamily="18" charset="0"/>
              </a:rPr>
              <a:t>data</a:t>
            </a:r>
            <a:r>
              <a:rPr lang="en-US" dirty="0" smtClean="0">
                <a:latin typeface="Times New Roman" pitchFamily="18" charset="0"/>
              </a:rPr>
              <a:t> </a:t>
            </a:r>
            <a:r>
              <a:rPr lang="en-US" b="1" i="1" dirty="0" smtClean="0">
                <a:latin typeface="Times New Roman" pitchFamily="18" charset="0"/>
              </a:rPr>
              <a:t>accepted</a:t>
            </a:r>
            <a:r>
              <a:rPr lang="en-US" dirty="0" smtClean="0">
                <a:latin typeface="Times New Roman" pitchFamily="18" charset="0"/>
              </a:rPr>
              <a:t> signal is activated by the destination unit after it accepts the data from the bus. The source unit then disables its </a:t>
            </a:r>
            <a:r>
              <a:rPr lang="en-US" b="1" i="1" dirty="0" smtClean="0">
                <a:latin typeface="Times New Roman" pitchFamily="18" charset="0"/>
              </a:rPr>
              <a:t>data accepted</a:t>
            </a:r>
            <a:r>
              <a:rPr lang="en-US" dirty="0" smtClean="0">
                <a:latin typeface="Times New Roman" pitchFamily="18" charset="0"/>
              </a:rPr>
              <a:t> signal and the system goes into its initial state.</a:t>
            </a:r>
            <a:endParaRPr lang="en-US" b="1" u="sng" dirty="0" smtClean="0">
              <a:latin typeface="Times New Roman" pitchFamily="18" charset="0"/>
            </a:endParaRPr>
          </a:p>
          <a:p>
            <a:pPr eaLnBrk="1" hangingPunct="1">
              <a:lnSpc>
                <a:spcPct val="90000"/>
              </a:lnSpc>
              <a:buFont typeface="Wingdings" pitchFamily="2" charset="2"/>
              <a:buNone/>
            </a:pPr>
            <a:endParaRPr lang="en-US" sz="2400" dirty="0" smtClean="0"/>
          </a:p>
        </p:txBody>
      </p:sp>
      <p:sp>
        <p:nvSpPr>
          <p:cNvPr id="26626" name="Rectangle 2"/>
          <p:cNvSpPr>
            <a:spLocks noGrp="1" noChangeArrowheads="1"/>
          </p:cNvSpPr>
          <p:nvPr>
            <p:ph type="title"/>
          </p:nvPr>
        </p:nvSpPr>
        <p:spPr>
          <a:xfrm>
            <a:off x="6927" y="914400"/>
            <a:ext cx="9372600" cy="685800"/>
          </a:xfrm>
        </p:spPr>
        <p:txBody>
          <a:bodyPr/>
          <a:lstStyle/>
          <a:p>
            <a:pPr eaLnBrk="1" hangingPunct="1"/>
            <a:r>
              <a:rPr lang="en-US" sz="3800" dirty="0" smtClean="0">
                <a:latin typeface="Times New Roman" pitchFamily="18" charset="0"/>
              </a:rPr>
              <a:t>Source Initiated Transfer using Handshaking</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1173843" y="228600"/>
            <a:ext cx="6629400" cy="762000"/>
          </a:xfrm>
        </p:spPr>
        <p:txBody>
          <a:bodyPr/>
          <a:lstStyle/>
          <a:p>
            <a:pPr eaLnBrk="1" hangingPunct="1"/>
            <a:r>
              <a:rPr lang="en-US" dirty="0" smtClean="0">
                <a:latin typeface="Times New Roman" pitchFamily="18" charset="0"/>
              </a:rPr>
              <a:t>Handshaking</a:t>
            </a:r>
          </a:p>
        </p:txBody>
      </p:sp>
      <p:grpSp>
        <p:nvGrpSpPr>
          <p:cNvPr id="27651" name="Group 31"/>
          <p:cNvGrpSpPr>
            <a:grpSpLocks/>
          </p:cNvGrpSpPr>
          <p:nvPr/>
        </p:nvGrpSpPr>
        <p:grpSpPr bwMode="auto">
          <a:xfrm>
            <a:off x="533400" y="1219200"/>
            <a:ext cx="8305800" cy="5487988"/>
            <a:chOff x="336" y="240"/>
            <a:chExt cx="5040" cy="3706"/>
          </a:xfrm>
        </p:grpSpPr>
        <p:sp>
          <p:nvSpPr>
            <p:cNvPr id="27652" name="Line 26"/>
            <p:cNvSpPr>
              <a:spLocks noChangeShapeType="1"/>
            </p:cNvSpPr>
            <p:nvPr/>
          </p:nvSpPr>
          <p:spPr bwMode="auto">
            <a:xfrm flipH="1">
              <a:off x="336" y="2400"/>
              <a:ext cx="288" cy="0"/>
            </a:xfrm>
            <a:prstGeom prst="line">
              <a:avLst/>
            </a:prstGeom>
            <a:noFill/>
            <a:ln w="38100">
              <a:solidFill>
                <a:schemeClr val="tx1"/>
              </a:solidFill>
              <a:round/>
              <a:headEnd type="triangle" w="med" len="med"/>
              <a:tailEnd/>
            </a:ln>
            <a:extLst>
              <a:ext uri="{909E8E84-426E-40DD-AFC4-6F175D3DCCD1}">
                <a14:hiddenFill xmlns="" xmlns:a14="http://schemas.microsoft.com/office/drawing/2010/main">
                  <a:noFill/>
                </a14:hiddenFill>
              </a:ext>
            </a:extLst>
          </p:spPr>
          <p:txBody>
            <a:bodyPr/>
            <a:lstStyle/>
            <a:p>
              <a:endParaRPr lang="en-US"/>
            </a:p>
          </p:txBody>
        </p:sp>
        <p:sp>
          <p:nvSpPr>
            <p:cNvPr id="27653" name="Line 28"/>
            <p:cNvSpPr>
              <a:spLocks noChangeShapeType="1"/>
            </p:cNvSpPr>
            <p:nvPr/>
          </p:nvSpPr>
          <p:spPr bwMode="auto">
            <a:xfrm flipH="1">
              <a:off x="336" y="3504"/>
              <a:ext cx="336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654" name="Rectangle 2"/>
            <p:cNvSpPr>
              <a:spLocks noChangeArrowheads="1"/>
            </p:cNvSpPr>
            <p:nvPr/>
          </p:nvSpPr>
          <p:spPr bwMode="auto">
            <a:xfrm>
              <a:off x="480" y="288"/>
              <a:ext cx="1152" cy="1056"/>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7655" name="Rectangle 3"/>
            <p:cNvSpPr>
              <a:spLocks noChangeArrowheads="1"/>
            </p:cNvSpPr>
            <p:nvPr/>
          </p:nvSpPr>
          <p:spPr bwMode="auto">
            <a:xfrm>
              <a:off x="3936" y="288"/>
              <a:ext cx="1152" cy="1056"/>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7656" name="Line 4"/>
            <p:cNvSpPr>
              <a:spLocks noChangeShapeType="1"/>
            </p:cNvSpPr>
            <p:nvPr/>
          </p:nvSpPr>
          <p:spPr bwMode="auto">
            <a:xfrm>
              <a:off x="1632" y="480"/>
              <a:ext cx="2304"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7657" name="Line 5"/>
            <p:cNvSpPr>
              <a:spLocks noChangeShapeType="1"/>
            </p:cNvSpPr>
            <p:nvPr/>
          </p:nvSpPr>
          <p:spPr bwMode="auto">
            <a:xfrm>
              <a:off x="1632" y="816"/>
              <a:ext cx="2304"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7658" name="Line 6"/>
            <p:cNvSpPr>
              <a:spLocks noChangeShapeType="1"/>
            </p:cNvSpPr>
            <p:nvPr/>
          </p:nvSpPr>
          <p:spPr bwMode="auto">
            <a:xfrm>
              <a:off x="1632" y="1152"/>
              <a:ext cx="2304" cy="0"/>
            </a:xfrm>
            <a:prstGeom prst="line">
              <a:avLst/>
            </a:prstGeom>
            <a:noFill/>
            <a:ln w="28575">
              <a:solidFill>
                <a:schemeClr val="tx1"/>
              </a:solidFill>
              <a:round/>
              <a:headEnd type="triangle" w="med" len="med"/>
              <a:tailEnd/>
            </a:ln>
            <a:extLst>
              <a:ext uri="{909E8E84-426E-40DD-AFC4-6F175D3DCCD1}">
                <a14:hiddenFill xmlns="" xmlns:a14="http://schemas.microsoft.com/office/drawing/2010/main">
                  <a:noFill/>
                </a14:hiddenFill>
              </a:ext>
            </a:extLst>
          </p:spPr>
          <p:txBody>
            <a:bodyPr/>
            <a:lstStyle/>
            <a:p>
              <a:endParaRPr lang="en-US"/>
            </a:p>
          </p:txBody>
        </p:sp>
        <p:sp>
          <p:nvSpPr>
            <p:cNvPr id="27659" name="Text Box 7"/>
            <p:cNvSpPr txBox="1">
              <a:spLocks noChangeArrowheads="1"/>
            </p:cNvSpPr>
            <p:nvPr/>
          </p:nvSpPr>
          <p:spPr bwMode="auto">
            <a:xfrm>
              <a:off x="2160" y="240"/>
              <a:ext cx="1152" cy="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latin typeface="Times New Roman" pitchFamily="18" charset="0"/>
                </a:rPr>
                <a:t>Data Bus</a:t>
              </a:r>
            </a:p>
          </p:txBody>
        </p:sp>
        <p:sp>
          <p:nvSpPr>
            <p:cNvPr id="27660" name="Text Box 8"/>
            <p:cNvSpPr txBox="1">
              <a:spLocks noChangeArrowheads="1"/>
            </p:cNvSpPr>
            <p:nvPr/>
          </p:nvSpPr>
          <p:spPr bwMode="auto">
            <a:xfrm>
              <a:off x="2209" y="577"/>
              <a:ext cx="1151" cy="2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latin typeface="Times New Roman" pitchFamily="18" charset="0"/>
                </a:rPr>
                <a:t>Data Valid</a:t>
              </a:r>
            </a:p>
          </p:txBody>
        </p:sp>
        <p:sp>
          <p:nvSpPr>
            <p:cNvPr id="27661" name="Text Box 9"/>
            <p:cNvSpPr txBox="1">
              <a:spLocks noChangeArrowheads="1"/>
            </p:cNvSpPr>
            <p:nvPr/>
          </p:nvSpPr>
          <p:spPr bwMode="auto">
            <a:xfrm>
              <a:off x="2256" y="912"/>
              <a:ext cx="1152" cy="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latin typeface="Times New Roman" pitchFamily="18" charset="0"/>
                </a:rPr>
                <a:t>Data accepted</a:t>
              </a:r>
            </a:p>
          </p:txBody>
        </p:sp>
        <p:sp>
          <p:nvSpPr>
            <p:cNvPr id="27662" name="Text Box 10"/>
            <p:cNvSpPr txBox="1">
              <a:spLocks noChangeArrowheads="1"/>
            </p:cNvSpPr>
            <p:nvPr/>
          </p:nvSpPr>
          <p:spPr bwMode="auto">
            <a:xfrm>
              <a:off x="624" y="577"/>
              <a:ext cx="816" cy="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latin typeface="Times New Roman" pitchFamily="18" charset="0"/>
                </a:rPr>
                <a:t>Source Unit</a:t>
              </a:r>
            </a:p>
          </p:txBody>
        </p:sp>
        <p:sp>
          <p:nvSpPr>
            <p:cNvPr id="27663" name="Text Box 11"/>
            <p:cNvSpPr txBox="1">
              <a:spLocks noChangeArrowheads="1"/>
            </p:cNvSpPr>
            <p:nvPr/>
          </p:nvSpPr>
          <p:spPr bwMode="auto">
            <a:xfrm>
              <a:off x="4080" y="577"/>
              <a:ext cx="864" cy="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latin typeface="Times New Roman" pitchFamily="18" charset="0"/>
                </a:rPr>
                <a:t>Destination Unit</a:t>
              </a:r>
            </a:p>
          </p:txBody>
        </p:sp>
        <p:sp>
          <p:nvSpPr>
            <p:cNvPr id="27664" name="Text Box 12"/>
            <p:cNvSpPr txBox="1">
              <a:spLocks noChangeArrowheads="1"/>
            </p:cNvSpPr>
            <p:nvPr/>
          </p:nvSpPr>
          <p:spPr bwMode="auto">
            <a:xfrm>
              <a:off x="1488" y="1536"/>
              <a:ext cx="2496" cy="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(a)      </a:t>
              </a:r>
              <a:r>
                <a:rPr lang="en-US" b="1">
                  <a:latin typeface="Times New Roman" pitchFamily="18" charset="0"/>
                </a:rPr>
                <a:t>Block Diagram</a:t>
              </a:r>
            </a:p>
          </p:txBody>
        </p:sp>
        <p:sp>
          <p:nvSpPr>
            <p:cNvPr id="27665" name="Rectangle 13"/>
            <p:cNvSpPr>
              <a:spLocks noChangeArrowheads="1"/>
            </p:cNvSpPr>
            <p:nvPr/>
          </p:nvSpPr>
          <p:spPr bwMode="auto">
            <a:xfrm>
              <a:off x="624" y="2160"/>
              <a:ext cx="1680" cy="432"/>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7666" name="Rectangle 14"/>
            <p:cNvSpPr>
              <a:spLocks noChangeArrowheads="1"/>
            </p:cNvSpPr>
            <p:nvPr/>
          </p:nvSpPr>
          <p:spPr bwMode="auto">
            <a:xfrm>
              <a:off x="3696" y="3120"/>
              <a:ext cx="1680" cy="432"/>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7667" name="Rectangle 15"/>
            <p:cNvSpPr>
              <a:spLocks noChangeArrowheads="1"/>
            </p:cNvSpPr>
            <p:nvPr/>
          </p:nvSpPr>
          <p:spPr bwMode="auto">
            <a:xfrm>
              <a:off x="624" y="2832"/>
              <a:ext cx="1680" cy="48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7668" name="Rectangle 16"/>
            <p:cNvSpPr>
              <a:spLocks noChangeArrowheads="1"/>
            </p:cNvSpPr>
            <p:nvPr/>
          </p:nvSpPr>
          <p:spPr bwMode="auto">
            <a:xfrm>
              <a:off x="3696" y="2352"/>
              <a:ext cx="1680" cy="432"/>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7669" name="Text Box 17"/>
            <p:cNvSpPr txBox="1">
              <a:spLocks noChangeArrowheads="1"/>
            </p:cNvSpPr>
            <p:nvPr/>
          </p:nvSpPr>
          <p:spPr bwMode="auto">
            <a:xfrm>
              <a:off x="672" y="2161"/>
              <a:ext cx="1537" cy="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600" b="1">
                  <a:latin typeface="Times New Roman" pitchFamily="18" charset="0"/>
                </a:rPr>
                <a:t>Place the data on bus.</a:t>
              </a:r>
            </a:p>
            <a:p>
              <a:pPr algn="ctr" eaLnBrk="1" hangingPunct="1">
                <a:spcBef>
                  <a:spcPct val="50000"/>
                </a:spcBef>
              </a:pPr>
              <a:r>
                <a:rPr lang="en-US" sz="1600" b="1">
                  <a:latin typeface="Times New Roman" pitchFamily="18" charset="0"/>
                </a:rPr>
                <a:t>Enable </a:t>
              </a:r>
              <a:r>
                <a:rPr lang="en-US" sz="1600" b="1" i="1">
                  <a:latin typeface="Times New Roman" pitchFamily="18" charset="0"/>
                </a:rPr>
                <a:t>data Valid.</a:t>
              </a:r>
            </a:p>
          </p:txBody>
        </p:sp>
        <p:sp>
          <p:nvSpPr>
            <p:cNvPr id="27670" name="Text Box 18"/>
            <p:cNvSpPr txBox="1">
              <a:spLocks noChangeArrowheads="1"/>
            </p:cNvSpPr>
            <p:nvPr/>
          </p:nvSpPr>
          <p:spPr bwMode="auto">
            <a:xfrm>
              <a:off x="3744" y="2353"/>
              <a:ext cx="1584" cy="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600" b="1">
                  <a:latin typeface="Times New Roman" pitchFamily="18" charset="0"/>
                </a:rPr>
                <a:t>Accept data from bus.</a:t>
              </a:r>
            </a:p>
            <a:p>
              <a:pPr algn="ctr" eaLnBrk="1" hangingPunct="1">
                <a:spcBef>
                  <a:spcPct val="50000"/>
                </a:spcBef>
              </a:pPr>
              <a:r>
                <a:rPr lang="en-US" sz="1600" b="1">
                  <a:latin typeface="Times New Roman" pitchFamily="18" charset="0"/>
                </a:rPr>
                <a:t>Enable </a:t>
              </a:r>
              <a:r>
                <a:rPr lang="en-US" sz="1600" b="1" i="1">
                  <a:latin typeface="Times New Roman" pitchFamily="18" charset="0"/>
                </a:rPr>
                <a:t>data accepted.</a:t>
              </a:r>
            </a:p>
          </p:txBody>
        </p:sp>
        <p:sp>
          <p:nvSpPr>
            <p:cNvPr id="27671" name="Text Box 19"/>
            <p:cNvSpPr txBox="1">
              <a:spLocks noChangeArrowheads="1"/>
            </p:cNvSpPr>
            <p:nvPr/>
          </p:nvSpPr>
          <p:spPr bwMode="auto">
            <a:xfrm>
              <a:off x="624" y="2834"/>
              <a:ext cx="1536" cy="5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latin typeface="Times New Roman" pitchFamily="18" charset="0"/>
                </a:rPr>
                <a:t>Disable </a:t>
              </a:r>
              <a:r>
                <a:rPr lang="en-US" b="1" i="1">
                  <a:latin typeface="Times New Roman" pitchFamily="18" charset="0"/>
                </a:rPr>
                <a:t>data valid</a:t>
              </a:r>
              <a:r>
                <a:rPr lang="en-US" b="1">
                  <a:latin typeface="Times New Roman" pitchFamily="18" charset="0"/>
                </a:rPr>
                <a:t>.</a:t>
              </a:r>
            </a:p>
            <a:p>
              <a:pPr algn="ctr" eaLnBrk="1" hangingPunct="1">
                <a:spcBef>
                  <a:spcPct val="50000"/>
                </a:spcBef>
              </a:pPr>
              <a:r>
                <a:rPr lang="en-US" b="1">
                  <a:latin typeface="Times New Roman" pitchFamily="18" charset="0"/>
                </a:rPr>
                <a:t>Invalidate data on bus.</a:t>
              </a:r>
            </a:p>
          </p:txBody>
        </p:sp>
        <p:sp>
          <p:nvSpPr>
            <p:cNvPr id="27672" name="Text Box 20"/>
            <p:cNvSpPr txBox="1">
              <a:spLocks noChangeArrowheads="1"/>
            </p:cNvSpPr>
            <p:nvPr/>
          </p:nvSpPr>
          <p:spPr bwMode="auto">
            <a:xfrm>
              <a:off x="3744" y="3121"/>
              <a:ext cx="1584" cy="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latin typeface="Times New Roman" pitchFamily="18" charset="0"/>
                </a:rPr>
                <a:t>Disable </a:t>
              </a:r>
              <a:r>
                <a:rPr lang="en-US" b="1" i="1">
                  <a:latin typeface="Times New Roman" pitchFamily="18" charset="0"/>
                </a:rPr>
                <a:t>data accepted</a:t>
              </a:r>
              <a:r>
                <a:rPr lang="en-US" b="1">
                  <a:latin typeface="Times New Roman" pitchFamily="18" charset="0"/>
                </a:rPr>
                <a:t>. Ready to accept data.</a:t>
              </a:r>
            </a:p>
          </p:txBody>
        </p:sp>
        <p:sp>
          <p:nvSpPr>
            <p:cNvPr id="27673" name="Text Box 21"/>
            <p:cNvSpPr txBox="1">
              <a:spLocks noChangeArrowheads="1"/>
            </p:cNvSpPr>
            <p:nvPr/>
          </p:nvSpPr>
          <p:spPr bwMode="auto">
            <a:xfrm>
              <a:off x="864" y="1824"/>
              <a:ext cx="1104" cy="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latin typeface="Times New Roman" pitchFamily="18" charset="0"/>
                </a:rPr>
                <a:t>Source unit</a:t>
              </a:r>
            </a:p>
          </p:txBody>
        </p:sp>
        <p:sp>
          <p:nvSpPr>
            <p:cNvPr id="27674" name="Text Box 22"/>
            <p:cNvSpPr txBox="1">
              <a:spLocks noChangeArrowheads="1"/>
            </p:cNvSpPr>
            <p:nvPr/>
          </p:nvSpPr>
          <p:spPr bwMode="auto">
            <a:xfrm>
              <a:off x="3889" y="1873"/>
              <a:ext cx="1343" cy="2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latin typeface="Times New Roman" pitchFamily="18" charset="0"/>
                </a:rPr>
                <a:t>Destination Unit</a:t>
              </a:r>
            </a:p>
          </p:txBody>
        </p:sp>
        <p:sp>
          <p:nvSpPr>
            <p:cNvPr id="27675" name="Line 23"/>
            <p:cNvSpPr>
              <a:spLocks noChangeShapeType="1"/>
            </p:cNvSpPr>
            <p:nvPr/>
          </p:nvSpPr>
          <p:spPr bwMode="auto">
            <a:xfrm>
              <a:off x="2304" y="2256"/>
              <a:ext cx="1392" cy="24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7676" name="Line 24"/>
            <p:cNvSpPr>
              <a:spLocks noChangeShapeType="1"/>
            </p:cNvSpPr>
            <p:nvPr/>
          </p:nvSpPr>
          <p:spPr bwMode="auto">
            <a:xfrm flipH="1">
              <a:off x="2304" y="2640"/>
              <a:ext cx="1392" cy="384"/>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7677" name="Line 25"/>
            <p:cNvSpPr>
              <a:spLocks noChangeShapeType="1"/>
            </p:cNvSpPr>
            <p:nvPr/>
          </p:nvSpPr>
          <p:spPr bwMode="auto">
            <a:xfrm>
              <a:off x="2304" y="3168"/>
              <a:ext cx="1392" cy="192"/>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7678" name="Line 27"/>
            <p:cNvSpPr>
              <a:spLocks noChangeShapeType="1"/>
            </p:cNvSpPr>
            <p:nvPr/>
          </p:nvSpPr>
          <p:spPr bwMode="auto">
            <a:xfrm>
              <a:off x="336" y="2400"/>
              <a:ext cx="0" cy="1104"/>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7679" name="Text Box 29"/>
            <p:cNvSpPr txBox="1">
              <a:spLocks noChangeArrowheads="1"/>
            </p:cNvSpPr>
            <p:nvPr/>
          </p:nvSpPr>
          <p:spPr bwMode="auto">
            <a:xfrm>
              <a:off x="2016" y="3698"/>
              <a:ext cx="1776" cy="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FontTx/>
                <a:buAutoNum type="alphaLcParenBoth" startAt="2"/>
              </a:pPr>
              <a:r>
                <a:rPr lang="en-US" b="1">
                  <a:latin typeface="Times New Roman" pitchFamily="18" charset="0"/>
                </a:rPr>
                <a:t>Sequence of events</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228600" y="1981200"/>
            <a:ext cx="8763000" cy="5334000"/>
          </a:xfrm>
        </p:spPr>
        <p:txBody>
          <a:bodyPr/>
          <a:lstStyle/>
          <a:p>
            <a:pPr algn="just" eaLnBrk="1" hangingPunct="1">
              <a:lnSpc>
                <a:spcPct val="150000"/>
              </a:lnSpc>
              <a:spcBef>
                <a:spcPct val="35000"/>
              </a:spcBef>
              <a:spcAft>
                <a:spcPct val="25000"/>
              </a:spcAft>
              <a:buFont typeface="Wingdings" pitchFamily="2" charset="2"/>
              <a:buNone/>
            </a:pPr>
            <a:r>
              <a:rPr lang="en-US" sz="2000" dirty="0" smtClean="0">
                <a:latin typeface="Times New Roman" pitchFamily="18" charset="0"/>
              </a:rPr>
              <a:t>   </a:t>
            </a:r>
            <a:r>
              <a:rPr lang="en-US" sz="2400" dirty="0" smtClean="0">
                <a:latin typeface="Times New Roman" pitchFamily="18" charset="0"/>
              </a:rPr>
              <a:t>The name of the signal generated by the destination unit has been changed to </a:t>
            </a:r>
            <a:r>
              <a:rPr lang="en-US" sz="2400" b="1" i="1" dirty="0" smtClean="0">
                <a:latin typeface="Times New Roman" pitchFamily="18" charset="0"/>
              </a:rPr>
              <a:t>ready for data</a:t>
            </a:r>
            <a:r>
              <a:rPr lang="en-US" sz="2400" dirty="0" smtClean="0">
                <a:latin typeface="Times New Roman" pitchFamily="18" charset="0"/>
              </a:rPr>
              <a:t> to reflects its new meaning. The source unit in this case does not place data on the bus until after it receives the </a:t>
            </a:r>
            <a:r>
              <a:rPr lang="en-US" sz="2400" b="1" i="1" dirty="0" smtClean="0">
                <a:latin typeface="Times New Roman" pitchFamily="18" charset="0"/>
              </a:rPr>
              <a:t>ready for data</a:t>
            </a:r>
            <a:r>
              <a:rPr lang="en-US" sz="2400" dirty="0" smtClean="0">
                <a:latin typeface="Times New Roman" pitchFamily="18" charset="0"/>
              </a:rPr>
              <a:t> signal from the destination unit. From there on, the handshaking procedure follows the same pattern as in the source initiated case.</a:t>
            </a:r>
          </a:p>
          <a:p>
            <a:pPr algn="just" eaLnBrk="1" hangingPunct="1">
              <a:lnSpc>
                <a:spcPct val="150000"/>
              </a:lnSpc>
              <a:spcBef>
                <a:spcPct val="35000"/>
              </a:spcBef>
              <a:spcAft>
                <a:spcPct val="25000"/>
              </a:spcAft>
              <a:buFont typeface="Wingdings" pitchFamily="2" charset="2"/>
              <a:buNone/>
            </a:pPr>
            <a:r>
              <a:rPr lang="en-US" sz="2400" dirty="0" smtClean="0">
                <a:latin typeface="Times New Roman" pitchFamily="18" charset="0"/>
              </a:rPr>
              <a:t>    The only </a:t>
            </a:r>
            <a:r>
              <a:rPr lang="en-US" sz="2400" b="1" dirty="0" smtClean="0">
                <a:latin typeface="Times New Roman" pitchFamily="18" charset="0"/>
              </a:rPr>
              <a:t>difference</a:t>
            </a:r>
            <a:r>
              <a:rPr lang="en-US" sz="2400" dirty="0" smtClean="0">
                <a:latin typeface="Times New Roman" pitchFamily="18" charset="0"/>
              </a:rPr>
              <a:t> between the Source Initiated and the Destination Initiated transfer is in their choice of Initial sate.</a:t>
            </a:r>
            <a:endParaRPr lang="en-US" sz="2400" b="1" u="sng" dirty="0" smtClean="0">
              <a:latin typeface="Times New Roman" pitchFamily="18" charset="0"/>
            </a:endParaRPr>
          </a:p>
          <a:p>
            <a:pPr eaLnBrk="1" hangingPunct="1">
              <a:lnSpc>
                <a:spcPct val="80000"/>
              </a:lnSpc>
              <a:buFont typeface="Wingdings" pitchFamily="2" charset="2"/>
              <a:buNone/>
            </a:pPr>
            <a:endParaRPr lang="en-US" sz="2000" dirty="0" smtClean="0"/>
          </a:p>
        </p:txBody>
      </p:sp>
      <p:sp>
        <p:nvSpPr>
          <p:cNvPr id="28674" name="Rectangle 2"/>
          <p:cNvSpPr>
            <a:spLocks noGrp="1" noChangeArrowheads="1"/>
          </p:cNvSpPr>
          <p:nvPr>
            <p:ph type="title"/>
          </p:nvPr>
        </p:nvSpPr>
        <p:spPr>
          <a:xfrm>
            <a:off x="-6927" y="838200"/>
            <a:ext cx="9372600" cy="838200"/>
          </a:xfrm>
        </p:spPr>
        <p:txBody>
          <a:bodyPr/>
          <a:lstStyle/>
          <a:p>
            <a:pPr eaLnBrk="1" hangingPunct="1"/>
            <a:r>
              <a:rPr lang="en-US" sz="3400" dirty="0" smtClean="0">
                <a:latin typeface="Times New Roman" pitchFamily="18" charset="0"/>
              </a:rPr>
              <a:t>Destination Initiated Transfer Using Handshaking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31"/>
          <p:cNvGrpSpPr>
            <a:grpSpLocks/>
          </p:cNvGrpSpPr>
          <p:nvPr/>
        </p:nvGrpSpPr>
        <p:grpSpPr bwMode="auto">
          <a:xfrm>
            <a:off x="762000" y="517525"/>
            <a:ext cx="8153400" cy="6340475"/>
            <a:chOff x="480" y="240"/>
            <a:chExt cx="5136" cy="3994"/>
          </a:xfrm>
        </p:grpSpPr>
        <p:sp>
          <p:nvSpPr>
            <p:cNvPr id="29699" name="Rectangle 2"/>
            <p:cNvSpPr>
              <a:spLocks noChangeArrowheads="1"/>
            </p:cNvSpPr>
            <p:nvPr/>
          </p:nvSpPr>
          <p:spPr bwMode="auto">
            <a:xfrm>
              <a:off x="480" y="288"/>
              <a:ext cx="1152" cy="1056"/>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9700" name="Rectangle 3"/>
            <p:cNvSpPr>
              <a:spLocks noChangeArrowheads="1"/>
            </p:cNvSpPr>
            <p:nvPr/>
          </p:nvSpPr>
          <p:spPr bwMode="auto">
            <a:xfrm>
              <a:off x="3936" y="288"/>
              <a:ext cx="1152" cy="1056"/>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9701" name="Line 4"/>
            <p:cNvSpPr>
              <a:spLocks noChangeShapeType="1"/>
            </p:cNvSpPr>
            <p:nvPr/>
          </p:nvSpPr>
          <p:spPr bwMode="auto">
            <a:xfrm>
              <a:off x="1632" y="480"/>
              <a:ext cx="2304"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9702" name="Line 5"/>
            <p:cNvSpPr>
              <a:spLocks noChangeShapeType="1"/>
            </p:cNvSpPr>
            <p:nvPr/>
          </p:nvSpPr>
          <p:spPr bwMode="auto">
            <a:xfrm>
              <a:off x="1632" y="816"/>
              <a:ext cx="2304"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9703" name="Line 6"/>
            <p:cNvSpPr>
              <a:spLocks noChangeShapeType="1"/>
            </p:cNvSpPr>
            <p:nvPr/>
          </p:nvSpPr>
          <p:spPr bwMode="auto">
            <a:xfrm>
              <a:off x="1632" y="1152"/>
              <a:ext cx="2304" cy="0"/>
            </a:xfrm>
            <a:prstGeom prst="line">
              <a:avLst/>
            </a:prstGeom>
            <a:noFill/>
            <a:ln w="28575">
              <a:solidFill>
                <a:schemeClr val="tx1"/>
              </a:solidFill>
              <a:round/>
              <a:headEnd type="triangle" w="med" len="med"/>
              <a:tailEnd/>
            </a:ln>
            <a:extLst>
              <a:ext uri="{909E8E84-426E-40DD-AFC4-6F175D3DCCD1}">
                <a14:hiddenFill xmlns="" xmlns:a14="http://schemas.microsoft.com/office/drawing/2010/main">
                  <a:noFill/>
                </a14:hiddenFill>
              </a:ext>
            </a:extLst>
          </p:spPr>
          <p:txBody>
            <a:bodyPr/>
            <a:lstStyle/>
            <a:p>
              <a:endParaRPr lang="en-US"/>
            </a:p>
          </p:txBody>
        </p:sp>
        <p:sp>
          <p:nvSpPr>
            <p:cNvPr id="29704" name="Text Box 7"/>
            <p:cNvSpPr txBox="1">
              <a:spLocks noChangeArrowheads="1"/>
            </p:cNvSpPr>
            <p:nvPr/>
          </p:nvSpPr>
          <p:spPr bwMode="auto">
            <a:xfrm>
              <a:off x="2160" y="240"/>
              <a:ext cx="115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latin typeface="Times New Roman" pitchFamily="18" charset="0"/>
                </a:rPr>
                <a:t>Data Bus</a:t>
              </a:r>
            </a:p>
          </p:txBody>
        </p:sp>
        <p:sp>
          <p:nvSpPr>
            <p:cNvPr id="29705" name="Text Box 8"/>
            <p:cNvSpPr txBox="1">
              <a:spLocks noChangeArrowheads="1"/>
            </p:cNvSpPr>
            <p:nvPr/>
          </p:nvSpPr>
          <p:spPr bwMode="auto">
            <a:xfrm>
              <a:off x="2208" y="576"/>
              <a:ext cx="115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latin typeface="Times New Roman" pitchFamily="18" charset="0"/>
                </a:rPr>
                <a:t>Data Valid</a:t>
              </a:r>
            </a:p>
          </p:txBody>
        </p:sp>
        <p:sp>
          <p:nvSpPr>
            <p:cNvPr id="29706" name="Text Box 9"/>
            <p:cNvSpPr txBox="1">
              <a:spLocks noChangeArrowheads="1"/>
            </p:cNvSpPr>
            <p:nvPr/>
          </p:nvSpPr>
          <p:spPr bwMode="auto">
            <a:xfrm>
              <a:off x="2256" y="912"/>
              <a:ext cx="115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latin typeface="Times New Roman" pitchFamily="18" charset="0"/>
                </a:rPr>
                <a:t>Ready for data</a:t>
              </a:r>
            </a:p>
          </p:txBody>
        </p:sp>
        <p:sp>
          <p:nvSpPr>
            <p:cNvPr id="29707" name="Text Box 10"/>
            <p:cNvSpPr txBox="1">
              <a:spLocks noChangeArrowheads="1"/>
            </p:cNvSpPr>
            <p:nvPr/>
          </p:nvSpPr>
          <p:spPr bwMode="auto">
            <a:xfrm>
              <a:off x="624" y="576"/>
              <a:ext cx="816"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latin typeface="Times New Roman" pitchFamily="18" charset="0"/>
                </a:rPr>
                <a:t>Source Unit</a:t>
              </a:r>
            </a:p>
          </p:txBody>
        </p:sp>
        <p:sp>
          <p:nvSpPr>
            <p:cNvPr id="29708" name="Text Box 11"/>
            <p:cNvSpPr txBox="1">
              <a:spLocks noChangeArrowheads="1"/>
            </p:cNvSpPr>
            <p:nvPr/>
          </p:nvSpPr>
          <p:spPr bwMode="auto">
            <a:xfrm>
              <a:off x="4080" y="576"/>
              <a:ext cx="864"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latin typeface="Times New Roman" pitchFamily="18" charset="0"/>
                </a:rPr>
                <a:t>Destination Unit</a:t>
              </a:r>
            </a:p>
          </p:txBody>
        </p:sp>
        <p:sp>
          <p:nvSpPr>
            <p:cNvPr id="29709" name="Text Box 12"/>
            <p:cNvSpPr txBox="1">
              <a:spLocks noChangeArrowheads="1"/>
            </p:cNvSpPr>
            <p:nvPr/>
          </p:nvSpPr>
          <p:spPr bwMode="auto">
            <a:xfrm>
              <a:off x="1488" y="1536"/>
              <a:ext cx="24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t>(a)</a:t>
              </a:r>
              <a:r>
                <a:rPr lang="en-US"/>
                <a:t>      </a:t>
              </a:r>
              <a:r>
                <a:rPr lang="en-US" b="1">
                  <a:latin typeface="Times New Roman" pitchFamily="18" charset="0"/>
                </a:rPr>
                <a:t>Block Diagram</a:t>
              </a:r>
            </a:p>
          </p:txBody>
        </p:sp>
        <p:sp>
          <p:nvSpPr>
            <p:cNvPr id="29710" name="Rectangle 13"/>
            <p:cNvSpPr>
              <a:spLocks noChangeArrowheads="1"/>
            </p:cNvSpPr>
            <p:nvPr/>
          </p:nvSpPr>
          <p:spPr bwMode="auto">
            <a:xfrm>
              <a:off x="624" y="2304"/>
              <a:ext cx="1680" cy="432"/>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9711" name="Rectangle 14"/>
            <p:cNvSpPr>
              <a:spLocks noChangeArrowheads="1"/>
            </p:cNvSpPr>
            <p:nvPr/>
          </p:nvSpPr>
          <p:spPr bwMode="auto">
            <a:xfrm>
              <a:off x="3696" y="2832"/>
              <a:ext cx="1680" cy="432"/>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9712" name="Rectangle 15"/>
            <p:cNvSpPr>
              <a:spLocks noChangeArrowheads="1"/>
            </p:cNvSpPr>
            <p:nvPr/>
          </p:nvSpPr>
          <p:spPr bwMode="auto">
            <a:xfrm>
              <a:off x="576" y="2928"/>
              <a:ext cx="1680" cy="48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9713" name="Rectangle 16"/>
            <p:cNvSpPr>
              <a:spLocks noChangeArrowheads="1"/>
            </p:cNvSpPr>
            <p:nvPr/>
          </p:nvSpPr>
          <p:spPr bwMode="auto">
            <a:xfrm>
              <a:off x="3696" y="2160"/>
              <a:ext cx="1680" cy="432"/>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9714" name="Text Box 17"/>
            <p:cNvSpPr txBox="1">
              <a:spLocks noChangeArrowheads="1"/>
            </p:cNvSpPr>
            <p:nvPr/>
          </p:nvSpPr>
          <p:spPr bwMode="auto">
            <a:xfrm>
              <a:off x="672" y="2304"/>
              <a:ext cx="1536" cy="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600" b="1">
                  <a:latin typeface="Times New Roman" pitchFamily="18" charset="0"/>
                </a:rPr>
                <a:t>Place the data on bus.</a:t>
              </a:r>
            </a:p>
            <a:p>
              <a:pPr algn="ctr" eaLnBrk="1" hangingPunct="1">
                <a:spcBef>
                  <a:spcPct val="50000"/>
                </a:spcBef>
              </a:pPr>
              <a:r>
                <a:rPr lang="en-US" sz="1600" b="1">
                  <a:latin typeface="Times New Roman" pitchFamily="18" charset="0"/>
                </a:rPr>
                <a:t>Enable </a:t>
              </a:r>
              <a:r>
                <a:rPr lang="en-US" sz="1600" b="1" i="1">
                  <a:latin typeface="Times New Roman" pitchFamily="18" charset="0"/>
                </a:rPr>
                <a:t>data Valid.</a:t>
              </a:r>
            </a:p>
          </p:txBody>
        </p:sp>
        <p:sp>
          <p:nvSpPr>
            <p:cNvPr id="29715" name="Text Box 18"/>
            <p:cNvSpPr txBox="1">
              <a:spLocks noChangeArrowheads="1"/>
            </p:cNvSpPr>
            <p:nvPr/>
          </p:nvSpPr>
          <p:spPr bwMode="auto">
            <a:xfrm>
              <a:off x="3744" y="2208"/>
              <a:ext cx="1584"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600" b="1">
                  <a:latin typeface="Times New Roman" pitchFamily="18" charset="0"/>
                </a:rPr>
                <a:t>Ready to accept data. Enable </a:t>
              </a:r>
              <a:r>
                <a:rPr lang="en-US" sz="1600" b="1" i="1">
                  <a:latin typeface="Times New Roman" pitchFamily="18" charset="0"/>
                </a:rPr>
                <a:t>ready for</a:t>
              </a:r>
              <a:r>
                <a:rPr lang="en-US" sz="1600" b="1">
                  <a:latin typeface="Times New Roman" pitchFamily="18" charset="0"/>
                </a:rPr>
                <a:t> </a:t>
              </a:r>
              <a:r>
                <a:rPr lang="en-US" sz="1600" b="1" i="1">
                  <a:latin typeface="Times New Roman" pitchFamily="18" charset="0"/>
                </a:rPr>
                <a:t>data.</a:t>
              </a:r>
            </a:p>
          </p:txBody>
        </p:sp>
        <p:sp>
          <p:nvSpPr>
            <p:cNvPr id="29716" name="Text Box 19"/>
            <p:cNvSpPr txBox="1">
              <a:spLocks noChangeArrowheads="1"/>
            </p:cNvSpPr>
            <p:nvPr/>
          </p:nvSpPr>
          <p:spPr bwMode="auto">
            <a:xfrm>
              <a:off x="624" y="2928"/>
              <a:ext cx="1536" cy="4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latin typeface="Times New Roman" pitchFamily="18" charset="0"/>
                </a:rPr>
                <a:t>Disable </a:t>
              </a:r>
              <a:r>
                <a:rPr lang="en-US" b="1" i="1">
                  <a:latin typeface="Times New Roman" pitchFamily="18" charset="0"/>
                </a:rPr>
                <a:t>data valid</a:t>
              </a:r>
              <a:r>
                <a:rPr lang="en-US" b="1">
                  <a:latin typeface="Times New Roman" pitchFamily="18" charset="0"/>
                </a:rPr>
                <a:t>.</a:t>
              </a:r>
            </a:p>
            <a:p>
              <a:pPr algn="ctr" eaLnBrk="1" hangingPunct="1">
                <a:spcBef>
                  <a:spcPct val="50000"/>
                </a:spcBef>
              </a:pPr>
              <a:r>
                <a:rPr lang="en-US" b="1">
                  <a:latin typeface="Times New Roman" pitchFamily="18" charset="0"/>
                </a:rPr>
                <a:t>Invalidate data on bus.</a:t>
              </a:r>
            </a:p>
          </p:txBody>
        </p:sp>
        <p:sp>
          <p:nvSpPr>
            <p:cNvPr id="29717" name="Text Box 20"/>
            <p:cNvSpPr txBox="1">
              <a:spLocks noChangeArrowheads="1"/>
            </p:cNvSpPr>
            <p:nvPr/>
          </p:nvSpPr>
          <p:spPr bwMode="auto">
            <a:xfrm>
              <a:off x="3696" y="2880"/>
              <a:ext cx="1584"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latin typeface="Times New Roman" pitchFamily="18" charset="0"/>
                </a:rPr>
                <a:t>Accept data from bus. Disable </a:t>
              </a:r>
              <a:r>
                <a:rPr lang="en-US" b="1" i="1">
                  <a:latin typeface="Times New Roman" pitchFamily="18" charset="0"/>
                </a:rPr>
                <a:t>ready for data.</a:t>
              </a:r>
            </a:p>
          </p:txBody>
        </p:sp>
        <p:sp>
          <p:nvSpPr>
            <p:cNvPr id="29718" name="Text Box 21"/>
            <p:cNvSpPr txBox="1">
              <a:spLocks noChangeArrowheads="1"/>
            </p:cNvSpPr>
            <p:nvPr/>
          </p:nvSpPr>
          <p:spPr bwMode="auto">
            <a:xfrm>
              <a:off x="864" y="1968"/>
              <a:ext cx="110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latin typeface="Times New Roman" pitchFamily="18" charset="0"/>
                </a:rPr>
                <a:t>Source unit</a:t>
              </a:r>
            </a:p>
          </p:txBody>
        </p:sp>
        <p:sp>
          <p:nvSpPr>
            <p:cNvPr id="29719" name="Text Box 22"/>
            <p:cNvSpPr txBox="1">
              <a:spLocks noChangeArrowheads="1"/>
            </p:cNvSpPr>
            <p:nvPr/>
          </p:nvSpPr>
          <p:spPr bwMode="auto">
            <a:xfrm>
              <a:off x="3888" y="1872"/>
              <a:ext cx="134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latin typeface="Times New Roman" pitchFamily="18" charset="0"/>
                </a:rPr>
                <a:t>Destination Unit</a:t>
              </a:r>
            </a:p>
          </p:txBody>
        </p:sp>
        <p:sp>
          <p:nvSpPr>
            <p:cNvPr id="29720" name="Text Box 23"/>
            <p:cNvSpPr txBox="1">
              <a:spLocks noChangeArrowheads="1"/>
            </p:cNvSpPr>
            <p:nvPr/>
          </p:nvSpPr>
          <p:spPr bwMode="auto">
            <a:xfrm>
              <a:off x="2016" y="3744"/>
              <a:ext cx="17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FontTx/>
                <a:buAutoNum type="alphaLcParenBoth" startAt="2"/>
              </a:pPr>
              <a:r>
                <a:rPr lang="en-US" b="1">
                  <a:latin typeface="Times New Roman" pitchFamily="18" charset="0"/>
                </a:rPr>
                <a:t>Sequence of events</a:t>
              </a:r>
            </a:p>
          </p:txBody>
        </p:sp>
        <p:sp>
          <p:nvSpPr>
            <p:cNvPr id="29721" name="Text Box 24"/>
            <p:cNvSpPr txBox="1">
              <a:spLocks noChangeArrowheads="1"/>
            </p:cNvSpPr>
            <p:nvPr/>
          </p:nvSpPr>
          <p:spPr bwMode="auto">
            <a:xfrm>
              <a:off x="1344" y="3984"/>
              <a:ext cx="379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b="1" u="sng">
                  <a:latin typeface="Times New Roman" pitchFamily="18" charset="0"/>
                </a:rPr>
                <a:t>Destination-Initiated transfer using Handshaking</a:t>
              </a:r>
            </a:p>
          </p:txBody>
        </p:sp>
        <p:sp>
          <p:nvSpPr>
            <p:cNvPr id="29722" name="Line 25"/>
            <p:cNvSpPr>
              <a:spLocks noChangeShapeType="1"/>
            </p:cNvSpPr>
            <p:nvPr/>
          </p:nvSpPr>
          <p:spPr bwMode="auto">
            <a:xfrm>
              <a:off x="2304" y="2688"/>
              <a:ext cx="1392" cy="288"/>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9723" name="Line 26"/>
            <p:cNvSpPr>
              <a:spLocks noChangeShapeType="1"/>
            </p:cNvSpPr>
            <p:nvPr/>
          </p:nvSpPr>
          <p:spPr bwMode="auto">
            <a:xfrm flipV="1">
              <a:off x="5616" y="2400"/>
              <a:ext cx="0" cy="120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9724" name="Line 27"/>
            <p:cNvSpPr>
              <a:spLocks noChangeShapeType="1"/>
            </p:cNvSpPr>
            <p:nvPr/>
          </p:nvSpPr>
          <p:spPr bwMode="auto">
            <a:xfrm flipH="1">
              <a:off x="5376" y="2400"/>
              <a:ext cx="240"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9725" name="Line 28"/>
            <p:cNvSpPr>
              <a:spLocks noChangeShapeType="1"/>
            </p:cNvSpPr>
            <p:nvPr/>
          </p:nvSpPr>
          <p:spPr bwMode="auto">
            <a:xfrm flipH="1">
              <a:off x="2304" y="2256"/>
              <a:ext cx="1392" cy="288"/>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9726" name="Line 29"/>
            <p:cNvSpPr>
              <a:spLocks noChangeShapeType="1"/>
            </p:cNvSpPr>
            <p:nvPr/>
          </p:nvSpPr>
          <p:spPr bwMode="auto">
            <a:xfrm flipH="1">
              <a:off x="2256" y="3072"/>
              <a:ext cx="1440" cy="48"/>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9727" name="Line 30"/>
            <p:cNvSpPr>
              <a:spLocks noChangeShapeType="1"/>
            </p:cNvSpPr>
            <p:nvPr/>
          </p:nvSpPr>
          <p:spPr bwMode="auto">
            <a:xfrm flipH="1" flipV="1">
              <a:off x="2256" y="3312"/>
              <a:ext cx="3360" cy="2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normAutofit lnSpcReduction="10000"/>
          </a:bodyPr>
          <a:lstStyle/>
          <a:p>
            <a:pPr algn="ctr" eaLnBrk="1" hangingPunct="1">
              <a:lnSpc>
                <a:spcPct val="150000"/>
              </a:lnSpc>
              <a:buFont typeface="Wingdings" pitchFamily="2" charset="2"/>
              <a:buNone/>
            </a:pPr>
            <a:r>
              <a:rPr lang="en-US" sz="2800" dirty="0" smtClean="0">
                <a:latin typeface="Times New Roman" pitchFamily="18" charset="0"/>
              </a:rPr>
              <a:t>   The Input / output organization of computer depends upon the size of computer and the peripherals connected to it. The I/O Subsystem of the computer, provides an efficient mode of communication between the central system and the outside environment.</a:t>
            </a:r>
          </a:p>
        </p:txBody>
      </p:sp>
      <p:sp>
        <p:nvSpPr>
          <p:cNvPr id="4098" name="Rectangle 2"/>
          <p:cNvSpPr>
            <a:spLocks noGrp="1" noChangeArrowheads="1"/>
          </p:cNvSpPr>
          <p:nvPr>
            <p:ph type="title"/>
          </p:nvPr>
        </p:nvSpPr>
        <p:spPr/>
        <p:txBody>
          <a:bodyPr/>
          <a:lstStyle/>
          <a:p>
            <a:pPr eaLnBrk="1" hangingPunct="1"/>
            <a:r>
              <a:rPr lang="en-US" sz="4000" smtClean="0">
                <a:latin typeface="Times New Roman" pitchFamily="18" charset="0"/>
              </a:rPr>
              <a:t>I/O Organization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533400" y="2286000"/>
            <a:ext cx="8229600" cy="3886200"/>
          </a:xfrm>
        </p:spPr>
        <p:txBody>
          <a:bodyPr>
            <a:normAutofit fontScale="92500"/>
          </a:bodyPr>
          <a:lstStyle/>
          <a:p>
            <a:pPr marL="457200" indent="-457200" algn="just" eaLnBrk="1" hangingPunct="1">
              <a:lnSpc>
                <a:spcPct val="150000"/>
              </a:lnSpc>
              <a:spcBef>
                <a:spcPct val="25000"/>
              </a:spcBef>
              <a:spcAft>
                <a:spcPct val="25000"/>
              </a:spcAft>
              <a:buSzPct val="105000"/>
              <a:buFont typeface="Wingdings" pitchFamily="2" charset="2"/>
              <a:buChar char="Ø"/>
            </a:pPr>
            <a:r>
              <a:rPr lang="en-US" sz="2400" dirty="0" smtClean="0">
                <a:latin typeface="Times New Roman" pitchFamily="18" charset="0"/>
              </a:rPr>
              <a:t>The Handshaking scheme provides degree of flexibility and reliability because the successful completion of data transfer relies on active participation by both units.</a:t>
            </a:r>
          </a:p>
          <a:p>
            <a:pPr marL="457200" indent="-457200" algn="just" eaLnBrk="1" hangingPunct="1">
              <a:lnSpc>
                <a:spcPct val="150000"/>
              </a:lnSpc>
              <a:spcBef>
                <a:spcPct val="25000"/>
              </a:spcBef>
              <a:spcAft>
                <a:spcPct val="25000"/>
              </a:spcAft>
              <a:buSzPct val="105000"/>
              <a:buFont typeface="Wingdings" pitchFamily="2" charset="2"/>
              <a:buChar char="Ø"/>
            </a:pPr>
            <a:r>
              <a:rPr lang="en-US" sz="2400" dirty="0" smtClean="0">
                <a:latin typeface="Times New Roman" pitchFamily="18" charset="0"/>
              </a:rPr>
              <a:t>If any of one unit is faulty, the data transfer will not be completed. Such an error can be detected by means of a </a:t>
            </a:r>
            <a:r>
              <a:rPr lang="en-US" sz="2400" b="1" i="1" dirty="0" smtClean="0">
                <a:latin typeface="Times New Roman" pitchFamily="18" charset="0"/>
              </a:rPr>
              <a:t>Timeout mechanism</a:t>
            </a:r>
            <a:r>
              <a:rPr lang="en-US" sz="2400" dirty="0" smtClean="0">
                <a:latin typeface="Times New Roman" pitchFamily="18" charset="0"/>
              </a:rPr>
              <a:t> which provides an alarm if the data is not completed within time.</a:t>
            </a:r>
          </a:p>
          <a:p>
            <a:pPr marL="457200" indent="-457200" eaLnBrk="1" hangingPunct="1">
              <a:lnSpc>
                <a:spcPct val="90000"/>
              </a:lnSpc>
              <a:buFont typeface="Wingdings" pitchFamily="2" charset="2"/>
              <a:buNone/>
            </a:pPr>
            <a:endParaRPr lang="en-US" sz="2400" dirty="0" smtClean="0"/>
          </a:p>
        </p:txBody>
      </p:sp>
      <p:sp>
        <p:nvSpPr>
          <p:cNvPr id="30722" name="Rectangle 2"/>
          <p:cNvSpPr>
            <a:spLocks noGrp="1" noChangeArrowheads="1"/>
          </p:cNvSpPr>
          <p:nvPr>
            <p:ph type="title"/>
          </p:nvPr>
        </p:nvSpPr>
        <p:spPr>
          <a:xfrm>
            <a:off x="457200" y="990600"/>
            <a:ext cx="8229600" cy="990600"/>
          </a:xfrm>
        </p:spPr>
        <p:txBody>
          <a:bodyPr/>
          <a:lstStyle/>
          <a:p>
            <a:pPr eaLnBrk="1" hangingPunct="1"/>
            <a:r>
              <a:rPr lang="en-US" sz="4000" dirty="0" smtClean="0">
                <a:latin typeface="Times New Roman" pitchFamily="18" charset="0"/>
              </a:rPr>
              <a:t>Advantage of the Handshaking method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304800" y="1981200"/>
            <a:ext cx="8686800" cy="4953000"/>
          </a:xfrm>
        </p:spPr>
        <p:txBody>
          <a:bodyPr/>
          <a:lstStyle/>
          <a:p>
            <a:pPr algn="just" eaLnBrk="1" hangingPunct="1">
              <a:lnSpc>
                <a:spcPct val="120000"/>
              </a:lnSpc>
              <a:spcBef>
                <a:spcPct val="10000"/>
              </a:spcBef>
              <a:spcAft>
                <a:spcPct val="10000"/>
              </a:spcAft>
              <a:buFont typeface="Wingdings" pitchFamily="2" charset="2"/>
              <a:buNone/>
            </a:pPr>
            <a:r>
              <a:rPr lang="en-US" sz="2800" dirty="0" smtClean="0">
                <a:latin typeface="Times New Roman" pitchFamily="18" charset="0"/>
              </a:rPr>
              <a:t>    The transfer of data between two units is serial or parallel. In parallel data transmission, n bit in the message must be transmitted through n separate conductor path. In serial transmission, each bit in the message is sent in sequence one at a time. </a:t>
            </a:r>
          </a:p>
          <a:p>
            <a:pPr algn="just" eaLnBrk="1" hangingPunct="1">
              <a:lnSpc>
                <a:spcPct val="120000"/>
              </a:lnSpc>
              <a:spcBef>
                <a:spcPct val="10000"/>
              </a:spcBef>
              <a:spcAft>
                <a:spcPct val="10000"/>
              </a:spcAft>
              <a:buFont typeface="Wingdings" pitchFamily="2" charset="2"/>
              <a:buNone/>
            </a:pPr>
            <a:r>
              <a:rPr lang="en-US" sz="2800" dirty="0" smtClean="0">
                <a:latin typeface="Times New Roman" pitchFamily="18" charset="0"/>
              </a:rPr>
              <a:t>    Parallel transmission is faster but it requires many wires. It is used for short distances and where speed is important. Serial transmission is slower but is less expensive.</a:t>
            </a:r>
          </a:p>
          <a:p>
            <a:pPr eaLnBrk="1" hangingPunct="1">
              <a:buFont typeface="Wingdings" pitchFamily="2" charset="2"/>
              <a:buNone/>
            </a:pPr>
            <a:endParaRPr lang="en-US" sz="2400" dirty="0" smtClean="0">
              <a:latin typeface="Times New Roman" pitchFamily="18" charset="0"/>
            </a:endParaRPr>
          </a:p>
        </p:txBody>
      </p:sp>
      <p:sp>
        <p:nvSpPr>
          <p:cNvPr id="31746" name="Rectangle 2"/>
          <p:cNvSpPr>
            <a:spLocks noGrp="1" noChangeArrowheads="1"/>
          </p:cNvSpPr>
          <p:nvPr>
            <p:ph type="title"/>
          </p:nvPr>
        </p:nvSpPr>
        <p:spPr>
          <a:xfrm>
            <a:off x="457200" y="457200"/>
            <a:ext cx="8229600" cy="990600"/>
          </a:xfrm>
        </p:spPr>
        <p:txBody>
          <a:bodyPr/>
          <a:lstStyle/>
          <a:p>
            <a:pPr eaLnBrk="1" hangingPunct="1"/>
            <a:r>
              <a:rPr lang="en-US" smtClean="0">
                <a:latin typeface="Times New Roman" pitchFamily="18" charset="0"/>
              </a:rPr>
              <a:t>Asynchronous Serial Transmission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228600" y="2133600"/>
            <a:ext cx="8686800" cy="5029200"/>
          </a:xfrm>
        </p:spPr>
        <p:txBody>
          <a:bodyPr/>
          <a:lstStyle/>
          <a:p>
            <a:pPr algn="just" eaLnBrk="1" hangingPunct="1">
              <a:lnSpc>
                <a:spcPct val="150000"/>
              </a:lnSpc>
              <a:buFont typeface="Wingdings" pitchFamily="2" charset="2"/>
              <a:buNone/>
            </a:pPr>
            <a:r>
              <a:rPr lang="en-US" sz="2400" dirty="0" smtClean="0">
                <a:latin typeface="Times New Roman" pitchFamily="18" charset="0"/>
              </a:rPr>
              <a:t>   In Asynchronous serial transfer, each bit of message is sent a sequence at a time, and binary information is transferred only when it is available. When there is no information to be transferred, line remains idle.</a:t>
            </a:r>
          </a:p>
          <a:p>
            <a:pPr algn="just" eaLnBrk="1" hangingPunct="1">
              <a:lnSpc>
                <a:spcPct val="150000"/>
              </a:lnSpc>
              <a:spcBef>
                <a:spcPct val="10000"/>
              </a:spcBef>
              <a:spcAft>
                <a:spcPct val="10000"/>
              </a:spcAft>
              <a:buFont typeface="Wingdings" pitchFamily="2" charset="2"/>
              <a:buNone/>
            </a:pPr>
            <a:r>
              <a:rPr lang="en-US" sz="2400" dirty="0" smtClean="0">
                <a:latin typeface="Times New Roman" pitchFamily="18" charset="0"/>
              </a:rPr>
              <a:t>   In this technique each character consists of three points :</a:t>
            </a:r>
          </a:p>
          <a:p>
            <a:pPr algn="just" eaLnBrk="1" hangingPunct="1">
              <a:lnSpc>
                <a:spcPct val="150000"/>
              </a:lnSpc>
              <a:spcBef>
                <a:spcPct val="10000"/>
              </a:spcBef>
              <a:spcAft>
                <a:spcPct val="10000"/>
              </a:spcAft>
              <a:buFont typeface="Wingdings" pitchFamily="2" charset="2"/>
              <a:buNone/>
            </a:pPr>
            <a:r>
              <a:rPr lang="en-US" sz="2400" dirty="0" smtClean="0">
                <a:latin typeface="Times New Roman" pitchFamily="18" charset="0"/>
              </a:rPr>
              <a:t>			i. Start bit</a:t>
            </a:r>
          </a:p>
          <a:p>
            <a:pPr algn="just" eaLnBrk="1" hangingPunct="1">
              <a:lnSpc>
                <a:spcPct val="150000"/>
              </a:lnSpc>
              <a:spcBef>
                <a:spcPct val="10000"/>
              </a:spcBef>
              <a:spcAft>
                <a:spcPct val="10000"/>
              </a:spcAft>
              <a:buFont typeface="Wingdings" pitchFamily="2" charset="2"/>
              <a:buNone/>
            </a:pPr>
            <a:r>
              <a:rPr lang="en-US" sz="2400" dirty="0" smtClean="0">
                <a:latin typeface="Times New Roman" pitchFamily="18" charset="0"/>
              </a:rPr>
              <a:t>			ii. Character bit</a:t>
            </a:r>
          </a:p>
          <a:p>
            <a:pPr algn="just" eaLnBrk="1" hangingPunct="1">
              <a:lnSpc>
                <a:spcPct val="150000"/>
              </a:lnSpc>
              <a:spcBef>
                <a:spcPct val="10000"/>
              </a:spcBef>
              <a:spcAft>
                <a:spcPct val="10000"/>
              </a:spcAft>
              <a:buFont typeface="Wingdings" pitchFamily="2" charset="2"/>
              <a:buNone/>
            </a:pPr>
            <a:r>
              <a:rPr lang="en-US" sz="2400" dirty="0" smtClean="0">
                <a:latin typeface="Times New Roman" pitchFamily="18" charset="0"/>
              </a:rPr>
              <a:t>			iii. Stop bit</a:t>
            </a:r>
          </a:p>
          <a:p>
            <a:pPr algn="just" eaLnBrk="1" hangingPunct="1">
              <a:buFont typeface="Wingdings" pitchFamily="2" charset="2"/>
              <a:buNone/>
            </a:pPr>
            <a:endParaRPr lang="en-US" sz="2400" dirty="0" smtClean="0">
              <a:latin typeface="Times New Roman" pitchFamily="18" charset="0"/>
            </a:endParaRPr>
          </a:p>
        </p:txBody>
      </p:sp>
      <p:sp>
        <p:nvSpPr>
          <p:cNvPr id="32770" name="Rectangle 2"/>
          <p:cNvSpPr>
            <a:spLocks noGrp="1" noChangeArrowheads="1"/>
          </p:cNvSpPr>
          <p:nvPr>
            <p:ph type="title"/>
          </p:nvPr>
        </p:nvSpPr>
        <p:spPr>
          <a:xfrm>
            <a:off x="304800" y="457200"/>
            <a:ext cx="8610600" cy="838200"/>
          </a:xfrm>
        </p:spPr>
        <p:txBody>
          <a:bodyPr/>
          <a:lstStyle/>
          <a:p>
            <a:pPr eaLnBrk="1" hangingPunct="1"/>
            <a:r>
              <a:rPr lang="en-US" smtClean="0">
                <a:latin typeface="Times New Roman" pitchFamily="18" charset="0"/>
              </a:rPr>
              <a:t>Asynchronous Serial Transmission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304800" y="1981200"/>
            <a:ext cx="8610600" cy="5257800"/>
          </a:xfrm>
        </p:spPr>
        <p:txBody>
          <a:bodyPr/>
          <a:lstStyle/>
          <a:p>
            <a:pPr marL="660400" indent="-660400" algn="just" eaLnBrk="1" hangingPunct="1">
              <a:lnSpc>
                <a:spcPct val="150000"/>
              </a:lnSpc>
              <a:spcBef>
                <a:spcPct val="25000"/>
              </a:spcBef>
              <a:spcAft>
                <a:spcPct val="25000"/>
              </a:spcAft>
              <a:buFontTx/>
              <a:buAutoNum type="romanLcPeriod"/>
            </a:pPr>
            <a:r>
              <a:rPr lang="en-US" sz="2400" b="1" u="sng" dirty="0" smtClean="0">
                <a:latin typeface="Times New Roman" pitchFamily="18" charset="0"/>
              </a:rPr>
              <a:t>Start Bit-</a:t>
            </a:r>
            <a:r>
              <a:rPr lang="en-US" sz="2400" dirty="0" smtClean="0">
                <a:latin typeface="Times New Roman" pitchFamily="18" charset="0"/>
              </a:rPr>
              <a:t>  First bit, called start bit is always zero and used to indicate the beginning character.</a:t>
            </a:r>
          </a:p>
          <a:p>
            <a:pPr marL="660400" indent="-660400" algn="just" eaLnBrk="1" hangingPunct="1">
              <a:lnSpc>
                <a:spcPct val="150000"/>
              </a:lnSpc>
              <a:spcBef>
                <a:spcPct val="25000"/>
              </a:spcBef>
              <a:spcAft>
                <a:spcPct val="25000"/>
              </a:spcAft>
              <a:buFontTx/>
              <a:buAutoNum type="romanLcPeriod"/>
            </a:pPr>
            <a:r>
              <a:rPr lang="en-US" sz="2400" b="1" u="sng" dirty="0" smtClean="0">
                <a:latin typeface="Times New Roman" pitchFamily="18" charset="0"/>
              </a:rPr>
              <a:t>Stop Bit-</a:t>
            </a:r>
            <a:r>
              <a:rPr lang="en-US" sz="2400" dirty="0" smtClean="0">
                <a:latin typeface="Times New Roman" pitchFamily="18" charset="0"/>
              </a:rPr>
              <a:t>    Last bit, called stop bit is always one and used to indicate end of characters. Stop bit is always in the 1- state and frame the end of the characters to signify the idle or wait state.</a:t>
            </a:r>
          </a:p>
          <a:p>
            <a:pPr marL="660400" indent="-660400" algn="just" eaLnBrk="1" hangingPunct="1">
              <a:lnSpc>
                <a:spcPct val="150000"/>
              </a:lnSpc>
              <a:spcBef>
                <a:spcPct val="25000"/>
              </a:spcBef>
              <a:spcAft>
                <a:spcPct val="25000"/>
              </a:spcAft>
              <a:buFontTx/>
              <a:buAutoNum type="romanLcPeriod"/>
            </a:pPr>
            <a:r>
              <a:rPr lang="en-US" sz="2400" b="1" u="sng" dirty="0" smtClean="0">
                <a:latin typeface="Times New Roman" pitchFamily="18" charset="0"/>
              </a:rPr>
              <a:t>Character Bit-</a:t>
            </a:r>
            <a:r>
              <a:rPr lang="en-US" sz="2400" dirty="0" smtClean="0">
                <a:latin typeface="Times New Roman" pitchFamily="18" charset="0"/>
              </a:rPr>
              <a:t>  Bits in between the start bit and the stop bit are known as character bits. The character bits always follow the start bit.</a:t>
            </a:r>
          </a:p>
          <a:p>
            <a:pPr marL="660400" indent="-660400" algn="just" eaLnBrk="1" hangingPunct="1">
              <a:lnSpc>
                <a:spcPct val="80000"/>
              </a:lnSpc>
              <a:buFont typeface="Wingdings" pitchFamily="2" charset="2"/>
              <a:buNone/>
            </a:pPr>
            <a:endParaRPr lang="en-US" sz="2400" dirty="0" smtClean="0">
              <a:latin typeface="Times New Roman" pitchFamily="18" charset="0"/>
            </a:endParaRPr>
          </a:p>
        </p:txBody>
      </p:sp>
      <p:sp>
        <p:nvSpPr>
          <p:cNvPr id="33794" name="Rectangle 2"/>
          <p:cNvSpPr>
            <a:spLocks noGrp="1" noChangeArrowheads="1"/>
          </p:cNvSpPr>
          <p:nvPr>
            <p:ph type="title"/>
          </p:nvPr>
        </p:nvSpPr>
        <p:spPr>
          <a:xfrm>
            <a:off x="457200" y="457200"/>
            <a:ext cx="8229600" cy="914400"/>
          </a:xfrm>
        </p:spPr>
        <p:txBody>
          <a:bodyPr/>
          <a:lstStyle/>
          <a:p>
            <a:pPr eaLnBrk="1" hangingPunct="1"/>
            <a:r>
              <a:rPr lang="en-US" smtClean="0">
                <a:latin typeface="Times New Roman" pitchFamily="18" charset="0"/>
              </a:rPr>
              <a:t>Asynchronous Serial Transmission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a:xfrm>
            <a:off x="698473" y="457200"/>
            <a:ext cx="7756263" cy="1054250"/>
          </a:xfrm>
        </p:spPr>
        <p:txBody>
          <a:bodyPr/>
          <a:lstStyle/>
          <a:p>
            <a:pPr eaLnBrk="1" hangingPunct="1"/>
            <a:r>
              <a:rPr lang="en-US" dirty="0" smtClean="0">
                <a:latin typeface="Times New Roman" pitchFamily="18" charset="0"/>
              </a:rPr>
              <a:t>Asynchronous Serial Transmission</a:t>
            </a:r>
          </a:p>
        </p:txBody>
      </p:sp>
      <p:grpSp>
        <p:nvGrpSpPr>
          <p:cNvPr id="34819" name="Group 128"/>
          <p:cNvGrpSpPr>
            <a:grpSpLocks/>
          </p:cNvGrpSpPr>
          <p:nvPr/>
        </p:nvGrpSpPr>
        <p:grpSpPr bwMode="auto">
          <a:xfrm>
            <a:off x="533400" y="2667000"/>
            <a:ext cx="8077200" cy="2205038"/>
            <a:chOff x="336" y="768"/>
            <a:chExt cx="5088" cy="1289"/>
          </a:xfrm>
        </p:grpSpPr>
        <p:sp>
          <p:nvSpPr>
            <p:cNvPr id="34820" name="Line 14"/>
            <p:cNvSpPr>
              <a:spLocks noChangeShapeType="1"/>
            </p:cNvSpPr>
            <p:nvPr/>
          </p:nvSpPr>
          <p:spPr bwMode="auto">
            <a:xfrm>
              <a:off x="3168" y="1296"/>
              <a:ext cx="48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21" name="Line 19"/>
            <p:cNvSpPr>
              <a:spLocks noChangeShapeType="1"/>
            </p:cNvSpPr>
            <p:nvPr/>
          </p:nvSpPr>
          <p:spPr bwMode="auto">
            <a:xfrm>
              <a:off x="3648" y="768"/>
              <a:ext cx="0" cy="52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22" name="Line 16"/>
            <p:cNvSpPr>
              <a:spLocks noChangeShapeType="1"/>
            </p:cNvSpPr>
            <p:nvPr/>
          </p:nvSpPr>
          <p:spPr bwMode="auto">
            <a:xfrm>
              <a:off x="2208" y="1296"/>
              <a:ext cx="48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23" name="Line 2"/>
            <p:cNvSpPr>
              <a:spLocks noChangeShapeType="1"/>
            </p:cNvSpPr>
            <p:nvPr/>
          </p:nvSpPr>
          <p:spPr bwMode="auto">
            <a:xfrm>
              <a:off x="816" y="1296"/>
              <a:ext cx="432"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24" name="Line 3"/>
            <p:cNvSpPr>
              <a:spLocks noChangeShapeType="1"/>
            </p:cNvSpPr>
            <p:nvPr/>
          </p:nvSpPr>
          <p:spPr bwMode="auto">
            <a:xfrm>
              <a:off x="1248" y="768"/>
              <a:ext cx="0" cy="52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25" name="Line 4"/>
            <p:cNvSpPr>
              <a:spLocks noChangeShapeType="1"/>
            </p:cNvSpPr>
            <p:nvPr/>
          </p:nvSpPr>
          <p:spPr bwMode="auto">
            <a:xfrm>
              <a:off x="1728" y="768"/>
              <a:ext cx="48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26" name="Text Box 7"/>
            <p:cNvSpPr txBox="1">
              <a:spLocks noChangeArrowheads="1"/>
            </p:cNvSpPr>
            <p:nvPr/>
          </p:nvSpPr>
          <p:spPr bwMode="auto">
            <a:xfrm>
              <a:off x="1344" y="864"/>
              <a:ext cx="768" cy="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  </a:t>
              </a:r>
              <a:r>
                <a:rPr lang="en-US" b="1"/>
                <a:t>1         1</a:t>
              </a:r>
              <a:r>
                <a:rPr lang="en-US"/>
                <a:t>             </a:t>
              </a:r>
            </a:p>
          </p:txBody>
        </p:sp>
        <p:sp>
          <p:nvSpPr>
            <p:cNvPr id="34827" name="Line 10"/>
            <p:cNvSpPr>
              <a:spLocks noChangeShapeType="1"/>
            </p:cNvSpPr>
            <p:nvPr/>
          </p:nvSpPr>
          <p:spPr bwMode="auto">
            <a:xfrm>
              <a:off x="336" y="768"/>
              <a:ext cx="48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28" name="Line 11"/>
            <p:cNvSpPr>
              <a:spLocks noChangeShapeType="1"/>
            </p:cNvSpPr>
            <p:nvPr/>
          </p:nvSpPr>
          <p:spPr bwMode="auto">
            <a:xfrm>
              <a:off x="816" y="768"/>
              <a:ext cx="0" cy="52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29" name="Line 12"/>
            <p:cNvSpPr>
              <a:spLocks noChangeShapeType="1"/>
            </p:cNvSpPr>
            <p:nvPr/>
          </p:nvSpPr>
          <p:spPr bwMode="auto">
            <a:xfrm>
              <a:off x="1248" y="768"/>
              <a:ext cx="48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30" name="Line 13"/>
            <p:cNvSpPr>
              <a:spLocks noChangeShapeType="1"/>
            </p:cNvSpPr>
            <p:nvPr/>
          </p:nvSpPr>
          <p:spPr bwMode="auto">
            <a:xfrm>
              <a:off x="2208" y="768"/>
              <a:ext cx="0" cy="52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31" name="Line 15"/>
            <p:cNvSpPr>
              <a:spLocks noChangeShapeType="1"/>
            </p:cNvSpPr>
            <p:nvPr/>
          </p:nvSpPr>
          <p:spPr bwMode="auto">
            <a:xfrm>
              <a:off x="2688" y="1296"/>
              <a:ext cx="48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32" name="Line 17"/>
            <p:cNvSpPr>
              <a:spLocks noChangeShapeType="1"/>
            </p:cNvSpPr>
            <p:nvPr/>
          </p:nvSpPr>
          <p:spPr bwMode="auto">
            <a:xfrm>
              <a:off x="4512" y="768"/>
              <a:ext cx="0" cy="52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33" name="Line 18"/>
            <p:cNvSpPr>
              <a:spLocks noChangeShapeType="1"/>
            </p:cNvSpPr>
            <p:nvPr/>
          </p:nvSpPr>
          <p:spPr bwMode="auto">
            <a:xfrm>
              <a:off x="4080" y="768"/>
              <a:ext cx="0" cy="52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34" name="Line 20"/>
            <p:cNvSpPr>
              <a:spLocks noChangeShapeType="1"/>
            </p:cNvSpPr>
            <p:nvPr/>
          </p:nvSpPr>
          <p:spPr bwMode="auto">
            <a:xfrm>
              <a:off x="3648" y="768"/>
              <a:ext cx="432"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35" name="Line 21"/>
            <p:cNvSpPr>
              <a:spLocks noChangeShapeType="1"/>
            </p:cNvSpPr>
            <p:nvPr/>
          </p:nvSpPr>
          <p:spPr bwMode="auto">
            <a:xfrm>
              <a:off x="4080" y="1296"/>
              <a:ext cx="432"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36" name="Line 22"/>
            <p:cNvSpPr>
              <a:spLocks noChangeShapeType="1"/>
            </p:cNvSpPr>
            <p:nvPr/>
          </p:nvSpPr>
          <p:spPr bwMode="auto">
            <a:xfrm>
              <a:off x="4512" y="768"/>
              <a:ext cx="912"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37" name="Line 23"/>
            <p:cNvSpPr>
              <a:spLocks noChangeShapeType="1"/>
            </p:cNvSpPr>
            <p:nvPr/>
          </p:nvSpPr>
          <p:spPr bwMode="auto">
            <a:xfrm>
              <a:off x="1248" y="1392"/>
              <a:ext cx="0" cy="33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38" name="Line 24"/>
            <p:cNvSpPr>
              <a:spLocks noChangeShapeType="1"/>
            </p:cNvSpPr>
            <p:nvPr/>
          </p:nvSpPr>
          <p:spPr bwMode="auto">
            <a:xfrm>
              <a:off x="4944" y="1344"/>
              <a:ext cx="0" cy="33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39" name="Line 25"/>
            <p:cNvSpPr>
              <a:spLocks noChangeShapeType="1"/>
            </p:cNvSpPr>
            <p:nvPr/>
          </p:nvSpPr>
          <p:spPr bwMode="auto">
            <a:xfrm>
              <a:off x="5328" y="1344"/>
              <a:ext cx="0" cy="33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40" name="Text Box 26"/>
            <p:cNvSpPr txBox="1">
              <a:spLocks noChangeArrowheads="1"/>
            </p:cNvSpPr>
            <p:nvPr/>
          </p:nvSpPr>
          <p:spPr bwMode="auto">
            <a:xfrm>
              <a:off x="768" y="1345"/>
              <a:ext cx="528" cy="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atin typeface="Times New Roman" pitchFamily="18" charset="0"/>
                </a:rPr>
                <a:t>Start bit</a:t>
              </a:r>
            </a:p>
          </p:txBody>
        </p:sp>
        <p:sp>
          <p:nvSpPr>
            <p:cNvPr id="34841" name="Text Box 27"/>
            <p:cNvSpPr txBox="1">
              <a:spLocks noChangeArrowheads="1"/>
            </p:cNvSpPr>
            <p:nvPr/>
          </p:nvSpPr>
          <p:spPr bwMode="auto">
            <a:xfrm>
              <a:off x="4848" y="1295"/>
              <a:ext cx="528" cy="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atin typeface="Times New Roman" pitchFamily="18" charset="0"/>
                </a:rPr>
                <a:t>Stop bits</a:t>
              </a:r>
            </a:p>
          </p:txBody>
        </p:sp>
        <p:sp>
          <p:nvSpPr>
            <p:cNvPr id="34842" name="Text Box 28"/>
            <p:cNvSpPr txBox="1">
              <a:spLocks noChangeArrowheads="1"/>
            </p:cNvSpPr>
            <p:nvPr/>
          </p:nvSpPr>
          <p:spPr bwMode="auto">
            <a:xfrm>
              <a:off x="2448" y="1441"/>
              <a:ext cx="1152" cy="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atin typeface="Times New Roman" pitchFamily="18" charset="0"/>
                </a:rPr>
                <a:t>Character bits</a:t>
              </a:r>
            </a:p>
          </p:txBody>
        </p:sp>
        <p:sp>
          <p:nvSpPr>
            <p:cNvPr id="34843" name="Line 29"/>
            <p:cNvSpPr>
              <a:spLocks noChangeShapeType="1"/>
            </p:cNvSpPr>
            <p:nvPr/>
          </p:nvSpPr>
          <p:spPr bwMode="auto">
            <a:xfrm>
              <a:off x="3360" y="1536"/>
              <a:ext cx="1536"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34844" name="Text Box 30"/>
            <p:cNvSpPr txBox="1">
              <a:spLocks noChangeArrowheads="1"/>
            </p:cNvSpPr>
            <p:nvPr/>
          </p:nvSpPr>
          <p:spPr bwMode="auto">
            <a:xfrm>
              <a:off x="2304" y="864"/>
              <a:ext cx="1248" cy="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t>0           0           0</a:t>
              </a:r>
            </a:p>
          </p:txBody>
        </p:sp>
        <p:sp>
          <p:nvSpPr>
            <p:cNvPr id="34845" name="Text Box 31"/>
            <p:cNvSpPr txBox="1">
              <a:spLocks noChangeArrowheads="1"/>
            </p:cNvSpPr>
            <p:nvPr/>
          </p:nvSpPr>
          <p:spPr bwMode="auto">
            <a:xfrm>
              <a:off x="3744" y="864"/>
              <a:ext cx="240" cy="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t>1</a:t>
              </a:r>
            </a:p>
          </p:txBody>
        </p:sp>
        <p:sp>
          <p:nvSpPr>
            <p:cNvPr id="34846" name="Text Box 32"/>
            <p:cNvSpPr txBox="1">
              <a:spLocks noChangeArrowheads="1"/>
            </p:cNvSpPr>
            <p:nvPr/>
          </p:nvSpPr>
          <p:spPr bwMode="auto">
            <a:xfrm>
              <a:off x="4128" y="864"/>
              <a:ext cx="336" cy="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t>0</a:t>
              </a:r>
            </a:p>
          </p:txBody>
        </p:sp>
        <p:sp>
          <p:nvSpPr>
            <p:cNvPr id="34847" name="Text Box 33"/>
            <p:cNvSpPr txBox="1">
              <a:spLocks noChangeArrowheads="1"/>
            </p:cNvSpPr>
            <p:nvPr/>
          </p:nvSpPr>
          <p:spPr bwMode="auto">
            <a:xfrm>
              <a:off x="4608" y="864"/>
              <a:ext cx="336" cy="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t>1</a:t>
              </a:r>
            </a:p>
          </p:txBody>
        </p:sp>
        <p:sp>
          <p:nvSpPr>
            <p:cNvPr id="34848" name="Text Box 34"/>
            <p:cNvSpPr txBox="1">
              <a:spLocks noChangeArrowheads="1"/>
            </p:cNvSpPr>
            <p:nvPr/>
          </p:nvSpPr>
          <p:spPr bwMode="auto">
            <a:xfrm>
              <a:off x="1392" y="1825"/>
              <a:ext cx="3216" cy="2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b="1" u="sng">
                  <a:latin typeface="Times New Roman" pitchFamily="18" charset="0"/>
                </a:rPr>
                <a:t>Asynchronous Serial Transmission</a:t>
              </a:r>
            </a:p>
          </p:txBody>
        </p:sp>
        <p:sp>
          <p:nvSpPr>
            <p:cNvPr id="34849" name="Line 35"/>
            <p:cNvSpPr>
              <a:spLocks noChangeShapeType="1"/>
            </p:cNvSpPr>
            <p:nvPr/>
          </p:nvSpPr>
          <p:spPr bwMode="auto">
            <a:xfrm>
              <a:off x="1248" y="1536"/>
              <a:ext cx="1152" cy="0"/>
            </a:xfrm>
            <a:prstGeom prst="line">
              <a:avLst/>
            </a:prstGeom>
            <a:noFill/>
            <a:ln w="9525">
              <a:solidFill>
                <a:schemeClr val="tx1"/>
              </a:solidFill>
              <a:round/>
              <a:headEnd type="triangle" w="med" len="med"/>
              <a:tailEnd/>
            </a:ln>
            <a:extLst>
              <a:ext uri="{909E8E84-426E-40DD-AFC4-6F175D3DCCD1}">
                <a14:hiddenFill xmlns="" xmlns:a14="http://schemas.microsoft.com/office/drawing/2010/main">
                  <a:noFill/>
                </a14:hiddenFill>
              </a:ext>
            </a:extLst>
          </p:spPr>
          <p:txBody>
            <a:bodyPr/>
            <a:lstStyle/>
            <a:p>
              <a:endParaRPr lang="en-US"/>
            </a:p>
          </p:txBody>
        </p:sp>
        <p:sp>
          <p:nvSpPr>
            <p:cNvPr id="34850" name="Line 36"/>
            <p:cNvSpPr>
              <a:spLocks noChangeShapeType="1"/>
            </p:cNvSpPr>
            <p:nvPr/>
          </p:nvSpPr>
          <p:spPr bwMode="auto">
            <a:xfrm>
              <a:off x="816" y="1392"/>
              <a:ext cx="0" cy="28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4851" name="Text Box 38"/>
            <p:cNvSpPr txBox="1">
              <a:spLocks noChangeArrowheads="1"/>
            </p:cNvSpPr>
            <p:nvPr/>
          </p:nvSpPr>
          <p:spPr bwMode="auto">
            <a:xfrm>
              <a:off x="864" y="864"/>
              <a:ext cx="288" cy="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t>0</a:t>
              </a: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lstStyle/>
          <a:p>
            <a:pPr algn="just" eaLnBrk="1" hangingPunct="1">
              <a:buFont typeface="Wingdings" pitchFamily="2" charset="2"/>
              <a:buNone/>
            </a:pPr>
            <a:r>
              <a:rPr lang="en-US" sz="2400" b="1" smtClean="0">
                <a:latin typeface="Times New Roman" pitchFamily="18" charset="0"/>
              </a:rPr>
              <a:t>Serial Transmission of Asynchronous is done by two ways:</a:t>
            </a:r>
          </a:p>
          <a:p>
            <a:pPr algn="just" eaLnBrk="1" hangingPunct="1">
              <a:buFont typeface="Wingdings" pitchFamily="2" charset="2"/>
              <a:buNone/>
            </a:pPr>
            <a:endParaRPr lang="en-US" sz="2400" b="1" smtClean="0">
              <a:latin typeface="Times New Roman" pitchFamily="18" charset="0"/>
            </a:endParaRPr>
          </a:p>
          <a:p>
            <a:pPr algn="just" eaLnBrk="1" hangingPunct="1">
              <a:buFont typeface="Wingdings" pitchFamily="2" charset="2"/>
              <a:buNone/>
            </a:pPr>
            <a:r>
              <a:rPr lang="en-US" sz="2400" smtClean="0">
                <a:latin typeface="Times New Roman" pitchFamily="18" charset="0"/>
              </a:rPr>
              <a:t>   a)  Asynchronous Communication Interface</a:t>
            </a:r>
          </a:p>
          <a:p>
            <a:pPr algn="just" eaLnBrk="1" hangingPunct="1">
              <a:buFont typeface="Wingdings" pitchFamily="2" charset="2"/>
              <a:buNone/>
            </a:pPr>
            <a:endParaRPr lang="en-US" sz="2400" smtClean="0">
              <a:latin typeface="Times New Roman" pitchFamily="18" charset="0"/>
            </a:endParaRPr>
          </a:p>
          <a:p>
            <a:pPr algn="just" eaLnBrk="1" hangingPunct="1">
              <a:buFont typeface="Wingdings" pitchFamily="2" charset="2"/>
              <a:buNone/>
            </a:pPr>
            <a:r>
              <a:rPr lang="en-US" sz="2400" smtClean="0">
                <a:latin typeface="Times New Roman" pitchFamily="18" charset="0"/>
              </a:rPr>
              <a:t>    b)  First In First out Buffer</a:t>
            </a:r>
          </a:p>
          <a:p>
            <a:pPr algn="just" eaLnBrk="1" hangingPunct="1">
              <a:buFont typeface="Wingdings" pitchFamily="2" charset="2"/>
              <a:buNone/>
            </a:pPr>
            <a:endParaRPr lang="en-US" sz="2400" smtClean="0">
              <a:latin typeface="Times New Roman" pitchFamily="18" charset="0"/>
            </a:endParaRPr>
          </a:p>
        </p:txBody>
      </p:sp>
      <p:sp>
        <p:nvSpPr>
          <p:cNvPr id="35842" name="Rectangle 2"/>
          <p:cNvSpPr>
            <a:spLocks noGrp="1" noChangeArrowheads="1"/>
          </p:cNvSpPr>
          <p:nvPr>
            <p:ph type="title"/>
          </p:nvPr>
        </p:nvSpPr>
        <p:spPr>
          <a:xfrm>
            <a:off x="685800" y="457200"/>
            <a:ext cx="7756263" cy="1054250"/>
          </a:xfrm>
        </p:spPr>
        <p:txBody>
          <a:bodyPr/>
          <a:lstStyle/>
          <a:p>
            <a:pPr eaLnBrk="1" hangingPunct="1"/>
            <a:r>
              <a:rPr lang="en-US" dirty="0" smtClean="0">
                <a:latin typeface="Times New Roman" pitchFamily="18" charset="0"/>
              </a:rPr>
              <a:t>Asynchronous Serial Transmission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0" y="2057400"/>
            <a:ext cx="8915400" cy="5410200"/>
          </a:xfrm>
        </p:spPr>
        <p:txBody>
          <a:bodyPr>
            <a:normAutofit fontScale="92500"/>
          </a:bodyPr>
          <a:lstStyle/>
          <a:p>
            <a:pPr algn="just" eaLnBrk="1" hangingPunct="1">
              <a:lnSpc>
                <a:spcPct val="150000"/>
              </a:lnSpc>
              <a:spcBef>
                <a:spcPct val="25000"/>
              </a:spcBef>
              <a:spcAft>
                <a:spcPct val="25000"/>
              </a:spcAft>
              <a:buFont typeface="Wingdings" pitchFamily="2" charset="2"/>
              <a:buNone/>
            </a:pPr>
            <a:r>
              <a:rPr lang="en-US" sz="2400" dirty="0" smtClean="0">
                <a:latin typeface="Times New Roman" pitchFamily="18" charset="0"/>
              </a:rPr>
              <a:t>     It works as both a receiver and a transmitter. Its operation is initialized by CPU by sending a byte to the control register.</a:t>
            </a:r>
          </a:p>
          <a:p>
            <a:pPr algn="just" eaLnBrk="1" hangingPunct="1">
              <a:lnSpc>
                <a:spcPct val="150000"/>
              </a:lnSpc>
              <a:spcBef>
                <a:spcPct val="25000"/>
              </a:spcBef>
              <a:spcAft>
                <a:spcPct val="25000"/>
              </a:spcAft>
              <a:buFont typeface="Wingdings" pitchFamily="2" charset="2"/>
              <a:buNone/>
            </a:pPr>
            <a:r>
              <a:rPr lang="en-US" sz="2400" dirty="0" smtClean="0">
                <a:latin typeface="Times New Roman" pitchFamily="18" charset="0"/>
              </a:rPr>
              <a:t>	The </a:t>
            </a:r>
            <a:r>
              <a:rPr lang="en-US" sz="2400" b="1" dirty="0" smtClean="0">
                <a:latin typeface="Times New Roman" pitchFamily="18" charset="0"/>
              </a:rPr>
              <a:t>transmitter register</a:t>
            </a:r>
            <a:r>
              <a:rPr lang="en-US" sz="2400" dirty="0" smtClean="0">
                <a:latin typeface="Times New Roman" pitchFamily="18" charset="0"/>
              </a:rPr>
              <a:t> accepts a data byte from CPU through the  data bus and transferred to a shift register for serial transmission.</a:t>
            </a:r>
          </a:p>
          <a:p>
            <a:pPr algn="just" eaLnBrk="1" hangingPunct="1">
              <a:lnSpc>
                <a:spcPct val="150000"/>
              </a:lnSpc>
              <a:spcBef>
                <a:spcPct val="25000"/>
              </a:spcBef>
              <a:spcAft>
                <a:spcPct val="25000"/>
              </a:spcAft>
              <a:buFont typeface="Wingdings" pitchFamily="2" charset="2"/>
              <a:buNone/>
            </a:pPr>
            <a:r>
              <a:rPr lang="en-US" sz="2400" dirty="0" smtClean="0">
                <a:latin typeface="Times New Roman" pitchFamily="18" charset="0"/>
              </a:rPr>
              <a:t>	The </a:t>
            </a:r>
            <a:r>
              <a:rPr lang="en-US" sz="2400" b="1" dirty="0" smtClean="0">
                <a:latin typeface="Times New Roman" pitchFamily="18" charset="0"/>
              </a:rPr>
              <a:t>receive portion</a:t>
            </a:r>
            <a:r>
              <a:rPr lang="en-US" sz="2400" dirty="0" smtClean="0">
                <a:latin typeface="Times New Roman" pitchFamily="18" charset="0"/>
              </a:rPr>
              <a:t> receives information into another shift register, and when a complete data byte is received it is transferred to  receiver register.</a:t>
            </a:r>
          </a:p>
          <a:p>
            <a:pPr algn="just" eaLnBrk="1" hangingPunct="1">
              <a:lnSpc>
                <a:spcPct val="150000"/>
              </a:lnSpc>
              <a:spcBef>
                <a:spcPct val="25000"/>
              </a:spcBef>
              <a:spcAft>
                <a:spcPct val="25000"/>
              </a:spcAft>
              <a:buFont typeface="Wingdings" pitchFamily="2" charset="2"/>
              <a:buNone/>
            </a:pPr>
            <a:r>
              <a:rPr lang="en-US" sz="2400" dirty="0" smtClean="0">
                <a:latin typeface="Times New Roman" pitchFamily="18" charset="0"/>
              </a:rPr>
              <a:t>	CPU can select the receiver register to read the byte through the data bus. Data in the status register is used for input and output flags.</a:t>
            </a:r>
          </a:p>
          <a:p>
            <a:pPr algn="just" eaLnBrk="1" hangingPunct="1">
              <a:lnSpc>
                <a:spcPct val="80000"/>
              </a:lnSpc>
              <a:buFont typeface="Wingdings" pitchFamily="2" charset="2"/>
              <a:buNone/>
            </a:pPr>
            <a:endParaRPr lang="en-US" sz="2000" dirty="0" smtClean="0">
              <a:latin typeface="Times New Roman" pitchFamily="18" charset="0"/>
            </a:endParaRPr>
          </a:p>
        </p:txBody>
      </p:sp>
      <p:sp>
        <p:nvSpPr>
          <p:cNvPr id="36866" name="Rectangle 2"/>
          <p:cNvSpPr>
            <a:spLocks noGrp="1" noChangeArrowheads="1"/>
          </p:cNvSpPr>
          <p:nvPr>
            <p:ph type="title"/>
          </p:nvPr>
        </p:nvSpPr>
        <p:spPr>
          <a:xfrm>
            <a:off x="457200" y="1066800"/>
            <a:ext cx="8229600" cy="762000"/>
          </a:xfrm>
        </p:spPr>
        <p:txBody>
          <a:bodyPr/>
          <a:lstStyle/>
          <a:p>
            <a:pPr eaLnBrk="1" hangingPunct="1"/>
            <a:r>
              <a:rPr lang="en-US" sz="3600" dirty="0" smtClean="0">
                <a:latin typeface="Times New Roman" pitchFamily="18" charset="0"/>
              </a:rPr>
              <a:t>  Asynchronous Communication Interface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457200" y="2514600"/>
            <a:ext cx="8229600" cy="4343400"/>
          </a:xfrm>
        </p:spPr>
        <p:txBody>
          <a:bodyPr/>
          <a:lstStyle/>
          <a:p>
            <a:pPr algn="just" eaLnBrk="1" hangingPunct="1">
              <a:lnSpc>
                <a:spcPct val="150000"/>
              </a:lnSpc>
              <a:spcAft>
                <a:spcPct val="20000"/>
              </a:spcAft>
              <a:buFont typeface="Wingdings" pitchFamily="2" charset="2"/>
              <a:buNone/>
            </a:pPr>
            <a:r>
              <a:rPr lang="en-US" sz="2800" dirty="0" smtClean="0">
                <a:latin typeface="Times New Roman" pitchFamily="18" charset="0"/>
              </a:rPr>
              <a:t>   A First In First Out (FIFO) Buffer is a memory unit that stores information in such a manner that the first item is in the item first out. A FIFO buffer comes with separate input and output terminals. The important feature of this buffer is that it can input data and output data at two different rates.</a:t>
            </a:r>
          </a:p>
          <a:p>
            <a:pPr algn="just" eaLnBrk="1" hangingPunct="1">
              <a:buFont typeface="Wingdings" pitchFamily="2" charset="2"/>
              <a:buNone/>
            </a:pPr>
            <a:endParaRPr lang="en-US" sz="2800" dirty="0" smtClean="0"/>
          </a:p>
        </p:txBody>
      </p:sp>
      <p:sp>
        <p:nvSpPr>
          <p:cNvPr id="37890" name="Rectangle 2"/>
          <p:cNvSpPr>
            <a:spLocks noGrp="1" noChangeArrowheads="1"/>
          </p:cNvSpPr>
          <p:nvPr>
            <p:ph type="title"/>
          </p:nvPr>
        </p:nvSpPr>
        <p:spPr>
          <a:xfrm>
            <a:off x="457200" y="990600"/>
            <a:ext cx="8229600" cy="838200"/>
          </a:xfrm>
        </p:spPr>
        <p:txBody>
          <a:bodyPr/>
          <a:lstStyle/>
          <a:p>
            <a:pPr eaLnBrk="1" hangingPunct="1"/>
            <a:r>
              <a:rPr lang="en-US" sz="3600" dirty="0" smtClean="0">
                <a:latin typeface="Times New Roman" pitchFamily="18" charset="0"/>
              </a:rPr>
              <a:t>     First In First Out Buffer (FIFO)</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533400" y="2209800"/>
            <a:ext cx="8229600" cy="4495800"/>
          </a:xfrm>
        </p:spPr>
        <p:txBody>
          <a:bodyPr/>
          <a:lstStyle/>
          <a:p>
            <a:pPr algn="just" eaLnBrk="1" hangingPunct="1">
              <a:lnSpc>
                <a:spcPct val="150000"/>
              </a:lnSpc>
              <a:spcAft>
                <a:spcPct val="20000"/>
              </a:spcAft>
              <a:buFont typeface="Wingdings" pitchFamily="2" charset="2"/>
              <a:buNone/>
            </a:pPr>
            <a:r>
              <a:rPr lang="en-US" sz="2400" dirty="0" smtClean="0">
                <a:latin typeface="Times New Roman" pitchFamily="18" charset="0"/>
              </a:rPr>
              <a:t>   When placed between two units, the FIFO can accept data from the source unit at one rate, rate of transfer and deliver the data to the destination unit at another rate. </a:t>
            </a:r>
          </a:p>
          <a:p>
            <a:pPr algn="just" eaLnBrk="1" hangingPunct="1">
              <a:lnSpc>
                <a:spcPct val="150000"/>
              </a:lnSpc>
              <a:spcAft>
                <a:spcPct val="20000"/>
              </a:spcAft>
              <a:buFont typeface="Wingdings" pitchFamily="2" charset="2"/>
              <a:buNone/>
            </a:pPr>
            <a:r>
              <a:rPr lang="en-US" sz="2400" dirty="0" smtClean="0">
                <a:latin typeface="Times New Roman" pitchFamily="18" charset="0"/>
              </a:rPr>
              <a:t>     If the source is faster than the destination, the FIFO is useful for source data arrive in bursts that fills out the buffer. FIFO is useful in some applications when data are transferred asynchronously.</a:t>
            </a:r>
          </a:p>
        </p:txBody>
      </p:sp>
      <p:sp>
        <p:nvSpPr>
          <p:cNvPr id="38914" name="Rectangle 2"/>
          <p:cNvSpPr>
            <a:spLocks noGrp="1" noChangeArrowheads="1"/>
          </p:cNvSpPr>
          <p:nvPr>
            <p:ph type="title"/>
          </p:nvPr>
        </p:nvSpPr>
        <p:spPr>
          <a:xfrm>
            <a:off x="457200" y="1066800"/>
            <a:ext cx="8229600" cy="762000"/>
          </a:xfrm>
        </p:spPr>
        <p:txBody>
          <a:bodyPr/>
          <a:lstStyle/>
          <a:p>
            <a:pPr eaLnBrk="1" hangingPunct="1"/>
            <a:r>
              <a:rPr lang="en-US" sz="3600" dirty="0" smtClean="0">
                <a:latin typeface="Times New Roman" pitchFamily="18" charset="0"/>
              </a:rPr>
              <a:t> First In First Out Buffer (FIFO)</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533400" y="2209800"/>
            <a:ext cx="8229600" cy="4419600"/>
          </a:xfrm>
        </p:spPr>
        <p:txBody>
          <a:bodyPr/>
          <a:lstStyle/>
          <a:p>
            <a:pPr algn="just" eaLnBrk="1" hangingPunct="1">
              <a:lnSpc>
                <a:spcPct val="150000"/>
              </a:lnSpc>
              <a:spcBef>
                <a:spcPct val="15000"/>
              </a:spcBef>
              <a:spcAft>
                <a:spcPct val="15000"/>
              </a:spcAft>
              <a:buFont typeface="Wingdings" pitchFamily="2" charset="2"/>
              <a:buNone/>
            </a:pPr>
            <a:r>
              <a:rPr lang="en-US" sz="2400" dirty="0" smtClean="0">
                <a:latin typeface="Times New Roman" pitchFamily="18" charset="0"/>
              </a:rPr>
              <a:t>   Transfer of data is required between CPU and peripherals or memory or sometimes between any two devices or units of your computer  system. To transfer a data from one unit to another one should be sure that both units have proper connection and at the time of data transfer the receiving unit is not busy. This data transfer with the computer is </a:t>
            </a:r>
            <a:r>
              <a:rPr lang="en-US" sz="2400" b="1" dirty="0" smtClean="0">
                <a:latin typeface="Times New Roman" pitchFamily="18" charset="0"/>
              </a:rPr>
              <a:t>Internal Operation.</a:t>
            </a:r>
          </a:p>
          <a:p>
            <a:pPr algn="just" eaLnBrk="1" hangingPunct="1">
              <a:lnSpc>
                <a:spcPct val="90000"/>
              </a:lnSpc>
              <a:buFont typeface="Wingdings" pitchFamily="2" charset="2"/>
              <a:buNone/>
            </a:pPr>
            <a:endParaRPr lang="en-US" sz="2400" dirty="0" smtClean="0"/>
          </a:p>
        </p:txBody>
      </p:sp>
      <p:sp>
        <p:nvSpPr>
          <p:cNvPr id="39938" name="Rectangle 2"/>
          <p:cNvSpPr>
            <a:spLocks noGrp="1" noChangeArrowheads="1"/>
          </p:cNvSpPr>
          <p:nvPr>
            <p:ph type="title"/>
          </p:nvPr>
        </p:nvSpPr>
        <p:spPr>
          <a:xfrm>
            <a:off x="457200" y="990600"/>
            <a:ext cx="8229600" cy="838200"/>
          </a:xfrm>
        </p:spPr>
        <p:txBody>
          <a:bodyPr/>
          <a:lstStyle/>
          <a:p>
            <a:pPr eaLnBrk="1" hangingPunct="1"/>
            <a:r>
              <a:rPr lang="en-US" dirty="0" smtClean="0">
                <a:latin typeface="Times New Roman" pitchFamily="18" charset="0"/>
              </a:rPr>
              <a:t>Modes of Data Transfer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normAutofit fontScale="92500" lnSpcReduction="20000"/>
          </a:bodyPr>
          <a:lstStyle/>
          <a:p>
            <a:pPr algn="just" eaLnBrk="1" hangingPunct="1">
              <a:lnSpc>
                <a:spcPct val="115000"/>
              </a:lnSpc>
              <a:spcBef>
                <a:spcPct val="15000"/>
              </a:spcBef>
              <a:spcAft>
                <a:spcPct val="15000"/>
              </a:spcAft>
              <a:buFont typeface="Wingdings" pitchFamily="2" charset="2"/>
              <a:buNone/>
            </a:pPr>
            <a:r>
              <a:rPr lang="en-US" sz="2800" dirty="0" smtClean="0">
                <a:latin typeface="Times New Roman" pitchFamily="18" charset="0"/>
              </a:rPr>
              <a:t>The most common input output devices are: </a:t>
            </a:r>
          </a:p>
          <a:p>
            <a:pPr algn="just" eaLnBrk="1" hangingPunct="1">
              <a:lnSpc>
                <a:spcPct val="115000"/>
              </a:lnSpc>
              <a:spcBef>
                <a:spcPct val="15000"/>
              </a:spcBef>
              <a:spcAft>
                <a:spcPct val="15000"/>
              </a:spcAft>
              <a:buFont typeface="Wingdings" pitchFamily="2" charset="2"/>
              <a:buNone/>
            </a:pPr>
            <a:r>
              <a:rPr lang="en-US" sz="2800" dirty="0" smtClean="0">
                <a:latin typeface="Times New Roman" pitchFamily="18" charset="0"/>
              </a:rPr>
              <a:t>	i) Monitor</a:t>
            </a:r>
          </a:p>
          <a:p>
            <a:pPr algn="just" eaLnBrk="1" hangingPunct="1">
              <a:lnSpc>
                <a:spcPct val="115000"/>
              </a:lnSpc>
              <a:spcBef>
                <a:spcPct val="15000"/>
              </a:spcBef>
              <a:spcAft>
                <a:spcPct val="15000"/>
              </a:spcAft>
              <a:buFont typeface="Wingdings" pitchFamily="2" charset="2"/>
              <a:buNone/>
            </a:pPr>
            <a:r>
              <a:rPr lang="en-US" sz="2800" dirty="0" smtClean="0">
                <a:latin typeface="Times New Roman" pitchFamily="18" charset="0"/>
              </a:rPr>
              <a:t>	ii) Keyboard</a:t>
            </a:r>
          </a:p>
          <a:p>
            <a:pPr algn="just" eaLnBrk="1" hangingPunct="1">
              <a:lnSpc>
                <a:spcPct val="115000"/>
              </a:lnSpc>
              <a:spcBef>
                <a:spcPct val="15000"/>
              </a:spcBef>
              <a:spcAft>
                <a:spcPct val="15000"/>
              </a:spcAft>
              <a:buFont typeface="Wingdings" pitchFamily="2" charset="2"/>
              <a:buNone/>
            </a:pPr>
            <a:r>
              <a:rPr lang="en-US" sz="2800" dirty="0" smtClean="0">
                <a:latin typeface="Times New Roman" pitchFamily="18" charset="0"/>
              </a:rPr>
              <a:t>	iii) Mouse</a:t>
            </a:r>
          </a:p>
          <a:p>
            <a:pPr algn="just" eaLnBrk="1" hangingPunct="1">
              <a:lnSpc>
                <a:spcPct val="115000"/>
              </a:lnSpc>
              <a:spcBef>
                <a:spcPct val="15000"/>
              </a:spcBef>
              <a:spcAft>
                <a:spcPct val="15000"/>
              </a:spcAft>
              <a:buFont typeface="Wingdings" pitchFamily="2" charset="2"/>
              <a:buNone/>
            </a:pPr>
            <a:r>
              <a:rPr lang="en-US" sz="2800" dirty="0" smtClean="0">
                <a:latin typeface="Times New Roman" pitchFamily="18" charset="0"/>
              </a:rPr>
              <a:t>	iv) Printer</a:t>
            </a:r>
          </a:p>
          <a:p>
            <a:pPr algn="just" eaLnBrk="1" hangingPunct="1">
              <a:lnSpc>
                <a:spcPct val="115000"/>
              </a:lnSpc>
              <a:spcBef>
                <a:spcPct val="15000"/>
              </a:spcBef>
              <a:spcAft>
                <a:spcPct val="15000"/>
              </a:spcAft>
              <a:buFont typeface="Wingdings" pitchFamily="2" charset="2"/>
              <a:buNone/>
            </a:pPr>
            <a:r>
              <a:rPr lang="en-US" sz="2800" dirty="0" smtClean="0">
                <a:latin typeface="Times New Roman" pitchFamily="18" charset="0"/>
              </a:rPr>
              <a:t>	v) Magnetic tapes</a:t>
            </a:r>
          </a:p>
          <a:p>
            <a:pPr algn="just" eaLnBrk="1" hangingPunct="1">
              <a:lnSpc>
                <a:spcPct val="115000"/>
              </a:lnSpc>
              <a:spcBef>
                <a:spcPct val="15000"/>
              </a:spcBef>
              <a:spcAft>
                <a:spcPct val="15000"/>
              </a:spcAft>
              <a:buFont typeface="Wingdings" pitchFamily="2" charset="2"/>
              <a:buNone/>
            </a:pPr>
            <a:r>
              <a:rPr lang="en-US" sz="2800" dirty="0" smtClean="0">
                <a:latin typeface="Times New Roman" pitchFamily="18" charset="0"/>
              </a:rPr>
              <a:t>    The devices that are under the direct control of the computer are said to be connected online.</a:t>
            </a:r>
          </a:p>
          <a:p>
            <a:pPr algn="just" eaLnBrk="1" hangingPunct="1">
              <a:lnSpc>
                <a:spcPct val="90000"/>
              </a:lnSpc>
              <a:buFont typeface="Wingdings" pitchFamily="2" charset="2"/>
              <a:buNone/>
            </a:pPr>
            <a:endParaRPr lang="en-US" sz="2800" dirty="0" smtClean="0">
              <a:latin typeface="Times New Roman" pitchFamily="18" charset="0"/>
            </a:endParaRPr>
          </a:p>
        </p:txBody>
      </p:sp>
      <p:sp>
        <p:nvSpPr>
          <p:cNvPr id="5122" name="Rectangle 2"/>
          <p:cNvSpPr>
            <a:spLocks noGrp="1" noChangeArrowheads="1"/>
          </p:cNvSpPr>
          <p:nvPr>
            <p:ph type="title"/>
          </p:nvPr>
        </p:nvSpPr>
        <p:spPr/>
        <p:txBody>
          <a:bodyPr/>
          <a:lstStyle/>
          <a:p>
            <a:pPr eaLnBrk="1" hangingPunct="1"/>
            <a:r>
              <a:rPr lang="en-US" smtClean="0">
                <a:latin typeface="Times New Roman" pitchFamily="18" charset="0"/>
              </a:rPr>
              <a:t>I/O Organization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152400" y="2286000"/>
            <a:ext cx="8686800" cy="5105400"/>
          </a:xfrm>
        </p:spPr>
        <p:txBody>
          <a:bodyPr/>
          <a:lstStyle/>
          <a:p>
            <a:pPr algn="just" eaLnBrk="1" hangingPunct="1">
              <a:lnSpc>
                <a:spcPct val="125000"/>
              </a:lnSpc>
              <a:spcBef>
                <a:spcPct val="15000"/>
              </a:spcBef>
              <a:spcAft>
                <a:spcPct val="15000"/>
              </a:spcAft>
              <a:buFont typeface="Wingdings" pitchFamily="2" charset="2"/>
              <a:buNone/>
            </a:pPr>
            <a:r>
              <a:rPr lang="en-US" sz="2800" dirty="0" smtClean="0">
                <a:latin typeface="Times New Roman" pitchFamily="18" charset="0"/>
              </a:rPr>
              <a:t>   All the internal operations in a digital system are </a:t>
            </a:r>
            <a:r>
              <a:rPr lang="en-US" sz="2800" b="1" dirty="0" smtClean="0">
                <a:latin typeface="Times New Roman" pitchFamily="18" charset="0"/>
              </a:rPr>
              <a:t>synchronized</a:t>
            </a:r>
            <a:r>
              <a:rPr lang="en-US" sz="2800" dirty="0" smtClean="0">
                <a:latin typeface="Times New Roman" pitchFamily="18" charset="0"/>
              </a:rPr>
              <a:t> by means of clock pulses supplied by a common </a:t>
            </a:r>
            <a:r>
              <a:rPr lang="en-US" sz="2800" b="1" dirty="0" smtClean="0">
                <a:latin typeface="Times New Roman" pitchFamily="18" charset="0"/>
              </a:rPr>
              <a:t>clock pulse Generator</a:t>
            </a:r>
            <a:r>
              <a:rPr lang="en-US" sz="2800" b="1" i="1" dirty="0" smtClean="0">
                <a:latin typeface="Times New Roman" pitchFamily="18" charset="0"/>
              </a:rPr>
              <a:t>. </a:t>
            </a:r>
            <a:r>
              <a:rPr lang="en-US" sz="2800" dirty="0" smtClean="0">
                <a:latin typeface="Times New Roman" pitchFamily="18" charset="0"/>
              </a:rPr>
              <a:t>The data transfer can be</a:t>
            </a:r>
          </a:p>
          <a:p>
            <a:pPr algn="just" eaLnBrk="1" hangingPunct="1">
              <a:lnSpc>
                <a:spcPct val="125000"/>
              </a:lnSpc>
              <a:spcBef>
                <a:spcPct val="15000"/>
              </a:spcBef>
              <a:spcAft>
                <a:spcPct val="15000"/>
              </a:spcAft>
              <a:buFont typeface="Wingdings" pitchFamily="2" charset="2"/>
              <a:buNone/>
            </a:pPr>
            <a:r>
              <a:rPr lang="en-US" sz="2800" dirty="0" smtClean="0">
                <a:latin typeface="Times New Roman" pitchFamily="18" charset="0"/>
              </a:rPr>
              <a:t>			        	i. Synchronous or</a:t>
            </a:r>
          </a:p>
          <a:p>
            <a:pPr algn="just" eaLnBrk="1" hangingPunct="1">
              <a:lnSpc>
                <a:spcPct val="125000"/>
              </a:lnSpc>
              <a:spcBef>
                <a:spcPct val="15000"/>
              </a:spcBef>
              <a:spcAft>
                <a:spcPct val="15000"/>
              </a:spcAft>
              <a:buFont typeface="Wingdings" pitchFamily="2" charset="2"/>
              <a:buNone/>
            </a:pPr>
            <a:r>
              <a:rPr lang="en-US" sz="2800" dirty="0" smtClean="0">
                <a:latin typeface="Times New Roman" pitchFamily="18" charset="0"/>
              </a:rPr>
              <a:t>			        	ii. Asynchronous</a:t>
            </a:r>
            <a:endParaRPr lang="en-US" sz="2800" b="1" i="1" dirty="0" smtClean="0">
              <a:latin typeface="Times New Roman" pitchFamily="18" charset="0"/>
            </a:endParaRPr>
          </a:p>
          <a:p>
            <a:pPr algn="just" eaLnBrk="1" hangingPunct="1">
              <a:buFont typeface="Wingdings" pitchFamily="2" charset="2"/>
              <a:buNone/>
            </a:pPr>
            <a:endParaRPr lang="en-US" sz="2800" dirty="0" smtClean="0">
              <a:latin typeface="Times New Roman" pitchFamily="18" charset="0"/>
            </a:endParaRPr>
          </a:p>
        </p:txBody>
      </p:sp>
      <p:sp>
        <p:nvSpPr>
          <p:cNvPr id="40962" name="Rectangle 2"/>
          <p:cNvSpPr>
            <a:spLocks noGrp="1" noChangeArrowheads="1"/>
          </p:cNvSpPr>
          <p:nvPr>
            <p:ph type="title"/>
          </p:nvPr>
        </p:nvSpPr>
        <p:spPr>
          <a:xfrm>
            <a:off x="457200" y="990600"/>
            <a:ext cx="8229600" cy="838200"/>
          </a:xfrm>
        </p:spPr>
        <p:txBody>
          <a:bodyPr/>
          <a:lstStyle/>
          <a:p>
            <a:pPr eaLnBrk="1" hangingPunct="1"/>
            <a:r>
              <a:rPr lang="en-US" dirty="0" smtClean="0">
                <a:latin typeface="Times New Roman" pitchFamily="18" charset="0"/>
              </a:rPr>
              <a:t>Modes of Data Transfer</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381000" y="2286000"/>
            <a:ext cx="8305800" cy="4419600"/>
          </a:xfrm>
        </p:spPr>
        <p:txBody>
          <a:bodyPr/>
          <a:lstStyle/>
          <a:p>
            <a:pPr algn="just" eaLnBrk="1" hangingPunct="1">
              <a:lnSpc>
                <a:spcPct val="150000"/>
              </a:lnSpc>
              <a:spcBef>
                <a:spcPct val="10000"/>
              </a:spcBef>
              <a:spcAft>
                <a:spcPct val="10000"/>
              </a:spcAft>
              <a:buFont typeface="Wingdings" pitchFamily="2" charset="2"/>
              <a:buNone/>
            </a:pPr>
            <a:r>
              <a:rPr lang="en-US" sz="2800" dirty="0" smtClean="0">
                <a:latin typeface="Times New Roman" pitchFamily="18" charset="0"/>
              </a:rPr>
              <a:t>   When both the transmitting and receiving units use same clock pulse then such a data transfer is called </a:t>
            </a:r>
            <a:r>
              <a:rPr lang="en-US" sz="2800" b="1" dirty="0" smtClean="0">
                <a:latin typeface="Times New Roman" pitchFamily="18" charset="0"/>
              </a:rPr>
              <a:t>Synchronous process</a:t>
            </a:r>
            <a:r>
              <a:rPr lang="en-US" sz="2800" dirty="0" smtClean="0">
                <a:latin typeface="Times New Roman" pitchFamily="18" charset="0"/>
              </a:rPr>
              <a:t>. On the other hand, if the there is not concept of clock pulses and the sender operates at different moment than the receiver then such a data transfer is called </a:t>
            </a:r>
            <a:r>
              <a:rPr lang="en-US" sz="2800" b="1" dirty="0" smtClean="0">
                <a:latin typeface="Times New Roman" pitchFamily="18" charset="0"/>
              </a:rPr>
              <a:t>Asynchronous data transfer</a:t>
            </a:r>
            <a:r>
              <a:rPr lang="en-US" sz="2800" dirty="0" smtClean="0">
                <a:latin typeface="Times New Roman" pitchFamily="18" charset="0"/>
              </a:rPr>
              <a:t>. </a:t>
            </a:r>
          </a:p>
          <a:p>
            <a:pPr algn="just" eaLnBrk="1" hangingPunct="1">
              <a:buFont typeface="Wingdings" pitchFamily="2" charset="2"/>
              <a:buNone/>
            </a:pPr>
            <a:endParaRPr lang="en-US" sz="2800" dirty="0" smtClean="0">
              <a:latin typeface="Times New Roman" pitchFamily="18" charset="0"/>
            </a:endParaRPr>
          </a:p>
        </p:txBody>
      </p:sp>
      <p:sp>
        <p:nvSpPr>
          <p:cNvPr id="41986" name="Rectangle 2"/>
          <p:cNvSpPr>
            <a:spLocks noGrp="1" noChangeArrowheads="1"/>
          </p:cNvSpPr>
          <p:nvPr>
            <p:ph type="title"/>
          </p:nvPr>
        </p:nvSpPr>
        <p:spPr>
          <a:xfrm>
            <a:off x="457200" y="990600"/>
            <a:ext cx="8229600" cy="914400"/>
          </a:xfrm>
        </p:spPr>
        <p:txBody>
          <a:bodyPr/>
          <a:lstStyle/>
          <a:p>
            <a:pPr eaLnBrk="1" hangingPunct="1"/>
            <a:r>
              <a:rPr lang="en-US" dirty="0" smtClean="0">
                <a:latin typeface="Times New Roman" pitchFamily="18" charset="0"/>
              </a:rPr>
              <a:t>Modes of Data Transfer</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304800" y="2057400"/>
            <a:ext cx="8610600" cy="5257800"/>
          </a:xfrm>
        </p:spPr>
        <p:txBody>
          <a:bodyPr/>
          <a:lstStyle/>
          <a:p>
            <a:pPr algn="just" eaLnBrk="1" hangingPunct="1">
              <a:lnSpc>
                <a:spcPct val="150000"/>
              </a:lnSpc>
              <a:spcBef>
                <a:spcPct val="10000"/>
              </a:spcBef>
              <a:spcAft>
                <a:spcPct val="10000"/>
              </a:spcAft>
              <a:buFont typeface="Wingdings" pitchFamily="2" charset="2"/>
              <a:buNone/>
            </a:pPr>
            <a:r>
              <a:rPr lang="en-US" sz="2400" dirty="0" smtClean="0">
                <a:latin typeface="Times New Roman" pitchFamily="18" charset="0"/>
              </a:rPr>
              <a:t>   The data transfer can be handled by various modes. some of the modes use CPU as an intermediate path, others transfer the data directly to and from the memory unit and this can be handled by 3 following ways:</a:t>
            </a:r>
          </a:p>
          <a:p>
            <a:pPr algn="just" eaLnBrk="1" hangingPunct="1">
              <a:lnSpc>
                <a:spcPct val="150000"/>
              </a:lnSpc>
              <a:spcBef>
                <a:spcPct val="10000"/>
              </a:spcBef>
              <a:spcAft>
                <a:spcPct val="10000"/>
              </a:spcAft>
              <a:buFont typeface="Wingdings" pitchFamily="2" charset="2"/>
              <a:buNone/>
            </a:pPr>
            <a:r>
              <a:rPr lang="en-US" sz="2400" dirty="0" smtClean="0">
                <a:latin typeface="Times New Roman" pitchFamily="18" charset="0"/>
              </a:rPr>
              <a:t>				i. Programmed I/O</a:t>
            </a:r>
          </a:p>
          <a:p>
            <a:pPr algn="just" eaLnBrk="1" hangingPunct="1">
              <a:lnSpc>
                <a:spcPct val="150000"/>
              </a:lnSpc>
              <a:spcBef>
                <a:spcPct val="10000"/>
              </a:spcBef>
              <a:spcAft>
                <a:spcPct val="10000"/>
              </a:spcAft>
              <a:buFont typeface="Wingdings" pitchFamily="2" charset="2"/>
              <a:buNone/>
            </a:pPr>
            <a:r>
              <a:rPr lang="en-US" sz="2400" dirty="0" smtClean="0">
                <a:latin typeface="Times New Roman" pitchFamily="18" charset="0"/>
              </a:rPr>
              <a:t>				ii. Interrupt-Initiated I/O</a:t>
            </a:r>
          </a:p>
          <a:p>
            <a:pPr algn="just" eaLnBrk="1" hangingPunct="1">
              <a:lnSpc>
                <a:spcPct val="150000"/>
              </a:lnSpc>
              <a:spcBef>
                <a:spcPct val="10000"/>
              </a:spcBef>
              <a:spcAft>
                <a:spcPct val="10000"/>
              </a:spcAft>
              <a:buFont typeface="Wingdings" pitchFamily="2" charset="2"/>
              <a:buNone/>
            </a:pPr>
            <a:r>
              <a:rPr lang="en-US" sz="2400" dirty="0" smtClean="0">
                <a:latin typeface="Times New Roman" pitchFamily="18" charset="0"/>
              </a:rPr>
              <a:t>				iii. Direct Memory Access (DMA)</a:t>
            </a:r>
          </a:p>
          <a:p>
            <a:pPr algn="just" eaLnBrk="1" hangingPunct="1">
              <a:lnSpc>
                <a:spcPct val="115000"/>
              </a:lnSpc>
              <a:spcBef>
                <a:spcPct val="10000"/>
              </a:spcBef>
              <a:spcAft>
                <a:spcPct val="10000"/>
              </a:spcAft>
              <a:buFont typeface="Wingdings" pitchFamily="2" charset="2"/>
              <a:buNone/>
            </a:pPr>
            <a:r>
              <a:rPr lang="en-US" sz="2400" dirty="0" smtClean="0">
                <a:latin typeface="Times New Roman" pitchFamily="18" charset="0"/>
              </a:rPr>
              <a:t> 	</a:t>
            </a:r>
          </a:p>
          <a:p>
            <a:pPr algn="just" eaLnBrk="1" hangingPunct="1">
              <a:lnSpc>
                <a:spcPct val="90000"/>
              </a:lnSpc>
              <a:buFont typeface="Wingdings" pitchFamily="2" charset="2"/>
              <a:buNone/>
            </a:pPr>
            <a:endParaRPr lang="en-US" sz="2400" dirty="0" smtClean="0">
              <a:latin typeface="Times New Roman" pitchFamily="18" charset="0"/>
            </a:endParaRPr>
          </a:p>
        </p:txBody>
      </p:sp>
      <p:sp>
        <p:nvSpPr>
          <p:cNvPr id="43010" name="Rectangle 2"/>
          <p:cNvSpPr>
            <a:spLocks noGrp="1" noChangeArrowheads="1"/>
          </p:cNvSpPr>
          <p:nvPr>
            <p:ph type="title"/>
          </p:nvPr>
        </p:nvSpPr>
        <p:spPr>
          <a:xfrm>
            <a:off x="457200" y="990600"/>
            <a:ext cx="8229600" cy="838200"/>
          </a:xfrm>
        </p:spPr>
        <p:txBody>
          <a:bodyPr/>
          <a:lstStyle/>
          <a:p>
            <a:pPr eaLnBrk="1" hangingPunct="1"/>
            <a:r>
              <a:rPr lang="en-US" dirty="0" smtClean="0">
                <a:latin typeface="Times New Roman" pitchFamily="18" charset="0"/>
              </a:rPr>
              <a:t>Modes of Data Transfer</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457200" y="2286000"/>
            <a:ext cx="8229600" cy="4572000"/>
          </a:xfrm>
        </p:spPr>
        <p:txBody>
          <a:bodyPr/>
          <a:lstStyle/>
          <a:p>
            <a:pPr algn="just" eaLnBrk="1" hangingPunct="1">
              <a:lnSpc>
                <a:spcPct val="150000"/>
              </a:lnSpc>
              <a:spcBef>
                <a:spcPct val="15000"/>
              </a:spcBef>
              <a:spcAft>
                <a:spcPct val="15000"/>
              </a:spcAft>
              <a:buFont typeface="Wingdings" pitchFamily="2" charset="2"/>
              <a:buNone/>
            </a:pPr>
            <a:r>
              <a:rPr lang="en-US" sz="2400" dirty="0" smtClean="0">
                <a:latin typeface="Times New Roman" pitchFamily="18" charset="0"/>
              </a:rPr>
              <a:t>    In this mode of data transfer the operations are the results in I/O instructions which is a part of computer program. Each data transfer is initiated by a instruction in the program. Normally the transfer is from a CPU register to peripheral device or vice-versa.</a:t>
            </a:r>
          </a:p>
          <a:p>
            <a:pPr algn="just" eaLnBrk="1" hangingPunct="1">
              <a:buFont typeface="Wingdings" pitchFamily="2" charset="2"/>
              <a:buNone/>
            </a:pPr>
            <a:endParaRPr lang="en-US" sz="2400" dirty="0" smtClean="0">
              <a:latin typeface="Times New Roman" pitchFamily="18" charset="0"/>
            </a:endParaRPr>
          </a:p>
        </p:txBody>
      </p:sp>
      <p:sp>
        <p:nvSpPr>
          <p:cNvPr id="44034" name="Rectangle 2"/>
          <p:cNvSpPr>
            <a:spLocks noGrp="1" noChangeArrowheads="1"/>
          </p:cNvSpPr>
          <p:nvPr>
            <p:ph type="title"/>
          </p:nvPr>
        </p:nvSpPr>
        <p:spPr>
          <a:xfrm>
            <a:off x="457200" y="990600"/>
            <a:ext cx="8229600" cy="762000"/>
          </a:xfrm>
        </p:spPr>
        <p:txBody>
          <a:bodyPr/>
          <a:lstStyle/>
          <a:p>
            <a:pPr eaLnBrk="1" hangingPunct="1"/>
            <a:r>
              <a:rPr lang="en-US" dirty="0" smtClean="0">
                <a:latin typeface="Times New Roman" pitchFamily="18" charset="0"/>
              </a:rPr>
              <a:t>Programmed I/O Mode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457200" y="2057400"/>
            <a:ext cx="8229600" cy="4495800"/>
          </a:xfrm>
        </p:spPr>
        <p:txBody>
          <a:bodyPr/>
          <a:lstStyle/>
          <a:p>
            <a:pPr algn="just" eaLnBrk="1" hangingPunct="1">
              <a:lnSpc>
                <a:spcPct val="150000"/>
              </a:lnSpc>
              <a:spcBef>
                <a:spcPct val="15000"/>
              </a:spcBef>
              <a:spcAft>
                <a:spcPct val="15000"/>
              </a:spcAft>
              <a:buFont typeface="Wingdings" pitchFamily="2" charset="2"/>
              <a:buNone/>
            </a:pPr>
            <a:r>
              <a:rPr lang="en-US" sz="2400" dirty="0" smtClean="0">
                <a:latin typeface="Times New Roman" pitchFamily="18" charset="0"/>
              </a:rPr>
              <a:t>    Once the data is initiated the CPU starts monitoring the interface to see when next transfer can made. The instructions of the program keep close tabs on everything that takes place in the interface unit and the I/O devices.</a:t>
            </a:r>
          </a:p>
          <a:p>
            <a:pPr algn="just" eaLnBrk="1" hangingPunct="1">
              <a:lnSpc>
                <a:spcPct val="150000"/>
              </a:lnSpc>
              <a:spcBef>
                <a:spcPct val="15000"/>
              </a:spcBef>
              <a:spcAft>
                <a:spcPct val="15000"/>
              </a:spcAft>
              <a:buFont typeface="Wingdings" pitchFamily="2" charset="2"/>
              <a:buNone/>
            </a:pPr>
            <a:r>
              <a:rPr lang="en-US" sz="2400" dirty="0" smtClean="0">
                <a:latin typeface="Times New Roman" pitchFamily="18" charset="0"/>
              </a:rPr>
              <a:t>              In this technique CPU is responsible for executing data from the memory for output and storing data in memory for executing of Programmed I/O as shown in Flowchart-: </a:t>
            </a:r>
          </a:p>
          <a:p>
            <a:pPr algn="just" eaLnBrk="1" hangingPunct="1">
              <a:lnSpc>
                <a:spcPct val="90000"/>
              </a:lnSpc>
              <a:buFont typeface="Wingdings" pitchFamily="2" charset="2"/>
              <a:buNone/>
            </a:pPr>
            <a:endParaRPr lang="en-US" sz="2400" dirty="0" smtClean="0">
              <a:latin typeface="Times New Roman" pitchFamily="18" charset="0"/>
            </a:endParaRPr>
          </a:p>
        </p:txBody>
      </p:sp>
      <p:sp>
        <p:nvSpPr>
          <p:cNvPr id="45058" name="Rectangle 2"/>
          <p:cNvSpPr>
            <a:spLocks noGrp="1" noChangeArrowheads="1"/>
          </p:cNvSpPr>
          <p:nvPr>
            <p:ph type="title"/>
          </p:nvPr>
        </p:nvSpPr>
        <p:spPr>
          <a:xfrm>
            <a:off x="457200" y="914400"/>
            <a:ext cx="8229600" cy="914400"/>
          </a:xfrm>
        </p:spPr>
        <p:txBody>
          <a:bodyPr/>
          <a:lstStyle/>
          <a:p>
            <a:pPr eaLnBrk="1" hangingPunct="1"/>
            <a:r>
              <a:rPr lang="en-US" dirty="0" smtClean="0">
                <a:latin typeface="Times New Roman" pitchFamily="18" charset="0"/>
              </a:rPr>
              <a:t>Programmed I/O Mode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6"/>
          <p:cNvSpPr>
            <a:spLocks noChangeArrowheads="1"/>
          </p:cNvSpPr>
          <p:nvPr/>
        </p:nvSpPr>
        <p:spPr bwMode="auto">
          <a:xfrm>
            <a:off x="3962400" y="4953000"/>
            <a:ext cx="1600200" cy="1447800"/>
          </a:xfrm>
          <a:prstGeom prst="flowChartDecision">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6083" name="Text Box 24"/>
          <p:cNvSpPr txBox="1">
            <a:spLocks noChangeArrowheads="1"/>
          </p:cNvSpPr>
          <p:nvPr/>
        </p:nvSpPr>
        <p:spPr bwMode="auto">
          <a:xfrm>
            <a:off x="4876800" y="6248400"/>
            <a:ext cx="838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yes</a:t>
            </a:r>
          </a:p>
        </p:txBody>
      </p:sp>
      <p:sp>
        <p:nvSpPr>
          <p:cNvPr id="46084" name="Line 31"/>
          <p:cNvSpPr>
            <a:spLocks noChangeShapeType="1"/>
          </p:cNvSpPr>
          <p:nvPr/>
        </p:nvSpPr>
        <p:spPr bwMode="auto">
          <a:xfrm flipV="1">
            <a:off x="1600200" y="1371600"/>
            <a:ext cx="0" cy="1676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46085" name="Group 35"/>
          <p:cNvGrpSpPr>
            <a:grpSpLocks/>
          </p:cNvGrpSpPr>
          <p:nvPr/>
        </p:nvGrpSpPr>
        <p:grpSpPr bwMode="auto">
          <a:xfrm>
            <a:off x="685800" y="533400"/>
            <a:ext cx="8229600" cy="6324600"/>
            <a:chOff x="685800" y="0"/>
            <a:chExt cx="8229600" cy="6858001"/>
          </a:xfrm>
        </p:grpSpPr>
        <p:sp>
          <p:nvSpPr>
            <p:cNvPr id="46086" name="Line 8"/>
            <p:cNvSpPr>
              <a:spLocks noChangeShapeType="1"/>
            </p:cNvSpPr>
            <p:nvPr/>
          </p:nvSpPr>
          <p:spPr bwMode="auto">
            <a:xfrm>
              <a:off x="4572000" y="3429000"/>
              <a:ext cx="0" cy="30480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6087" name="Line 10"/>
            <p:cNvSpPr>
              <a:spLocks noChangeShapeType="1"/>
            </p:cNvSpPr>
            <p:nvPr/>
          </p:nvSpPr>
          <p:spPr bwMode="auto">
            <a:xfrm>
              <a:off x="4495800" y="914400"/>
              <a:ext cx="0" cy="30480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6088" name="Line 23"/>
            <p:cNvSpPr>
              <a:spLocks noChangeShapeType="1"/>
            </p:cNvSpPr>
            <p:nvPr/>
          </p:nvSpPr>
          <p:spPr bwMode="auto">
            <a:xfrm>
              <a:off x="4724400" y="6324600"/>
              <a:ext cx="0" cy="3048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6089" name="Rectangle 2"/>
            <p:cNvSpPr>
              <a:spLocks noChangeArrowheads="1"/>
            </p:cNvSpPr>
            <p:nvPr/>
          </p:nvSpPr>
          <p:spPr bwMode="auto">
            <a:xfrm>
              <a:off x="2971800" y="381000"/>
              <a:ext cx="3352800" cy="533400"/>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6090" name="Rectangle 3"/>
            <p:cNvSpPr>
              <a:spLocks noChangeArrowheads="1"/>
            </p:cNvSpPr>
            <p:nvPr/>
          </p:nvSpPr>
          <p:spPr bwMode="auto">
            <a:xfrm>
              <a:off x="2971800" y="1219200"/>
              <a:ext cx="3429000" cy="533400"/>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6091" name="AutoShape 4"/>
            <p:cNvSpPr>
              <a:spLocks noChangeArrowheads="1"/>
            </p:cNvSpPr>
            <p:nvPr/>
          </p:nvSpPr>
          <p:spPr bwMode="auto">
            <a:xfrm>
              <a:off x="3962400" y="1981200"/>
              <a:ext cx="1219200" cy="1447800"/>
            </a:xfrm>
            <a:prstGeom prst="flowChartDecision">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6092" name="Rectangle 5"/>
            <p:cNvSpPr>
              <a:spLocks noChangeArrowheads="1"/>
            </p:cNvSpPr>
            <p:nvPr/>
          </p:nvSpPr>
          <p:spPr bwMode="auto">
            <a:xfrm>
              <a:off x="1828800" y="3733800"/>
              <a:ext cx="5943600" cy="762000"/>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6093" name="Line 7"/>
            <p:cNvSpPr>
              <a:spLocks noChangeShapeType="1"/>
            </p:cNvSpPr>
            <p:nvPr/>
          </p:nvSpPr>
          <p:spPr bwMode="auto">
            <a:xfrm>
              <a:off x="4495800" y="0"/>
              <a:ext cx="0" cy="38100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6094" name="Line 9"/>
            <p:cNvSpPr>
              <a:spLocks noChangeShapeType="1"/>
            </p:cNvSpPr>
            <p:nvPr/>
          </p:nvSpPr>
          <p:spPr bwMode="auto">
            <a:xfrm>
              <a:off x="4572000" y="1752600"/>
              <a:ext cx="0" cy="22860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6095" name="Line 11"/>
            <p:cNvSpPr>
              <a:spLocks noChangeShapeType="1"/>
            </p:cNvSpPr>
            <p:nvPr/>
          </p:nvSpPr>
          <p:spPr bwMode="auto">
            <a:xfrm>
              <a:off x="4724400" y="4495800"/>
              <a:ext cx="0" cy="38100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6096" name="Line 14"/>
            <p:cNvSpPr>
              <a:spLocks noChangeShapeType="1"/>
            </p:cNvSpPr>
            <p:nvPr/>
          </p:nvSpPr>
          <p:spPr bwMode="auto">
            <a:xfrm flipH="1">
              <a:off x="685800" y="5638800"/>
              <a:ext cx="33528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6097" name="Line 15"/>
            <p:cNvSpPr>
              <a:spLocks noChangeShapeType="1"/>
            </p:cNvSpPr>
            <p:nvPr/>
          </p:nvSpPr>
          <p:spPr bwMode="auto">
            <a:xfrm flipV="1">
              <a:off x="685800" y="152400"/>
              <a:ext cx="0" cy="5486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6098" name="Line 16"/>
            <p:cNvSpPr>
              <a:spLocks noChangeShapeType="1"/>
            </p:cNvSpPr>
            <p:nvPr/>
          </p:nvSpPr>
          <p:spPr bwMode="auto">
            <a:xfrm flipH="1">
              <a:off x="685800" y="152400"/>
              <a:ext cx="3810000" cy="0"/>
            </a:xfrm>
            <a:prstGeom prst="line">
              <a:avLst/>
            </a:prstGeom>
            <a:noFill/>
            <a:ln w="9525">
              <a:solidFill>
                <a:schemeClr val="tx1"/>
              </a:solidFill>
              <a:round/>
              <a:headEnd type="triangle" w="med" len="med"/>
              <a:tailEnd/>
            </a:ln>
            <a:extLst>
              <a:ext uri="{909E8E84-426E-40DD-AFC4-6F175D3DCCD1}">
                <a14:hiddenFill xmlns="" xmlns:a14="http://schemas.microsoft.com/office/drawing/2010/main">
                  <a:noFill/>
                </a14:hiddenFill>
              </a:ext>
            </a:extLst>
          </p:spPr>
          <p:txBody>
            <a:bodyPr/>
            <a:lstStyle/>
            <a:p>
              <a:endParaRPr lang="en-US"/>
            </a:p>
          </p:txBody>
        </p:sp>
        <p:sp>
          <p:nvSpPr>
            <p:cNvPr id="46099" name="Text Box 17"/>
            <p:cNvSpPr txBox="1">
              <a:spLocks noChangeArrowheads="1"/>
            </p:cNvSpPr>
            <p:nvPr/>
          </p:nvSpPr>
          <p:spPr bwMode="auto">
            <a:xfrm>
              <a:off x="3124200" y="304800"/>
              <a:ext cx="3368675"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latin typeface="Times New Roman" pitchFamily="18" charset="0"/>
                </a:rPr>
                <a:t>CPU issues the read or write command to I/O module</a:t>
              </a:r>
            </a:p>
          </p:txBody>
        </p:sp>
        <p:sp>
          <p:nvSpPr>
            <p:cNvPr id="46100" name="Text Box 18"/>
            <p:cNvSpPr txBox="1">
              <a:spLocks noChangeArrowheads="1"/>
            </p:cNvSpPr>
            <p:nvPr/>
          </p:nvSpPr>
          <p:spPr bwMode="auto">
            <a:xfrm>
              <a:off x="3048000" y="1143000"/>
              <a:ext cx="34290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I/O module informs about its status to CPU</a:t>
              </a:r>
            </a:p>
          </p:txBody>
        </p:sp>
        <p:sp>
          <p:nvSpPr>
            <p:cNvPr id="46101" name="Text Box 19"/>
            <p:cNvSpPr txBox="1">
              <a:spLocks noChangeArrowheads="1"/>
            </p:cNvSpPr>
            <p:nvPr/>
          </p:nvSpPr>
          <p:spPr bwMode="auto">
            <a:xfrm>
              <a:off x="4191000" y="2438400"/>
              <a:ext cx="11430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Status</a:t>
              </a:r>
            </a:p>
          </p:txBody>
        </p:sp>
        <p:sp>
          <p:nvSpPr>
            <p:cNvPr id="46102" name="Text Box 20"/>
            <p:cNvSpPr txBox="1">
              <a:spLocks noChangeArrowheads="1"/>
            </p:cNvSpPr>
            <p:nvPr/>
          </p:nvSpPr>
          <p:spPr bwMode="auto">
            <a:xfrm>
              <a:off x="4648200" y="3352800"/>
              <a:ext cx="14478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b="1">
                  <a:latin typeface="Times New Roman" pitchFamily="18" charset="0"/>
                </a:rPr>
                <a:t>Ready</a:t>
              </a:r>
            </a:p>
          </p:txBody>
        </p:sp>
        <p:sp>
          <p:nvSpPr>
            <p:cNvPr id="46103" name="Text Box 21"/>
            <p:cNvSpPr txBox="1">
              <a:spLocks noChangeArrowheads="1"/>
            </p:cNvSpPr>
            <p:nvPr/>
          </p:nvSpPr>
          <p:spPr bwMode="auto">
            <a:xfrm>
              <a:off x="1752600" y="3733800"/>
              <a:ext cx="61722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CPU reads word from I/O module &amp; writes it to memory or CPU reads word from memory &amp; writes it to I/O module</a:t>
              </a:r>
            </a:p>
          </p:txBody>
        </p:sp>
        <p:sp>
          <p:nvSpPr>
            <p:cNvPr id="46104" name="Text Box 22"/>
            <p:cNvSpPr txBox="1">
              <a:spLocks noChangeArrowheads="1"/>
            </p:cNvSpPr>
            <p:nvPr/>
          </p:nvSpPr>
          <p:spPr bwMode="auto">
            <a:xfrm>
              <a:off x="4343400" y="5029200"/>
              <a:ext cx="1143000" cy="947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b="1">
                  <a:latin typeface="Times New Roman" pitchFamily="18" charset="0"/>
                </a:rPr>
                <a:t>   </a:t>
              </a:r>
              <a:r>
                <a:rPr lang="en-US" sz="1600" b="1">
                  <a:latin typeface="Times New Roman" pitchFamily="18" charset="0"/>
                </a:rPr>
                <a:t>Is transfer</a:t>
              </a:r>
            </a:p>
            <a:p>
              <a:pPr eaLnBrk="1" hangingPunct="1">
                <a:spcBef>
                  <a:spcPct val="50000"/>
                </a:spcBef>
              </a:pPr>
              <a:r>
                <a:rPr lang="en-US" sz="1600" b="1">
                  <a:latin typeface="Times New Roman" pitchFamily="18" charset="0"/>
                </a:rPr>
                <a:t>complete</a:t>
              </a:r>
            </a:p>
          </p:txBody>
        </p:sp>
        <p:sp>
          <p:nvSpPr>
            <p:cNvPr id="46105" name="Text Box 25"/>
            <p:cNvSpPr txBox="1">
              <a:spLocks noChangeArrowheads="1"/>
            </p:cNvSpPr>
            <p:nvPr/>
          </p:nvSpPr>
          <p:spPr bwMode="auto">
            <a:xfrm>
              <a:off x="3276600" y="6491288"/>
              <a:ext cx="3733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t>Execute next instruction</a:t>
              </a:r>
            </a:p>
          </p:txBody>
        </p:sp>
        <p:sp>
          <p:nvSpPr>
            <p:cNvPr id="46106" name="Text Box 26"/>
            <p:cNvSpPr txBox="1">
              <a:spLocks noChangeArrowheads="1"/>
            </p:cNvSpPr>
            <p:nvPr/>
          </p:nvSpPr>
          <p:spPr bwMode="auto">
            <a:xfrm>
              <a:off x="1371600" y="5715000"/>
              <a:ext cx="2209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	NO</a:t>
              </a:r>
            </a:p>
          </p:txBody>
        </p:sp>
        <p:sp>
          <p:nvSpPr>
            <p:cNvPr id="46107" name="Line 28"/>
            <p:cNvSpPr>
              <a:spLocks noChangeShapeType="1"/>
            </p:cNvSpPr>
            <p:nvPr/>
          </p:nvSpPr>
          <p:spPr bwMode="auto">
            <a:xfrm>
              <a:off x="5181600" y="2667000"/>
              <a:ext cx="1524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6108" name="Text Box 29"/>
            <p:cNvSpPr txBox="1">
              <a:spLocks noChangeArrowheads="1"/>
            </p:cNvSpPr>
            <p:nvPr/>
          </p:nvSpPr>
          <p:spPr bwMode="auto">
            <a:xfrm>
              <a:off x="6781800" y="2514600"/>
              <a:ext cx="1295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Error</a:t>
              </a:r>
            </a:p>
          </p:txBody>
        </p:sp>
        <p:sp>
          <p:nvSpPr>
            <p:cNvPr id="46109" name="Line 30"/>
            <p:cNvSpPr>
              <a:spLocks noChangeShapeType="1"/>
            </p:cNvSpPr>
            <p:nvPr/>
          </p:nvSpPr>
          <p:spPr bwMode="auto">
            <a:xfrm flipH="1">
              <a:off x="1600200" y="2667000"/>
              <a:ext cx="2362200" cy="0"/>
            </a:xfrm>
            <a:prstGeom prst="line">
              <a:avLst/>
            </a:prstGeom>
            <a:noFill/>
            <a:ln w="6350">
              <a:solidFill>
                <a:schemeClr val="tx1"/>
              </a:solidFill>
              <a:round/>
              <a:headEnd type="triangle" w="med" len="med"/>
              <a:tailEnd/>
            </a:ln>
            <a:extLst>
              <a:ext uri="{909E8E84-426E-40DD-AFC4-6F175D3DCCD1}">
                <a14:hiddenFill xmlns="" xmlns:a14="http://schemas.microsoft.com/office/drawing/2010/main">
                  <a:noFill/>
                </a14:hiddenFill>
              </a:ext>
            </a:extLst>
          </p:spPr>
          <p:txBody>
            <a:bodyPr/>
            <a:lstStyle/>
            <a:p>
              <a:endParaRPr lang="en-US"/>
            </a:p>
          </p:txBody>
        </p:sp>
        <p:sp>
          <p:nvSpPr>
            <p:cNvPr id="46110" name="Line 32"/>
            <p:cNvSpPr>
              <a:spLocks noChangeShapeType="1"/>
            </p:cNvSpPr>
            <p:nvPr/>
          </p:nvSpPr>
          <p:spPr bwMode="auto">
            <a:xfrm>
              <a:off x="1600200" y="990600"/>
              <a:ext cx="2895600" cy="0"/>
            </a:xfrm>
            <a:prstGeom prst="line">
              <a:avLst/>
            </a:prstGeom>
            <a:noFill/>
            <a:ln w="635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6111" name="Text Box 33"/>
            <p:cNvSpPr txBox="1">
              <a:spLocks noChangeArrowheads="1"/>
            </p:cNvSpPr>
            <p:nvPr/>
          </p:nvSpPr>
          <p:spPr bwMode="auto">
            <a:xfrm>
              <a:off x="6934200" y="0"/>
              <a:ext cx="1981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Programmed I/O</a:t>
              </a:r>
            </a:p>
          </p:txBody>
        </p:sp>
        <p:sp>
          <p:nvSpPr>
            <p:cNvPr id="46112" name="Text Box 34"/>
            <p:cNvSpPr txBox="1">
              <a:spLocks noChangeArrowheads="1"/>
            </p:cNvSpPr>
            <p:nvPr/>
          </p:nvSpPr>
          <p:spPr bwMode="auto">
            <a:xfrm>
              <a:off x="2286000" y="2667000"/>
              <a:ext cx="1447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Busy</a:t>
              </a:r>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0"/>
          <p:cNvSpPr>
            <a:spLocks noGrp="1" noChangeArrowheads="1"/>
          </p:cNvSpPr>
          <p:nvPr>
            <p:ph idx="1"/>
          </p:nvPr>
        </p:nvSpPr>
        <p:spPr>
          <a:xfrm>
            <a:off x="457200" y="2133600"/>
            <a:ext cx="8229600" cy="5105400"/>
          </a:xfrm>
        </p:spPr>
        <p:txBody>
          <a:bodyPr/>
          <a:lstStyle/>
          <a:p>
            <a:pPr algn="just" eaLnBrk="1" hangingPunct="1">
              <a:lnSpc>
                <a:spcPct val="150000"/>
              </a:lnSpc>
              <a:spcBef>
                <a:spcPct val="15000"/>
              </a:spcBef>
              <a:spcAft>
                <a:spcPct val="15000"/>
              </a:spcAft>
              <a:buFont typeface="Wingdings" pitchFamily="2" charset="2"/>
              <a:buNone/>
            </a:pPr>
            <a:r>
              <a:rPr lang="en-US" sz="2400" dirty="0" smtClean="0">
                <a:latin typeface="Times New Roman" pitchFamily="18" charset="0"/>
              </a:rPr>
              <a:t>    The main drawback of the Program Initiated I/O was that the CPU has to monitor the units all the times when the program is executing. Thus the CPU stays in a program loop until the I/O unit indicates that it is ready for data transfer. This is a time consuming process and the CPU time is wasted a lot in keeping an eye to the executing of program.</a:t>
            </a:r>
          </a:p>
          <a:p>
            <a:pPr algn="just" eaLnBrk="1" hangingPunct="1">
              <a:lnSpc>
                <a:spcPct val="150000"/>
              </a:lnSpc>
              <a:spcBef>
                <a:spcPct val="15000"/>
              </a:spcBef>
              <a:spcAft>
                <a:spcPct val="15000"/>
              </a:spcAft>
              <a:buFont typeface="Wingdings" pitchFamily="2" charset="2"/>
              <a:buNone/>
            </a:pPr>
            <a:r>
              <a:rPr lang="en-US" sz="2400" dirty="0" smtClean="0">
                <a:latin typeface="Times New Roman" pitchFamily="18" charset="0"/>
              </a:rPr>
              <a:t>	To remove this problem an Interrupt facility and special commands are used.</a:t>
            </a:r>
            <a:endParaRPr lang="en-US" sz="2400" b="1" u="sng" dirty="0" smtClean="0">
              <a:latin typeface="Times New Roman" pitchFamily="18" charset="0"/>
            </a:endParaRPr>
          </a:p>
          <a:p>
            <a:pPr eaLnBrk="1" hangingPunct="1">
              <a:lnSpc>
                <a:spcPct val="90000"/>
              </a:lnSpc>
              <a:buFont typeface="Wingdings" pitchFamily="2" charset="2"/>
              <a:buNone/>
            </a:pPr>
            <a:endParaRPr lang="en-US" sz="2400" dirty="0" smtClean="0"/>
          </a:p>
        </p:txBody>
      </p:sp>
      <p:sp>
        <p:nvSpPr>
          <p:cNvPr id="47106" name="Rectangle 29"/>
          <p:cNvSpPr>
            <a:spLocks noGrp="1" noChangeArrowheads="1"/>
          </p:cNvSpPr>
          <p:nvPr>
            <p:ph type="title"/>
          </p:nvPr>
        </p:nvSpPr>
        <p:spPr>
          <a:xfrm>
            <a:off x="457200" y="609600"/>
            <a:ext cx="8229600" cy="838200"/>
          </a:xfrm>
        </p:spPr>
        <p:txBody>
          <a:bodyPr/>
          <a:lstStyle/>
          <a:p>
            <a:pPr eaLnBrk="1" hangingPunct="1"/>
            <a:r>
              <a:rPr lang="en-US" dirty="0" smtClean="0">
                <a:latin typeface="Times New Roman" pitchFamily="18" charset="0"/>
              </a:rPr>
              <a:t> Drawback of the Programmed I/O</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457200" y="2362200"/>
            <a:ext cx="8229600" cy="4343400"/>
          </a:xfrm>
        </p:spPr>
        <p:txBody>
          <a:bodyPr/>
          <a:lstStyle/>
          <a:p>
            <a:pPr algn="just" eaLnBrk="1" hangingPunct="1">
              <a:lnSpc>
                <a:spcPct val="150000"/>
              </a:lnSpc>
              <a:spcBef>
                <a:spcPct val="15000"/>
              </a:spcBef>
              <a:spcAft>
                <a:spcPct val="15000"/>
              </a:spcAft>
              <a:buFont typeface="Wingdings" pitchFamily="2" charset="2"/>
              <a:buNone/>
            </a:pPr>
            <a:r>
              <a:rPr lang="en-US" sz="2400" dirty="0" smtClean="0">
                <a:latin typeface="Times New Roman" pitchFamily="18" charset="0"/>
              </a:rPr>
              <a:t>    In this method an interrupt facility an interrupt command is used to inform the  device about the start and end of transfer. In the meantime the CPU executes other program. When the interface determines that the device is ready for data transfer it generates an </a:t>
            </a:r>
            <a:r>
              <a:rPr lang="en-US" sz="2400" b="1" dirty="0" smtClean="0">
                <a:latin typeface="Times New Roman" pitchFamily="18" charset="0"/>
              </a:rPr>
              <a:t>Interrupt Request</a:t>
            </a:r>
            <a:r>
              <a:rPr lang="en-US" sz="2400" dirty="0" smtClean="0">
                <a:latin typeface="Times New Roman" pitchFamily="18" charset="0"/>
              </a:rPr>
              <a:t> and sends it to the computer. </a:t>
            </a:r>
          </a:p>
          <a:p>
            <a:pPr eaLnBrk="1" hangingPunct="1">
              <a:buFont typeface="Wingdings" pitchFamily="2" charset="2"/>
              <a:buNone/>
            </a:pPr>
            <a:endParaRPr lang="en-US" sz="2400" dirty="0" smtClean="0">
              <a:latin typeface="Times New Roman" pitchFamily="18" charset="0"/>
            </a:endParaRPr>
          </a:p>
        </p:txBody>
      </p:sp>
      <p:sp>
        <p:nvSpPr>
          <p:cNvPr id="48130" name="Rectangle 2"/>
          <p:cNvSpPr>
            <a:spLocks noGrp="1" noChangeArrowheads="1"/>
          </p:cNvSpPr>
          <p:nvPr>
            <p:ph type="title"/>
          </p:nvPr>
        </p:nvSpPr>
        <p:spPr>
          <a:xfrm>
            <a:off x="457200" y="990600"/>
            <a:ext cx="8229600" cy="914400"/>
          </a:xfrm>
        </p:spPr>
        <p:txBody>
          <a:bodyPr/>
          <a:lstStyle/>
          <a:p>
            <a:pPr eaLnBrk="1" hangingPunct="1"/>
            <a:r>
              <a:rPr lang="en-US" dirty="0" smtClean="0">
                <a:latin typeface="Times New Roman" pitchFamily="18" charset="0"/>
              </a:rPr>
              <a:t>Interrupt-Initiated I/O</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457200" y="2209800"/>
            <a:ext cx="8229600" cy="4419600"/>
          </a:xfrm>
        </p:spPr>
        <p:txBody>
          <a:bodyPr/>
          <a:lstStyle/>
          <a:p>
            <a:pPr algn="just" eaLnBrk="1" hangingPunct="1">
              <a:lnSpc>
                <a:spcPct val="150000"/>
              </a:lnSpc>
              <a:spcBef>
                <a:spcPct val="15000"/>
              </a:spcBef>
              <a:spcAft>
                <a:spcPct val="15000"/>
              </a:spcAft>
              <a:buFont typeface="Wingdings" pitchFamily="2" charset="2"/>
              <a:buNone/>
            </a:pPr>
            <a:r>
              <a:rPr lang="en-US" sz="2400" dirty="0" smtClean="0">
                <a:latin typeface="Times New Roman" pitchFamily="18" charset="0"/>
              </a:rPr>
              <a:t>   When the CPU receives such an signal, it temporarily stops the execution of the program and branches to a service program to process the I/O transfer and after completing it returns back to task, what it was originally performing.</a:t>
            </a:r>
          </a:p>
          <a:p>
            <a:pPr algn="just" eaLnBrk="1" hangingPunct="1">
              <a:lnSpc>
                <a:spcPct val="150000"/>
              </a:lnSpc>
              <a:spcBef>
                <a:spcPct val="15000"/>
              </a:spcBef>
              <a:spcAft>
                <a:spcPct val="15000"/>
              </a:spcAft>
              <a:buFont typeface="Wingdings" pitchFamily="2" charset="2"/>
              <a:buNone/>
            </a:pPr>
            <a:r>
              <a:rPr lang="en-US" sz="2400" dirty="0" smtClean="0">
                <a:latin typeface="Times New Roman" pitchFamily="18" charset="0"/>
              </a:rPr>
              <a:t>    The Execution process of  Interrupt–Initiated I/O is represented in the flowchart:</a:t>
            </a:r>
          </a:p>
        </p:txBody>
      </p:sp>
      <p:sp>
        <p:nvSpPr>
          <p:cNvPr id="49154" name="Rectangle 2"/>
          <p:cNvSpPr>
            <a:spLocks noGrp="1" noChangeArrowheads="1"/>
          </p:cNvSpPr>
          <p:nvPr>
            <p:ph type="title"/>
          </p:nvPr>
        </p:nvSpPr>
        <p:spPr>
          <a:xfrm>
            <a:off x="457200" y="914400"/>
            <a:ext cx="8229600" cy="990600"/>
          </a:xfrm>
        </p:spPr>
        <p:txBody>
          <a:bodyPr/>
          <a:lstStyle/>
          <a:p>
            <a:pPr eaLnBrk="1" hangingPunct="1"/>
            <a:r>
              <a:rPr lang="en-US" dirty="0" smtClean="0">
                <a:latin typeface="Times New Roman" pitchFamily="18" charset="0"/>
              </a:rPr>
              <a:t>Interrupt-Initiated I/O</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AutoShape 6"/>
          <p:cNvSpPr>
            <a:spLocks noChangeArrowheads="1"/>
          </p:cNvSpPr>
          <p:nvPr/>
        </p:nvSpPr>
        <p:spPr bwMode="auto">
          <a:xfrm>
            <a:off x="3733800" y="4800600"/>
            <a:ext cx="1600200" cy="1447800"/>
          </a:xfrm>
          <a:prstGeom prst="flowChartDecision">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79" name="Text Box 18"/>
          <p:cNvSpPr txBox="1">
            <a:spLocks noChangeArrowheads="1"/>
          </p:cNvSpPr>
          <p:nvPr/>
        </p:nvSpPr>
        <p:spPr bwMode="auto">
          <a:xfrm>
            <a:off x="4648200" y="3352800"/>
            <a:ext cx="14478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b="1">
                <a:latin typeface="Times New Roman" pitchFamily="18" charset="0"/>
              </a:rPr>
              <a:t>Ready</a:t>
            </a:r>
          </a:p>
        </p:txBody>
      </p:sp>
      <p:grpSp>
        <p:nvGrpSpPr>
          <p:cNvPr id="50180" name="Group 31"/>
          <p:cNvGrpSpPr>
            <a:grpSpLocks/>
          </p:cNvGrpSpPr>
          <p:nvPr/>
        </p:nvGrpSpPr>
        <p:grpSpPr bwMode="auto">
          <a:xfrm>
            <a:off x="457200" y="381000"/>
            <a:ext cx="8458200" cy="6324600"/>
            <a:chOff x="457200" y="381001"/>
            <a:chExt cx="8458200" cy="6324599"/>
          </a:xfrm>
        </p:grpSpPr>
        <p:sp>
          <p:nvSpPr>
            <p:cNvPr id="50181" name="Line 25"/>
            <p:cNvSpPr>
              <a:spLocks noChangeShapeType="1"/>
            </p:cNvSpPr>
            <p:nvPr/>
          </p:nvSpPr>
          <p:spPr bwMode="auto">
            <a:xfrm>
              <a:off x="4953000" y="2819400"/>
              <a:ext cx="1524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0182" name="Rectangle 2"/>
            <p:cNvSpPr>
              <a:spLocks noChangeArrowheads="1"/>
            </p:cNvSpPr>
            <p:nvPr/>
          </p:nvSpPr>
          <p:spPr bwMode="auto">
            <a:xfrm>
              <a:off x="2743200" y="728134"/>
              <a:ext cx="3352800" cy="485987"/>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83" name="Rectangle 3"/>
            <p:cNvSpPr>
              <a:spLocks noChangeArrowheads="1"/>
            </p:cNvSpPr>
            <p:nvPr/>
          </p:nvSpPr>
          <p:spPr bwMode="auto">
            <a:xfrm>
              <a:off x="2743200" y="1491828"/>
              <a:ext cx="3429000" cy="485987"/>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84" name="AutoShape 4"/>
            <p:cNvSpPr>
              <a:spLocks noChangeArrowheads="1"/>
            </p:cNvSpPr>
            <p:nvPr/>
          </p:nvSpPr>
          <p:spPr bwMode="auto">
            <a:xfrm>
              <a:off x="3733800" y="2186094"/>
              <a:ext cx="1219200" cy="1319106"/>
            </a:xfrm>
            <a:prstGeom prst="flowChartDecision">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85" name="Rectangle 5"/>
            <p:cNvSpPr>
              <a:spLocks noChangeArrowheads="1"/>
            </p:cNvSpPr>
            <p:nvPr/>
          </p:nvSpPr>
          <p:spPr bwMode="auto">
            <a:xfrm>
              <a:off x="1600200" y="3782907"/>
              <a:ext cx="5867400" cy="694267"/>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86" name="Line 7"/>
            <p:cNvSpPr>
              <a:spLocks noChangeShapeType="1"/>
            </p:cNvSpPr>
            <p:nvPr/>
          </p:nvSpPr>
          <p:spPr bwMode="auto">
            <a:xfrm>
              <a:off x="4267200" y="381001"/>
              <a:ext cx="0" cy="347133"/>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0187" name="Line 8"/>
            <p:cNvSpPr>
              <a:spLocks noChangeShapeType="1"/>
            </p:cNvSpPr>
            <p:nvPr/>
          </p:nvSpPr>
          <p:spPr bwMode="auto">
            <a:xfrm>
              <a:off x="4343400" y="3505201"/>
              <a:ext cx="0" cy="277707"/>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0188" name="Line 9"/>
            <p:cNvSpPr>
              <a:spLocks noChangeShapeType="1"/>
            </p:cNvSpPr>
            <p:nvPr/>
          </p:nvSpPr>
          <p:spPr bwMode="auto">
            <a:xfrm>
              <a:off x="4343400" y="1977814"/>
              <a:ext cx="0" cy="20828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0189" name="Line 10"/>
            <p:cNvSpPr>
              <a:spLocks noChangeShapeType="1"/>
            </p:cNvSpPr>
            <p:nvPr/>
          </p:nvSpPr>
          <p:spPr bwMode="auto">
            <a:xfrm>
              <a:off x="4267200" y="1214121"/>
              <a:ext cx="0" cy="277707"/>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0190" name="Line 11"/>
            <p:cNvSpPr>
              <a:spLocks noChangeShapeType="1"/>
            </p:cNvSpPr>
            <p:nvPr/>
          </p:nvSpPr>
          <p:spPr bwMode="auto">
            <a:xfrm>
              <a:off x="4495800" y="4477174"/>
              <a:ext cx="0" cy="347133"/>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0191" name="Line 12"/>
            <p:cNvSpPr>
              <a:spLocks noChangeShapeType="1"/>
            </p:cNvSpPr>
            <p:nvPr/>
          </p:nvSpPr>
          <p:spPr bwMode="auto">
            <a:xfrm flipH="1">
              <a:off x="457200" y="5518574"/>
              <a:ext cx="33528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0192" name="Line 13"/>
            <p:cNvSpPr>
              <a:spLocks noChangeShapeType="1"/>
            </p:cNvSpPr>
            <p:nvPr/>
          </p:nvSpPr>
          <p:spPr bwMode="auto">
            <a:xfrm flipV="1">
              <a:off x="457200" y="519854"/>
              <a:ext cx="0" cy="499871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0193" name="Line 14"/>
            <p:cNvSpPr>
              <a:spLocks noChangeShapeType="1"/>
            </p:cNvSpPr>
            <p:nvPr/>
          </p:nvSpPr>
          <p:spPr bwMode="auto">
            <a:xfrm flipH="1">
              <a:off x="457200" y="519854"/>
              <a:ext cx="3810000" cy="0"/>
            </a:xfrm>
            <a:prstGeom prst="line">
              <a:avLst/>
            </a:prstGeom>
            <a:noFill/>
            <a:ln w="9525">
              <a:solidFill>
                <a:schemeClr val="tx1"/>
              </a:solidFill>
              <a:round/>
              <a:headEnd type="triangle" w="med" len="med"/>
              <a:tailEnd/>
            </a:ln>
            <a:extLst>
              <a:ext uri="{909E8E84-426E-40DD-AFC4-6F175D3DCCD1}">
                <a14:hiddenFill xmlns="" xmlns:a14="http://schemas.microsoft.com/office/drawing/2010/main">
                  <a:noFill/>
                </a14:hiddenFill>
              </a:ext>
            </a:extLst>
          </p:spPr>
          <p:txBody>
            <a:bodyPr/>
            <a:lstStyle/>
            <a:p>
              <a:endParaRPr lang="en-US"/>
            </a:p>
          </p:txBody>
        </p:sp>
        <p:sp>
          <p:nvSpPr>
            <p:cNvPr id="50194" name="Text Box 15"/>
            <p:cNvSpPr txBox="1">
              <a:spLocks noChangeArrowheads="1"/>
            </p:cNvSpPr>
            <p:nvPr/>
          </p:nvSpPr>
          <p:spPr bwMode="auto">
            <a:xfrm>
              <a:off x="2895600" y="658708"/>
              <a:ext cx="3368675" cy="5843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latin typeface="Times New Roman" pitchFamily="18" charset="0"/>
                </a:rPr>
                <a:t>CPU issues the read or write command to I/O module</a:t>
              </a:r>
            </a:p>
          </p:txBody>
        </p:sp>
        <p:sp>
          <p:nvSpPr>
            <p:cNvPr id="50195" name="Text Box 16"/>
            <p:cNvSpPr txBox="1">
              <a:spLocks noChangeArrowheads="1"/>
            </p:cNvSpPr>
            <p:nvPr/>
          </p:nvSpPr>
          <p:spPr bwMode="auto">
            <a:xfrm>
              <a:off x="2819400" y="1422401"/>
              <a:ext cx="3429000" cy="5843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I/O module informs about its status to CPU</a:t>
              </a:r>
            </a:p>
          </p:txBody>
        </p:sp>
        <p:sp>
          <p:nvSpPr>
            <p:cNvPr id="50196" name="Text Box 17"/>
            <p:cNvSpPr txBox="1">
              <a:spLocks noChangeArrowheads="1"/>
            </p:cNvSpPr>
            <p:nvPr/>
          </p:nvSpPr>
          <p:spPr bwMode="auto">
            <a:xfrm>
              <a:off x="3962400" y="2602654"/>
              <a:ext cx="1143000" cy="334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Status</a:t>
              </a:r>
            </a:p>
          </p:txBody>
        </p:sp>
        <p:sp>
          <p:nvSpPr>
            <p:cNvPr id="50197" name="Text Box 19"/>
            <p:cNvSpPr txBox="1">
              <a:spLocks noChangeArrowheads="1"/>
            </p:cNvSpPr>
            <p:nvPr/>
          </p:nvSpPr>
          <p:spPr bwMode="auto">
            <a:xfrm>
              <a:off x="1524000" y="3782907"/>
              <a:ext cx="6172200" cy="5843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CPU reads word from I/O module &amp; writes it to memory or CPU reads word from memory &amp; writes it to I/O module</a:t>
              </a:r>
            </a:p>
          </p:txBody>
        </p:sp>
        <p:sp>
          <p:nvSpPr>
            <p:cNvPr id="50198" name="Text Box 20"/>
            <p:cNvSpPr txBox="1">
              <a:spLocks noChangeArrowheads="1"/>
            </p:cNvSpPr>
            <p:nvPr/>
          </p:nvSpPr>
          <p:spPr bwMode="auto">
            <a:xfrm>
              <a:off x="4114800" y="4953000"/>
              <a:ext cx="1143000" cy="8634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b="1">
                  <a:latin typeface="Times New Roman" pitchFamily="18" charset="0"/>
                </a:rPr>
                <a:t>   </a:t>
              </a:r>
              <a:r>
                <a:rPr lang="en-US" sz="1600" b="1">
                  <a:latin typeface="Times New Roman" pitchFamily="18" charset="0"/>
                </a:rPr>
                <a:t>Is transfer</a:t>
              </a:r>
            </a:p>
            <a:p>
              <a:pPr eaLnBrk="1" hangingPunct="1">
                <a:spcBef>
                  <a:spcPct val="50000"/>
                </a:spcBef>
              </a:pPr>
              <a:r>
                <a:rPr lang="en-US" sz="1600" b="1">
                  <a:latin typeface="Times New Roman" pitchFamily="18" charset="0"/>
                </a:rPr>
                <a:t>complete</a:t>
              </a:r>
            </a:p>
          </p:txBody>
        </p:sp>
        <p:sp>
          <p:nvSpPr>
            <p:cNvPr id="50199" name="Line 21"/>
            <p:cNvSpPr>
              <a:spLocks noChangeShapeType="1"/>
            </p:cNvSpPr>
            <p:nvPr/>
          </p:nvSpPr>
          <p:spPr bwMode="auto">
            <a:xfrm>
              <a:off x="4495800" y="6248400"/>
              <a:ext cx="0" cy="277707"/>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0200" name="Text Box 22"/>
            <p:cNvSpPr txBox="1">
              <a:spLocks noChangeArrowheads="1"/>
            </p:cNvSpPr>
            <p:nvPr/>
          </p:nvSpPr>
          <p:spPr bwMode="auto">
            <a:xfrm>
              <a:off x="4648200" y="6073987"/>
              <a:ext cx="838200" cy="334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yes</a:t>
              </a:r>
            </a:p>
          </p:txBody>
        </p:sp>
        <p:sp>
          <p:nvSpPr>
            <p:cNvPr id="50201" name="Text Box 23"/>
            <p:cNvSpPr txBox="1">
              <a:spLocks noChangeArrowheads="1"/>
            </p:cNvSpPr>
            <p:nvPr/>
          </p:nvSpPr>
          <p:spPr bwMode="auto">
            <a:xfrm>
              <a:off x="3048000" y="6371484"/>
              <a:ext cx="3733800" cy="334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t>Execute next instruction</a:t>
              </a:r>
            </a:p>
          </p:txBody>
        </p:sp>
        <p:sp>
          <p:nvSpPr>
            <p:cNvPr id="50202" name="Text Box 24"/>
            <p:cNvSpPr txBox="1">
              <a:spLocks noChangeArrowheads="1"/>
            </p:cNvSpPr>
            <p:nvPr/>
          </p:nvSpPr>
          <p:spPr bwMode="auto">
            <a:xfrm>
              <a:off x="1143000" y="5588000"/>
              <a:ext cx="2209800" cy="334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	NO</a:t>
              </a:r>
            </a:p>
          </p:txBody>
        </p:sp>
        <p:sp>
          <p:nvSpPr>
            <p:cNvPr id="50203" name="Text Box 26"/>
            <p:cNvSpPr txBox="1">
              <a:spLocks noChangeArrowheads="1"/>
            </p:cNvSpPr>
            <p:nvPr/>
          </p:nvSpPr>
          <p:spPr bwMode="auto">
            <a:xfrm>
              <a:off x="6553200" y="2672081"/>
              <a:ext cx="1295400" cy="334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Error</a:t>
              </a:r>
            </a:p>
          </p:txBody>
        </p:sp>
        <p:sp>
          <p:nvSpPr>
            <p:cNvPr id="50204" name="Text Box 30"/>
            <p:cNvSpPr txBox="1">
              <a:spLocks noChangeArrowheads="1"/>
            </p:cNvSpPr>
            <p:nvPr/>
          </p:nvSpPr>
          <p:spPr bwMode="auto">
            <a:xfrm>
              <a:off x="6248400" y="381001"/>
              <a:ext cx="2667000" cy="334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Interrupt –Initiated I/O</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lstStyle/>
          <a:p>
            <a:pPr algn="just" eaLnBrk="1" hangingPunct="1">
              <a:lnSpc>
                <a:spcPct val="150000"/>
              </a:lnSpc>
              <a:spcBef>
                <a:spcPct val="15000"/>
              </a:spcBef>
              <a:spcAft>
                <a:spcPct val="15000"/>
              </a:spcAft>
              <a:buFont typeface="Wingdings" pitchFamily="2" charset="2"/>
              <a:buNone/>
            </a:pPr>
            <a:r>
              <a:rPr lang="en-US" sz="2800" smtClean="0">
                <a:latin typeface="Times New Roman" pitchFamily="18" charset="0"/>
              </a:rPr>
              <a:t>    Input Output Interface provides a method for transferring information between internal storage and external I/O devices. Peripherals connected to a computer need special communication links for interfacing them with the central processing unit. </a:t>
            </a:r>
          </a:p>
        </p:txBody>
      </p:sp>
      <p:sp>
        <p:nvSpPr>
          <p:cNvPr id="6146" name="Rectangle 2"/>
          <p:cNvSpPr>
            <a:spLocks noGrp="1" noChangeArrowheads="1"/>
          </p:cNvSpPr>
          <p:nvPr>
            <p:ph type="title"/>
          </p:nvPr>
        </p:nvSpPr>
        <p:spPr/>
        <p:txBody>
          <a:bodyPr/>
          <a:lstStyle/>
          <a:p>
            <a:pPr eaLnBrk="1" hangingPunct="1"/>
            <a:r>
              <a:rPr lang="en-US" smtClean="0">
                <a:latin typeface="Times New Roman" pitchFamily="18" charset="0"/>
              </a:rPr>
              <a:t>Input - Output Interface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p:txBody>
          <a:bodyPr>
            <a:normAutofit fontScale="92500" lnSpcReduction="20000"/>
          </a:bodyPr>
          <a:lstStyle/>
          <a:p>
            <a:pPr algn="just" eaLnBrk="1" hangingPunct="1">
              <a:lnSpc>
                <a:spcPct val="155000"/>
              </a:lnSpc>
              <a:spcBef>
                <a:spcPct val="15000"/>
              </a:spcBef>
              <a:spcAft>
                <a:spcPct val="15000"/>
              </a:spcAft>
              <a:buFont typeface="Wingdings" pitchFamily="2" charset="2"/>
              <a:buNone/>
            </a:pPr>
            <a:r>
              <a:rPr lang="en-US" sz="2400" dirty="0" smtClean="0">
                <a:latin typeface="Times New Roman" pitchFamily="18" charset="0"/>
              </a:rPr>
              <a:t>    In the Direct Memory Access (DMA) the interface transfer the data into and out of the memory unit through the memory bus. The transfer of data between a fast storage device such as magnetic disk and memory is often limited by the speed of the CPU. Removing the CPU from the path and letting the peripheral device manage the memory buses directly would improve the speed of transfer. This transfer technique is called </a:t>
            </a:r>
            <a:r>
              <a:rPr lang="en-US" sz="2400" b="1" dirty="0" smtClean="0">
                <a:latin typeface="Times New Roman" pitchFamily="18" charset="0"/>
              </a:rPr>
              <a:t>Direct Memory Access (DMA).</a:t>
            </a:r>
          </a:p>
          <a:p>
            <a:pPr eaLnBrk="1" hangingPunct="1">
              <a:lnSpc>
                <a:spcPct val="155000"/>
              </a:lnSpc>
              <a:buFont typeface="Wingdings" pitchFamily="2" charset="2"/>
              <a:buNone/>
            </a:pPr>
            <a:endParaRPr lang="en-US" sz="2400" dirty="0" smtClean="0">
              <a:latin typeface="Times New Roman" pitchFamily="18" charset="0"/>
            </a:endParaRPr>
          </a:p>
        </p:txBody>
      </p:sp>
      <p:sp>
        <p:nvSpPr>
          <p:cNvPr id="51202" name="Rectangle 2"/>
          <p:cNvSpPr>
            <a:spLocks noGrp="1" noChangeArrowheads="1"/>
          </p:cNvSpPr>
          <p:nvPr>
            <p:ph type="title"/>
          </p:nvPr>
        </p:nvSpPr>
        <p:spPr>
          <a:xfrm>
            <a:off x="688490" y="457200"/>
            <a:ext cx="7756263" cy="1054250"/>
          </a:xfrm>
        </p:spPr>
        <p:txBody>
          <a:bodyPr/>
          <a:lstStyle/>
          <a:p>
            <a:pPr eaLnBrk="1" hangingPunct="1"/>
            <a:r>
              <a:rPr lang="en-US" b="1" dirty="0" smtClean="0">
                <a:latin typeface="Times New Roman" pitchFamily="18" charset="0"/>
              </a:rPr>
              <a:t>Direct Memory Access (DMA)</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p:txBody>
          <a:bodyPr/>
          <a:lstStyle/>
          <a:p>
            <a:pPr algn="just" eaLnBrk="1" hangingPunct="1">
              <a:lnSpc>
                <a:spcPct val="150000"/>
              </a:lnSpc>
              <a:buFont typeface="Wingdings" pitchFamily="2" charset="2"/>
              <a:buNone/>
            </a:pPr>
            <a:r>
              <a:rPr lang="en-US" sz="2800" smtClean="0">
                <a:latin typeface="Times New Roman" pitchFamily="18" charset="0"/>
              </a:rPr>
              <a:t>    During the </a:t>
            </a:r>
            <a:r>
              <a:rPr lang="en-US" sz="2800" b="1" smtClean="0">
                <a:latin typeface="Times New Roman" pitchFamily="18" charset="0"/>
              </a:rPr>
              <a:t>DMA transfer</a:t>
            </a:r>
            <a:r>
              <a:rPr lang="en-US" sz="2800" smtClean="0">
                <a:latin typeface="Times New Roman" pitchFamily="18" charset="0"/>
              </a:rPr>
              <a:t>, the CPU is idle and has no control of the memory buses. A </a:t>
            </a:r>
            <a:r>
              <a:rPr lang="en-US" sz="2800" b="1" smtClean="0">
                <a:latin typeface="Times New Roman" pitchFamily="18" charset="0"/>
              </a:rPr>
              <a:t>DMA Controller</a:t>
            </a:r>
            <a:r>
              <a:rPr lang="en-US" sz="2800" smtClean="0">
                <a:latin typeface="Times New Roman" pitchFamily="18" charset="0"/>
              </a:rPr>
              <a:t> takes over the buses to manage the transfer directly between the I/O device and memory.</a:t>
            </a:r>
          </a:p>
        </p:txBody>
      </p:sp>
      <p:sp>
        <p:nvSpPr>
          <p:cNvPr id="52226" name="Rectangle 2"/>
          <p:cNvSpPr>
            <a:spLocks noGrp="1" noChangeArrowheads="1"/>
          </p:cNvSpPr>
          <p:nvPr>
            <p:ph type="title"/>
          </p:nvPr>
        </p:nvSpPr>
        <p:spPr/>
        <p:txBody>
          <a:bodyPr/>
          <a:lstStyle/>
          <a:p>
            <a:pPr eaLnBrk="1" hangingPunct="1"/>
            <a:r>
              <a:rPr lang="en-US" sz="4000" smtClean="0">
                <a:latin typeface="Times New Roman" pitchFamily="18" charset="0"/>
              </a:rPr>
              <a:t>Direct Memory Access (DMA)</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609600" y="381000"/>
            <a:ext cx="8229600" cy="762000"/>
          </a:xfrm>
        </p:spPr>
        <p:txBody>
          <a:bodyPr/>
          <a:lstStyle/>
          <a:p>
            <a:pPr eaLnBrk="1" hangingPunct="1"/>
            <a:r>
              <a:rPr lang="en-US" dirty="0" smtClean="0">
                <a:latin typeface="Times New Roman" pitchFamily="18" charset="0"/>
              </a:rPr>
              <a:t>Direct Memory Access (DMA)</a:t>
            </a:r>
          </a:p>
        </p:txBody>
      </p:sp>
      <p:sp>
        <p:nvSpPr>
          <p:cNvPr id="53251" name="Rectangle 3"/>
          <p:cNvSpPr>
            <a:spLocks noGrp="1" noChangeArrowheads="1"/>
          </p:cNvSpPr>
          <p:nvPr>
            <p:ph type="body" idx="4294967295"/>
          </p:nvPr>
        </p:nvSpPr>
        <p:spPr>
          <a:xfrm>
            <a:off x="0" y="1905000"/>
            <a:ext cx="8915400" cy="5638800"/>
          </a:xfrm>
        </p:spPr>
        <p:txBody>
          <a:bodyPr/>
          <a:lstStyle/>
          <a:p>
            <a:pPr algn="just" eaLnBrk="1" hangingPunct="1">
              <a:lnSpc>
                <a:spcPct val="115000"/>
              </a:lnSpc>
              <a:spcBef>
                <a:spcPct val="15000"/>
              </a:spcBef>
              <a:spcAft>
                <a:spcPct val="15000"/>
              </a:spcAft>
              <a:buFont typeface="Wingdings" pitchFamily="2" charset="2"/>
              <a:buNone/>
            </a:pPr>
            <a:r>
              <a:rPr lang="en-US" sz="2400" dirty="0" smtClean="0">
                <a:latin typeface="Times New Roman" pitchFamily="18" charset="0"/>
              </a:rPr>
              <a:t>    </a:t>
            </a:r>
            <a:r>
              <a:rPr lang="en-US" sz="2300" dirty="0" smtClean="0">
                <a:latin typeface="Times New Roman" pitchFamily="18" charset="0"/>
              </a:rPr>
              <a:t>The CPU may be placed in an idle state in a variety of ways. One common method extensively used in microprocessor is to disable the buses through special control signals such as:                                       </a:t>
            </a:r>
          </a:p>
          <a:p>
            <a:pPr algn="just" eaLnBrk="1" hangingPunct="1">
              <a:lnSpc>
                <a:spcPct val="115000"/>
              </a:lnSpc>
              <a:spcBef>
                <a:spcPct val="15000"/>
              </a:spcBef>
              <a:spcAft>
                <a:spcPct val="15000"/>
              </a:spcAft>
            </a:pPr>
            <a:r>
              <a:rPr lang="en-US" sz="2300" b="1" dirty="0" smtClean="0">
                <a:latin typeface="Times New Roman" pitchFamily="18" charset="0"/>
              </a:rPr>
              <a:t>Bus Request (BR)</a:t>
            </a:r>
          </a:p>
          <a:p>
            <a:pPr algn="just" eaLnBrk="1" hangingPunct="1">
              <a:lnSpc>
                <a:spcPct val="115000"/>
              </a:lnSpc>
              <a:spcBef>
                <a:spcPct val="15000"/>
              </a:spcBef>
              <a:spcAft>
                <a:spcPct val="15000"/>
              </a:spcAft>
            </a:pPr>
            <a:r>
              <a:rPr lang="en-US" sz="2300" b="1" dirty="0" smtClean="0">
                <a:latin typeface="Times New Roman" pitchFamily="18" charset="0"/>
              </a:rPr>
              <a:t>Bus Grant (BG)</a:t>
            </a:r>
          </a:p>
          <a:p>
            <a:pPr algn="just" eaLnBrk="1" hangingPunct="1">
              <a:lnSpc>
                <a:spcPct val="115000"/>
              </a:lnSpc>
              <a:spcBef>
                <a:spcPct val="15000"/>
              </a:spcBef>
              <a:spcAft>
                <a:spcPct val="15000"/>
              </a:spcAft>
              <a:buFont typeface="Wingdings" pitchFamily="2" charset="2"/>
              <a:buNone/>
            </a:pPr>
            <a:r>
              <a:rPr lang="en-US" sz="2300" dirty="0" smtClean="0">
                <a:latin typeface="Times New Roman" pitchFamily="18" charset="0"/>
              </a:rPr>
              <a:t>     These two control signals in the CPU that facilitates the DMA transfer. The </a:t>
            </a:r>
            <a:r>
              <a:rPr lang="en-US" sz="2300" b="1" i="1" dirty="0" smtClean="0">
                <a:latin typeface="Times New Roman" pitchFamily="18" charset="0"/>
              </a:rPr>
              <a:t>Bus Request (BR)</a:t>
            </a:r>
            <a:r>
              <a:rPr lang="en-US" sz="2300" dirty="0" smtClean="0">
                <a:latin typeface="Times New Roman" pitchFamily="18" charset="0"/>
              </a:rPr>
              <a:t> input is used by the </a:t>
            </a:r>
            <a:r>
              <a:rPr lang="en-US" sz="2300" b="1" i="1" dirty="0" smtClean="0">
                <a:latin typeface="Times New Roman" pitchFamily="18" charset="0"/>
              </a:rPr>
              <a:t>DMA controller </a:t>
            </a:r>
            <a:r>
              <a:rPr lang="en-US" sz="2300" dirty="0" smtClean="0">
                <a:latin typeface="Times New Roman" pitchFamily="18" charset="0"/>
              </a:rPr>
              <a:t>to request the CPU. When this input is active, the CPU terminates the execution of the current instruction and places the address bus, data bus and read write lines into a </a:t>
            </a:r>
            <a:r>
              <a:rPr lang="en-US" sz="2300" b="1" i="1" dirty="0" smtClean="0">
                <a:latin typeface="Times New Roman" pitchFamily="18" charset="0"/>
              </a:rPr>
              <a:t>high Impedance state.</a:t>
            </a:r>
            <a:r>
              <a:rPr lang="en-US" sz="2300" dirty="0" smtClean="0">
                <a:latin typeface="Times New Roman" pitchFamily="18" charset="0"/>
              </a:rPr>
              <a:t> </a:t>
            </a:r>
            <a:r>
              <a:rPr lang="en-US" sz="2300" b="1" dirty="0" smtClean="0">
                <a:latin typeface="Times New Roman" pitchFamily="18" charset="0"/>
              </a:rPr>
              <a:t>High Impedance state means that the output is disconnected.</a:t>
            </a:r>
            <a:endParaRPr lang="en-US" sz="2300" b="1" i="1" dirty="0" smtClean="0">
              <a:latin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4" name="Group 2"/>
          <p:cNvGrpSpPr>
            <a:grpSpLocks/>
          </p:cNvGrpSpPr>
          <p:nvPr/>
        </p:nvGrpSpPr>
        <p:grpSpPr bwMode="auto">
          <a:xfrm>
            <a:off x="0" y="2209800"/>
            <a:ext cx="9144000" cy="4624388"/>
            <a:chOff x="0" y="720"/>
            <a:chExt cx="5760" cy="3023"/>
          </a:xfrm>
        </p:grpSpPr>
        <p:sp>
          <p:nvSpPr>
            <p:cNvPr id="54276" name="Rectangle 3"/>
            <p:cNvSpPr>
              <a:spLocks noChangeArrowheads="1"/>
            </p:cNvSpPr>
            <p:nvPr/>
          </p:nvSpPr>
          <p:spPr bwMode="auto">
            <a:xfrm>
              <a:off x="1488" y="720"/>
              <a:ext cx="2592" cy="2544"/>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77" name="Line 4"/>
            <p:cNvSpPr>
              <a:spLocks noChangeShapeType="1"/>
            </p:cNvSpPr>
            <p:nvPr/>
          </p:nvSpPr>
          <p:spPr bwMode="auto">
            <a:xfrm>
              <a:off x="4080" y="1056"/>
              <a:ext cx="720" cy="0"/>
            </a:xfrm>
            <a:prstGeom prst="line">
              <a:avLst/>
            </a:prstGeom>
            <a:noFill/>
            <a:ln w="2857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4278" name="Line 5"/>
            <p:cNvSpPr>
              <a:spLocks noChangeShapeType="1"/>
            </p:cNvSpPr>
            <p:nvPr/>
          </p:nvSpPr>
          <p:spPr bwMode="auto">
            <a:xfrm>
              <a:off x="4080" y="2976"/>
              <a:ext cx="720"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4279" name="Line 6"/>
            <p:cNvSpPr>
              <a:spLocks noChangeShapeType="1"/>
            </p:cNvSpPr>
            <p:nvPr/>
          </p:nvSpPr>
          <p:spPr bwMode="auto">
            <a:xfrm>
              <a:off x="4080" y="2352"/>
              <a:ext cx="720"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4280" name="Line 7"/>
            <p:cNvSpPr>
              <a:spLocks noChangeShapeType="1"/>
            </p:cNvSpPr>
            <p:nvPr/>
          </p:nvSpPr>
          <p:spPr bwMode="auto">
            <a:xfrm>
              <a:off x="4080" y="1680"/>
              <a:ext cx="720"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4281" name="Line 8"/>
            <p:cNvSpPr>
              <a:spLocks noChangeShapeType="1"/>
            </p:cNvSpPr>
            <p:nvPr/>
          </p:nvSpPr>
          <p:spPr bwMode="auto">
            <a:xfrm flipH="1">
              <a:off x="816" y="1248"/>
              <a:ext cx="672" cy="0"/>
            </a:xfrm>
            <a:prstGeom prst="line">
              <a:avLst/>
            </a:prstGeom>
            <a:noFill/>
            <a:ln w="28575">
              <a:solidFill>
                <a:schemeClr val="tx1"/>
              </a:solidFill>
              <a:round/>
              <a:headEnd type="triangle" w="med" len="med"/>
              <a:tailEnd/>
            </a:ln>
            <a:extLst>
              <a:ext uri="{909E8E84-426E-40DD-AFC4-6F175D3DCCD1}">
                <a14:hiddenFill xmlns="" xmlns:a14="http://schemas.microsoft.com/office/drawing/2010/main">
                  <a:noFill/>
                </a14:hiddenFill>
              </a:ext>
            </a:extLst>
          </p:spPr>
          <p:txBody>
            <a:bodyPr/>
            <a:lstStyle/>
            <a:p>
              <a:endParaRPr lang="en-US"/>
            </a:p>
          </p:txBody>
        </p:sp>
        <p:sp>
          <p:nvSpPr>
            <p:cNvPr id="54282" name="Line 9"/>
            <p:cNvSpPr>
              <a:spLocks noChangeShapeType="1"/>
            </p:cNvSpPr>
            <p:nvPr/>
          </p:nvSpPr>
          <p:spPr bwMode="auto">
            <a:xfrm flipH="1">
              <a:off x="816" y="2688"/>
              <a:ext cx="672"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4283" name="Text Box 10"/>
            <p:cNvSpPr txBox="1">
              <a:spLocks noChangeArrowheads="1"/>
            </p:cNvSpPr>
            <p:nvPr/>
          </p:nvSpPr>
          <p:spPr bwMode="auto">
            <a:xfrm>
              <a:off x="0" y="1104"/>
              <a:ext cx="912" cy="5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Bus Request</a:t>
              </a:r>
            </a:p>
            <a:p>
              <a:pPr eaLnBrk="1" hangingPunct="1">
                <a:spcBef>
                  <a:spcPct val="50000"/>
                </a:spcBef>
              </a:pPr>
              <a:endParaRPr lang="en-US" b="1">
                <a:latin typeface="Times New Roman" pitchFamily="18" charset="0"/>
              </a:endParaRPr>
            </a:p>
          </p:txBody>
        </p:sp>
        <p:sp>
          <p:nvSpPr>
            <p:cNvPr id="54284" name="Text Box 11"/>
            <p:cNvSpPr txBox="1">
              <a:spLocks noChangeArrowheads="1"/>
            </p:cNvSpPr>
            <p:nvPr/>
          </p:nvSpPr>
          <p:spPr bwMode="auto">
            <a:xfrm>
              <a:off x="0" y="2592"/>
              <a:ext cx="768" cy="2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Bus Grant</a:t>
              </a:r>
            </a:p>
          </p:txBody>
        </p:sp>
        <p:sp>
          <p:nvSpPr>
            <p:cNvPr id="54285" name="Text Box 12"/>
            <p:cNvSpPr txBox="1">
              <a:spLocks noChangeArrowheads="1"/>
            </p:cNvSpPr>
            <p:nvPr/>
          </p:nvSpPr>
          <p:spPr bwMode="auto">
            <a:xfrm>
              <a:off x="1584" y="2592"/>
              <a:ext cx="480" cy="2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BG</a:t>
              </a:r>
            </a:p>
          </p:txBody>
        </p:sp>
        <p:sp>
          <p:nvSpPr>
            <p:cNvPr id="54286" name="Text Box 13"/>
            <p:cNvSpPr txBox="1">
              <a:spLocks noChangeArrowheads="1"/>
            </p:cNvSpPr>
            <p:nvPr/>
          </p:nvSpPr>
          <p:spPr bwMode="auto">
            <a:xfrm>
              <a:off x="1584" y="1152"/>
              <a:ext cx="480" cy="2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BR</a:t>
              </a:r>
            </a:p>
          </p:txBody>
        </p:sp>
        <p:sp>
          <p:nvSpPr>
            <p:cNvPr id="54287" name="Text Box 14"/>
            <p:cNvSpPr txBox="1">
              <a:spLocks noChangeArrowheads="1"/>
            </p:cNvSpPr>
            <p:nvPr/>
          </p:nvSpPr>
          <p:spPr bwMode="auto">
            <a:xfrm>
              <a:off x="3504" y="2880"/>
              <a:ext cx="480" cy="2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WR</a:t>
              </a:r>
            </a:p>
          </p:txBody>
        </p:sp>
        <p:sp>
          <p:nvSpPr>
            <p:cNvPr id="54288" name="Text Box 15"/>
            <p:cNvSpPr txBox="1">
              <a:spLocks noChangeArrowheads="1"/>
            </p:cNvSpPr>
            <p:nvPr/>
          </p:nvSpPr>
          <p:spPr bwMode="auto">
            <a:xfrm>
              <a:off x="3552" y="2256"/>
              <a:ext cx="480" cy="2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RD</a:t>
              </a:r>
            </a:p>
          </p:txBody>
        </p:sp>
        <p:sp>
          <p:nvSpPr>
            <p:cNvPr id="54289" name="Text Box 16"/>
            <p:cNvSpPr txBox="1">
              <a:spLocks noChangeArrowheads="1"/>
            </p:cNvSpPr>
            <p:nvPr/>
          </p:nvSpPr>
          <p:spPr bwMode="auto">
            <a:xfrm>
              <a:off x="3408" y="1584"/>
              <a:ext cx="576" cy="2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DBUS</a:t>
              </a:r>
            </a:p>
          </p:txBody>
        </p:sp>
        <p:sp>
          <p:nvSpPr>
            <p:cNvPr id="54290" name="Text Box 17"/>
            <p:cNvSpPr txBox="1">
              <a:spLocks noChangeArrowheads="1"/>
            </p:cNvSpPr>
            <p:nvPr/>
          </p:nvSpPr>
          <p:spPr bwMode="auto">
            <a:xfrm>
              <a:off x="3408" y="960"/>
              <a:ext cx="576" cy="2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ABUS</a:t>
              </a:r>
            </a:p>
          </p:txBody>
        </p:sp>
        <p:sp>
          <p:nvSpPr>
            <p:cNvPr id="54291" name="Text Box 18"/>
            <p:cNvSpPr txBox="1">
              <a:spLocks noChangeArrowheads="1"/>
            </p:cNvSpPr>
            <p:nvPr/>
          </p:nvSpPr>
          <p:spPr bwMode="auto">
            <a:xfrm>
              <a:off x="4704" y="912"/>
              <a:ext cx="1056" cy="2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Address Bus</a:t>
              </a:r>
            </a:p>
          </p:txBody>
        </p:sp>
        <p:sp>
          <p:nvSpPr>
            <p:cNvPr id="54292" name="Text Box 19"/>
            <p:cNvSpPr txBox="1">
              <a:spLocks noChangeArrowheads="1"/>
            </p:cNvSpPr>
            <p:nvPr/>
          </p:nvSpPr>
          <p:spPr bwMode="auto">
            <a:xfrm>
              <a:off x="4752" y="1536"/>
              <a:ext cx="768" cy="2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Data Bus</a:t>
              </a:r>
            </a:p>
          </p:txBody>
        </p:sp>
        <p:sp>
          <p:nvSpPr>
            <p:cNvPr id="54293" name="Text Box 20"/>
            <p:cNvSpPr txBox="1">
              <a:spLocks noChangeArrowheads="1"/>
            </p:cNvSpPr>
            <p:nvPr/>
          </p:nvSpPr>
          <p:spPr bwMode="auto">
            <a:xfrm>
              <a:off x="4752" y="2208"/>
              <a:ext cx="768" cy="2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Read</a:t>
              </a:r>
            </a:p>
          </p:txBody>
        </p:sp>
        <p:sp>
          <p:nvSpPr>
            <p:cNvPr id="54294" name="Text Box 21"/>
            <p:cNvSpPr txBox="1">
              <a:spLocks noChangeArrowheads="1"/>
            </p:cNvSpPr>
            <p:nvPr/>
          </p:nvSpPr>
          <p:spPr bwMode="auto">
            <a:xfrm>
              <a:off x="4752" y="2880"/>
              <a:ext cx="768" cy="2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Write</a:t>
              </a:r>
            </a:p>
          </p:txBody>
        </p:sp>
        <p:sp>
          <p:nvSpPr>
            <p:cNvPr id="54295" name="Text Box 22"/>
            <p:cNvSpPr txBox="1">
              <a:spLocks noChangeArrowheads="1"/>
            </p:cNvSpPr>
            <p:nvPr/>
          </p:nvSpPr>
          <p:spPr bwMode="auto">
            <a:xfrm>
              <a:off x="720" y="3504"/>
              <a:ext cx="4272" cy="2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u="sng">
                  <a:latin typeface="Times New Roman" pitchFamily="18" charset="0"/>
                </a:rPr>
                <a:t>CPU bus Signals for DMA Transfer</a:t>
              </a:r>
            </a:p>
          </p:txBody>
        </p:sp>
        <p:sp>
          <p:nvSpPr>
            <p:cNvPr id="54296" name="Text Box 23"/>
            <p:cNvSpPr txBox="1">
              <a:spLocks noChangeArrowheads="1"/>
            </p:cNvSpPr>
            <p:nvPr/>
          </p:nvSpPr>
          <p:spPr bwMode="auto">
            <a:xfrm>
              <a:off x="2112" y="1728"/>
              <a:ext cx="1344" cy="5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High Impedance (disable) when BG is enable</a:t>
              </a:r>
            </a:p>
          </p:txBody>
        </p:sp>
      </p:grpSp>
      <p:sp>
        <p:nvSpPr>
          <p:cNvPr id="54275" name="Rectangle 24"/>
          <p:cNvSpPr>
            <a:spLocks noGrp="1" noChangeArrowheads="1"/>
          </p:cNvSpPr>
          <p:nvPr>
            <p:ph type="title"/>
          </p:nvPr>
        </p:nvSpPr>
        <p:spPr>
          <a:xfrm>
            <a:off x="688490" y="381000"/>
            <a:ext cx="7756263" cy="1054250"/>
          </a:xfrm>
        </p:spPr>
        <p:txBody>
          <a:bodyPr/>
          <a:lstStyle/>
          <a:p>
            <a:pPr eaLnBrk="1" hangingPunct="1"/>
            <a:r>
              <a:rPr lang="en-US" dirty="0" smtClean="0">
                <a:latin typeface="Times New Roman" pitchFamily="18" charset="0"/>
              </a:rPr>
              <a:t>Direct Memory Access (DMA)</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p:txBody>
          <a:bodyPr/>
          <a:lstStyle/>
          <a:p>
            <a:pPr algn="just" eaLnBrk="1" hangingPunct="1">
              <a:lnSpc>
                <a:spcPct val="150000"/>
              </a:lnSpc>
              <a:spcBef>
                <a:spcPct val="25000"/>
              </a:spcBef>
              <a:spcAft>
                <a:spcPct val="25000"/>
              </a:spcAft>
              <a:buFont typeface="Wingdings" pitchFamily="2" charset="2"/>
              <a:buNone/>
            </a:pPr>
            <a:r>
              <a:rPr lang="en-US" sz="2800" smtClean="0">
                <a:latin typeface="Times New Roman" pitchFamily="18" charset="0"/>
              </a:rPr>
              <a:t>  The CPU activates the </a:t>
            </a:r>
            <a:r>
              <a:rPr lang="en-US" sz="2800" b="1" i="1" smtClean="0">
                <a:latin typeface="Times New Roman" pitchFamily="18" charset="0"/>
              </a:rPr>
              <a:t>Bus Grant (BG) </a:t>
            </a:r>
            <a:r>
              <a:rPr lang="en-US" sz="2800" smtClean="0">
                <a:latin typeface="Times New Roman" pitchFamily="18" charset="0"/>
              </a:rPr>
              <a:t>output to inform the external DMA that the Bus Request (BR) can now take control of the buses to conduct memory transfer without processor.</a:t>
            </a:r>
          </a:p>
          <a:p>
            <a:pPr eaLnBrk="1" hangingPunct="1">
              <a:buFont typeface="Wingdings" pitchFamily="2" charset="2"/>
              <a:buNone/>
            </a:pPr>
            <a:endParaRPr lang="en-US" sz="2800" smtClean="0">
              <a:latin typeface="Times New Roman" pitchFamily="18" charset="0"/>
            </a:endParaRPr>
          </a:p>
        </p:txBody>
      </p:sp>
      <p:sp>
        <p:nvSpPr>
          <p:cNvPr id="55298" name="Rectangle 2"/>
          <p:cNvSpPr>
            <a:spLocks noGrp="1" noChangeArrowheads="1"/>
          </p:cNvSpPr>
          <p:nvPr>
            <p:ph type="title"/>
          </p:nvPr>
        </p:nvSpPr>
        <p:spPr>
          <a:xfrm>
            <a:off x="688490" y="381000"/>
            <a:ext cx="7756263" cy="1054250"/>
          </a:xfrm>
        </p:spPr>
        <p:txBody>
          <a:bodyPr/>
          <a:lstStyle/>
          <a:p>
            <a:pPr eaLnBrk="1" hangingPunct="1"/>
            <a:r>
              <a:rPr lang="en-US" dirty="0" smtClean="0">
                <a:latin typeface="Times New Roman" pitchFamily="18" charset="0"/>
              </a:rPr>
              <a:t>Direct Memory Access (DMA)</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p:txBody>
          <a:bodyPr/>
          <a:lstStyle/>
          <a:p>
            <a:pPr algn="just" eaLnBrk="1" hangingPunct="1">
              <a:lnSpc>
                <a:spcPct val="135000"/>
              </a:lnSpc>
              <a:spcBef>
                <a:spcPct val="25000"/>
              </a:spcBef>
              <a:spcAft>
                <a:spcPct val="25000"/>
              </a:spcAft>
              <a:buFont typeface="Wingdings" pitchFamily="2" charset="2"/>
              <a:buNone/>
            </a:pPr>
            <a:r>
              <a:rPr lang="en-US" sz="2400" smtClean="0">
                <a:latin typeface="Times New Roman" pitchFamily="18" charset="0"/>
              </a:rPr>
              <a:t>   </a:t>
            </a:r>
            <a:r>
              <a:rPr lang="en-US" sz="2800" smtClean="0">
                <a:latin typeface="Times New Roman" pitchFamily="18" charset="0"/>
              </a:rPr>
              <a:t>When the DMA terminates the transfer, it disables the </a:t>
            </a:r>
            <a:r>
              <a:rPr lang="en-US" sz="2800" b="1" i="1" smtClean="0">
                <a:latin typeface="Times New Roman" pitchFamily="18" charset="0"/>
              </a:rPr>
              <a:t>Bus Request (BR)</a:t>
            </a:r>
            <a:r>
              <a:rPr lang="en-US" sz="2800" smtClean="0">
                <a:latin typeface="Times New Roman" pitchFamily="18" charset="0"/>
              </a:rPr>
              <a:t> line. The CPU disables the </a:t>
            </a:r>
            <a:r>
              <a:rPr lang="en-US" sz="2800" b="1" i="1" smtClean="0">
                <a:latin typeface="Times New Roman" pitchFamily="18" charset="0"/>
              </a:rPr>
              <a:t>Bus Grant (BG)</a:t>
            </a:r>
            <a:r>
              <a:rPr lang="en-US" sz="2800" smtClean="0">
                <a:latin typeface="Times New Roman" pitchFamily="18" charset="0"/>
              </a:rPr>
              <a:t>, takes control of the buses and return to its normal operation.</a:t>
            </a:r>
          </a:p>
          <a:p>
            <a:pPr algn="just" eaLnBrk="1" hangingPunct="1">
              <a:lnSpc>
                <a:spcPct val="135000"/>
              </a:lnSpc>
              <a:spcBef>
                <a:spcPct val="25000"/>
              </a:spcBef>
              <a:spcAft>
                <a:spcPct val="25000"/>
              </a:spcAft>
              <a:buFont typeface="Wingdings" pitchFamily="2" charset="2"/>
              <a:buNone/>
            </a:pPr>
            <a:r>
              <a:rPr lang="en-US" sz="2800" smtClean="0">
                <a:latin typeface="Times New Roman" pitchFamily="18" charset="0"/>
              </a:rPr>
              <a:t>      </a:t>
            </a:r>
          </a:p>
          <a:p>
            <a:pPr eaLnBrk="1" hangingPunct="1">
              <a:buFont typeface="Wingdings" pitchFamily="2" charset="2"/>
              <a:buNone/>
            </a:pPr>
            <a:endParaRPr lang="en-US" sz="2400" smtClean="0">
              <a:latin typeface="Times New Roman" pitchFamily="18" charset="0"/>
            </a:endParaRPr>
          </a:p>
        </p:txBody>
      </p:sp>
      <p:sp>
        <p:nvSpPr>
          <p:cNvPr id="56322" name="Rectangle 2"/>
          <p:cNvSpPr>
            <a:spLocks noGrp="1" noChangeArrowheads="1"/>
          </p:cNvSpPr>
          <p:nvPr>
            <p:ph type="title"/>
          </p:nvPr>
        </p:nvSpPr>
        <p:spPr/>
        <p:txBody>
          <a:bodyPr/>
          <a:lstStyle/>
          <a:p>
            <a:pPr eaLnBrk="1" hangingPunct="1"/>
            <a:r>
              <a:rPr lang="en-US" sz="4000" smtClean="0">
                <a:latin typeface="Times New Roman" pitchFamily="18" charset="0"/>
              </a:rPr>
              <a:t>Direct Memory Access (DMA)</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p:txBody>
          <a:bodyPr/>
          <a:lstStyle/>
          <a:p>
            <a:pPr algn="just" eaLnBrk="1" hangingPunct="1">
              <a:lnSpc>
                <a:spcPct val="150000"/>
              </a:lnSpc>
              <a:spcBef>
                <a:spcPct val="15000"/>
              </a:spcBef>
              <a:spcAft>
                <a:spcPct val="15000"/>
              </a:spcAft>
              <a:buFont typeface="Wingdings" pitchFamily="2" charset="2"/>
              <a:buNone/>
            </a:pPr>
            <a:r>
              <a:rPr lang="en-US" sz="2400" dirty="0" smtClean="0">
                <a:latin typeface="Times New Roman" pitchFamily="18" charset="0"/>
              </a:rPr>
              <a:t>The transfer can be made in several ways that are:</a:t>
            </a:r>
          </a:p>
          <a:p>
            <a:pPr algn="just" eaLnBrk="1" hangingPunct="1">
              <a:lnSpc>
                <a:spcPct val="150000"/>
              </a:lnSpc>
              <a:spcBef>
                <a:spcPct val="15000"/>
              </a:spcBef>
              <a:spcAft>
                <a:spcPct val="15000"/>
              </a:spcAft>
              <a:buFont typeface="Wingdings" pitchFamily="2" charset="2"/>
              <a:buNone/>
            </a:pPr>
            <a:r>
              <a:rPr lang="en-US" sz="2400" dirty="0" smtClean="0">
                <a:latin typeface="Times New Roman" pitchFamily="18" charset="0"/>
              </a:rPr>
              <a:t>				i. DMA Burst</a:t>
            </a:r>
          </a:p>
          <a:p>
            <a:pPr algn="just" eaLnBrk="1" hangingPunct="1">
              <a:lnSpc>
                <a:spcPct val="150000"/>
              </a:lnSpc>
              <a:spcBef>
                <a:spcPct val="15000"/>
              </a:spcBef>
              <a:spcAft>
                <a:spcPct val="15000"/>
              </a:spcAft>
              <a:buFont typeface="Wingdings" pitchFamily="2" charset="2"/>
              <a:buNone/>
            </a:pPr>
            <a:r>
              <a:rPr lang="en-US" sz="2400" dirty="0" smtClean="0">
                <a:latin typeface="Times New Roman" pitchFamily="18" charset="0"/>
              </a:rPr>
              <a:t>				ii. Cycle Stealing</a:t>
            </a:r>
            <a:endParaRPr lang="en-US" sz="2400" b="1" i="1" u="sng" dirty="0" smtClean="0">
              <a:latin typeface="Times New Roman" pitchFamily="18" charset="0"/>
            </a:endParaRPr>
          </a:p>
          <a:p>
            <a:pPr eaLnBrk="1" hangingPunct="1">
              <a:buFont typeface="Wingdings" pitchFamily="2" charset="2"/>
              <a:buNone/>
            </a:pPr>
            <a:endParaRPr lang="en-US" sz="2400" dirty="0" smtClean="0">
              <a:latin typeface="Times New Roman" pitchFamily="18" charset="0"/>
            </a:endParaRPr>
          </a:p>
        </p:txBody>
      </p:sp>
      <p:sp>
        <p:nvSpPr>
          <p:cNvPr id="57346" name="Rectangle 2"/>
          <p:cNvSpPr>
            <a:spLocks noGrp="1" noChangeArrowheads="1"/>
          </p:cNvSpPr>
          <p:nvPr>
            <p:ph type="title"/>
          </p:nvPr>
        </p:nvSpPr>
        <p:spPr>
          <a:xfrm>
            <a:off x="688490" y="457200"/>
            <a:ext cx="7756263" cy="1054250"/>
          </a:xfrm>
        </p:spPr>
        <p:txBody>
          <a:bodyPr/>
          <a:lstStyle/>
          <a:p>
            <a:pPr eaLnBrk="1" hangingPunct="1"/>
            <a:r>
              <a:rPr lang="en-US" dirty="0" smtClean="0">
                <a:latin typeface="Times New Roman" pitchFamily="18" charset="0"/>
              </a:rPr>
              <a:t>Direct Memory Access (DMA)</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p:txBody>
          <a:bodyPr/>
          <a:lstStyle/>
          <a:p>
            <a:pPr marL="660400" indent="-660400" algn="just" eaLnBrk="1" hangingPunct="1">
              <a:lnSpc>
                <a:spcPct val="125000"/>
              </a:lnSpc>
              <a:spcBef>
                <a:spcPct val="25000"/>
              </a:spcBef>
              <a:spcAft>
                <a:spcPct val="25000"/>
              </a:spcAft>
              <a:buFontTx/>
              <a:buAutoNum type="romanLcParenR"/>
            </a:pPr>
            <a:r>
              <a:rPr lang="en-US" sz="2400" smtClean="0">
                <a:latin typeface="Times New Roman" pitchFamily="18" charset="0"/>
              </a:rPr>
              <a:t>DMA Burst :- In DMA Burst transfer, a block sequence  consisting of a number of memory words is transferred in continuous burst while the DMA controller is master of the memory buses.</a:t>
            </a:r>
          </a:p>
          <a:p>
            <a:pPr marL="660400" indent="-660400" algn="just" eaLnBrk="1" hangingPunct="1">
              <a:lnSpc>
                <a:spcPct val="125000"/>
              </a:lnSpc>
              <a:spcBef>
                <a:spcPct val="25000"/>
              </a:spcBef>
              <a:spcAft>
                <a:spcPct val="25000"/>
              </a:spcAft>
              <a:buFontTx/>
              <a:buAutoNum type="romanLcParenR"/>
            </a:pPr>
            <a:r>
              <a:rPr lang="en-US" sz="2400" smtClean="0">
                <a:latin typeface="Times New Roman" pitchFamily="18" charset="0"/>
              </a:rPr>
              <a:t>Cycle Stealing :- Cycle stealing allows the DMA controller to transfer one data word at a time, after which it must returns control of the buses to the CPU.</a:t>
            </a:r>
          </a:p>
          <a:p>
            <a:pPr marL="660400" indent="-660400" algn="just" eaLnBrk="1" hangingPunct="1">
              <a:lnSpc>
                <a:spcPct val="125000"/>
              </a:lnSpc>
              <a:spcBef>
                <a:spcPct val="25000"/>
              </a:spcBef>
              <a:spcAft>
                <a:spcPct val="25000"/>
              </a:spcAft>
              <a:buFontTx/>
              <a:buNone/>
            </a:pPr>
            <a:endParaRPr lang="en-US" sz="2400" smtClean="0">
              <a:latin typeface="Times New Roman" pitchFamily="18" charset="0"/>
            </a:endParaRPr>
          </a:p>
          <a:p>
            <a:pPr marL="660400" indent="-660400" eaLnBrk="1" hangingPunct="1"/>
            <a:endParaRPr lang="en-US" sz="2400" smtClean="0">
              <a:latin typeface="Times New Roman" pitchFamily="18" charset="0"/>
            </a:endParaRPr>
          </a:p>
        </p:txBody>
      </p:sp>
      <p:sp>
        <p:nvSpPr>
          <p:cNvPr id="58370" name="Rectangle 2"/>
          <p:cNvSpPr>
            <a:spLocks noGrp="1" noChangeArrowheads="1"/>
          </p:cNvSpPr>
          <p:nvPr>
            <p:ph type="title"/>
          </p:nvPr>
        </p:nvSpPr>
        <p:spPr>
          <a:xfrm>
            <a:off x="688490" y="381000"/>
            <a:ext cx="7756263" cy="1054250"/>
          </a:xfrm>
        </p:spPr>
        <p:txBody>
          <a:bodyPr/>
          <a:lstStyle/>
          <a:p>
            <a:pPr eaLnBrk="1" hangingPunct="1"/>
            <a:r>
              <a:rPr lang="en-US" dirty="0" smtClean="0">
                <a:latin typeface="Times New Roman" pitchFamily="18" charset="0"/>
              </a:rPr>
              <a:t>Direct Memory Access (DMA)</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p:txBody>
          <a:bodyPr/>
          <a:lstStyle/>
          <a:p>
            <a:pPr algn="just" eaLnBrk="1" hangingPunct="1">
              <a:lnSpc>
                <a:spcPct val="150000"/>
              </a:lnSpc>
              <a:spcBef>
                <a:spcPct val="10000"/>
              </a:spcBef>
              <a:spcAft>
                <a:spcPct val="10000"/>
              </a:spcAft>
              <a:buFont typeface="Wingdings" pitchFamily="2" charset="2"/>
              <a:buNone/>
            </a:pPr>
            <a:r>
              <a:rPr lang="en-US" sz="2400" smtClean="0">
                <a:latin typeface="Times New Roman" pitchFamily="18" charset="0"/>
              </a:rPr>
              <a:t>    The DMA controller needs the usual circuits of an interface to communicate with the CPU and I/O device. The DMA controller has three registers: </a:t>
            </a:r>
          </a:p>
          <a:p>
            <a:pPr algn="just" eaLnBrk="1" hangingPunct="1">
              <a:lnSpc>
                <a:spcPct val="150000"/>
              </a:lnSpc>
              <a:spcBef>
                <a:spcPct val="10000"/>
              </a:spcBef>
              <a:spcAft>
                <a:spcPct val="10000"/>
              </a:spcAft>
              <a:buFont typeface="Wingdings" pitchFamily="2" charset="2"/>
              <a:buNone/>
            </a:pPr>
            <a:r>
              <a:rPr lang="en-US" sz="2400" smtClean="0">
                <a:latin typeface="Times New Roman" pitchFamily="18" charset="0"/>
              </a:rPr>
              <a:t>			i.  Address Register</a:t>
            </a:r>
          </a:p>
          <a:p>
            <a:pPr algn="just" eaLnBrk="1" hangingPunct="1">
              <a:lnSpc>
                <a:spcPct val="150000"/>
              </a:lnSpc>
              <a:spcBef>
                <a:spcPct val="10000"/>
              </a:spcBef>
              <a:spcAft>
                <a:spcPct val="10000"/>
              </a:spcAft>
              <a:buFont typeface="Wingdings" pitchFamily="2" charset="2"/>
              <a:buNone/>
            </a:pPr>
            <a:r>
              <a:rPr lang="en-US" sz="2400" smtClean="0">
                <a:latin typeface="Times New Roman" pitchFamily="18" charset="0"/>
              </a:rPr>
              <a:t>			ii. Word Count Register</a:t>
            </a:r>
          </a:p>
          <a:p>
            <a:pPr algn="just" eaLnBrk="1" hangingPunct="1">
              <a:lnSpc>
                <a:spcPct val="150000"/>
              </a:lnSpc>
              <a:spcBef>
                <a:spcPct val="10000"/>
              </a:spcBef>
              <a:spcAft>
                <a:spcPct val="10000"/>
              </a:spcAft>
              <a:buFont typeface="Wingdings" pitchFamily="2" charset="2"/>
              <a:buNone/>
            </a:pPr>
            <a:r>
              <a:rPr lang="en-US" sz="2400" smtClean="0">
                <a:latin typeface="Times New Roman" pitchFamily="18" charset="0"/>
              </a:rPr>
              <a:t>			iii. Control Register</a:t>
            </a:r>
          </a:p>
          <a:p>
            <a:pPr eaLnBrk="1" hangingPunct="1">
              <a:buFont typeface="Wingdings" pitchFamily="2" charset="2"/>
              <a:buNone/>
            </a:pPr>
            <a:endParaRPr lang="en-US" sz="2400" smtClean="0">
              <a:latin typeface="Times New Roman" pitchFamily="18" charset="0"/>
            </a:endParaRPr>
          </a:p>
        </p:txBody>
      </p:sp>
      <p:sp>
        <p:nvSpPr>
          <p:cNvPr id="59394" name="Rectangle 2"/>
          <p:cNvSpPr>
            <a:spLocks noGrp="1" noChangeArrowheads="1"/>
          </p:cNvSpPr>
          <p:nvPr>
            <p:ph type="title"/>
          </p:nvPr>
        </p:nvSpPr>
        <p:spPr/>
        <p:txBody>
          <a:bodyPr/>
          <a:lstStyle/>
          <a:p>
            <a:pPr eaLnBrk="1" hangingPunct="1"/>
            <a:r>
              <a:rPr lang="en-US" smtClean="0">
                <a:latin typeface="Times New Roman" pitchFamily="18" charset="0"/>
              </a:rPr>
              <a:t>DMA Controller</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457200" y="2438400"/>
            <a:ext cx="8229600" cy="3886200"/>
          </a:xfrm>
        </p:spPr>
        <p:txBody>
          <a:bodyPr>
            <a:normAutofit lnSpcReduction="10000"/>
          </a:bodyPr>
          <a:lstStyle/>
          <a:p>
            <a:pPr marL="660400" indent="-660400" algn="just" eaLnBrk="1" hangingPunct="1">
              <a:lnSpc>
                <a:spcPct val="150000"/>
              </a:lnSpc>
              <a:spcBef>
                <a:spcPct val="10000"/>
              </a:spcBef>
              <a:spcAft>
                <a:spcPct val="10000"/>
              </a:spcAft>
              <a:buFontTx/>
              <a:buNone/>
            </a:pPr>
            <a:r>
              <a:rPr lang="en-US" sz="2400" dirty="0" smtClean="0">
                <a:latin typeface="Times New Roman" pitchFamily="18" charset="0"/>
              </a:rPr>
              <a:t>i.  Address Register :- Address Register contains an address to specify the desired location in memory.</a:t>
            </a:r>
          </a:p>
          <a:p>
            <a:pPr marL="660400" indent="-660400" algn="just" eaLnBrk="1" hangingPunct="1">
              <a:lnSpc>
                <a:spcPct val="150000"/>
              </a:lnSpc>
              <a:spcBef>
                <a:spcPct val="10000"/>
              </a:spcBef>
              <a:spcAft>
                <a:spcPct val="10000"/>
              </a:spcAft>
              <a:buFont typeface="Wingdings" pitchFamily="2" charset="2"/>
              <a:buNone/>
            </a:pPr>
            <a:r>
              <a:rPr lang="en-US" sz="2400" dirty="0" smtClean="0">
                <a:latin typeface="Times New Roman" pitchFamily="18" charset="0"/>
              </a:rPr>
              <a:t>ii.   Word Count Register :- WC holds the number of words to be transferred. The register is </a:t>
            </a:r>
            <a:r>
              <a:rPr lang="en-US" sz="2400" dirty="0" err="1" smtClean="0">
                <a:latin typeface="Times New Roman" pitchFamily="18" charset="0"/>
              </a:rPr>
              <a:t>incre</a:t>
            </a:r>
            <a:r>
              <a:rPr lang="en-US" sz="2400" dirty="0" smtClean="0">
                <a:latin typeface="Times New Roman" pitchFamily="18" charset="0"/>
              </a:rPr>
              <a:t>/</a:t>
            </a:r>
            <a:r>
              <a:rPr lang="en-US" sz="2400" dirty="0" err="1" smtClean="0">
                <a:latin typeface="Times New Roman" pitchFamily="18" charset="0"/>
              </a:rPr>
              <a:t>decre</a:t>
            </a:r>
            <a:r>
              <a:rPr lang="en-US" sz="2400" dirty="0" smtClean="0">
                <a:latin typeface="Times New Roman" pitchFamily="18" charset="0"/>
              </a:rPr>
              <a:t> by one after each word transfer and internally tested for zero.  		      </a:t>
            </a:r>
          </a:p>
          <a:p>
            <a:pPr marL="660400" indent="-660400" algn="just" eaLnBrk="1" hangingPunct="1">
              <a:lnSpc>
                <a:spcPct val="150000"/>
              </a:lnSpc>
              <a:spcBef>
                <a:spcPct val="10000"/>
              </a:spcBef>
              <a:spcAft>
                <a:spcPct val="10000"/>
              </a:spcAft>
              <a:buFont typeface="Wingdings" pitchFamily="2" charset="2"/>
              <a:buNone/>
            </a:pPr>
            <a:r>
              <a:rPr lang="en-US" sz="2400" dirty="0" smtClean="0">
                <a:latin typeface="Times New Roman" pitchFamily="18" charset="0"/>
              </a:rPr>
              <a:t>iii. Control Register :- Control Register specifies the mode of transfer.</a:t>
            </a:r>
          </a:p>
          <a:p>
            <a:pPr marL="660400" indent="-660400" algn="just" eaLnBrk="1" hangingPunct="1">
              <a:lnSpc>
                <a:spcPct val="80000"/>
              </a:lnSpc>
              <a:buFont typeface="Wingdings" pitchFamily="2" charset="2"/>
              <a:buNone/>
            </a:pPr>
            <a:endParaRPr lang="en-US" sz="2400" dirty="0" smtClean="0">
              <a:latin typeface="Times New Roman" pitchFamily="18" charset="0"/>
            </a:endParaRPr>
          </a:p>
        </p:txBody>
      </p:sp>
      <p:sp>
        <p:nvSpPr>
          <p:cNvPr id="60418" name="Rectangle 2"/>
          <p:cNvSpPr>
            <a:spLocks noGrp="1" noChangeArrowheads="1"/>
          </p:cNvSpPr>
          <p:nvPr>
            <p:ph type="title"/>
          </p:nvPr>
        </p:nvSpPr>
        <p:spPr>
          <a:xfrm>
            <a:off x="457200" y="457200"/>
            <a:ext cx="8229600" cy="914400"/>
          </a:xfrm>
        </p:spPr>
        <p:txBody>
          <a:bodyPr/>
          <a:lstStyle/>
          <a:p>
            <a:pPr eaLnBrk="1" hangingPunct="1"/>
            <a:r>
              <a:rPr lang="en-US" smtClean="0">
                <a:latin typeface="Times New Roman" pitchFamily="18" charset="0"/>
              </a:rPr>
              <a:t>DMA Controller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algn="ctr" eaLnBrk="1" hangingPunct="1">
              <a:lnSpc>
                <a:spcPct val="150000"/>
              </a:lnSpc>
              <a:spcBef>
                <a:spcPct val="15000"/>
              </a:spcBef>
              <a:spcAft>
                <a:spcPct val="15000"/>
              </a:spcAft>
              <a:buFont typeface="Wingdings" pitchFamily="2" charset="2"/>
              <a:buNone/>
            </a:pPr>
            <a:r>
              <a:rPr lang="en-US" sz="2800" dirty="0" smtClean="0">
                <a:latin typeface="Times New Roman" pitchFamily="18" charset="0"/>
              </a:rPr>
              <a:t>   The purpose of communication link is to resolve the differences that exist between the central computer and each peripheral.</a:t>
            </a:r>
          </a:p>
          <a:p>
            <a:pPr algn="just" eaLnBrk="1" hangingPunct="1">
              <a:buFont typeface="Wingdings" pitchFamily="2" charset="2"/>
              <a:buNone/>
            </a:pPr>
            <a:endParaRPr lang="en-US" dirty="0" smtClean="0">
              <a:latin typeface="Times New Roman" pitchFamily="18" charset="0"/>
            </a:endParaRPr>
          </a:p>
        </p:txBody>
      </p:sp>
      <p:sp>
        <p:nvSpPr>
          <p:cNvPr id="7170" name="Rectangle 2"/>
          <p:cNvSpPr>
            <a:spLocks noGrp="1" noChangeArrowheads="1"/>
          </p:cNvSpPr>
          <p:nvPr>
            <p:ph type="title"/>
          </p:nvPr>
        </p:nvSpPr>
        <p:spPr/>
        <p:txBody>
          <a:bodyPr/>
          <a:lstStyle/>
          <a:p>
            <a:pPr eaLnBrk="1" hangingPunct="1"/>
            <a:r>
              <a:rPr lang="en-US" smtClean="0">
                <a:latin typeface="Times New Roman" pitchFamily="18" charset="0"/>
              </a:rPr>
              <a:t>Input - Output Interface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a:xfrm>
            <a:off x="0" y="2133600"/>
            <a:ext cx="8991600" cy="5181600"/>
          </a:xfrm>
        </p:spPr>
        <p:txBody>
          <a:bodyPr/>
          <a:lstStyle/>
          <a:p>
            <a:pPr algn="just" eaLnBrk="1" hangingPunct="1">
              <a:lnSpc>
                <a:spcPct val="125000"/>
              </a:lnSpc>
              <a:spcBef>
                <a:spcPct val="15000"/>
              </a:spcBef>
              <a:spcAft>
                <a:spcPct val="15000"/>
              </a:spcAft>
              <a:buFont typeface="Wingdings" pitchFamily="2" charset="2"/>
              <a:buNone/>
            </a:pPr>
            <a:r>
              <a:rPr lang="en-US" sz="2000" dirty="0" smtClean="0">
                <a:latin typeface="Times New Roman" pitchFamily="18" charset="0"/>
              </a:rPr>
              <a:t>     </a:t>
            </a:r>
            <a:r>
              <a:rPr lang="en-US" sz="2400" dirty="0" smtClean="0">
                <a:latin typeface="Times New Roman" pitchFamily="18" charset="0"/>
              </a:rPr>
              <a:t>The unit communicates with the CPU via the data bus and control lines. The registers in the DMA are selected by the CPU through the address bus by enabling the </a:t>
            </a:r>
            <a:r>
              <a:rPr lang="en-US" sz="2400" b="1" dirty="0" smtClean="0">
                <a:latin typeface="Times New Roman" pitchFamily="18" charset="0"/>
              </a:rPr>
              <a:t>DS (DMA select)</a:t>
            </a:r>
            <a:r>
              <a:rPr lang="en-US" sz="2400" dirty="0" smtClean="0">
                <a:latin typeface="Times New Roman" pitchFamily="18" charset="0"/>
              </a:rPr>
              <a:t> and </a:t>
            </a:r>
            <a:r>
              <a:rPr lang="en-US" sz="2400" b="1" dirty="0" smtClean="0">
                <a:latin typeface="Times New Roman" pitchFamily="18" charset="0"/>
              </a:rPr>
              <a:t>RS (Register select)</a:t>
            </a:r>
            <a:r>
              <a:rPr lang="en-US" sz="2400" dirty="0" smtClean="0">
                <a:latin typeface="Times New Roman" pitchFamily="18" charset="0"/>
              </a:rPr>
              <a:t> inputs. The </a:t>
            </a:r>
            <a:r>
              <a:rPr lang="en-US" sz="2400" b="1" dirty="0" smtClean="0">
                <a:latin typeface="Times New Roman" pitchFamily="18" charset="0"/>
              </a:rPr>
              <a:t>RD (read)</a:t>
            </a:r>
            <a:r>
              <a:rPr lang="en-US" sz="2400" dirty="0" smtClean="0">
                <a:latin typeface="Times New Roman" pitchFamily="18" charset="0"/>
              </a:rPr>
              <a:t> and </a:t>
            </a:r>
            <a:r>
              <a:rPr lang="en-US" sz="2400" b="1" dirty="0" smtClean="0">
                <a:latin typeface="Times New Roman" pitchFamily="18" charset="0"/>
              </a:rPr>
              <a:t>WR (write)</a:t>
            </a:r>
            <a:r>
              <a:rPr lang="en-US" sz="2400" dirty="0" smtClean="0">
                <a:latin typeface="Times New Roman" pitchFamily="18" charset="0"/>
              </a:rPr>
              <a:t> inputs are bidirectional.</a:t>
            </a:r>
          </a:p>
          <a:p>
            <a:pPr algn="just" eaLnBrk="1" hangingPunct="1">
              <a:lnSpc>
                <a:spcPct val="125000"/>
              </a:lnSpc>
              <a:spcBef>
                <a:spcPct val="15000"/>
              </a:spcBef>
              <a:spcAft>
                <a:spcPct val="15000"/>
              </a:spcAft>
              <a:buFont typeface="Wingdings" pitchFamily="2" charset="2"/>
              <a:buNone/>
            </a:pPr>
            <a:r>
              <a:rPr lang="en-US" sz="2400" dirty="0" smtClean="0">
                <a:latin typeface="Times New Roman" pitchFamily="18" charset="0"/>
              </a:rPr>
              <a:t>		            When the </a:t>
            </a:r>
            <a:r>
              <a:rPr lang="en-US" sz="2400" b="1" dirty="0" smtClean="0">
                <a:latin typeface="Times New Roman" pitchFamily="18" charset="0"/>
              </a:rPr>
              <a:t>BG (Bus Grant) input is 0,</a:t>
            </a:r>
            <a:r>
              <a:rPr lang="en-US" sz="2400" dirty="0" smtClean="0">
                <a:latin typeface="Times New Roman" pitchFamily="18" charset="0"/>
              </a:rPr>
              <a:t> the CPU can communicate with the DMA registers through the data bus to read from or write to the DMA registers. When </a:t>
            </a:r>
            <a:r>
              <a:rPr lang="en-US" sz="2400" b="1" dirty="0" smtClean="0">
                <a:latin typeface="Times New Roman" pitchFamily="18" charset="0"/>
              </a:rPr>
              <a:t>BG =1</a:t>
            </a:r>
            <a:r>
              <a:rPr lang="en-US" sz="2400" dirty="0" smtClean="0">
                <a:latin typeface="Times New Roman" pitchFamily="18" charset="0"/>
              </a:rPr>
              <a:t>, the DMA can communicate directly with the memory by specifying an address in the address bus and activating the </a:t>
            </a:r>
            <a:r>
              <a:rPr lang="en-US" sz="2400" b="1" dirty="0" smtClean="0">
                <a:latin typeface="Times New Roman" pitchFamily="18" charset="0"/>
              </a:rPr>
              <a:t>RD or WR</a:t>
            </a:r>
            <a:r>
              <a:rPr lang="en-US" sz="2400" dirty="0" smtClean="0">
                <a:latin typeface="Times New Roman" pitchFamily="18" charset="0"/>
              </a:rPr>
              <a:t> control.</a:t>
            </a:r>
          </a:p>
          <a:p>
            <a:pPr algn="just" eaLnBrk="1" hangingPunct="1">
              <a:lnSpc>
                <a:spcPct val="80000"/>
              </a:lnSpc>
              <a:buFont typeface="Wingdings" pitchFamily="2" charset="2"/>
              <a:buNone/>
            </a:pPr>
            <a:endParaRPr lang="en-US" sz="2000" dirty="0" smtClean="0">
              <a:latin typeface="Times New Roman" pitchFamily="18" charset="0"/>
            </a:endParaRPr>
          </a:p>
        </p:txBody>
      </p:sp>
      <p:sp>
        <p:nvSpPr>
          <p:cNvPr id="61442" name="Rectangle 2"/>
          <p:cNvSpPr>
            <a:spLocks noGrp="1" noChangeArrowheads="1"/>
          </p:cNvSpPr>
          <p:nvPr>
            <p:ph type="title"/>
          </p:nvPr>
        </p:nvSpPr>
        <p:spPr>
          <a:xfrm>
            <a:off x="457200" y="990600"/>
            <a:ext cx="8229600" cy="914400"/>
          </a:xfrm>
        </p:spPr>
        <p:txBody>
          <a:bodyPr/>
          <a:lstStyle/>
          <a:p>
            <a:pPr eaLnBrk="1" hangingPunct="1"/>
            <a:r>
              <a:rPr lang="en-US" dirty="0" smtClean="0">
                <a:latin typeface="Times New Roman" pitchFamily="18" charset="0"/>
              </a:rPr>
              <a:t>DMA Controller</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36"/>
          <p:cNvSpPr txBox="1">
            <a:spLocks noChangeArrowheads="1"/>
          </p:cNvSpPr>
          <p:nvPr/>
        </p:nvSpPr>
        <p:spPr bwMode="auto">
          <a:xfrm>
            <a:off x="4876800" y="1905000"/>
            <a:ext cx="184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endParaRPr lang="en-US"/>
          </a:p>
        </p:txBody>
      </p:sp>
      <p:grpSp>
        <p:nvGrpSpPr>
          <p:cNvPr id="62467" name="Group 59"/>
          <p:cNvGrpSpPr>
            <a:grpSpLocks/>
          </p:cNvGrpSpPr>
          <p:nvPr/>
        </p:nvGrpSpPr>
        <p:grpSpPr bwMode="auto">
          <a:xfrm>
            <a:off x="457200" y="304800"/>
            <a:ext cx="8686800" cy="6530975"/>
            <a:chOff x="288" y="96"/>
            <a:chExt cx="5472" cy="4210"/>
          </a:xfrm>
        </p:grpSpPr>
        <p:sp>
          <p:nvSpPr>
            <p:cNvPr id="62468" name="Rectangle 2"/>
            <p:cNvSpPr>
              <a:spLocks noChangeArrowheads="1"/>
            </p:cNvSpPr>
            <p:nvPr/>
          </p:nvSpPr>
          <p:spPr bwMode="auto">
            <a:xfrm>
              <a:off x="3744" y="624"/>
              <a:ext cx="1680" cy="528"/>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62469" name="Rectangle 6"/>
            <p:cNvSpPr>
              <a:spLocks noChangeArrowheads="1"/>
            </p:cNvSpPr>
            <p:nvPr/>
          </p:nvSpPr>
          <p:spPr bwMode="auto">
            <a:xfrm>
              <a:off x="3744" y="1536"/>
              <a:ext cx="1680" cy="384"/>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62470" name="Rectangle 7"/>
            <p:cNvSpPr>
              <a:spLocks noChangeArrowheads="1"/>
            </p:cNvSpPr>
            <p:nvPr/>
          </p:nvSpPr>
          <p:spPr bwMode="auto">
            <a:xfrm>
              <a:off x="3744" y="2736"/>
              <a:ext cx="1680" cy="384"/>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62471" name="Rectangle 8"/>
            <p:cNvSpPr>
              <a:spLocks noChangeArrowheads="1"/>
            </p:cNvSpPr>
            <p:nvPr/>
          </p:nvSpPr>
          <p:spPr bwMode="auto">
            <a:xfrm>
              <a:off x="3744" y="2112"/>
              <a:ext cx="1680" cy="384"/>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62472" name="Rectangle 9"/>
            <p:cNvSpPr>
              <a:spLocks noChangeArrowheads="1"/>
            </p:cNvSpPr>
            <p:nvPr/>
          </p:nvSpPr>
          <p:spPr bwMode="auto">
            <a:xfrm>
              <a:off x="1632" y="624"/>
              <a:ext cx="1248" cy="672"/>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62473" name="Rectangle 10"/>
            <p:cNvSpPr>
              <a:spLocks noChangeArrowheads="1"/>
            </p:cNvSpPr>
            <p:nvPr/>
          </p:nvSpPr>
          <p:spPr bwMode="auto">
            <a:xfrm>
              <a:off x="1584" y="1632"/>
              <a:ext cx="1296" cy="240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62474" name="Line 11"/>
            <p:cNvSpPr>
              <a:spLocks noChangeShapeType="1"/>
            </p:cNvSpPr>
            <p:nvPr/>
          </p:nvSpPr>
          <p:spPr bwMode="auto">
            <a:xfrm>
              <a:off x="1248" y="1776"/>
              <a:ext cx="336"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2475" name="Line 12"/>
            <p:cNvSpPr>
              <a:spLocks noChangeShapeType="1"/>
            </p:cNvSpPr>
            <p:nvPr/>
          </p:nvSpPr>
          <p:spPr bwMode="auto">
            <a:xfrm>
              <a:off x="1248" y="3072"/>
              <a:ext cx="336" cy="0"/>
            </a:xfrm>
            <a:prstGeom prst="line">
              <a:avLst/>
            </a:prstGeom>
            <a:noFill/>
            <a:ln w="28575">
              <a:solidFill>
                <a:schemeClr val="tx1"/>
              </a:solidFill>
              <a:round/>
              <a:headEnd type="triangle" w="med" len="med"/>
              <a:tailEnd/>
            </a:ln>
            <a:extLst>
              <a:ext uri="{909E8E84-426E-40DD-AFC4-6F175D3DCCD1}">
                <a14:hiddenFill xmlns="" xmlns:a14="http://schemas.microsoft.com/office/drawing/2010/main">
                  <a:noFill/>
                </a14:hiddenFill>
              </a:ext>
            </a:extLst>
          </p:spPr>
          <p:txBody>
            <a:bodyPr/>
            <a:lstStyle/>
            <a:p>
              <a:endParaRPr lang="en-US"/>
            </a:p>
          </p:txBody>
        </p:sp>
        <p:sp>
          <p:nvSpPr>
            <p:cNvPr id="62476" name="Line 13"/>
            <p:cNvSpPr>
              <a:spLocks noChangeShapeType="1"/>
            </p:cNvSpPr>
            <p:nvPr/>
          </p:nvSpPr>
          <p:spPr bwMode="auto">
            <a:xfrm>
              <a:off x="1248" y="2064"/>
              <a:ext cx="336"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2477" name="Line 14"/>
            <p:cNvSpPr>
              <a:spLocks noChangeShapeType="1"/>
            </p:cNvSpPr>
            <p:nvPr/>
          </p:nvSpPr>
          <p:spPr bwMode="auto">
            <a:xfrm>
              <a:off x="1248" y="2736"/>
              <a:ext cx="336" cy="0"/>
            </a:xfrm>
            <a:prstGeom prst="line">
              <a:avLst/>
            </a:prstGeom>
            <a:noFill/>
            <a:ln w="2857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2478" name="Line 15"/>
            <p:cNvSpPr>
              <a:spLocks noChangeShapeType="1"/>
            </p:cNvSpPr>
            <p:nvPr/>
          </p:nvSpPr>
          <p:spPr bwMode="auto">
            <a:xfrm>
              <a:off x="1248" y="2400"/>
              <a:ext cx="336" cy="0"/>
            </a:xfrm>
            <a:prstGeom prst="line">
              <a:avLst/>
            </a:prstGeom>
            <a:noFill/>
            <a:ln w="2857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2479" name="Line 16"/>
            <p:cNvSpPr>
              <a:spLocks noChangeShapeType="1"/>
            </p:cNvSpPr>
            <p:nvPr/>
          </p:nvSpPr>
          <p:spPr bwMode="auto">
            <a:xfrm>
              <a:off x="1248" y="3696"/>
              <a:ext cx="336" cy="0"/>
            </a:xfrm>
            <a:prstGeom prst="line">
              <a:avLst/>
            </a:prstGeom>
            <a:noFill/>
            <a:ln w="28575">
              <a:solidFill>
                <a:schemeClr val="tx1"/>
              </a:solidFill>
              <a:round/>
              <a:headEnd type="triangle" w="med" len="med"/>
              <a:tailEnd/>
            </a:ln>
            <a:extLst>
              <a:ext uri="{909E8E84-426E-40DD-AFC4-6F175D3DCCD1}">
                <a14:hiddenFill xmlns="" xmlns:a14="http://schemas.microsoft.com/office/drawing/2010/main">
                  <a:noFill/>
                </a14:hiddenFill>
              </a:ext>
            </a:extLst>
          </p:spPr>
          <p:txBody>
            <a:bodyPr/>
            <a:lstStyle/>
            <a:p>
              <a:endParaRPr lang="en-US"/>
            </a:p>
          </p:txBody>
        </p:sp>
        <p:sp>
          <p:nvSpPr>
            <p:cNvPr id="62480" name="Line 17"/>
            <p:cNvSpPr>
              <a:spLocks noChangeShapeType="1"/>
            </p:cNvSpPr>
            <p:nvPr/>
          </p:nvSpPr>
          <p:spPr bwMode="auto">
            <a:xfrm>
              <a:off x="1248" y="3408"/>
              <a:ext cx="336"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2481" name="Line 18"/>
            <p:cNvSpPr>
              <a:spLocks noChangeShapeType="1"/>
            </p:cNvSpPr>
            <p:nvPr/>
          </p:nvSpPr>
          <p:spPr bwMode="auto">
            <a:xfrm>
              <a:off x="3312" y="2928"/>
              <a:ext cx="432" cy="0"/>
            </a:xfrm>
            <a:prstGeom prst="line">
              <a:avLst/>
            </a:prstGeom>
            <a:noFill/>
            <a:ln w="2857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2482" name="Line 19"/>
            <p:cNvSpPr>
              <a:spLocks noChangeShapeType="1"/>
            </p:cNvSpPr>
            <p:nvPr/>
          </p:nvSpPr>
          <p:spPr bwMode="auto">
            <a:xfrm>
              <a:off x="2880" y="960"/>
              <a:ext cx="432" cy="0"/>
            </a:xfrm>
            <a:prstGeom prst="line">
              <a:avLst/>
            </a:prstGeom>
            <a:noFill/>
            <a:ln w="2857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2483" name="Line 20"/>
            <p:cNvSpPr>
              <a:spLocks noChangeShapeType="1"/>
            </p:cNvSpPr>
            <p:nvPr/>
          </p:nvSpPr>
          <p:spPr bwMode="auto">
            <a:xfrm>
              <a:off x="1200" y="960"/>
              <a:ext cx="432" cy="0"/>
            </a:xfrm>
            <a:prstGeom prst="line">
              <a:avLst/>
            </a:prstGeom>
            <a:noFill/>
            <a:ln w="2857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2484" name="Line 21"/>
            <p:cNvSpPr>
              <a:spLocks noChangeShapeType="1"/>
            </p:cNvSpPr>
            <p:nvPr/>
          </p:nvSpPr>
          <p:spPr bwMode="auto">
            <a:xfrm>
              <a:off x="3312" y="2304"/>
              <a:ext cx="432" cy="0"/>
            </a:xfrm>
            <a:prstGeom prst="line">
              <a:avLst/>
            </a:prstGeom>
            <a:noFill/>
            <a:ln w="2857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2485" name="Line 22"/>
            <p:cNvSpPr>
              <a:spLocks noChangeShapeType="1"/>
            </p:cNvSpPr>
            <p:nvPr/>
          </p:nvSpPr>
          <p:spPr bwMode="auto">
            <a:xfrm>
              <a:off x="3312" y="1728"/>
              <a:ext cx="432" cy="0"/>
            </a:xfrm>
            <a:prstGeom prst="line">
              <a:avLst/>
            </a:prstGeom>
            <a:noFill/>
            <a:ln w="2857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2486" name="Line 23"/>
            <p:cNvSpPr>
              <a:spLocks noChangeShapeType="1"/>
            </p:cNvSpPr>
            <p:nvPr/>
          </p:nvSpPr>
          <p:spPr bwMode="auto">
            <a:xfrm>
              <a:off x="3312" y="672"/>
              <a:ext cx="0" cy="2544"/>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487" name="Line 24"/>
            <p:cNvSpPr>
              <a:spLocks noChangeShapeType="1"/>
            </p:cNvSpPr>
            <p:nvPr/>
          </p:nvSpPr>
          <p:spPr bwMode="auto">
            <a:xfrm>
              <a:off x="2880" y="3552"/>
              <a:ext cx="2112" cy="0"/>
            </a:xfrm>
            <a:prstGeom prst="line">
              <a:avLst/>
            </a:prstGeom>
            <a:noFill/>
            <a:ln w="28575">
              <a:solidFill>
                <a:schemeClr val="tx1"/>
              </a:solidFill>
              <a:round/>
              <a:headEnd type="triangle" w="med" len="med"/>
              <a:tailEnd/>
            </a:ln>
            <a:extLst>
              <a:ext uri="{909E8E84-426E-40DD-AFC4-6F175D3DCCD1}">
                <a14:hiddenFill xmlns="" xmlns:a14="http://schemas.microsoft.com/office/drawing/2010/main">
                  <a:noFill/>
                </a14:hiddenFill>
              </a:ext>
            </a:extLst>
          </p:spPr>
          <p:txBody>
            <a:bodyPr/>
            <a:lstStyle/>
            <a:p>
              <a:endParaRPr lang="en-US"/>
            </a:p>
          </p:txBody>
        </p:sp>
        <p:sp>
          <p:nvSpPr>
            <p:cNvPr id="62488" name="Line 26"/>
            <p:cNvSpPr>
              <a:spLocks noChangeShapeType="1"/>
            </p:cNvSpPr>
            <p:nvPr/>
          </p:nvSpPr>
          <p:spPr bwMode="auto">
            <a:xfrm>
              <a:off x="2880" y="3888"/>
              <a:ext cx="2112"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2489" name="Line 27"/>
            <p:cNvSpPr>
              <a:spLocks noChangeShapeType="1"/>
            </p:cNvSpPr>
            <p:nvPr/>
          </p:nvSpPr>
          <p:spPr bwMode="auto">
            <a:xfrm flipV="1">
              <a:off x="4512" y="240"/>
              <a:ext cx="0" cy="384"/>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2490" name="Line 29"/>
            <p:cNvSpPr>
              <a:spLocks noChangeShapeType="1"/>
            </p:cNvSpPr>
            <p:nvPr/>
          </p:nvSpPr>
          <p:spPr bwMode="auto">
            <a:xfrm flipH="1">
              <a:off x="1152" y="240"/>
              <a:ext cx="3360"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2491" name="Text Box 30"/>
            <p:cNvSpPr txBox="1">
              <a:spLocks noChangeArrowheads="1"/>
            </p:cNvSpPr>
            <p:nvPr/>
          </p:nvSpPr>
          <p:spPr bwMode="auto">
            <a:xfrm>
              <a:off x="1248" y="4075"/>
              <a:ext cx="321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u="sng">
                  <a:latin typeface="Times New Roman" pitchFamily="18" charset="0"/>
                </a:rPr>
                <a:t>Block Diagram of DMA Controller</a:t>
              </a:r>
            </a:p>
          </p:txBody>
        </p:sp>
        <p:sp>
          <p:nvSpPr>
            <p:cNvPr id="62492" name="Text Box 31"/>
            <p:cNvSpPr txBox="1">
              <a:spLocks noChangeArrowheads="1"/>
            </p:cNvSpPr>
            <p:nvPr/>
          </p:nvSpPr>
          <p:spPr bwMode="auto">
            <a:xfrm>
              <a:off x="3888" y="768"/>
              <a:ext cx="144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Address bus buffers</a:t>
              </a:r>
            </a:p>
          </p:txBody>
        </p:sp>
        <p:sp>
          <p:nvSpPr>
            <p:cNvPr id="62493" name="Text Box 32"/>
            <p:cNvSpPr txBox="1">
              <a:spLocks noChangeArrowheads="1"/>
            </p:cNvSpPr>
            <p:nvPr/>
          </p:nvSpPr>
          <p:spPr bwMode="auto">
            <a:xfrm>
              <a:off x="3888" y="1584"/>
              <a:ext cx="144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Address Register</a:t>
              </a:r>
            </a:p>
          </p:txBody>
        </p:sp>
        <p:sp>
          <p:nvSpPr>
            <p:cNvPr id="62494" name="Text Box 33"/>
            <p:cNvSpPr txBox="1">
              <a:spLocks noChangeArrowheads="1"/>
            </p:cNvSpPr>
            <p:nvPr/>
          </p:nvSpPr>
          <p:spPr bwMode="auto">
            <a:xfrm>
              <a:off x="3888" y="2784"/>
              <a:ext cx="144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Control Register</a:t>
              </a:r>
            </a:p>
          </p:txBody>
        </p:sp>
        <p:sp>
          <p:nvSpPr>
            <p:cNvPr id="62495" name="Text Box 34"/>
            <p:cNvSpPr txBox="1">
              <a:spLocks noChangeArrowheads="1"/>
            </p:cNvSpPr>
            <p:nvPr/>
          </p:nvSpPr>
          <p:spPr bwMode="auto">
            <a:xfrm>
              <a:off x="3840" y="2160"/>
              <a:ext cx="17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Word Count Register</a:t>
              </a:r>
            </a:p>
          </p:txBody>
        </p:sp>
        <p:sp>
          <p:nvSpPr>
            <p:cNvPr id="62496" name="Text Box 37"/>
            <p:cNvSpPr txBox="1">
              <a:spLocks noChangeArrowheads="1"/>
            </p:cNvSpPr>
            <p:nvPr/>
          </p:nvSpPr>
          <p:spPr bwMode="auto">
            <a:xfrm>
              <a:off x="3024" y="1200"/>
              <a:ext cx="240" cy="18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b="1">
                  <a:latin typeface="Times New Roman" pitchFamily="18" charset="0"/>
                </a:rPr>
                <a:t>INTERNAL</a:t>
              </a:r>
            </a:p>
            <a:p>
              <a:pPr eaLnBrk="1" hangingPunct="1">
                <a:spcBef>
                  <a:spcPct val="50000"/>
                </a:spcBef>
              </a:pPr>
              <a:r>
                <a:rPr lang="en-US" sz="1600" b="1">
                  <a:latin typeface="Times New Roman" pitchFamily="18" charset="0"/>
                </a:rPr>
                <a:t>BUS</a:t>
              </a:r>
            </a:p>
          </p:txBody>
        </p:sp>
        <p:sp>
          <p:nvSpPr>
            <p:cNvPr id="62497" name="Text Box 38"/>
            <p:cNvSpPr txBox="1">
              <a:spLocks noChangeArrowheads="1"/>
            </p:cNvSpPr>
            <p:nvPr/>
          </p:nvSpPr>
          <p:spPr bwMode="auto">
            <a:xfrm>
              <a:off x="3168" y="3360"/>
              <a:ext cx="144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DMA Request</a:t>
              </a:r>
            </a:p>
          </p:txBody>
        </p:sp>
        <p:sp>
          <p:nvSpPr>
            <p:cNvPr id="62498" name="Text Box 39"/>
            <p:cNvSpPr txBox="1">
              <a:spLocks noChangeArrowheads="1"/>
            </p:cNvSpPr>
            <p:nvPr/>
          </p:nvSpPr>
          <p:spPr bwMode="auto">
            <a:xfrm>
              <a:off x="3168" y="3696"/>
              <a:ext cx="158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DMA Acknowledgment</a:t>
              </a:r>
            </a:p>
          </p:txBody>
        </p:sp>
        <p:sp>
          <p:nvSpPr>
            <p:cNvPr id="62499" name="Text Box 40"/>
            <p:cNvSpPr txBox="1">
              <a:spLocks noChangeArrowheads="1"/>
            </p:cNvSpPr>
            <p:nvPr/>
          </p:nvSpPr>
          <p:spPr bwMode="auto">
            <a:xfrm>
              <a:off x="4752" y="3600"/>
              <a:ext cx="1008"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b="1">
                  <a:latin typeface="Times New Roman" pitchFamily="18" charset="0"/>
                </a:rPr>
                <a:t>    to I/O devices</a:t>
              </a:r>
            </a:p>
          </p:txBody>
        </p:sp>
        <p:sp>
          <p:nvSpPr>
            <p:cNvPr id="62500" name="Text Box 41"/>
            <p:cNvSpPr txBox="1">
              <a:spLocks noChangeArrowheads="1"/>
            </p:cNvSpPr>
            <p:nvPr/>
          </p:nvSpPr>
          <p:spPr bwMode="auto">
            <a:xfrm>
              <a:off x="1632" y="1632"/>
              <a:ext cx="480"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b="1">
                  <a:latin typeface="Times New Roman" pitchFamily="18" charset="0"/>
                </a:rPr>
                <a:t>DS</a:t>
              </a:r>
            </a:p>
          </p:txBody>
        </p:sp>
        <p:sp>
          <p:nvSpPr>
            <p:cNvPr id="62501" name="Text Box 42"/>
            <p:cNvSpPr txBox="1">
              <a:spLocks noChangeArrowheads="1"/>
            </p:cNvSpPr>
            <p:nvPr/>
          </p:nvSpPr>
          <p:spPr bwMode="auto">
            <a:xfrm>
              <a:off x="1632" y="1968"/>
              <a:ext cx="384"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b="1">
                  <a:latin typeface="Times New Roman" pitchFamily="18" charset="0"/>
                </a:rPr>
                <a:t>RS</a:t>
              </a:r>
            </a:p>
          </p:txBody>
        </p:sp>
        <p:sp>
          <p:nvSpPr>
            <p:cNvPr id="62502" name="Text Box 43"/>
            <p:cNvSpPr txBox="1">
              <a:spLocks noChangeArrowheads="1"/>
            </p:cNvSpPr>
            <p:nvPr/>
          </p:nvSpPr>
          <p:spPr bwMode="auto">
            <a:xfrm>
              <a:off x="1632" y="2304"/>
              <a:ext cx="384"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b="1">
                  <a:latin typeface="Times New Roman" pitchFamily="18" charset="0"/>
                </a:rPr>
                <a:t>RD</a:t>
              </a:r>
            </a:p>
          </p:txBody>
        </p:sp>
        <p:sp>
          <p:nvSpPr>
            <p:cNvPr id="62503" name="Text Box 44"/>
            <p:cNvSpPr txBox="1">
              <a:spLocks noChangeArrowheads="1"/>
            </p:cNvSpPr>
            <p:nvPr/>
          </p:nvSpPr>
          <p:spPr bwMode="auto">
            <a:xfrm>
              <a:off x="1632" y="2640"/>
              <a:ext cx="384"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b="1">
                  <a:latin typeface="Times New Roman" pitchFamily="18" charset="0"/>
                </a:rPr>
                <a:t>WR</a:t>
              </a:r>
            </a:p>
          </p:txBody>
        </p:sp>
        <p:sp>
          <p:nvSpPr>
            <p:cNvPr id="62504" name="Text Box 45"/>
            <p:cNvSpPr txBox="1">
              <a:spLocks noChangeArrowheads="1"/>
            </p:cNvSpPr>
            <p:nvPr/>
          </p:nvSpPr>
          <p:spPr bwMode="auto">
            <a:xfrm>
              <a:off x="1632" y="3600"/>
              <a:ext cx="720"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b="1">
                  <a:latin typeface="Times New Roman" pitchFamily="18" charset="0"/>
                </a:rPr>
                <a:t>Interrupt</a:t>
              </a:r>
            </a:p>
          </p:txBody>
        </p:sp>
        <p:sp>
          <p:nvSpPr>
            <p:cNvPr id="62505" name="Text Box 46"/>
            <p:cNvSpPr txBox="1">
              <a:spLocks noChangeArrowheads="1"/>
            </p:cNvSpPr>
            <p:nvPr/>
          </p:nvSpPr>
          <p:spPr bwMode="auto">
            <a:xfrm>
              <a:off x="1632" y="3312"/>
              <a:ext cx="384"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b="1">
                  <a:latin typeface="Times New Roman" pitchFamily="18" charset="0"/>
                </a:rPr>
                <a:t>BG</a:t>
              </a:r>
            </a:p>
          </p:txBody>
        </p:sp>
        <p:sp>
          <p:nvSpPr>
            <p:cNvPr id="62506" name="Text Box 47"/>
            <p:cNvSpPr txBox="1">
              <a:spLocks noChangeArrowheads="1"/>
            </p:cNvSpPr>
            <p:nvPr/>
          </p:nvSpPr>
          <p:spPr bwMode="auto">
            <a:xfrm>
              <a:off x="1632" y="2976"/>
              <a:ext cx="384"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b="1">
                  <a:latin typeface="Times New Roman" pitchFamily="18" charset="0"/>
                </a:rPr>
                <a:t>BR</a:t>
              </a:r>
            </a:p>
          </p:txBody>
        </p:sp>
        <p:sp>
          <p:nvSpPr>
            <p:cNvPr id="62507" name="Text Box 48"/>
            <p:cNvSpPr txBox="1">
              <a:spLocks noChangeArrowheads="1"/>
            </p:cNvSpPr>
            <p:nvPr/>
          </p:nvSpPr>
          <p:spPr bwMode="auto">
            <a:xfrm>
              <a:off x="384" y="1632"/>
              <a:ext cx="912"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b="1">
                  <a:latin typeface="Times New Roman" pitchFamily="18" charset="0"/>
                </a:rPr>
                <a:t>DMA Select</a:t>
              </a:r>
            </a:p>
          </p:txBody>
        </p:sp>
        <p:sp>
          <p:nvSpPr>
            <p:cNvPr id="62508" name="Text Box 49"/>
            <p:cNvSpPr txBox="1">
              <a:spLocks noChangeArrowheads="1"/>
            </p:cNvSpPr>
            <p:nvPr/>
          </p:nvSpPr>
          <p:spPr bwMode="auto">
            <a:xfrm>
              <a:off x="336" y="1968"/>
              <a:ext cx="105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b="1">
                  <a:latin typeface="Times New Roman" pitchFamily="18" charset="0"/>
                </a:rPr>
                <a:t>Register Select</a:t>
              </a:r>
            </a:p>
          </p:txBody>
        </p:sp>
        <p:sp>
          <p:nvSpPr>
            <p:cNvPr id="62509" name="Text Box 50"/>
            <p:cNvSpPr txBox="1">
              <a:spLocks noChangeArrowheads="1"/>
            </p:cNvSpPr>
            <p:nvPr/>
          </p:nvSpPr>
          <p:spPr bwMode="auto">
            <a:xfrm>
              <a:off x="816" y="2304"/>
              <a:ext cx="432"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b="1">
                  <a:latin typeface="Times New Roman" pitchFamily="18" charset="0"/>
                </a:rPr>
                <a:t>Read</a:t>
              </a:r>
            </a:p>
          </p:txBody>
        </p:sp>
        <p:sp>
          <p:nvSpPr>
            <p:cNvPr id="62510" name="Text Box 52"/>
            <p:cNvSpPr txBox="1">
              <a:spLocks noChangeArrowheads="1"/>
            </p:cNvSpPr>
            <p:nvPr/>
          </p:nvSpPr>
          <p:spPr bwMode="auto">
            <a:xfrm>
              <a:off x="816" y="2640"/>
              <a:ext cx="480"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b="1">
                  <a:latin typeface="Times New Roman" pitchFamily="18" charset="0"/>
                </a:rPr>
                <a:t>Write</a:t>
              </a:r>
            </a:p>
          </p:txBody>
        </p:sp>
        <p:sp>
          <p:nvSpPr>
            <p:cNvPr id="62511" name="Text Box 53"/>
            <p:cNvSpPr txBox="1">
              <a:spLocks noChangeArrowheads="1"/>
            </p:cNvSpPr>
            <p:nvPr/>
          </p:nvSpPr>
          <p:spPr bwMode="auto">
            <a:xfrm>
              <a:off x="480" y="2976"/>
              <a:ext cx="864"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b="1">
                  <a:latin typeface="Times New Roman" pitchFamily="18" charset="0"/>
                </a:rPr>
                <a:t>Bus Request</a:t>
              </a:r>
            </a:p>
          </p:txBody>
        </p:sp>
        <p:sp>
          <p:nvSpPr>
            <p:cNvPr id="62512" name="Text Box 54"/>
            <p:cNvSpPr txBox="1">
              <a:spLocks noChangeArrowheads="1"/>
            </p:cNvSpPr>
            <p:nvPr/>
          </p:nvSpPr>
          <p:spPr bwMode="auto">
            <a:xfrm>
              <a:off x="528" y="3312"/>
              <a:ext cx="720"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b="1">
                  <a:latin typeface="Times New Roman" pitchFamily="18" charset="0"/>
                </a:rPr>
                <a:t>Bus Grant</a:t>
              </a:r>
            </a:p>
          </p:txBody>
        </p:sp>
        <p:sp>
          <p:nvSpPr>
            <p:cNvPr id="62513" name="Text Box 55"/>
            <p:cNvSpPr txBox="1">
              <a:spLocks noChangeArrowheads="1"/>
            </p:cNvSpPr>
            <p:nvPr/>
          </p:nvSpPr>
          <p:spPr bwMode="auto">
            <a:xfrm>
              <a:off x="624" y="3600"/>
              <a:ext cx="768"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b="1">
                  <a:latin typeface="Times New Roman" pitchFamily="18" charset="0"/>
                </a:rPr>
                <a:t>Interrupt</a:t>
              </a:r>
            </a:p>
          </p:txBody>
        </p:sp>
        <p:sp>
          <p:nvSpPr>
            <p:cNvPr id="62514" name="Text Box 56"/>
            <p:cNvSpPr txBox="1">
              <a:spLocks noChangeArrowheads="1"/>
            </p:cNvSpPr>
            <p:nvPr/>
          </p:nvSpPr>
          <p:spPr bwMode="auto">
            <a:xfrm>
              <a:off x="528" y="816"/>
              <a:ext cx="76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Data bus</a:t>
              </a:r>
            </a:p>
          </p:txBody>
        </p:sp>
        <p:sp>
          <p:nvSpPr>
            <p:cNvPr id="62515" name="Text Box 57"/>
            <p:cNvSpPr txBox="1">
              <a:spLocks noChangeArrowheads="1"/>
            </p:cNvSpPr>
            <p:nvPr/>
          </p:nvSpPr>
          <p:spPr bwMode="auto">
            <a:xfrm>
              <a:off x="288" y="96"/>
              <a:ext cx="96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Times New Roman" pitchFamily="18" charset="0"/>
                </a:rPr>
                <a:t>Address Bus</a:t>
              </a:r>
            </a:p>
          </p:txBody>
        </p:sp>
        <p:sp>
          <p:nvSpPr>
            <p:cNvPr id="62516" name="Text Box 58"/>
            <p:cNvSpPr txBox="1">
              <a:spLocks noChangeArrowheads="1"/>
            </p:cNvSpPr>
            <p:nvPr/>
          </p:nvSpPr>
          <p:spPr bwMode="auto">
            <a:xfrm>
              <a:off x="1728" y="720"/>
              <a:ext cx="1056" cy="4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b="1">
                  <a:latin typeface="Times New Roman" pitchFamily="18" charset="0"/>
                </a:rPr>
                <a:t>Data bus buffers</a:t>
              </a:r>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0" y="2286000"/>
            <a:ext cx="9144000" cy="4495800"/>
          </a:xfrm>
        </p:spPr>
        <p:txBody>
          <a:bodyPr>
            <a:normAutofit fontScale="92500" lnSpcReduction="10000"/>
          </a:bodyPr>
          <a:lstStyle/>
          <a:p>
            <a:pPr algn="just" eaLnBrk="1" hangingPunct="1">
              <a:lnSpc>
                <a:spcPct val="150000"/>
              </a:lnSpc>
              <a:spcBef>
                <a:spcPct val="15000"/>
              </a:spcBef>
              <a:spcAft>
                <a:spcPct val="15000"/>
              </a:spcAft>
              <a:buFont typeface="Wingdings" pitchFamily="2" charset="2"/>
              <a:buNone/>
            </a:pPr>
            <a:r>
              <a:rPr lang="en-US" sz="2000" dirty="0" smtClean="0">
                <a:latin typeface="Times New Roman" pitchFamily="18" charset="0"/>
              </a:rPr>
              <a:t>     </a:t>
            </a:r>
            <a:r>
              <a:rPr lang="en-US" sz="2400" dirty="0" smtClean="0">
                <a:latin typeface="Times New Roman" pitchFamily="18" charset="0"/>
              </a:rPr>
              <a:t>The CPU communicates with the DMA through the address and data buses as with any interface unit. The DMA has its own address, which activates the DS and RS lines. The CPU initializes the DMA through the data bus. Once the DMA receives the start control command, it can transfer between the peripheral and the memory.</a:t>
            </a:r>
          </a:p>
          <a:p>
            <a:pPr algn="just" eaLnBrk="1" hangingPunct="1">
              <a:lnSpc>
                <a:spcPct val="150000"/>
              </a:lnSpc>
              <a:spcBef>
                <a:spcPct val="15000"/>
              </a:spcBef>
              <a:spcAft>
                <a:spcPct val="15000"/>
              </a:spcAft>
              <a:buFont typeface="Wingdings" pitchFamily="2" charset="2"/>
              <a:buNone/>
            </a:pPr>
            <a:r>
              <a:rPr lang="en-US" sz="2400" dirty="0" smtClean="0">
                <a:latin typeface="Times New Roman" pitchFamily="18" charset="0"/>
              </a:rPr>
              <a:t>	When </a:t>
            </a:r>
            <a:r>
              <a:rPr lang="en-US" sz="2400" b="1" dirty="0" smtClean="0">
                <a:latin typeface="Times New Roman" pitchFamily="18" charset="0"/>
              </a:rPr>
              <a:t>BG = 0</a:t>
            </a:r>
            <a:r>
              <a:rPr lang="en-US" sz="2400" dirty="0" smtClean="0">
                <a:latin typeface="Times New Roman" pitchFamily="18" charset="0"/>
              </a:rPr>
              <a:t> the </a:t>
            </a:r>
            <a:r>
              <a:rPr lang="en-US" sz="2400" b="1" dirty="0" smtClean="0">
                <a:latin typeface="Times New Roman" pitchFamily="18" charset="0"/>
              </a:rPr>
              <a:t>RD and WR are input lines allowing the</a:t>
            </a:r>
            <a:r>
              <a:rPr lang="en-US" sz="2400" dirty="0" smtClean="0">
                <a:latin typeface="Times New Roman" pitchFamily="18" charset="0"/>
              </a:rPr>
              <a:t> </a:t>
            </a:r>
            <a:r>
              <a:rPr lang="en-US" sz="2400" b="1" dirty="0" smtClean="0">
                <a:latin typeface="Times New Roman" pitchFamily="18" charset="0"/>
              </a:rPr>
              <a:t>CPU to communicate</a:t>
            </a:r>
            <a:r>
              <a:rPr lang="en-US" sz="2400" dirty="0" smtClean="0">
                <a:latin typeface="Times New Roman" pitchFamily="18" charset="0"/>
              </a:rPr>
              <a:t> with the internal DMA registers. When </a:t>
            </a:r>
            <a:r>
              <a:rPr lang="en-US" sz="2400" b="1" dirty="0" smtClean="0">
                <a:latin typeface="Times New Roman" pitchFamily="18" charset="0"/>
              </a:rPr>
              <a:t>BG=1</a:t>
            </a:r>
            <a:r>
              <a:rPr lang="en-US" sz="2400" dirty="0" smtClean="0">
                <a:latin typeface="Times New Roman" pitchFamily="18" charset="0"/>
              </a:rPr>
              <a:t>, the </a:t>
            </a:r>
            <a:r>
              <a:rPr lang="en-US" sz="2400" b="1" dirty="0" smtClean="0">
                <a:latin typeface="Times New Roman" pitchFamily="18" charset="0"/>
              </a:rPr>
              <a:t>RD and WR are output lines from the DMA controller</a:t>
            </a:r>
            <a:r>
              <a:rPr lang="en-US" sz="2400" dirty="0" smtClean="0">
                <a:latin typeface="Times New Roman" pitchFamily="18" charset="0"/>
              </a:rPr>
              <a:t> to the random access memory to specify the read or write operation of data. </a:t>
            </a:r>
          </a:p>
          <a:p>
            <a:pPr algn="just" eaLnBrk="1" hangingPunct="1">
              <a:lnSpc>
                <a:spcPct val="115000"/>
              </a:lnSpc>
              <a:spcBef>
                <a:spcPct val="15000"/>
              </a:spcBef>
              <a:spcAft>
                <a:spcPct val="15000"/>
              </a:spcAft>
              <a:buFont typeface="Wingdings" pitchFamily="2" charset="2"/>
              <a:buNone/>
            </a:pPr>
            <a:endParaRPr lang="en-US" sz="2000" dirty="0" smtClean="0">
              <a:latin typeface="Times New Roman" pitchFamily="18" charset="0"/>
            </a:endParaRPr>
          </a:p>
          <a:p>
            <a:pPr algn="just" eaLnBrk="1" hangingPunct="1">
              <a:lnSpc>
                <a:spcPct val="80000"/>
              </a:lnSpc>
              <a:buFont typeface="Wingdings" pitchFamily="2" charset="2"/>
              <a:buNone/>
            </a:pPr>
            <a:endParaRPr lang="en-US" sz="2000" dirty="0" smtClean="0">
              <a:latin typeface="Times New Roman" pitchFamily="18" charset="0"/>
            </a:endParaRPr>
          </a:p>
        </p:txBody>
      </p:sp>
      <p:sp>
        <p:nvSpPr>
          <p:cNvPr id="63490" name="Rectangle 2"/>
          <p:cNvSpPr>
            <a:spLocks noGrp="1" noChangeArrowheads="1"/>
          </p:cNvSpPr>
          <p:nvPr>
            <p:ph type="title"/>
          </p:nvPr>
        </p:nvSpPr>
        <p:spPr>
          <a:xfrm>
            <a:off x="457200" y="838200"/>
            <a:ext cx="8229600" cy="762000"/>
          </a:xfrm>
        </p:spPr>
        <p:txBody>
          <a:bodyPr/>
          <a:lstStyle/>
          <a:p>
            <a:pPr eaLnBrk="1" hangingPunct="1"/>
            <a:r>
              <a:rPr lang="en-US" dirty="0" smtClean="0">
                <a:latin typeface="Times New Roman" pitchFamily="18" charset="0"/>
              </a:rPr>
              <a:t>DMA Transfer</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ChangeArrowheads="1"/>
          </p:cNvSpPr>
          <p:nvPr>
            <p:ph type="title" idx="4294967295"/>
          </p:nvPr>
        </p:nvSpPr>
        <p:spPr>
          <a:xfrm>
            <a:off x="457200" y="685800"/>
            <a:ext cx="8229600" cy="914400"/>
          </a:xfrm>
        </p:spPr>
        <p:txBody>
          <a:bodyPr/>
          <a:lstStyle/>
          <a:p>
            <a:pPr algn="ctr" eaLnBrk="1" hangingPunct="1"/>
            <a:r>
              <a:rPr lang="en-US" sz="4000" u="sng" dirty="0" smtClean="0">
                <a:latin typeface="Times New Roman" pitchFamily="18" charset="0"/>
              </a:rPr>
              <a:t>Brief Summary</a:t>
            </a:r>
          </a:p>
        </p:txBody>
      </p:sp>
      <p:sp>
        <p:nvSpPr>
          <p:cNvPr id="64515" name="Rectangle 5"/>
          <p:cNvSpPr>
            <a:spLocks noGrp="1" noChangeArrowheads="1"/>
          </p:cNvSpPr>
          <p:nvPr>
            <p:ph type="body" idx="4294967295"/>
          </p:nvPr>
        </p:nvSpPr>
        <p:spPr>
          <a:xfrm>
            <a:off x="0" y="1600200"/>
            <a:ext cx="8610600" cy="4724400"/>
          </a:xfrm>
        </p:spPr>
        <p:txBody>
          <a:bodyPr/>
          <a:lstStyle/>
          <a:p>
            <a:pPr algn="just" eaLnBrk="1" hangingPunct="1">
              <a:lnSpc>
                <a:spcPct val="150000"/>
              </a:lnSpc>
            </a:pPr>
            <a:r>
              <a:rPr lang="en-US" sz="2000" b="1" dirty="0" smtClean="0">
                <a:latin typeface="Times New Roman" pitchFamily="18" charset="0"/>
              </a:rPr>
              <a:t>Interface</a:t>
            </a:r>
            <a:r>
              <a:rPr lang="en-US" sz="2000" dirty="0" smtClean="0">
                <a:latin typeface="Times New Roman" pitchFamily="18" charset="0"/>
              </a:rPr>
              <a:t> is the point where a connection is made between two different parts of a system.</a:t>
            </a:r>
          </a:p>
          <a:p>
            <a:pPr algn="just" eaLnBrk="1" hangingPunct="1">
              <a:lnSpc>
                <a:spcPct val="150000"/>
              </a:lnSpc>
            </a:pPr>
            <a:r>
              <a:rPr lang="en-US" sz="2000" dirty="0" smtClean="0">
                <a:latin typeface="Times New Roman" pitchFamily="18" charset="0"/>
              </a:rPr>
              <a:t>The </a:t>
            </a:r>
            <a:r>
              <a:rPr lang="en-US" sz="2000" b="1" dirty="0" smtClean="0">
                <a:latin typeface="Times New Roman" pitchFamily="18" charset="0"/>
              </a:rPr>
              <a:t>strobe control</a:t>
            </a:r>
            <a:r>
              <a:rPr lang="en-US" sz="2000" dirty="0" smtClean="0">
                <a:latin typeface="Times New Roman" pitchFamily="18" charset="0"/>
              </a:rPr>
              <a:t> method of Asynchronous data transfer employs a single control line to time each transfer.</a:t>
            </a:r>
          </a:p>
          <a:p>
            <a:pPr algn="just" eaLnBrk="1" hangingPunct="1">
              <a:lnSpc>
                <a:spcPct val="150000"/>
              </a:lnSpc>
            </a:pPr>
            <a:r>
              <a:rPr lang="en-US" sz="2000" dirty="0" smtClean="0">
                <a:latin typeface="Times New Roman" pitchFamily="18" charset="0"/>
              </a:rPr>
              <a:t>The </a:t>
            </a:r>
            <a:r>
              <a:rPr lang="en-US" sz="2000" b="1" dirty="0" smtClean="0">
                <a:latin typeface="Times New Roman" pitchFamily="18" charset="0"/>
              </a:rPr>
              <a:t>handshaking</a:t>
            </a:r>
            <a:r>
              <a:rPr lang="en-US" sz="2000" dirty="0" smtClean="0">
                <a:latin typeface="Times New Roman" pitchFamily="18" charset="0"/>
              </a:rPr>
              <a:t> method solves the problem of strobe method by introducing a second control signal that provides a reply to the unit that initiates the transfer.</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idx="1"/>
          </p:nvPr>
        </p:nvSpPr>
        <p:spPr/>
        <p:txBody>
          <a:bodyPr/>
          <a:lstStyle/>
          <a:p>
            <a:pPr algn="just" eaLnBrk="1" hangingPunct="1">
              <a:lnSpc>
                <a:spcPct val="150000"/>
              </a:lnSpc>
            </a:pPr>
            <a:r>
              <a:rPr lang="en-US" sz="2000" b="1" smtClean="0">
                <a:latin typeface="Times New Roman" pitchFamily="18" charset="0"/>
              </a:rPr>
              <a:t>Programmed I/O mode</a:t>
            </a:r>
            <a:r>
              <a:rPr lang="en-US" sz="2000" smtClean="0">
                <a:latin typeface="Times New Roman" pitchFamily="18" charset="0"/>
              </a:rPr>
              <a:t> of data transfer the operations are the results in I/O instructions which is a part of computer program.</a:t>
            </a:r>
          </a:p>
          <a:p>
            <a:pPr algn="just" eaLnBrk="1" hangingPunct="1">
              <a:lnSpc>
                <a:spcPct val="150000"/>
              </a:lnSpc>
            </a:pPr>
            <a:r>
              <a:rPr lang="en-US" sz="2000" smtClean="0">
                <a:latin typeface="Times New Roman" pitchFamily="18" charset="0"/>
              </a:rPr>
              <a:t>In the </a:t>
            </a:r>
            <a:r>
              <a:rPr lang="en-US" sz="2000" b="1" smtClean="0">
                <a:latin typeface="Times New Roman" pitchFamily="18" charset="0"/>
              </a:rPr>
              <a:t>Interrupt Initiated I/O</a:t>
            </a:r>
            <a:r>
              <a:rPr lang="en-US" sz="2000" smtClean="0">
                <a:latin typeface="Times New Roman" pitchFamily="18" charset="0"/>
              </a:rPr>
              <a:t> method an interrupt facility an interrupt command is used to inform the  device about the start and end of transfer.</a:t>
            </a:r>
          </a:p>
          <a:p>
            <a:pPr algn="just" eaLnBrk="1" hangingPunct="1">
              <a:lnSpc>
                <a:spcPct val="150000"/>
              </a:lnSpc>
            </a:pPr>
            <a:r>
              <a:rPr lang="en-US" sz="2000" smtClean="0">
                <a:latin typeface="Times New Roman" pitchFamily="18" charset="0"/>
              </a:rPr>
              <a:t>In the </a:t>
            </a:r>
            <a:r>
              <a:rPr lang="en-US" sz="2000" b="1" smtClean="0">
                <a:latin typeface="Times New Roman" pitchFamily="18" charset="0"/>
              </a:rPr>
              <a:t>Direct Memory Access (DMA)</a:t>
            </a:r>
            <a:r>
              <a:rPr lang="en-US" sz="2000" smtClean="0">
                <a:latin typeface="Times New Roman" pitchFamily="18" charset="0"/>
              </a:rPr>
              <a:t> the interface transfer the data into and out of the memory unit through the memory bus.</a:t>
            </a:r>
          </a:p>
          <a:p>
            <a:pPr>
              <a:lnSpc>
                <a:spcPct val="80000"/>
              </a:lnSpc>
            </a:pPr>
            <a:endParaRPr lang="en-US" sz="2000" smtClean="0"/>
          </a:p>
        </p:txBody>
      </p:sp>
      <p:sp>
        <p:nvSpPr>
          <p:cNvPr id="93186" name="Rectangle 2"/>
          <p:cNvSpPr>
            <a:spLocks noGrp="1" noChangeArrowheads="1"/>
          </p:cNvSpPr>
          <p:nvPr>
            <p:ph type="title"/>
          </p:nvPr>
        </p:nvSpPr>
        <p:spPr/>
        <p:txBody>
          <a:bodyPr/>
          <a:lstStyle/>
          <a:p>
            <a:pPr algn="ctr"/>
            <a:r>
              <a:rPr lang="en-US" u="sng" smtClean="0">
                <a:latin typeface="Times New Roman" pitchFamily="18" charset="0"/>
              </a:rPr>
              <a:t>Brief Summary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idx="1"/>
          </p:nvPr>
        </p:nvSpPr>
        <p:spPr>
          <a:xfrm>
            <a:off x="381000" y="1981200"/>
            <a:ext cx="8229600" cy="3886200"/>
          </a:xfrm>
        </p:spPr>
        <p:txBody>
          <a:bodyPr/>
          <a:lstStyle/>
          <a:p>
            <a:pPr algn="ctr" eaLnBrk="1" hangingPunct="1">
              <a:buFont typeface="Wingdings" pitchFamily="2" charset="2"/>
              <a:buNone/>
            </a:pPr>
            <a:endParaRPr lang="en-US" sz="7200" smtClean="0">
              <a:latin typeface="Times New Roman" pitchFamily="18" charset="0"/>
            </a:endParaRPr>
          </a:p>
          <a:p>
            <a:pPr eaLnBrk="1" hangingPunct="1">
              <a:buFont typeface="Wingdings" pitchFamily="2" charset="2"/>
              <a:buNone/>
            </a:pPr>
            <a:endParaRPr lang="en-US" smtClean="0"/>
          </a:p>
        </p:txBody>
      </p:sp>
      <p:sp>
        <p:nvSpPr>
          <p:cNvPr id="4" name="Rectangle 3"/>
          <p:cNvSpPr/>
          <p:nvPr/>
        </p:nvSpPr>
        <p:spPr>
          <a:xfrm>
            <a:off x="2006666" y="2286000"/>
            <a:ext cx="5003734" cy="2308324"/>
          </a:xfrm>
          <a:prstGeom prst="rect">
            <a:avLst/>
          </a:prstGeom>
          <a:noFill/>
        </p:spPr>
        <p:txBody>
          <a:bodyPr>
            <a:spAutoFit/>
          </a:bodyPr>
          <a:lstStyle/>
          <a:p>
            <a:pPr algn="ctr">
              <a:defRPr/>
            </a:pPr>
            <a:r>
              <a:rPr lang="en-US" sz="7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itchFamily="18" charset="0"/>
              </a:rPr>
              <a:t>THANK YOU</a:t>
            </a:r>
            <a:endParaRPr lang="en-US" sz="7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228600" y="1981200"/>
            <a:ext cx="8915400" cy="4724400"/>
          </a:xfrm>
        </p:spPr>
        <p:txBody>
          <a:bodyPr>
            <a:normAutofit/>
          </a:bodyPr>
          <a:lstStyle/>
          <a:p>
            <a:pPr marL="381000" indent="-381000" eaLnBrk="1" hangingPunct="1">
              <a:lnSpc>
                <a:spcPct val="115000"/>
              </a:lnSpc>
              <a:spcBef>
                <a:spcPct val="15000"/>
              </a:spcBef>
              <a:spcAft>
                <a:spcPct val="15000"/>
              </a:spcAft>
              <a:buFont typeface="Wingdings" pitchFamily="2" charset="2"/>
              <a:buAutoNum type="arabicPeriod"/>
            </a:pPr>
            <a:r>
              <a:rPr lang="en-US" dirty="0" smtClean="0">
                <a:latin typeface="Times New Roman" pitchFamily="18" charset="0"/>
              </a:rPr>
              <a:t>Peripherals are electro-mechanical and electromagnetic devices and their manner of operation of the CPU and memory, which are electronic devices. Therefore, a conversion of signal values may be needed.</a:t>
            </a:r>
          </a:p>
          <a:p>
            <a:pPr marL="381000" indent="-381000" eaLnBrk="1" hangingPunct="1">
              <a:lnSpc>
                <a:spcPct val="130000"/>
              </a:lnSpc>
              <a:spcBef>
                <a:spcPct val="15000"/>
              </a:spcBef>
              <a:spcAft>
                <a:spcPct val="15000"/>
              </a:spcAft>
              <a:buFont typeface="Wingdings" pitchFamily="2" charset="2"/>
              <a:buAutoNum type="arabicPeriod"/>
            </a:pPr>
            <a:r>
              <a:rPr lang="en-US" dirty="0" smtClean="0">
                <a:latin typeface="Times New Roman" pitchFamily="18" charset="0"/>
              </a:rPr>
              <a:t>The data transfer rate of peripherals is usually slower than the transfer rate of CPU and consequently, a synchronization mechanism may be needed.</a:t>
            </a:r>
          </a:p>
          <a:p>
            <a:pPr marL="381000" indent="-381000" algn="just" eaLnBrk="1" hangingPunct="1">
              <a:lnSpc>
                <a:spcPct val="115000"/>
              </a:lnSpc>
              <a:spcBef>
                <a:spcPct val="15000"/>
              </a:spcBef>
              <a:spcAft>
                <a:spcPct val="15000"/>
              </a:spcAft>
              <a:buFont typeface="Wingdings" pitchFamily="2" charset="2"/>
              <a:buNone/>
            </a:pPr>
            <a:endParaRPr lang="en-US" sz="2800" dirty="0" smtClean="0">
              <a:latin typeface="Times New Roman" pitchFamily="18" charset="0"/>
            </a:endParaRPr>
          </a:p>
          <a:p>
            <a:pPr marL="381000" indent="-381000" algn="just" eaLnBrk="1" hangingPunct="1">
              <a:lnSpc>
                <a:spcPct val="90000"/>
              </a:lnSpc>
              <a:buFont typeface="Wingdings" pitchFamily="2" charset="2"/>
              <a:buNone/>
            </a:pPr>
            <a:endParaRPr lang="en-US" sz="2800" dirty="0" smtClean="0">
              <a:latin typeface="Times New Roman" pitchFamily="18" charset="0"/>
            </a:endParaRPr>
          </a:p>
        </p:txBody>
      </p:sp>
      <p:sp>
        <p:nvSpPr>
          <p:cNvPr id="8194" name="Rectangle 2"/>
          <p:cNvSpPr>
            <a:spLocks noGrp="1" noChangeArrowheads="1"/>
          </p:cNvSpPr>
          <p:nvPr>
            <p:ph type="title"/>
          </p:nvPr>
        </p:nvSpPr>
        <p:spPr/>
        <p:txBody>
          <a:bodyPr/>
          <a:lstStyle/>
          <a:p>
            <a:pPr eaLnBrk="1" hangingPunct="1"/>
            <a:r>
              <a:rPr lang="en-US" sz="5300" dirty="0" smtClean="0">
                <a:latin typeface="Times New Roman" pitchFamily="18" charset="0"/>
              </a:rPr>
              <a:t>The Major Differences are:-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lstStyle/>
          <a:p>
            <a:pPr marL="533400" indent="-533400" algn="just" eaLnBrk="1" hangingPunct="1">
              <a:lnSpc>
                <a:spcPct val="130000"/>
              </a:lnSpc>
              <a:spcBef>
                <a:spcPct val="15000"/>
              </a:spcBef>
              <a:spcAft>
                <a:spcPct val="15000"/>
              </a:spcAft>
              <a:buFontTx/>
              <a:buAutoNum type="arabicPeriod" startAt="3"/>
            </a:pPr>
            <a:r>
              <a:rPr lang="en-US" sz="2800" smtClean="0">
                <a:latin typeface="Times New Roman" pitchFamily="18" charset="0"/>
              </a:rPr>
              <a:t>Data codes and formats in the peripherals differ from the word format in the CPU and memory.</a:t>
            </a:r>
          </a:p>
          <a:p>
            <a:pPr marL="533400" indent="-533400" algn="just" eaLnBrk="1" hangingPunct="1">
              <a:lnSpc>
                <a:spcPct val="130000"/>
              </a:lnSpc>
              <a:spcBef>
                <a:spcPct val="15000"/>
              </a:spcBef>
              <a:spcAft>
                <a:spcPct val="15000"/>
              </a:spcAft>
              <a:buFontTx/>
              <a:buAutoNum type="arabicPeriod" startAt="3"/>
            </a:pPr>
            <a:r>
              <a:rPr lang="en-US" sz="2800" smtClean="0">
                <a:latin typeface="Times New Roman" pitchFamily="18" charset="0"/>
              </a:rPr>
              <a:t>The operating modes of peripherals are different from each other and must be controlled so as not to disturb the operation of other peripherals connected to the CPU.</a:t>
            </a:r>
          </a:p>
          <a:p>
            <a:pPr marL="533400" indent="-533400" algn="just" eaLnBrk="1" hangingPunct="1">
              <a:buFont typeface="Wingdings" pitchFamily="2" charset="2"/>
              <a:buNone/>
            </a:pPr>
            <a:endParaRPr lang="en-US" smtClean="0"/>
          </a:p>
        </p:txBody>
      </p:sp>
      <p:sp>
        <p:nvSpPr>
          <p:cNvPr id="9218" name="Rectangle 2"/>
          <p:cNvSpPr>
            <a:spLocks noGrp="1" noChangeArrowheads="1"/>
          </p:cNvSpPr>
          <p:nvPr>
            <p:ph type="title"/>
          </p:nvPr>
        </p:nvSpPr>
        <p:spPr/>
        <p:txBody>
          <a:bodyPr/>
          <a:lstStyle/>
          <a:p>
            <a:pPr eaLnBrk="1" hangingPunct="1"/>
            <a:r>
              <a:rPr lang="en-US" sz="5300" dirty="0" smtClean="0">
                <a:latin typeface="Times New Roman" pitchFamily="18" charset="0"/>
              </a:rPr>
              <a:t>The Major Differences are:-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normAutofit fontScale="92500"/>
          </a:bodyPr>
          <a:lstStyle/>
          <a:p>
            <a:pPr algn="just" eaLnBrk="1" hangingPunct="1">
              <a:lnSpc>
                <a:spcPct val="155000"/>
              </a:lnSpc>
              <a:spcBef>
                <a:spcPct val="15000"/>
              </a:spcBef>
              <a:spcAft>
                <a:spcPct val="15000"/>
              </a:spcAft>
              <a:buFont typeface="Wingdings" pitchFamily="2" charset="2"/>
              <a:buNone/>
            </a:pPr>
            <a:r>
              <a:rPr lang="en-US" sz="2800" smtClean="0">
                <a:latin typeface="Times New Roman" pitchFamily="18" charset="0"/>
              </a:rPr>
              <a:t>    </a:t>
            </a:r>
            <a:r>
              <a:rPr lang="en-US" sz="2800" b="1" smtClean="0">
                <a:latin typeface="Times New Roman" pitchFamily="18" charset="0"/>
              </a:rPr>
              <a:t>To Resolve these differences</a:t>
            </a:r>
            <a:r>
              <a:rPr lang="en-US" sz="2800" smtClean="0">
                <a:latin typeface="Times New Roman" pitchFamily="18" charset="0"/>
              </a:rPr>
              <a:t>, computer systems include special hardware components between the CPU and Peripherals to supervises and synchronizes all input and out transfers. These components are called </a:t>
            </a:r>
            <a:r>
              <a:rPr lang="en-US" sz="2800" b="1" smtClean="0">
                <a:latin typeface="Times New Roman" pitchFamily="18" charset="0"/>
              </a:rPr>
              <a:t>Interface Units</a:t>
            </a:r>
            <a:r>
              <a:rPr lang="en-US" sz="2800" smtClean="0">
                <a:latin typeface="Times New Roman" pitchFamily="18" charset="0"/>
              </a:rPr>
              <a:t> because they interface between the processor bus and the peripheral devices.</a:t>
            </a:r>
          </a:p>
          <a:p>
            <a:pPr algn="just" eaLnBrk="1" hangingPunct="1">
              <a:lnSpc>
                <a:spcPct val="90000"/>
              </a:lnSpc>
            </a:pPr>
            <a:endParaRPr lang="en-US" sz="2400" smtClean="0"/>
          </a:p>
        </p:txBody>
      </p:sp>
      <p:sp>
        <p:nvSpPr>
          <p:cNvPr id="10242" name="Rectangle 2"/>
          <p:cNvSpPr>
            <a:spLocks noGrp="1" noChangeArrowheads="1"/>
          </p:cNvSpPr>
          <p:nvPr>
            <p:ph type="title"/>
          </p:nvPr>
        </p:nvSpPr>
        <p:spPr/>
        <p:txBody>
          <a:bodyPr/>
          <a:lstStyle/>
          <a:p>
            <a:pPr eaLnBrk="1" hangingPunct="1"/>
            <a:r>
              <a:rPr lang="en-US" smtClean="0">
                <a:latin typeface="Times New Roman" pitchFamily="18" charset="0"/>
              </a:rPr>
              <a:t>Input - Output Interface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442</TotalTime>
  <Words>3550</Words>
  <Application>Microsoft Office PowerPoint</Application>
  <PresentationFormat>On-screen Show (4:3)</PresentationFormat>
  <Paragraphs>332</Paragraphs>
  <Slides>65</Slides>
  <Notes>2</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Hardcover</vt:lpstr>
      <vt:lpstr>Unit-4 Peripheral devices &amp; their characteristics</vt:lpstr>
      <vt:lpstr>Contents</vt:lpstr>
      <vt:lpstr>I/O Organization</vt:lpstr>
      <vt:lpstr>I/O Organization</vt:lpstr>
      <vt:lpstr>Input - Output Interface</vt:lpstr>
      <vt:lpstr>Input - Output Interface</vt:lpstr>
      <vt:lpstr>The Major Differences are:-</vt:lpstr>
      <vt:lpstr>The Major Differences are:-</vt:lpstr>
      <vt:lpstr>Input - Output Interface</vt:lpstr>
      <vt:lpstr>I/O BUS and Interface Module</vt:lpstr>
      <vt:lpstr>I/O BUS and Interface Module</vt:lpstr>
      <vt:lpstr>I/O BUS and Interface Module</vt:lpstr>
      <vt:lpstr>I/O BUS and Interface Module</vt:lpstr>
      <vt:lpstr>I/O BUS and Interface Module</vt:lpstr>
      <vt:lpstr>I/O Versus Memory Bus</vt:lpstr>
      <vt:lpstr>I/O Processor</vt:lpstr>
      <vt:lpstr>Asynchronous Data Transfer</vt:lpstr>
      <vt:lpstr>Strobe Signal</vt:lpstr>
      <vt:lpstr>Data Transfer Initiated by Source Unit</vt:lpstr>
      <vt:lpstr>Data Transfer Initiated by Source Unit</vt:lpstr>
      <vt:lpstr>Data Transfer Initiated by Destination Unit</vt:lpstr>
      <vt:lpstr>Data Transfer Initiated by Destination Unit</vt:lpstr>
      <vt:lpstr>Disadvantage of Strobe Signal</vt:lpstr>
      <vt:lpstr>Handshaking</vt:lpstr>
      <vt:lpstr>Principle of Handshaking</vt:lpstr>
      <vt:lpstr>Source Initiated Transfer using Handshaking</vt:lpstr>
      <vt:lpstr>Handshaking</vt:lpstr>
      <vt:lpstr>Destination Initiated Transfer Using Handshaking</vt:lpstr>
      <vt:lpstr>Slide 29</vt:lpstr>
      <vt:lpstr>Advantage of the Handshaking method</vt:lpstr>
      <vt:lpstr>Asynchronous Serial Transmission</vt:lpstr>
      <vt:lpstr>Asynchronous Serial Transmission</vt:lpstr>
      <vt:lpstr>Asynchronous Serial Transmission</vt:lpstr>
      <vt:lpstr>Asynchronous Serial Transmission</vt:lpstr>
      <vt:lpstr>Asynchronous Serial Transmission</vt:lpstr>
      <vt:lpstr>  Asynchronous Communication Interface</vt:lpstr>
      <vt:lpstr>     First In First Out Buffer (FIFO)</vt:lpstr>
      <vt:lpstr> First In First Out Buffer (FIFO)</vt:lpstr>
      <vt:lpstr>Modes of Data Transfer</vt:lpstr>
      <vt:lpstr>Modes of Data Transfer</vt:lpstr>
      <vt:lpstr>Modes of Data Transfer</vt:lpstr>
      <vt:lpstr>Modes of Data Transfer</vt:lpstr>
      <vt:lpstr>Programmed I/O Mode</vt:lpstr>
      <vt:lpstr>Programmed I/O Mode</vt:lpstr>
      <vt:lpstr>Slide 45</vt:lpstr>
      <vt:lpstr> Drawback of the Programmed I/O</vt:lpstr>
      <vt:lpstr>Interrupt-Initiated I/O</vt:lpstr>
      <vt:lpstr>Interrupt-Initiated I/O</vt:lpstr>
      <vt:lpstr>Slide 49</vt:lpstr>
      <vt:lpstr>Direct Memory Access (DMA)</vt:lpstr>
      <vt:lpstr>Direct Memory Access (DMA)</vt:lpstr>
      <vt:lpstr>Direct Memory Access (DMA)</vt:lpstr>
      <vt:lpstr>Direct Memory Access (DMA)</vt:lpstr>
      <vt:lpstr>Direct Memory Access (DMA)</vt:lpstr>
      <vt:lpstr>Direct Memory Access (DMA)</vt:lpstr>
      <vt:lpstr>Direct Memory Access (DMA)</vt:lpstr>
      <vt:lpstr>Direct Memory Access (DMA)</vt:lpstr>
      <vt:lpstr>DMA Controller</vt:lpstr>
      <vt:lpstr>DMA Controller</vt:lpstr>
      <vt:lpstr>DMA Controller</vt:lpstr>
      <vt:lpstr>Slide 61</vt:lpstr>
      <vt:lpstr>DMA Transfer</vt:lpstr>
      <vt:lpstr>Brief Summary</vt:lpstr>
      <vt:lpstr>Brief Summary  </vt:lpstr>
      <vt:lpstr>Slide 65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 Organization  and DMA</dc:title>
  <dc:creator>Amogh Singhal</dc:creator>
  <cp:lastModifiedBy>DELL</cp:lastModifiedBy>
  <cp:revision>76</cp:revision>
  <dcterms:created xsi:type="dcterms:W3CDTF">2013-03-29T05:27:19Z</dcterms:created>
  <dcterms:modified xsi:type="dcterms:W3CDTF">2016-10-19T04:23:00Z</dcterms:modified>
</cp:coreProperties>
</file>