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Override5.xml" ContentType="application/vnd.openxmlformats-officedocument.themeOverr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theme/themeOverride4.xml" ContentType="application/vnd.openxmlformats-officedocument.themeOverr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717" r:id="rId2"/>
    <p:sldMasterId id="2147483729" r:id="rId3"/>
  </p:sldMasterIdLst>
  <p:notesMasterIdLst>
    <p:notesMasterId r:id="rId90"/>
  </p:notesMasterIdLst>
  <p:sldIdLst>
    <p:sldId id="343" r:id="rId4"/>
    <p:sldId id="344" r:id="rId5"/>
    <p:sldId id="257" r:id="rId6"/>
    <p:sldId id="258" r:id="rId7"/>
    <p:sldId id="263" r:id="rId8"/>
    <p:sldId id="264" r:id="rId9"/>
    <p:sldId id="283" r:id="rId10"/>
    <p:sldId id="265" r:id="rId11"/>
    <p:sldId id="266" r:id="rId12"/>
    <p:sldId id="268" r:id="rId13"/>
    <p:sldId id="276" r:id="rId14"/>
    <p:sldId id="269" r:id="rId15"/>
    <p:sldId id="271" r:id="rId16"/>
    <p:sldId id="277" r:id="rId17"/>
    <p:sldId id="274" r:id="rId18"/>
    <p:sldId id="279" r:id="rId19"/>
    <p:sldId id="281" r:id="rId20"/>
    <p:sldId id="285" r:id="rId21"/>
    <p:sldId id="287" r:id="rId22"/>
    <p:sldId id="289" r:id="rId23"/>
    <p:sldId id="290" r:id="rId24"/>
    <p:sldId id="293" r:id="rId25"/>
    <p:sldId id="295" r:id="rId26"/>
    <p:sldId id="296" r:id="rId27"/>
    <p:sldId id="302" r:id="rId28"/>
    <p:sldId id="297" r:id="rId29"/>
    <p:sldId id="299" r:id="rId30"/>
    <p:sldId id="300" r:id="rId31"/>
    <p:sldId id="311" r:id="rId32"/>
    <p:sldId id="342" r:id="rId33"/>
    <p:sldId id="309" r:id="rId34"/>
    <p:sldId id="310" r:id="rId35"/>
    <p:sldId id="348" r:id="rId36"/>
    <p:sldId id="349" r:id="rId37"/>
    <p:sldId id="345" r:id="rId38"/>
    <p:sldId id="346" r:id="rId39"/>
    <p:sldId id="347" r:id="rId40"/>
    <p:sldId id="350" r:id="rId41"/>
    <p:sldId id="351" r:id="rId42"/>
    <p:sldId id="352" r:id="rId43"/>
    <p:sldId id="353" r:id="rId44"/>
    <p:sldId id="354" r:id="rId45"/>
    <p:sldId id="355" r:id="rId46"/>
    <p:sldId id="356" r:id="rId47"/>
    <p:sldId id="357" r:id="rId48"/>
    <p:sldId id="358" r:id="rId49"/>
    <p:sldId id="359" r:id="rId50"/>
    <p:sldId id="360" r:id="rId51"/>
    <p:sldId id="361" r:id="rId52"/>
    <p:sldId id="362" r:id="rId53"/>
    <p:sldId id="364" r:id="rId54"/>
    <p:sldId id="363" r:id="rId55"/>
    <p:sldId id="365" r:id="rId56"/>
    <p:sldId id="366" r:id="rId57"/>
    <p:sldId id="367" r:id="rId58"/>
    <p:sldId id="372" r:id="rId59"/>
    <p:sldId id="368" r:id="rId60"/>
    <p:sldId id="373" r:id="rId61"/>
    <p:sldId id="369" r:id="rId62"/>
    <p:sldId id="374" r:id="rId63"/>
    <p:sldId id="370" r:id="rId64"/>
    <p:sldId id="371" r:id="rId65"/>
    <p:sldId id="375" r:id="rId66"/>
    <p:sldId id="376" r:id="rId67"/>
    <p:sldId id="377" r:id="rId68"/>
    <p:sldId id="378" r:id="rId69"/>
    <p:sldId id="379" r:id="rId70"/>
    <p:sldId id="380" r:id="rId71"/>
    <p:sldId id="381" r:id="rId72"/>
    <p:sldId id="383" r:id="rId73"/>
    <p:sldId id="384" r:id="rId74"/>
    <p:sldId id="385" r:id="rId75"/>
    <p:sldId id="386" r:id="rId76"/>
    <p:sldId id="387" r:id="rId77"/>
    <p:sldId id="388" r:id="rId78"/>
    <p:sldId id="389" r:id="rId79"/>
    <p:sldId id="390" r:id="rId80"/>
    <p:sldId id="391" r:id="rId81"/>
    <p:sldId id="392" r:id="rId82"/>
    <p:sldId id="393" r:id="rId83"/>
    <p:sldId id="394" r:id="rId84"/>
    <p:sldId id="395" r:id="rId85"/>
    <p:sldId id="396" r:id="rId86"/>
    <p:sldId id="397" r:id="rId87"/>
    <p:sldId id="398" r:id="rId88"/>
    <p:sldId id="399" r:id="rId8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F27B359A-0E7C-4DAC-91FF-87CB346F07D3}" type="datetimeFigureOut">
              <a:rPr lang="en-US"/>
              <a:pPr>
                <a:defRPr/>
              </a:pPr>
              <a:t>19-Oct-16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Arial" charset="0"/>
              </a:defRPr>
            </a:lvl1pPr>
          </a:lstStyle>
          <a:p>
            <a:pPr>
              <a:defRPr/>
            </a:pPr>
            <a:fld id="{21F09FFE-8D60-466A-8A20-3A06DA47EB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57D19AF-BC0F-4444-A34D-F08C6EB0C026}" type="datetime1">
              <a:rPr lang="en-US"/>
              <a:pPr>
                <a:defRPr/>
              </a:pPr>
              <a:t>19-Oct-16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prepared by Geetha.G and Safa.M</a:t>
            </a:r>
          </a:p>
        </p:txBody>
      </p:sp>
      <p:sp>
        <p:nvSpPr>
          <p:cNvPr id="6" name="Slide Number Placeholder 5"/>
          <p:cNvSpPr>
            <a:spLocks noGrp="1"/>
          </p:cNvSpPr>
          <p:nvPr>
            <p:ph type="sldNum" sz="quarter" idx="12"/>
          </p:nvPr>
        </p:nvSpPr>
        <p:spPr/>
        <p:txBody>
          <a:bodyPr/>
          <a:lstStyle>
            <a:lvl1pPr>
              <a:defRPr/>
            </a:lvl1pPr>
          </a:lstStyle>
          <a:p>
            <a:pPr>
              <a:defRPr/>
            </a:pPr>
            <a:fld id="{1FDAA121-9F5C-4B57-A207-7CB1DBF66B3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26A98D2-B2B9-438E-BFAC-9F8867C30077}" type="datetime1">
              <a:rPr lang="en-US"/>
              <a:pPr>
                <a:defRPr/>
              </a:pPr>
              <a:t>19-Oct-16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prepared by Geetha.G and Safa.M</a:t>
            </a:r>
          </a:p>
        </p:txBody>
      </p:sp>
      <p:sp>
        <p:nvSpPr>
          <p:cNvPr id="6" name="Slide Number Placeholder 5"/>
          <p:cNvSpPr>
            <a:spLocks noGrp="1"/>
          </p:cNvSpPr>
          <p:nvPr>
            <p:ph type="sldNum" sz="quarter" idx="12"/>
          </p:nvPr>
        </p:nvSpPr>
        <p:spPr/>
        <p:txBody>
          <a:bodyPr/>
          <a:lstStyle>
            <a:lvl1pPr>
              <a:defRPr/>
            </a:lvl1pPr>
          </a:lstStyle>
          <a:p>
            <a:pPr>
              <a:defRPr/>
            </a:pPr>
            <a:fld id="{B900575C-4B84-4FB2-BACA-5AE07B8A801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A5E7D3-7EE0-4966-8DAD-76083A649C36}" type="datetime1">
              <a:rPr lang="en-US"/>
              <a:pPr>
                <a:defRPr/>
              </a:pPr>
              <a:t>19-Oct-16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prepared by Geetha.G and Safa.M</a:t>
            </a:r>
          </a:p>
        </p:txBody>
      </p:sp>
      <p:sp>
        <p:nvSpPr>
          <p:cNvPr id="6" name="Slide Number Placeholder 5"/>
          <p:cNvSpPr>
            <a:spLocks noGrp="1"/>
          </p:cNvSpPr>
          <p:nvPr>
            <p:ph type="sldNum" sz="quarter" idx="12"/>
          </p:nvPr>
        </p:nvSpPr>
        <p:spPr/>
        <p:txBody>
          <a:bodyPr/>
          <a:lstStyle>
            <a:lvl1pPr>
              <a:defRPr/>
            </a:lvl1pPr>
          </a:lstStyle>
          <a:p>
            <a:pPr>
              <a:defRPr/>
            </a:pPr>
            <a:fld id="{C4256808-4058-4435-93B9-F7DC30E7BF3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4FF1CDC3-CA51-4FC8-B538-A9AD6D49AB84}" type="datetime1">
              <a:rPr lang="en-US"/>
              <a:pPr>
                <a:defRPr/>
              </a:pPr>
              <a:t>19-Oct-16</a:t>
            </a:fld>
            <a:endParaRPr lang="en-US"/>
          </a:p>
        </p:txBody>
      </p:sp>
      <p:sp>
        <p:nvSpPr>
          <p:cNvPr id="5" name="Footer Placeholder 18"/>
          <p:cNvSpPr>
            <a:spLocks noGrp="1"/>
          </p:cNvSpPr>
          <p:nvPr>
            <p:ph type="ftr" sz="quarter" idx="11"/>
          </p:nvPr>
        </p:nvSpPr>
        <p:spPr/>
        <p:txBody>
          <a:bodyPr/>
          <a:lstStyle>
            <a:lvl1pPr>
              <a:defRPr/>
            </a:lvl1pPr>
          </a:lstStyle>
          <a:p>
            <a:pPr>
              <a:defRPr/>
            </a:pPr>
            <a:r>
              <a:rPr lang="en-US"/>
              <a:t>prepared by Geetha.G and Safa.M</a:t>
            </a:r>
          </a:p>
        </p:txBody>
      </p:sp>
      <p:sp>
        <p:nvSpPr>
          <p:cNvPr id="6" name="Slide Number Placeholder 26"/>
          <p:cNvSpPr>
            <a:spLocks noGrp="1"/>
          </p:cNvSpPr>
          <p:nvPr>
            <p:ph type="sldNum" sz="quarter" idx="12"/>
          </p:nvPr>
        </p:nvSpPr>
        <p:spPr/>
        <p:txBody>
          <a:bodyPr/>
          <a:lstStyle>
            <a:lvl1pPr>
              <a:defRPr/>
            </a:lvl1pPr>
          </a:lstStyle>
          <a:p>
            <a:pPr>
              <a:defRPr/>
            </a:pPr>
            <a:fld id="{71A57D30-D9BB-4120-B8E5-650648B5A0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E313747-744D-4030-BF56-3718E0CAB879}" type="datetime1">
              <a:rPr lang="en-US"/>
              <a:pPr>
                <a:defRPr/>
              </a:pPr>
              <a:t>19-Oct-16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prepared by Geetha.G and Safa.M</a:t>
            </a:r>
          </a:p>
        </p:txBody>
      </p:sp>
      <p:sp>
        <p:nvSpPr>
          <p:cNvPr id="6" name="Slide Number Placeholder 17"/>
          <p:cNvSpPr>
            <a:spLocks noGrp="1"/>
          </p:cNvSpPr>
          <p:nvPr>
            <p:ph type="sldNum" sz="quarter" idx="12"/>
          </p:nvPr>
        </p:nvSpPr>
        <p:spPr/>
        <p:txBody>
          <a:bodyPr/>
          <a:lstStyle>
            <a:lvl1pPr>
              <a:defRPr/>
            </a:lvl1pPr>
          </a:lstStyle>
          <a:p>
            <a:pPr>
              <a:defRPr/>
            </a:pPr>
            <a:fld id="{903C6DA2-8FF0-4515-893E-76F7F4FF7C9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0CC9489-EB8E-42E2-834A-EE79F7A088E7}" type="datetime1">
              <a:rPr lang="en-US"/>
              <a:pPr>
                <a:defRPr/>
              </a:pPr>
              <a:t>19-Oct-16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prepared by Geetha.G and Safa.M</a:t>
            </a:r>
          </a:p>
        </p:txBody>
      </p:sp>
      <p:sp>
        <p:nvSpPr>
          <p:cNvPr id="6" name="Slide Number Placeholder 5"/>
          <p:cNvSpPr>
            <a:spLocks noGrp="1"/>
          </p:cNvSpPr>
          <p:nvPr>
            <p:ph type="sldNum" sz="quarter" idx="12"/>
          </p:nvPr>
        </p:nvSpPr>
        <p:spPr/>
        <p:txBody>
          <a:bodyPr/>
          <a:lstStyle>
            <a:lvl1pPr>
              <a:defRPr/>
            </a:lvl1pPr>
          </a:lstStyle>
          <a:p>
            <a:pPr>
              <a:defRPr/>
            </a:pPr>
            <a:fld id="{17BD0B45-D26F-48E4-9FD4-95C7C2B2BAC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A3DC385D-C10E-421B-92E1-ECE13931811D}" type="datetime1">
              <a:rPr lang="en-US"/>
              <a:pPr>
                <a:defRPr/>
              </a:pPr>
              <a:t>19-Oct-16</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prepared by Geetha.G and Safa.M</a:t>
            </a:r>
          </a:p>
        </p:txBody>
      </p:sp>
      <p:sp>
        <p:nvSpPr>
          <p:cNvPr id="7" name="Slide Number Placeholder 17"/>
          <p:cNvSpPr>
            <a:spLocks noGrp="1"/>
          </p:cNvSpPr>
          <p:nvPr>
            <p:ph type="sldNum" sz="quarter" idx="12"/>
          </p:nvPr>
        </p:nvSpPr>
        <p:spPr/>
        <p:txBody>
          <a:bodyPr/>
          <a:lstStyle>
            <a:lvl1pPr>
              <a:defRPr/>
            </a:lvl1pPr>
          </a:lstStyle>
          <a:p>
            <a:pPr>
              <a:defRPr/>
            </a:pPr>
            <a:fld id="{15C3F60C-F493-4932-AAFB-612C46E32227}"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ECC2C8B3-A6D3-4635-8B8A-8DD4E29562DF}" type="datetime1">
              <a:rPr lang="en-US"/>
              <a:pPr>
                <a:defRPr/>
              </a:pPr>
              <a:t>19-Oct-16</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prepared by Geetha.G and Safa.M</a:t>
            </a:r>
          </a:p>
        </p:txBody>
      </p:sp>
      <p:sp>
        <p:nvSpPr>
          <p:cNvPr id="9" name="Slide Number Placeholder 17"/>
          <p:cNvSpPr>
            <a:spLocks noGrp="1"/>
          </p:cNvSpPr>
          <p:nvPr>
            <p:ph type="sldNum" sz="quarter" idx="12"/>
          </p:nvPr>
        </p:nvSpPr>
        <p:spPr/>
        <p:txBody>
          <a:bodyPr/>
          <a:lstStyle>
            <a:lvl1pPr>
              <a:defRPr/>
            </a:lvl1pPr>
          </a:lstStyle>
          <a:p>
            <a:pPr>
              <a:defRPr/>
            </a:pPr>
            <a:fld id="{2D8AE34A-1C67-481E-8F8C-9900ECD6B0BF}"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424A3643-466C-4176-981A-2928E228AFD7}" type="datetime1">
              <a:rPr lang="en-US"/>
              <a:pPr>
                <a:defRPr/>
              </a:pPr>
              <a:t>19-Oct-16</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prepared by Geetha.G and Safa.M</a:t>
            </a:r>
          </a:p>
        </p:txBody>
      </p:sp>
      <p:sp>
        <p:nvSpPr>
          <p:cNvPr id="5" name="Slide Number Placeholder 17"/>
          <p:cNvSpPr>
            <a:spLocks noGrp="1"/>
          </p:cNvSpPr>
          <p:nvPr>
            <p:ph type="sldNum" sz="quarter" idx="12"/>
          </p:nvPr>
        </p:nvSpPr>
        <p:spPr/>
        <p:txBody>
          <a:bodyPr/>
          <a:lstStyle>
            <a:lvl1pPr>
              <a:defRPr/>
            </a:lvl1pPr>
          </a:lstStyle>
          <a:p>
            <a:pPr>
              <a:defRPr/>
            </a:pPr>
            <a:fld id="{7D5CDCB9-59DB-4156-98EA-EC31C4BBE2D0}"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C140F125-4685-450D-B624-39821E8253A7}" type="datetime1">
              <a:rPr lang="en-US"/>
              <a:pPr>
                <a:defRPr/>
              </a:pPr>
              <a:t>19-Oct-16</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prepared by Geetha.G and Safa.M</a:t>
            </a:r>
          </a:p>
        </p:txBody>
      </p:sp>
      <p:sp>
        <p:nvSpPr>
          <p:cNvPr id="4" name="Slide Number Placeholder 17"/>
          <p:cNvSpPr>
            <a:spLocks noGrp="1"/>
          </p:cNvSpPr>
          <p:nvPr>
            <p:ph type="sldNum" sz="quarter" idx="12"/>
          </p:nvPr>
        </p:nvSpPr>
        <p:spPr/>
        <p:txBody>
          <a:bodyPr/>
          <a:lstStyle>
            <a:lvl1pPr>
              <a:defRPr/>
            </a:lvl1pPr>
          </a:lstStyle>
          <a:p>
            <a:pPr>
              <a:defRPr/>
            </a:pPr>
            <a:fld id="{2569DA77-2789-4F27-B4B9-B9AB202BC6EC}"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64802E75-5A1B-4C41-BF6C-1ADA63C4F6E8}" type="datetime1">
              <a:rPr lang="en-US"/>
              <a:pPr>
                <a:defRPr/>
              </a:pPr>
              <a:t>19-Oct-16</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prepared by Geetha.G and Safa.M</a:t>
            </a:r>
          </a:p>
        </p:txBody>
      </p:sp>
      <p:sp>
        <p:nvSpPr>
          <p:cNvPr id="7" name="Slide Number Placeholder 17"/>
          <p:cNvSpPr>
            <a:spLocks noGrp="1"/>
          </p:cNvSpPr>
          <p:nvPr>
            <p:ph type="sldNum" sz="quarter" idx="12"/>
          </p:nvPr>
        </p:nvSpPr>
        <p:spPr/>
        <p:txBody>
          <a:bodyPr/>
          <a:lstStyle>
            <a:lvl1pPr>
              <a:defRPr/>
            </a:lvl1pPr>
          </a:lstStyle>
          <a:p>
            <a:pPr>
              <a:defRPr/>
            </a:pPr>
            <a:fld id="{57BCB17C-4A70-4C06-BBE8-1EF43B0EF88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57514E3-BEE3-4DFD-AAE6-0CC1A996DC29}" type="datetime1">
              <a:rPr lang="en-US"/>
              <a:pPr>
                <a:defRPr/>
              </a:pPr>
              <a:t>19-Oct-16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prepared by Geetha.G and Safa.M</a:t>
            </a:r>
          </a:p>
        </p:txBody>
      </p:sp>
      <p:sp>
        <p:nvSpPr>
          <p:cNvPr id="6" name="Slide Number Placeholder 5"/>
          <p:cNvSpPr>
            <a:spLocks noGrp="1"/>
          </p:cNvSpPr>
          <p:nvPr>
            <p:ph type="sldNum" sz="quarter" idx="12"/>
          </p:nvPr>
        </p:nvSpPr>
        <p:spPr/>
        <p:txBody>
          <a:bodyPr/>
          <a:lstStyle>
            <a:lvl1pPr>
              <a:defRPr/>
            </a:lvl1pPr>
          </a:lstStyle>
          <a:p>
            <a:pPr>
              <a:defRPr/>
            </a:pPr>
            <a:fld id="{1B29294F-9EFC-4741-863B-CF2B5630BEA0}"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CEE08EBE-D9C4-4C55-BA74-1DC428F5A381}" type="datetime1">
              <a:rPr lang="en-US"/>
              <a:pPr>
                <a:defRPr/>
              </a:pPr>
              <a:t>19-Oct-16</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prepared by Geetha.G and Safa.M</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23B76E8-9B4A-43F1-829A-8871F5D1F91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5E8ED44-CD58-4024-BD54-AF81B7990C8B}" type="datetime1">
              <a:rPr lang="en-US"/>
              <a:pPr>
                <a:defRPr/>
              </a:pPr>
              <a:t>19-Oct-16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prepared by Geetha.G and Safa.M</a:t>
            </a:r>
          </a:p>
        </p:txBody>
      </p:sp>
      <p:sp>
        <p:nvSpPr>
          <p:cNvPr id="6" name="Slide Number Placeholder 17"/>
          <p:cNvSpPr>
            <a:spLocks noGrp="1"/>
          </p:cNvSpPr>
          <p:nvPr>
            <p:ph type="sldNum" sz="quarter" idx="12"/>
          </p:nvPr>
        </p:nvSpPr>
        <p:spPr/>
        <p:txBody>
          <a:bodyPr/>
          <a:lstStyle>
            <a:lvl1pPr>
              <a:defRPr/>
            </a:lvl1pPr>
          </a:lstStyle>
          <a:p>
            <a:pPr>
              <a:defRPr/>
            </a:pPr>
            <a:fld id="{BF456A26-37C2-46CC-8F31-0CBF7D53A3A2}"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6325F25-3A97-4BA2-A1C5-F21B61523D92}" type="datetime1">
              <a:rPr lang="en-US"/>
              <a:pPr>
                <a:defRPr/>
              </a:pPr>
              <a:t>19-Oct-16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prepared by Geetha.G and Safa.M</a:t>
            </a:r>
          </a:p>
        </p:txBody>
      </p:sp>
      <p:sp>
        <p:nvSpPr>
          <p:cNvPr id="6" name="Slide Number Placeholder 17"/>
          <p:cNvSpPr>
            <a:spLocks noGrp="1"/>
          </p:cNvSpPr>
          <p:nvPr>
            <p:ph type="sldNum" sz="quarter" idx="12"/>
          </p:nvPr>
        </p:nvSpPr>
        <p:spPr/>
        <p:txBody>
          <a:bodyPr/>
          <a:lstStyle>
            <a:lvl1pPr>
              <a:defRPr/>
            </a:lvl1pPr>
          </a:lstStyle>
          <a:p>
            <a:pPr>
              <a:defRPr/>
            </a:pPr>
            <a:fld id="{D85BE393-A4A4-4266-8823-418BA3822FEF}"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EC506745-B5DC-4F59-9957-CE5B64EFEF42}" type="datetime1">
              <a:rPr lang="en-US"/>
              <a:pPr>
                <a:defRPr/>
              </a:pPr>
              <a:t>19-Oct-16</a:t>
            </a:fld>
            <a:endParaRPr lang="en-US"/>
          </a:p>
        </p:txBody>
      </p:sp>
      <p:sp>
        <p:nvSpPr>
          <p:cNvPr id="5" name="Footer Placeholder 18"/>
          <p:cNvSpPr>
            <a:spLocks noGrp="1"/>
          </p:cNvSpPr>
          <p:nvPr>
            <p:ph type="ftr" sz="quarter" idx="11"/>
          </p:nvPr>
        </p:nvSpPr>
        <p:spPr/>
        <p:txBody>
          <a:bodyPr/>
          <a:lstStyle>
            <a:lvl1pPr>
              <a:defRPr/>
            </a:lvl1pPr>
          </a:lstStyle>
          <a:p>
            <a:pPr>
              <a:defRPr/>
            </a:pPr>
            <a:r>
              <a:rPr lang="en-US"/>
              <a:t>prepared by Geetha.G and Safa.M</a:t>
            </a:r>
          </a:p>
        </p:txBody>
      </p:sp>
      <p:sp>
        <p:nvSpPr>
          <p:cNvPr id="6" name="Slide Number Placeholder 26"/>
          <p:cNvSpPr>
            <a:spLocks noGrp="1"/>
          </p:cNvSpPr>
          <p:nvPr>
            <p:ph type="sldNum" sz="quarter" idx="12"/>
          </p:nvPr>
        </p:nvSpPr>
        <p:spPr/>
        <p:txBody>
          <a:bodyPr/>
          <a:lstStyle>
            <a:lvl1pPr>
              <a:defRPr/>
            </a:lvl1pPr>
          </a:lstStyle>
          <a:p>
            <a:pPr>
              <a:defRPr/>
            </a:pPr>
            <a:fld id="{B9611880-8540-456B-A507-73B15AF7423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61A9293-F351-45F9-956C-38DA7BEDAE3A}" type="datetime1">
              <a:rPr lang="en-US"/>
              <a:pPr>
                <a:defRPr/>
              </a:pPr>
              <a:t>19-Oct-16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prepared by Geetha.G and Safa.M</a:t>
            </a:r>
          </a:p>
        </p:txBody>
      </p:sp>
      <p:sp>
        <p:nvSpPr>
          <p:cNvPr id="6" name="Slide Number Placeholder 17"/>
          <p:cNvSpPr>
            <a:spLocks noGrp="1"/>
          </p:cNvSpPr>
          <p:nvPr>
            <p:ph type="sldNum" sz="quarter" idx="12"/>
          </p:nvPr>
        </p:nvSpPr>
        <p:spPr/>
        <p:txBody>
          <a:bodyPr/>
          <a:lstStyle>
            <a:lvl1pPr>
              <a:defRPr/>
            </a:lvl1pPr>
          </a:lstStyle>
          <a:p>
            <a:pPr>
              <a:defRPr/>
            </a:pPr>
            <a:fld id="{0A4B5276-1B6E-4113-A688-FC0E932C4686}"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C700A8D-9112-40BE-B2E7-C3B311A56D19}" type="datetime1">
              <a:rPr lang="en-US"/>
              <a:pPr>
                <a:defRPr/>
              </a:pPr>
              <a:t>19-Oct-16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prepared by Geetha.G and Safa.M</a:t>
            </a:r>
          </a:p>
        </p:txBody>
      </p:sp>
      <p:sp>
        <p:nvSpPr>
          <p:cNvPr id="6" name="Slide Number Placeholder 5"/>
          <p:cNvSpPr>
            <a:spLocks noGrp="1"/>
          </p:cNvSpPr>
          <p:nvPr>
            <p:ph type="sldNum" sz="quarter" idx="12"/>
          </p:nvPr>
        </p:nvSpPr>
        <p:spPr/>
        <p:txBody>
          <a:bodyPr/>
          <a:lstStyle>
            <a:lvl1pPr>
              <a:defRPr/>
            </a:lvl1pPr>
          </a:lstStyle>
          <a:p>
            <a:pPr>
              <a:defRPr/>
            </a:pPr>
            <a:fld id="{B2822E67-F55D-4208-8DF0-FE1DF5B6BB1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C0752AF-D4E0-4100-923D-30C9601CC69E}" type="datetime1">
              <a:rPr lang="en-US"/>
              <a:pPr>
                <a:defRPr/>
              </a:pPr>
              <a:t>19-Oct-16</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prepared by Geetha.G and Safa.M</a:t>
            </a:r>
          </a:p>
        </p:txBody>
      </p:sp>
      <p:sp>
        <p:nvSpPr>
          <p:cNvPr id="7" name="Slide Number Placeholder 17"/>
          <p:cNvSpPr>
            <a:spLocks noGrp="1"/>
          </p:cNvSpPr>
          <p:nvPr>
            <p:ph type="sldNum" sz="quarter" idx="12"/>
          </p:nvPr>
        </p:nvSpPr>
        <p:spPr/>
        <p:txBody>
          <a:bodyPr/>
          <a:lstStyle>
            <a:lvl1pPr>
              <a:defRPr/>
            </a:lvl1pPr>
          </a:lstStyle>
          <a:p>
            <a:pPr>
              <a:defRPr/>
            </a:pPr>
            <a:fld id="{A1A38E80-B128-4010-A244-2C4638696339}"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670F466A-22BC-4001-99FA-16355574331E}" type="datetime1">
              <a:rPr lang="en-US"/>
              <a:pPr>
                <a:defRPr/>
              </a:pPr>
              <a:t>19-Oct-16</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prepared by Geetha.G and Safa.M</a:t>
            </a:r>
          </a:p>
        </p:txBody>
      </p:sp>
      <p:sp>
        <p:nvSpPr>
          <p:cNvPr id="9" name="Slide Number Placeholder 17"/>
          <p:cNvSpPr>
            <a:spLocks noGrp="1"/>
          </p:cNvSpPr>
          <p:nvPr>
            <p:ph type="sldNum" sz="quarter" idx="12"/>
          </p:nvPr>
        </p:nvSpPr>
        <p:spPr/>
        <p:txBody>
          <a:bodyPr/>
          <a:lstStyle>
            <a:lvl1pPr>
              <a:defRPr/>
            </a:lvl1pPr>
          </a:lstStyle>
          <a:p>
            <a:pPr>
              <a:defRPr/>
            </a:pPr>
            <a:fld id="{4986115D-72E8-423E-B468-CAE95F6CD638}"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618D36B-E7EB-4DCA-91B0-9B3F9927E75E}" type="datetime1">
              <a:rPr lang="en-US"/>
              <a:pPr>
                <a:defRPr/>
              </a:pPr>
              <a:t>19-Oct-16</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prepared by Geetha.G and Safa.M</a:t>
            </a:r>
          </a:p>
        </p:txBody>
      </p:sp>
      <p:sp>
        <p:nvSpPr>
          <p:cNvPr id="5" name="Slide Number Placeholder 17"/>
          <p:cNvSpPr>
            <a:spLocks noGrp="1"/>
          </p:cNvSpPr>
          <p:nvPr>
            <p:ph type="sldNum" sz="quarter" idx="12"/>
          </p:nvPr>
        </p:nvSpPr>
        <p:spPr/>
        <p:txBody>
          <a:bodyPr/>
          <a:lstStyle>
            <a:lvl1pPr>
              <a:defRPr/>
            </a:lvl1pPr>
          </a:lstStyle>
          <a:p>
            <a:pPr>
              <a:defRPr/>
            </a:pPr>
            <a:fld id="{8DA441EE-E28A-4B30-A751-5B9CF7709348}"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B553875A-6068-46F7-8C2C-0AE3F6FA9C18}" type="datetime1">
              <a:rPr lang="en-US"/>
              <a:pPr>
                <a:defRPr/>
              </a:pPr>
              <a:t>19-Oct-16</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prepared by Geetha.G and Safa.M</a:t>
            </a:r>
          </a:p>
        </p:txBody>
      </p:sp>
      <p:sp>
        <p:nvSpPr>
          <p:cNvPr id="4" name="Slide Number Placeholder 17"/>
          <p:cNvSpPr>
            <a:spLocks noGrp="1"/>
          </p:cNvSpPr>
          <p:nvPr>
            <p:ph type="sldNum" sz="quarter" idx="12"/>
          </p:nvPr>
        </p:nvSpPr>
        <p:spPr/>
        <p:txBody>
          <a:bodyPr/>
          <a:lstStyle>
            <a:lvl1pPr>
              <a:defRPr/>
            </a:lvl1pPr>
          </a:lstStyle>
          <a:p>
            <a:pPr>
              <a:defRPr/>
            </a:pPr>
            <a:fld id="{A771B2CB-3D1D-4D4E-925C-8B5CDA0CB88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F6C447A-BA17-4B12-B8DF-3E31531638B6}" type="datetime1">
              <a:rPr lang="en-US"/>
              <a:pPr>
                <a:defRPr/>
              </a:pPr>
              <a:t>19-Oct-16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prepared by Geetha.G and Safa.M</a:t>
            </a:r>
          </a:p>
        </p:txBody>
      </p:sp>
      <p:sp>
        <p:nvSpPr>
          <p:cNvPr id="6" name="Slide Number Placeholder 5"/>
          <p:cNvSpPr>
            <a:spLocks noGrp="1"/>
          </p:cNvSpPr>
          <p:nvPr>
            <p:ph type="sldNum" sz="quarter" idx="12"/>
          </p:nvPr>
        </p:nvSpPr>
        <p:spPr/>
        <p:txBody>
          <a:bodyPr/>
          <a:lstStyle>
            <a:lvl1pPr>
              <a:defRPr/>
            </a:lvl1pPr>
          </a:lstStyle>
          <a:p>
            <a:pPr>
              <a:defRPr/>
            </a:pPr>
            <a:fld id="{D5991995-7E5C-4245-9114-B220D5E9AAA5}"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DE26EAAF-F3D9-4AB2-A6CD-5B81B8858EBF}" type="datetime1">
              <a:rPr lang="en-US"/>
              <a:pPr>
                <a:defRPr/>
              </a:pPr>
              <a:t>19-Oct-16</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prepared by Geetha.G and Safa.M</a:t>
            </a:r>
          </a:p>
        </p:txBody>
      </p:sp>
      <p:sp>
        <p:nvSpPr>
          <p:cNvPr id="7" name="Slide Number Placeholder 17"/>
          <p:cNvSpPr>
            <a:spLocks noGrp="1"/>
          </p:cNvSpPr>
          <p:nvPr>
            <p:ph type="sldNum" sz="quarter" idx="12"/>
          </p:nvPr>
        </p:nvSpPr>
        <p:spPr/>
        <p:txBody>
          <a:bodyPr/>
          <a:lstStyle>
            <a:lvl1pPr>
              <a:defRPr/>
            </a:lvl1pPr>
          </a:lstStyle>
          <a:p>
            <a:pPr>
              <a:defRPr/>
            </a:pPr>
            <a:fld id="{1414DB09-FE34-4F3C-90F0-6D2C227F296C}"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3C33EA22-0367-4BE7-915D-08B0F3FDEFC5}" type="datetime1">
              <a:rPr lang="en-US"/>
              <a:pPr>
                <a:defRPr/>
              </a:pPr>
              <a:t>19-Oct-16</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prepared by Geetha.G and Safa.M</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5177566F-852F-454A-9842-4AC81DC342C2}"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D6081A6-CDAD-40E6-9661-8026473A220B}" type="datetime1">
              <a:rPr lang="en-US"/>
              <a:pPr>
                <a:defRPr/>
              </a:pPr>
              <a:t>19-Oct-16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prepared by Geetha.G and Safa.M</a:t>
            </a:r>
          </a:p>
        </p:txBody>
      </p:sp>
      <p:sp>
        <p:nvSpPr>
          <p:cNvPr id="6" name="Slide Number Placeholder 17"/>
          <p:cNvSpPr>
            <a:spLocks noGrp="1"/>
          </p:cNvSpPr>
          <p:nvPr>
            <p:ph type="sldNum" sz="quarter" idx="12"/>
          </p:nvPr>
        </p:nvSpPr>
        <p:spPr/>
        <p:txBody>
          <a:bodyPr/>
          <a:lstStyle>
            <a:lvl1pPr>
              <a:defRPr/>
            </a:lvl1pPr>
          </a:lstStyle>
          <a:p>
            <a:pPr>
              <a:defRPr/>
            </a:pPr>
            <a:fld id="{3805CB5B-C89B-4E15-ADF8-CE38FC22770E}"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7EA7BD4-6F92-4FDE-8383-966655BEDC74}" type="datetime1">
              <a:rPr lang="en-US"/>
              <a:pPr>
                <a:defRPr/>
              </a:pPr>
              <a:t>19-Oct-16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prepared by Geetha.G and Safa.M</a:t>
            </a:r>
          </a:p>
        </p:txBody>
      </p:sp>
      <p:sp>
        <p:nvSpPr>
          <p:cNvPr id="6" name="Slide Number Placeholder 17"/>
          <p:cNvSpPr>
            <a:spLocks noGrp="1"/>
          </p:cNvSpPr>
          <p:nvPr>
            <p:ph type="sldNum" sz="quarter" idx="12"/>
          </p:nvPr>
        </p:nvSpPr>
        <p:spPr/>
        <p:txBody>
          <a:bodyPr/>
          <a:lstStyle>
            <a:lvl1pPr>
              <a:defRPr/>
            </a:lvl1pPr>
          </a:lstStyle>
          <a:p>
            <a:pPr>
              <a:defRPr/>
            </a:pPr>
            <a:fld id="{D50C4252-E009-4471-B0BF-6541F28D481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B847D79-F9F7-41FF-9A5B-5AB4FB763663}" type="datetime1">
              <a:rPr lang="en-US"/>
              <a:pPr>
                <a:defRPr/>
              </a:pPr>
              <a:t>19-Oct-16</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prepared by Geetha.G and Safa.M</a:t>
            </a:r>
          </a:p>
        </p:txBody>
      </p:sp>
      <p:sp>
        <p:nvSpPr>
          <p:cNvPr id="7" name="Slide Number Placeholder 5"/>
          <p:cNvSpPr>
            <a:spLocks noGrp="1"/>
          </p:cNvSpPr>
          <p:nvPr>
            <p:ph type="sldNum" sz="quarter" idx="12"/>
          </p:nvPr>
        </p:nvSpPr>
        <p:spPr/>
        <p:txBody>
          <a:bodyPr/>
          <a:lstStyle>
            <a:lvl1pPr>
              <a:defRPr/>
            </a:lvl1pPr>
          </a:lstStyle>
          <a:p>
            <a:pPr>
              <a:defRPr/>
            </a:pPr>
            <a:fld id="{C11D1395-C00C-41DC-ABB6-6BC62CF1490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6382EAF-085B-4828-85A0-7BCE44CF37BA}" type="datetime1">
              <a:rPr lang="en-US"/>
              <a:pPr>
                <a:defRPr/>
              </a:pPr>
              <a:t>19-Oct-16</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prepared by Geetha.G and Safa.M</a:t>
            </a:r>
          </a:p>
        </p:txBody>
      </p:sp>
      <p:sp>
        <p:nvSpPr>
          <p:cNvPr id="9" name="Slide Number Placeholder 5"/>
          <p:cNvSpPr>
            <a:spLocks noGrp="1"/>
          </p:cNvSpPr>
          <p:nvPr>
            <p:ph type="sldNum" sz="quarter" idx="12"/>
          </p:nvPr>
        </p:nvSpPr>
        <p:spPr/>
        <p:txBody>
          <a:bodyPr/>
          <a:lstStyle>
            <a:lvl1pPr>
              <a:defRPr/>
            </a:lvl1pPr>
          </a:lstStyle>
          <a:p>
            <a:pPr>
              <a:defRPr/>
            </a:pPr>
            <a:fld id="{C5E7B121-0D2A-4A37-8AA0-66BA3E80CF4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437B8B3-C532-4D6C-BF5E-D92D26E9E3C4}" type="datetime1">
              <a:rPr lang="en-US"/>
              <a:pPr>
                <a:defRPr/>
              </a:pPr>
              <a:t>19-Oct-16</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prepared by Geetha.G and Safa.M</a:t>
            </a:r>
          </a:p>
        </p:txBody>
      </p:sp>
      <p:sp>
        <p:nvSpPr>
          <p:cNvPr id="5" name="Slide Number Placeholder 5"/>
          <p:cNvSpPr>
            <a:spLocks noGrp="1"/>
          </p:cNvSpPr>
          <p:nvPr>
            <p:ph type="sldNum" sz="quarter" idx="12"/>
          </p:nvPr>
        </p:nvSpPr>
        <p:spPr/>
        <p:txBody>
          <a:bodyPr/>
          <a:lstStyle>
            <a:lvl1pPr>
              <a:defRPr/>
            </a:lvl1pPr>
          </a:lstStyle>
          <a:p>
            <a:pPr>
              <a:defRPr/>
            </a:pPr>
            <a:fld id="{F7FE2248-DC62-4D72-BFDB-D70B95DE4E9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167E4BF-C265-4BA1-A389-E9683AED887C}" type="datetime1">
              <a:rPr lang="en-US"/>
              <a:pPr>
                <a:defRPr/>
              </a:pPr>
              <a:t>19-Oct-16</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prepared by Geetha.G and Safa.M</a:t>
            </a:r>
          </a:p>
        </p:txBody>
      </p:sp>
      <p:sp>
        <p:nvSpPr>
          <p:cNvPr id="4" name="Slide Number Placeholder 5"/>
          <p:cNvSpPr>
            <a:spLocks noGrp="1"/>
          </p:cNvSpPr>
          <p:nvPr>
            <p:ph type="sldNum" sz="quarter" idx="12"/>
          </p:nvPr>
        </p:nvSpPr>
        <p:spPr/>
        <p:txBody>
          <a:bodyPr/>
          <a:lstStyle>
            <a:lvl1pPr>
              <a:defRPr/>
            </a:lvl1pPr>
          </a:lstStyle>
          <a:p>
            <a:pPr>
              <a:defRPr/>
            </a:pPr>
            <a:fld id="{B496D78E-AB8E-4D4E-9738-2E527E8C68C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68A8406-D9C0-4155-8E4F-33D16523C5CE}" type="datetime1">
              <a:rPr lang="en-US"/>
              <a:pPr>
                <a:defRPr/>
              </a:pPr>
              <a:t>19-Oct-16</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prepared by Geetha.G and Safa.M</a:t>
            </a:r>
          </a:p>
        </p:txBody>
      </p:sp>
      <p:sp>
        <p:nvSpPr>
          <p:cNvPr id="7" name="Slide Number Placeholder 5"/>
          <p:cNvSpPr>
            <a:spLocks noGrp="1"/>
          </p:cNvSpPr>
          <p:nvPr>
            <p:ph type="sldNum" sz="quarter" idx="12"/>
          </p:nvPr>
        </p:nvSpPr>
        <p:spPr/>
        <p:txBody>
          <a:bodyPr/>
          <a:lstStyle>
            <a:lvl1pPr>
              <a:defRPr/>
            </a:lvl1pPr>
          </a:lstStyle>
          <a:p>
            <a:pPr>
              <a:defRPr/>
            </a:pPr>
            <a:fld id="{219BBE44-8848-4CEA-A399-36C31032328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CCE22FF-AB61-46CD-8A46-EB9C47DD5CB4}" type="datetime1">
              <a:rPr lang="en-US"/>
              <a:pPr>
                <a:defRPr/>
              </a:pPr>
              <a:t>19-Oct-16</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prepared by Geetha.G and Safa.M</a:t>
            </a:r>
          </a:p>
        </p:txBody>
      </p:sp>
      <p:sp>
        <p:nvSpPr>
          <p:cNvPr id="7" name="Slide Number Placeholder 5"/>
          <p:cNvSpPr>
            <a:spLocks noGrp="1"/>
          </p:cNvSpPr>
          <p:nvPr>
            <p:ph type="sldNum" sz="quarter" idx="12"/>
          </p:nvPr>
        </p:nvSpPr>
        <p:spPr/>
        <p:txBody>
          <a:bodyPr/>
          <a:lstStyle>
            <a:lvl1pPr>
              <a:defRPr/>
            </a:lvl1pPr>
          </a:lstStyle>
          <a:p>
            <a:pPr>
              <a:defRPr/>
            </a:pPr>
            <a:fld id="{74F025E9-CEE1-4CEA-B79A-0793BF912CC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72F06B48-F1CA-40F6-9BD5-48B58DF65EFA}" type="datetime1">
              <a:rPr lang="en-US"/>
              <a:pPr>
                <a:defRPr/>
              </a:pPr>
              <a:t>19-Oct-16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r>
              <a:rPr lang="en-US"/>
              <a:t>prepared by Geetha.G and Safa.M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0C267CBA-31E0-4122-9F3A-3CED681C4CD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052"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2053"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cs typeface="Arial" charset="0"/>
              </a:defRPr>
            </a:lvl1pPr>
          </a:lstStyle>
          <a:p>
            <a:pPr>
              <a:defRPr/>
            </a:pPr>
            <a:fld id="{868DAD05-EDD1-4A54-9BE4-5CB1E7757D51}" type="datetime1">
              <a:rPr lang="en-US"/>
              <a:pPr>
                <a:defRPr/>
              </a:pPr>
              <a:t>19-Oct-16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cs typeface="Arial" charset="0"/>
              </a:defRPr>
            </a:lvl1pPr>
          </a:lstStyle>
          <a:p>
            <a:pPr>
              <a:defRPr/>
            </a:pPr>
            <a:r>
              <a:rPr lang="en-US"/>
              <a:t>prepared by Geetha.G and Safa.M</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cs typeface="Arial" charset="0"/>
              </a:defRPr>
            </a:lvl1pPr>
          </a:lstStyle>
          <a:p>
            <a:pPr>
              <a:defRPr/>
            </a:pPr>
            <a:fld id="{E9D57DA3-DF97-47C2-A11C-6F3E670E40F1}" type="slidenum">
              <a:rPr lang="en-US"/>
              <a:pPr>
                <a:defRPr/>
              </a:pPr>
              <a:t>‹#›</a:t>
            </a:fld>
            <a:endParaRPr lang="en-US"/>
          </a:p>
        </p:txBody>
      </p:sp>
      <p:grpSp>
        <p:nvGrpSpPr>
          <p:cNvPr id="2057"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891" r:id="rId1"/>
    <p:sldLayoutId id="2147483875" r:id="rId2"/>
    <p:sldLayoutId id="2147483892" r:id="rId3"/>
    <p:sldLayoutId id="2147483876" r:id="rId4"/>
    <p:sldLayoutId id="2147483877" r:id="rId5"/>
    <p:sldLayoutId id="2147483878" r:id="rId6"/>
    <p:sldLayoutId id="2147483879" r:id="rId7"/>
    <p:sldLayoutId id="2147483880" r:id="rId8"/>
    <p:sldLayoutId id="2147483893" r:id="rId9"/>
    <p:sldLayoutId id="2147483881" r:id="rId10"/>
    <p:sldLayoutId id="2147483882"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307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307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cs typeface="Arial" charset="0"/>
              </a:defRPr>
            </a:lvl1pPr>
          </a:lstStyle>
          <a:p>
            <a:pPr>
              <a:defRPr/>
            </a:pPr>
            <a:fld id="{1B595FC9-2809-4326-B2A8-24A7C0F7F47A}" type="datetime1">
              <a:rPr lang="en-US"/>
              <a:pPr>
                <a:defRPr/>
              </a:pPr>
              <a:t>19-Oct-16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cs typeface="Arial" charset="0"/>
              </a:defRPr>
            </a:lvl1pPr>
          </a:lstStyle>
          <a:p>
            <a:pPr>
              <a:defRPr/>
            </a:pPr>
            <a:r>
              <a:rPr lang="en-US"/>
              <a:t>prepared by Geetha.G and Safa.M</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cs typeface="Arial" charset="0"/>
              </a:defRPr>
            </a:lvl1pPr>
          </a:lstStyle>
          <a:p>
            <a:pPr>
              <a:defRPr/>
            </a:pPr>
            <a:fld id="{91E2D7CA-A964-4A48-8139-6D02027E0EC2}" type="slidenum">
              <a:rPr lang="en-US"/>
              <a:pPr>
                <a:defRPr/>
              </a:pPr>
              <a:t>‹#›</a:t>
            </a:fld>
            <a:endParaRPr lang="en-US"/>
          </a:p>
        </p:txBody>
      </p:sp>
      <p:grpSp>
        <p:nvGrpSpPr>
          <p:cNvPr id="3081"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894" r:id="rId1"/>
    <p:sldLayoutId id="2147483883" r:id="rId2"/>
    <p:sldLayoutId id="2147483895" r:id="rId3"/>
    <p:sldLayoutId id="2147483884" r:id="rId4"/>
    <p:sldLayoutId id="2147483885" r:id="rId5"/>
    <p:sldLayoutId id="2147483886" r:id="rId6"/>
    <p:sldLayoutId id="2147483887" r:id="rId7"/>
    <p:sldLayoutId id="2147483888" r:id="rId8"/>
    <p:sldLayoutId id="2147483896" r:id="rId9"/>
    <p:sldLayoutId id="2147483889" r:id="rId10"/>
    <p:sldLayoutId id="2147483890"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4.xml"/><Relationship Id="rId4" Type="http://schemas.openxmlformats.org/officeDocument/2006/relationships/image" Target="../media/image31.png"/></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UNIT-V</a:t>
            </a:r>
          </a:p>
        </p:txBody>
      </p:sp>
      <p:sp>
        <p:nvSpPr>
          <p:cNvPr id="10243" name="Content Placeholder 2"/>
          <p:cNvSpPr>
            <a:spLocks noGrp="1"/>
          </p:cNvSpPr>
          <p:nvPr>
            <p:ph idx="1"/>
          </p:nvPr>
        </p:nvSpPr>
        <p:spPr/>
        <p:txBody>
          <a:bodyPr/>
          <a:lstStyle/>
          <a:p>
            <a:pPr algn="ctr" eaLnBrk="1" hangingPunct="1"/>
            <a:endParaRPr lang="en-US" dirty="0" smtClean="0"/>
          </a:p>
          <a:p>
            <a:pPr algn="ctr" eaLnBrk="1" hangingPunct="1"/>
            <a:endParaRPr lang="en-US" dirty="0" smtClean="0"/>
          </a:p>
          <a:p>
            <a:pPr algn="ctr" eaLnBrk="1" hangingPunct="1"/>
            <a:endParaRPr lang="en-US" dirty="0" smtClean="0"/>
          </a:p>
          <a:p>
            <a:pPr>
              <a:buNone/>
            </a:pPr>
            <a:r>
              <a:rPr lang="en-US" sz="3200" b="1" dirty="0" smtClean="0"/>
              <a:t>   	UNIT V</a:t>
            </a:r>
            <a:r>
              <a:rPr lang="en-US" sz="3200" b="1" smtClean="0"/>
              <a:t>: </a:t>
            </a:r>
            <a:r>
              <a:rPr lang="en-US" sz="3200" b="1" smtClean="0"/>
              <a:t>-</a:t>
            </a:r>
            <a:r>
              <a:rPr lang="en-US" sz="3200" b="1" smtClean="0"/>
              <a:t> OPTIMIZATION OF PROCESSOR PERFORMANCE</a:t>
            </a:r>
            <a:endParaRPr lang="en-US" dirty="0" smtClean="0"/>
          </a:p>
        </p:txBody>
      </p:sp>
      <p:sp>
        <p:nvSpPr>
          <p:cNvPr id="4" name="Footer Placeholder 3"/>
          <p:cNvSpPr>
            <a:spLocks noGrp="1"/>
          </p:cNvSpPr>
          <p:nvPr>
            <p:ph type="ftr" sz="quarter" idx="11"/>
          </p:nvPr>
        </p:nvSpPr>
        <p:spPr/>
        <p:txBody>
          <a:bodyPr/>
          <a:lstStyle/>
          <a:p>
            <a:pPr>
              <a:defRPr/>
            </a:pPr>
            <a:r>
              <a:rPr lang="en-US"/>
              <a:t>prepared by Geetha.G and Safa.M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704850"/>
            <a:ext cx="8229600" cy="723900"/>
          </a:xfrm>
        </p:spPr>
        <p:txBody>
          <a:bodyPr>
            <a:normAutofit fontScale="90000"/>
          </a:bodyPr>
          <a:lstStyle/>
          <a:p>
            <a:pPr eaLnBrk="1" fontAlgn="auto" hangingPunct="1">
              <a:spcAft>
                <a:spcPts val="0"/>
              </a:spcAft>
              <a:defRPr/>
            </a:pPr>
            <a:r>
              <a:rPr lang="en-US" b="1" dirty="0" smtClean="0"/>
              <a:t>Pipeline</a:t>
            </a:r>
            <a:endParaRPr lang="en-US" dirty="0" smtClean="0"/>
          </a:p>
        </p:txBody>
      </p:sp>
      <p:sp>
        <p:nvSpPr>
          <p:cNvPr id="19459" name="Content Placeholder 2"/>
          <p:cNvSpPr>
            <a:spLocks noGrp="1"/>
          </p:cNvSpPr>
          <p:nvPr>
            <p:ph idx="1"/>
          </p:nvPr>
        </p:nvSpPr>
        <p:spPr>
          <a:xfrm>
            <a:off x="457200" y="1600200"/>
            <a:ext cx="8507413" cy="5500688"/>
          </a:xfrm>
        </p:spPr>
        <p:txBody>
          <a:bodyPr/>
          <a:lstStyle/>
          <a:p>
            <a:pPr algn="just" eaLnBrk="1" hangingPunct="1">
              <a:buFont typeface="Arial" charset="0"/>
              <a:buChar char="•"/>
            </a:pPr>
            <a:r>
              <a:rPr lang="en-US" smtClean="0">
                <a:latin typeface="Times New Roman" pitchFamily="18" charset="0"/>
                <a:cs typeface="Times New Roman" pitchFamily="18" charset="0"/>
              </a:rPr>
              <a:t>starting a new instruction on each clock cycle</a:t>
            </a:r>
          </a:p>
          <a:p>
            <a:pPr algn="just" eaLnBrk="1" hangingPunct="1">
              <a:buFont typeface="Arial" charset="0"/>
              <a:buChar char="•"/>
            </a:pPr>
            <a:r>
              <a:rPr lang="en-US" smtClean="0">
                <a:latin typeface="Times New Roman" pitchFamily="18" charset="0"/>
                <a:cs typeface="Times New Roman" pitchFamily="18" charset="0"/>
              </a:rPr>
              <a:t>don’t try to perform two different operations with the same data path resource on the same clock cycle. </a:t>
            </a:r>
          </a:p>
          <a:p>
            <a:pPr algn="just" eaLnBrk="1" hangingPunct="1">
              <a:buFont typeface="Arial" charset="0"/>
              <a:buChar char="•"/>
            </a:pPr>
            <a:r>
              <a:rPr lang="en-US" smtClean="0">
                <a:latin typeface="Times New Roman" pitchFamily="18" charset="0"/>
                <a:cs typeface="Times New Roman" pitchFamily="18" charset="0"/>
              </a:rPr>
              <a:t>For example, a single ALU cannot be asked to compute an effective address and perform a subtract operation at the same time</a:t>
            </a:r>
          </a:p>
          <a:p>
            <a:pPr algn="just" eaLnBrk="1" hangingPunct="1">
              <a:buFont typeface="Arial" charset="0"/>
              <a:buChar char="•"/>
            </a:pPr>
            <a:r>
              <a:rPr lang="en-US" smtClean="0">
                <a:latin typeface="Times New Roman" pitchFamily="18" charset="0"/>
                <a:cs typeface="Times New Roman" pitchFamily="18" charset="0"/>
              </a:rPr>
              <a:t>Second, the register file is used in the two stages: one for reading in ID and one for writing in WB.</a:t>
            </a:r>
          </a:p>
          <a:p>
            <a:pPr algn="just" eaLnBrk="1" hangingPunct="1">
              <a:buFont typeface="Arial" charset="0"/>
              <a:buChar char="•"/>
            </a:pPr>
            <a:r>
              <a:rPr lang="en-US" smtClean="0">
                <a:latin typeface="Times New Roman" pitchFamily="18" charset="0"/>
                <a:cs typeface="Times New Roman" pitchFamily="18" charset="0"/>
              </a:rPr>
              <a:t>To handle reads and a write to the same register we perform the register write in the first half of the clock cycle and the read in the second half</a:t>
            </a:r>
          </a:p>
          <a:p>
            <a:pPr eaLnBrk="1" hangingPunct="1">
              <a:buFont typeface="Arial" charset="0"/>
              <a:buChar char="•"/>
            </a:pPr>
            <a:endParaRPr lang="en-US"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b="1" smtClean="0"/>
              <a:t>Pipeline</a:t>
            </a:r>
            <a:endParaRPr lang="en-US" smtClean="0"/>
          </a:p>
        </p:txBody>
      </p:sp>
      <p:sp>
        <p:nvSpPr>
          <p:cNvPr id="20483" name="Content Placeholder 2"/>
          <p:cNvSpPr>
            <a:spLocks noGrp="1"/>
          </p:cNvSpPr>
          <p:nvPr>
            <p:ph idx="1"/>
          </p:nvPr>
        </p:nvSpPr>
        <p:spPr/>
        <p:txBody>
          <a:bodyPr/>
          <a:lstStyle/>
          <a:p>
            <a:pPr algn="just" eaLnBrk="1" hangingPunct="1">
              <a:buFont typeface="Arial" charset="0"/>
              <a:buChar char="•"/>
            </a:pPr>
            <a:r>
              <a:rPr lang="en-US" smtClean="0">
                <a:latin typeface="Times New Roman" pitchFamily="18" charset="0"/>
                <a:cs typeface="Times New Roman" pitchFamily="18" charset="0"/>
              </a:rPr>
              <a:t>we must also ensure that instructions in different stages of the pipeline do not interfere with one another. </a:t>
            </a:r>
          </a:p>
          <a:p>
            <a:pPr algn="just" eaLnBrk="1" hangingPunct="1">
              <a:buFont typeface="Arial" charset="0"/>
              <a:buChar char="•"/>
            </a:pPr>
            <a:r>
              <a:rPr lang="en-US" smtClean="0">
                <a:latin typeface="Times New Roman" pitchFamily="18" charset="0"/>
                <a:cs typeface="Times New Roman" pitchFamily="18" charset="0"/>
              </a:rPr>
              <a:t>This separation is done by introducing pipeline registers between successive stages of the pipeline, so that at the end of a clock cycle all the results from a given stage are stored into a register that is used as the input to the next stage on the next clock cycle</a:t>
            </a:r>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endParaRPr lang="en-US" smtClean="0"/>
          </a:p>
        </p:txBody>
      </p:sp>
      <p:sp>
        <p:nvSpPr>
          <p:cNvPr id="21507" name="Content Placeholder 2"/>
          <p:cNvSpPr>
            <a:spLocks noGrp="1"/>
          </p:cNvSpPr>
          <p:nvPr>
            <p:ph idx="1"/>
          </p:nvPr>
        </p:nvSpPr>
        <p:spPr/>
        <p:txBody>
          <a:bodyPr/>
          <a:lstStyle/>
          <a:p>
            <a:pPr eaLnBrk="1" hangingPunct="1"/>
            <a:endParaRPr lang="en-US" smtClean="0"/>
          </a:p>
        </p:txBody>
      </p:sp>
      <p:sp>
        <p:nvSpPr>
          <p:cNvPr id="5" name="Footer Placeholder 4"/>
          <p:cNvSpPr>
            <a:spLocks noGrp="1"/>
          </p:cNvSpPr>
          <p:nvPr>
            <p:ph type="ftr" sz="quarter" idx="11"/>
          </p:nvPr>
        </p:nvSpPr>
        <p:spPr/>
        <p:txBody>
          <a:bodyPr/>
          <a:lstStyle/>
          <a:p>
            <a:pPr>
              <a:defRPr/>
            </a:pPr>
            <a:r>
              <a:rPr lang="en-US"/>
              <a:t>prepared by Geetha.G and Safa.M</a:t>
            </a:r>
          </a:p>
        </p:txBody>
      </p:sp>
      <p:pic>
        <p:nvPicPr>
          <p:cNvPr id="21509" name="Picture 2"/>
          <p:cNvPicPr>
            <a:picLocks noChangeAspect="1" noChangeArrowheads="1"/>
          </p:cNvPicPr>
          <p:nvPr/>
        </p:nvPicPr>
        <p:blipFill>
          <a:blip r:embed="rId2"/>
          <a:srcRect/>
          <a:stretch>
            <a:fillRect/>
          </a:stretch>
        </p:blipFill>
        <p:spPr bwMode="auto">
          <a:xfrm>
            <a:off x="357188" y="-933450"/>
            <a:ext cx="9167812" cy="779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endParaRPr lang="en-US" smtClean="0"/>
          </a:p>
        </p:txBody>
      </p:sp>
      <p:pic>
        <p:nvPicPr>
          <p:cNvPr id="22531" name="Picture 2"/>
          <p:cNvPicPr>
            <a:picLocks noGrp="1" noChangeAspect="1" noChangeArrowheads="1"/>
          </p:cNvPicPr>
          <p:nvPr>
            <p:ph idx="1"/>
          </p:nvPr>
        </p:nvPicPr>
        <p:blipFill>
          <a:blip r:embed="rId2"/>
          <a:srcRect/>
          <a:stretch>
            <a:fillRect/>
          </a:stretch>
        </p:blipFill>
        <p:spPr>
          <a:xfrm>
            <a:off x="2365375" y="1935163"/>
            <a:ext cx="4413250" cy="4389437"/>
          </a:xfrm>
        </p:spPr>
      </p:pic>
      <p:sp>
        <p:nvSpPr>
          <p:cNvPr id="5" name="Footer Placeholder 4"/>
          <p:cNvSpPr>
            <a:spLocks noGrp="1"/>
          </p:cNvSpPr>
          <p:nvPr>
            <p:ph type="ftr" sz="quarter" idx="11"/>
          </p:nvPr>
        </p:nvSpPr>
        <p:spPr/>
        <p:txBody>
          <a:bodyPr/>
          <a:lstStyle/>
          <a:p>
            <a:pPr>
              <a:defRPr/>
            </a:pPr>
            <a:r>
              <a:rPr lang="en-US"/>
              <a:t>prepared by Geetha.G and Safa.M</a:t>
            </a:r>
          </a:p>
        </p:txBody>
      </p:sp>
      <p:pic>
        <p:nvPicPr>
          <p:cNvPr id="22533" name="Picture 3"/>
          <p:cNvPicPr>
            <a:picLocks noChangeAspect="1" noChangeArrowheads="1"/>
          </p:cNvPicPr>
          <p:nvPr/>
        </p:nvPicPr>
        <p:blipFill>
          <a:blip r:embed="rId2"/>
          <a:srcRect/>
          <a:stretch>
            <a:fillRect/>
          </a:stretch>
        </p:blipFill>
        <p:spPr bwMode="auto">
          <a:xfrm>
            <a:off x="-2071688" y="-2214563"/>
            <a:ext cx="11215688" cy="10942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Throughput and speedup</a:t>
            </a:r>
          </a:p>
        </p:txBody>
      </p:sp>
      <p:sp>
        <p:nvSpPr>
          <p:cNvPr id="23555" name="Content Placeholder 2"/>
          <p:cNvSpPr>
            <a:spLocks noGrp="1"/>
          </p:cNvSpPr>
          <p:nvPr>
            <p:ph idx="1"/>
          </p:nvPr>
        </p:nvSpPr>
        <p:spPr/>
        <p:txBody>
          <a:bodyPr/>
          <a:lstStyle/>
          <a:p>
            <a:pPr algn="just" eaLnBrk="1" hangingPunct="1">
              <a:buFont typeface="Arial" charset="0"/>
              <a:buChar char="•"/>
            </a:pPr>
            <a:r>
              <a:rPr lang="en-US" smtClean="0">
                <a:latin typeface="Times New Roman" pitchFamily="18" charset="0"/>
                <a:cs typeface="Times New Roman" pitchFamily="18" charset="0"/>
              </a:rPr>
              <a:t>Pipelining increases the CPU instruction throughput—the number of instructions completed per unit of time—but it does not reduce the execution time of an individual instruction</a:t>
            </a:r>
          </a:p>
          <a:p>
            <a:pPr algn="just" eaLnBrk="1" hangingPunct="1">
              <a:buFont typeface="Arial" charset="0"/>
              <a:buChar char="•"/>
            </a:pPr>
            <a:r>
              <a:rPr lang="en-US" smtClean="0">
                <a:latin typeface="Times New Roman" pitchFamily="18" charset="0"/>
                <a:cs typeface="Times New Roman" pitchFamily="18" charset="0"/>
              </a:rPr>
              <a:t>Pipeline overhead arises from the  combination of pipeline register delay and clock skew.</a:t>
            </a:r>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endParaRPr lang="en-US" smtClean="0"/>
          </a:p>
        </p:txBody>
      </p:sp>
      <p:pic>
        <p:nvPicPr>
          <p:cNvPr id="24579" name="Picture 2"/>
          <p:cNvPicPr>
            <a:picLocks noGrp="1" noChangeAspect="1" noChangeArrowheads="1"/>
          </p:cNvPicPr>
          <p:nvPr>
            <p:ph idx="1"/>
          </p:nvPr>
        </p:nvPicPr>
        <p:blipFill>
          <a:blip r:embed="rId2"/>
          <a:srcRect/>
          <a:stretch>
            <a:fillRect/>
          </a:stretch>
        </p:blipFill>
        <p:spPr>
          <a:xfrm>
            <a:off x="457200" y="2376488"/>
            <a:ext cx="8229600" cy="3506787"/>
          </a:xfrm>
        </p:spPr>
      </p:pic>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pPr eaLnBrk="1" fontAlgn="auto" hangingPunct="1">
              <a:spcAft>
                <a:spcPts val="0"/>
              </a:spcAft>
              <a:defRPr/>
            </a:pPr>
            <a:r>
              <a:rPr lang="en-US" b="1" smtClean="0"/>
              <a:t>The Major Hurdle of Pipelining—Pipeline Hazards</a:t>
            </a:r>
            <a:endParaRPr lang="en-US" smtClean="0"/>
          </a:p>
        </p:txBody>
      </p:sp>
      <p:sp>
        <p:nvSpPr>
          <p:cNvPr id="25603" name="Content Placeholder 2"/>
          <p:cNvSpPr>
            <a:spLocks noGrp="1"/>
          </p:cNvSpPr>
          <p:nvPr>
            <p:ph idx="1"/>
          </p:nvPr>
        </p:nvSpPr>
        <p:spPr/>
        <p:txBody>
          <a:bodyPr/>
          <a:lstStyle/>
          <a:p>
            <a:pPr algn="just" eaLnBrk="1" hangingPunct="1">
              <a:buFont typeface="Arial" charset="0"/>
              <a:buChar char="•"/>
            </a:pPr>
            <a:r>
              <a:rPr lang="en-US" smtClean="0">
                <a:latin typeface="Times New Roman" pitchFamily="18" charset="0"/>
                <a:cs typeface="Times New Roman" pitchFamily="18" charset="0"/>
              </a:rPr>
              <a:t>There are situations, called hazards, that prevent the next instruction in the instruction stream from executing during its designated clock cycle. </a:t>
            </a:r>
          </a:p>
          <a:p>
            <a:pPr algn="just" eaLnBrk="1" hangingPunct="1">
              <a:buFont typeface="Arial" charset="0"/>
              <a:buChar char="•"/>
            </a:pPr>
            <a:r>
              <a:rPr lang="en-US" smtClean="0">
                <a:latin typeface="Times New Roman" pitchFamily="18" charset="0"/>
                <a:cs typeface="Times New Roman" pitchFamily="18" charset="0"/>
              </a:rPr>
              <a:t>Hazards reduce the performance from the ideal speedup gained by pipelining. </a:t>
            </a:r>
          </a:p>
          <a:p>
            <a:pPr algn="just" eaLnBrk="1" hangingPunct="1">
              <a:buFont typeface="Arial" charset="0"/>
              <a:buChar char="•"/>
            </a:pPr>
            <a:r>
              <a:rPr lang="en-US" smtClean="0">
                <a:latin typeface="Times New Roman" pitchFamily="18" charset="0"/>
                <a:cs typeface="Times New Roman" pitchFamily="18" charset="0"/>
              </a:rPr>
              <a:t>There are three classes of hazards:</a:t>
            </a:r>
          </a:p>
          <a:p>
            <a:pPr algn="just" eaLnBrk="1" hangingPunct="1">
              <a:buFont typeface="Arial" charset="0"/>
              <a:buChar char="•"/>
            </a:pPr>
            <a:r>
              <a:rPr lang="en-US" smtClean="0">
                <a:latin typeface="Times New Roman" pitchFamily="18" charset="0"/>
                <a:cs typeface="Times New Roman" pitchFamily="18" charset="0"/>
              </a:rPr>
              <a:t>1. Structural hazards</a:t>
            </a:r>
          </a:p>
          <a:p>
            <a:pPr algn="just" eaLnBrk="1" hangingPunct="1">
              <a:buFont typeface="Arial" charset="0"/>
              <a:buChar char="•"/>
            </a:pPr>
            <a:r>
              <a:rPr lang="en-US" smtClean="0">
                <a:latin typeface="Times New Roman" pitchFamily="18" charset="0"/>
                <a:cs typeface="Times New Roman" pitchFamily="18" charset="0"/>
              </a:rPr>
              <a:t>arise from resource conflicts when the hardware cannot support all possible combinations of instructions simultaneously in overlapped execution.</a:t>
            </a:r>
          </a:p>
          <a:p>
            <a:pPr eaLnBrk="1" hangingPunct="1"/>
            <a:endParaRPr lang="en-US" smtClean="0"/>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endParaRPr lang="en-US" smtClean="0"/>
          </a:p>
        </p:txBody>
      </p:sp>
      <p:sp>
        <p:nvSpPr>
          <p:cNvPr id="26627" name="Content Placeholder 2"/>
          <p:cNvSpPr>
            <a:spLocks noGrp="1"/>
          </p:cNvSpPr>
          <p:nvPr>
            <p:ph idx="1"/>
          </p:nvPr>
        </p:nvSpPr>
        <p:spPr/>
        <p:txBody>
          <a:bodyPr/>
          <a:lstStyle/>
          <a:p>
            <a:pPr algn="just" eaLnBrk="1" hangingPunct="1">
              <a:buFont typeface="Arial" charset="0"/>
              <a:buChar char="•"/>
            </a:pPr>
            <a:r>
              <a:rPr lang="en-US" smtClean="0">
                <a:latin typeface="Times New Roman" pitchFamily="18" charset="0"/>
                <a:cs typeface="Times New Roman" pitchFamily="18" charset="0"/>
              </a:rPr>
              <a:t>2. Data hazards</a:t>
            </a:r>
          </a:p>
          <a:p>
            <a:pPr algn="just" eaLnBrk="1" hangingPunct="1">
              <a:buFont typeface="Arial" charset="0"/>
              <a:buChar char="•"/>
            </a:pPr>
            <a:r>
              <a:rPr lang="en-US" smtClean="0">
                <a:latin typeface="Times New Roman" pitchFamily="18" charset="0"/>
                <a:cs typeface="Times New Roman" pitchFamily="18" charset="0"/>
              </a:rPr>
              <a:t>arise when an instruction depends on the results of a previous instruction</a:t>
            </a:r>
          </a:p>
          <a:p>
            <a:pPr algn="just" eaLnBrk="1" hangingPunct="1">
              <a:buFont typeface="Arial" charset="0"/>
              <a:buChar char="•"/>
            </a:pPr>
            <a:r>
              <a:rPr lang="en-US" smtClean="0">
                <a:latin typeface="Times New Roman" pitchFamily="18" charset="0"/>
                <a:cs typeface="Times New Roman" pitchFamily="18" charset="0"/>
              </a:rPr>
              <a:t>3.Control hazards</a:t>
            </a:r>
          </a:p>
          <a:p>
            <a:pPr algn="just" eaLnBrk="1" hangingPunct="1">
              <a:buFont typeface="Arial" charset="0"/>
              <a:buChar char="•"/>
            </a:pPr>
            <a:r>
              <a:rPr lang="en-US" smtClean="0">
                <a:latin typeface="Times New Roman" pitchFamily="18" charset="0"/>
                <a:cs typeface="Times New Roman" pitchFamily="18" charset="0"/>
              </a:rPr>
              <a:t>arise from the pipelining of branches and other instructions that change the PC.</a:t>
            </a:r>
          </a:p>
          <a:p>
            <a:pPr algn="just" eaLnBrk="1" hangingPunct="1">
              <a:buFont typeface="Arial" charset="0"/>
              <a:buChar char="•"/>
            </a:pPr>
            <a:r>
              <a:rPr lang="en-US" smtClean="0">
                <a:latin typeface="Times New Roman" pitchFamily="18" charset="0"/>
                <a:cs typeface="Times New Roman" pitchFamily="18" charset="0"/>
              </a:rPr>
              <a:t>Hazards in pipelines can make it necessary to stall the pipeline</a:t>
            </a:r>
          </a:p>
          <a:p>
            <a:pPr algn="just" eaLnBrk="1" hangingPunct="1"/>
            <a:endParaRPr lang="en-US" smtClean="0"/>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b="1" smtClean="0"/>
              <a:t>Structural Hazards</a:t>
            </a:r>
            <a:endParaRPr lang="en-US" smtClean="0"/>
          </a:p>
        </p:txBody>
      </p:sp>
      <p:sp>
        <p:nvSpPr>
          <p:cNvPr id="27651" name="Content Placeholder 2"/>
          <p:cNvSpPr>
            <a:spLocks noGrp="1"/>
          </p:cNvSpPr>
          <p:nvPr>
            <p:ph idx="1"/>
          </p:nvPr>
        </p:nvSpPr>
        <p:spPr/>
        <p:txBody>
          <a:bodyPr/>
          <a:lstStyle/>
          <a:p>
            <a:pPr eaLnBrk="1" hangingPunct="1">
              <a:buFont typeface="Arial" charset="0"/>
              <a:buChar char="•"/>
            </a:pPr>
            <a:r>
              <a:rPr lang="en-US" smtClean="0">
                <a:latin typeface="Times New Roman" pitchFamily="18" charset="0"/>
                <a:cs typeface="Times New Roman" pitchFamily="18" charset="0"/>
              </a:rPr>
              <a:t>If some combination of instructions cannot be accommodated because of resource conflicts, the processor is said to have a structural hazard.</a:t>
            </a:r>
          </a:p>
          <a:p>
            <a:pPr eaLnBrk="1" hangingPunct="1">
              <a:buFont typeface="Arial" charset="0"/>
              <a:buChar char="•"/>
            </a:pPr>
            <a:r>
              <a:rPr lang="en-US" smtClean="0">
                <a:latin typeface="Times New Roman" pitchFamily="18" charset="0"/>
                <a:cs typeface="Times New Roman" pitchFamily="18" charset="0"/>
              </a:rPr>
              <a:t>When a sequence of instructions encounters this hazard, the pipeline will stall one of the instructions until the required unit is available. Such stalls will increase the CPI from its usual ideal value of 1.</a:t>
            </a:r>
          </a:p>
          <a:p>
            <a:pPr eaLnBrk="1" hangingPunct="1"/>
            <a:endParaRPr lang="en-US" smtClean="0"/>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b="1" smtClean="0"/>
              <a:t>Structural Hazards</a:t>
            </a:r>
            <a:endParaRPr lang="en-US" smtClean="0"/>
          </a:p>
        </p:txBody>
      </p:sp>
      <p:sp>
        <p:nvSpPr>
          <p:cNvPr id="28675" name="Content Placeholder 2"/>
          <p:cNvSpPr>
            <a:spLocks noGrp="1"/>
          </p:cNvSpPr>
          <p:nvPr>
            <p:ph idx="1"/>
          </p:nvPr>
        </p:nvSpPr>
        <p:spPr/>
        <p:txBody>
          <a:bodyPr/>
          <a:lstStyle/>
          <a:p>
            <a:pPr eaLnBrk="1" hangingPunct="1">
              <a:buFont typeface="Arial" charset="0"/>
              <a:buChar char="•"/>
            </a:pPr>
            <a:r>
              <a:rPr lang="en-US" smtClean="0">
                <a:latin typeface="Times New Roman" pitchFamily="18" charset="0"/>
                <a:cs typeface="Times New Roman" pitchFamily="18" charset="0"/>
              </a:rPr>
              <a:t>Some pipelined processors have shared a single-memory pipeline for data and instructions. As a result, when an instruction contains a data memory reference, it will conflict with the instruction reference for a later instruction</a:t>
            </a:r>
          </a:p>
          <a:p>
            <a:pPr eaLnBrk="1" hangingPunct="1">
              <a:buFont typeface="Arial" charset="0"/>
              <a:buChar char="•"/>
            </a:pPr>
            <a:r>
              <a:rPr lang="en-US" smtClean="0">
                <a:latin typeface="Times New Roman" pitchFamily="18" charset="0"/>
                <a:cs typeface="Times New Roman" pitchFamily="18" charset="0"/>
              </a:rPr>
              <a:t>To resolve this hazard, we stall the pipeline for 1 clock cycle when the data memory access occurs. A stall is commonly called a pipeline bubble or just bubble</a:t>
            </a:r>
          </a:p>
          <a:p>
            <a:pPr eaLnBrk="1" hangingPunct="1"/>
            <a:endParaRPr lang="en-US" smtClean="0"/>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p:txBody>
          <a:bodyPr/>
          <a:lstStyle/>
          <a:p>
            <a:pPr eaLnBrk="1" hangingPunct="1"/>
            <a:r>
              <a:rPr lang="en-US" b="1" smtClean="0"/>
              <a:t>What Is Pipelining?</a:t>
            </a:r>
            <a:endParaRPr lang="en-US" smtClean="0"/>
          </a:p>
        </p:txBody>
      </p:sp>
      <p:sp>
        <p:nvSpPr>
          <p:cNvPr id="11267" name="Content Placeholder 4"/>
          <p:cNvSpPr>
            <a:spLocks noGrp="1"/>
          </p:cNvSpPr>
          <p:nvPr>
            <p:ph idx="1"/>
          </p:nvPr>
        </p:nvSpPr>
        <p:spPr/>
        <p:txBody>
          <a:bodyPr/>
          <a:lstStyle/>
          <a:p>
            <a:pPr algn="just" eaLnBrk="1" hangingPunct="1">
              <a:buFont typeface="Arial" charset="0"/>
              <a:buChar char="•"/>
            </a:pPr>
            <a:r>
              <a:rPr lang="en-US" i="1" smtClean="0">
                <a:latin typeface="Times New Roman" pitchFamily="18" charset="0"/>
                <a:cs typeface="Times New Roman" pitchFamily="18" charset="0"/>
              </a:rPr>
              <a:t>Pipelining </a:t>
            </a:r>
            <a:r>
              <a:rPr lang="en-US" smtClean="0">
                <a:latin typeface="Times New Roman" pitchFamily="18" charset="0"/>
                <a:cs typeface="Times New Roman" pitchFamily="18" charset="0"/>
              </a:rPr>
              <a:t>is an implementation technique whereby multiple instructions are overlapped in execution</a:t>
            </a:r>
          </a:p>
          <a:p>
            <a:pPr algn="just" eaLnBrk="1" hangingPunct="1">
              <a:buFont typeface="Arial" charset="0"/>
              <a:buChar char="•"/>
            </a:pPr>
            <a:r>
              <a:rPr lang="en-US" smtClean="0">
                <a:latin typeface="Times New Roman" pitchFamily="18" charset="0"/>
                <a:cs typeface="Times New Roman" pitchFamily="18" charset="0"/>
              </a:rPr>
              <a:t>Pipelining exploits parallelism among the instructions in a sequential instruction stream.</a:t>
            </a:r>
          </a:p>
          <a:p>
            <a:pPr algn="just" eaLnBrk="1" hangingPunct="1">
              <a:buFont typeface="Arial" charset="0"/>
              <a:buChar char="•"/>
            </a:pPr>
            <a:r>
              <a:rPr lang="en-US" smtClean="0">
                <a:latin typeface="Times New Roman" pitchFamily="18" charset="0"/>
                <a:cs typeface="Times New Roman" pitchFamily="18" charset="0"/>
              </a:rPr>
              <a:t>pipelining is the key implementation technique used to make fast CPUs.</a:t>
            </a:r>
          </a:p>
          <a:p>
            <a:pPr algn="just" eaLnBrk="1" hangingPunct="1">
              <a:buFont typeface="Arial" charset="0"/>
              <a:buChar char="•"/>
            </a:pPr>
            <a:r>
              <a:rPr lang="en-US" smtClean="0">
                <a:latin typeface="Times New Roman" pitchFamily="18" charset="0"/>
                <a:cs typeface="Times New Roman" pitchFamily="18" charset="0"/>
              </a:rPr>
              <a:t>each step in the pipeline completes a part of an instruction</a:t>
            </a:r>
            <a:r>
              <a:rPr lang="en-US" smtClean="0"/>
              <a:t>.</a:t>
            </a:r>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endParaRPr lang="en-US" altLang="en-US" smtClean="0"/>
          </a:p>
        </p:txBody>
      </p:sp>
      <p:pic>
        <p:nvPicPr>
          <p:cNvPr id="29699" name="Picture 2"/>
          <p:cNvPicPr>
            <a:picLocks noGrp="1" noChangeAspect="1" noChangeArrowheads="1"/>
          </p:cNvPicPr>
          <p:nvPr>
            <p:ph idx="1"/>
          </p:nvPr>
        </p:nvPicPr>
        <p:blipFill>
          <a:blip r:embed="rId2"/>
          <a:srcRect/>
          <a:stretch>
            <a:fillRect/>
          </a:stretch>
        </p:blipFill>
        <p:spPr>
          <a:xfrm>
            <a:off x="0" y="0"/>
            <a:ext cx="8964613" cy="6742113"/>
          </a:xfrm>
        </p:spPr>
      </p:pic>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b="1" smtClean="0"/>
              <a:t>Structural Hazards</a:t>
            </a:r>
            <a:endParaRPr lang="en-US" altLang="en-US" smtClean="0"/>
          </a:p>
        </p:txBody>
      </p:sp>
      <p:sp>
        <p:nvSpPr>
          <p:cNvPr id="30723" name="Content Placeholder 2"/>
          <p:cNvSpPr>
            <a:spLocks noGrp="1"/>
          </p:cNvSpPr>
          <p:nvPr>
            <p:ph idx="1"/>
          </p:nvPr>
        </p:nvSpPr>
        <p:spPr/>
        <p:txBody>
          <a:bodyPr/>
          <a:lstStyle/>
          <a:p>
            <a:pPr eaLnBrk="1" hangingPunct="1"/>
            <a:endParaRPr lang="en-US" altLang="en-US" smtClean="0"/>
          </a:p>
        </p:txBody>
      </p:sp>
      <p:sp>
        <p:nvSpPr>
          <p:cNvPr id="5" name="Footer Placeholder 4"/>
          <p:cNvSpPr>
            <a:spLocks noGrp="1"/>
          </p:cNvSpPr>
          <p:nvPr>
            <p:ph type="ftr" sz="quarter" idx="11"/>
          </p:nvPr>
        </p:nvSpPr>
        <p:spPr/>
        <p:txBody>
          <a:bodyPr/>
          <a:lstStyle/>
          <a:p>
            <a:pPr>
              <a:defRPr/>
            </a:pPr>
            <a:r>
              <a:rPr lang="en-US"/>
              <a:t>prepared by Geetha.G and Safa.M</a:t>
            </a:r>
          </a:p>
        </p:txBody>
      </p:sp>
      <p:pic>
        <p:nvPicPr>
          <p:cNvPr id="30725" name="Picture 2"/>
          <p:cNvPicPr>
            <a:picLocks noChangeAspect="1" noChangeArrowheads="1"/>
          </p:cNvPicPr>
          <p:nvPr/>
        </p:nvPicPr>
        <p:blipFill>
          <a:blip r:embed="rId2"/>
          <a:srcRect/>
          <a:stretch>
            <a:fillRect/>
          </a:stretch>
        </p:blipFill>
        <p:spPr bwMode="auto">
          <a:xfrm>
            <a:off x="395288" y="1471613"/>
            <a:ext cx="8748712" cy="4694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b="1" smtClean="0"/>
              <a:t>Data Hazards</a:t>
            </a:r>
            <a:endParaRPr lang="en-US" smtClean="0"/>
          </a:p>
        </p:txBody>
      </p:sp>
      <p:sp>
        <p:nvSpPr>
          <p:cNvPr id="31747" name="Content Placeholder 2"/>
          <p:cNvSpPr>
            <a:spLocks noGrp="1"/>
          </p:cNvSpPr>
          <p:nvPr>
            <p:ph idx="1"/>
          </p:nvPr>
        </p:nvSpPr>
        <p:spPr>
          <a:xfrm>
            <a:off x="457200" y="1143000"/>
            <a:ext cx="8686800" cy="5357813"/>
          </a:xfrm>
        </p:spPr>
        <p:txBody>
          <a:bodyPr/>
          <a:lstStyle/>
          <a:p>
            <a:pPr eaLnBrk="1" hangingPunct="1">
              <a:buFont typeface="Arial" charset="0"/>
              <a:buChar char="•"/>
            </a:pPr>
            <a:endParaRPr lang="en-US" smtClean="0">
              <a:latin typeface="Times New Roman" pitchFamily="18" charset="0"/>
              <a:cs typeface="Times New Roman" pitchFamily="18" charset="0"/>
            </a:endParaRPr>
          </a:p>
          <a:p>
            <a:pPr eaLnBrk="1" hangingPunct="1">
              <a:buFont typeface="Arial" charset="0"/>
              <a:buChar char="•"/>
            </a:pPr>
            <a:endParaRPr lang="en-US" smtClean="0">
              <a:latin typeface="Times New Roman" pitchFamily="18" charset="0"/>
              <a:cs typeface="Times New Roman" pitchFamily="18" charset="0"/>
            </a:endParaRPr>
          </a:p>
          <a:p>
            <a:pPr algn="just" eaLnBrk="1" hangingPunct="1">
              <a:buFont typeface="Arial" charset="0"/>
              <a:buChar char="•"/>
            </a:pPr>
            <a:r>
              <a:rPr lang="en-US" smtClean="0">
                <a:latin typeface="Times New Roman" pitchFamily="18" charset="0"/>
                <a:cs typeface="Times New Roman" pitchFamily="18" charset="0"/>
              </a:rPr>
              <a:t>Data hazards arise when an instruction depends on the results of a previous instruction in a way that is exposed by the overlapping of instructions in the pipeline.</a:t>
            </a:r>
          </a:p>
          <a:p>
            <a:pPr algn="just" eaLnBrk="1" hangingPunct="1">
              <a:buFont typeface="Arial" charset="0"/>
              <a:buChar char="•"/>
            </a:pPr>
            <a:r>
              <a:rPr lang="en-US" altLang="en-US" smtClean="0">
                <a:latin typeface="Times New Roman" pitchFamily="18" charset="0"/>
                <a:cs typeface="Times New Roman" pitchFamily="18" charset="0"/>
              </a:rPr>
              <a:t>Consider the pipelined execution of these instructions:</a:t>
            </a:r>
          </a:p>
          <a:p>
            <a:pPr algn="just" eaLnBrk="1" hangingPunct="1">
              <a:buFont typeface="Arial" charset="0"/>
              <a:buChar char="•"/>
            </a:pPr>
            <a:r>
              <a:rPr lang="en-US" altLang="en-US" smtClean="0">
                <a:latin typeface="Times New Roman" pitchFamily="18" charset="0"/>
                <a:cs typeface="Times New Roman" pitchFamily="18" charset="0"/>
              </a:rPr>
              <a:t>DADD R1,R2,R3</a:t>
            </a:r>
          </a:p>
          <a:p>
            <a:pPr algn="just" eaLnBrk="1" hangingPunct="1">
              <a:buFont typeface="Arial" charset="0"/>
              <a:buChar char="•"/>
            </a:pPr>
            <a:r>
              <a:rPr lang="en-US" altLang="en-US" smtClean="0">
                <a:latin typeface="Times New Roman" pitchFamily="18" charset="0"/>
                <a:cs typeface="Times New Roman" pitchFamily="18" charset="0"/>
              </a:rPr>
              <a:t>DSUB R4,R1,R5</a:t>
            </a:r>
          </a:p>
          <a:p>
            <a:pPr algn="just" eaLnBrk="1" hangingPunct="1">
              <a:buFont typeface="Arial" charset="0"/>
              <a:buChar char="•"/>
            </a:pPr>
            <a:r>
              <a:rPr lang="en-US" altLang="en-US" smtClean="0">
                <a:latin typeface="Times New Roman" pitchFamily="18" charset="0"/>
                <a:cs typeface="Times New Roman" pitchFamily="18" charset="0"/>
              </a:rPr>
              <a:t>AND R6,R1,R7</a:t>
            </a:r>
          </a:p>
          <a:p>
            <a:pPr algn="just" eaLnBrk="1" hangingPunct="1">
              <a:buFont typeface="Arial" charset="0"/>
              <a:buChar char="•"/>
            </a:pPr>
            <a:r>
              <a:rPr lang="en-US" altLang="en-US" smtClean="0">
                <a:latin typeface="Times New Roman" pitchFamily="18" charset="0"/>
                <a:cs typeface="Times New Roman" pitchFamily="18" charset="0"/>
              </a:rPr>
              <a:t>OR R8,R1,R9</a:t>
            </a:r>
          </a:p>
          <a:p>
            <a:pPr algn="just" eaLnBrk="1" hangingPunct="1">
              <a:buFont typeface="Arial" charset="0"/>
              <a:buChar char="•"/>
            </a:pPr>
            <a:r>
              <a:rPr lang="en-US" altLang="en-US" smtClean="0">
                <a:latin typeface="Times New Roman" pitchFamily="18" charset="0"/>
                <a:cs typeface="Times New Roman" pitchFamily="18" charset="0"/>
              </a:rPr>
              <a:t>XOR R10,R1,R11</a:t>
            </a:r>
          </a:p>
          <a:p>
            <a:pPr algn="just" eaLnBrk="1" hangingPunct="1"/>
            <a:endParaRPr lang="en-US" altLang="en-US" smtClean="0"/>
          </a:p>
          <a:p>
            <a:pPr eaLnBrk="1" hangingPunct="1"/>
            <a:endParaRPr lang="en-US" smtClean="0"/>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endParaRPr lang="en-US" smtClean="0"/>
          </a:p>
        </p:txBody>
      </p:sp>
      <p:sp>
        <p:nvSpPr>
          <p:cNvPr id="32771" name="Content Placeholder 2"/>
          <p:cNvSpPr>
            <a:spLocks noGrp="1"/>
          </p:cNvSpPr>
          <p:nvPr>
            <p:ph idx="1"/>
          </p:nvPr>
        </p:nvSpPr>
        <p:spPr/>
        <p:txBody>
          <a:bodyPr/>
          <a:lstStyle/>
          <a:p>
            <a:pPr algn="just" eaLnBrk="1" hangingPunct="1">
              <a:buFont typeface="Arial" charset="0"/>
              <a:buChar char="•"/>
            </a:pPr>
            <a:r>
              <a:rPr lang="en-US" smtClean="0">
                <a:latin typeface="Times New Roman" pitchFamily="18" charset="0"/>
                <a:cs typeface="Times New Roman" pitchFamily="18" charset="0"/>
              </a:rPr>
              <a:t>the DADD instruction writes the value of R1 in the WB pipe stage, but the DSUB instruction reads the value during its ID stage. This problem is called a data hazard</a:t>
            </a:r>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endParaRPr lang="en-US" altLang="en-US" smtClean="0"/>
          </a:p>
        </p:txBody>
      </p:sp>
      <p:pic>
        <p:nvPicPr>
          <p:cNvPr id="33795" name="Picture 2"/>
          <p:cNvPicPr>
            <a:picLocks noGrp="1" noChangeAspect="1" noChangeArrowheads="1"/>
          </p:cNvPicPr>
          <p:nvPr>
            <p:ph idx="1"/>
          </p:nvPr>
        </p:nvPicPr>
        <p:blipFill>
          <a:blip r:embed="rId2"/>
          <a:srcRect/>
          <a:stretch>
            <a:fillRect/>
          </a:stretch>
        </p:blipFill>
        <p:spPr>
          <a:xfrm>
            <a:off x="1697038" y="1935163"/>
            <a:ext cx="5749925" cy="4389437"/>
          </a:xfrm>
        </p:spPr>
      </p:pic>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pPr eaLnBrk="1" fontAlgn="auto" hangingPunct="1">
              <a:spcAft>
                <a:spcPts val="0"/>
              </a:spcAft>
              <a:defRPr/>
            </a:pPr>
            <a:r>
              <a:rPr lang="en-US" i="1" smtClean="0"/>
              <a:t>Minimizing Data Hazard Stalls by Forwarding</a:t>
            </a:r>
            <a:endParaRPr lang="en-US" smtClean="0"/>
          </a:p>
        </p:txBody>
      </p:sp>
      <p:sp>
        <p:nvSpPr>
          <p:cNvPr id="34819" name="Content Placeholder 2"/>
          <p:cNvSpPr>
            <a:spLocks noGrp="1"/>
          </p:cNvSpPr>
          <p:nvPr>
            <p:ph idx="1"/>
          </p:nvPr>
        </p:nvSpPr>
        <p:spPr/>
        <p:txBody>
          <a:bodyPr/>
          <a:lstStyle/>
          <a:p>
            <a:pPr eaLnBrk="1" hangingPunct="1">
              <a:buFont typeface="Arial" charset="0"/>
              <a:buChar char="•"/>
            </a:pPr>
            <a:r>
              <a:rPr lang="en-US" smtClean="0">
                <a:latin typeface="Times New Roman" pitchFamily="18" charset="0"/>
                <a:cs typeface="Times New Roman" pitchFamily="18" charset="0"/>
              </a:rPr>
              <a:t>forwarding (also called bypassing and sometimes short-circuiting)</a:t>
            </a:r>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endParaRPr lang="en-US" altLang="en-US" smtClean="0"/>
          </a:p>
        </p:txBody>
      </p:sp>
      <p:pic>
        <p:nvPicPr>
          <p:cNvPr id="35843" name="Picture 2"/>
          <p:cNvPicPr>
            <a:picLocks noGrp="1" noChangeAspect="1" noChangeArrowheads="1"/>
          </p:cNvPicPr>
          <p:nvPr>
            <p:ph idx="1"/>
          </p:nvPr>
        </p:nvPicPr>
        <p:blipFill>
          <a:blip r:embed="rId2"/>
          <a:srcRect/>
          <a:stretch>
            <a:fillRect/>
          </a:stretch>
        </p:blipFill>
        <p:spPr>
          <a:xfrm>
            <a:off x="179388" y="260350"/>
            <a:ext cx="8785225" cy="6597650"/>
          </a:xfrm>
        </p:spPr>
      </p:pic>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i="1" smtClean="0"/>
              <a:t>Data Hazards Requiring Stalls</a:t>
            </a:r>
            <a:endParaRPr lang="en-US" altLang="en-US" smtClean="0"/>
          </a:p>
        </p:txBody>
      </p:sp>
      <p:sp>
        <p:nvSpPr>
          <p:cNvPr id="36867" name="Content Placeholder 2"/>
          <p:cNvSpPr>
            <a:spLocks noGrp="1"/>
          </p:cNvSpPr>
          <p:nvPr>
            <p:ph idx="1"/>
          </p:nvPr>
        </p:nvSpPr>
        <p:spPr/>
        <p:txBody>
          <a:bodyPr/>
          <a:lstStyle/>
          <a:p>
            <a:pPr eaLnBrk="1" hangingPunct="1">
              <a:buFont typeface="Arial" charset="0"/>
              <a:buChar char="•"/>
            </a:pPr>
            <a:r>
              <a:rPr lang="en-US" altLang="en-US" smtClean="0">
                <a:latin typeface="Times New Roman" pitchFamily="18" charset="0"/>
                <a:cs typeface="Times New Roman" pitchFamily="18" charset="0"/>
              </a:rPr>
              <a:t>Consider the following sequence of instructions:</a:t>
            </a:r>
          </a:p>
          <a:p>
            <a:pPr eaLnBrk="1" hangingPunct="1">
              <a:buFont typeface="Arial" charset="0"/>
              <a:buChar char="•"/>
            </a:pPr>
            <a:r>
              <a:rPr lang="en-US" altLang="en-US" smtClean="0">
                <a:latin typeface="Times New Roman" pitchFamily="18" charset="0"/>
                <a:cs typeface="Times New Roman" pitchFamily="18" charset="0"/>
              </a:rPr>
              <a:t>LD R1,0(R2)</a:t>
            </a:r>
          </a:p>
          <a:p>
            <a:pPr eaLnBrk="1" hangingPunct="1">
              <a:buFont typeface="Arial" charset="0"/>
              <a:buChar char="•"/>
            </a:pPr>
            <a:r>
              <a:rPr lang="en-US" altLang="en-US" smtClean="0">
                <a:latin typeface="Times New Roman" pitchFamily="18" charset="0"/>
                <a:cs typeface="Times New Roman" pitchFamily="18" charset="0"/>
              </a:rPr>
              <a:t>DSUB R4,R1,R5</a:t>
            </a:r>
          </a:p>
          <a:p>
            <a:pPr eaLnBrk="1" hangingPunct="1">
              <a:buFont typeface="Arial" charset="0"/>
              <a:buChar char="•"/>
            </a:pPr>
            <a:r>
              <a:rPr lang="en-US" altLang="en-US" smtClean="0">
                <a:latin typeface="Times New Roman" pitchFamily="18" charset="0"/>
                <a:cs typeface="Times New Roman" pitchFamily="18" charset="0"/>
              </a:rPr>
              <a:t>AND R6,R1,R7</a:t>
            </a:r>
          </a:p>
          <a:p>
            <a:pPr eaLnBrk="1" hangingPunct="1">
              <a:buFont typeface="Arial" charset="0"/>
              <a:buChar char="•"/>
            </a:pPr>
            <a:r>
              <a:rPr lang="en-US" altLang="en-US" smtClean="0">
                <a:latin typeface="Times New Roman" pitchFamily="18" charset="0"/>
                <a:cs typeface="Times New Roman" pitchFamily="18" charset="0"/>
              </a:rPr>
              <a:t>OR R8,R1,R9</a:t>
            </a:r>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endParaRPr lang="en-US" altLang="en-US" smtClean="0"/>
          </a:p>
        </p:txBody>
      </p:sp>
      <p:pic>
        <p:nvPicPr>
          <p:cNvPr id="37891" name="Picture 2"/>
          <p:cNvPicPr>
            <a:picLocks noGrp="1" noChangeAspect="1" noChangeArrowheads="1"/>
          </p:cNvPicPr>
          <p:nvPr>
            <p:ph idx="1"/>
          </p:nvPr>
        </p:nvPicPr>
        <p:blipFill>
          <a:blip r:embed="rId2"/>
          <a:srcRect/>
          <a:stretch>
            <a:fillRect/>
          </a:stretch>
        </p:blipFill>
        <p:spPr>
          <a:xfrm>
            <a:off x="1473200" y="1935163"/>
            <a:ext cx="6197600" cy="4389437"/>
          </a:xfrm>
        </p:spPr>
      </p:pic>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endParaRPr lang="en-US" altLang="en-US" smtClean="0"/>
          </a:p>
        </p:txBody>
      </p:sp>
      <p:pic>
        <p:nvPicPr>
          <p:cNvPr id="38915" name="Picture 2"/>
          <p:cNvPicPr>
            <a:picLocks noGrp="1" noChangeAspect="1" noChangeArrowheads="1"/>
          </p:cNvPicPr>
          <p:nvPr>
            <p:ph idx="1"/>
          </p:nvPr>
        </p:nvPicPr>
        <p:blipFill>
          <a:blip r:embed="rId2"/>
          <a:srcRect/>
          <a:stretch>
            <a:fillRect/>
          </a:stretch>
        </p:blipFill>
        <p:spPr>
          <a:xfrm>
            <a:off x="179388" y="1341438"/>
            <a:ext cx="8713787" cy="5183187"/>
          </a:xfrm>
        </p:spPr>
      </p:pic>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b="1" smtClean="0"/>
              <a:t>What Is Pipelining?</a:t>
            </a:r>
            <a:endParaRPr lang="en-US" smtClean="0"/>
          </a:p>
        </p:txBody>
      </p:sp>
      <p:sp>
        <p:nvSpPr>
          <p:cNvPr id="12291" name="Content Placeholder 2"/>
          <p:cNvSpPr>
            <a:spLocks noGrp="1"/>
          </p:cNvSpPr>
          <p:nvPr>
            <p:ph idx="1"/>
          </p:nvPr>
        </p:nvSpPr>
        <p:spPr/>
        <p:txBody>
          <a:bodyPr/>
          <a:lstStyle/>
          <a:p>
            <a:pPr algn="just" eaLnBrk="1" hangingPunct="1">
              <a:buFont typeface="Arial" charset="0"/>
              <a:buChar char="•"/>
            </a:pPr>
            <a:r>
              <a:rPr lang="en-US" smtClean="0"/>
              <a:t> </a:t>
            </a:r>
            <a:r>
              <a:rPr lang="en-US" smtClean="0">
                <a:latin typeface="Times New Roman" pitchFamily="18" charset="0"/>
                <a:cs typeface="Times New Roman" pitchFamily="18" charset="0"/>
              </a:rPr>
              <a:t>Each of these steps is called a pipe stage or a pipe segment</a:t>
            </a:r>
          </a:p>
          <a:p>
            <a:pPr algn="just" eaLnBrk="1" hangingPunct="1">
              <a:buFont typeface="Arial" charset="0"/>
              <a:buChar char="•"/>
            </a:pPr>
            <a:r>
              <a:rPr lang="en-US" smtClean="0">
                <a:latin typeface="Times New Roman" pitchFamily="18" charset="0"/>
                <a:cs typeface="Times New Roman" pitchFamily="18" charset="0"/>
              </a:rPr>
              <a:t>The stages are connected one to the next to form a pipe—instructions enter at one end, progress through the stages, and exit at the other end</a:t>
            </a:r>
          </a:p>
          <a:p>
            <a:pPr algn="just" eaLnBrk="1" hangingPunct="1">
              <a:buFont typeface="Arial" charset="0"/>
              <a:buChar char="•"/>
            </a:pPr>
            <a:r>
              <a:rPr lang="en-US" smtClean="0">
                <a:latin typeface="Times New Roman" pitchFamily="18" charset="0"/>
                <a:cs typeface="Times New Roman" pitchFamily="18" charset="0"/>
              </a:rPr>
              <a:t>The time required between moving an instruction one step down the pipeline is a processor cycle . The length of a processor cycle is determined by the time required for the slowest pipe stage</a:t>
            </a:r>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74638"/>
            <a:ext cx="8229600" cy="654050"/>
          </a:xfrm>
        </p:spPr>
        <p:txBody>
          <a:bodyPr/>
          <a:lstStyle/>
          <a:p>
            <a:r>
              <a:rPr lang="en-US" smtClean="0"/>
              <a:t>3.</a:t>
            </a:r>
            <a:r>
              <a:rPr lang="en-US" i="1" smtClean="0"/>
              <a:t>Control hazards</a:t>
            </a:r>
            <a:br>
              <a:rPr lang="en-US" i="1" smtClean="0"/>
            </a:br>
            <a:endParaRPr lang="en-US" smtClean="0"/>
          </a:p>
        </p:txBody>
      </p:sp>
      <p:sp>
        <p:nvSpPr>
          <p:cNvPr id="39939" name="Content Placeholder 2"/>
          <p:cNvSpPr>
            <a:spLocks noGrp="1"/>
          </p:cNvSpPr>
          <p:nvPr>
            <p:ph idx="1"/>
          </p:nvPr>
        </p:nvSpPr>
        <p:spPr>
          <a:xfrm>
            <a:off x="500063" y="928688"/>
            <a:ext cx="8186737" cy="5257800"/>
          </a:xfrm>
        </p:spPr>
        <p:txBody>
          <a:bodyPr/>
          <a:lstStyle/>
          <a:p>
            <a:pPr marL="274320" indent="-274320" algn="just" eaLnBrk="1" hangingPunct="1">
              <a:buClr>
                <a:schemeClr val="accent3"/>
              </a:buClr>
              <a:buSzPct val="95000"/>
              <a:buFont typeface="Arial" pitchFamily="34" charset="0"/>
              <a:buChar char="•"/>
              <a:defRPr/>
            </a:pPr>
            <a:r>
              <a:rPr lang="en-US" altLang="en-US" sz="2600" dirty="0" smtClean="0">
                <a:latin typeface="Times New Roman" pitchFamily="18" charset="0"/>
                <a:cs typeface="Times New Roman" pitchFamily="18" charset="0"/>
              </a:rPr>
              <a:t>3.Control hazards</a:t>
            </a:r>
          </a:p>
          <a:p>
            <a:pPr marL="274320" indent="-274320" algn="just" eaLnBrk="1" hangingPunct="1">
              <a:buClr>
                <a:schemeClr val="accent3"/>
              </a:buClr>
              <a:buSzPct val="95000"/>
              <a:buFont typeface="Arial" pitchFamily="34" charset="0"/>
              <a:buChar char="•"/>
              <a:defRPr/>
            </a:pPr>
            <a:r>
              <a:rPr lang="en-US" altLang="en-US" sz="2600" dirty="0" smtClean="0">
                <a:latin typeface="Times New Roman" pitchFamily="18" charset="0"/>
                <a:cs typeface="Times New Roman" pitchFamily="18" charset="0"/>
              </a:rPr>
              <a:t>arise from the pipelining of branches and other instructions that change the PC.</a:t>
            </a:r>
          </a:p>
          <a:p>
            <a:pPr marL="274320" indent="-274320" algn="just" eaLnBrk="1" hangingPunct="1">
              <a:buClr>
                <a:schemeClr val="accent3"/>
              </a:buClr>
              <a:buSzPct val="95000"/>
              <a:buFont typeface="Arial" pitchFamily="34" charset="0"/>
              <a:buChar char="•"/>
              <a:defRPr/>
            </a:pPr>
            <a:r>
              <a:rPr lang="en-US" altLang="en-US" sz="2600" dirty="0" smtClean="0">
                <a:latin typeface="Times New Roman" pitchFamily="18" charset="0"/>
                <a:cs typeface="Times New Roman" pitchFamily="18" charset="0"/>
              </a:rPr>
              <a:t>taken branch-if a branch changes the PC to its target address</a:t>
            </a:r>
          </a:p>
          <a:p>
            <a:pPr marL="274320" indent="-274320" algn="just" eaLnBrk="1" hangingPunct="1">
              <a:buClr>
                <a:schemeClr val="accent3"/>
              </a:buClr>
              <a:buSzPct val="95000"/>
              <a:buFont typeface="Arial" pitchFamily="34" charset="0"/>
              <a:buChar char="•"/>
              <a:defRPr/>
            </a:pPr>
            <a:r>
              <a:rPr lang="en-US" altLang="en-US" sz="2600" dirty="0" smtClean="0">
                <a:latin typeface="Times New Roman" pitchFamily="18" charset="0"/>
                <a:cs typeface="Times New Roman" pitchFamily="18" charset="0"/>
              </a:rPr>
              <a:t>not taken-if it falls through</a:t>
            </a:r>
          </a:p>
          <a:p>
            <a:pPr marL="274320" indent="-274320" algn="just" eaLnBrk="1" hangingPunct="1">
              <a:buClr>
                <a:schemeClr val="accent3"/>
              </a:buClr>
              <a:buSzPct val="95000"/>
              <a:buFont typeface="Arial" pitchFamily="34" charset="0"/>
              <a:buChar char="•"/>
              <a:defRPr/>
            </a:pPr>
            <a:endParaRPr lang="en-US" altLang="en-US" sz="2600" dirty="0" smtClean="0">
              <a:latin typeface="Times New Roman" pitchFamily="18" charset="0"/>
              <a:cs typeface="Times New Roman" pitchFamily="18" charset="0"/>
            </a:endParaRPr>
          </a:p>
          <a:p>
            <a:pPr>
              <a:defRPr/>
            </a:pPr>
            <a:endParaRPr lang="en-US" dirty="0" smtClean="0"/>
          </a:p>
          <a:p>
            <a:pPr>
              <a:defRPr/>
            </a:pPr>
            <a:endParaRPr lang="en-US" dirty="0" smtClean="0"/>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b="1" smtClean="0"/>
              <a:t>Branch Hazards</a:t>
            </a:r>
            <a:endParaRPr lang="en-US" smtClean="0"/>
          </a:p>
        </p:txBody>
      </p:sp>
      <p:sp>
        <p:nvSpPr>
          <p:cNvPr id="40963" name="Content Placeholder 2"/>
          <p:cNvSpPr>
            <a:spLocks noGrp="1"/>
          </p:cNvSpPr>
          <p:nvPr>
            <p:ph idx="1"/>
          </p:nvPr>
        </p:nvSpPr>
        <p:spPr/>
        <p:txBody>
          <a:bodyPr/>
          <a:lstStyle/>
          <a:p>
            <a:pPr algn="just" eaLnBrk="1" hangingPunct="1">
              <a:buFont typeface="Arial" charset="0"/>
              <a:buChar char="•"/>
            </a:pPr>
            <a:r>
              <a:rPr lang="en-US" altLang="en-US" smtClean="0">
                <a:latin typeface="Times New Roman" pitchFamily="18" charset="0"/>
                <a:cs typeface="Times New Roman" pitchFamily="18" charset="0"/>
              </a:rPr>
              <a:t>the simplest method of dealing with branches is to redo the fetch of the instruction following a branch, once we detect the branch during ID</a:t>
            </a:r>
          </a:p>
          <a:p>
            <a:pPr algn="just" eaLnBrk="1" hangingPunct="1">
              <a:buFont typeface="Arial" charset="0"/>
              <a:buChar char="•"/>
            </a:pPr>
            <a:r>
              <a:rPr lang="en-US" altLang="en-US" smtClean="0">
                <a:latin typeface="Times New Roman" pitchFamily="18" charset="0"/>
                <a:cs typeface="Times New Roman" pitchFamily="18" charset="0"/>
              </a:rPr>
              <a:t>One stall cycle for every branch will yield a performance loss of 10% to 30% depending on the branch frequency</a:t>
            </a:r>
          </a:p>
          <a:p>
            <a:pPr eaLnBrk="1" hangingPunct="1"/>
            <a:endParaRPr lang="en-US" smtClean="0"/>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b="1" smtClean="0"/>
              <a:t>Branch Hazards</a:t>
            </a:r>
            <a:endParaRPr lang="en-US" smtClean="0"/>
          </a:p>
        </p:txBody>
      </p:sp>
      <p:pic>
        <p:nvPicPr>
          <p:cNvPr id="41987" name="Picture 2"/>
          <p:cNvPicPr>
            <a:picLocks noGrp="1" noChangeAspect="1" noChangeArrowheads="1"/>
          </p:cNvPicPr>
          <p:nvPr>
            <p:ph idx="1"/>
          </p:nvPr>
        </p:nvPicPr>
        <p:blipFill>
          <a:blip r:embed="rId2"/>
          <a:srcRect/>
          <a:stretch>
            <a:fillRect/>
          </a:stretch>
        </p:blipFill>
        <p:spPr>
          <a:xfrm>
            <a:off x="457200" y="2257425"/>
            <a:ext cx="8229600" cy="3744913"/>
          </a:xfrm>
        </p:spPr>
      </p:pic>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b="1" smtClean="0"/>
              <a:t>Understanding Modern Processors</a:t>
            </a:r>
            <a:endParaRPr lang="en-US" smtClean="0"/>
          </a:p>
        </p:txBody>
      </p:sp>
      <p:sp>
        <p:nvSpPr>
          <p:cNvPr id="43011" name="Content Placeholder 2"/>
          <p:cNvSpPr>
            <a:spLocks noGrp="1"/>
          </p:cNvSpPr>
          <p:nvPr>
            <p:ph idx="1"/>
          </p:nvPr>
        </p:nvSpPr>
        <p:spPr/>
        <p:txBody>
          <a:bodyPr/>
          <a:lstStyle/>
          <a:p>
            <a:pPr algn="just"/>
            <a:r>
              <a:rPr lang="en-US" smtClean="0"/>
              <a:t>The overall design has two main parts. The </a:t>
            </a:r>
            <a:r>
              <a:rPr lang="en-US" b="1" i="1" smtClean="0">
                <a:solidFill>
                  <a:srgbClr val="FF0000"/>
                </a:solidFill>
              </a:rPr>
              <a:t>Instruction Control Unit (ICU) </a:t>
            </a:r>
            <a:r>
              <a:rPr lang="en-US" i="1" smtClean="0"/>
              <a:t>is responsible for reading a sequence </a:t>
            </a:r>
            <a:r>
              <a:rPr lang="en-US" smtClean="0"/>
              <a:t>of instructions from memory and generating from these a set of primitive operations to perform on program data. </a:t>
            </a:r>
          </a:p>
          <a:p>
            <a:pPr algn="just"/>
            <a:r>
              <a:rPr lang="en-US" smtClean="0"/>
              <a:t>The </a:t>
            </a:r>
            <a:r>
              <a:rPr lang="en-US" b="1" i="1" smtClean="0">
                <a:solidFill>
                  <a:srgbClr val="FF0000"/>
                </a:solidFill>
              </a:rPr>
              <a:t>Execution Unit (EU) </a:t>
            </a:r>
            <a:r>
              <a:rPr lang="en-US" i="1" smtClean="0"/>
              <a:t>then executes these operations.</a:t>
            </a:r>
          </a:p>
          <a:p>
            <a:pPr algn="just"/>
            <a:r>
              <a:rPr lang="en-US" smtClean="0"/>
              <a:t>The ICU reads the instructions from an </a:t>
            </a:r>
            <a:r>
              <a:rPr lang="en-US" i="1" smtClean="0"/>
              <a:t>instruction cache—a special, high-speed memory containing the</a:t>
            </a:r>
          </a:p>
          <a:p>
            <a:pPr algn="just"/>
            <a:r>
              <a:rPr lang="en-US" smtClean="0"/>
              <a:t>most recently accessed instructions.</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b="1" smtClean="0"/>
              <a:t>Understanding Modern Processors</a:t>
            </a:r>
            <a:endParaRPr lang="en-US" smtClean="0"/>
          </a:p>
        </p:txBody>
      </p:sp>
      <p:sp>
        <p:nvSpPr>
          <p:cNvPr id="44035" name="Content Placeholder 2"/>
          <p:cNvSpPr>
            <a:spLocks noGrp="1"/>
          </p:cNvSpPr>
          <p:nvPr>
            <p:ph idx="1"/>
          </p:nvPr>
        </p:nvSpPr>
        <p:spPr/>
        <p:txBody>
          <a:bodyPr/>
          <a:lstStyle/>
          <a:p>
            <a:pPr algn="just"/>
            <a:r>
              <a:rPr lang="en-US" smtClean="0"/>
              <a:t>The ICU fetches well ahead of the currently executing instructions, so that it has enough time to decode these and send operations down to the EU.</a:t>
            </a:r>
          </a:p>
          <a:p>
            <a:pPr algn="just"/>
            <a:r>
              <a:rPr lang="en-US" smtClean="0"/>
              <a:t>One problem, however, is that when a program hits a branch, there are </a:t>
            </a:r>
            <a:r>
              <a:rPr lang="en-US" b="1" smtClean="0">
                <a:solidFill>
                  <a:srgbClr val="FF0000"/>
                </a:solidFill>
              </a:rPr>
              <a:t>two possible directions </a:t>
            </a:r>
            <a:r>
              <a:rPr lang="en-US" smtClean="0"/>
              <a:t>the program might go.</a:t>
            </a:r>
          </a:p>
          <a:p>
            <a:pPr lvl="1" algn="just"/>
            <a:r>
              <a:rPr lang="en-US" sz="2800" b="1" i="1" smtClean="0">
                <a:latin typeface="Aparajita" pitchFamily="34" charset="0"/>
                <a:cs typeface="Aparajita" pitchFamily="34" charset="0"/>
              </a:rPr>
              <a:t>The branch can be taken, with control passing to the branch target.</a:t>
            </a:r>
          </a:p>
          <a:p>
            <a:pPr lvl="1" algn="just"/>
            <a:r>
              <a:rPr lang="en-US" sz="2800" b="1" i="1" smtClean="0">
                <a:latin typeface="Aparajita" pitchFamily="34" charset="0"/>
                <a:cs typeface="Aparajita" pitchFamily="34" charset="0"/>
              </a:rPr>
              <a:t>Alternatively, the branch can be not taken, with control passing to the next instruction in the instruction sequence. </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b="1" smtClean="0"/>
              <a:t>Understanding Modern Processors</a:t>
            </a:r>
            <a:endParaRPr lang="en-US" smtClean="0"/>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45060" name="Picture 2"/>
          <p:cNvPicPr>
            <a:picLocks noGrp="1" noChangeAspect="1" noChangeArrowheads="1"/>
          </p:cNvPicPr>
          <p:nvPr>
            <p:ph idx="1"/>
          </p:nvPr>
        </p:nvPicPr>
        <p:blipFill>
          <a:blip r:embed="rId2"/>
          <a:srcRect/>
          <a:stretch>
            <a:fillRect/>
          </a:stretch>
        </p:blipFill>
        <p:spPr>
          <a:xfrm>
            <a:off x="571500" y="1319213"/>
            <a:ext cx="7786688" cy="5538787"/>
          </a:xfr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b="1" smtClean="0"/>
              <a:t>Understanding Modern Processors</a:t>
            </a:r>
            <a:endParaRPr lang="en-US" smtClean="0"/>
          </a:p>
        </p:txBody>
      </p:sp>
      <p:sp>
        <p:nvSpPr>
          <p:cNvPr id="46083" name="Content Placeholder 2"/>
          <p:cNvSpPr>
            <a:spLocks noGrp="1"/>
          </p:cNvSpPr>
          <p:nvPr>
            <p:ph idx="1"/>
          </p:nvPr>
        </p:nvSpPr>
        <p:spPr/>
        <p:txBody>
          <a:bodyPr/>
          <a:lstStyle/>
          <a:p>
            <a:pPr algn="just"/>
            <a:r>
              <a:rPr lang="en-US" i="1" smtClean="0"/>
              <a:t>Modern processors employ </a:t>
            </a:r>
            <a:r>
              <a:rPr lang="en-US" smtClean="0"/>
              <a:t>a technique known as </a:t>
            </a:r>
            <a:r>
              <a:rPr lang="en-US" sz="2800" b="1" i="1" smtClean="0">
                <a:solidFill>
                  <a:srgbClr val="FF0000"/>
                </a:solidFill>
              </a:rPr>
              <a:t>branch prediction</a:t>
            </a:r>
            <a:r>
              <a:rPr lang="en-US" i="1" smtClean="0"/>
              <a:t>, where they guess whether or not a branch will be taken, and </a:t>
            </a:r>
            <a:r>
              <a:rPr lang="en-US" smtClean="0"/>
              <a:t>they also predict the target address for the branch.</a:t>
            </a:r>
          </a:p>
          <a:p>
            <a:pPr algn="just"/>
            <a:r>
              <a:rPr lang="en-US" smtClean="0"/>
              <a:t>Using a technique known as </a:t>
            </a:r>
            <a:r>
              <a:rPr lang="en-US" b="1" i="1" smtClean="0">
                <a:solidFill>
                  <a:srgbClr val="FF0000"/>
                </a:solidFill>
              </a:rPr>
              <a:t>speculative execution</a:t>
            </a:r>
            <a:r>
              <a:rPr lang="en-US" i="1" smtClean="0"/>
              <a:t>, the </a:t>
            </a:r>
            <a:r>
              <a:rPr lang="en-US" smtClean="0"/>
              <a:t>processor begins fetching and decoding instructions at where it predicts the branch will go, and even begins executing these operations before it has been determined whether or not the branch prediction was correct</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b="1" smtClean="0"/>
              <a:t>Understanding Modern Processors</a:t>
            </a:r>
            <a:endParaRPr lang="en-US" smtClean="0"/>
          </a:p>
        </p:txBody>
      </p:sp>
      <p:sp>
        <p:nvSpPr>
          <p:cNvPr id="47107" name="Content Placeholder 2"/>
          <p:cNvSpPr>
            <a:spLocks noGrp="1"/>
          </p:cNvSpPr>
          <p:nvPr>
            <p:ph idx="1"/>
          </p:nvPr>
        </p:nvSpPr>
        <p:spPr/>
        <p:txBody>
          <a:bodyPr/>
          <a:lstStyle/>
          <a:p>
            <a:pPr algn="just"/>
            <a:r>
              <a:rPr lang="en-US" smtClean="0"/>
              <a:t>If it later determines that the branch was predicted incorrectly, it resets the state to that at the branch point and begins fetching and executing instructions in the other direction</a:t>
            </a:r>
          </a:p>
          <a:p>
            <a:pPr algn="just"/>
            <a:r>
              <a:rPr lang="en-US" smtClean="0"/>
              <a:t>The block labeled </a:t>
            </a:r>
            <a:r>
              <a:rPr lang="en-US" i="1" smtClean="0"/>
              <a:t>Fetch Control incorporates branch prediction to perform the task of determining which instructions to fetch.</a:t>
            </a:r>
          </a:p>
          <a:p>
            <a:pPr algn="just"/>
            <a:r>
              <a:rPr lang="en-US" smtClean="0"/>
              <a:t>The </a:t>
            </a:r>
            <a:r>
              <a:rPr lang="en-US" i="1" smtClean="0"/>
              <a:t>Instruction Decoding logic takes the actual program instructions and converts them into a set of primitive operations. </a:t>
            </a:r>
            <a:endParaRPr lang="en-US" smtClean="0"/>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b="1" smtClean="0"/>
              <a:t>Understanding Modern Processors</a:t>
            </a:r>
            <a:endParaRPr lang="en-US" smtClean="0"/>
          </a:p>
        </p:txBody>
      </p:sp>
      <p:sp>
        <p:nvSpPr>
          <p:cNvPr id="48131" name="Content Placeholder 2"/>
          <p:cNvSpPr>
            <a:spLocks noGrp="1"/>
          </p:cNvSpPr>
          <p:nvPr>
            <p:ph idx="1"/>
          </p:nvPr>
        </p:nvSpPr>
        <p:spPr/>
        <p:txBody>
          <a:bodyPr/>
          <a:lstStyle/>
          <a:p>
            <a:pPr algn="just"/>
            <a:r>
              <a:rPr lang="en-US" i="1" smtClean="0"/>
              <a:t>Each of these operations performs some simple computational task such as adding two </a:t>
            </a:r>
            <a:r>
              <a:rPr lang="en-US" smtClean="0"/>
              <a:t>numbers, reading data from memory, or writing data to memory.</a:t>
            </a:r>
          </a:p>
          <a:p>
            <a:pPr algn="just"/>
            <a:r>
              <a:rPr lang="en-US" smtClean="0"/>
              <a:t>For machines with complex instructions, an instruction can be decoded into a variable number of operations</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571500"/>
            <a:ext cx="8229600" cy="1143000"/>
          </a:xfrm>
        </p:spPr>
        <p:txBody>
          <a:bodyPr/>
          <a:lstStyle/>
          <a:p>
            <a:r>
              <a:rPr lang="en-US" b="1" smtClean="0"/>
              <a:t>Understanding Modern Processors</a:t>
            </a:r>
            <a:endParaRPr lang="en-US" smtClean="0"/>
          </a:p>
        </p:txBody>
      </p:sp>
      <p:sp>
        <p:nvSpPr>
          <p:cNvPr id="49155" name="Content Placeholder 2"/>
          <p:cNvSpPr>
            <a:spLocks noGrp="1"/>
          </p:cNvSpPr>
          <p:nvPr>
            <p:ph idx="1"/>
          </p:nvPr>
        </p:nvSpPr>
        <p:spPr>
          <a:xfrm>
            <a:off x="457200" y="1857375"/>
            <a:ext cx="8229600" cy="4389438"/>
          </a:xfrm>
        </p:spPr>
        <p:txBody>
          <a:bodyPr/>
          <a:lstStyle/>
          <a:p>
            <a:r>
              <a:rPr lang="en-US" sz="2400" smtClean="0"/>
              <a:t>In this machine, decoding the instruction</a:t>
            </a:r>
          </a:p>
          <a:p>
            <a:pPr algn="ctr">
              <a:buFont typeface="Wingdings 2" pitchFamily="18" charset="2"/>
              <a:buNone/>
            </a:pPr>
            <a:r>
              <a:rPr lang="en-US" sz="2400" b="1" smtClean="0">
                <a:solidFill>
                  <a:srgbClr val="FF0000"/>
                </a:solidFill>
              </a:rPr>
              <a:t>addl %eax,%edx</a:t>
            </a:r>
          </a:p>
          <a:p>
            <a:r>
              <a:rPr lang="en-US" sz="2400" smtClean="0"/>
              <a:t>yields a single addition operation, whereas decoding the instruction</a:t>
            </a:r>
          </a:p>
          <a:p>
            <a:pPr algn="ctr">
              <a:buFont typeface="Wingdings 2" pitchFamily="18" charset="2"/>
              <a:buNone/>
            </a:pPr>
            <a:r>
              <a:rPr lang="en-US" sz="2400" b="1" smtClean="0">
                <a:solidFill>
                  <a:srgbClr val="FF0000"/>
                </a:solidFill>
              </a:rPr>
              <a:t>addl %eax,4(%edx)</a:t>
            </a:r>
          </a:p>
          <a:p>
            <a:r>
              <a:rPr lang="en-US" sz="2400" smtClean="0"/>
              <a:t>yields three operations: one to load a value from memory into the processor, one to add the loaded value to the value in register  %eax, and one to store the result back to memory. </a:t>
            </a:r>
          </a:p>
          <a:p>
            <a:r>
              <a:rPr lang="en-US" sz="2400" smtClean="0"/>
              <a:t>This decoding splits instructions to allow a division of labor among a set of dedicated hardware units. These units can then execute the different parts of multiple instructions in parallel.</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b="1" smtClean="0"/>
              <a:t>What Is Pipelining?</a:t>
            </a:r>
            <a:endParaRPr lang="en-US" smtClean="0"/>
          </a:p>
        </p:txBody>
      </p:sp>
      <p:sp>
        <p:nvSpPr>
          <p:cNvPr id="13315" name="Content Placeholder 2"/>
          <p:cNvSpPr>
            <a:spLocks noGrp="1"/>
          </p:cNvSpPr>
          <p:nvPr>
            <p:ph idx="1"/>
          </p:nvPr>
        </p:nvSpPr>
        <p:spPr/>
        <p:txBody>
          <a:bodyPr/>
          <a:lstStyle/>
          <a:p>
            <a:pPr algn="just" eaLnBrk="1" hangingPunct="1">
              <a:buFont typeface="Arial" charset="0"/>
              <a:buChar char="•"/>
            </a:pPr>
            <a:r>
              <a:rPr lang="en-US" smtClean="0">
                <a:latin typeface="Times New Roman" pitchFamily="18" charset="0"/>
                <a:cs typeface="Times New Roman" pitchFamily="18" charset="0"/>
              </a:rPr>
              <a:t>If the stages are perfectly balanced, then the time per instruction on the pipelined processor—assuming ideal conditions—is equal to</a:t>
            </a:r>
          </a:p>
          <a:p>
            <a:pPr algn="just" eaLnBrk="1" hangingPunct="1">
              <a:buFont typeface="Arial" charset="0"/>
              <a:buChar char="•"/>
            </a:pPr>
            <a:r>
              <a:rPr lang="en-US" smtClean="0">
                <a:latin typeface="Times New Roman" pitchFamily="18" charset="0"/>
                <a:cs typeface="Times New Roman" pitchFamily="18" charset="0"/>
              </a:rPr>
              <a:t>=Time per instruction on un pipelined machine</a:t>
            </a:r>
          </a:p>
          <a:p>
            <a:pPr algn="just" eaLnBrk="1" hangingPunct="1">
              <a:buFont typeface="Arial" charset="0"/>
              <a:buChar char="•"/>
            </a:pPr>
            <a:r>
              <a:rPr lang="en-US" smtClean="0">
                <a:latin typeface="Times New Roman" pitchFamily="18" charset="0"/>
                <a:cs typeface="Times New Roman" pitchFamily="18" charset="0"/>
              </a:rPr>
              <a:t>__________________________________</a:t>
            </a:r>
          </a:p>
          <a:p>
            <a:pPr algn="just" eaLnBrk="1" hangingPunct="1">
              <a:buFont typeface="Arial" charset="0"/>
              <a:buChar char="•"/>
            </a:pPr>
            <a:r>
              <a:rPr lang="en-US" smtClean="0">
                <a:latin typeface="Times New Roman" pitchFamily="18" charset="0"/>
                <a:cs typeface="Times New Roman" pitchFamily="18" charset="0"/>
              </a:rPr>
              <a:t>Number of pipe stages</a:t>
            </a:r>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b="1" smtClean="0"/>
              <a:t>Understanding Modern Processors</a:t>
            </a:r>
            <a:endParaRPr lang="en-US" smtClean="0"/>
          </a:p>
        </p:txBody>
      </p:sp>
      <p:sp>
        <p:nvSpPr>
          <p:cNvPr id="50179" name="Content Placeholder 2"/>
          <p:cNvSpPr>
            <a:spLocks noGrp="1"/>
          </p:cNvSpPr>
          <p:nvPr>
            <p:ph idx="1"/>
          </p:nvPr>
        </p:nvSpPr>
        <p:spPr/>
        <p:txBody>
          <a:bodyPr/>
          <a:lstStyle/>
          <a:p>
            <a:pPr algn="just"/>
            <a:r>
              <a:rPr lang="en-US" sz="2400" smtClean="0"/>
              <a:t>The EU receives operations from the instruction fetch unit. </a:t>
            </a:r>
          </a:p>
          <a:p>
            <a:pPr algn="just"/>
            <a:r>
              <a:rPr lang="en-US" sz="2400" smtClean="0"/>
              <a:t>Typically, it can receive a number of them on each clock cycle. These operations are dispatched to a set of </a:t>
            </a:r>
            <a:r>
              <a:rPr lang="en-US" sz="2400" i="1" smtClean="0"/>
              <a:t>functional units that perform the actual operations.</a:t>
            </a:r>
          </a:p>
          <a:p>
            <a:r>
              <a:rPr lang="en-US" sz="2400" b="1" smtClean="0"/>
              <a:t>The units in the figure are as follows:</a:t>
            </a:r>
          </a:p>
          <a:p>
            <a:r>
              <a:rPr lang="en-US" sz="2400" b="1" smtClean="0"/>
              <a:t>Integer/Branch</a:t>
            </a:r>
            <a:r>
              <a:rPr lang="en-US" sz="2400" smtClean="0"/>
              <a:t>: Performs simple integer operations (add, test, compare, logical). </a:t>
            </a:r>
          </a:p>
          <a:p>
            <a:r>
              <a:rPr lang="en-US" sz="2400" b="1" smtClean="0"/>
              <a:t>General Integer</a:t>
            </a:r>
            <a:r>
              <a:rPr lang="en-US" sz="2400" smtClean="0"/>
              <a:t>: Can handle all integer operations, including multiplication and division.</a:t>
            </a:r>
          </a:p>
          <a:p>
            <a:r>
              <a:rPr lang="en-US" sz="2400" b="1" smtClean="0"/>
              <a:t>Floating-Point Add: </a:t>
            </a:r>
            <a:r>
              <a:rPr lang="en-US" sz="2400" smtClean="0"/>
              <a:t>Handles simple floating-point operations (addition, format conversion).</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b="1" smtClean="0"/>
              <a:t>Understanding Modern Processors</a:t>
            </a:r>
            <a:endParaRPr lang="en-US" smtClean="0"/>
          </a:p>
        </p:txBody>
      </p:sp>
      <p:sp>
        <p:nvSpPr>
          <p:cNvPr id="51203" name="Content Placeholder 2"/>
          <p:cNvSpPr>
            <a:spLocks noGrp="1"/>
          </p:cNvSpPr>
          <p:nvPr>
            <p:ph idx="1"/>
          </p:nvPr>
        </p:nvSpPr>
        <p:spPr/>
        <p:txBody>
          <a:bodyPr/>
          <a:lstStyle/>
          <a:p>
            <a:pPr algn="just"/>
            <a:r>
              <a:rPr lang="en-US" b="1" smtClean="0"/>
              <a:t>Floating-Point Multiplication/Division: </a:t>
            </a:r>
            <a:r>
              <a:rPr lang="en-US" smtClean="0"/>
              <a:t>Handles floating-point multiplication and division. More complex floating-point instructions, such transcendental functions, are converted into sequences of operations.</a:t>
            </a:r>
          </a:p>
          <a:p>
            <a:pPr algn="just"/>
            <a:r>
              <a:rPr lang="en-US" b="1" smtClean="0"/>
              <a:t>Load: </a:t>
            </a:r>
            <a:r>
              <a:rPr lang="en-US" smtClean="0"/>
              <a:t>Handles operations that read data from the memory into the processor. The functional unit has an adder to perform address computations.</a:t>
            </a:r>
          </a:p>
          <a:p>
            <a:pPr algn="just"/>
            <a:r>
              <a:rPr lang="en-US" b="1" smtClean="0"/>
              <a:t>Store: </a:t>
            </a:r>
            <a:r>
              <a:rPr lang="en-US" smtClean="0"/>
              <a:t>Handles operations that write data from the processor to the memory. The functional unit has an adder to perform address computations.</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b="1" smtClean="0"/>
              <a:t>Understanding Modern Processors</a:t>
            </a:r>
            <a:endParaRPr lang="en-US" smtClean="0"/>
          </a:p>
        </p:txBody>
      </p:sp>
      <p:sp>
        <p:nvSpPr>
          <p:cNvPr id="52227" name="Content Placeholder 2"/>
          <p:cNvSpPr>
            <a:spLocks noGrp="1"/>
          </p:cNvSpPr>
          <p:nvPr>
            <p:ph idx="1"/>
          </p:nvPr>
        </p:nvSpPr>
        <p:spPr/>
        <p:txBody>
          <a:bodyPr/>
          <a:lstStyle/>
          <a:p>
            <a:pPr algn="just"/>
            <a:r>
              <a:rPr lang="en-US" smtClean="0"/>
              <a:t>The load and store units access memory via a </a:t>
            </a:r>
            <a:r>
              <a:rPr lang="en-US" i="1" smtClean="0"/>
              <a:t>data cache, a high-speed memory </a:t>
            </a:r>
            <a:r>
              <a:rPr lang="en-US" smtClean="0"/>
              <a:t>containing the most recently accessed data values</a:t>
            </a:r>
          </a:p>
          <a:p>
            <a:pPr algn="just"/>
            <a:r>
              <a:rPr lang="en-US" smtClean="0"/>
              <a:t>Within the ICU, </a:t>
            </a:r>
            <a:r>
              <a:rPr lang="en-US" b="1" smtClean="0">
                <a:solidFill>
                  <a:srgbClr val="FF0000"/>
                </a:solidFill>
              </a:rPr>
              <a:t>the </a:t>
            </a:r>
            <a:r>
              <a:rPr lang="en-US" b="1" i="1" smtClean="0">
                <a:solidFill>
                  <a:srgbClr val="FF0000"/>
                </a:solidFill>
              </a:rPr>
              <a:t>Retirement Unit </a:t>
            </a:r>
            <a:r>
              <a:rPr lang="en-US" i="1" smtClean="0"/>
              <a:t>keeps track of the ongoing processing and makes sure that it obeys </a:t>
            </a:r>
            <a:r>
              <a:rPr lang="en-US" smtClean="0"/>
              <a:t>the sequential semantics of the machine-level program.</a:t>
            </a:r>
          </a:p>
          <a:p>
            <a:pPr algn="just"/>
            <a:r>
              <a:rPr lang="en-US" b="1" smtClean="0">
                <a:solidFill>
                  <a:srgbClr val="FF0000"/>
                </a:solidFill>
              </a:rPr>
              <a:t>A </a:t>
            </a:r>
            <a:r>
              <a:rPr lang="en-US" b="1" i="1" smtClean="0">
                <a:solidFill>
                  <a:srgbClr val="FF0000"/>
                </a:solidFill>
              </a:rPr>
              <a:t>Register File</a:t>
            </a:r>
            <a:r>
              <a:rPr lang="en-US" i="1" smtClean="0"/>
              <a:t>, containing the </a:t>
            </a:r>
            <a:r>
              <a:rPr lang="en-US" smtClean="0"/>
              <a:t>integer and floating-point registers, as part of the Retirement Unit, because this unit controls the updating of these registers.</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b="1" smtClean="0"/>
              <a:t>Understanding Modern Processors</a:t>
            </a:r>
            <a:endParaRPr lang="en-US" smtClean="0"/>
          </a:p>
        </p:txBody>
      </p:sp>
      <p:sp>
        <p:nvSpPr>
          <p:cNvPr id="53251" name="Content Placeholder 2"/>
          <p:cNvSpPr>
            <a:spLocks noGrp="1"/>
          </p:cNvSpPr>
          <p:nvPr>
            <p:ph idx="1"/>
          </p:nvPr>
        </p:nvSpPr>
        <p:spPr>
          <a:xfrm>
            <a:off x="457200" y="1500188"/>
            <a:ext cx="8229600" cy="4389437"/>
          </a:xfrm>
        </p:spPr>
        <p:txBody>
          <a:bodyPr/>
          <a:lstStyle/>
          <a:p>
            <a:pPr algn="just"/>
            <a:r>
              <a:rPr lang="en-US" sz="2400" smtClean="0"/>
              <a:t>As an instruction is decoded, information about it is placed in a first-in, first-out queue. This information remains in the queue until one of two outcomes occurs. </a:t>
            </a:r>
          </a:p>
          <a:p>
            <a:pPr algn="just"/>
            <a:r>
              <a:rPr lang="en-US" sz="2400" smtClean="0"/>
              <a:t>First, once the operations for the instruction have completed and any branch points leading to this instruction are confirmed as having been correctly predicted, the instruction can be </a:t>
            </a:r>
            <a:r>
              <a:rPr lang="en-US" sz="2400" i="1" smtClean="0"/>
              <a:t>retired, with any updates to the program registers being made.</a:t>
            </a:r>
          </a:p>
          <a:p>
            <a:pPr algn="just"/>
            <a:r>
              <a:rPr lang="en-US" sz="2400" i="1" smtClean="0"/>
              <a:t> If </a:t>
            </a:r>
            <a:r>
              <a:rPr lang="en-US" sz="2400" smtClean="0"/>
              <a:t>some branch point leading to this instruction was mispredicted, on the other hand, the instruction will be </a:t>
            </a:r>
            <a:r>
              <a:rPr lang="en-US" sz="2400" i="1" smtClean="0"/>
              <a:t>flushed, discarding any results that may have been computed. By this means, mispredictions will not alter </a:t>
            </a:r>
            <a:r>
              <a:rPr lang="en-US" sz="2400" smtClean="0"/>
              <a:t>the program state.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b="1" smtClean="0"/>
              <a:t>Understanding Modern Processors</a:t>
            </a:r>
            <a:endParaRPr lang="en-US" smtClean="0"/>
          </a:p>
        </p:txBody>
      </p:sp>
      <p:sp>
        <p:nvSpPr>
          <p:cNvPr id="54275" name="Content Placeholder 2"/>
          <p:cNvSpPr>
            <a:spLocks noGrp="1"/>
          </p:cNvSpPr>
          <p:nvPr>
            <p:ph idx="1"/>
          </p:nvPr>
        </p:nvSpPr>
        <p:spPr/>
        <p:txBody>
          <a:bodyPr/>
          <a:lstStyle/>
          <a:p>
            <a:r>
              <a:rPr lang="en-US" smtClean="0"/>
              <a:t>The most common mechanism for controlling the communication of operands among the execution units is called </a:t>
            </a:r>
            <a:r>
              <a:rPr lang="en-US" b="1" i="1" smtClean="0">
                <a:solidFill>
                  <a:srgbClr val="FF0000"/>
                </a:solidFill>
              </a:rPr>
              <a:t>register renaming</a:t>
            </a:r>
            <a:r>
              <a:rPr lang="en-US" i="1" smtClean="0"/>
              <a:t>.</a:t>
            </a:r>
          </a:p>
          <a:p>
            <a:r>
              <a:rPr lang="en-US" b="1" i="1" smtClean="0">
                <a:solidFill>
                  <a:srgbClr val="FF0000"/>
                </a:solidFill>
              </a:rPr>
              <a:t>Execution units passes </a:t>
            </a:r>
            <a:r>
              <a:rPr lang="en-US" i="1" smtClean="0"/>
              <a:t>the </a:t>
            </a:r>
            <a:r>
              <a:rPr lang="en-US" smtClean="0"/>
              <a:t>values directly from one operation to another, rather than being written to and read from the register file.</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en-US" smtClean="0"/>
          </a:p>
        </p:txBody>
      </p:sp>
      <p:sp>
        <p:nvSpPr>
          <p:cNvPr id="55299" name="Content Placeholder 2"/>
          <p:cNvSpPr>
            <a:spLocks noGrp="1"/>
          </p:cNvSpPr>
          <p:nvPr>
            <p:ph idx="1"/>
          </p:nvPr>
        </p:nvSpPr>
        <p:spPr/>
        <p:txBody>
          <a:bodyPr/>
          <a:lstStyle/>
          <a:p>
            <a:r>
              <a:rPr lang="en-US" b="1" smtClean="0"/>
              <a:t>Translating Instructions into Operations</a:t>
            </a:r>
          </a:p>
          <a:p>
            <a:endParaRPr lang="en-US" b="1" smtClean="0"/>
          </a:p>
          <a:p>
            <a:r>
              <a:rPr lang="en-US" smtClean="0"/>
              <a:t>We consider the cases of integer data with both multiplication and addition as the combining operations. </a:t>
            </a:r>
          </a:p>
          <a:p>
            <a:r>
              <a:rPr lang="en-US" smtClean="0"/>
              <a:t>The compiled code for this loop with multiplication consists of four instructions.</a:t>
            </a:r>
          </a:p>
          <a:p>
            <a:r>
              <a:rPr lang="en-US" smtClean="0"/>
              <a:t>In this code, register %eax holds the pointer data, %edx holds i, %ecx holds x, and %esi holdslength.</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endParaRPr lang="en-US" smtClean="0"/>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56324" name="Picture 2"/>
          <p:cNvPicPr>
            <a:picLocks noGrp="1" noChangeAspect="1" noChangeArrowheads="1"/>
          </p:cNvPicPr>
          <p:nvPr>
            <p:ph idx="1"/>
          </p:nvPr>
        </p:nvPicPr>
        <p:blipFill>
          <a:blip r:embed="rId2"/>
          <a:srcRect/>
          <a:stretch>
            <a:fillRect/>
          </a:stretch>
        </p:blipFill>
        <p:spPr>
          <a:xfrm>
            <a:off x="571500" y="2357438"/>
            <a:ext cx="8286750" cy="2857500"/>
          </a:xfr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z="2400" smtClean="0"/>
              <a:t>On the first iteration, with i equal to 0, our hypothetical</a:t>
            </a:r>
            <a:br>
              <a:rPr lang="en-US" sz="2400" smtClean="0"/>
            </a:br>
            <a:r>
              <a:rPr lang="en-US" sz="2400" smtClean="0"/>
              <a:t>machine would issue the following sequence of operations:</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57348" name="Picture 2"/>
          <p:cNvPicPr>
            <a:picLocks noGrp="1" noChangeAspect="1" noChangeArrowheads="1"/>
          </p:cNvPicPr>
          <p:nvPr>
            <p:ph idx="1"/>
          </p:nvPr>
        </p:nvPicPr>
        <p:blipFill>
          <a:blip r:embed="rId2"/>
          <a:srcRect/>
          <a:stretch>
            <a:fillRect/>
          </a:stretch>
        </p:blipFill>
        <p:spPr>
          <a:xfrm>
            <a:off x="823913" y="3205163"/>
            <a:ext cx="7496175" cy="1847850"/>
          </a:xfr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endParaRPr lang="en-US" smtClean="0"/>
          </a:p>
        </p:txBody>
      </p:sp>
      <p:sp>
        <p:nvSpPr>
          <p:cNvPr id="58371" name="Content Placeholder 2"/>
          <p:cNvSpPr>
            <a:spLocks noGrp="1"/>
          </p:cNvSpPr>
          <p:nvPr>
            <p:ph idx="1"/>
          </p:nvPr>
        </p:nvSpPr>
        <p:spPr/>
        <p:txBody>
          <a:bodyPr/>
          <a:lstStyle/>
          <a:p>
            <a:r>
              <a:rPr lang="en-US" smtClean="0"/>
              <a:t>Thus, the value in register %ecx is identified by the label %ecx.0 at the beginning of the loop,and by %ecx.1 after it has been updated.</a:t>
            </a:r>
          </a:p>
          <a:p>
            <a:r>
              <a:rPr lang="en-US" smtClean="0"/>
              <a:t>the label t.1 to denote the value read by the load operation and passed to the imull operation, and we explicitly show the destination of the operation.</a:t>
            </a:r>
          </a:p>
          <a:p>
            <a:endParaRPr lang="en-US" smtClean="0"/>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58373" name="Picture 2"/>
          <p:cNvPicPr>
            <a:picLocks noChangeAspect="1" noChangeArrowheads="1"/>
          </p:cNvPicPr>
          <p:nvPr/>
        </p:nvPicPr>
        <p:blipFill>
          <a:blip r:embed="rId2"/>
          <a:srcRect/>
          <a:stretch>
            <a:fillRect/>
          </a:stretch>
        </p:blipFill>
        <p:spPr bwMode="auto">
          <a:xfrm>
            <a:off x="2071688" y="5000625"/>
            <a:ext cx="5000625"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endParaRPr lang="en-US" smtClean="0"/>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59396" name="Picture 3"/>
          <p:cNvPicPr>
            <a:picLocks noGrp="1" noChangeAspect="1" noChangeArrowheads="1"/>
          </p:cNvPicPr>
          <p:nvPr>
            <p:ph idx="1"/>
          </p:nvPr>
        </p:nvPicPr>
        <p:blipFill>
          <a:blip r:embed="rId2"/>
          <a:srcRect/>
          <a:stretch>
            <a:fillRect/>
          </a:stretch>
        </p:blipFill>
        <p:spPr>
          <a:xfrm>
            <a:off x="285750" y="1714500"/>
            <a:ext cx="8858250" cy="4714875"/>
          </a:xfr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Five stages of Pipeline</a:t>
            </a:r>
          </a:p>
        </p:txBody>
      </p:sp>
      <p:sp>
        <p:nvSpPr>
          <p:cNvPr id="14339" name="Content Placeholder 2"/>
          <p:cNvSpPr>
            <a:spLocks noGrp="1"/>
          </p:cNvSpPr>
          <p:nvPr>
            <p:ph idx="1"/>
          </p:nvPr>
        </p:nvSpPr>
        <p:spPr/>
        <p:txBody>
          <a:bodyPr/>
          <a:lstStyle/>
          <a:p>
            <a:pPr algn="just" eaLnBrk="1" hangingPunct="1">
              <a:buFont typeface="Arial" charset="0"/>
              <a:buChar char="•"/>
            </a:pPr>
            <a:r>
              <a:rPr lang="en-US" smtClean="0"/>
              <a:t>1. </a:t>
            </a:r>
            <a:r>
              <a:rPr lang="en-US" smtClean="0">
                <a:latin typeface="Times New Roman" pitchFamily="18" charset="0"/>
                <a:cs typeface="Times New Roman" pitchFamily="18" charset="0"/>
              </a:rPr>
              <a:t>Instruction fetch cycle(IF):</a:t>
            </a:r>
          </a:p>
          <a:p>
            <a:pPr algn="just" eaLnBrk="1" hangingPunct="1">
              <a:buFont typeface="Arial" charset="0"/>
              <a:buChar char="•"/>
            </a:pPr>
            <a:r>
              <a:rPr lang="en-US" smtClean="0">
                <a:latin typeface="Times New Roman" pitchFamily="18" charset="0"/>
                <a:cs typeface="Times New Roman" pitchFamily="18" charset="0"/>
              </a:rPr>
              <a:t>Send the program counter (PC) to memory and fetch the current instruction from memory. </a:t>
            </a:r>
          </a:p>
          <a:p>
            <a:pPr algn="just" eaLnBrk="1" hangingPunct="1">
              <a:buFont typeface="Arial" charset="0"/>
              <a:buChar char="•"/>
            </a:pPr>
            <a:r>
              <a:rPr lang="en-US" smtClean="0">
                <a:latin typeface="Times New Roman" pitchFamily="18" charset="0"/>
                <a:cs typeface="Times New Roman" pitchFamily="18" charset="0"/>
              </a:rPr>
              <a:t>Update the PC to the next sequential PC by adding 4 (since each instruction is 4 bytes) to the PC.</a:t>
            </a:r>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endParaRPr lang="en-US" smtClean="0"/>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60420" name="Picture 2"/>
          <p:cNvPicPr>
            <a:picLocks noGrp="1" noChangeAspect="1" noChangeArrowheads="1"/>
          </p:cNvPicPr>
          <p:nvPr>
            <p:ph idx="1"/>
          </p:nvPr>
        </p:nvPicPr>
        <p:blipFill>
          <a:blip r:embed="rId2"/>
          <a:srcRect/>
          <a:stretch>
            <a:fillRect/>
          </a:stretch>
        </p:blipFill>
        <p:spPr>
          <a:xfrm>
            <a:off x="571500" y="2500313"/>
            <a:ext cx="8072438" cy="1428750"/>
          </a:xfrm>
          <a:noFill/>
        </p:spPr>
      </p:pic>
      <p:sp>
        <p:nvSpPr>
          <p:cNvPr id="60421" name="Rectangle 5"/>
          <p:cNvSpPr>
            <a:spLocks noChangeArrowheads="1"/>
          </p:cNvSpPr>
          <p:nvPr/>
        </p:nvSpPr>
        <p:spPr bwMode="auto">
          <a:xfrm>
            <a:off x="285750" y="3857625"/>
            <a:ext cx="8858250" cy="1200150"/>
          </a:xfrm>
          <a:prstGeom prst="rect">
            <a:avLst/>
          </a:prstGeom>
          <a:noFill/>
          <a:ln w="9525">
            <a:noFill/>
            <a:miter lim="800000"/>
            <a:headEnd/>
            <a:tailEnd/>
          </a:ln>
        </p:spPr>
        <p:txBody>
          <a:bodyPr>
            <a:spAutoFit/>
          </a:bodyPr>
          <a:lstStyle/>
          <a:p>
            <a:r>
              <a:rPr lang="en-US"/>
              <a:t>checks whether the newly computed values for the condition codes (cc.1) indicate this was the correct choice. </a:t>
            </a:r>
          </a:p>
          <a:p>
            <a:r>
              <a:rPr lang="en-US"/>
              <a:t>If not, then it signals the ICU to begin fetching instructions at the instruction following the jl.</a:t>
            </a:r>
          </a:p>
          <a:p>
            <a:r>
              <a:rPr lang="en-US"/>
              <a:t>To simplify the notation, we omit any information about the possible jump destinations.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endParaRPr lang="en-US" smtClean="0"/>
          </a:p>
        </p:txBody>
      </p:sp>
      <p:sp>
        <p:nvSpPr>
          <p:cNvPr id="61443" name="Content Placeholder 2"/>
          <p:cNvSpPr>
            <a:spLocks noGrp="1"/>
          </p:cNvSpPr>
          <p:nvPr>
            <p:ph idx="1"/>
          </p:nvPr>
        </p:nvSpPr>
        <p:spPr>
          <a:xfrm>
            <a:off x="0" y="1935163"/>
            <a:ext cx="8686800" cy="4922837"/>
          </a:xfrm>
        </p:spPr>
        <p:txBody>
          <a:bodyPr/>
          <a:lstStyle/>
          <a:p>
            <a:r>
              <a:rPr lang="en-US" sz="2000" b="1" smtClean="0"/>
              <a:t>Processing of Operations by the Execution </a:t>
            </a:r>
          </a:p>
          <a:p>
            <a:r>
              <a:rPr lang="en-US" sz="2000" smtClean="0"/>
              <a:t>this case, integer multiplication imull requires four cycles, load requires three, andthe other operations require one</a:t>
            </a:r>
          </a:p>
          <a:p>
            <a:r>
              <a:rPr lang="en-US" sz="2000" smtClean="0"/>
              <a:t>The chain on the left processes the data, first reading an array element from memory and then multiplying it times the accumulated product.</a:t>
            </a:r>
          </a:p>
          <a:p>
            <a:r>
              <a:rPr lang="en-US" sz="2000" smtClean="0"/>
              <a:t> The chain on the right processes the loop index i, first incrementing it and then comparing it to length. </a:t>
            </a:r>
          </a:p>
          <a:p>
            <a:r>
              <a:rPr lang="en-US" sz="2000" smtClean="0"/>
              <a:t>The jump operation checks the result of this comparison to make sure the branch was correctly predicted.</a:t>
            </a:r>
          </a:p>
          <a:p>
            <a:r>
              <a:rPr lang="en-US" sz="2000" smtClean="0"/>
              <a:t>If the branch was correctly predicted, no other processing is required. </a:t>
            </a:r>
          </a:p>
          <a:p>
            <a:r>
              <a:rPr lang="en-US" sz="2000" smtClean="0"/>
              <a:t>The branch was incorrectly predicted, then the branch function unit will signal the instruction fetch control unit, and this unit will take corrective action</a:t>
            </a:r>
            <a:endParaRPr lang="en-US" sz="2000" b="1" smtClean="0"/>
          </a:p>
          <a:p>
            <a:endParaRPr lang="en-US" sz="2000" smtClean="0"/>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endParaRPr lang="en-US" smtClean="0"/>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62468" name="Picture 2"/>
          <p:cNvPicPr>
            <a:picLocks noGrp="1" noChangeAspect="1" noChangeArrowheads="1"/>
          </p:cNvPicPr>
          <p:nvPr>
            <p:ph idx="1"/>
          </p:nvPr>
        </p:nvPicPr>
        <p:blipFill>
          <a:blip r:embed="rId2"/>
          <a:srcRect/>
          <a:stretch>
            <a:fillRect/>
          </a:stretch>
        </p:blipFill>
        <p:spPr>
          <a:xfrm>
            <a:off x="1000125" y="2571750"/>
            <a:ext cx="8572500" cy="3711575"/>
          </a:xfrm>
          <a:noFill/>
        </p:spPr>
      </p:pic>
      <p:sp>
        <p:nvSpPr>
          <p:cNvPr id="62469" name="Rectangle 5"/>
          <p:cNvSpPr>
            <a:spLocks noChangeArrowheads="1"/>
          </p:cNvSpPr>
          <p:nvPr/>
        </p:nvSpPr>
        <p:spPr bwMode="auto">
          <a:xfrm>
            <a:off x="928688" y="2214563"/>
            <a:ext cx="8215312" cy="369887"/>
          </a:xfrm>
          <a:prstGeom prst="rect">
            <a:avLst/>
          </a:prstGeom>
          <a:noFill/>
          <a:ln w="9525">
            <a:noFill/>
            <a:miter lim="800000"/>
            <a:headEnd/>
            <a:tailEnd/>
          </a:ln>
        </p:spPr>
        <p:txBody>
          <a:bodyPr>
            <a:spAutoFit/>
          </a:bodyPr>
          <a:lstStyle/>
          <a:p>
            <a:r>
              <a:rPr lang="en-US" b="1"/>
              <a:t>Operations for First Iteration of Inner Loop of combine4 for integer multiplication.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endParaRPr lang="en-US" smtClean="0"/>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63492" name="Picture 2"/>
          <p:cNvPicPr>
            <a:picLocks noGrp="1" noChangeAspect="1" noChangeArrowheads="1"/>
          </p:cNvPicPr>
          <p:nvPr>
            <p:ph idx="1"/>
          </p:nvPr>
        </p:nvPicPr>
        <p:blipFill>
          <a:blip r:embed="rId2"/>
          <a:srcRect/>
          <a:stretch>
            <a:fillRect/>
          </a:stretch>
        </p:blipFill>
        <p:spPr>
          <a:xfrm>
            <a:off x="952500" y="3176588"/>
            <a:ext cx="7239000" cy="1905000"/>
          </a:xfrm>
          <a:noFill/>
        </p:spPr>
      </p:pic>
      <p:sp>
        <p:nvSpPr>
          <p:cNvPr id="63493" name="Rectangle 5"/>
          <p:cNvSpPr>
            <a:spLocks noChangeArrowheads="1"/>
          </p:cNvSpPr>
          <p:nvPr/>
        </p:nvSpPr>
        <p:spPr bwMode="auto">
          <a:xfrm>
            <a:off x="571500" y="2143125"/>
            <a:ext cx="8143875" cy="369888"/>
          </a:xfrm>
          <a:prstGeom prst="rect">
            <a:avLst/>
          </a:prstGeom>
          <a:noFill/>
          <a:ln w="9525">
            <a:noFill/>
            <a:miter lim="800000"/>
            <a:headEnd/>
            <a:tailEnd/>
          </a:ln>
        </p:spPr>
        <p:txBody>
          <a:bodyPr>
            <a:spAutoFit/>
          </a:bodyPr>
          <a:lstStyle/>
          <a:p>
            <a:r>
              <a:rPr lang="en-US" b="1"/>
              <a:t>Operations for First Iteration of Inner Loop of combine4 for Integer Addition</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endParaRPr lang="en-US" smtClean="0"/>
          </a:p>
        </p:txBody>
      </p:sp>
      <p:sp>
        <p:nvSpPr>
          <p:cNvPr id="64515" name="Content Placeholder 2"/>
          <p:cNvSpPr>
            <a:spLocks noGrp="1"/>
          </p:cNvSpPr>
          <p:nvPr>
            <p:ph idx="1"/>
          </p:nvPr>
        </p:nvSpPr>
        <p:spPr/>
        <p:txBody>
          <a:bodyPr/>
          <a:lstStyle/>
          <a:p>
            <a:r>
              <a:rPr lang="en-US" b="1" smtClean="0"/>
              <a:t>Scheduling of Operations with Unlimited Resources</a:t>
            </a:r>
          </a:p>
          <a:p>
            <a:pPr algn="just"/>
            <a:r>
              <a:rPr lang="en-US" smtClean="0"/>
              <a:t>Imagine first a processor with an unlimited number of functional units and with perfect branch prediction. Each operation could then begin as soon as its data operands were available. </a:t>
            </a:r>
          </a:p>
          <a:p>
            <a:pPr algn="just"/>
            <a:r>
              <a:rPr lang="en-US" smtClean="0"/>
              <a:t>The performance of such a processor would be limited only by the latencies and throughputs of the functional units, and the data dependencies in the program</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285750"/>
            <a:ext cx="8229600" cy="500063"/>
          </a:xfrm>
        </p:spPr>
        <p:txBody>
          <a:bodyPr/>
          <a:lstStyle/>
          <a:p>
            <a:r>
              <a:rPr lang="en-US" sz="2400" b="1" smtClean="0"/>
              <a:t>Shows the  computation graph for the first three iterations of the loop</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65540" name="Picture 2"/>
          <p:cNvPicPr>
            <a:picLocks noGrp="1" noChangeAspect="1" noChangeArrowheads="1"/>
          </p:cNvPicPr>
          <p:nvPr>
            <p:ph idx="1"/>
          </p:nvPr>
        </p:nvPicPr>
        <p:blipFill>
          <a:blip r:embed="rId2"/>
          <a:srcRect/>
          <a:stretch>
            <a:fillRect/>
          </a:stretch>
        </p:blipFill>
        <p:spPr>
          <a:xfrm>
            <a:off x="857250" y="1143000"/>
            <a:ext cx="7500938" cy="5143500"/>
          </a:xfr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457200" y="428625"/>
            <a:ext cx="8229600" cy="4389438"/>
          </a:xfrm>
        </p:spPr>
        <p:txBody>
          <a:bodyPr/>
          <a:lstStyle/>
          <a:p>
            <a:pPr algn="just"/>
            <a:r>
              <a:rPr lang="en-US" smtClean="0"/>
              <a:t>The arrows from the operators of one iteration to those</a:t>
            </a:r>
          </a:p>
          <a:p>
            <a:pPr algn="just">
              <a:buFont typeface="Wingdings 2" pitchFamily="18" charset="2"/>
              <a:buNone/>
            </a:pPr>
            <a:r>
              <a:rPr lang="en-US" smtClean="0"/>
              <a:t>  of another show the data dependencies between the different iterations.</a:t>
            </a:r>
          </a:p>
          <a:p>
            <a:pPr algn="just"/>
            <a:r>
              <a:rPr lang="en-US" smtClean="0"/>
              <a:t>Each operator is placed vertically at the highest position possible, subject to the constraint that no arrows can point upward, since this would indicate information flowing backward in time. </a:t>
            </a:r>
          </a:p>
          <a:p>
            <a:pPr algn="just"/>
            <a:r>
              <a:rPr lang="en-US" smtClean="0"/>
              <a:t>Thus, the load operation of one iteration can begin as soon as the incl operation of the previous iteration has generated an updated value of the loop index.</a:t>
            </a:r>
          </a:p>
          <a:p>
            <a:r>
              <a:rPr lang="en-US" smtClean="0"/>
              <a:t>Each iteration requires at least seven cycles from start to end, but successive iterations are completed every 4</a:t>
            </a:r>
          </a:p>
          <a:p>
            <a:pPr>
              <a:buFont typeface="Wingdings 2" pitchFamily="18" charset="2"/>
              <a:buNone/>
            </a:pPr>
            <a:r>
              <a:rPr lang="en-US" smtClean="0"/>
              <a:t>   cycles. Thus, the effective processing rate is one iteration every 4 cycles, giving a CPE of 4.0</a:t>
            </a:r>
          </a:p>
        </p:txBody>
      </p:sp>
      <p:sp>
        <p:nvSpPr>
          <p:cNvPr id="4" name="Footer Placeholder 3"/>
          <p:cNvSpPr>
            <a:spLocks noGrp="1"/>
          </p:cNvSpPr>
          <p:nvPr>
            <p:ph type="ftr" sz="quarter" idx="11"/>
          </p:nvPr>
        </p:nvSpPr>
        <p:spPr/>
        <p:txBody>
          <a:bodyPr/>
          <a:lstStyle/>
          <a:p>
            <a:pPr>
              <a:defRPr/>
            </a:pPr>
            <a:r>
              <a:rPr lang="en-US" dirty="0" smtClean="0"/>
              <a:t>prepared by </a:t>
            </a:r>
            <a:r>
              <a:rPr lang="en-US" dirty="0" err="1" smtClean="0"/>
              <a:t>Geetha.G</a:t>
            </a:r>
            <a:r>
              <a:rPr lang="en-US" dirty="0" smtClean="0"/>
              <a:t> and </a:t>
            </a:r>
            <a:r>
              <a:rPr lang="en-US" dirty="0" err="1" smtClean="0"/>
              <a:t>Safa.M</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67587" name="Picture 2"/>
          <p:cNvPicPr>
            <a:picLocks noGrp="1" noChangeAspect="1" noChangeArrowheads="1"/>
          </p:cNvPicPr>
          <p:nvPr>
            <p:ph idx="1"/>
          </p:nvPr>
        </p:nvPicPr>
        <p:blipFill>
          <a:blip r:embed="rId2"/>
          <a:srcRect/>
          <a:stretch>
            <a:fillRect/>
          </a:stretch>
        </p:blipFill>
        <p:spPr>
          <a:xfrm>
            <a:off x="457200" y="1785938"/>
            <a:ext cx="8229600" cy="4643437"/>
          </a:xfrm>
          <a:noFill/>
        </p:spPr>
      </p:pic>
      <p:sp>
        <p:nvSpPr>
          <p:cNvPr id="67588" name="TextBox 5"/>
          <p:cNvSpPr txBox="1">
            <a:spLocks noChangeArrowheads="1"/>
          </p:cNvSpPr>
          <p:nvPr/>
        </p:nvSpPr>
        <p:spPr bwMode="auto">
          <a:xfrm>
            <a:off x="214313" y="857250"/>
            <a:ext cx="9231312" cy="400050"/>
          </a:xfrm>
          <a:prstGeom prst="rect">
            <a:avLst/>
          </a:prstGeom>
          <a:noFill/>
          <a:ln w="9525">
            <a:noFill/>
            <a:miter lim="800000"/>
            <a:headEnd/>
            <a:tailEnd/>
          </a:ln>
        </p:spPr>
        <p:txBody>
          <a:bodyPr>
            <a:spAutoFit/>
          </a:bodyPr>
          <a:lstStyle/>
          <a:p>
            <a:r>
              <a:rPr lang="en-US" sz="2000" b="1">
                <a:solidFill>
                  <a:srgbClr val="FF0000"/>
                </a:solidFill>
              </a:rPr>
              <a:t>Scheduling of Operations for Integer Addition with Unbounded Resource Constraints.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z="2800" b="1" smtClean="0">
                <a:solidFill>
                  <a:srgbClr val="FF0000"/>
                </a:solidFill>
              </a:rPr>
              <a:t>Scheduling of Operations for Integer Addition with Unbounded Resource Constraints.</a:t>
            </a:r>
            <a:br>
              <a:rPr lang="en-US" sz="2800" b="1" smtClean="0">
                <a:solidFill>
                  <a:srgbClr val="FF0000"/>
                </a:solidFill>
              </a:rPr>
            </a:br>
            <a:endParaRPr lang="en-US" sz="2800" smtClean="0"/>
          </a:p>
        </p:txBody>
      </p:sp>
      <p:sp>
        <p:nvSpPr>
          <p:cNvPr id="68611" name="Content Placeholder 2"/>
          <p:cNvSpPr>
            <a:spLocks noGrp="1"/>
          </p:cNvSpPr>
          <p:nvPr>
            <p:ph idx="1"/>
          </p:nvPr>
        </p:nvSpPr>
        <p:spPr/>
        <p:txBody>
          <a:bodyPr/>
          <a:lstStyle/>
          <a:p>
            <a:r>
              <a:rPr lang="en-US" smtClean="0"/>
              <a:t>The Execution Unit would perform parts of seven operations on each clock cycle.</a:t>
            </a:r>
          </a:p>
          <a:p>
            <a:r>
              <a:rPr lang="en-US" smtClean="0"/>
              <a:t> For example, in cycle 4 we can see that the machine is executing the addl for iteration 1;</a:t>
            </a:r>
          </a:p>
          <a:p>
            <a:r>
              <a:rPr lang="en-US" smtClean="0"/>
              <a:t> different parts of the load operations for iterations 2, 3, and 4; the jl for iteration 2; the cmpl for iteration 3; and the incl for iteration 4.</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z="4000" b="1" smtClean="0"/>
              <a:t>Scheduling of Operations with Resource Constraints</a:t>
            </a:r>
            <a:endParaRPr lang="en-US" sz="4000" smtClean="0"/>
          </a:p>
        </p:txBody>
      </p:sp>
      <p:sp>
        <p:nvSpPr>
          <p:cNvPr id="69635" name="Content Placeholder 2"/>
          <p:cNvSpPr>
            <a:spLocks noGrp="1"/>
          </p:cNvSpPr>
          <p:nvPr>
            <p:ph idx="1"/>
          </p:nvPr>
        </p:nvSpPr>
        <p:spPr/>
        <p:txBody>
          <a:bodyPr/>
          <a:lstStyle/>
          <a:p>
            <a:r>
              <a:rPr lang="en-US" smtClean="0"/>
              <a:t>our processor has only two units capable of performing integer and branch operations.</a:t>
            </a:r>
          </a:p>
          <a:p>
            <a:r>
              <a:rPr lang="en-US" smtClean="0"/>
              <a:t>the general integer unit and the branch/integer unit can each begin a new operation on every clock cycle.</a:t>
            </a:r>
          </a:p>
          <a:p>
            <a:r>
              <a:rPr lang="en-US" smtClean="0"/>
              <a:t>The multiplier latency remains the performance-limiting factor  in case I</a:t>
            </a:r>
          </a:p>
          <a:p>
            <a:r>
              <a:rPr lang="en-US" smtClean="0"/>
              <a:t>The limitation to two integer units constrains performance to a CPE of 2.0. in case II</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Five stages of Pipeline</a:t>
            </a:r>
          </a:p>
        </p:txBody>
      </p:sp>
      <p:sp>
        <p:nvSpPr>
          <p:cNvPr id="15363" name="Content Placeholder 2"/>
          <p:cNvSpPr>
            <a:spLocks noGrp="1"/>
          </p:cNvSpPr>
          <p:nvPr>
            <p:ph idx="1"/>
          </p:nvPr>
        </p:nvSpPr>
        <p:spPr/>
        <p:txBody>
          <a:bodyPr/>
          <a:lstStyle/>
          <a:p>
            <a:pPr eaLnBrk="1" hangingPunct="1">
              <a:buFont typeface="Arial" charset="0"/>
              <a:buChar char="•"/>
            </a:pPr>
            <a:r>
              <a:rPr lang="en-US" smtClean="0">
                <a:latin typeface="Times New Roman" pitchFamily="18" charset="0"/>
                <a:cs typeface="Times New Roman" pitchFamily="18" charset="0"/>
              </a:rPr>
              <a:t>2.Instruction decode/register fetch cycle(ID):</a:t>
            </a:r>
          </a:p>
          <a:p>
            <a:pPr eaLnBrk="1" hangingPunct="1">
              <a:buFont typeface="Arial" charset="0"/>
              <a:buChar char="•"/>
            </a:pPr>
            <a:r>
              <a:rPr lang="en-US" smtClean="0">
                <a:latin typeface="Times New Roman" pitchFamily="18" charset="0"/>
                <a:cs typeface="Times New Roman" pitchFamily="18" charset="0"/>
              </a:rPr>
              <a:t>Decode the instruction and read the registers.</a:t>
            </a:r>
          </a:p>
          <a:p>
            <a:pPr eaLnBrk="1" hangingPunct="1">
              <a:buFont typeface="Arial" charset="0"/>
              <a:buChar char="•"/>
            </a:pPr>
            <a:r>
              <a:rPr lang="en-US" smtClean="0">
                <a:latin typeface="Times New Roman" pitchFamily="18" charset="0"/>
                <a:cs typeface="Times New Roman" pitchFamily="18" charset="0"/>
              </a:rPr>
              <a:t>Decoding is done in parallel with reading registers, which is possible because the register specifiers are at a fixed location in a RISC architecture. This technique is known as fixed-field decoding</a:t>
            </a:r>
          </a:p>
          <a:p>
            <a:pPr eaLnBrk="1" hangingPunct="1">
              <a:buFont typeface="Arial" charset="0"/>
              <a:buChar char="•"/>
            </a:pPr>
            <a:endParaRPr lang="en-US" smtClean="0"/>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mtClean="0"/>
              <a:t>three types of constraints</a:t>
            </a:r>
          </a:p>
        </p:txBody>
      </p:sp>
      <p:sp>
        <p:nvSpPr>
          <p:cNvPr id="70659" name="Content Placeholder 2"/>
          <p:cNvSpPr>
            <a:spLocks noGrp="1"/>
          </p:cNvSpPr>
          <p:nvPr>
            <p:ph idx="1"/>
          </p:nvPr>
        </p:nvSpPr>
        <p:spPr/>
        <p:txBody>
          <a:bodyPr/>
          <a:lstStyle/>
          <a:p>
            <a:r>
              <a:rPr lang="en-US" smtClean="0"/>
              <a:t>The data dependencies in the program force some operations to delay until their operands have been computed.</a:t>
            </a:r>
          </a:p>
          <a:p>
            <a:r>
              <a:rPr lang="en-US" smtClean="0"/>
              <a:t>The resource constraints limit how many operations can be performed at any given time.</a:t>
            </a:r>
          </a:p>
          <a:p>
            <a:r>
              <a:rPr lang="en-US" smtClean="0"/>
              <a:t>The degree of pipelining by the functional units</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endParaRPr lang="en-US" smtClean="0"/>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71684" name="Picture 2"/>
          <p:cNvPicPr>
            <a:picLocks noGrp="1" noChangeAspect="1" noChangeArrowheads="1"/>
          </p:cNvPicPr>
          <p:nvPr>
            <p:ph idx="1"/>
          </p:nvPr>
        </p:nvPicPr>
        <p:blipFill>
          <a:blip r:embed="rId2"/>
          <a:srcRect/>
          <a:stretch>
            <a:fillRect/>
          </a:stretch>
        </p:blipFill>
        <p:spPr>
          <a:xfrm>
            <a:off x="571500" y="357188"/>
            <a:ext cx="7858125" cy="5967412"/>
          </a:xfr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endParaRPr lang="en-US" smtClean="0"/>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72708" name="Picture 2"/>
          <p:cNvPicPr>
            <a:picLocks noGrp="1" noChangeAspect="1" noChangeArrowheads="1"/>
          </p:cNvPicPr>
          <p:nvPr>
            <p:ph idx="1"/>
          </p:nvPr>
        </p:nvPicPr>
        <p:blipFill>
          <a:blip r:embed="rId2"/>
          <a:srcRect/>
          <a:stretch>
            <a:fillRect/>
          </a:stretch>
        </p:blipFill>
        <p:spPr>
          <a:xfrm>
            <a:off x="785813" y="214313"/>
            <a:ext cx="7715250" cy="6072187"/>
          </a:xfr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b="1" smtClean="0"/>
              <a:t>Reducing Loop Overhead</a:t>
            </a:r>
            <a:endParaRPr lang="en-US" smtClean="0"/>
          </a:p>
        </p:txBody>
      </p:sp>
      <p:sp>
        <p:nvSpPr>
          <p:cNvPr id="73731" name="Content Placeholder 2"/>
          <p:cNvSpPr>
            <a:spLocks noGrp="1"/>
          </p:cNvSpPr>
          <p:nvPr>
            <p:ph idx="1"/>
          </p:nvPr>
        </p:nvSpPr>
        <p:spPr/>
        <p:txBody>
          <a:bodyPr/>
          <a:lstStyle/>
          <a:p>
            <a:r>
              <a:rPr lang="en-US" smtClean="0"/>
              <a:t>The performance of combine4 for integer addition is limited by the fact that each iteration contains four instructions, with only two functional units capable of performing them. </a:t>
            </a:r>
          </a:p>
          <a:p>
            <a:r>
              <a:rPr lang="en-US" smtClean="0"/>
              <a:t>Only one of these four instructions operates on the program data. </a:t>
            </a:r>
          </a:p>
          <a:p>
            <a:r>
              <a:rPr lang="en-US" smtClean="0"/>
              <a:t>The others are part of the loop overhead of computing the loop index and testing the loop condition.</a:t>
            </a:r>
          </a:p>
          <a:p>
            <a:r>
              <a:rPr lang="en-US" smtClean="0"/>
              <a:t>To  reduce overhead effects by performing more data operations in each iteration, via a technique known</a:t>
            </a:r>
          </a:p>
          <a:p>
            <a:r>
              <a:rPr lang="en-US" smtClean="0"/>
              <a:t>as </a:t>
            </a:r>
            <a:r>
              <a:rPr lang="en-US" b="1" i="1" smtClean="0">
                <a:solidFill>
                  <a:srgbClr val="FF0000"/>
                </a:solidFill>
              </a:rPr>
              <a:t>loop unrolling</a:t>
            </a:r>
            <a:endParaRPr lang="en-US" b="1" smtClean="0">
              <a:solidFill>
                <a:srgbClr val="FF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endParaRPr lang="en-US" smtClean="0"/>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74756" name="Picture 2"/>
          <p:cNvPicPr>
            <a:picLocks noGrp="1" noChangeAspect="1" noChangeArrowheads="1"/>
          </p:cNvPicPr>
          <p:nvPr>
            <p:ph idx="1"/>
          </p:nvPr>
        </p:nvPicPr>
        <p:blipFill>
          <a:blip r:embed="rId2"/>
          <a:srcRect/>
          <a:stretch>
            <a:fillRect/>
          </a:stretch>
        </p:blipFill>
        <p:spPr>
          <a:xfrm>
            <a:off x="357188" y="571500"/>
            <a:ext cx="8358187" cy="5753100"/>
          </a:xfr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endParaRPr lang="en-US" smtClean="0"/>
          </a:p>
        </p:txBody>
      </p:sp>
      <p:sp>
        <p:nvSpPr>
          <p:cNvPr id="75779" name="Content Placeholder 2"/>
          <p:cNvSpPr>
            <a:spLocks noGrp="1"/>
          </p:cNvSpPr>
          <p:nvPr>
            <p:ph idx="1"/>
          </p:nvPr>
        </p:nvSpPr>
        <p:spPr>
          <a:xfrm>
            <a:off x="457200" y="1571625"/>
            <a:ext cx="8229600" cy="4752975"/>
          </a:xfrm>
        </p:spPr>
        <p:txBody>
          <a:bodyPr/>
          <a:lstStyle/>
          <a:p>
            <a:endParaRPr lang="en-US" smtClean="0"/>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75781" name="Picture 2"/>
          <p:cNvPicPr>
            <a:picLocks noChangeAspect="1" noChangeArrowheads="1"/>
          </p:cNvPicPr>
          <p:nvPr/>
        </p:nvPicPr>
        <p:blipFill>
          <a:blip r:embed="rId2"/>
          <a:srcRect/>
          <a:stretch>
            <a:fillRect/>
          </a:stretch>
        </p:blipFill>
        <p:spPr bwMode="auto">
          <a:xfrm>
            <a:off x="257175" y="1595438"/>
            <a:ext cx="8629650" cy="366712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endParaRPr lang="en-US" smtClean="0"/>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76804" name="Picture 2"/>
          <p:cNvPicPr>
            <a:picLocks noGrp="1" noChangeAspect="1" noChangeArrowheads="1"/>
          </p:cNvPicPr>
          <p:nvPr>
            <p:ph idx="1"/>
          </p:nvPr>
        </p:nvPicPr>
        <p:blipFill>
          <a:blip r:embed="rId2"/>
          <a:srcRect/>
          <a:stretch>
            <a:fillRect/>
          </a:stretch>
        </p:blipFill>
        <p:spPr>
          <a:xfrm>
            <a:off x="504825" y="2143125"/>
            <a:ext cx="8134350" cy="3643313"/>
          </a:xfr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endParaRPr lang="en-US" smtClean="0"/>
          </a:p>
        </p:txBody>
      </p:sp>
      <p:sp>
        <p:nvSpPr>
          <p:cNvPr id="77827" name="Content Placeholder 2"/>
          <p:cNvSpPr>
            <a:spLocks noGrp="1"/>
          </p:cNvSpPr>
          <p:nvPr>
            <p:ph idx="1"/>
          </p:nvPr>
        </p:nvSpPr>
        <p:spPr/>
        <p:txBody>
          <a:bodyPr/>
          <a:lstStyle/>
          <a:p>
            <a:endParaRPr lang="en-US" smtClean="0"/>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77829" name="Picture 2"/>
          <p:cNvPicPr>
            <a:picLocks noChangeAspect="1" noChangeArrowheads="1"/>
          </p:cNvPicPr>
          <p:nvPr/>
        </p:nvPicPr>
        <p:blipFill>
          <a:blip r:embed="rId2"/>
          <a:srcRect/>
          <a:stretch>
            <a:fillRect/>
          </a:stretch>
        </p:blipFill>
        <p:spPr bwMode="auto">
          <a:xfrm>
            <a:off x="428625" y="1214438"/>
            <a:ext cx="8297863" cy="485775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endParaRPr lang="en-US" smtClean="0"/>
          </a:p>
        </p:txBody>
      </p:sp>
      <p:sp>
        <p:nvSpPr>
          <p:cNvPr id="78851" name="Content Placeholder 2"/>
          <p:cNvSpPr>
            <a:spLocks noGrp="1"/>
          </p:cNvSpPr>
          <p:nvPr>
            <p:ph idx="1"/>
          </p:nvPr>
        </p:nvSpPr>
        <p:spPr/>
        <p:txBody>
          <a:bodyPr/>
          <a:lstStyle/>
          <a:p>
            <a:pPr algn="just"/>
            <a:r>
              <a:rPr lang="en-US" smtClean="0"/>
              <a:t>loop unrolling by itself will only help the performance of the code for the case of integer sum, since our other cases are limited by the latency of the functional units. </a:t>
            </a:r>
          </a:p>
          <a:p>
            <a:pPr algn="just"/>
            <a:r>
              <a:rPr lang="en-US" smtClean="0"/>
              <a:t>For integer sum, three way unrolling allows us to combine three elements with six integer/branch operation</a:t>
            </a:r>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sz="2000" b="1" smtClean="0"/>
              <a:t>Scheduling of Operations for Three-Way Unrolled Integer Sum with Bounded Resource Constraints</a:t>
            </a:r>
            <a:endParaRPr lang="en-US" smtClean="0"/>
          </a:p>
        </p:txBody>
      </p:sp>
      <p:sp>
        <p:nvSpPr>
          <p:cNvPr id="4" name="Footer Placeholder 3"/>
          <p:cNvSpPr>
            <a:spLocks noGrp="1"/>
          </p:cNvSpPr>
          <p:nvPr>
            <p:ph type="ftr" sz="quarter" idx="11"/>
          </p:nvPr>
        </p:nvSpPr>
        <p:spPr/>
        <p:txBody>
          <a:bodyPr/>
          <a:lstStyle/>
          <a:p>
            <a:pPr>
              <a:defRPr/>
            </a:pPr>
            <a:r>
              <a:rPr lang="en-US" smtClean="0"/>
              <a:t>prepared by Geetha.G and Safa.M</a:t>
            </a:r>
            <a:endParaRPr lang="en-US"/>
          </a:p>
        </p:txBody>
      </p:sp>
      <p:pic>
        <p:nvPicPr>
          <p:cNvPr id="79876" name="Picture 2"/>
          <p:cNvPicPr>
            <a:picLocks noGrp="1" noChangeAspect="1" noChangeArrowheads="1"/>
          </p:cNvPicPr>
          <p:nvPr>
            <p:ph idx="1"/>
          </p:nvPr>
        </p:nvPicPr>
        <p:blipFill>
          <a:blip r:embed="rId2"/>
          <a:srcRect/>
          <a:stretch>
            <a:fillRect/>
          </a:stretch>
        </p:blipFill>
        <p:spPr>
          <a:xfrm>
            <a:off x="1317625" y="1935163"/>
            <a:ext cx="7254875" cy="4389437"/>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Five stages of Pipeline</a:t>
            </a:r>
          </a:p>
        </p:txBody>
      </p:sp>
      <p:sp>
        <p:nvSpPr>
          <p:cNvPr id="16387" name="Content Placeholder 2"/>
          <p:cNvSpPr>
            <a:spLocks noGrp="1"/>
          </p:cNvSpPr>
          <p:nvPr>
            <p:ph idx="1"/>
          </p:nvPr>
        </p:nvSpPr>
        <p:spPr/>
        <p:txBody>
          <a:bodyPr/>
          <a:lstStyle/>
          <a:p>
            <a:pPr eaLnBrk="1" hangingPunct="1">
              <a:buFont typeface="Arial" charset="0"/>
              <a:buChar char="•"/>
            </a:pPr>
            <a:r>
              <a:rPr lang="en-US" sz="3000" smtClean="0">
                <a:solidFill>
                  <a:srgbClr val="000000"/>
                </a:solidFill>
              </a:rPr>
              <a:t>3. </a:t>
            </a:r>
            <a:r>
              <a:rPr lang="en-US" smtClean="0">
                <a:latin typeface="Times New Roman" pitchFamily="18" charset="0"/>
                <a:cs typeface="Times New Roman" pitchFamily="18" charset="0"/>
              </a:rPr>
              <a:t>Execution/effective address cycle (EX):</a:t>
            </a:r>
          </a:p>
          <a:p>
            <a:pPr eaLnBrk="1" hangingPunct="1">
              <a:buFont typeface="Arial" charset="0"/>
              <a:buChar char="•"/>
            </a:pPr>
            <a:r>
              <a:rPr lang="en-US" smtClean="0">
                <a:latin typeface="Times New Roman" pitchFamily="18" charset="0"/>
                <a:cs typeface="Times New Roman" pitchFamily="18" charset="0"/>
              </a:rPr>
              <a:t>Perform one of three functions depending on the instruction type.</a:t>
            </a:r>
          </a:p>
          <a:p>
            <a:pPr eaLnBrk="1" hangingPunct="1">
              <a:buFont typeface="Arial" charset="0"/>
              <a:buChar char="•"/>
            </a:pPr>
            <a:endParaRPr lang="en-US" smtClean="0">
              <a:latin typeface="Times New Roman" pitchFamily="18" charset="0"/>
              <a:cs typeface="Times New Roman" pitchFamily="18" charset="0"/>
            </a:endParaRPr>
          </a:p>
          <a:p>
            <a:pPr eaLnBrk="1" hangingPunct="1">
              <a:buFont typeface="Arial" charset="0"/>
              <a:buChar char="•"/>
            </a:pPr>
            <a:r>
              <a:rPr lang="en-US" smtClean="0">
                <a:latin typeface="Times New Roman" pitchFamily="18" charset="0"/>
                <a:cs typeface="Times New Roman" pitchFamily="18" charset="0"/>
              </a:rPr>
              <a:t>Memory reference: The ALU adds the base register and the offset to form the effective address</a:t>
            </a:r>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Enhancing Parallelism</a:t>
            </a:r>
            <a:endParaRPr lang="en-US" dirty="0"/>
          </a:p>
        </p:txBody>
      </p:sp>
      <p:sp>
        <p:nvSpPr>
          <p:cNvPr id="3" name="Content Placeholder 2"/>
          <p:cNvSpPr>
            <a:spLocks noGrp="1"/>
          </p:cNvSpPr>
          <p:nvPr>
            <p:ph idx="1"/>
          </p:nvPr>
        </p:nvSpPr>
        <p:spPr>
          <a:xfrm>
            <a:off x="457200" y="838200"/>
            <a:ext cx="8229600" cy="5867400"/>
          </a:xfrm>
        </p:spPr>
        <p:txBody>
          <a:bodyPr>
            <a:noAutofit/>
          </a:bodyPr>
          <a:lstStyle/>
          <a:p>
            <a:pPr algn="just">
              <a:lnSpc>
                <a:spcPts val="2880"/>
              </a:lnSpc>
              <a:spcBef>
                <a:spcPts val="600"/>
              </a:spcBef>
              <a:spcAft>
                <a:spcPts val="600"/>
              </a:spcAft>
            </a:pPr>
            <a:r>
              <a:rPr lang="en-US" sz="2400" dirty="0">
                <a:latin typeface="Times New Roman" pitchFamily="18" charset="0"/>
                <a:cs typeface="Times New Roman" pitchFamily="18" charset="0"/>
              </a:rPr>
              <a:t>S</a:t>
            </a:r>
            <a:r>
              <a:rPr lang="en-US" sz="2400" dirty="0" smtClean="0">
                <a:latin typeface="Times New Roman" pitchFamily="18" charset="0"/>
                <a:cs typeface="Times New Roman" pitchFamily="18" charset="0"/>
              </a:rPr>
              <a:t>everal functional units of the processor are pipelined, meaning that they can start on a new operation before the previous one is completed. </a:t>
            </a:r>
          </a:p>
          <a:p>
            <a:pPr algn="just">
              <a:lnSpc>
                <a:spcPts val="2880"/>
              </a:lnSpc>
              <a:spcBef>
                <a:spcPts val="600"/>
              </a:spcBef>
              <a:spcAft>
                <a:spcPts val="600"/>
              </a:spcAft>
            </a:pPr>
            <a:r>
              <a:rPr lang="en-US" sz="2400" dirty="0" smtClean="0">
                <a:latin typeface="Times New Roman" pitchFamily="18" charset="0"/>
                <a:cs typeface="Times New Roman" pitchFamily="18" charset="0"/>
              </a:rPr>
              <a:t>Our code cannot take advantage of this capability, even with loop unrolling, since we are accumulating the value as a single variable x. </a:t>
            </a:r>
          </a:p>
          <a:p>
            <a:pPr algn="just">
              <a:lnSpc>
                <a:spcPts val="2880"/>
              </a:lnSpc>
              <a:spcBef>
                <a:spcPts val="600"/>
              </a:spcBef>
              <a:spcAft>
                <a:spcPts val="600"/>
              </a:spcAft>
            </a:pPr>
            <a:r>
              <a:rPr lang="en-US" sz="2400" dirty="0" smtClean="0">
                <a:latin typeface="Times New Roman" pitchFamily="18" charset="0"/>
                <a:cs typeface="Times New Roman" pitchFamily="18" charset="0"/>
              </a:rPr>
              <a:t>We cannot compute a new value of x until the preceding computation has completed. </a:t>
            </a:r>
          </a:p>
          <a:p>
            <a:pPr algn="just">
              <a:lnSpc>
                <a:spcPts val="2880"/>
              </a:lnSpc>
              <a:spcBef>
                <a:spcPts val="600"/>
              </a:spcBef>
              <a:spcAft>
                <a:spcPts val="600"/>
              </a:spcAft>
            </a:pPr>
            <a:r>
              <a:rPr lang="en-US" sz="2400" dirty="0" smtClean="0">
                <a:latin typeface="Times New Roman" pitchFamily="18" charset="0"/>
                <a:cs typeface="Times New Roman" pitchFamily="18" charset="0"/>
              </a:rPr>
              <a:t>As a result, the processor will stall, waiting to begin a new operation until the current one has completed. </a:t>
            </a:r>
          </a:p>
          <a:p>
            <a:pPr algn="just">
              <a:lnSpc>
                <a:spcPts val="2880"/>
              </a:lnSpc>
              <a:spcBef>
                <a:spcPts val="600"/>
              </a:spcBef>
              <a:spcAft>
                <a:spcPts val="600"/>
              </a:spcAft>
            </a:pPr>
            <a:r>
              <a:rPr lang="en-US" sz="2400" dirty="0" smtClean="0">
                <a:latin typeface="Times New Roman" pitchFamily="18" charset="0"/>
                <a:cs typeface="Times New Roman" pitchFamily="18" charset="0"/>
              </a:rPr>
              <a:t>Even with unbounded processor resources, the multiplier can only produce a new result every four clock cycles. </a:t>
            </a:r>
          </a:p>
          <a:p>
            <a:pPr algn="just">
              <a:lnSpc>
                <a:spcPts val="2880"/>
              </a:lnSpc>
              <a:spcBef>
                <a:spcPts val="600"/>
              </a:spcBef>
              <a:spcAft>
                <a:spcPts val="600"/>
              </a:spcAft>
            </a:pPr>
            <a:r>
              <a:rPr lang="en-US" sz="2400" dirty="0" smtClean="0">
                <a:latin typeface="Times New Roman" pitchFamily="18" charset="0"/>
                <a:cs typeface="Times New Roman" pitchFamily="18" charset="0"/>
              </a:rPr>
              <a:t>Similar limitations occur with floating-point addition (three cycles) and multiplication (five cycles).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Loop Splitting</a:t>
            </a:r>
          </a:p>
          <a:p>
            <a:r>
              <a:rPr lang="en-US" dirty="0" smtClean="0"/>
              <a:t>Register Spilling</a:t>
            </a:r>
          </a:p>
          <a:p>
            <a:r>
              <a:rPr lang="en-US" dirty="0" smtClean="0"/>
              <a:t>Limits to Parallelism</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b="1" dirty="0" smtClean="0"/>
              <a:t>Loop Splitting :</a:t>
            </a:r>
          </a:p>
          <a:p>
            <a:pPr lvl="1" algn="just"/>
            <a:r>
              <a:rPr lang="en-US" dirty="0" smtClean="0"/>
              <a:t>For a combining operation that is associative and commutative, such as integer addition or multiplication, we can improve performance by splitting the set of combining operations into two or more parts and combining the results at the end.</a:t>
            </a:r>
          </a:p>
          <a:p>
            <a:pPr lvl="1" algn="just"/>
            <a:r>
              <a:rPr lang="en-US" dirty="0" smtClean="0"/>
              <a:t>For example, let </a:t>
            </a:r>
            <a:r>
              <a:rPr lang="en-US" dirty="0" err="1" smtClean="0"/>
              <a:t>Pn</a:t>
            </a:r>
            <a:r>
              <a:rPr lang="en-US" dirty="0" smtClean="0"/>
              <a:t> denote the product of elements a0; a1;:::;an1:</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pic>
        <p:nvPicPr>
          <p:cNvPr id="2052" name="Picture 4"/>
          <p:cNvPicPr>
            <a:picLocks noChangeAspect="1" noChangeArrowheads="1"/>
          </p:cNvPicPr>
          <p:nvPr/>
        </p:nvPicPr>
        <p:blipFill>
          <a:blip r:embed="rId2"/>
          <a:srcRect/>
          <a:stretch>
            <a:fillRect/>
          </a:stretch>
        </p:blipFill>
        <p:spPr bwMode="auto">
          <a:xfrm>
            <a:off x="3505200" y="4343400"/>
            <a:ext cx="2362200" cy="1570544"/>
          </a:xfrm>
          <a:prstGeom prst="rect">
            <a:avLst/>
          </a:prstGeom>
          <a:noFill/>
          <a:ln w="9525">
            <a:noFill/>
            <a:miter lim="800000"/>
            <a:headEnd/>
            <a:tailEnd/>
          </a:ln>
          <a:effectLst/>
        </p:spPr>
      </p:pic>
      <p:pic>
        <p:nvPicPr>
          <p:cNvPr id="2053" name="Picture 5"/>
          <p:cNvPicPr>
            <a:picLocks noGrp="1" noChangeAspect="1" noChangeArrowheads="1"/>
          </p:cNvPicPr>
          <p:nvPr>
            <p:ph idx="1"/>
          </p:nvPr>
        </p:nvPicPr>
        <p:blipFill>
          <a:blip r:embed="rId3"/>
          <a:srcRect/>
          <a:stretch>
            <a:fillRect/>
          </a:stretch>
        </p:blipFill>
        <p:spPr bwMode="auto">
          <a:xfrm>
            <a:off x="685800" y="2971800"/>
            <a:ext cx="8077200" cy="91440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3809999" y="1905000"/>
            <a:ext cx="1655379"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Let </a:t>
            </a:r>
            <a:r>
              <a:rPr lang="en-US" sz="2400" dirty="0"/>
              <a:t>us consider the translation of the loop into </a:t>
            </a:r>
            <a:r>
              <a:rPr lang="en-US" sz="2400" dirty="0" smtClean="0"/>
              <a:t>operations for </a:t>
            </a:r>
            <a:r>
              <a:rPr lang="en-US" sz="2400" dirty="0"/>
              <a:t>the case of integer multiplication</a:t>
            </a:r>
            <a:r>
              <a:rPr lang="en-US" sz="2400" dirty="0" smtClean="0"/>
              <a:t>:</a:t>
            </a:r>
          </a:p>
          <a:p>
            <a:endParaRPr lang="en-US" sz="2400" dirty="0"/>
          </a:p>
          <a:p>
            <a:endParaRPr lang="en-US" sz="2400" dirty="0"/>
          </a:p>
        </p:txBody>
      </p:sp>
      <p:pic>
        <p:nvPicPr>
          <p:cNvPr id="3074" name="Picture 2"/>
          <p:cNvPicPr>
            <a:picLocks noChangeAspect="1" noChangeArrowheads="1"/>
          </p:cNvPicPr>
          <p:nvPr/>
        </p:nvPicPr>
        <p:blipFill>
          <a:blip r:embed="rId2"/>
          <a:srcRect/>
          <a:stretch>
            <a:fillRect/>
          </a:stretch>
        </p:blipFill>
        <p:spPr bwMode="auto">
          <a:xfrm>
            <a:off x="533400" y="2895600"/>
            <a:ext cx="7876646" cy="2476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533400" y="533399"/>
            <a:ext cx="8487032" cy="61572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a:bodyPr>
          <a:lstStyle/>
          <a:p>
            <a:pPr algn="just"/>
            <a:r>
              <a:rPr lang="en-US" dirty="0"/>
              <a:t>As </a:t>
            </a:r>
            <a:r>
              <a:rPr lang="en-US" dirty="0" smtClean="0"/>
              <a:t>this diagram </a:t>
            </a:r>
            <a:r>
              <a:rPr lang="en-US" dirty="0"/>
              <a:t>illustrates, the two multiplications in the loop are independent of each other. </a:t>
            </a:r>
            <a:endParaRPr lang="en-US" dirty="0" smtClean="0"/>
          </a:p>
          <a:p>
            <a:pPr algn="just"/>
            <a:r>
              <a:rPr lang="en-US" dirty="0" smtClean="0"/>
              <a:t>One </a:t>
            </a:r>
            <a:r>
              <a:rPr lang="en-US" dirty="0"/>
              <a:t>has </a:t>
            </a:r>
            <a:r>
              <a:rPr lang="en-US" dirty="0" smtClean="0"/>
              <a:t>register %</a:t>
            </a:r>
            <a:r>
              <a:rPr lang="en-US" dirty="0" err="1"/>
              <a:t>ecx</a:t>
            </a:r>
            <a:r>
              <a:rPr lang="en-US" dirty="0"/>
              <a:t> as its source and destination (corresponding to program variable x0), while the other has </a:t>
            </a:r>
            <a:r>
              <a:rPr lang="en-US" dirty="0" smtClean="0"/>
              <a:t>register %</a:t>
            </a:r>
            <a:r>
              <a:rPr lang="en-US" dirty="0" err="1"/>
              <a:t>ebx</a:t>
            </a:r>
            <a:r>
              <a:rPr lang="en-US" dirty="0"/>
              <a:t> as its source and destination (corresponding to program variable x1</a:t>
            </a:r>
            <a:r>
              <a:rPr lang="en-US" dirty="0" smtClean="0"/>
              <a:t>).</a:t>
            </a:r>
          </a:p>
          <a:p>
            <a:pPr algn="just"/>
            <a:r>
              <a:rPr lang="en-US" dirty="0" smtClean="0"/>
              <a:t> </a:t>
            </a:r>
            <a:r>
              <a:rPr lang="en-US" dirty="0"/>
              <a:t>The second multiplication </a:t>
            </a:r>
            <a:r>
              <a:rPr lang="en-US" dirty="0" smtClean="0"/>
              <a:t>can start </a:t>
            </a:r>
            <a:r>
              <a:rPr lang="en-US" dirty="0"/>
              <a:t>just one cycle after the first. </a:t>
            </a:r>
            <a:endParaRPr lang="en-US" dirty="0" smtClean="0"/>
          </a:p>
          <a:p>
            <a:pPr algn="just"/>
            <a:r>
              <a:rPr lang="en-US" dirty="0" smtClean="0"/>
              <a:t>This </a:t>
            </a:r>
            <a:r>
              <a:rPr lang="en-US" dirty="0"/>
              <a:t>makes use of the pipelining capabilities of both the load unit and </a:t>
            </a:r>
            <a:r>
              <a:rPr lang="en-US" dirty="0" smtClean="0"/>
              <a:t>the integer </a:t>
            </a:r>
            <a:r>
              <a:rPr lang="en-US" dirty="0"/>
              <a:t>multiplier.</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533400" y="228600"/>
            <a:ext cx="7924800"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a:bodyPr>
          <a:lstStyle/>
          <a:p>
            <a:pPr algn="just"/>
            <a:r>
              <a:rPr lang="en-US" dirty="0"/>
              <a:t>For each iteration, the two multiplications must wait until the results from the previous iteration</a:t>
            </a:r>
          </a:p>
          <a:p>
            <a:pPr algn="just"/>
            <a:r>
              <a:rPr lang="en-US" dirty="0"/>
              <a:t>have been computed. Still, the machine can generate two results every four clock cycles, giving a theoretical</a:t>
            </a:r>
          </a:p>
          <a:p>
            <a:pPr algn="just"/>
            <a:r>
              <a:rPr lang="en-US" dirty="0"/>
              <a:t>CPE of 2.0. In this figure we do not take into account the limited set of integer functional units, but this</a:t>
            </a:r>
          </a:p>
          <a:p>
            <a:pPr algn="just"/>
            <a:r>
              <a:rPr lang="en-US" dirty="0"/>
              <a:t>does not prove to be a limitation for this particular procedure.</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a:t>Comparing loop unrolling alone to loop unrolling with two-way parallelism, we obtain the following performance</a:t>
            </a:r>
            <a:r>
              <a:rPr lang="en-US" dirty="0" smtClean="0"/>
              <a:t>:</a:t>
            </a:r>
          </a:p>
          <a:p>
            <a:pPr algn="just"/>
            <a:endParaRPr lang="en-US" dirty="0"/>
          </a:p>
        </p:txBody>
      </p:sp>
      <p:pic>
        <p:nvPicPr>
          <p:cNvPr id="5123" name="Picture 3"/>
          <p:cNvPicPr>
            <a:picLocks noChangeAspect="1" noChangeArrowheads="1"/>
          </p:cNvPicPr>
          <p:nvPr/>
        </p:nvPicPr>
        <p:blipFill>
          <a:blip r:embed="rId2"/>
          <a:srcRect/>
          <a:stretch>
            <a:fillRect/>
          </a:stretch>
        </p:blipFill>
        <p:spPr bwMode="auto">
          <a:xfrm>
            <a:off x="273914" y="2362200"/>
            <a:ext cx="8522617"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Five stages of Pipeline</a:t>
            </a:r>
          </a:p>
        </p:txBody>
      </p:sp>
      <p:sp>
        <p:nvSpPr>
          <p:cNvPr id="17411" name="Content Placeholder 2"/>
          <p:cNvSpPr>
            <a:spLocks noGrp="1"/>
          </p:cNvSpPr>
          <p:nvPr>
            <p:ph idx="1"/>
          </p:nvPr>
        </p:nvSpPr>
        <p:spPr/>
        <p:txBody>
          <a:bodyPr/>
          <a:lstStyle/>
          <a:p>
            <a:pPr algn="just" eaLnBrk="1" hangingPunct="1">
              <a:buFont typeface="Arial" charset="0"/>
              <a:buChar char="•"/>
            </a:pPr>
            <a:r>
              <a:rPr lang="en-US" smtClean="0">
                <a:latin typeface="Times New Roman" pitchFamily="18" charset="0"/>
                <a:cs typeface="Times New Roman" pitchFamily="18" charset="0"/>
              </a:rPr>
              <a:t>Register-Register ALU instruction: The ALU performs the operation specified by the opcode on the values read from the register file.</a:t>
            </a:r>
          </a:p>
          <a:p>
            <a:pPr algn="just" eaLnBrk="1" hangingPunct="1">
              <a:buFont typeface="Arial" charset="0"/>
              <a:buChar char="•"/>
            </a:pPr>
            <a:endParaRPr lang="en-US" smtClean="0">
              <a:latin typeface="Times New Roman" pitchFamily="18" charset="0"/>
              <a:cs typeface="Times New Roman" pitchFamily="18" charset="0"/>
            </a:endParaRPr>
          </a:p>
          <a:p>
            <a:pPr algn="just" eaLnBrk="1" hangingPunct="1">
              <a:buFont typeface="Arial" charset="0"/>
              <a:buChar char="•"/>
            </a:pPr>
            <a:r>
              <a:rPr lang="en-US" smtClean="0">
                <a:latin typeface="Times New Roman" pitchFamily="18" charset="0"/>
                <a:cs typeface="Times New Roman" pitchFamily="18" charset="0"/>
              </a:rPr>
              <a:t>Register-Immediate ALU instruction: The ALU performs the operation specified by the opcode on the first value read from the register file and the sign-extended immediate</a:t>
            </a:r>
          </a:p>
          <a:p>
            <a:pPr algn="just" eaLnBrk="1" hangingPunct="1">
              <a:buFont typeface="Arial" charset="0"/>
              <a:buChar char="•"/>
            </a:pPr>
            <a:endParaRPr lang="en-US" smtClean="0"/>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a:t>For integer sum, parallelism does not help, as the latency of integer addition is only one clock cycle. </a:t>
            </a:r>
            <a:endParaRPr lang="en-US" dirty="0" smtClean="0"/>
          </a:p>
          <a:p>
            <a:pPr algn="just"/>
            <a:r>
              <a:rPr lang="en-US" dirty="0" smtClean="0"/>
              <a:t>For integer </a:t>
            </a:r>
            <a:r>
              <a:rPr lang="en-US" dirty="0"/>
              <a:t>and floating-point product, however, we reduce the CPE by a factor of two. </a:t>
            </a:r>
            <a:endParaRPr lang="en-US" dirty="0" smtClean="0"/>
          </a:p>
          <a:p>
            <a:pPr algn="just"/>
            <a:r>
              <a:rPr lang="en-US" dirty="0" smtClean="0"/>
              <a:t>We </a:t>
            </a:r>
            <a:r>
              <a:rPr lang="en-US" dirty="0"/>
              <a:t>are </a:t>
            </a:r>
            <a:r>
              <a:rPr lang="en-US" dirty="0" smtClean="0"/>
              <a:t>essentially doubling </a:t>
            </a:r>
            <a:r>
              <a:rPr lang="en-US" dirty="0"/>
              <a:t>the use of the functional units. </a:t>
            </a:r>
            <a:endParaRPr lang="en-US" dirty="0" smtClean="0"/>
          </a:p>
          <a:p>
            <a:pPr algn="just"/>
            <a:r>
              <a:rPr lang="en-US" dirty="0" smtClean="0"/>
              <a:t>For </a:t>
            </a:r>
            <a:r>
              <a:rPr lang="en-US" dirty="0"/>
              <a:t>floating-point sum, some other resource constraint is </a:t>
            </a:r>
            <a:r>
              <a:rPr lang="en-US" dirty="0" smtClean="0"/>
              <a:t>limiting our </a:t>
            </a:r>
            <a:r>
              <a:rPr lang="en-US" dirty="0"/>
              <a:t>CPE to 2.0, rather than the theoretical value of 1.5.</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85000" lnSpcReduction="20000"/>
          </a:bodyPr>
          <a:lstStyle/>
          <a:p>
            <a:pPr indent="342900" algn="just">
              <a:lnSpc>
                <a:spcPct val="170000"/>
              </a:lnSpc>
              <a:spcBef>
                <a:spcPts val="0"/>
              </a:spcBef>
            </a:pPr>
            <a:r>
              <a:rPr lang="en-US" dirty="0"/>
              <a:t>We have seen earlier that two’s complement arithmetic is commutative and associative, even when </a:t>
            </a:r>
            <a:r>
              <a:rPr lang="en-US" dirty="0" smtClean="0"/>
              <a:t>overflow occurs</a:t>
            </a:r>
            <a:r>
              <a:rPr lang="en-US" dirty="0"/>
              <a:t>. </a:t>
            </a:r>
            <a:endParaRPr lang="en-US" dirty="0" smtClean="0"/>
          </a:p>
          <a:p>
            <a:pPr indent="342900" algn="just">
              <a:lnSpc>
                <a:spcPct val="170000"/>
              </a:lnSpc>
              <a:spcBef>
                <a:spcPts val="0"/>
              </a:spcBef>
            </a:pPr>
            <a:r>
              <a:rPr lang="en-US" dirty="0" smtClean="0"/>
              <a:t>Hence </a:t>
            </a:r>
            <a:r>
              <a:rPr lang="en-US" dirty="0"/>
              <a:t>for an integer data type, the result computed by combine6will be identical to that </a:t>
            </a:r>
            <a:r>
              <a:rPr lang="en-US" dirty="0" smtClean="0"/>
              <a:t>computed by </a:t>
            </a:r>
            <a:r>
              <a:rPr lang="en-US" dirty="0"/>
              <a:t>combine5 under all possible conditions. </a:t>
            </a:r>
            <a:endParaRPr lang="en-US" dirty="0" smtClean="0"/>
          </a:p>
          <a:p>
            <a:pPr indent="342900" algn="just">
              <a:lnSpc>
                <a:spcPct val="170000"/>
              </a:lnSpc>
              <a:spcBef>
                <a:spcPts val="0"/>
              </a:spcBef>
            </a:pPr>
            <a:r>
              <a:rPr lang="en-US" dirty="0" smtClean="0"/>
              <a:t>Thus</a:t>
            </a:r>
            <a:r>
              <a:rPr lang="en-US" dirty="0"/>
              <a:t>, an optimizing compiler could potentially convert </a:t>
            </a:r>
            <a:r>
              <a:rPr lang="en-US" dirty="0" smtClean="0"/>
              <a:t>the code </a:t>
            </a:r>
            <a:r>
              <a:rPr lang="en-US" dirty="0"/>
              <a:t>shown in </a:t>
            </a:r>
            <a:r>
              <a:rPr lang="en-US" dirty="0" smtClean="0"/>
              <a:t>combine4 </a:t>
            </a:r>
            <a:r>
              <a:rPr lang="en-US" dirty="0"/>
              <a:t>first to a two-way unrolled variant of combine5 by loop unrolling, and </a:t>
            </a:r>
            <a:r>
              <a:rPr lang="en-US" dirty="0" smtClean="0"/>
              <a:t>then to </a:t>
            </a:r>
            <a:r>
              <a:rPr lang="en-US" dirty="0"/>
              <a:t>that of combine6 by introducing parallelism. This is referred to as </a:t>
            </a:r>
            <a:r>
              <a:rPr lang="en-US" i="1" dirty="0"/>
              <a:t>iteration splitting in the </a:t>
            </a:r>
            <a:r>
              <a:rPr lang="en-US" i="1" dirty="0" smtClean="0"/>
              <a:t>optimizing </a:t>
            </a:r>
            <a:r>
              <a:rPr lang="en-US" dirty="0" smtClean="0"/>
              <a:t>compiler </a:t>
            </a:r>
            <a:r>
              <a:rPr lang="en-US" dirty="0"/>
              <a:t>literature. </a:t>
            </a:r>
            <a:endParaRPr lang="en-US" dirty="0" smtClean="0"/>
          </a:p>
          <a:p>
            <a:pPr indent="342900" algn="just">
              <a:lnSpc>
                <a:spcPct val="170000"/>
              </a:lnSpc>
              <a:spcBef>
                <a:spcPts val="0"/>
              </a:spcBef>
            </a:pPr>
            <a:r>
              <a:rPr lang="en-US" dirty="0" smtClean="0"/>
              <a:t>Many </a:t>
            </a:r>
            <a:r>
              <a:rPr lang="en-US" dirty="0"/>
              <a:t>compilers do loop unrolling automatically, but relatively few do iteration splitting.</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dirty="0"/>
              <a:t>Register Spilling</a:t>
            </a:r>
            <a:endParaRPr lang="en-US" dirty="0"/>
          </a:p>
        </p:txBody>
      </p:sp>
      <p:sp>
        <p:nvSpPr>
          <p:cNvPr id="3" name="Content Placeholder 2"/>
          <p:cNvSpPr>
            <a:spLocks noGrp="1"/>
          </p:cNvSpPr>
          <p:nvPr>
            <p:ph idx="1"/>
          </p:nvPr>
        </p:nvSpPr>
        <p:spPr>
          <a:xfrm>
            <a:off x="457200" y="1143000"/>
            <a:ext cx="8229600" cy="5181600"/>
          </a:xfrm>
        </p:spPr>
        <p:txBody>
          <a:bodyPr>
            <a:normAutofit lnSpcReduction="10000"/>
          </a:bodyPr>
          <a:lstStyle/>
          <a:p>
            <a:r>
              <a:rPr lang="en-US" sz="2800" dirty="0">
                <a:latin typeface="Times New Roman" pitchFamily="18" charset="0"/>
                <a:cs typeface="Times New Roman" pitchFamily="18" charset="0"/>
              </a:rPr>
              <a:t>The benefits of loop parallelism are limited by the ability to express the computation in assembly code</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In particular</a:t>
            </a:r>
            <a:r>
              <a:rPr lang="en-US" sz="2800" dirty="0">
                <a:latin typeface="Times New Roman" pitchFamily="18" charset="0"/>
                <a:cs typeface="Times New Roman" pitchFamily="18" charset="0"/>
              </a:rPr>
              <a:t>, the IA32 instruction set only has a small number of registers to hold the values being </a:t>
            </a:r>
            <a:r>
              <a:rPr lang="en-US" sz="2800" dirty="0" smtClean="0">
                <a:latin typeface="Times New Roman" pitchFamily="18" charset="0"/>
                <a:cs typeface="Times New Roman" pitchFamily="18" charset="0"/>
              </a:rPr>
              <a:t>accumulated </a:t>
            </a:r>
          </a:p>
          <a:p>
            <a:r>
              <a:rPr lang="en-US" sz="2800" dirty="0" smtClean="0">
                <a:latin typeface="Times New Roman" pitchFamily="18" charset="0"/>
                <a:cs typeface="Times New Roman" pitchFamily="18" charset="0"/>
              </a:rPr>
              <a:t>If we degree of parallelism, p that exceeds number of available registers then the compiler resort to spilling, storing some of the temporary values in the stack.</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Once this happens performance drops dramatically.</a:t>
            </a: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a:bodyPr>
          <a:lstStyle/>
          <a:p>
            <a:pPr algn="just"/>
            <a:r>
              <a:rPr lang="en-US" sz="2800" dirty="0"/>
              <a:t>For the case of the integer data type, there are only eight total integer registers available</a:t>
            </a:r>
            <a:r>
              <a:rPr lang="en-US" sz="2800" dirty="0" smtClean="0"/>
              <a:t>.</a:t>
            </a:r>
          </a:p>
          <a:p>
            <a:pPr algn="just"/>
            <a:r>
              <a:rPr lang="en-US" sz="2800" dirty="0" smtClean="0"/>
              <a:t>Two </a:t>
            </a:r>
            <a:r>
              <a:rPr lang="en-US" sz="2800" dirty="0"/>
              <a:t>of these (%</a:t>
            </a:r>
            <a:r>
              <a:rPr lang="en-US" sz="2800" dirty="0" err="1" smtClean="0"/>
              <a:t>ebp</a:t>
            </a:r>
            <a:r>
              <a:rPr lang="en-US" sz="2800" dirty="0" smtClean="0"/>
              <a:t> and </a:t>
            </a:r>
            <a:r>
              <a:rPr lang="en-US" sz="2800" dirty="0"/>
              <a:t>%</a:t>
            </a:r>
            <a:r>
              <a:rPr lang="en-US" sz="2800" dirty="0" err="1"/>
              <a:t>esp</a:t>
            </a:r>
            <a:r>
              <a:rPr lang="en-US" sz="2800" dirty="0"/>
              <a:t>) point to regions of the stack</a:t>
            </a:r>
            <a:r>
              <a:rPr lang="en-US" sz="2800" dirty="0" smtClean="0"/>
              <a:t>.</a:t>
            </a:r>
          </a:p>
          <a:p>
            <a:pPr algn="just"/>
            <a:r>
              <a:rPr lang="en-US" sz="2800" dirty="0" smtClean="0"/>
              <a:t>With </a:t>
            </a:r>
            <a:r>
              <a:rPr lang="en-US" sz="2800" dirty="0"/>
              <a:t>the pointer version of the code, one of the remaining six </a:t>
            </a:r>
            <a:r>
              <a:rPr lang="en-US" sz="2800" dirty="0" smtClean="0"/>
              <a:t>holds the </a:t>
            </a:r>
            <a:r>
              <a:rPr lang="en-US" sz="2800" dirty="0"/>
              <a:t>pointer data, and one holds the stopping position </a:t>
            </a:r>
            <a:r>
              <a:rPr lang="en-US" sz="2800" dirty="0" err="1"/>
              <a:t>dend</a:t>
            </a:r>
            <a:r>
              <a:rPr lang="en-US" sz="2800" dirty="0"/>
              <a:t>. </a:t>
            </a:r>
            <a:endParaRPr lang="en-US" sz="2800" dirty="0" smtClean="0"/>
          </a:p>
          <a:p>
            <a:pPr algn="just"/>
            <a:r>
              <a:rPr lang="en-US" sz="2800" dirty="0" smtClean="0"/>
              <a:t>This </a:t>
            </a:r>
            <a:r>
              <a:rPr lang="en-US" sz="2800" dirty="0"/>
              <a:t>leaves only four integer registers </a:t>
            </a:r>
            <a:r>
              <a:rPr lang="en-US" sz="2800" dirty="0" smtClean="0"/>
              <a:t>for accumulating </a:t>
            </a:r>
            <a:r>
              <a:rPr lang="en-US" sz="2800" dirty="0"/>
              <a:t>values. With the array version of the code, we require three registers to hold the loop index </a:t>
            </a:r>
            <a:r>
              <a:rPr lang="en-US" sz="2800" dirty="0" err="1"/>
              <a:t>i</a:t>
            </a:r>
            <a:r>
              <a:rPr lang="en-US" sz="2800" dirty="0" smtClean="0"/>
              <a:t>, the </a:t>
            </a:r>
            <a:r>
              <a:rPr lang="en-US" sz="2800" dirty="0"/>
              <a:t>stopping index limit, and the array address data</a:t>
            </a:r>
            <a:r>
              <a:rPr lang="en-US" sz="2800" dirty="0" smtClean="0"/>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sz="2800" dirty="0" smtClean="0"/>
              <a:t>This leaves only three registers for accumulating values. </a:t>
            </a:r>
          </a:p>
          <a:p>
            <a:pPr algn="just"/>
            <a:endParaRPr lang="en-US" sz="2800" dirty="0" smtClean="0"/>
          </a:p>
          <a:p>
            <a:pPr algn="just"/>
            <a:r>
              <a:rPr lang="en-US" sz="2800" dirty="0" smtClean="0"/>
              <a:t>For the floating-point data type, we need two of eight registers to hold intermediate values, leaving six for accumulating values. </a:t>
            </a:r>
          </a:p>
          <a:p>
            <a:pPr algn="just"/>
            <a:endParaRPr lang="en-US" sz="2800" dirty="0" smtClean="0"/>
          </a:p>
          <a:p>
            <a:pPr algn="just"/>
            <a:r>
              <a:rPr lang="en-US" sz="2800" dirty="0" smtClean="0"/>
              <a:t>Thus, we could have a maximum parallelism of six before register spilling occurs.</a:t>
            </a:r>
          </a:p>
          <a:p>
            <a:endParaRPr lang="en-US" sz="28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10000"/>
          </a:bodyPr>
          <a:lstStyle/>
          <a:p>
            <a:pPr algn="just"/>
            <a:r>
              <a:rPr lang="en-US" sz="2800" dirty="0"/>
              <a:t>This limitation to eight integer and eight floating-point registers is an unfortunate artifact of the IA32 </a:t>
            </a:r>
            <a:r>
              <a:rPr lang="en-US" sz="2800" dirty="0" smtClean="0"/>
              <a:t>instruction </a:t>
            </a:r>
            <a:r>
              <a:rPr lang="en-US" sz="2800" dirty="0"/>
              <a:t>set. </a:t>
            </a:r>
            <a:endParaRPr lang="en-US" sz="2800" dirty="0" smtClean="0"/>
          </a:p>
          <a:p>
            <a:pPr algn="just"/>
            <a:endParaRPr lang="en-US" sz="2800" dirty="0" smtClean="0"/>
          </a:p>
          <a:p>
            <a:pPr algn="just"/>
            <a:r>
              <a:rPr lang="en-US" sz="2800" dirty="0" smtClean="0"/>
              <a:t>The </a:t>
            </a:r>
            <a:r>
              <a:rPr lang="en-US" sz="2800" dirty="0"/>
              <a:t>renaming scheme described previously eliminates the direct correspondence between </a:t>
            </a:r>
            <a:r>
              <a:rPr lang="en-US" sz="2800" dirty="0" smtClean="0"/>
              <a:t>register names </a:t>
            </a:r>
            <a:r>
              <a:rPr lang="en-US" sz="2800" dirty="0"/>
              <a:t>and the actual location of the register data. </a:t>
            </a:r>
            <a:endParaRPr lang="en-US" sz="2800" dirty="0" smtClean="0"/>
          </a:p>
          <a:p>
            <a:pPr algn="just"/>
            <a:endParaRPr lang="en-US" sz="2800" dirty="0" smtClean="0"/>
          </a:p>
          <a:p>
            <a:pPr algn="just"/>
            <a:r>
              <a:rPr lang="en-US" sz="2800" dirty="0" smtClean="0"/>
              <a:t>In </a:t>
            </a:r>
            <a:r>
              <a:rPr lang="en-US" sz="2800" dirty="0"/>
              <a:t>a modern processor, register names serve simply </a:t>
            </a:r>
            <a:r>
              <a:rPr lang="en-US" sz="2800" dirty="0" smtClean="0"/>
              <a:t>to identify </a:t>
            </a:r>
            <a:r>
              <a:rPr lang="en-US" sz="2800" dirty="0"/>
              <a:t>the program values being passed between the functional units. </a:t>
            </a:r>
            <a:endParaRPr lang="en-US" sz="2800" dirty="0" smtClean="0"/>
          </a:p>
          <a:p>
            <a:pPr algn="just"/>
            <a:endParaRPr lang="en-US" sz="2800" dirty="0" smtClean="0"/>
          </a:p>
          <a:p>
            <a:pPr algn="just"/>
            <a:r>
              <a:rPr lang="en-US" sz="2800" dirty="0" smtClean="0"/>
              <a:t>IA32 </a:t>
            </a:r>
            <a:r>
              <a:rPr lang="en-US" sz="2800" dirty="0"/>
              <a:t>provides only a small </a:t>
            </a:r>
            <a:r>
              <a:rPr lang="en-US" sz="2800" dirty="0" smtClean="0"/>
              <a:t>number of </a:t>
            </a:r>
            <a:r>
              <a:rPr lang="en-US" sz="2800" dirty="0"/>
              <a:t>such identifiers, constraining the amount of parallelism that can be expressed in programs.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algn="just"/>
            <a:r>
              <a:rPr lang="en-US" b="1" dirty="0"/>
              <a:t>Limits to </a:t>
            </a:r>
            <a:r>
              <a:rPr lang="en-US" b="1" dirty="0" smtClean="0"/>
              <a:t>Parallelism</a:t>
            </a:r>
            <a:endParaRPr lang="en-US" b="1" dirty="0"/>
          </a:p>
          <a:p>
            <a:pPr lvl="1" algn="just"/>
            <a:r>
              <a:rPr lang="en-US" dirty="0"/>
              <a:t>the main performance limitations are due to the capabilities of the functional units</a:t>
            </a:r>
            <a:r>
              <a:rPr lang="en-US" dirty="0" smtClean="0"/>
              <a:t>.</a:t>
            </a:r>
          </a:p>
          <a:p>
            <a:pPr lvl="1" algn="just"/>
            <a:r>
              <a:rPr lang="en-US" dirty="0"/>
              <a:t>the integer multiplier and the floating-point adder can only initiate a new </a:t>
            </a:r>
            <a:r>
              <a:rPr lang="en-US" dirty="0" smtClean="0"/>
              <a:t>operation every </a:t>
            </a:r>
            <a:r>
              <a:rPr lang="en-US" dirty="0"/>
              <a:t>clock cycle. </a:t>
            </a:r>
            <a:endParaRPr lang="en-US" dirty="0" smtClean="0"/>
          </a:p>
          <a:p>
            <a:pPr lvl="1" algn="just"/>
            <a:r>
              <a:rPr lang="en-US" dirty="0" smtClean="0"/>
              <a:t>This</a:t>
            </a:r>
            <a:r>
              <a:rPr lang="en-US" dirty="0"/>
              <a:t>, plus a similar limitation on the load unit limits these cases to a CPE of 1.0. </a:t>
            </a:r>
            <a:endParaRPr lang="en-US" dirty="0" smtClean="0"/>
          </a:p>
          <a:p>
            <a:pPr lvl="1" algn="just"/>
            <a:r>
              <a:rPr lang="en-US" dirty="0" smtClean="0"/>
              <a:t>The floating-point </a:t>
            </a:r>
            <a:r>
              <a:rPr lang="en-US" dirty="0"/>
              <a:t>multiplier can only initiate a new operation every two clock cycles. </a:t>
            </a:r>
            <a:endParaRPr lang="en-US" dirty="0" smtClean="0"/>
          </a:p>
          <a:p>
            <a:pPr lvl="1" algn="just"/>
            <a:r>
              <a:rPr lang="en-US" dirty="0" smtClean="0"/>
              <a:t>This </a:t>
            </a:r>
            <a:r>
              <a:rPr lang="en-US" dirty="0"/>
              <a:t>limits this case to </a:t>
            </a:r>
            <a:r>
              <a:rPr lang="en-US" dirty="0" smtClean="0"/>
              <a:t>a CPE </a:t>
            </a:r>
            <a:r>
              <a:rPr lang="en-US" dirty="0"/>
              <a:t>of 2.0. Integer sum is limited to a CPE of 1.0, due to the limitations of the load unit. </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Five stages of Pipeline</a:t>
            </a:r>
          </a:p>
        </p:txBody>
      </p:sp>
      <p:sp>
        <p:nvSpPr>
          <p:cNvPr id="18435" name="Content Placeholder 2"/>
          <p:cNvSpPr>
            <a:spLocks noGrp="1"/>
          </p:cNvSpPr>
          <p:nvPr>
            <p:ph idx="1"/>
          </p:nvPr>
        </p:nvSpPr>
        <p:spPr>
          <a:xfrm>
            <a:off x="214313" y="1935163"/>
            <a:ext cx="8715375" cy="4422775"/>
          </a:xfrm>
        </p:spPr>
        <p:txBody>
          <a:bodyPr/>
          <a:lstStyle/>
          <a:p>
            <a:pPr algn="just" eaLnBrk="1" hangingPunct="1">
              <a:buFont typeface="Arial" charset="0"/>
              <a:buChar char="•"/>
            </a:pPr>
            <a:r>
              <a:rPr lang="en-US" smtClean="0">
                <a:latin typeface="Times New Roman" pitchFamily="18" charset="0"/>
                <a:cs typeface="Times New Roman" pitchFamily="18" charset="0"/>
              </a:rPr>
              <a:t>4. Memory access (MEM):</a:t>
            </a:r>
          </a:p>
          <a:p>
            <a:pPr algn="just" eaLnBrk="1" hangingPunct="1">
              <a:buFont typeface="Arial" charset="0"/>
              <a:buChar char="•"/>
            </a:pPr>
            <a:r>
              <a:rPr lang="en-US" smtClean="0">
                <a:latin typeface="Times New Roman" pitchFamily="18" charset="0"/>
                <a:cs typeface="Times New Roman" pitchFamily="18" charset="0"/>
              </a:rPr>
              <a:t>If the instruction is a load, memory does a read using the effective address computed in the previous cycle. If it is a store, then the memory writes the data from the second register read from the register file using the effective address.</a:t>
            </a:r>
          </a:p>
          <a:p>
            <a:pPr algn="just" eaLnBrk="1" hangingPunct="1">
              <a:buFont typeface="Arial" charset="0"/>
              <a:buChar char="•"/>
            </a:pPr>
            <a:r>
              <a:rPr lang="en-US" smtClean="0">
                <a:latin typeface="Times New Roman" pitchFamily="18" charset="0"/>
                <a:cs typeface="Times New Roman" pitchFamily="18" charset="0"/>
              </a:rPr>
              <a:t>5.Write-back cycle(WB):</a:t>
            </a:r>
          </a:p>
          <a:p>
            <a:pPr algn="just" eaLnBrk="1" hangingPunct="1">
              <a:buFont typeface="Arial" charset="0"/>
              <a:buChar char="•"/>
            </a:pPr>
            <a:r>
              <a:rPr lang="en-US" smtClean="0">
                <a:latin typeface="Times New Roman" pitchFamily="18" charset="0"/>
                <a:cs typeface="Times New Roman" pitchFamily="18" charset="0"/>
              </a:rPr>
              <a:t>Register-Register ALU instruction or Load instruction: Write the result into the register file, whether it comes from the memory system (for a load) or from the ALU (for an ALU instruction).</a:t>
            </a:r>
          </a:p>
        </p:txBody>
      </p:sp>
      <p:sp>
        <p:nvSpPr>
          <p:cNvPr id="4" name="Footer Placeholder 3"/>
          <p:cNvSpPr>
            <a:spLocks noGrp="1"/>
          </p:cNvSpPr>
          <p:nvPr>
            <p:ph type="ftr" sz="quarter" idx="11"/>
          </p:nvPr>
        </p:nvSpPr>
        <p:spPr/>
        <p:txBody>
          <a:bodyPr/>
          <a:lstStyle/>
          <a:p>
            <a:pPr>
              <a:defRPr/>
            </a:pPr>
            <a:r>
              <a:rPr lang="en-US"/>
              <a:t>prepared by Geetha.G and Safa.M</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1427</TotalTime>
  <Words>4201</Words>
  <Application>Microsoft Office PowerPoint</Application>
  <PresentationFormat>On-screen Show (4:3)</PresentationFormat>
  <Paragraphs>330</Paragraphs>
  <Slides>86</Slides>
  <Notes>0</Notes>
  <HiddenSlides>0</HiddenSlides>
  <MMClips>0</MMClips>
  <ScaleCrop>false</ScaleCrop>
  <HeadingPairs>
    <vt:vector size="4" baseType="variant">
      <vt:variant>
        <vt:lpstr>Theme</vt:lpstr>
      </vt:variant>
      <vt:variant>
        <vt:i4>3</vt:i4>
      </vt:variant>
      <vt:variant>
        <vt:lpstr>Slide Titles</vt:lpstr>
      </vt:variant>
      <vt:variant>
        <vt:i4>86</vt:i4>
      </vt:variant>
    </vt:vector>
  </HeadingPairs>
  <TitlesOfParts>
    <vt:vector size="89" baseType="lpstr">
      <vt:lpstr>2_Office Theme</vt:lpstr>
      <vt:lpstr>Flow</vt:lpstr>
      <vt:lpstr>1_Flow</vt:lpstr>
      <vt:lpstr>UNIT-V</vt:lpstr>
      <vt:lpstr>What Is Pipelining?</vt:lpstr>
      <vt:lpstr>What Is Pipelining?</vt:lpstr>
      <vt:lpstr>What Is Pipelining?</vt:lpstr>
      <vt:lpstr>Five stages of Pipeline</vt:lpstr>
      <vt:lpstr>Five stages of Pipeline</vt:lpstr>
      <vt:lpstr>Five stages of Pipeline</vt:lpstr>
      <vt:lpstr>Five stages of Pipeline</vt:lpstr>
      <vt:lpstr>Five stages of Pipeline</vt:lpstr>
      <vt:lpstr>Pipeline</vt:lpstr>
      <vt:lpstr>Pipeline</vt:lpstr>
      <vt:lpstr>Slide 12</vt:lpstr>
      <vt:lpstr>Slide 13</vt:lpstr>
      <vt:lpstr>Throughput and speedup</vt:lpstr>
      <vt:lpstr>Slide 15</vt:lpstr>
      <vt:lpstr>The Major Hurdle of Pipelining—Pipeline Hazards</vt:lpstr>
      <vt:lpstr>Slide 17</vt:lpstr>
      <vt:lpstr>Structural Hazards</vt:lpstr>
      <vt:lpstr>Structural Hazards</vt:lpstr>
      <vt:lpstr>Slide 20</vt:lpstr>
      <vt:lpstr>Structural Hazards</vt:lpstr>
      <vt:lpstr>Data Hazards</vt:lpstr>
      <vt:lpstr>Slide 23</vt:lpstr>
      <vt:lpstr>Slide 24</vt:lpstr>
      <vt:lpstr>Minimizing Data Hazard Stalls by Forwarding</vt:lpstr>
      <vt:lpstr>Slide 26</vt:lpstr>
      <vt:lpstr>Data Hazards Requiring Stalls</vt:lpstr>
      <vt:lpstr>Slide 28</vt:lpstr>
      <vt:lpstr>Slide 29</vt:lpstr>
      <vt:lpstr>3.Control hazards </vt:lpstr>
      <vt:lpstr>Branch Hazards</vt:lpstr>
      <vt:lpstr>Branch Hazards</vt:lpstr>
      <vt:lpstr>Understanding Modern Processors</vt:lpstr>
      <vt:lpstr>Understanding Modern Processors</vt:lpstr>
      <vt:lpstr>Understanding Modern Processors</vt:lpstr>
      <vt:lpstr>Understanding Modern Processors</vt:lpstr>
      <vt:lpstr>Understanding Modern Processors</vt:lpstr>
      <vt:lpstr>Understanding Modern Processors</vt:lpstr>
      <vt:lpstr>Understanding Modern Processors</vt:lpstr>
      <vt:lpstr>Understanding Modern Processors</vt:lpstr>
      <vt:lpstr>Understanding Modern Processors</vt:lpstr>
      <vt:lpstr>Understanding Modern Processors</vt:lpstr>
      <vt:lpstr>Understanding Modern Processors</vt:lpstr>
      <vt:lpstr>Understanding Modern Processors</vt:lpstr>
      <vt:lpstr>Slide 45</vt:lpstr>
      <vt:lpstr>Slide 46</vt:lpstr>
      <vt:lpstr>On the first iteration, with i equal to 0, our hypothetical machine would issue the following sequence of operations:</vt:lpstr>
      <vt:lpstr>Slide 48</vt:lpstr>
      <vt:lpstr>Slide 49</vt:lpstr>
      <vt:lpstr>Slide 50</vt:lpstr>
      <vt:lpstr>Slide 51</vt:lpstr>
      <vt:lpstr>Slide 52</vt:lpstr>
      <vt:lpstr>Slide 53</vt:lpstr>
      <vt:lpstr>Slide 54</vt:lpstr>
      <vt:lpstr>Shows the  computation graph for the first three iterations of the loop</vt:lpstr>
      <vt:lpstr>Slide 56</vt:lpstr>
      <vt:lpstr>Slide 57</vt:lpstr>
      <vt:lpstr>Scheduling of Operations for Integer Addition with Unbounded Resource Constraints. </vt:lpstr>
      <vt:lpstr>Scheduling of Operations with Resource Constraints</vt:lpstr>
      <vt:lpstr>three types of constraints</vt:lpstr>
      <vt:lpstr>Slide 61</vt:lpstr>
      <vt:lpstr>Slide 62</vt:lpstr>
      <vt:lpstr>Reducing Loop Overhead</vt:lpstr>
      <vt:lpstr>Slide 64</vt:lpstr>
      <vt:lpstr>Slide 65</vt:lpstr>
      <vt:lpstr>Slide 66</vt:lpstr>
      <vt:lpstr>Slide 67</vt:lpstr>
      <vt:lpstr>Slide 68</vt:lpstr>
      <vt:lpstr>Scheduling of Operations for Three-Way Unrolled Integer Sum with Bounded Resource Constraints</vt:lpstr>
      <vt:lpstr>Enhancing Parallelism</vt:lpstr>
      <vt:lpstr>Slide 71</vt:lpstr>
      <vt:lpstr>Slide 72</vt:lpstr>
      <vt:lpstr>Slide 73</vt:lpstr>
      <vt:lpstr>Slide 74</vt:lpstr>
      <vt:lpstr>Slide 75</vt:lpstr>
      <vt:lpstr>Slide 76</vt:lpstr>
      <vt:lpstr>Slide 77</vt:lpstr>
      <vt:lpstr>Slide 78</vt:lpstr>
      <vt:lpstr>Slide 79</vt:lpstr>
      <vt:lpstr>Slide 80</vt:lpstr>
      <vt:lpstr>Slide 81</vt:lpstr>
      <vt:lpstr>Register Spilling</vt:lpstr>
      <vt:lpstr>Slide 83</vt:lpstr>
      <vt:lpstr>Slide 84</vt:lpstr>
      <vt:lpstr>Slide 85</vt:lpstr>
      <vt:lpstr>Slide 86</vt:lpstr>
    </vt:vector>
  </TitlesOfParts>
  <Company>ALLIANCE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Pipelining?</dc:title>
  <dc:creator>Murali Jayakumar</dc:creator>
  <cp:lastModifiedBy>DELL</cp:lastModifiedBy>
  <cp:revision>127</cp:revision>
  <dcterms:created xsi:type="dcterms:W3CDTF">2015-01-18T14:08:33Z</dcterms:created>
  <dcterms:modified xsi:type="dcterms:W3CDTF">2016-10-19T04:18:02Z</dcterms:modified>
</cp:coreProperties>
</file>