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8288000" cy="10287000"/>
  <p:notesSz cx="6858000" cy="9144000"/>
  <p:embeddedFontLst>
    <p:embeddedFont>
      <p:font typeface="Proxima Nova Bold" panose="020B0604020202020204" charset="0"/>
      <p:regular r:id="rId13"/>
    </p:embeddedFont>
    <p:embeddedFont>
      <p:font typeface="Calibri" panose="020F0502020204030204" pitchFamily="34" charset="0"/>
      <p:regular r:id="rId14"/>
      <p:bold r:id="rId15"/>
      <p:italic r:id="rId16"/>
      <p:boldItalic r:id="rId17"/>
    </p:embeddedFont>
    <p:embeddedFont>
      <p:font typeface="Public Sans Bold" panose="020B0604020202020204" charset="0"/>
      <p:regular r:id="rId18"/>
    </p:embeddedFont>
    <p:embeddedFont>
      <p:font typeface="Public Sans" panose="020B0604020202020204" charset="0"/>
      <p:regular r:id="rId19"/>
    </p:embeddedFont>
    <p:embeddedFont>
      <p:font typeface="Cardo Bold" panose="020B0604020202020204" charset="-79"/>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Freeform 2"/>
          <p:cNvSpPr/>
          <p:nvPr/>
        </p:nvSpPr>
        <p:spPr>
          <a:xfrm>
            <a:off x="4724400" y="4533900"/>
            <a:ext cx="8153400" cy="2301576"/>
          </a:xfrm>
          <a:custGeom>
            <a:avLst/>
            <a:gdLst/>
            <a:ahLst/>
            <a:cxnLst/>
            <a:rect l="l" t="t" r="r" b="b"/>
            <a:pathLst>
              <a:path w="8805958" h="2857116">
                <a:moveTo>
                  <a:pt x="0" y="0"/>
                </a:moveTo>
                <a:lnTo>
                  <a:pt x="8805958" y="0"/>
                </a:lnTo>
                <a:lnTo>
                  <a:pt x="8805958" y="2857117"/>
                </a:lnTo>
                <a:lnTo>
                  <a:pt x="0" y="2857117"/>
                </a:lnTo>
                <a:lnTo>
                  <a:pt x="0" y="0"/>
                </a:lnTo>
                <a:close/>
              </a:path>
            </a:pathLst>
          </a:custGeom>
          <a:blipFill>
            <a:blip r:embed="rId2"/>
            <a:stretch>
              <a:fillRect t="-23557" b="-23557"/>
            </a:stretch>
          </a:blipFill>
        </p:spPr>
      </p:sp>
      <p:sp>
        <p:nvSpPr>
          <p:cNvPr id="3" name="TextBox 3"/>
          <p:cNvSpPr txBox="1"/>
          <p:nvPr/>
        </p:nvSpPr>
        <p:spPr>
          <a:xfrm>
            <a:off x="1600200" y="2986535"/>
            <a:ext cx="17306602" cy="1166986"/>
          </a:xfrm>
          <a:prstGeom prst="rect">
            <a:avLst/>
          </a:prstGeom>
        </p:spPr>
        <p:txBody>
          <a:bodyPr lIns="0" tIns="0" rIns="0" bIns="0" rtlCol="0" anchor="t">
            <a:spAutoFit/>
          </a:bodyPr>
          <a:lstStyle/>
          <a:p>
            <a:pPr>
              <a:lnSpc>
                <a:spcPts val="9120"/>
              </a:lnSpc>
            </a:pPr>
            <a:r>
              <a:rPr lang="en-US" sz="6600" spc="-779" dirty="0">
                <a:solidFill>
                  <a:srgbClr val="272665"/>
                </a:solidFill>
                <a:latin typeface="Public Sans"/>
              </a:rPr>
              <a:t>Q&amp;A </a:t>
            </a:r>
            <a:r>
              <a:rPr lang="en-US" sz="6600" spc="-779" dirty="0" smtClean="0">
                <a:solidFill>
                  <a:srgbClr val="272665"/>
                </a:solidFill>
                <a:latin typeface="Public Sans"/>
              </a:rPr>
              <a:t> LLM  Chat </a:t>
            </a:r>
            <a:r>
              <a:rPr lang="en-US" sz="6600" spc="-779" dirty="0">
                <a:solidFill>
                  <a:srgbClr val="272665"/>
                </a:solidFill>
                <a:latin typeface="Public Sans"/>
              </a:rPr>
              <a:t>Bot Using </a:t>
            </a:r>
            <a:r>
              <a:rPr lang="en-US" sz="6600" spc="-779" dirty="0" smtClean="0">
                <a:solidFill>
                  <a:srgbClr val="272665"/>
                </a:solidFill>
                <a:latin typeface="Public Sans"/>
              </a:rPr>
              <a:t> </a:t>
            </a:r>
            <a:r>
              <a:rPr lang="en-US" sz="6600" spc="-779" dirty="0" err="1" smtClean="0">
                <a:solidFill>
                  <a:srgbClr val="272665"/>
                </a:solidFill>
                <a:latin typeface="Public Sans"/>
              </a:rPr>
              <a:t>LangChain</a:t>
            </a:r>
            <a:r>
              <a:rPr lang="en-US" sz="6600" spc="-779" dirty="0" smtClean="0">
                <a:solidFill>
                  <a:srgbClr val="272665"/>
                </a:solidFill>
                <a:latin typeface="Public Sans"/>
              </a:rPr>
              <a:t>  Framework</a:t>
            </a:r>
            <a:endParaRPr lang="en-US" sz="6600" spc="-779" dirty="0">
              <a:solidFill>
                <a:srgbClr val="272665"/>
              </a:solidFill>
              <a:latin typeface="Public Sans"/>
            </a:endParaRPr>
          </a:p>
        </p:txBody>
      </p:sp>
      <p:sp>
        <p:nvSpPr>
          <p:cNvPr id="6" name="TextBox 6"/>
          <p:cNvSpPr txBox="1"/>
          <p:nvPr/>
        </p:nvSpPr>
        <p:spPr>
          <a:xfrm>
            <a:off x="838198" y="8099334"/>
            <a:ext cx="16154399" cy="2731517"/>
          </a:xfrm>
          <a:prstGeom prst="rect">
            <a:avLst/>
          </a:prstGeom>
        </p:spPr>
        <p:txBody>
          <a:bodyPr wrap="square" lIns="0" tIns="0" rIns="0" bIns="0" rtlCol="0" anchor="t">
            <a:spAutoFit/>
          </a:bodyPr>
          <a:lstStyle/>
          <a:p>
            <a:pPr algn="ctr"/>
            <a:r>
              <a:rPr lang="en-US" sz="4000" spc="-402" dirty="0">
                <a:solidFill>
                  <a:srgbClr val="272665"/>
                </a:solidFill>
                <a:latin typeface="Public Sans"/>
              </a:rPr>
              <a:t>Department </a:t>
            </a:r>
            <a:r>
              <a:rPr lang="en-US" sz="4000" spc="-402" dirty="0" smtClean="0">
                <a:solidFill>
                  <a:srgbClr val="272665"/>
                </a:solidFill>
                <a:latin typeface="Public Sans"/>
              </a:rPr>
              <a:t> of  Mathematics </a:t>
            </a:r>
            <a:endParaRPr lang="en-US" sz="4000" spc="-402" dirty="0">
              <a:solidFill>
                <a:srgbClr val="272665"/>
              </a:solidFill>
              <a:latin typeface="Public Sans"/>
            </a:endParaRPr>
          </a:p>
          <a:p>
            <a:pPr algn="ctr"/>
            <a:r>
              <a:rPr lang="en-US" sz="4000" spc="-402" dirty="0">
                <a:solidFill>
                  <a:srgbClr val="272665"/>
                </a:solidFill>
                <a:latin typeface="Public Sans"/>
              </a:rPr>
              <a:t>Sharda </a:t>
            </a:r>
            <a:r>
              <a:rPr lang="en-US" sz="4000" spc="-402" dirty="0" smtClean="0">
                <a:solidFill>
                  <a:srgbClr val="272665"/>
                </a:solidFill>
                <a:latin typeface="Public Sans"/>
              </a:rPr>
              <a:t> School  </a:t>
            </a:r>
            <a:r>
              <a:rPr lang="en-US" sz="4000" spc="-402" dirty="0">
                <a:solidFill>
                  <a:srgbClr val="272665"/>
                </a:solidFill>
                <a:latin typeface="Public Sans"/>
              </a:rPr>
              <a:t>of </a:t>
            </a:r>
            <a:r>
              <a:rPr lang="en-US" sz="4000" spc="-402" dirty="0" smtClean="0">
                <a:solidFill>
                  <a:srgbClr val="272665"/>
                </a:solidFill>
                <a:latin typeface="Public Sans"/>
              </a:rPr>
              <a:t> Basic  Sciences  &amp;  </a:t>
            </a:r>
            <a:r>
              <a:rPr lang="en-US" sz="4000" spc="-402" dirty="0">
                <a:solidFill>
                  <a:srgbClr val="272665"/>
                </a:solidFill>
                <a:latin typeface="Public Sans"/>
              </a:rPr>
              <a:t>Research</a:t>
            </a:r>
          </a:p>
          <a:p>
            <a:pPr algn="ctr"/>
            <a:r>
              <a:rPr lang="en-US" sz="4000" spc="-402" dirty="0" smtClean="0">
                <a:solidFill>
                  <a:srgbClr val="272665"/>
                </a:solidFill>
                <a:latin typeface="Public Sans"/>
              </a:rPr>
              <a:t>Sharda  </a:t>
            </a:r>
            <a:r>
              <a:rPr lang="en-US" sz="4000" spc="-402" dirty="0">
                <a:solidFill>
                  <a:srgbClr val="272665"/>
                </a:solidFill>
                <a:latin typeface="Public Sans"/>
              </a:rPr>
              <a:t>University, </a:t>
            </a:r>
            <a:r>
              <a:rPr lang="en-US" sz="4000" spc="-402" dirty="0" smtClean="0">
                <a:solidFill>
                  <a:srgbClr val="272665"/>
                </a:solidFill>
                <a:latin typeface="Public Sans"/>
              </a:rPr>
              <a:t>Greater  </a:t>
            </a:r>
            <a:r>
              <a:rPr lang="en-US" sz="4000" spc="-402" dirty="0">
                <a:solidFill>
                  <a:srgbClr val="272665"/>
                </a:solidFill>
                <a:latin typeface="Public Sans"/>
              </a:rPr>
              <a:t>Noida, </a:t>
            </a:r>
            <a:r>
              <a:rPr lang="en-US" sz="4000" spc="-402" dirty="0" smtClean="0">
                <a:solidFill>
                  <a:srgbClr val="272665"/>
                </a:solidFill>
                <a:latin typeface="Public Sans"/>
              </a:rPr>
              <a:t>Uttar Pradesh - 201310</a:t>
            </a:r>
            <a:endParaRPr lang="en-US" sz="4000" spc="-402" dirty="0">
              <a:solidFill>
                <a:srgbClr val="272665"/>
              </a:solidFill>
              <a:latin typeface="Public Sans"/>
            </a:endParaRPr>
          </a:p>
          <a:p>
            <a:pPr algn="ctr">
              <a:lnSpc>
                <a:spcPts val="6878"/>
              </a:lnSpc>
              <a:spcBef>
                <a:spcPct val="0"/>
              </a:spcBef>
            </a:pPr>
            <a:endParaRPr lang="en-US" sz="3600" spc="-402" dirty="0">
              <a:solidFill>
                <a:srgbClr val="272665"/>
              </a:solidFill>
              <a:latin typeface="Public Sans"/>
            </a:endParaRPr>
          </a:p>
        </p:txBody>
      </p:sp>
      <p:sp>
        <p:nvSpPr>
          <p:cNvPr id="4" name="Rectangle 3"/>
          <p:cNvSpPr/>
          <p:nvPr/>
        </p:nvSpPr>
        <p:spPr>
          <a:xfrm>
            <a:off x="4343397" y="6832173"/>
            <a:ext cx="9144000" cy="1200329"/>
          </a:xfrm>
          <a:prstGeom prst="rect">
            <a:avLst/>
          </a:prstGeom>
        </p:spPr>
        <p:txBody>
          <a:bodyPr>
            <a:spAutoFit/>
          </a:bodyPr>
          <a:lstStyle/>
          <a:p>
            <a:pPr algn="ctr">
              <a:lnSpc>
                <a:spcPct val="150000"/>
              </a:lnSpc>
            </a:pPr>
            <a:r>
              <a:rPr lang="en-US" sz="2400" b="1" dirty="0">
                <a:solidFill>
                  <a:srgbClr val="141E20"/>
                </a:solidFill>
                <a:latin typeface="Proxima Nova Bold"/>
              </a:rPr>
              <a:t>Presented By: Anuj </a:t>
            </a:r>
            <a:r>
              <a:rPr lang="en-US" sz="2400" b="1" dirty="0" smtClean="0">
                <a:solidFill>
                  <a:srgbClr val="141E20"/>
                </a:solidFill>
                <a:latin typeface="Proxima Nova Bold"/>
              </a:rPr>
              <a:t>Tiwari (M.Sc. Data Science &amp; Analytics)</a:t>
            </a:r>
          </a:p>
          <a:p>
            <a:pPr algn="ctr">
              <a:lnSpc>
                <a:spcPct val="150000"/>
              </a:lnSpc>
            </a:pPr>
            <a:r>
              <a:rPr lang="en-US" sz="2400" b="1" dirty="0" smtClean="0">
                <a:solidFill>
                  <a:srgbClr val="141E20"/>
                </a:solidFill>
                <a:latin typeface="Proxima Nova Bold"/>
              </a:rPr>
              <a:t>Supervised </a:t>
            </a:r>
            <a:r>
              <a:rPr lang="en-US" sz="2400" b="1" dirty="0">
                <a:solidFill>
                  <a:srgbClr val="141E20"/>
                </a:solidFill>
                <a:latin typeface="Proxima Nova Bold"/>
              </a:rPr>
              <a:t>By: Dr. Surya Kant Pal</a:t>
            </a:r>
          </a:p>
        </p:txBody>
      </p:sp>
      <p:sp>
        <p:nvSpPr>
          <p:cNvPr id="5" name="Rectangle 4"/>
          <p:cNvSpPr/>
          <p:nvPr/>
        </p:nvSpPr>
        <p:spPr>
          <a:xfrm>
            <a:off x="2133600" y="765020"/>
            <a:ext cx="13335000" cy="2031325"/>
          </a:xfrm>
          <a:prstGeom prst="rect">
            <a:avLst/>
          </a:prstGeom>
        </p:spPr>
        <p:txBody>
          <a:bodyPr wrap="square">
            <a:spAutoFit/>
          </a:bodyPr>
          <a:lstStyle/>
          <a:p>
            <a:pPr algn="ctr">
              <a:lnSpc>
                <a:spcPct val="150000"/>
              </a:lnSpc>
              <a:spcBef>
                <a:spcPct val="0"/>
              </a:spcBef>
            </a:pPr>
            <a:r>
              <a:rPr lang="en-US" sz="2800" b="1" dirty="0">
                <a:solidFill>
                  <a:srgbClr val="141E20"/>
                </a:solidFill>
                <a:latin typeface="Proxima Nova Bold"/>
              </a:rPr>
              <a:t>NATIONAL CONFERENCE ON CONTEMPORARY ADVANCES IN INTERDISCIPLINARY SCIENCES (NCCAIS-2024)</a:t>
            </a:r>
          </a:p>
          <a:p>
            <a:pPr algn="ctr">
              <a:lnSpc>
                <a:spcPct val="150000"/>
              </a:lnSpc>
              <a:spcBef>
                <a:spcPct val="0"/>
              </a:spcBef>
            </a:pPr>
            <a:r>
              <a:rPr lang="en-US" sz="2800" b="1" dirty="0">
                <a:solidFill>
                  <a:srgbClr val="141E20"/>
                </a:solidFill>
                <a:latin typeface="Proxima Nova Bold"/>
              </a:rPr>
              <a:t>4</a:t>
            </a:r>
            <a:r>
              <a:rPr lang="en-US" sz="2800" b="1" baseline="30000" dirty="0">
                <a:solidFill>
                  <a:srgbClr val="141E20"/>
                </a:solidFill>
                <a:latin typeface="Proxima Nova Bold"/>
              </a:rPr>
              <a:t>th</a:t>
            </a:r>
            <a:r>
              <a:rPr lang="en-US" sz="2800" b="1" dirty="0">
                <a:solidFill>
                  <a:srgbClr val="141E20"/>
                </a:solidFill>
                <a:latin typeface="Proxima Nova Bold"/>
              </a:rPr>
              <a:t> – 6</a:t>
            </a:r>
            <a:r>
              <a:rPr lang="en-US" sz="2800" b="1" baseline="30000" dirty="0">
                <a:solidFill>
                  <a:srgbClr val="141E20"/>
                </a:solidFill>
                <a:latin typeface="Proxima Nova Bold"/>
              </a:rPr>
              <a:t>th</a:t>
            </a:r>
            <a:r>
              <a:rPr lang="en-US" sz="2800" b="1" dirty="0">
                <a:solidFill>
                  <a:srgbClr val="141E20"/>
                </a:solidFill>
                <a:latin typeface="Proxima Nova Bold"/>
              </a:rPr>
              <a:t> April,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Freeform 2"/>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096114" y="841375"/>
            <a:ext cx="6448860" cy="4220595"/>
          </a:xfrm>
          <a:custGeom>
            <a:avLst/>
            <a:gdLst/>
            <a:ahLst/>
            <a:cxnLst/>
            <a:rect l="l" t="t" r="r" b="b"/>
            <a:pathLst>
              <a:path w="6448860" h="4220595">
                <a:moveTo>
                  <a:pt x="0" y="0"/>
                </a:moveTo>
                <a:lnTo>
                  <a:pt x="6448860" y="0"/>
                </a:lnTo>
                <a:lnTo>
                  <a:pt x="6448860" y="4220595"/>
                </a:lnTo>
                <a:lnTo>
                  <a:pt x="0" y="4220595"/>
                </a:lnTo>
                <a:lnTo>
                  <a:pt x="0" y="0"/>
                </a:lnTo>
                <a:close/>
              </a:path>
            </a:pathLst>
          </a:custGeom>
          <a:blipFill>
            <a:blip r:embed="rId4"/>
            <a:stretch>
              <a:fillRect/>
            </a:stretch>
          </a:blipFill>
        </p:spPr>
      </p:sp>
      <p:sp>
        <p:nvSpPr>
          <p:cNvPr id="4" name="TextBox 4"/>
          <p:cNvSpPr txBox="1"/>
          <p:nvPr/>
        </p:nvSpPr>
        <p:spPr>
          <a:xfrm>
            <a:off x="1209778" y="5457825"/>
            <a:ext cx="9668265" cy="1889764"/>
          </a:xfrm>
          <a:prstGeom prst="rect">
            <a:avLst/>
          </a:prstGeom>
        </p:spPr>
        <p:txBody>
          <a:bodyPr lIns="0" tIns="0" rIns="0" bIns="0" rtlCol="0" anchor="t">
            <a:spAutoFit/>
          </a:bodyPr>
          <a:lstStyle/>
          <a:p>
            <a:pPr>
              <a:lnSpc>
                <a:spcPts val="13920"/>
              </a:lnSpc>
            </a:pPr>
            <a:r>
              <a:rPr lang="en-US" sz="14500" spc="-1189">
                <a:solidFill>
                  <a:srgbClr val="272665"/>
                </a:solidFill>
                <a:latin typeface="Public Sans"/>
              </a:rPr>
              <a:t>Thank you </a:t>
            </a:r>
          </a:p>
        </p:txBody>
      </p:sp>
      <p:sp>
        <p:nvSpPr>
          <p:cNvPr id="5" name="TextBox 5"/>
          <p:cNvSpPr txBox="1"/>
          <p:nvPr/>
        </p:nvSpPr>
        <p:spPr>
          <a:xfrm>
            <a:off x="1370024" y="8969375"/>
            <a:ext cx="7773976" cy="288925"/>
          </a:xfrm>
          <a:prstGeom prst="rect">
            <a:avLst/>
          </a:prstGeom>
        </p:spPr>
        <p:txBody>
          <a:bodyPr lIns="0" tIns="0" rIns="0" bIns="0" rtlCol="0" anchor="t">
            <a:spAutoFit/>
          </a:bodyPr>
          <a:lstStyle/>
          <a:p>
            <a:pPr marL="0" lvl="0" indent="0">
              <a:lnSpc>
                <a:spcPts val="1925"/>
              </a:lnSpc>
              <a:spcBef>
                <a:spcPct val="0"/>
              </a:spcBef>
            </a:pPr>
            <a:r>
              <a:rPr lang="en-US" sz="2500" spc="-205">
                <a:solidFill>
                  <a:srgbClr val="272665"/>
                </a:solidFill>
                <a:latin typeface="Public Sans"/>
              </a:rPr>
              <a:t>Let's Keep the Conversation Flowing!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Freeform 2"/>
          <p:cNvSpPr/>
          <p:nvPr/>
        </p:nvSpPr>
        <p:spPr>
          <a:xfrm>
            <a:off x="4724400" y="4533900"/>
            <a:ext cx="8153400" cy="2301576"/>
          </a:xfrm>
          <a:custGeom>
            <a:avLst/>
            <a:gdLst/>
            <a:ahLst/>
            <a:cxnLst/>
            <a:rect l="l" t="t" r="r" b="b"/>
            <a:pathLst>
              <a:path w="8805958" h="2857116">
                <a:moveTo>
                  <a:pt x="0" y="0"/>
                </a:moveTo>
                <a:lnTo>
                  <a:pt x="8805958" y="0"/>
                </a:lnTo>
                <a:lnTo>
                  <a:pt x="8805958" y="2857117"/>
                </a:lnTo>
                <a:lnTo>
                  <a:pt x="0" y="2857117"/>
                </a:lnTo>
                <a:lnTo>
                  <a:pt x="0" y="0"/>
                </a:lnTo>
                <a:close/>
              </a:path>
            </a:pathLst>
          </a:custGeom>
          <a:blipFill>
            <a:blip r:embed="rId2"/>
            <a:stretch>
              <a:fillRect t="-23557" b="-23557"/>
            </a:stretch>
          </a:blipFill>
        </p:spPr>
      </p:sp>
      <p:sp>
        <p:nvSpPr>
          <p:cNvPr id="3" name="TextBox 3"/>
          <p:cNvSpPr txBox="1"/>
          <p:nvPr/>
        </p:nvSpPr>
        <p:spPr>
          <a:xfrm>
            <a:off x="1600200" y="2986535"/>
            <a:ext cx="17306602" cy="1166986"/>
          </a:xfrm>
          <a:prstGeom prst="rect">
            <a:avLst/>
          </a:prstGeom>
        </p:spPr>
        <p:txBody>
          <a:bodyPr lIns="0" tIns="0" rIns="0" bIns="0" rtlCol="0" anchor="t">
            <a:spAutoFit/>
          </a:bodyPr>
          <a:lstStyle/>
          <a:p>
            <a:pPr>
              <a:lnSpc>
                <a:spcPts val="9120"/>
              </a:lnSpc>
            </a:pPr>
            <a:r>
              <a:rPr lang="en-US" sz="6600" spc="-779" dirty="0">
                <a:solidFill>
                  <a:srgbClr val="272665"/>
                </a:solidFill>
                <a:latin typeface="Public Sans"/>
              </a:rPr>
              <a:t>Q&amp;A </a:t>
            </a:r>
            <a:r>
              <a:rPr lang="en-US" sz="6600" spc="-779" dirty="0" smtClean="0">
                <a:solidFill>
                  <a:srgbClr val="272665"/>
                </a:solidFill>
                <a:latin typeface="Public Sans"/>
              </a:rPr>
              <a:t> LLM  Chat </a:t>
            </a:r>
            <a:r>
              <a:rPr lang="en-US" sz="6600" spc="-779" dirty="0">
                <a:solidFill>
                  <a:srgbClr val="272665"/>
                </a:solidFill>
                <a:latin typeface="Public Sans"/>
              </a:rPr>
              <a:t>Bot Using </a:t>
            </a:r>
            <a:r>
              <a:rPr lang="en-US" sz="6600" spc="-779" dirty="0" smtClean="0">
                <a:solidFill>
                  <a:srgbClr val="272665"/>
                </a:solidFill>
                <a:latin typeface="Public Sans"/>
              </a:rPr>
              <a:t> </a:t>
            </a:r>
            <a:r>
              <a:rPr lang="en-US" sz="6600" spc="-779" dirty="0" err="1" smtClean="0">
                <a:solidFill>
                  <a:srgbClr val="272665"/>
                </a:solidFill>
                <a:latin typeface="Public Sans"/>
              </a:rPr>
              <a:t>LangChain</a:t>
            </a:r>
            <a:r>
              <a:rPr lang="en-US" sz="6600" spc="-779" dirty="0" smtClean="0">
                <a:solidFill>
                  <a:srgbClr val="272665"/>
                </a:solidFill>
                <a:latin typeface="Public Sans"/>
              </a:rPr>
              <a:t>  Framework</a:t>
            </a:r>
            <a:endParaRPr lang="en-US" sz="6600" spc="-779" dirty="0">
              <a:solidFill>
                <a:srgbClr val="272665"/>
              </a:solidFill>
              <a:latin typeface="Public Sans"/>
            </a:endParaRPr>
          </a:p>
        </p:txBody>
      </p:sp>
      <p:sp>
        <p:nvSpPr>
          <p:cNvPr id="6" name="TextBox 6"/>
          <p:cNvSpPr txBox="1"/>
          <p:nvPr/>
        </p:nvSpPr>
        <p:spPr>
          <a:xfrm>
            <a:off x="838198" y="8041276"/>
            <a:ext cx="16154399" cy="2731517"/>
          </a:xfrm>
          <a:prstGeom prst="rect">
            <a:avLst/>
          </a:prstGeom>
        </p:spPr>
        <p:txBody>
          <a:bodyPr wrap="square" lIns="0" tIns="0" rIns="0" bIns="0" rtlCol="0" anchor="t">
            <a:spAutoFit/>
          </a:bodyPr>
          <a:lstStyle/>
          <a:p>
            <a:pPr algn="ctr"/>
            <a:r>
              <a:rPr lang="en-US" sz="4000" spc="-402" dirty="0">
                <a:solidFill>
                  <a:srgbClr val="272665"/>
                </a:solidFill>
                <a:latin typeface="Public Sans"/>
              </a:rPr>
              <a:t>Department </a:t>
            </a:r>
            <a:r>
              <a:rPr lang="en-US" sz="4000" spc="-402" dirty="0" smtClean="0">
                <a:solidFill>
                  <a:srgbClr val="272665"/>
                </a:solidFill>
                <a:latin typeface="Public Sans"/>
              </a:rPr>
              <a:t> of  Mathematics </a:t>
            </a:r>
            <a:endParaRPr lang="en-US" sz="4000" spc="-402" dirty="0">
              <a:solidFill>
                <a:srgbClr val="272665"/>
              </a:solidFill>
              <a:latin typeface="Public Sans"/>
            </a:endParaRPr>
          </a:p>
          <a:p>
            <a:pPr algn="ctr"/>
            <a:r>
              <a:rPr lang="en-US" sz="4000" spc="-402" dirty="0">
                <a:solidFill>
                  <a:srgbClr val="272665"/>
                </a:solidFill>
                <a:latin typeface="Public Sans"/>
              </a:rPr>
              <a:t>Sharda </a:t>
            </a:r>
            <a:r>
              <a:rPr lang="en-US" sz="4000" spc="-402" dirty="0" smtClean="0">
                <a:solidFill>
                  <a:srgbClr val="272665"/>
                </a:solidFill>
                <a:latin typeface="Public Sans"/>
              </a:rPr>
              <a:t> School  </a:t>
            </a:r>
            <a:r>
              <a:rPr lang="en-US" sz="4000" spc="-402" dirty="0">
                <a:solidFill>
                  <a:srgbClr val="272665"/>
                </a:solidFill>
                <a:latin typeface="Public Sans"/>
              </a:rPr>
              <a:t>of </a:t>
            </a:r>
            <a:r>
              <a:rPr lang="en-US" sz="4000" spc="-402" dirty="0" smtClean="0">
                <a:solidFill>
                  <a:srgbClr val="272665"/>
                </a:solidFill>
                <a:latin typeface="Public Sans"/>
              </a:rPr>
              <a:t> Basic  Sciences </a:t>
            </a:r>
            <a:r>
              <a:rPr lang="en-US" sz="4000" spc="-402" dirty="0">
                <a:solidFill>
                  <a:srgbClr val="272665"/>
                </a:solidFill>
                <a:latin typeface="Public Sans"/>
              </a:rPr>
              <a:t> </a:t>
            </a:r>
            <a:r>
              <a:rPr lang="en-US" sz="4000" spc="-402" dirty="0" smtClean="0">
                <a:solidFill>
                  <a:srgbClr val="272665"/>
                </a:solidFill>
                <a:latin typeface="Public Sans"/>
              </a:rPr>
              <a:t>&amp; </a:t>
            </a:r>
            <a:r>
              <a:rPr lang="en-US" sz="4000" spc="-402" dirty="0">
                <a:solidFill>
                  <a:srgbClr val="272665"/>
                </a:solidFill>
                <a:latin typeface="Public Sans"/>
              </a:rPr>
              <a:t>Research</a:t>
            </a:r>
          </a:p>
          <a:p>
            <a:pPr algn="ctr"/>
            <a:r>
              <a:rPr lang="en-US" sz="4000" spc="-402" dirty="0">
                <a:solidFill>
                  <a:srgbClr val="272665"/>
                </a:solidFill>
                <a:latin typeface="Public Sans"/>
              </a:rPr>
              <a:t>Sharda  University, Greater  Noida, Uttar Pradesh - 201310</a:t>
            </a:r>
          </a:p>
          <a:p>
            <a:pPr algn="ctr">
              <a:lnSpc>
                <a:spcPts val="6878"/>
              </a:lnSpc>
              <a:spcBef>
                <a:spcPct val="0"/>
              </a:spcBef>
            </a:pPr>
            <a:endParaRPr lang="en-US" sz="3600" spc="-402" dirty="0">
              <a:solidFill>
                <a:srgbClr val="272665"/>
              </a:solidFill>
              <a:latin typeface="Public Sans"/>
            </a:endParaRPr>
          </a:p>
        </p:txBody>
      </p:sp>
      <p:sp>
        <p:nvSpPr>
          <p:cNvPr id="4" name="Rectangle 3"/>
          <p:cNvSpPr/>
          <p:nvPr/>
        </p:nvSpPr>
        <p:spPr>
          <a:xfrm>
            <a:off x="4343397" y="6832173"/>
            <a:ext cx="9144000" cy="1200329"/>
          </a:xfrm>
          <a:prstGeom prst="rect">
            <a:avLst/>
          </a:prstGeom>
        </p:spPr>
        <p:txBody>
          <a:bodyPr>
            <a:spAutoFit/>
          </a:bodyPr>
          <a:lstStyle/>
          <a:p>
            <a:pPr algn="ctr">
              <a:lnSpc>
                <a:spcPct val="150000"/>
              </a:lnSpc>
            </a:pPr>
            <a:r>
              <a:rPr lang="en-US" sz="2400" b="1" dirty="0">
                <a:solidFill>
                  <a:srgbClr val="141E20"/>
                </a:solidFill>
                <a:latin typeface="Proxima Nova Bold"/>
              </a:rPr>
              <a:t>Presented By: Anuj </a:t>
            </a:r>
            <a:r>
              <a:rPr lang="en-US" sz="2400" b="1" dirty="0" smtClean="0">
                <a:solidFill>
                  <a:srgbClr val="141E20"/>
                </a:solidFill>
                <a:latin typeface="Proxima Nova Bold"/>
              </a:rPr>
              <a:t>Tiwari (M.Sc. Data Science </a:t>
            </a:r>
            <a:r>
              <a:rPr lang="en-US" sz="2400" b="1" smtClean="0">
                <a:solidFill>
                  <a:srgbClr val="141E20"/>
                </a:solidFill>
                <a:latin typeface="Proxima Nova Bold"/>
              </a:rPr>
              <a:t>&amp; Analytics)</a:t>
            </a:r>
            <a:endParaRPr lang="en-US" sz="2400" b="1" dirty="0" smtClean="0">
              <a:solidFill>
                <a:srgbClr val="141E20"/>
              </a:solidFill>
              <a:latin typeface="Proxima Nova Bold"/>
            </a:endParaRPr>
          </a:p>
          <a:p>
            <a:pPr algn="ctr">
              <a:lnSpc>
                <a:spcPct val="150000"/>
              </a:lnSpc>
            </a:pPr>
            <a:r>
              <a:rPr lang="en-US" sz="2400" b="1" dirty="0" smtClean="0">
                <a:solidFill>
                  <a:srgbClr val="141E20"/>
                </a:solidFill>
                <a:latin typeface="Proxima Nova Bold"/>
              </a:rPr>
              <a:t>Supervised </a:t>
            </a:r>
            <a:r>
              <a:rPr lang="en-US" sz="2400" b="1" dirty="0">
                <a:solidFill>
                  <a:srgbClr val="141E20"/>
                </a:solidFill>
                <a:latin typeface="Proxima Nova Bold"/>
              </a:rPr>
              <a:t>By: Dr. Surya Kant Pal</a:t>
            </a:r>
          </a:p>
        </p:txBody>
      </p:sp>
      <p:sp>
        <p:nvSpPr>
          <p:cNvPr id="5" name="Rectangle 4"/>
          <p:cNvSpPr/>
          <p:nvPr/>
        </p:nvSpPr>
        <p:spPr>
          <a:xfrm>
            <a:off x="2133600" y="765020"/>
            <a:ext cx="13335000" cy="2031325"/>
          </a:xfrm>
          <a:prstGeom prst="rect">
            <a:avLst/>
          </a:prstGeom>
        </p:spPr>
        <p:txBody>
          <a:bodyPr wrap="square">
            <a:spAutoFit/>
          </a:bodyPr>
          <a:lstStyle/>
          <a:p>
            <a:pPr algn="ctr">
              <a:lnSpc>
                <a:spcPct val="150000"/>
              </a:lnSpc>
              <a:spcBef>
                <a:spcPct val="0"/>
              </a:spcBef>
            </a:pPr>
            <a:r>
              <a:rPr lang="en-US" sz="2800" b="1" dirty="0">
                <a:solidFill>
                  <a:srgbClr val="141E20"/>
                </a:solidFill>
                <a:latin typeface="Proxima Nova Bold"/>
              </a:rPr>
              <a:t>NATIONAL CONFERENCE ON CONTEMPORARY ADVANCES IN INTERDISCIPLINARY SCIENCES (NCCAIS-2024)</a:t>
            </a:r>
          </a:p>
          <a:p>
            <a:pPr algn="ctr">
              <a:lnSpc>
                <a:spcPct val="150000"/>
              </a:lnSpc>
              <a:spcBef>
                <a:spcPct val="0"/>
              </a:spcBef>
            </a:pPr>
            <a:r>
              <a:rPr lang="en-US" sz="2800" b="1" dirty="0">
                <a:solidFill>
                  <a:srgbClr val="141E20"/>
                </a:solidFill>
                <a:latin typeface="Proxima Nova Bold"/>
              </a:rPr>
              <a:t>4</a:t>
            </a:r>
            <a:r>
              <a:rPr lang="en-US" sz="2800" b="1" baseline="30000" dirty="0">
                <a:solidFill>
                  <a:srgbClr val="141E20"/>
                </a:solidFill>
                <a:latin typeface="Proxima Nova Bold"/>
              </a:rPr>
              <a:t>th</a:t>
            </a:r>
            <a:r>
              <a:rPr lang="en-US" sz="2800" b="1" dirty="0">
                <a:solidFill>
                  <a:srgbClr val="141E20"/>
                </a:solidFill>
                <a:latin typeface="Proxima Nova Bold"/>
              </a:rPr>
              <a:t> – 6</a:t>
            </a:r>
            <a:r>
              <a:rPr lang="en-US" sz="2800" b="1" baseline="30000" dirty="0">
                <a:solidFill>
                  <a:srgbClr val="141E20"/>
                </a:solidFill>
                <a:latin typeface="Proxima Nova Bold"/>
              </a:rPr>
              <a:t>th</a:t>
            </a:r>
            <a:r>
              <a:rPr lang="en-US" sz="2800" b="1" dirty="0">
                <a:solidFill>
                  <a:srgbClr val="141E20"/>
                </a:solidFill>
                <a:latin typeface="Proxima Nova Bold"/>
              </a:rPr>
              <a:t> April, 2024</a:t>
            </a:r>
          </a:p>
        </p:txBody>
      </p:sp>
    </p:spTree>
    <p:extLst>
      <p:ext uri="{BB962C8B-B14F-4D97-AF65-F5344CB8AC3E}">
        <p14:creationId xmlns:p14="http://schemas.microsoft.com/office/powerpoint/2010/main" val="156549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Box 2"/>
          <p:cNvSpPr txBox="1"/>
          <p:nvPr/>
        </p:nvSpPr>
        <p:spPr>
          <a:xfrm>
            <a:off x="4409583" y="382675"/>
            <a:ext cx="10272510" cy="995345"/>
          </a:xfrm>
          <a:prstGeom prst="rect">
            <a:avLst/>
          </a:prstGeom>
        </p:spPr>
        <p:txBody>
          <a:bodyPr lIns="0" tIns="0" rIns="0" bIns="0" rtlCol="0" anchor="t">
            <a:spAutoFit/>
          </a:bodyPr>
          <a:lstStyle/>
          <a:p>
            <a:pPr algn="ctr">
              <a:lnSpc>
                <a:spcPts val="8138"/>
              </a:lnSpc>
              <a:spcBef>
                <a:spcPct val="0"/>
              </a:spcBef>
            </a:pPr>
            <a:r>
              <a:rPr lang="en-US" sz="5813" u="sng" spc="-476">
                <a:solidFill>
                  <a:srgbClr val="272665"/>
                </a:solidFill>
                <a:latin typeface="Public Sans Bold"/>
              </a:rPr>
              <a:t>Table of Contents</a:t>
            </a:r>
          </a:p>
        </p:txBody>
      </p:sp>
      <p:sp>
        <p:nvSpPr>
          <p:cNvPr id="3" name="TextBox 3"/>
          <p:cNvSpPr txBox="1"/>
          <p:nvPr/>
        </p:nvSpPr>
        <p:spPr>
          <a:xfrm>
            <a:off x="1028700" y="2056324"/>
            <a:ext cx="6368211" cy="7896388"/>
          </a:xfrm>
          <a:prstGeom prst="rect">
            <a:avLst/>
          </a:prstGeom>
        </p:spPr>
        <p:txBody>
          <a:bodyPr lIns="0" tIns="0" rIns="0" bIns="0" rtlCol="0" anchor="t">
            <a:spAutoFit/>
          </a:bodyPr>
          <a:lstStyle/>
          <a:p>
            <a:pPr marL="642721" lvl="1" indent="-321360">
              <a:lnSpc>
                <a:spcPts val="4167"/>
              </a:lnSpc>
              <a:buFont typeface="Arial"/>
              <a:buChar char="•"/>
            </a:pPr>
            <a:r>
              <a:rPr lang="en-US" sz="2976" spc="-244">
                <a:solidFill>
                  <a:srgbClr val="272665"/>
                </a:solidFill>
                <a:latin typeface="Public Sans"/>
              </a:rPr>
              <a:t>Introduction</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Objective</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Literature Survey</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Methodology</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Results &amp; Discussions</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Interpretation</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Conclusions</a:t>
            </a:r>
          </a:p>
          <a:p>
            <a:pPr>
              <a:lnSpc>
                <a:spcPts val="4167"/>
              </a:lnSpc>
            </a:pPr>
            <a:endParaRPr lang="en-US" sz="2976" spc="-244">
              <a:solidFill>
                <a:srgbClr val="272665"/>
              </a:solidFill>
              <a:latin typeface="Public Sans"/>
            </a:endParaRPr>
          </a:p>
          <a:p>
            <a:pPr marL="642721" lvl="1" indent="-321360">
              <a:lnSpc>
                <a:spcPts val="4167"/>
              </a:lnSpc>
              <a:buFont typeface="Arial"/>
              <a:buChar char="•"/>
            </a:pPr>
            <a:r>
              <a:rPr lang="en-US" sz="2976" spc="-244">
                <a:solidFill>
                  <a:srgbClr val="272665"/>
                </a:solidFill>
                <a:latin typeface="Public Sans"/>
              </a:rPr>
              <a:t>References</a:t>
            </a:r>
          </a:p>
        </p:txBody>
      </p:sp>
      <p:sp>
        <p:nvSpPr>
          <p:cNvPr id="4" name="Freeform 4"/>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Freeform 2"/>
          <p:cNvSpPr/>
          <p:nvPr/>
        </p:nvSpPr>
        <p:spPr>
          <a:xfrm>
            <a:off x="10471788" y="2685102"/>
            <a:ext cx="6948247" cy="6948247"/>
          </a:xfrm>
          <a:custGeom>
            <a:avLst/>
            <a:gdLst/>
            <a:ahLst/>
            <a:cxnLst/>
            <a:rect l="l" t="t" r="r" b="b"/>
            <a:pathLst>
              <a:path w="6948247" h="6948247">
                <a:moveTo>
                  <a:pt x="0" y="0"/>
                </a:moveTo>
                <a:lnTo>
                  <a:pt x="6948247" y="0"/>
                </a:lnTo>
                <a:lnTo>
                  <a:pt x="6948247" y="6948247"/>
                </a:lnTo>
                <a:lnTo>
                  <a:pt x="0" y="6948247"/>
                </a:lnTo>
                <a:lnTo>
                  <a:pt x="0" y="0"/>
                </a:lnTo>
                <a:close/>
              </a:path>
            </a:pathLst>
          </a:custGeom>
          <a:blipFill>
            <a:blip r:embed="rId2"/>
            <a:stretch>
              <a:fillRect/>
            </a:stretch>
          </a:blipFill>
        </p:spPr>
      </p:sp>
      <p:sp>
        <p:nvSpPr>
          <p:cNvPr id="3" name="TextBox 3"/>
          <p:cNvSpPr txBox="1"/>
          <p:nvPr/>
        </p:nvSpPr>
        <p:spPr>
          <a:xfrm>
            <a:off x="2704615" y="1257300"/>
            <a:ext cx="7112751" cy="1166986"/>
          </a:xfrm>
          <a:prstGeom prst="rect">
            <a:avLst/>
          </a:prstGeom>
        </p:spPr>
        <p:txBody>
          <a:bodyPr wrap="square" lIns="0" tIns="0" rIns="0" bIns="0" rtlCol="0" anchor="t">
            <a:spAutoFit/>
          </a:bodyPr>
          <a:lstStyle/>
          <a:p>
            <a:pPr>
              <a:lnSpc>
                <a:spcPts val="9120"/>
              </a:lnSpc>
            </a:pPr>
            <a:r>
              <a:rPr lang="en-US" sz="9500" u="sng" spc="-779" dirty="0" smtClean="0">
                <a:solidFill>
                  <a:srgbClr val="272665"/>
                </a:solidFill>
                <a:latin typeface="Public Sans"/>
              </a:rPr>
              <a:t>Introduction</a:t>
            </a:r>
            <a:endParaRPr lang="en-US" sz="9500" u="sng" spc="-779" dirty="0">
              <a:solidFill>
                <a:srgbClr val="272665"/>
              </a:solidFill>
              <a:latin typeface="Public Sans"/>
            </a:endParaRPr>
          </a:p>
        </p:txBody>
      </p:sp>
      <p:sp>
        <p:nvSpPr>
          <p:cNvPr id="4" name="TextBox 4"/>
          <p:cNvSpPr txBox="1"/>
          <p:nvPr/>
        </p:nvSpPr>
        <p:spPr>
          <a:xfrm>
            <a:off x="1504950" y="2637477"/>
            <a:ext cx="8322652" cy="7360556"/>
          </a:xfrm>
          <a:prstGeom prst="rect">
            <a:avLst/>
          </a:prstGeom>
        </p:spPr>
        <p:txBody>
          <a:bodyPr lIns="0" tIns="0" rIns="0" bIns="0" rtlCol="0" anchor="t">
            <a:spAutoFit/>
          </a:bodyPr>
          <a:lstStyle/>
          <a:p>
            <a:pPr algn="just">
              <a:lnSpc>
                <a:spcPts val="3275"/>
              </a:lnSpc>
            </a:pPr>
            <a:r>
              <a:rPr lang="en-US" sz="2339" spc="-30">
                <a:solidFill>
                  <a:srgbClr val="272665"/>
                </a:solidFill>
                <a:latin typeface="Public Sans"/>
              </a:rPr>
              <a:t>The advent of advanced natural language processing (NLP) models has revolutionized the field of conversational agents, enabling the development of sophisticated chatbots capable of understanding and generating human-like responses. In this project, we propose the creation of Q&amp;A LLM (Language Model) chatbot utilizing the LangChain framework. The chatbot will be powered by the GPT-3.5-turbo-instruct model, leveraging the API provided by OpenAI. Through the integration of the Streamlit library, the chatbot will be deployed, providing users with an interactive platform to seek answers on a wide range of topics. The primary objective of this project is to develop a conversational assistant that emulates human-like interaction, delivering accurate and relevant responses to user inquiries. By harnessing the capabilities of state-of-the-art NLP technology, this chatbot aims to enhance user experience and accessibility to information in diverse domains</a:t>
            </a:r>
          </a:p>
          <a:p>
            <a:pPr algn="just">
              <a:lnSpc>
                <a:spcPts val="3275"/>
              </a:lnSpc>
            </a:pPr>
            <a:endParaRPr lang="en-US" sz="2339" spc="-30">
              <a:solidFill>
                <a:srgbClr val="272665"/>
              </a:solidFill>
              <a:latin typeface="Public Sans"/>
            </a:endParaRPr>
          </a:p>
        </p:txBody>
      </p:sp>
      <p:sp>
        <p:nvSpPr>
          <p:cNvPr id="5" name="Freeform 8"/>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Box 2"/>
          <p:cNvSpPr txBox="1"/>
          <p:nvPr/>
        </p:nvSpPr>
        <p:spPr>
          <a:xfrm>
            <a:off x="3273152" y="695077"/>
            <a:ext cx="11741696" cy="1031382"/>
          </a:xfrm>
          <a:prstGeom prst="rect">
            <a:avLst/>
          </a:prstGeom>
        </p:spPr>
        <p:txBody>
          <a:bodyPr lIns="0" tIns="0" rIns="0" bIns="0" rtlCol="0" anchor="t">
            <a:spAutoFit/>
          </a:bodyPr>
          <a:lstStyle/>
          <a:p>
            <a:pPr algn="ctr">
              <a:lnSpc>
                <a:spcPts val="7584"/>
              </a:lnSpc>
            </a:pPr>
            <a:r>
              <a:rPr lang="en-US" sz="7900" u="sng" spc="-647" dirty="0">
                <a:solidFill>
                  <a:srgbClr val="272665"/>
                </a:solidFill>
                <a:latin typeface="Public Sans"/>
              </a:rPr>
              <a:t>Objectives</a:t>
            </a:r>
          </a:p>
        </p:txBody>
      </p:sp>
      <p:sp>
        <p:nvSpPr>
          <p:cNvPr id="3" name="TextBox 3"/>
          <p:cNvSpPr txBox="1"/>
          <p:nvPr/>
        </p:nvSpPr>
        <p:spPr>
          <a:xfrm>
            <a:off x="1303116" y="2249460"/>
            <a:ext cx="15681767" cy="7566174"/>
          </a:xfrm>
          <a:prstGeom prst="rect">
            <a:avLst/>
          </a:prstGeom>
        </p:spPr>
        <p:txBody>
          <a:bodyPr lIns="0" tIns="0" rIns="0" bIns="0" rtlCol="0" anchor="t">
            <a:spAutoFit/>
          </a:bodyPr>
          <a:lstStyle/>
          <a:p>
            <a:pPr marL="666355" lvl="1" indent="-333178" algn="just">
              <a:lnSpc>
                <a:spcPts val="4320"/>
              </a:lnSpc>
              <a:buFont typeface="Arial"/>
              <a:buChar char="•"/>
            </a:pPr>
            <a:r>
              <a:rPr lang="en-US" sz="3086" spc="-40" dirty="0">
                <a:solidFill>
                  <a:srgbClr val="272665"/>
                </a:solidFill>
                <a:latin typeface="Public Sans"/>
              </a:rPr>
              <a:t>·Develop a Q&amp;A Language Model (LLM) </a:t>
            </a:r>
            <a:r>
              <a:rPr lang="en-US" sz="3086" spc="-40" dirty="0" err="1">
                <a:solidFill>
                  <a:srgbClr val="272665"/>
                </a:solidFill>
                <a:latin typeface="Public Sans"/>
              </a:rPr>
              <a:t>chatbot</a:t>
            </a:r>
            <a:r>
              <a:rPr lang="en-US" sz="3086" spc="-40" dirty="0">
                <a:solidFill>
                  <a:srgbClr val="272665"/>
                </a:solidFill>
                <a:latin typeface="Public Sans"/>
              </a:rPr>
              <a:t> utilizing the </a:t>
            </a:r>
            <a:r>
              <a:rPr lang="en-US" sz="3086" spc="-40" dirty="0" err="1">
                <a:solidFill>
                  <a:srgbClr val="272665"/>
                </a:solidFill>
                <a:latin typeface="Public Sans"/>
              </a:rPr>
              <a:t>LangChain</a:t>
            </a:r>
            <a:r>
              <a:rPr lang="en-US" sz="3086" spc="-40" dirty="0">
                <a:solidFill>
                  <a:srgbClr val="272665"/>
                </a:solidFill>
                <a:latin typeface="Public Sans"/>
              </a:rPr>
              <a:t> framework.</a:t>
            </a:r>
          </a:p>
          <a:p>
            <a:pPr algn="just">
              <a:lnSpc>
                <a:spcPts val="4320"/>
              </a:lnSpc>
            </a:pPr>
            <a:endParaRPr lang="en-US" sz="3086" spc="-40" dirty="0">
              <a:solidFill>
                <a:srgbClr val="272665"/>
              </a:solidFill>
              <a:latin typeface="Public Sans"/>
            </a:endParaRPr>
          </a:p>
          <a:p>
            <a:pPr marL="666355" lvl="1" indent="-333178" algn="just">
              <a:lnSpc>
                <a:spcPts val="4320"/>
              </a:lnSpc>
              <a:buFont typeface="Arial"/>
              <a:buChar char="•"/>
            </a:pPr>
            <a:r>
              <a:rPr lang="en-US" sz="3086" spc="-40" dirty="0">
                <a:solidFill>
                  <a:srgbClr val="272665"/>
                </a:solidFill>
                <a:latin typeface="Public Sans"/>
              </a:rPr>
              <a:t>Integrating the GPT-3.5-turbo-instruct model provided by </a:t>
            </a:r>
            <a:r>
              <a:rPr lang="en-US" sz="3086" spc="-40" dirty="0" err="1">
                <a:solidFill>
                  <a:srgbClr val="272665"/>
                </a:solidFill>
                <a:latin typeface="Public Sans"/>
              </a:rPr>
              <a:t>OpenAI</a:t>
            </a:r>
            <a:r>
              <a:rPr lang="en-US" sz="3086" spc="-40" dirty="0">
                <a:solidFill>
                  <a:srgbClr val="272665"/>
                </a:solidFill>
                <a:latin typeface="Public Sans"/>
              </a:rPr>
              <a:t>.</a:t>
            </a:r>
          </a:p>
          <a:p>
            <a:pPr algn="just">
              <a:lnSpc>
                <a:spcPts val="4320"/>
              </a:lnSpc>
            </a:pPr>
            <a:endParaRPr lang="en-US" sz="3086" spc="-40" dirty="0">
              <a:solidFill>
                <a:srgbClr val="272665"/>
              </a:solidFill>
              <a:latin typeface="Public Sans"/>
            </a:endParaRPr>
          </a:p>
          <a:p>
            <a:pPr marL="666355" lvl="1" indent="-333178" algn="just">
              <a:lnSpc>
                <a:spcPts val="4320"/>
              </a:lnSpc>
              <a:buFont typeface="Arial"/>
              <a:buChar char="•"/>
            </a:pPr>
            <a:r>
              <a:rPr lang="en-US" sz="3086" spc="-40" dirty="0">
                <a:solidFill>
                  <a:srgbClr val="272665"/>
                </a:solidFill>
                <a:latin typeface="Public Sans"/>
              </a:rPr>
              <a:t>Implement the </a:t>
            </a:r>
            <a:r>
              <a:rPr lang="en-US" sz="3086" spc="-40" dirty="0" err="1">
                <a:solidFill>
                  <a:srgbClr val="272665"/>
                </a:solidFill>
                <a:latin typeface="Public Sans"/>
              </a:rPr>
              <a:t>chatbot</a:t>
            </a:r>
            <a:r>
              <a:rPr lang="en-US" sz="3086" spc="-40" dirty="0">
                <a:solidFill>
                  <a:srgbClr val="272665"/>
                </a:solidFill>
                <a:latin typeface="Public Sans"/>
              </a:rPr>
              <a:t> deployment using the </a:t>
            </a:r>
            <a:r>
              <a:rPr lang="en-US" sz="3086" spc="-40" dirty="0" err="1">
                <a:solidFill>
                  <a:srgbClr val="272665"/>
                </a:solidFill>
                <a:latin typeface="Public Sans"/>
              </a:rPr>
              <a:t>Streamlit</a:t>
            </a:r>
            <a:r>
              <a:rPr lang="en-US" sz="3086" spc="-40" dirty="0">
                <a:solidFill>
                  <a:srgbClr val="272665"/>
                </a:solidFill>
                <a:latin typeface="Public Sans"/>
              </a:rPr>
              <a:t> library to create a user-friendly interface for seamless interaction and enhanced accessibility.</a:t>
            </a:r>
          </a:p>
          <a:p>
            <a:pPr algn="just">
              <a:lnSpc>
                <a:spcPts val="4320"/>
              </a:lnSpc>
            </a:pPr>
            <a:endParaRPr lang="en-US" sz="3086" spc="-40" dirty="0">
              <a:solidFill>
                <a:srgbClr val="272665"/>
              </a:solidFill>
              <a:latin typeface="Public Sans"/>
            </a:endParaRPr>
          </a:p>
          <a:p>
            <a:pPr marL="666355" lvl="1" indent="-333178" algn="just">
              <a:lnSpc>
                <a:spcPts val="4320"/>
              </a:lnSpc>
              <a:buFont typeface="Arial"/>
              <a:buChar char="•"/>
            </a:pPr>
            <a:r>
              <a:rPr lang="en-US" sz="3086" spc="-40" dirty="0">
                <a:solidFill>
                  <a:srgbClr val="272665"/>
                </a:solidFill>
                <a:latin typeface="Public Sans"/>
              </a:rPr>
              <a:t>Evaluate the performance of the </a:t>
            </a:r>
            <a:r>
              <a:rPr lang="en-US" sz="3086" spc="-40" dirty="0" err="1">
                <a:solidFill>
                  <a:srgbClr val="272665"/>
                </a:solidFill>
                <a:latin typeface="Public Sans"/>
              </a:rPr>
              <a:t>chatbot</a:t>
            </a:r>
            <a:r>
              <a:rPr lang="en-US" sz="3086" spc="-40" dirty="0">
                <a:solidFill>
                  <a:srgbClr val="272665"/>
                </a:solidFill>
                <a:latin typeface="Public Sans"/>
              </a:rPr>
              <a:t> in terms of response accuracy, relevance, and user satisfaction through rigorous testing and feedback analysis.</a:t>
            </a:r>
          </a:p>
          <a:p>
            <a:pPr algn="just">
              <a:lnSpc>
                <a:spcPts val="4320"/>
              </a:lnSpc>
            </a:pPr>
            <a:endParaRPr lang="en-US" sz="3086" spc="-40" dirty="0">
              <a:solidFill>
                <a:srgbClr val="272665"/>
              </a:solidFill>
              <a:latin typeface="Public Sans"/>
            </a:endParaRPr>
          </a:p>
          <a:p>
            <a:pPr marL="666355" lvl="1" indent="-333178" algn="just">
              <a:lnSpc>
                <a:spcPts val="4320"/>
              </a:lnSpc>
              <a:buFont typeface="Arial"/>
              <a:buChar char="•"/>
            </a:pPr>
            <a:r>
              <a:rPr lang="en-US" sz="3086" spc="-40" dirty="0" smtClean="0">
                <a:solidFill>
                  <a:srgbClr val="272665"/>
                </a:solidFill>
                <a:latin typeface="Public Sans"/>
              </a:rPr>
              <a:t>Iterate </a:t>
            </a:r>
            <a:r>
              <a:rPr lang="en-US" sz="3086" spc="-40" dirty="0">
                <a:solidFill>
                  <a:srgbClr val="272665"/>
                </a:solidFill>
                <a:latin typeface="Public Sans"/>
              </a:rPr>
              <a:t>and refine the </a:t>
            </a:r>
            <a:r>
              <a:rPr lang="en-US" sz="3086" spc="-40" dirty="0" err="1">
                <a:solidFill>
                  <a:srgbClr val="272665"/>
                </a:solidFill>
                <a:latin typeface="Public Sans"/>
              </a:rPr>
              <a:t>chatbot</a:t>
            </a:r>
            <a:r>
              <a:rPr lang="en-US" sz="3086" spc="-40" dirty="0">
                <a:solidFill>
                  <a:srgbClr val="272665"/>
                </a:solidFill>
                <a:latin typeface="Public Sans"/>
              </a:rPr>
              <a:t> based on user feedback and performance metrics, striving for continuous improvement in functionality and user experience.</a:t>
            </a:r>
          </a:p>
          <a:p>
            <a:pPr algn="just">
              <a:lnSpc>
                <a:spcPts val="3703"/>
              </a:lnSpc>
            </a:pPr>
            <a:endParaRPr lang="en-US" sz="3086" spc="-40" dirty="0">
              <a:solidFill>
                <a:srgbClr val="272665"/>
              </a:solidFill>
              <a:latin typeface="Public Sans"/>
            </a:endParaRPr>
          </a:p>
          <a:p>
            <a:pPr algn="just">
              <a:lnSpc>
                <a:spcPts val="3703"/>
              </a:lnSpc>
            </a:pPr>
            <a:endParaRPr lang="en-US" sz="3086" spc="-40" dirty="0">
              <a:solidFill>
                <a:srgbClr val="272665"/>
              </a:solidFill>
              <a:latin typeface="Public Sans"/>
            </a:endParaRPr>
          </a:p>
        </p:txBody>
      </p:sp>
      <p:sp>
        <p:nvSpPr>
          <p:cNvPr id="4" name="Freeform 8"/>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Box 2"/>
          <p:cNvSpPr txBox="1"/>
          <p:nvPr/>
        </p:nvSpPr>
        <p:spPr>
          <a:xfrm>
            <a:off x="6859881" y="172421"/>
            <a:ext cx="4880967" cy="899733"/>
          </a:xfrm>
          <a:prstGeom prst="rect">
            <a:avLst/>
          </a:prstGeom>
        </p:spPr>
        <p:txBody>
          <a:bodyPr lIns="0" tIns="0" rIns="0" bIns="0" rtlCol="0" anchor="t">
            <a:spAutoFit/>
          </a:bodyPr>
          <a:lstStyle/>
          <a:p>
            <a:pPr algn="ctr">
              <a:lnSpc>
                <a:spcPts val="7718"/>
              </a:lnSpc>
              <a:spcBef>
                <a:spcPct val="0"/>
              </a:spcBef>
            </a:pPr>
            <a:r>
              <a:rPr lang="en-US" sz="5400" u="sng" spc="-452" dirty="0">
                <a:solidFill>
                  <a:srgbClr val="272665"/>
                </a:solidFill>
                <a:latin typeface="Public Sans Bold"/>
              </a:rPr>
              <a:t>Literature Survey</a:t>
            </a:r>
          </a:p>
        </p:txBody>
      </p:sp>
      <p:sp>
        <p:nvSpPr>
          <p:cNvPr id="3" name="TextBox 3"/>
          <p:cNvSpPr txBox="1"/>
          <p:nvPr/>
        </p:nvSpPr>
        <p:spPr>
          <a:xfrm>
            <a:off x="1376960" y="1569731"/>
            <a:ext cx="15605706" cy="1416050"/>
          </a:xfrm>
          <a:prstGeom prst="rect">
            <a:avLst/>
          </a:prstGeom>
        </p:spPr>
        <p:txBody>
          <a:bodyPr lIns="0" tIns="0" rIns="0" bIns="0" rtlCol="0" anchor="t">
            <a:spAutoFit/>
          </a:bodyPr>
          <a:lstStyle/>
          <a:p>
            <a:pPr algn="just">
              <a:lnSpc>
                <a:spcPts val="2800"/>
              </a:lnSpc>
              <a:spcBef>
                <a:spcPct val="0"/>
              </a:spcBef>
            </a:pPr>
            <a:r>
              <a:rPr lang="en-US" sz="2000" spc="-164" dirty="0" err="1">
                <a:solidFill>
                  <a:srgbClr val="272665"/>
                </a:solidFill>
                <a:latin typeface="Public Sans Bold"/>
              </a:rPr>
              <a:t>Oguzhan</a:t>
            </a:r>
            <a:r>
              <a:rPr lang="en-US" sz="2000" spc="-164" dirty="0">
                <a:solidFill>
                  <a:srgbClr val="272665"/>
                </a:solidFill>
                <a:latin typeface="Public Sans Bold"/>
              </a:rPr>
              <a:t> </a:t>
            </a:r>
            <a:r>
              <a:rPr lang="en-US" sz="2000" spc="-164" dirty="0" err="1">
                <a:solidFill>
                  <a:srgbClr val="272665"/>
                </a:solidFill>
                <a:latin typeface="Public Sans Bold"/>
              </a:rPr>
              <a:t>Topsakal</a:t>
            </a:r>
            <a:r>
              <a:rPr lang="en-US" sz="2000" spc="-164" dirty="0">
                <a:solidFill>
                  <a:srgbClr val="272665"/>
                </a:solidFill>
                <a:latin typeface="Public Sans Bold"/>
              </a:rPr>
              <a:t> et al. (2023) The paper explores the utilization of Large Language Models (LLMs) for rapid application development, with a focus on </a:t>
            </a:r>
            <a:r>
              <a:rPr lang="en-US" sz="2000" spc="-164" dirty="0" err="1">
                <a:solidFill>
                  <a:srgbClr val="272665"/>
                </a:solidFill>
                <a:latin typeface="Public Sans Bold"/>
              </a:rPr>
              <a:t>LangChain</a:t>
            </a:r>
            <a:r>
              <a:rPr lang="en-US" sz="2000" spc="-164" dirty="0">
                <a:solidFill>
                  <a:srgbClr val="272665"/>
                </a:solidFill>
                <a:latin typeface="Public Sans Bold"/>
              </a:rPr>
              <a:t>, an open-source library. It discusses LLMs' diverse capabilities and </a:t>
            </a:r>
            <a:r>
              <a:rPr lang="en-US" sz="2000" spc="-164" dirty="0" err="1">
                <a:solidFill>
                  <a:srgbClr val="272665"/>
                </a:solidFill>
                <a:latin typeface="Public Sans Bold"/>
              </a:rPr>
              <a:t>LangChain's</a:t>
            </a:r>
            <a:r>
              <a:rPr lang="en-US" sz="2000" spc="-164" dirty="0">
                <a:solidFill>
                  <a:srgbClr val="272665"/>
                </a:solidFill>
                <a:latin typeface="Public Sans Bold"/>
              </a:rPr>
              <a:t> modular design, facilitating swift development of bespoke AI applications. Practical examples illustrate </a:t>
            </a:r>
            <a:r>
              <a:rPr lang="en-US" sz="2000" spc="-164" dirty="0" err="1">
                <a:solidFill>
                  <a:srgbClr val="272665"/>
                </a:solidFill>
                <a:latin typeface="Public Sans Bold"/>
              </a:rPr>
              <a:t>LangChain's</a:t>
            </a:r>
            <a:r>
              <a:rPr lang="en-US" sz="2000" spc="-164" dirty="0">
                <a:solidFill>
                  <a:srgbClr val="272665"/>
                </a:solidFill>
                <a:latin typeface="Public Sans Bold"/>
              </a:rPr>
              <a:t> potential in creating LLM-based applications efficiently. The study underscores </a:t>
            </a:r>
            <a:r>
              <a:rPr lang="en-US" sz="2000" spc="-164" dirty="0" err="1">
                <a:solidFill>
                  <a:srgbClr val="272665"/>
                </a:solidFill>
                <a:latin typeface="Public Sans Bold"/>
              </a:rPr>
              <a:t>LangChain's</a:t>
            </a:r>
            <a:r>
              <a:rPr lang="en-US" sz="2000" spc="-164" dirty="0">
                <a:solidFill>
                  <a:srgbClr val="272665"/>
                </a:solidFill>
                <a:latin typeface="Public Sans Bold"/>
              </a:rPr>
              <a:t> significance in advancing LLM application development methodologies.</a:t>
            </a:r>
          </a:p>
        </p:txBody>
      </p:sp>
      <p:sp>
        <p:nvSpPr>
          <p:cNvPr id="4" name="TextBox 4"/>
          <p:cNvSpPr txBox="1"/>
          <p:nvPr/>
        </p:nvSpPr>
        <p:spPr>
          <a:xfrm>
            <a:off x="1376960" y="3143397"/>
            <a:ext cx="15605706" cy="1416050"/>
          </a:xfrm>
          <a:prstGeom prst="rect">
            <a:avLst/>
          </a:prstGeom>
        </p:spPr>
        <p:txBody>
          <a:bodyPr lIns="0" tIns="0" rIns="0" bIns="0" rtlCol="0" anchor="t">
            <a:spAutoFit/>
          </a:bodyPr>
          <a:lstStyle/>
          <a:p>
            <a:pPr algn="just">
              <a:lnSpc>
                <a:spcPts val="2800"/>
              </a:lnSpc>
              <a:spcBef>
                <a:spcPct val="0"/>
              </a:spcBef>
            </a:pPr>
            <a:r>
              <a:rPr lang="en-US" sz="2000" spc="-164" dirty="0" err="1">
                <a:solidFill>
                  <a:srgbClr val="272665"/>
                </a:solidFill>
                <a:latin typeface="Public Sans Bold"/>
              </a:rPr>
              <a:t>Koh</a:t>
            </a:r>
            <a:r>
              <a:rPr lang="en-US" sz="2000" spc="-164" dirty="0">
                <a:solidFill>
                  <a:srgbClr val="272665"/>
                </a:solidFill>
                <a:latin typeface="Public Sans Bold"/>
              </a:rPr>
              <a:t> Matsuda et al. (2023) The study focuses on leveraging Large Language Model (LLM) applications in education, particularly through </a:t>
            </a:r>
            <a:r>
              <a:rPr lang="en-US" sz="2000" spc="-164" dirty="0" err="1">
                <a:solidFill>
                  <a:srgbClr val="272665"/>
                </a:solidFill>
                <a:latin typeface="Public Sans Bold"/>
              </a:rPr>
              <a:t>LangChain's</a:t>
            </a:r>
            <a:r>
              <a:rPr lang="en-US" sz="2000" spc="-164" dirty="0">
                <a:solidFill>
                  <a:srgbClr val="272665"/>
                </a:solidFill>
                <a:latin typeface="Public Sans Bold"/>
              </a:rPr>
              <a:t> integration capabilities. It introduces a system integrating Retrieval Augmented Generation (RAG) with external data from Pinecone database, aiming to enhance educational interactions. The paper discusses methods for </a:t>
            </a:r>
            <a:r>
              <a:rPr lang="en-US" sz="2000" spc="-164" dirty="0" err="1">
                <a:solidFill>
                  <a:srgbClr val="272665"/>
                </a:solidFill>
                <a:latin typeface="Public Sans Bold"/>
              </a:rPr>
              <a:t>LangChain</a:t>
            </a:r>
            <a:r>
              <a:rPr lang="en-US" sz="2000" spc="-164" dirty="0">
                <a:solidFill>
                  <a:srgbClr val="272665"/>
                </a:solidFill>
                <a:latin typeface="Public Sans Bold"/>
              </a:rPr>
              <a:t> integration in education, highlighting benefits and potential challenges. Future improvements target refinement based on user feedback, utilizing </a:t>
            </a:r>
            <a:r>
              <a:rPr lang="en-US" sz="2000" spc="-164" dirty="0" err="1">
                <a:solidFill>
                  <a:srgbClr val="272665"/>
                </a:solidFill>
                <a:latin typeface="Public Sans Bold"/>
              </a:rPr>
              <a:t>LangSmith</a:t>
            </a:r>
            <a:r>
              <a:rPr lang="en-US" sz="2000" spc="-164" dirty="0">
                <a:solidFill>
                  <a:srgbClr val="272665"/>
                </a:solidFill>
                <a:latin typeface="Public Sans Bold"/>
              </a:rPr>
              <a:t>.</a:t>
            </a:r>
          </a:p>
        </p:txBody>
      </p:sp>
      <p:sp>
        <p:nvSpPr>
          <p:cNvPr id="5" name="TextBox 5"/>
          <p:cNvSpPr txBox="1"/>
          <p:nvPr/>
        </p:nvSpPr>
        <p:spPr>
          <a:xfrm>
            <a:off x="1376960" y="4721372"/>
            <a:ext cx="15605706" cy="1416050"/>
          </a:xfrm>
          <a:prstGeom prst="rect">
            <a:avLst/>
          </a:prstGeom>
        </p:spPr>
        <p:txBody>
          <a:bodyPr lIns="0" tIns="0" rIns="0" bIns="0" rtlCol="0" anchor="t">
            <a:spAutoFit/>
          </a:bodyPr>
          <a:lstStyle/>
          <a:p>
            <a:pPr algn="just">
              <a:lnSpc>
                <a:spcPts val="2800"/>
              </a:lnSpc>
              <a:spcBef>
                <a:spcPct val="0"/>
              </a:spcBef>
            </a:pPr>
            <a:r>
              <a:rPr lang="en-US" sz="2000" spc="-164">
                <a:solidFill>
                  <a:srgbClr val="272665"/>
                </a:solidFill>
                <a:latin typeface="Public Sans Bold"/>
              </a:rPr>
              <a:t>Arjun Pesaru (2023) This paper showcases the integration of LangChain and the Large Language Model (LLM) to develop a PDF chatbot. LangChain simplifies chatbot creation and scalable AI/LLM applications, while LLM offers diverse text generation capabilities. The chatbot, trained on a PDF dataset, leverages LLM for text responses and Google Search for broader information access. Utilizing Pinecone for storage and React JS for frontend, the project demonstrates LangChain and LLM's potential in creating informative, versatile chatbots.</a:t>
            </a:r>
          </a:p>
        </p:txBody>
      </p:sp>
      <p:sp>
        <p:nvSpPr>
          <p:cNvPr id="6" name="TextBox 6"/>
          <p:cNvSpPr txBox="1"/>
          <p:nvPr/>
        </p:nvSpPr>
        <p:spPr>
          <a:xfrm>
            <a:off x="1376960" y="6299347"/>
            <a:ext cx="15605706" cy="1416050"/>
          </a:xfrm>
          <a:prstGeom prst="rect">
            <a:avLst/>
          </a:prstGeom>
        </p:spPr>
        <p:txBody>
          <a:bodyPr lIns="0" tIns="0" rIns="0" bIns="0" rtlCol="0" anchor="t">
            <a:spAutoFit/>
          </a:bodyPr>
          <a:lstStyle/>
          <a:p>
            <a:pPr algn="just">
              <a:lnSpc>
                <a:spcPts val="2800"/>
              </a:lnSpc>
              <a:spcBef>
                <a:spcPct val="0"/>
              </a:spcBef>
            </a:pPr>
            <a:r>
              <a:rPr lang="en-US" sz="2000" spc="-164">
                <a:solidFill>
                  <a:srgbClr val="272665"/>
                </a:solidFill>
                <a:latin typeface="Public Sans Bold"/>
              </a:rPr>
              <a:t> Lianmin Zheng (2023) This paper examines the challenge of evaluating large language model (LLM) based chat assistants, proposing the use of strong LLMs as judges. It investigates biases and limitations in LLM judgment, suggesting methods to address them. Two benchmarks, MT-bench and Chatbot Arena, are introduced to verify LLM judgment against human preferences. Results indicate strong agreement between LLM judges and humans, highlighting the scalability and cost-effectiveness of LLM-based evaluation methods</a:t>
            </a:r>
          </a:p>
        </p:txBody>
      </p:sp>
      <p:sp>
        <p:nvSpPr>
          <p:cNvPr id="7" name="TextBox 7"/>
          <p:cNvSpPr txBox="1"/>
          <p:nvPr/>
        </p:nvSpPr>
        <p:spPr>
          <a:xfrm>
            <a:off x="1376960" y="7877322"/>
            <a:ext cx="15605706" cy="1768475"/>
          </a:xfrm>
          <a:prstGeom prst="rect">
            <a:avLst/>
          </a:prstGeom>
        </p:spPr>
        <p:txBody>
          <a:bodyPr lIns="0" tIns="0" rIns="0" bIns="0" rtlCol="0" anchor="t">
            <a:spAutoFit/>
          </a:bodyPr>
          <a:lstStyle/>
          <a:p>
            <a:pPr algn="just">
              <a:lnSpc>
                <a:spcPts val="2800"/>
              </a:lnSpc>
              <a:spcBef>
                <a:spcPct val="0"/>
              </a:spcBef>
            </a:pPr>
            <a:r>
              <a:rPr lang="en-US" sz="2000" spc="-164">
                <a:solidFill>
                  <a:srgbClr val="272665"/>
                </a:solidFill>
                <a:latin typeface="Public Sans Bold"/>
              </a:rPr>
              <a:t>Mahyar Abbasian et al. (2024) This paper addresses the limitations of current Conversational Health Agents (CHAs), particularly their lack of multi-step problem-solving and personalized interactions. It introduces openCHA, an open-source framework powered by Large Language Models (LLMs), designed to enhance CHAs' capabilities. openCHA enables integration with external sources for data analysis and knowledge acquisition, fostering personalized, multi-modal conversations in healthcare settings. The framework's proficiency in handling complex healthcare tasks is demonstrated through three illustrative examples.</a:t>
            </a:r>
          </a:p>
        </p:txBody>
      </p:sp>
      <p:sp>
        <p:nvSpPr>
          <p:cNvPr id="8" name="Freeform 8"/>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AutoShape 2"/>
          <p:cNvSpPr/>
          <p:nvPr/>
        </p:nvSpPr>
        <p:spPr>
          <a:xfrm>
            <a:off x="3389435" y="4664637"/>
            <a:ext cx="11509129" cy="0"/>
          </a:xfrm>
          <a:prstGeom prst="line">
            <a:avLst/>
          </a:prstGeom>
          <a:ln w="76200" cap="flat">
            <a:solidFill>
              <a:srgbClr val="AB9EE2"/>
            </a:solidFill>
            <a:prstDash val="solid"/>
            <a:headEnd type="none" w="sm" len="sm"/>
            <a:tailEnd type="none" w="sm" len="sm"/>
          </a:ln>
        </p:spPr>
      </p:sp>
      <p:grpSp>
        <p:nvGrpSpPr>
          <p:cNvPr id="3" name="Group 3"/>
          <p:cNvGrpSpPr/>
          <p:nvPr/>
        </p:nvGrpSpPr>
        <p:grpSpPr>
          <a:xfrm>
            <a:off x="1028700" y="4010668"/>
            <a:ext cx="3683729" cy="4855648"/>
            <a:chOff x="0" y="0"/>
            <a:chExt cx="1002912" cy="1321973"/>
          </a:xfrm>
        </p:grpSpPr>
        <p:sp>
          <p:nvSpPr>
            <p:cNvPr id="4" name="Freeform 4"/>
            <p:cNvSpPr/>
            <p:nvPr/>
          </p:nvSpPr>
          <p:spPr>
            <a:xfrm>
              <a:off x="0" y="0"/>
              <a:ext cx="1002913" cy="1321973"/>
            </a:xfrm>
            <a:custGeom>
              <a:avLst/>
              <a:gdLst/>
              <a:ahLst/>
              <a:cxnLst/>
              <a:rect l="l" t="t" r="r" b="b"/>
              <a:pathLst>
                <a:path w="1002913" h="1321973">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AB9EE2"/>
            </a:solidFill>
          </p:spPr>
        </p:sp>
        <p:sp>
          <p:nvSpPr>
            <p:cNvPr id="5" name="TextBox 5"/>
            <p:cNvSpPr txBox="1"/>
            <p:nvPr/>
          </p:nvSpPr>
          <p:spPr>
            <a:xfrm>
              <a:off x="0" y="85725"/>
              <a:ext cx="1002912" cy="1236248"/>
            </a:xfrm>
            <a:prstGeom prst="rect">
              <a:avLst/>
            </a:prstGeom>
          </p:spPr>
          <p:txBody>
            <a:bodyPr lIns="50800" tIns="50800" rIns="50800" bIns="50800" rtlCol="0" anchor="ctr"/>
            <a:lstStyle/>
            <a:p>
              <a:pPr algn="ctr">
                <a:lnSpc>
                  <a:spcPts val="1925"/>
                </a:lnSpc>
              </a:pPr>
              <a:endParaRPr/>
            </a:p>
          </p:txBody>
        </p:sp>
      </p:grpSp>
      <p:grpSp>
        <p:nvGrpSpPr>
          <p:cNvPr id="6" name="Group 6"/>
          <p:cNvGrpSpPr/>
          <p:nvPr/>
        </p:nvGrpSpPr>
        <p:grpSpPr>
          <a:xfrm>
            <a:off x="5212967" y="4003683"/>
            <a:ext cx="3683729" cy="4855648"/>
            <a:chOff x="0" y="0"/>
            <a:chExt cx="1002912" cy="1321973"/>
          </a:xfrm>
        </p:grpSpPr>
        <p:sp>
          <p:nvSpPr>
            <p:cNvPr id="7" name="Freeform 7"/>
            <p:cNvSpPr/>
            <p:nvPr/>
          </p:nvSpPr>
          <p:spPr>
            <a:xfrm>
              <a:off x="0" y="0"/>
              <a:ext cx="1002913" cy="1321973"/>
            </a:xfrm>
            <a:custGeom>
              <a:avLst/>
              <a:gdLst/>
              <a:ahLst/>
              <a:cxnLst/>
              <a:rect l="l" t="t" r="r" b="b"/>
              <a:pathLst>
                <a:path w="1002913" h="1321973">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AB9EE2"/>
            </a:solidFill>
          </p:spPr>
        </p:sp>
        <p:sp>
          <p:nvSpPr>
            <p:cNvPr id="8" name="TextBox 8"/>
            <p:cNvSpPr txBox="1"/>
            <p:nvPr/>
          </p:nvSpPr>
          <p:spPr>
            <a:xfrm>
              <a:off x="0" y="85725"/>
              <a:ext cx="1002912" cy="1236248"/>
            </a:xfrm>
            <a:prstGeom prst="rect">
              <a:avLst/>
            </a:prstGeom>
          </p:spPr>
          <p:txBody>
            <a:bodyPr lIns="50800" tIns="50800" rIns="50800" bIns="50800" rtlCol="0" anchor="ctr"/>
            <a:lstStyle/>
            <a:p>
              <a:pPr algn="ctr">
                <a:lnSpc>
                  <a:spcPts val="1925"/>
                </a:lnSpc>
              </a:pPr>
              <a:endParaRPr/>
            </a:p>
          </p:txBody>
        </p:sp>
      </p:grpSp>
      <p:grpSp>
        <p:nvGrpSpPr>
          <p:cNvPr id="9" name="Group 9"/>
          <p:cNvGrpSpPr/>
          <p:nvPr/>
        </p:nvGrpSpPr>
        <p:grpSpPr>
          <a:xfrm>
            <a:off x="9394269" y="4003683"/>
            <a:ext cx="3683729" cy="4855648"/>
            <a:chOff x="0" y="0"/>
            <a:chExt cx="1002912" cy="1321973"/>
          </a:xfrm>
        </p:grpSpPr>
        <p:sp>
          <p:nvSpPr>
            <p:cNvPr id="10" name="Freeform 10"/>
            <p:cNvSpPr/>
            <p:nvPr/>
          </p:nvSpPr>
          <p:spPr>
            <a:xfrm>
              <a:off x="0" y="0"/>
              <a:ext cx="1002913" cy="1321973"/>
            </a:xfrm>
            <a:custGeom>
              <a:avLst/>
              <a:gdLst/>
              <a:ahLst/>
              <a:cxnLst/>
              <a:rect l="l" t="t" r="r" b="b"/>
              <a:pathLst>
                <a:path w="1002913" h="1321973">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AB9EE2"/>
            </a:solidFill>
          </p:spPr>
        </p:sp>
        <p:sp>
          <p:nvSpPr>
            <p:cNvPr id="11" name="TextBox 11"/>
            <p:cNvSpPr txBox="1"/>
            <p:nvPr/>
          </p:nvSpPr>
          <p:spPr>
            <a:xfrm>
              <a:off x="0" y="85725"/>
              <a:ext cx="1002912" cy="1236248"/>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13575571" y="4010668"/>
            <a:ext cx="3683729" cy="4855648"/>
            <a:chOff x="0" y="0"/>
            <a:chExt cx="1002912" cy="1321973"/>
          </a:xfrm>
        </p:grpSpPr>
        <p:sp>
          <p:nvSpPr>
            <p:cNvPr id="13" name="Freeform 13"/>
            <p:cNvSpPr/>
            <p:nvPr/>
          </p:nvSpPr>
          <p:spPr>
            <a:xfrm>
              <a:off x="0" y="0"/>
              <a:ext cx="1002913" cy="1321973"/>
            </a:xfrm>
            <a:custGeom>
              <a:avLst/>
              <a:gdLst/>
              <a:ahLst/>
              <a:cxnLst/>
              <a:rect l="l" t="t" r="r" b="b"/>
              <a:pathLst>
                <a:path w="1002913" h="1321973">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AB9EE2"/>
            </a:solidFill>
          </p:spPr>
        </p:sp>
        <p:sp>
          <p:nvSpPr>
            <p:cNvPr id="14" name="TextBox 14"/>
            <p:cNvSpPr txBox="1"/>
            <p:nvPr/>
          </p:nvSpPr>
          <p:spPr>
            <a:xfrm>
              <a:off x="0" y="85725"/>
              <a:ext cx="1002912" cy="1236248"/>
            </a:xfrm>
            <a:prstGeom prst="rect">
              <a:avLst/>
            </a:prstGeom>
          </p:spPr>
          <p:txBody>
            <a:bodyPr lIns="50800" tIns="50800" rIns="50800" bIns="50800" rtlCol="0" anchor="ctr"/>
            <a:lstStyle/>
            <a:p>
              <a:pPr algn="ctr">
                <a:lnSpc>
                  <a:spcPts val="1925"/>
                </a:lnSpc>
              </a:pPr>
              <a:endParaRPr/>
            </a:p>
          </p:txBody>
        </p:sp>
      </p:grpSp>
      <p:sp>
        <p:nvSpPr>
          <p:cNvPr id="15" name="Freeform 15"/>
          <p:cNvSpPr/>
          <p:nvPr/>
        </p:nvSpPr>
        <p:spPr>
          <a:xfrm>
            <a:off x="1039401" y="2078257"/>
            <a:ext cx="3673028" cy="1410701"/>
          </a:xfrm>
          <a:custGeom>
            <a:avLst/>
            <a:gdLst/>
            <a:ahLst/>
            <a:cxnLst/>
            <a:rect l="l" t="t" r="r" b="b"/>
            <a:pathLst>
              <a:path w="3673028" h="1410701">
                <a:moveTo>
                  <a:pt x="0" y="0"/>
                </a:moveTo>
                <a:lnTo>
                  <a:pt x="3673028" y="0"/>
                </a:lnTo>
                <a:lnTo>
                  <a:pt x="3673028" y="1410701"/>
                </a:lnTo>
                <a:lnTo>
                  <a:pt x="0" y="1410701"/>
                </a:lnTo>
                <a:lnTo>
                  <a:pt x="0" y="0"/>
                </a:lnTo>
                <a:close/>
              </a:path>
            </a:pathLst>
          </a:custGeom>
          <a:blipFill>
            <a:blip r:embed="rId2"/>
            <a:stretch>
              <a:fillRect t="-27026" b="-19430"/>
            </a:stretch>
          </a:blipFill>
        </p:spPr>
      </p:sp>
      <p:sp>
        <p:nvSpPr>
          <p:cNvPr id="16" name="Freeform 16"/>
          <p:cNvSpPr/>
          <p:nvPr/>
        </p:nvSpPr>
        <p:spPr>
          <a:xfrm>
            <a:off x="6515416" y="2117983"/>
            <a:ext cx="4720717" cy="1370975"/>
          </a:xfrm>
          <a:custGeom>
            <a:avLst/>
            <a:gdLst/>
            <a:ahLst/>
            <a:cxnLst/>
            <a:rect l="l" t="t" r="r" b="b"/>
            <a:pathLst>
              <a:path w="4720717" h="1370975">
                <a:moveTo>
                  <a:pt x="0" y="0"/>
                </a:moveTo>
                <a:lnTo>
                  <a:pt x="4720717" y="0"/>
                </a:lnTo>
                <a:lnTo>
                  <a:pt x="4720717" y="1370975"/>
                </a:lnTo>
                <a:lnTo>
                  <a:pt x="0" y="1370975"/>
                </a:lnTo>
                <a:lnTo>
                  <a:pt x="0" y="0"/>
                </a:lnTo>
                <a:close/>
              </a:path>
            </a:pathLst>
          </a:custGeom>
          <a:blipFill>
            <a:blip r:embed="rId3"/>
            <a:stretch>
              <a:fillRect/>
            </a:stretch>
          </a:blipFill>
        </p:spPr>
      </p:sp>
      <p:sp>
        <p:nvSpPr>
          <p:cNvPr id="17" name="Freeform 17"/>
          <p:cNvSpPr/>
          <p:nvPr/>
        </p:nvSpPr>
        <p:spPr>
          <a:xfrm>
            <a:off x="11769622" y="1893666"/>
            <a:ext cx="5863112" cy="1615155"/>
          </a:xfrm>
          <a:custGeom>
            <a:avLst/>
            <a:gdLst/>
            <a:ahLst/>
            <a:cxnLst/>
            <a:rect l="l" t="t" r="r" b="b"/>
            <a:pathLst>
              <a:path w="5863112" h="1615155">
                <a:moveTo>
                  <a:pt x="0" y="0"/>
                </a:moveTo>
                <a:lnTo>
                  <a:pt x="5863112" y="0"/>
                </a:lnTo>
                <a:lnTo>
                  <a:pt x="5863112" y="1615155"/>
                </a:lnTo>
                <a:lnTo>
                  <a:pt x="0" y="1615155"/>
                </a:lnTo>
                <a:lnTo>
                  <a:pt x="0" y="0"/>
                </a:lnTo>
                <a:close/>
              </a:path>
            </a:pathLst>
          </a:custGeom>
          <a:blipFill>
            <a:blip r:embed="rId4"/>
            <a:stretch>
              <a:fillRect t="-876"/>
            </a:stretch>
          </a:blipFill>
        </p:spPr>
      </p:sp>
      <p:sp>
        <p:nvSpPr>
          <p:cNvPr id="18" name="TextBox 18"/>
          <p:cNvSpPr txBox="1"/>
          <p:nvPr/>
        </p:nvSpPr>
        <p:spPr>
          <a:xfrm>
            <a:off x="3273152" y="633775"/>
            <a:ext cx="11741696" cy="773734"/>
          </a:xfrm>
          <a:prstGeom prst="rect">
            <a:avLst/>
          </a:prstGeom>
        </p:spPr>
        <p:txBody>
          <a:bodyPr lIns="0" tIns="0" rIns="0" bIns="0" rtlCol="0" anchor="t">
            <a:spAutoFit/>
          </a:bodyPr>
          <a:lstStyle/>
          <a:p>
            <a:pPr algn="ctr">
              <a:lnSpc>
                <a:spcPts val="5769"/>
              </a:lnSpc>
            </a:pPr>
            <a:r>
              <a:rPr lang="en-US" sz="6009" u="sng" spc="-492">
                <a:solidFill>
                  <a:srgbClr val="272665"/>
                </a:solidFill>
                <a:latin typeface="Public Sans Bold"/>
              </a:rPr>
              <a:t>Methodology</a:t>
            </a:r>
          </a:p>
        </p:txBody>
      </p:sp>
      <p:sp>
        <p:nvSpPr>
          <p:cNvPr id="19" name="TextBox 19"/>
          <p:cNvSpPr txBox="1"/>
          <p:nvPr/>
        </p:nvSpPr>
        <p:spPr>
          <a:xfrm>
            <a:off x="1993572" y="4544547"/>
            <a:ext cx="1753986" cy="1097279"/>
          </a:xfrm>
          <a:prstGeom prst="rect">
            <a:avLst/>
          </a:prstGeom>
        </p:spPr>
        <p:txBody>
          <a:bodyPr lIns="0" tIns="0" rIns="0" bIns="0" rtlCol="0" anchor="t">
            <a:spAutoFit/>
          </a:bodyPr>
          <a:lstStyle/>
          <a:p>
            <a:pPr algn="ctr">
              <a:lnSpc>
                <a:spcPts val="8159"/>
              </a:lnSpc>
            </a:pPr>
            <a:r>
              <a:rPr lang="en-US" sz="8499" spc="-696">
                <a:solidFill>
                  <a:srgbClr val="FFFFFF"/>
                </a:solidFill>
                <a:latin typeface="Public Sans"/>
              </a:rPr>
              <a:t>01</a:t>
            </a:r>
          </a:p>
        </p:txBody>
      </p:sp>
      <p:sp>
        <p:nvSpPr>
          <p:cNvPr id="20" name="TextBox 20"/>
          <p:cNvSpPr txBox="1"/>
          <p:nvPr/>
        </p:nvSpPr>
        <p:spPr>
          <a:xfrm>
            <a:off x="6177838" y="4544547"/>
            <a:ext cx="1753986" cy="1097279"/>
          </a:xfrm>
          <a:prstGeom prst="rect">
            <a:avLst/>
          </a:prstGeom>
        </p:spPr>
        <p:txBody>
          <a:bodyPr lIns="0" tIns="0" rIns="0" bIns="0" rtlCol="0" anchor="t">
            <a:spAutoFit/>
          </a:bodyPr>
          <a:lstStyle/>
          <a:p>
            <a:pPr algn="ctr">
              <a:lnSpc>
                <a:spcPts val="8159"/>
              </a:lnSpc>
            </a:pPr>
            <a:r>
              <a:rPr lang="en-US" sz="8499" spc="-696">
                <a:solidFill>
                  <a:srgbClr val="FFFFFF"/>
                </a:solidFill>
                <a:latin typeface="Public Sans"/>
              </a:rPr>
              <a:t>02</a:t>
            </a:r>
          </a:p>
        </p:txBody>
      </p:sp>
      <p:sp>
        <p:nvSpPr>
          <p:cNvPr id="21" name="TextBox 21"/>
          <p:cNvSpPr txBox="1"/>
          <p:nvPr/>
        </p:nvSpPr>
        <p:spPr>
          <a:xfrm>
            <a:off x="10359140" y="4544547"/>
            <a:ext cx="1753986" cy="1097279"/>
          </a:xfrm>
          <a:prstGeom prst="rect">
            <a:avLst/>
          </a:prstGeom>
        </p:spPr>
        <p:txBody>
          <a:bodyPr lIns="0" tIns="0" rIns="0" bIns="0" rtlCol="0" anchor="t">
            <a:spAutoFit/>
          </a:bodyPr>
          <a:lstStyle/>
          <a:p>
            <a:pPr algn="ctr">
              <a:lnSpc>
                <a:spcPts val="8159"/>
              </a:lnSpc>
            </a:pPr>
            <a:r>
              <a:rPr lang="en-US" sz="8499" spc="-696">
                <a:solidFill>
                  <a:srgbClr val="FFFFFF"/>
                </a:solidFill>
                <a:latin typeface="Public Sans"/>
              </a:rPr>
              <a:t>03</a:t>
            </a:r>
          </a:p>
        </p:txBody>
      </p:sp>
      <p:sp>
        <p:nvSpPr>
          <p:cNvPr id="22" name="TextBox 22"/>
          <p:cNvSpPr txBox="1"/>
          <p:nvPr/>
        </p:nvSpPr>
        <p:spPr>
          <a:xfrm>
            <a:off x="14540443" y="4544547"/>
            <a:ext cx="1753986" cy="1097279"/>
          </a:xfrm>
          <a:prstGeom prst="rect">
            <a:avLst/>
          </a:prstGeom>
        </p:spPr>
        <p:txBody>
          <a:bodyPr lIns="0" tIns="0" rIns="0" bIns="0" rtlCol="0" anchor="t">
            <a:spAutoFit/>
          </a:bodyPr>
          <a:lstStyle/>
          <a:p>
            <a:pPr algn="ctr">
              <a:lnSpc>
                <a:spcPts val="8159"/>
              </a:lnSpc>
            </a:pPr>
            <a:r>
              <a:rPr lang="en-US" sz="8499" spc="-696">
                <a:solidFill>
                  <a:srgbClr val="FFFFFF"/>
                </a:solidFill>
                <a:latin typeface="Public Sans"/>
              </a:rPr>
              <a:t>04</a:t>
            </a:r>
          </a:p>
        </p:txBody>
      </p:sp>
      <p:sp>
        <p:nvSpPr>
          <p:cNvPr id="23" name="TextBox 23"/>
          <p:cNvSpPr txBox="1"/>
          <p:nvPr/>
        </p:nvSpPr>
        <p:spPr>
          <a:xfrm>
            <a:off x="1637592" y="5756126"/>
            <a:ext cx="2465946" cy="1721733"/>
          </a:xfrm>
          <a:prstGeom prst="rect">
            <a:avLst/>
          </a:prstGeom>
        </p:spPr>
        <p:txBody>
          <a:bodyPr lIns="0" tIns="0" rIns="0" bIns="0" rtlCol="0" anchor="t">
            <a:spAutoFit/>
          </a:bodyPr>
          <a:lstStyle/>
          <a:p>
            <a:pPr algn="just">
              <a:lnSpc>
                <a:spcPts val="4557"/>
              </a:lnSpc>
              <a:spcBef>
                <a:spcPct val="0"/>
              </a:spcBef>
            </a:pPr>
            <a:r>
              <a:rPr lang="en-US" sz="3255" spc="-55">
                <a:solidFill>
                  <a:srgbClr val="FFFFFF"/>
                </a:solidFill>
                <a:latin typeface="Public Sans Bold"/>
              </a:rPr>
              <a:t>Study About the GPT 3.5 Turbo</a:t>
            </a:r>
          </a:p>
        </p:txBody>
      </p:sp>
      <p:sp>
        <p:nvSpPr>
          <p:cNvPr id="24" name="TextBox 24"/>
          <p:cNvSpPr txBox="1"/>
          <p:nvPr/>
        </p:nvSpPr>
        <p:spPr>
          <a:xfrm>
            <a:off x="9877771" y="5765651"/>
            <a:ext cx="2721343" cy="1109345"/>
          </a:xfrm>
          <a:prstGeom prst="rect">
            <a:avLst/>
          </a:prstGeom>
        </p:spPr>
        <p:txBody>
          <a:bodyPr lIns="0" tIns="0" rIns="0" bIns="0" rtlCol="0" anchor="t">
            <a:spAutoFit/>
          </a:bodyPr>
          <a:lstStyle/>
          <a:p>
            <a:pPr algn="just">
              <a:lnSpc>
                <a:spcPts val="4479"/>
              </a:lnSpc>
              <a:spcBef>
                <a:spcPct val="0"/>
              </a:spcBef>
            </a:pPr>
            <a:r>
              <a:rPr lang="en-US" sz="3199" spc="-54">
                <a:solidFill>
                  <a:srgbClr val="FFFFFF"/>
                </a:solidFill>
                <a:latin typeface="Public Sans"/>
              </a:rPr>
              <a:t>Code on Visual Studio</a:t>
            </a:r>
          </a:p>
        </p:txBody>
      </p:sp>
      <p:sp>
        <p:nvSpPr>
          <p:cNvPr id="25" name="TextBox 25"/>
          <p:cNvSpPr txBox="1"/>
          <p:nvPr/>
        </p:nvSpPr>
        <p:spPr>
          <a:xfrm>
            <a:off x="14059073" y="5756126"/>
            <a:ext cx="2721343" cy="1154430"/>
          </a:xfrm>
          <a:prstGeom prst="rect">
            <a:avLst/>
          </a:prstGeom>
        </p:spPr>
        <p:txBody>
          <a:bodyPr lIns="0" tIns="0" rIns="0" bIns="0" rtlCol="0" anchor="t">
            <a:spAutoFit/>
          </a:bodyPr>
          <a:lstStyle/>
          <a:p>
            <a:pPr algn="just">
              <a:lnSpc>
                <a:spcPts val="4619"/>
              </a:lnSpc>
              <a:spcBef>
                <a:spcPct val="0"/>
              </a:spcBef>
            </a:pPr>
            <a:r>
              <a:rPr lang="en-US" sz="3299" spc="-56">
                <a:solidFill>
                  <a:srgbClr val="FFFFFF"/>
                </a:solidFill>
                <a:latin typeface="Public Sans"/>
              </a:rPr>
              <a:t>Deployment it on Streamlit</a:t>
            </a:r>
          </a:p>
        </p:txBody>
      </p:sp>
      <p:sp>
        <p:nvSpPr>
          <p:cNvPr id="26" name="TextBox 26"/>
          <p:cNvSpPr txBox="1"/>
          <p:nvPr/>
        </p:nvSpPr>
        <p:spPr>
          <a:xfrm>
            <a:off x="5913521" y="5775176"/>
            <a:ext cx="2499672" cy="1407386"/>
          </a:xfrm>
          <a:prstGeom prst="rect">
            <a:avLst/>
          </a:prstGeom>
        </p:spPr>
        <p:txBody>
          <a:bodyPr lIns="0" tIns="0" rIns="0" bIns="0" rtlCol="0" anchor="t">
            <a:spAutoFit/>
          </a:bodyPr>
          <a:lstStyle/>
          <a:p>
            <a:pPr algn="just">
              <a:lnSpc>
                <a:spcPts val="3739"/>
              </a:lnSpc>
              <a:spcBef>
                <a:spcPct val="0"/>
              </a:spcBef>
            </a:pPr>
            <a:r>
              <a:rPr lang="en-US" sz="2671" spc="-45">
                <a:solidFill>
                  <a:srgbClr val="FFFFFF"/>
                </a:solidFill>
                <a:latin typeface="Public Sans Bold"/>
              </a:rPr>
              <a:t>Apply gpt-3.5 turbo instruct model</a:t>
            </a:r>
          </a:p>
        </p:txBody>
      </p:sp>
      <p:sp>
        <p:nvSpPr>
          <p:cNvPr id="27" name="Freeform 27"/>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A51B8"/>
        </a:solidFill>
        <a:effectLst/>
      </p:bgPr>
    </p:bg>
    <p:spTree>
      <p:nvGrpSpPr>
        <p:cNvPr id="1" name=""/>
        <p:cNvGrpSpPr/>
        <p:nvPr/>
      </p:nvGrpSpPr>
      <p:grpSpPr>
        <a:xfrm>
          <a:off x="0" y="0"/>
          <a:ext cx="0" cy="0"/>
          <a:chOff x="0" y="0"/>
          <a:chExt cx="0" cy="0"/>
        </a:xfrm>
      </p:grpSpPr>
      <p:grpSp>
        <p:nvGrpSpPr>
          <p:cNvPr id="2" name="Group 2"/>
          <p:cNvGrpSpPr/>
          <p:nvPr/>
        </p:nvGrpSpPr>
        <p:grpSpPr>
          <a:xfrm>
            <a:off x="356475" y="329180"/>
            <a:ext cx="17575050" cy="9574050"/>
            <a:chOff x="0" y="0"/>
            <a:chExt cx="4628820" cy="2521560"/>
          </a:xfrm>
        </p:grpSpPr>
        <p:sp>
          <p:nvSpPr>
            <p:cNvPr id="3" name="Freeform 3"/>
            <p:cNvSpPr/>
            <p:nvPr/>
          </p:nvSpPr>
          <p:spPr>
            <a:xfrm>
              <a:off x="0" y="0"/>
              <a:ext cx="4628820" cy="2521560"/>
            </a:xfrm>
            <a:custGeom>
              <a:avLst/>
              <a:gdLst/>
              <a:ahLst/>
              <a:cxnLst/>
              <a:rect l="l" t="t" r="r" b="b"/>
              <a:pathLst>
                <a:path w="4628820" h="2521560">
                  <a:moveTo>
                    <a:pt x="7048" y="0"/>
                  </a:moveTo>
                  <a:lnTo>
                    <a:pt x="4621772" y="0"/>
                  </a:lnTo>
                  <a:cubicBezTo>
                    <a:pt x="4623641" y="0"/>
                    <a:pt x="4625434" y="743"/>
                    <a:pt x="4626756" y="2064"/>
                  </a:cubicBezTo>
                  <a:cubicBezTo>
                    <a:pt x="4628077" y="3386"/>
                    <a:pt x="4628820" y="5179"/>
                    <a:pt x="4628820" y="7048"/>
                  </a:cubicBezTo>
                  <a:lnTo>
                    <a:pt x="4628820" y="2514512"/>
                  </a:lnTo>
                  <a:cubicBezTo>
                    <a:pt x="4628820" y="2516382"/>
                    <a:pt x="4628077" y="2518174"/>
                    <a:pt x="4626756" y="2519496"/>
                  </a:cubicBezTo>
                  <a:cubicBezTo>
                    <a:pt x="4625434" y="2520818"/>
                    <a:pt x="4623641" y="2521560"/>
                    <a:pt x="4621772" y="2521560"/>
                  </a:cubicBezTo>
                  <a:lnTo>
                    <a:pt x="7048" y="2521560"/>
                  </a:lnTo>
                  <a:cubicBezTo>
                    <a:pt x="5179" y="2521560"/>
                    <a:pt x="3386" y="2520818"/>
                    <a:pt x="2064" y="2519496"/>
                  </a:cubicBezTo>
                  <a:cubicBezTo>
                    <a:pt x="743" y="2518174"/>
                    <a:pt x="0" y="2516382"/>
                    <a:pt x="0" y="2514512"/>
                  </a:cubicBezTo>
                  <a:lnTo>
                    <a:pt x="0" y="7048"/>
                  </a:lnTo>
                  <a:cubicBezTo>
                    <a:pt x="0" y="5179"/>
                    <a:pt x="743" y="3386"/>
                    <a:pt x="2064" y="2064"/>
                  </a:cubicBezTo>
                  <a:cubicBezTo>
                    <a:pt x="3386" y="743"/>
                    <a:pt x="5179" y="0"/>
                    <a:pt x="7048" y="0"/>
                  </a:cubicBezTo>
                  <a:close/>
                </a:path>
              </a:pathLst>
            </a:custGeom>
            <a:solidFill>
              <a:srgbClr val="AB9EE2"/>
            </a:solidFill>
          </p:spPr>
        </p:sp>
        <p:sp>
          <p:nvSpPr>
            <p:cNvPr id="4" name="TextBox 4"/>
            <p:cNvSpPr txBox="1"/>
            <p:nvPr/>
          </p:nvSpPr>
          <p:spPr>
            <a:xfrm>
              <a:off x="0" y="85725"/>
              <a:ext cx="4628820" cy="2435835"/>
            </a:xfrm>
            <a:prstGeom prst="rect">
              <a:avLst/>
            </a:prstGeom>
          </p:spPr>
          <p:txBody>
            <a:bodyPr lIns="50800" tIns="50800" rIns="50800" bIns="50800" rtlCol="0" anchor="ctr"/>
            <a:lstStyle/>
            <a:p>
              <a:pPr algn="ctr">
                <a:lnSpc>
                  <a:spcPts val="1925"/>
                </a:lnSpc>
              </a:pPr>
              <a:endParaRPr/>
            </a:p>
          </p:txBody>
        </p:sp>
      </p:grpSp>
      <p:sp>
        <p:nvSpPr>
          <p:cNvPr id="5" name="Freeform 5"/>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6610788" y="2173653"/>
            <a:ext cx="10486601" cy="7211097"/>
          </a:xfrm>
          <a:custGeom>
            <a:avLst/>
            <a:gdLst/>
            <a:ahLst/>
            <a:cxnLst/>
            <a:rect l="l" t="t" r="r" b="b"/>
            <a:pathLst>
              <a:path w="10486601" h="7211097">
                <a:moveTo>
                  <a:pt x="0" y="0"/>
                </a:moveTo>
                <a:lnTo>
                  <a:pt x="10486602" y="0"/>
                </a:lnTo>
                <a:lnTo>
                  <a:pt x="10486602" y="7211097"/>
                </a:lnTo>
                <a:lnTo>
                  <a:pt x="0" y="7211097"/>
                </a:lnTo>
                <a:lnTo>
                  <a:pt x="0" y="0"/>
                </a:lnTo>
                <a:close/>
              </a:path>
            </a:pathLst>
          </a:custGeom>
          <a:blipFill>
            <a:blip r:embed="rId4"/>
            <a:stretch>
              <a:fillRect r="-298"/>
            </a:stretch>
          </a:blipFill>
        </p:spPr>
      </p:sp>
      <p:sp>
        <p:nvSpPr>
          <p:cNvPr id="7" name="TextBox 7"/>
          <p:cNvSpPr txBox="1"/>
          <p:nvPr/>
        </p:nvSpPr>
        <p:spPr>
          <a:xfrm>
            <a:off x="3273152" y="823189"/>
            <a:ext cx="11741696" cy="670102"/>
          </a:xfrm>
          <a:prstGeom prst="rect">
            <a:avLst/>
          </a:prstGeom>
        </p:spPr>
        <p:txBody>
          <a:bodyPr lIns="0" tIns="0" rIns="0" bIns="0" rtlCol="0" anchor="t">
            <a:spAutoFit/>
          </a:bodyPr>
          <a:lstStyle/>
          <a:p>
            <a:pPr algn="ctr">
              <a:lnSpc>
                <a:spcPts val="4905"/>
              </a:lnSpc>
            </a:pPr>
            <a:r>
              <a:rPr lang="en-US" sz="5109" u="sng" spc="-419">
                <a:solidFill>
                  <a:srgbClr val="272665"/>
                </a:solidFill>
                <a:latin typeface="Public Sans Bold"/>
              </a:rPr>
              <a:t>Results &amp; Discussions</a:t>
            </a:r>
          </a:p>
        </p:txBody>
      </p:sp>
      <p:sp>
        <p:nvSpPr>
          <p:cNvPr id="8" name="TextBox 8"/>
          <p:cNvSpPr txBox="1"/>
          <p:nvPr/>
        </p:nvSpPr>
        <p:spPr>
          <a:xfrm>
            <a:off x="683752" y="2087928"/>
            <a:ext cx="8051506" cy="3590727"/>
          </a:xfrm>
          <a:prstGeom prst="rect">
            <a:avLst/>
          </a:prstGeom>
        </p:spPr>
        <p:txBody>
          <a:bodyPr lIns="0" tIns="0" rIns="0" bIns="0" rtlCol="0" anchor="t">
            <a:spAutoFit/>
          </a:bodyPr>
          <a:lstStyle/>
          <a:p>
            <a:pPr>
              <a:lnSpc>
                <a:spcPts val="5575"/>
              </a:lnSpc>
            </a:pPr>
            <a:r>
              <a:rPr lang="en-US" sz="3982" spc="-326" dirty="0">
                <a:solidFill>
                  <a:srgbClr val="272665"/>
                </a:solidFill>
                <a:latin typeface="Public Sans"/>
              </a:rPr>
              <a:t>After Successfully writing </a:t>
            </a:r>
          </a:p>
          <a:p>
            <a:pPr>
              <a:lnSpc>
                <a:spcPts val="5575"/>
              </a:lnSpc>
            </a:pPr>
            <a:r>
              <a:rPr lang="en-US" sz="3982" spc="-326" dirty="0">
                <a:solidFill>
                  <a:srgbClr val="272665"/>
                </a:solidFill>
                <a:latin typeface="Public Sans"/>
              </a:rPr>
              <a:t>our code we will now run </a:t>
            </a:r>
          </a:p>
          <a:p>
            <a:pPr>
              <a:lnSpc>
                <a:spcPts val="5575"/>
              </a:lnSpc>
            </a:pPr>
            <a:r>
              <a:rPr lang="en-US" sz="3982" spc="-326" dirty="0">
                <a:solidFill>
                  <a:srgbClr val="272665"/>
                </a:solidFill>
                <a:latin typeface="Public Sans"/>
              </a:rPr>
              <a:t>our application. Shown </a:t>
            </a:r>
          </a:p>
          <a:p>
            <a:pPr>
              <a:lnSpc>
                <a:spcPts val="5575"/>
              </a:lnSpc>
            </a:pPr>
            <a:r>
              <a:rPr lang="en-US" sz="3982" spc="-326" dirty="0" smtClean="0">
                <a:solidFill>
                  <a:srgbClr val="272665"/>
                </a:solidFill>
                <a:latin typeface="Public Sans"/>
              </a:rPr>
              <a:t>the </a:t>
            </a:r>
            <a:r>
              <a:rPr lang="en-US" sz="3982" spc="-326" dirty="0">
                <a:solidFill>
                  <a:srgbClr val="272665"/>
                </a:solidFill>
                <a:latin typeface="Public Sans"/>
              </a:rPr>
              <a:t>interface </a:t>
            </a:r>
            <a:r>
              <a:rPr lang="en-US" sz="3982" spc="-326" dirty="0" smtClean="0">
                <a:solidFill>
                  <a:srgbClr val="272665"/>
                </a:solidFill>
                <a:latin typeface="Public Sans"/>
              </a:rPr>
              <a:t>of </a:t>
            </a:r>
            <a:r>
              <a:rPr lang="en-US" sz="3982" spc="-326" dirty="0">
                <a:solidFill>
                  <a:srgbClr val="272665"/>
                </a:solidFill>
                <a:latin typeface="Public Sans"/>
              </a:rPr>
              <a:t>our </a:t>
            </a:r>
            <a:endParaRPr lang="en-US" sz="3982" spc="-326" dirty="0" smtClean="0">
              <a:solidFill>
                <a:srgbClr val="272665"/>
              </a:solidFill>
              <a:latin typeface="Public Sans"/>
            </a:endParaRPr>
          </a:p>
          <a:p>
            <a:pPr>
              <a:lnSpc>
                <a:spcPts val="5575"/>
              </a:lnSpc>
            </a:pPr>
            <a:r>
              <a:rPr lang="en-US" sz="3982" spc="-326" dirty="0" smtClean="0">
                <a:solidFill>
                  <a:srgbClr val="272665"/>
                </a:solidFill>
                <a:latin typeface="Public Sans"/>
              </a:rPr>
              <a:t>application</a:t>
            </a:r>
            <a:r>
              <a:rPr lang="en-US" sz="3982" spc="-326" dirty="0">
                <a:solidFill>
                  <a:srgbClr val="272665"/>
                </a:solidFill>
                <a:latin typeface="Public San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Freeform 2"/>
          <p:cNvSpPr/>
          <p:nvPr/>
        </p:nvSpPr>
        <p:spPr>
          <a:xfrm>
            <a:off x="9144000" y="2470788"/>
            <a:ext cx="8480114" cy="6787512"/>
          </a:xfrm>
          <a:custGeom>
            <a:avLst/>
            <a:gdLst/>
            <a:ahLst/>
            <a:cxnLst/>
            <a:rect l="l" t="t" r="r" b="b"/>
            <a:pathLst>
              <a:path w="8480114" h="6787512">
                <a:moveTo>
                  <a:pt x="0" y="0"/>
                </a:moveTo>
                <a:lnTo>
                  <a:pt x="8480114" y="0"/>
                </a:lnTo>
                <a:lnTo>
                  <a:pt x="8480114" y="6787512"/>
                </a:lnTo>
                <a:lnTo>
                  <a:pt x="0" y="6787512"/>
                </a:lnTo>
                <a:lnTo>
                  <a:pt x="0" y="0"/>
                </a:lnTo>
                <a:close/>
              </a:path>
            </a:pathLst>
          </a:custGeom>
          <a:blipFill>
            <a:blip r:embed="rId2"/>
            <a:stretch>
              <a:fillRect l="-6200" r="-6200"/>
            </a:stretch>
          </a:blipFill>
        </p:spPr>
      </p:sp>
      <p:sp>
        <p:nvSpPr>
          <p:cNvPr id="3" name="TextBox 3"/>
          <p:cNvSpPr txBox="1"/>
          <p:nvPr/>
        </p:nvSpPr>
        <p:spPr>
          <a:xfrm>
            <a:off x="1420413" y="1484133"/>
            <a:ext cx="7421378" cy="1166986"/>
          </a:xfrm>
          <a:prstGeom prst="rect">
            <a:avLst/>
          </a:prstGeom>
        </p:spPr>
        <p:txBody>
          <a:bodyPr lIns="0" tIns="0" rIns="0" bIns="0" rtlCol="0" anchor="t">
            <a:spAutoFit/>
          </a:bodyPr>
          <a:lstStyle/>
          <a:p>
            <a:pPr>
              <a:lnSpc>
                <a:spcPts val="9120"/>
              </a:lnSpc>
            </a:pPr>
            <a:r>
              <a:rPr lang="en-US" sz="9500" u="sng" spc="-779" dirty="0">
                <a:solidFill>
                  <a:srgbClr val="272665"/>
                </a:solidFill>
                <a:latin typeface="Public Sans"/>
              </a:rPr>
              <a:t>Conclusion</a:t>
            </a:r>
          </a:p>
        </p:txBody>
      </p:sp>
      <p:sp>
        <p:nvSpPr>
          <p:cNvPr id="4" name="TextBox 4"/>
          <p:cNvSpPr txBox="1"/>
          <p:nvPr/>
        </p:nvSpPr>
        <p:spPr>
          <a:xfrm>
            <a:off x="1420413" y="2773821"/>
            <a:ext cx="5348085" cy="795089"/>
          </a:xfrm>
          <a:prstGeom prst="rect">
            <a:avLst/>
          </a:prstGeom>
        </p:spPr>
        <p:txBody>
          <a:bodyPr lIns="0" tIns="0" rIns="0" bIns="0" rtlCol="0" anchor="t">
            <a:spAutoFit/>
          </a:bodyPr>
          <a:lstStyle/>
          <a:p>
            <a:pPr>
              <a:lnSpc>
                <a:spcPts val="3124"/>
              </a:lnSpc>
            </a:pPr>
            <a:r>
              <a:rPr lang="en-US" sz="3254" spc="-266" dirty="0">
                <a:solidFill>
                  <a:schemeClr val="accent4">
                    <a:lumMod val="75000"/>
                  </a:schemeClr>
                </a:solidFill>
                <a:latin typeface="Public Sans"/>
              </a:rPr>
              <a:t>Embracing Challenges, Building Solutions Together</a:t>
            </a:r>
          </a:p>
        </p:txBody>
      </p:sp>
      <p:sp>
        <p:nvSpPr>
          <p:cNvPr id="5" name="TextBox 5"/>
          <p:cNvSpPr txBox="1"/>
          <p:nvPr/>
        </p:nvSpPr>
        <p:spPr>
          <a:xfrm>
            <a:off x="1420413" y="3847385"/>
            <a:ext cx="6403908" cy="6278880"/>
          </a:xfrm>
          <a:prstGeom prst="rect">
            <a:avLst/>
          </a:prstGeom>
        </p:spPr>
        <p:txBody>
          <a:bodyPr lIns="0" tIns="0" rIns="0" bIns="0" rtlCol="0" anchor="t">
            <a:spAutoFit/>
          </a:bodyPr>
          <a:lstStyle/>
          <a:p>
            <a:pPr algn="just">
              <a:lnSpc>
                <a:spcPts val="2520"/>
              </a:lnSpc>
            </a:pPr>
            <a:r>
              <a:rPr lang="en-US" sz="1800" spc="-23" dirty="0">
                <a:solidFill>
                  <a:srgbClr val="272665"/>
                </a:solidFill>
                <a:latin typeface="Public Sans"/>
              </a:rPr>
              <a:t>We </a:t>
            </a:r>
            <a:r>
              <a:rPr lang="en-US" sz="1800" spc="-23" dirty="0" err="1">
                <a:solidFill>
                  <a:srgbClr val="272665"/>
                </a:solidFill>
                <a:latin typeface="Public Sans"/>
              </a:rPr>
              <a:t>succesfully</a:t>
            </a:r>
            <a:r>
              <a:rPr lang="en-US" sz="1800" spc="-23" dirty="0">
                <a:solidFill>
                  <a:srgbClr val="272665"/>
                </a:solidFill>
                <a:latin typeface="Public Sans"/>
              </a:rPr>
              <a:t> built and deployed a Q&amp;A </a:t>
            </a:r>
            <a:r>
              <a:rPr lang="en-US" sz="1800" spc="-23" dirty="0" err="1">
                <a:solidFill>
                  <a:srgbClr val="272665"/>
                </a:solidFill>
                <a:latin typeface="Public Sans"/>
              </a:rPr>
              <a:t>chatbot</a:t>
            </a:r>
            <a:r>
              <a:rPr lang="en-US" sz="1800" spc="-23" dirty="0">
                <a:solidFill>
                  <a:srgbClr val="272665"/>
                </a:solidFill>
                <a:latin typeface="Public Sans"/>
              </a:rPr>
              <a:t> utilizing </a:t>
            </a:r>
            <a:r>
              <a:rPr lang="en-US" sz="1800" spc="-23" dirty="0" err="1">
                <a:solidFill>
                  <a:srgbClr val="272665"/>
                </a:solidFill>
                <a:latin typeface="Public Sans"/>
              </a:rPr>
              <a:t>LangChain</a:t>
            </a:r>
            <a:r>
              <a:rPr lang="en-US" sz="1800" spc="-23" dirty="0">
                <a:solidFill>
                  <a:srgbClr val="272665"/>
                </a:solidFill>
                <a:latin typeface="Public Sans"/>
              </a:rPr>
              <a:t> and GPT-3.5-turbo-instruct, accessed via </a:t>
            </a:r>
            <a:r>
              <a:rPr lang="en-US" sz="1800" spc="-23" dirty="0" err="1">
                <a:solidFill>
                  <a:srgbClr val="272665"/>
                </a:solidFill>
                <a:latin typeface="Public Sans"/>
              </a:rPr>
              <a:t>OpenAI's</a:t>
            </a:r>
            <a:r>
              <a:rPr lang="en-US" sz="1800" spc="-23" dirty="0">
                <a:solidFill>
                  <a:srgbClr val="272665"/>
                </a:solidFill>
                <a:latin typeface="Public Sans"/>
              </a:rPr>
              <a:t> API and deployed in a user-friendly interface. It explored the potential of this combination to create a personal assistant-like </a:t>
            </a:r>
            <a:r>
              <a:rPr lang="en-US" sz="1800" spc="-23" dirty="0" err="1">
                <a:solidFill>
                  <a:srgbClr val="272665"/>
                </a:solidFill>
                <a:latin typeface="Public Sans"/>
              </a:rPr>
              <a:t>chatbot</a:t>
            </a:r>
            <a:r>
              <a:rPr lang="en-US" sz="1800" spc="-23" dirty="0">
                <a:solidFill>
                  <a:srgbClr val="272665"/>
                </a:solidFill>
                <a:latin typeface="Public Sans"/>
              </a:rPr>
              <a:t> for answering diverse questions across various domains. The project successfully demonstrated the effectiveness of </a:t>
            </a:r>
            <a:r>
              <a:rPr lang="en-US" sz="1800" spc="-23" dirty="0" err="1">
                <a:solidFill>
                  <a:srgbClr val="272665"/>
                </a:solidFill>
                <a:latin typeface="Public Sans"/>
              </a:rPr>
              <a:t>LangChain</a:t>
            </a:r>
            <a:r>
              <a:rPr lang="en-US" sz="1800" spc="-23" dirty="0">
                <a:solidFill>
                  <a:srgbClr val="272665"/>
                </a:solidFill>
                <a:latin typeface="Public Sans"/>
              </a:rPr>
              <a:t> in retrieving relevant information for the </a:t>
            </a:r>
            <a:r>
              <a:rPr lang="en-US" sz="1800" spc="-23" dirty="0" err="1">
                <a:solidFill>
                  <a:srgbClr val="272665"/>
                </a:solidFill>
                <a:latin typeface="Public Sans"/>
              </a:rPr>
              <a:t>chatbot</a:t>
            </a:r>
            <a:r>
              <a:rPr lang="en-US" sz="1800" spc="-23" dirty="0">
                <a:solidFill>
                  <a:srgbClr val="272665"/>
                </a:solidFill>
                <a:latin typeface="Public Sans"/>
              </a:rPr>
              <a:t> and the GPT-3.5-turbo-instruct model's ability to understand user queries and generate informative responses. This contributes to the advancement of Q&amp;A </a:t>
            </a:r>
            <a:r>
              <a:rPr lang="en-US" sz="1800" spc="-23" dirty="0" err="1">
                <a:solidFill>
                  <a:srgbClr val="272665"/>
                </a:solidFill>
                <a:latin typeface="Public Sans"/>
              </a:rPr>
              <a:t>chatbot</a:t>
            </a:r>
            <a:r>
              <a:rPr lang="en-US" sz="1800" spc="-23" dirty="0">
                <a:solidFill>
                  <a:srgbClr val="272665"/>
                </a:solidFill>
                <a:latin typeface="Public Sans"/>
              </a:rPr>
              <a:t> development by showcasing the potential of these technologies in a practical application. Future work could involve data analysis tools like </a:t>
            </a:r>
            <a:r>
              <a:rPr lang="en-US" sz="1800" spc="-23" dirty="0" err="1">
                <a:solidFill>
                  <a:srgbClr val="272665"/>
                </a:solidFill>
                <a:latin typeface="Public Sans"/>
              </a:rPr>
              <a:t>LangSmith</a:t>
            </a:r>
            <a:r>
              <a:rPr lang="en-US" sz="1800" spc="-23" dirty="0">
                <a:solidFill>
                  <a:srgbClr val="272665"/>
                </a:solidFill>
                <a:latin typeface="Public Sans"/>
              </a:rPr>
              <a:t> to refine the </a:t>
            </a:r>
            <a:r>
              <a:rPr lang="en-US" sz="1800" spc="-23" dirty="0" err="1">
                <a:solidFill>
                  <a:srgbClr val="272665"/>
                </a:solidFill>
                <a:latin typeface="Public Sans"/>
              </a:rPr>
              <a:t>chatbot</a:t>
            </a:r>
            <a:r>
              <a:rPr lang="en-US" sz="1800" spc="-23" dirty="0">
                <a:solidFill>
                  <a:srgbClr val="272665"/>
                </a:solidFill>
                <a:latin typeface="Public Sans"/>
              </a:rPr>
              <a:t> based on user interaction patterns and explore incorporating domain-specific models for even more specialized applications. Overall, this project successfully explored the potential of </a:t>
            </a:r>
            <a:r>
              <a:rPr lang="en-US" sz="1800" spc="-23" dirty="0" err="1">
                <a:solidFill>
                  <a:srgbClr val="272665"/>
                </a:solidFill>
                <a:latin typeface="Public Sans"/>
              </a:rPr>
              <a:t>LangChain</a:t>
            </a:r>
            <a:r>
              <a:rPr lang="en-US" sz="1800" spc="-23" dirty="0">
                <a:solidFill>
                  <a:srgbClr val="272665"/>
                </a:solidFill>
                <a:latin typeface="Public Sans"/>
              </a:rPr>
              <a:t> and GPT-3.5-turbo-instruct for building a versatile Q&amp;A </a:t>
            </a:r>
            <a:r>
              <a:rPr lang="en-US" sz="1800" spc="-23" dirty="0" err="1">
                <a:solidFill>
                  <a:srgbClr val="272665"/>
                </a:solidFill>
                <a:latin typeface="Public Sans"/>
              </a:rPr>
              <a:t>chatbot</a:t>
            </a:r>
            <a:r>
              <a:rPr lang="en-US" sz="1800" spc="-23" dirty="0">
                <a:solidFill>
                  <a:srgbClr val="272665"/>
                </a:solidFill>
                <a:latin typeface="Public Sans"/>
              </a:rPr>
              <a:t>, paving the way for further advancements in the field.</a:t>
            </a:r>
          </a:p>
          <a:p>
            <a:pPr algn="just">
              <a:lnSpc>
                <a:spcPts val="2520"/>
              </a:lnSpc>
            </a:pPr>
            <a:endParaRPr lang="en-US" sz="1800" spc="-23" dirty="0">
              <a:solidFill>
                <a:srgbClr val="272665"/>
              </a:solidFill>
              <a:latin typeface="Public Sans"/>
            </a:endParaRPr>
          </a:p>
        </p:txBody>
      </p:sp>
      <p:sp>
        <p:nvSpPr>
          <p:cNvPr id="6" name="Freeform 6"/>
          <p:cNvSpPr/>
          <p:nvPr/>
        </p:nvSpPr>
        <p:spPr>
          <a:xfrm>
            <a:off x="1209778"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Box 2"/>
          <p:cNvSpPr txBox="1"/>
          <p:nvPr/>
        </p:nvSpPr>
        <p:spPr>
          <a:xfrm>
            <a:off x="3273152" y="1123950"/>
            <a:ext cx="11741696" cy="569580"/>
          </a:xfrm>
          <a:prstGeom prst="rect">
            <a:avLst/>
          </a:prstGeom>
        </p:spPr>
        <p:txBody>
          <a:bodyPr lIns="0" tIns="0" rIns="0" bIns="0" rtlCol="0" anchor="t">
            <a:spAutoFit/>
          </a:bodyPr>
          <a:lstStyle/>
          <a:p>
            <a:pPr algn="ctr">
              <a:lnSpc>
                <a:spcPts val="3945"/>
              </a:lnSpc>
            </a:pPr>
            <a:r>
              <a:rPr lang="en-US" sz="6000" u="sng" spc="-337" dirty="0">
                <a:solidFill>
                  <a:srgbClr val="272665"/>
                </a:solidFill>
                <a:latin typeface="Public Sans Bold"/>
              </a:rPr>
              <a:t>References</a:t>
            </a:r>
          </a:p>
        </p:txBody>
      </p:sp>
      <p:sp>
        <p:nvSpPr>
          <p:cNvPr id="3" name="TextBox 3"/>
          <p:cNvSpPr txBox="1"/>
          <p:nvPr/>
        </p:nvSpPr>
        <p:spPr>
          <a:xfrm>
            <a:off x="1435052" y="2317664"/>
            <a:ext cx="15417897" cy="8284319"/>
          </a:xfrm>
          <a:prstGeom prst="rect">
            <a:avLst/>
          </a:prstGeom>
        </p:spPr>
        <p:txBody>
          <a:bodyPr lIns="0" tIns="0" rIns="0" bIns="0" rtlCol="0" anchor="t">
            <a:spAutoFit/>
          </a:bodyPr>
          <a:lstStyle/>
          <a:p>
            <a:pPr>
              <a:lnSpc>
                <a:spcPts val="3750"/>
              </a:lnSpc>
              <a:spcBef>
                <a:spcPct val="0"/>
              </a:spcBef>
            </a:pPr>
            <a:r>
              <a:rPr lang="en-US" sz="2679" spc="-219" dirty="0" smtClean="0">
                <a:solidFill>
                  <a:srgbClr val="272665"/>
                </a:solidFill>
                <a:latin typeface="Cardo Bold"/>
              </a:rPr>
              <a:t>[1]  </a:t>
            </a:r>
            <a:r>
              <a:rPr lang="en-IN" sz="2679" spc="-219" dirty="0" smtClean="0">
                <a:solidFill>
                  <a:srgbClr val="272665"/>
                </a:solidFill>
                <a:latin typeface="Cardo Bold"/>
              </a:rPr>
              <a:t>Matsuda, K. and Frank, I., 2024. </a:t>
            </a:r>
            <a:r>
              <a:rPr lang="en-IN" sz="2679" spc="-219" dirty="0" err="1" smtClean="0">
                <a:solidFill>
                  <a:srgbClr val="272665"/>
                </a:solidFill>
                <a:latin typeface="Cardo Bold"/>
              </a:rPr>
              <a:t>LangChain</a:t>
            </a:r>
            <a:r>
              <a:rPr lang="en-IN" sz="2679" spc="-219" dirty="0" smtClean="0">
                <a:solidFill>
                  <a:srgbClr val="272665"/>
                </a:solidFill>
                <a:latin typeface="Cardo Bold"/>
              </a:rPr>
              <a:t> Unleashed: Advancing Education Beyond </a:t>
            </a:r>
            <a:r>
              <a:rPr lang="en-IN" sz="2679" spc="-219" dirty="0" err="1" smtClean="0">
                <a:solidFill>
                  <a:srgbClr val="272665"/>
                </a:solidFill>
                <a:latin typeface="Cardo Bold"/>
              </a:rPr>
              <a:t>ChatGPT’s</a:t>
            </a:r>
            <a:r>
              <a:rPr lang="en-IN" sz="2679" spc="-219" dirty="0" smtClean="0">
                <a:solidFill>
                  <a:srgbClr val="272665"/>
                </a:solidFill>
                <a:latin typeface="Cardo Bold"/>
              </a:rPr>
              <a:t> Limits. </a:t>
            </a:r>
            <a:r>
              <a:rPr lang="en-IN" sz="2679" spc="-219" dirty="0" err="1" smtClean="0">
                <a:solidFill>
                  <a:srgbClr val="272665"/>
                </a:solidFill>
                <a:latin typeface="Cardo Bold"/>
              </a:rPr>
              <a:t>arXiv</a:t>
            </a:r>
            <a:r>
              <a:rPr lang="en-IN" sz="2679" spc="-219" dirty="0" smtClean="0">
                <a:solidFill>
                  <a:srgbClr val="272665"/>
                </a:solidFill>
                <a:latin typeface="Cardo Bold"/>
              </a:rPr>
              <a:t> preprint arXiv:2410.02474.</a:t>
            </a:r>
            <a:endParaRPr lang="en-US" sz="2679" spc="-219" dirty="0" smtClean="0">
              <a:solidFill>
                <a:srgbClr val="272665"/>
              </a:solidFill>
              <a:latin typeface="Cardo Bold"/>
            </a:endParaRPr>
          </a:p>
          <a:p>
            <a:pPr>
              <a:lnSpc>
                <a:spcPts val="3750"/>
              </a:lnSpc>
              <a:spcBef>
                <a:spcPct val="0"/>
              </a:spcBef>
            </a:pPr>
            <a:endParaRPr lang="en-US" sz="2679" spc="-219" dirty="0" smtClean="0">
              <a:solidFill>
                <a:srgbClr val="272665"/>
              </a:solidFill>
              <a:latin typeface="Cardo Bold"/>
            </a:endParaRPr>
          </a:p>
          <a:p>
            <a:pPr>
              <a:lnSpc>
                <a:spcPts val="3750"/>
              </a:lnSpc>
              <a:spcBef>
                <a:spcPct val="0"/>
              </a:spcBef>
            </a:pPr>
            <a:r>
              <a:rPr lang="en-US" sz="2679" spc="-219" dirty="0" smtClean="0">
                <a:solidFill>
                  <a:srgbClr val="272665"/>
                </a:solidFill>
                <a:latin typeface="Cardo Bold"/>
              </a:rPr>
              <a:t>[</a:t>
            </a:r>
            <a:r>
              <a:rPr lang="en-US" sz="2679" spc="-219" dirty="0">
                <a:solidFill>
                  <a:srgbClr val="272665"/>
                </a:solidFill>
                <a:latin typeface="Cardo Bold"/>
              </a:rPr>
              <a:t>2] </a:t>
            </a:r>
            <a:r>
              <a:rPr lang="en-US" sz="2679" spc="-219" dirty="0" smtClean="0">
                <a:solidFill>
                  <a:srgbClr val="272665"/>
                </a:solidFill>
                <a:latin typeface="Cardo Bold"/>
              </a:rPr>
              <a:t> </a:t>
            </a:r>
            <a:r>
              <a:rPr lang="en-IN" sz="2679" spc="-219" dirty="0" err="1" smtClean="0">
                <a:solidFill>
                  <a:srgbClr val="272665"/>
                </a:solidFill>
                <a:latin typeface="Cardo Bold"/>
              </a:rPr>
              <a:t>Abbasian</a:t>
            </a:r>
            <a:r>
              <a:rPr lang="en-IN" sz="2679" spc="-219" dirty="0">
                <a:solidFill>
                  <a:srgbClr val="272665"/>
                </a:solidFill>
                <a:latin typeface="Cardo Bold"/>
              </a:rPr>
              <a:t>, M., </a:t>
            </a:r>
            <a:r>
              <a:rPr lang="en-IN" sz="2679" spc="-219" dirty="0" err="1">
                <a:solidFill>
                  <a:srgbClr val="272665"/>
                </a:solidFill>
                <a:latin typeface="Cardo Bold"/>
              </a:rPr>
              <a:t>Azimi</a:t>
            </a:r>
            <a:r>
              <a:rPr lang="en-IN" sz="2679" spc="-219" dirty="0">
                <a:solidFill>
                  <a:srgbClr val="272665"/>
                </a:solidFill>
                <a:latin typeface="Cardo Bold"/>
              </a:rPr>
              <a:t>, I., </a:t>
            </a:r>
            <a:r>
              <a:rPr lang="en-IN" sz="2679" spc="-219" dirty="0" err="1">
                <a:solidFill>
                  <a:srgbClr val="272665"/>
                </a:solidFill>
                <a:latin typeface="Cardo Bold"/>
              </a:rPr>
              <a:t>Rahmani</a:t>
            </a:r>
            <a:r>
              <a:rPr lang="en-IN" sz="2679" spc="-219" dirty="0">
                <a:solidFill>
                  <a:srgbClr val="272665"/>
                </a:solidFill>
                <a:latin typeface="Cardo Bold"/>
              </a:rPr>
              <a:t>, A.M. and Jain, R., 2024. Conversational health agents: A personalized </a:t>
            </a:r>
            <a:r>
              <a:rPr lang="en-IN" sz="2679" spc="-219" dirty="0" err="1">
                <a:solidFill>
                  <a:srgbClr val="272665"/>
                </a:solidFill>
                <a:latin typeface="Cardo Bold"/>
              </a:rPr>
              <a:t>llm</a:t>
            </a:r>
            <a:r>
              <a:rPr lang="en-IN" sz="2679" spc="-219" dirty="0">
                <a:solidFill>
                  <a:srgbClr val="272665"/>
                </a:solidFill>
                <a:latin typeface="Cardo Bold"/>
              </a:rPr>
              <a:t>-powered agent framework. </a:t>
            </a:r>
            <a:r>
              <a:rPr lang="en-IN" sz="2679" spc="-219" dirty="0" err="1">
                <a:solidFill>
                  <a:srgbClr val="272665"/>
                </a:solidFill>
                <a:latin typeface="Cardo Bold"/>
              </a:rPr>
              <a:t>arXiv</a:t>
            </a:r>
            <a:r>
              <a:rPr lang="en-IN" sz="2679" spc="-219" dirty="0">
                <a:solidFill>
                  <a:srgbClr val="272665"/>
                </a:solidFill>
                <a:latin typeface="Cardo Bold"/>
              </a:rPr>
              <a:t> preprint </a:t>
            </a:r>
            <a:r>
              <a:rPr lang="en-IN" sz="2679" spc="-219" dirty="0">
                <a:solidFill>
                  <a:srgbClr val="272665"/>
                </a:solidFill>
                <a:latin typeface="Cardo Bold"/>
              </a:rPr>
              <a:t>arXiv:2410.02474</a:t>
            </a:r>
            <a:r>
              <a:rPr lang="en-US" sz="2679" spc="-219" dirty="0" smtClean="0">
                <a:solidFill>
                  <a:srgbClr val="272665"/>
                </a:solidFill>
                <a:latin typeface="Cardo Bold"/>
              </a:rPr>
              <a:t>.</a:t>
            </a:r>
            <a:endParaRPr lang="en-US" sz="2679" spc="-219" dirty="0">
              <a:solidFill>
                <a:srgbClr val="272665"/>
              </a:solidFill>
              <a:latin typeface="Cardo Bold"/>
            </a:endParaRPr>
          </a:p>
          <a:p>
            <a:pPr>
              <a:lnSpc>
                <a:spcPts val="3750"/>
              </a:lnSpc>
              <a:spcBef>
                <a:spcPct val="0"/>
              </a:spcBef>
            </a:pPr>
            <a:endParaRPr lang="en-US" sz="2679" spc="-219" dirty="0">
              <a:solidFill>
                <a:srgbClr val="272665"/>
              </a:solidFill>
              <a:latin typeface="Cardo Bold"/>
            </a:endParaRPr>
          </a:p>
          <a:p>
            <a:pPr>
              <a:lnSpc>
                <a:spcPts val="3750"/>
              </a:lnSpc>
              <a:spcBef>
                <a:spcPct val="0"/>
              </a:spcBef>
            </a:pPr>
            <a:r>
              <a:rPr lang="en-US" sz="2679" spc="-219" dirty="0">
                <a:solidFill>
                  <a:srgbClr val="272665"/>
                </a:solidFill>
                <a:latin typeface="Cardo Bold"/>
              </a:rPr>
              <a:t>[3] </a:t>
            </a:r>
            <a:r>
              <a:rPr lang="en-US" sz="2679" spc="-219" dirty="0" smtClean="0">
                <a:solidFill>
                  <a:srgbClr val="272665"/>
                </a:solidFill>
                <a:latin typeface="Cardo Bold"/>
              </a:rPr>
              <a:t> </a:t>
            </a:r>
            <a:r>
              <a:rPr lang="en-IN" sz="2679" spc="-219" dirty="0" smtClean="0">
                <a:solidFill>
                  <a:srgbClr val="272665"/>
                </a:solidFill>
                <a:latin typeface="Cardo Bold"/>
              </a:rPr>
              <a:t>Zheng</a:t>
            </a:r>
            <a:r>
              <a:rPr lang="en-IN" sz="2679" spc="-219" dirty="0">
                <a:solidFill>
                  <a:srgbClr val="272665"/>
                </a:solidFill>
                <a:latin typeface="Cardo Bold"/>
              </a:rPr>
              <a:t>, L., Chiang, W.L., Sheng, Y., Zhuang, S., Wu, Z., Zhuang, Y., Lin, Z., Li, Z., Li, D., Xing, E. </a:t>
            </a:r>
            <a:r>
              <a:rPr lang="en-IN" sz="2679" spc="-219" dirty="0">
                <a:solidFill>
                  <a:srgbClr val="272665"/>
                </a:solidFill>
                <a:latin typeface="Cardo Bold"/>
              </a:rPr>
              <a:t>and Zhang, H., 2023. Judging </a:t>
            </a:r>
            <a:r>
              <a:rPr lang="en-IN" sz="2679" spc="-219" dirty="0" err="1">
                <a:solidFill>
                  <a:srgbClr val="272665"/>
                </a:solidFill>
                <a:latin typeface="Cardo Bold"/>
              </a:rPr>
              <a:t>llm</a:t>
            </a:r>
            <a:r>
              <a:rPr lang="en-IN" sz="2679" spc="-219" dirty="0">
                <a:solidFill>
                  <a:srgbClr val="272665"/>
                </a:solidFill>
                <a:latin typeface="Cardo Bold"/>
              </a:rPr>
              <a:t>-as-a-judge with </a:t>
            </a:r>
            <a:r>
              <a:rPr lang="en-IN" sz="2679" spc="-219" dirty="0" err="1">
                <a:solidFill>
                  <a:srgbClr val="272665"/>
                </a:solidFill>
                <a:latin typeface="Cardo Bold"/>
              </a:rPr>
              <a:t>mt</a:t>
            </a:r>
            <a:r>
              <a:rPr lang="en-IN" sz="2679" spc="-219" dirty="0">
                <a:solidFill>
                  <a:srgbClr val="272665"/>
                </a:solidFill>
                <a:latin typeface="Cardo Bold"/>
              </a:rPr>
              <a:t>-bench and </a:t>
            </a:r>
            <a:r>
              <a:rPr lang="en-IN" sz="2679" spc="-219" dirty="0" err="1">
                <a:solidFill>
                  <a:srgbClr val="272665"/>
                </a:solidFill>
                <a:latin typeface="Cardo Bold"/>
              </a:rPr>
              <a:t>chatbot</a:t>
            </a:r>
            <a:r>
              <a:rPr lang="en-IN" sz="2679" spc="-219" dirty="0">
                <a:solidFill>
                  <a:srgbClr val="272665"/>
                </a:solidFill>
                <a:latin typeface="Cardo Bold"/>
              </a:rPr>
              <a:t> arena. Advances in Neural Information Processing Systems, 36. </a:t>
            </a:r>
            <a:r>
              <a:rPr lang="en-IN" sz="2679" spc="-219" dirty="0" err="1">
                <a:solidFill>
                  <a:srgbClr val="272665"/>
                </a:solidFill>
                <a:latin typeface="Cardo Bold"/>
              </a:rPr>
              <a:t>arXiv</a:t>
            </a:r>
            <a:r>
              <a:rPr lang="en-IN" sz="2679" spc="-219" dirty="0">
                <a:solidFill>
                  <a:srgbClr val="272665"/>
                </a:solidFill>
                <a:latin typeface="Cardo Bold"/>
              </a:rPr>
              <a:t> preprint </a:t>
            </a:r>
            <a:r>
              <a:rPr lang="en-IN" sz="2679" spc="-219" dirty="0">
                <a:solidFill>
                  <a:srgbClr val="272665"/>
                </a:solidFill>
                <a:latin typeface="Cardo Bold"/>
              </a:rPr>
              <a:t>arXiv:2306.05685v4</a:t>
            </a:r>
            <a:r>
              <a:rPr lang="en-US" sz="2679" spc="-219" dirty="0" smtClean="0">
                <a:solidFill>
                  <a:srgbClr val="272665"/>
                </a:solidFill>
                <a:latin typeface="Cardo Bold"/>
              </a:rPr>
              <a:t>.</a:t>
            </a:r>
            <a:endParaRPr lang="en-US" sz="2679" spc="-219" dirty="0">
              <a:solidFill>
                <a:srgbClr val="272665"/>
              </a:solidFill>
              <a:latin typeface="Cardo Bold"/>
            </a:endParaRPr>
          </a:p>
          <a:p>
            <a:pPr>
              <a:lnSpc>
                <a:spcPts val="3750"/>
              </a:lnSpc>
              <a:spcBef>
                <a:spcPct val="0"/>
              </a:spcBef>
            </a:pPr>
            <a:endParaRPr lang="en-US" sz="2679" spc="-219" dirty="0">
              <a:solidFill>
                <a:srgbClr val="272665"/>
              </a:solidFill>
              <a:latin typeface="Cardo Bold"/>
            </a:endParaRPr>
          </a:p>
          <a:p>
            <a:pPr>
              <a:lnSpc>
                <a:spcPts val="3750"/>
              </a:lnSpc>
              <a:spcBef>
                <a:spcPct val="0"/>
              </a:spcBef>
            </a:pPr>
            <a:r>
              <a:rPr lang="en-US" sz="2679" spc="-219" dirty="0">
                <a:solidFill>
                  <a:srgbClr val="272665"/>
                </a:solidFill>
                <a:latin typeface="Cardo Bold"/>
              </a:rPr>
              <a:t>[4</a:t>
            </a:r>
            <a:r>
              <a:rPr lang="en-US" sz="2679" spc="-219" dirty="0" smtClean="0">
                <a:solidFill>
                  <a:srgbClr val="272665"/>
                </a:solidFill>
                <a:latin typeface="Cardo Bold"/>
              </a:rPr>
              <a:t>] </a:t>
            </a:r>
            <a:r>
              <a:rPr lang="en-IN" sz="2679" spc="-219" dirty="0" err="1">
                <a:solidFill>
                  <a:srgbClr val="272665"/>
                </a:solidFill>
                <a:latin typeface="Cardo Bold"/>
              </a:rPr>
              <a:t>Topsakal</a:t>
            </a:r>
            <a:r>
              <a:rPr lang="en-IN" sz="2679" spc="-219" dirty="0">
                <a:solidFill>
                  <a:srgbClr val="272665"/>
                </a:solidFill>
                <a:latin typeface="Cardo Bold"/>
              </a:rPr>
              <a:t>, O. and </a:t>
            </a:r>
            <a:r>
              <a:rPr lang="en-IN" sz="2679" spc="-219" dirty="0" err="1">
                <a:solidFill>
                  <a:srgbClr val="272665"/>
                </a:solidFill>
                <a:latin typeface="Cardo Bold"/>
              </a:rPr>
              <a:t>Akinci</a:t>
            </a:r>
            <a:r>
              <a:rPr lang="en-IN" sz="2679" spc="-219" dirty="0">
                <a:solidFill>
                  <a:srgbClr val="272665"/>
                </a:solidFill>
                <a:latin typeface="Cardo Bold"/>
              </a:rPr>
              <a:t>, T.C., 2023. Creating large language model applications utilizing </a:t>
            </a:r>
            <a:r>
              <a:rPr lang="en-IN" sz="2679" spc="-219" dirty="0" err="1">
                <a:solidFill>
                  <a:srgbClr val="272665"/>
                </a:solidFill>
                <a:latin typeface="Cardo Bold"/>
              </a:rPr>
              <a:t>langchain</a:t>
            </a:r>
            <a:r>
              <a:rPr lang="en-IN" sz="2679" spc="-219" dirty="0">
                <a:solidFill>
                  <a:srgbClr val="272665"/>
                </a:solidFill>
                <a:latin typeface="Cardo Bold"/>
              </a:rPr>
              <a:t>: A primer on developing </a:t>
            </a:r>
            <a:r>
              <a:rPr lang="en-IN" sz="2679" spc="-219" dirty="0" err="1">
                <a:solidFill>
                  <a:srgbClr val="272665"/>
                </a:solidFill>
                <a:latin typeface="Cardo Bold"/>
              </a:rPr>
              <a:t>llm</a:t>
            </a:r>
            <a:r>
              <a:rPr lang="en-IN" sz="2679" spc="-219" dirty="0">
                <a:solidFill>
                  <a:srgbClr val="272665"/>
                </a:solidFill>
                <a:latin typeface="Cardo Bold"/>
              </a:rPr>
              <a:t> apps fast. In International Conference on Applied Engineering and Natural Sciences. </a:t>
            </a:r>
            <a:r>
              <a:rPr lang="en-IN" sz="2679" spc="-219" dirty="0" err="1">
                <a:solidFill>
                  <a:srgbClr val="272665"/>
                </a:solidFill>
                <a:latin typeface="Cardo Bold"/>
              </a:rPr>
              <a:t>arXiv</a:t>
            </a:r>
            <a:r>
              <a:rPr lang="en-IN" sz="2679" spc="-219" dirty="0">
                <a:solidFill>
                  <a:srgbClr val="272665"/>
                </a:solidFill>
                <a:latin typeface="Cardo Bold"/>
              </a:rPr>
              <a:t> preprint arXiv:2308.04472</a:t>
            </a:r>
            <a:r>
              <a:rPr lang="en-IN" sz="2679" spc="-219" dirty="0" smtClean="0">
                <a:solidFill>
                  <a:srgbClr val="272665"/>
                </a:solidFill>
                <a:latin typeface="Cardo Bold"/>
              </a:rPr>
              <a:t>.</a:t>
            </a:r>
            <a:endParaRPr lang="en-US" sz="2679" spc="-219" dirty="0">
              <a:solidFill>
                <a:srgbClr val="272665"/>
              </a:solidFill>
              <a:latin typeface="Cardo Bold"/>
            </a:endParaRPr>
          </a:p>
          <a:p>
            <a:pPr>
              <a:lnSpc>
                <a:spcPts val="3750"/>
              </a:lnSpc>
              <a:spcBef>
                <a:spcPct val="0"/>
              </a:spcBef>
            </a:pPr>
            <a:endParaRPr lang="en-US" sz="2679" spc="-219" dirty="0">
              <a:solidFill>
                <a:srgbClr val="272665"/>
              </a:solidFill>
              <a:latin typeface="Cardo Bold"/>
            </a:endParaRPr>
          </a:p>
          <a:p>
            <a:pPr>
              <a:lnSpc>
                <a:spcPts val="3750"/>
              </a:lnSpc>
              <a:spcBef>
                <a:spcPct val="0"/>
              </a:spcBef>
            </a:pPr>
            <a:r>
              <a:rPr lang="en-US" sz="2679" spc="-219" dirty="0">
                <a:solidFill>
                  <a:srgbClr val="272665"/>
                </a:solidFill>
                <a:latin typeface="Cardo Bold"/>
              </a:rPr>
              <a:t>[5] </a:t>
            </a:r>
            <a:r>
              <a:rPr lang="en-US" sz="2679" spc="-219" dirty="0" err="1">
                <a:solidFill>
                  <a:srgbClr val="272665"/>
                </a:solidFill>
                <a:latin typeface="Cardo Bold"/>
              </a:rPr>
              <a:t>Abbasian</a:t>
            </a:r>
            <a:r>
              <a:rPr lang="en-US" sz="2679" spc="-219" dirty="0">
                <a:solidFill>
                  <a:srgbClr val="272665"/>
                </a:solidFill>
                <a:latin typeface="Cardo Bold"/>
              </a:rPr>
              <a:t>, M., </a:t>
            </a:r>
            <a:r>
              <a:rPr lang="en-US" sz="2679" spc="-219" dirty="0" err="1">
                <a:solidFill>
                  <a:srgbClr val="272665"/>
                </a:solidFill>
                <a:latin typeface="Cardo Bold"/>
              </a:rPr>
              <a:t>Azimi</a:t>
            </a:r>
            <a:r>
              <a:rPr lang="en-US" sz="2679" spc="-219" dirty="0">
                <a:solidFill>
                  <a:srgbClr val="272665"/>
                </a:solidFill>
                <a:latin typeface="Cardo Bold"/>
              </a:rPr>
              <a:t>, I., </a:t>
            </a:r>
            <a:r>
              <a:rPr lang="en-US" sz="2679" spc="-219" dirty="0" err="1">
                <a:solidFill>
                  <a:srgbClr val="272665"/>
                </a:solidFill>
                <a:latin typeface="Cardo Bold"/>
              </a:rPr>
              <a:t>Rahmani</a:t>
            </a:r>
            <a:r>
              <a:rPr lang="en-US" sz="2679" spc="-219" dirty="0">
                <a:solidFill>
                  <a:srgbClr val="272665"/>
                </a:solidFill>
                <a:latin typeface="Cardo Bold"/>
              </a:rPr>
              <a:t>, A.M. and Jain, R., 2023. Conversational health agents: A personalized </a:t>
            </a:r>
            <a:r>
              <a:rPr lang="en-US" sz="2679" spc="-219" dirty="0" err="1">
                <a:solidFill>
                  <a:srgbClr val="272665"/>
                </a:solidFill>
                <a:latin typeface="Cardo Bold"/>
              </a:rPr>
              <a:t>llm</a:t>
            </a:r>
            <a:r>
              <a:rPr lang="en-US" sz="2679" spc="-219" dirty="0">
                <a:solidFill>
                  <a:srgbClr val="272665"/>
                </a:solidFill>
                <a:latin typeface="Cardo Bold"/>
              </a:rPr>
              <a:t>-powered agent framework. </a:t>
            </a:r>
            <a:r>
              <a:rPr lang="en-US" sz="2679" spc="-219" dirty="0" err="1">
                <a:solidFill>
                  <a:srgbClr val="272665"/>
                </a:solidFill>
                <a:latin typeface="Cardo Bold"/>
              </a:rPr>
              <a:t>arXiv</a:t>
            </a:r>
            <a:r>
              <a:rPr lang="en-US" sz="2679" spc="-219" dirty="0">
                <a:solidFill>
                  <a:srgbClr val="272665"/>
                </a:solidFill>
                <a:latin typeface="Cardo Bold"/>
              </a:rPr>
              <a:t> preprint arXiv:2310.02374.</a:t>
            </a:r>
          </a:p>
          <a:p>
            <a:pPr>
              <a:lnSpc>
                <a:spcPts val="3750"/>
              </a:lnSpc>
              <a:spcBef>
                <a:spcPct val="0"/>
              </a:spcBef>
            </a:pPr>
            <a:endParaRPr lang="en-US" sz="2679" spc="-219" dirty="0">
              <a:solidFill>
                <a:srgbClr val="272665"/>
              </a:solidFill>
              <a:latin typeface="Cardo Bold"/>
            </a:endParaRPr>
          </a:p>
        </p:txBody>
      </p:sp>
      <p:sp>
        <p:nvSpPr>
          <p:cNvPr id="4" name="Freeform 4"/>
          <p:cNvSpPr/>
          <p:nvPr/>
        </p:nvSpPr>
        <p:spPr>
          <a:xfrm>
            <a:off x="1219303" y="608013"/>
            <a:ext cx="927649" cy="841375"/>
          </a:xfrm>
          <a:custGeom>
            <a:avLst/>
            <a:gdLst/>
            <a:ahLst/>
            <a:cxnLst/>
            <a:rect l="l" t="t" r="r" b="b"/>
            <a:pathLst>
              <a:path w="927649" h="841375">
                <a:moveTo>
                  <a:pt x="0" y="0"/>
                </a:moveTo>
                <a:lnTo>
                  <a:pt x="927648" y="0"/>
                </a:lnTo>
                <a:lnTo>
                  <a:pt x="927648" y="841374"/>
                </a:lnTo>
                <a:lnTo>
                  <a:pt x="0" y="8413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1238</Words>
  <Application>Microsoft Office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Proxima Nova Bold</vt:lpstr>
      <vt:lpstr>Calibri</vt:lpstr>
      <vt:lpstr>Public Sans Bold</vt:lpstr>
      <vt:lpstr>Arial</vt:lpstr>
      <vt:lpstr>Public Sans</vt:lpstr>
      <vt:lpstr>Cardo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Lilac Illustrated Social Psychology Presentation</dc:title>
  <dc:creator>Anuj Tiwari</dc:creator>
  <cp:lastModifiedBy>Microsoft account</cp:lastModifiedBy>
  <cp:revision>17</cp:revision>
  <dcterms:created xsi:type="dcterms:W3CDTF">2006-08-16T00:00:00Z</dcterms:created>
  <dcterms:modified xsi:type="dcterms:W3CDTF">2024-04-22T06:13:19Z</dcterms:modified>
  <dc:identifier>DAGAJwASFgo</dc:identifier>
</cp:coreProperties>
</file>