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handoutMasterIdLst>
    <p:handoutMasterId r:id="rId51"/>
  </p:handoutMasterIdLst>
  <p:sldIdLst>
    <p:sldId id="515" r:id="rId2"/>
    <p:sldId id="687" r:id="rId3"/>
    <p:sldId id="688" r:id="rId4"/>
    <p:sldId id="734" r:id="rId5"/>
    <p:sldId id="690" r:id="rId6"/>
    <p:sldId id="691" r:id="rId7"/>
    <p:sldId id="692" r:id="rId8"/>
    <p:sldId id="694" r:id="rId9"/>
    <p:sldId id="695" r:id="rId10"/>
    <p:sldId id="696" r:id="rId11"/>
    <p:sldId id="697" r:id="rId12"/>
    <p:sldId id="698" r:id="rId13"/>
    <p:sldId id="699" r:id="rId14"/>
    <p:sldId id="701" r:id="rId15"/>
    <p:sldId id="702" r:id="rId16"/>
    <p:sldId id="703" r:id="rId17"/>
    <p:sldId id="704" r:id="rId18"/>
    <p:sldId id="705" r:id="rId19"/>
    <p:sldId id="706" r:id="rId20"/>
    <p:sldId id="707" r:id="rId21"/>
    <p:sldId id="708" r:id="rId22"/>
    <p:sldId id="709" r:id="rId23"/>
    <p:sldId id="710" r:id="rId24"/>
    <p:sldId id="711" r:id="rId25"/>
    <p:sldId id="712" r:id="rId26"/>
    <p:sldId id="713" r:id="rId27"/>
    <p:sldId id="714" r:id="rId28"/>
    <p:sldId id="715" r:id="rId29"/>
    <p:sldId id="716" r:id="rId30"/>
    <p:sldId id="717" r:id="rId31"/>
    <p:sldId id="718" r:id="rId32"/>
    <p:sldId id="719" r:id="rId33"/>
    <p:sldId id="720" r:id="rId34"/>
    <p:sldId id="721" r:id="rId35"/>
    <p:sldId id="722" r:id="rId36"/>
    <p:sldId id="723" r:id="rId37"/>
    <p:sldId id="724" r:id="rId38"/>
    <p:sldId id="725" r:id="rId39"/>
    <p:sldId id="726" r:id="rId40"/>
    <p:sldId id="727" r:id="rId41"/>
    <p:sldId id="728" r:id="rId42"/>
    <p:sldId id="729" r:id="rId43"/>
    <p:sldId id="730" r:id="rId44"/>
    <p:sldId id="731" r:id="rId45"/>
    <p:sldId id="732" r:id="rId46"/>
    <p:sldId id="733" r:id="rId47"/>
    <p:sldId id="685" r:id="rId48"/>
    <p:sldId id="483" r:id="rId4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E53E1"/>
    <a:srgbClr val="0000F6"/>
    <a:srgbClr val="FF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5"/>
    <p:restoredTop sz="91775" autoAdjust="0"/>
  </p:normalViewPr>
  <p:slideViewPr>
    <p:cSldViewPr>
      <p:cViewPr>
        <p:scale>
          <a:sx n="99" d="100"/>
          <a:sy n="99" d="100"/>
        </p:scale>
        <p:origin x="576" y="-160"/>
      </p:cViewPr>
      <p:guideLst>
        <p:guide orient="horz" pos="2160"/>
        <p:guide pos="2880"/>
      </p:guideLst>
    </p:cSldViewPr>
  </p:slideViewPr>
  <p:outlineViewPr>
    <p:cViewPr>
      <p:scale>
        <a:sx n="33" d="100"/>
        <a:sy n="33" d="100"/>
      </p:scale>
      <p:origin x="0" y="-11192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46.xml"/><Relationship Id="rId4" Type="http://schemas.openxmlformats.org/officeDocument/2006/relationships/slide" Target="slides/slide47.xml"/><Relationship Id="rId1" Type="http://schemas.openxmlformats.org/officeDocument/2006/relationships/slide" Target="slides/slide1.xml"/><Relationship Id="rId2"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273411"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73412"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273413"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1F0EC79-E546-274F-B19B-FAA95B6E6667}" type="slidenum">
              <a:rPr lang="en-US"/>
              <a:pPr>
                <a:defRPr/>
              </a:pPr>
              <a:t>‹#›</a:t>
            </a:fld>
            <a:endParaRPr lang="en-US"/>
          </a:p>
        </p:txBody>
      </p:sp>
    </p:spTree>
    <p:extLst>
      <p:ext uri="{BB962C8B-B14F-4D97-AF65-F5344CB8AC3E}">
        <p14:creationId xmlns:p14="http://schemas.microsoft.com/office/powerpoint/2010/main" val="1854618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atin typeface="Arial" charset="0"/>
                <a:ea typeface="+mn-ea"/>
                <a:cs typeface="+mn-cs"/>
              </a:defRPr>
            </a:lvl1pPr>
          </a:lstStyle>
          <a:p>
            <a:pPr>
              <a:defRPr/>
            </a:pPr>
            <a:endParaRPr lang="en-US"/>
          </a:p>
        </p:txBody>
      </p:sp>
      <p:sp>
        <p:nvSpPr>
          <p:cNvPr id="14339"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atin typeface="Arial" charset="0"/>
                <a:ea typeface="+mn-ea"/>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4341"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atin typeface="Arial" charset="0"/>
                <a:ea typeface="+mn-ea"/>
                <a:cs typeface="+mn-cs"/>
              </a:defRPr>
            </a:lvl1pPr>
          </a:lstStyle>
          <a:p>
            <a:pPr>
              <a:defRPr/>
            </a:pPr>
            <a:endParaRPr lang="en-US"/>
          </a:p>
        </p:txBody>
      </p:sp>
      <p:sp>
        <p:nvSpPr>
          <p:cNvPr id="14343"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cs typeface="+mn-cs"/>
              </a:defRPr>
            </a:lvl1pPr>
          </a:lstStyle>
          <a:p>
            <a:pPr>
              <a:defRPr/>
            </a:pPr>
            <a:fld id="{850E97C4-4111-8547-A951-7A4FDBA8897E}" type="slidenum">
              <a:rPr lang="en-US"/>
              <a:pPr>
                <a:defRPr/>
              </a:pPr>
              <a:t>‹#›</a:t>
            </a:fld>
            <a:endParaRPr lang="en-US"/>
          </a:p>
        </p:txBody>
      </p:sp>
    </p:spTree>
    <p:extLst>
      <p:ext uri="{BB962C8B-B14F-4D97-AF65-F5344CB8AC3E}">
        <p14:creationId xmlns:p14="http://schemas.microsoft.com/office/powerpoint/2010/main" val="11983895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 xmlns:a16="http://schemas.microsoft.com/office/drawing/2014/main" id="{5379B7C0-DDB1-4DEF-93FC-A63B8419CFA4}"/>
              </a:ext>
            </a:extLst>
          </p:cNvPr>
          <p:cNvSpPr>
            <a:spLocks noGrp="1" noRot="1" noChangeAspect="1" noTextEdit="1"/>
          </p:cNvSpPr>
          <p:nvPr>
            <p:ph type="sldImg"/>
          </p:nvPr>
        </p:nvSpPr>
        <p:spPr>
          <a:ln/>
        </p:spPr>
      </p:sp>
      <p:sp>
        <p:nvSpPr>
          <p:cNvPr id="58371" name="Notes Placeholder 2">
            <a:extLst>
              <a:ext uri="{FF2B5EF4-FFF2-40B4-BE49-F238E27FC236}">
                <a16:creationId xmlns="" xmlns:a16="http://schemas.microsoft.com/office/drawing/2014/main" id="{015762D9-32FB-4C43-BE14-30428C2089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8372" name="Slide Number Placeholder 3">
            <a:extLst>
              <a:ext uri="{FF2B5EF4-FFF2-40B4-BE49-F238E27FC236}">
                <a16:creationId xmlns="" xmlns:a16="http://schemas.microsoft.com/office/drawing/2014/main" id="{6C586701-9FCA-46BD-AD46-F6FF9C8FCA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6D477D5C-492A-4373-9A34-567320A8FCC8}" type="slidenum">
              <a:rPr kumimoji="0" lang="en-US" altLang="en-US">
                <a:latin typeface="Times New Roman" panose="02020603050405020304" pitchFamily="18" charset="0"/>
              </a:rPr>
              <a:pPr>
                <a:spcBef>
                  <a:spcPct val="0"/>
                </a:spcBef>
              </a:pPr>
              <a:t>23</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68365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 xmlns:a16="http://schemas.microsoft.com/office/drawing/2014/main" id="{AAE07380-97CB-4E20-9C37-0B00A528EFC7}"/>
              </a:ext>
            </a:extLst>
          </p:cNvPr>
          <p:cNvSpPr>
            <a:spLocks noGrp="1" noRot="1" noChangeAspect="1" noTextEdit="1"/>
          </p:cNvSpPr>
          <p:nvPr>
            <p:ph type="sldImg"/>
          </p:nvPr>
        </p:nvSpPr>
        <p:spPr>
          <a:ln/>
        </p:spPr>
      </p:sp>
      <p:sp>
        <p:nvSpPr>
          <p:cNvPr id="60419" name="Notes Placeholder 2">
            <a:extLst>
              <a:ext uri="{FF2B5EF4-FFF2-40B4-BE49-F238E27FC236}">
                <a16:creationId xmlns="" xmlns:a16="http://schemas.microsoft.com/office/drawing/2014/main" id="{89CF1256-661D-47B6-BF41-DE12659E84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0420" name="Slide Number Placeholder 3">
            <a:extLst>
              <a:ext uri="{FF2B5EF4-FFF2-40B4-BE49-F238E27FC236}">
                <a16:creationId xmlns="" xmlns:a16="http://schemas.microsoft.com/office/drawing/2014/main" id="{CF36990F-F22D-48DE-9BEC-1529C14C9A8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98CDCDC3-7585-4004-BDEC-8296C7BB2181}" type="slidenum">
              <a:rPr kumimoji="0" lang="en-US" altLang="en-US">
                <a:latin typeface="Times New Roman" panose="02020603050405020304" pitchFamily="18" charset="0"/>
              </a:rPr>
              <a:pPr>
                <a:spcBef>
                  <a:spcPct val="0"/>
                </a:spcBef>
              </a:pPr>
              <a:t>24</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206564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 xmlns:a16="http://schemas.microsoft.com/office/drawing/2014/main" id="{1711CA9A-A7C6-4213-9D12-F53965D2BCF8}"/>
              </a:ext>
            </a:extLst>
          </p:cNvPr>
          <p:cNvSpPr>
            <a:spLocks noGrp="1" noRot="1" noChangeAspect="1" noTextEdit="1"/>
          </p:cNvSpPr>
          <p:nvPr>
            <p:ph type="sldImg"/>
          </p:nvPr>
        </p:nvSpPr>
        <p:spPr>
          <a:ln/>
        </p:spPr>
      </p:sp>
      <p:sp>
        <p:nvSpPr>
          <p:cNvPr id="62467" name="Notes Placeholder 2">
            <a:extLst>
              <a:ext uri="{FF2B5EF4-FFF2-40B4-BE49-F238E27FC236}">
                <a16:creationId xmlns="" xmlns:a16="http://schemas.microsoft.com/office/drawing/2014/main" id="{B7FD1BD9-7D52-4587-AAA3-C152753A1F4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2468" name="Slide Number Placeholder 3">
            <a:extLst>
              <a:ext uri="{FF2B5EF4-FFF2-40B4-BE49-F238E27FC236}">
                <a16:creationId xmlns="" xmlns:a16="http://schemas.microsoft.com/office/drawing/2014/main" id="{656DBDB1-A206-4880-B44D-BAF3765DD9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3121C55E-AF2F-4FA6-A1D2-CC0779F56A29}" type="slidenum">
              <a:rPr kumimoji="0" lang="en-US" altLang="en-US">
                <a:latin typeface="Times New Roman" panose="02020603050405020304" pitchFamily="18" charset="0"/>
              </a:rPr>
              <a:pPr>
                <a:spcBef>
                  <a:spcPct val="0"/>
                </a:spcBef>
              </a:pPr>
              <a:t>25</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85060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 xmlns:a16="http://schemas.microsoft.com/office/drawing/2014/main" id="{103DC92E-D9F6-4C4D-97FC-F4EF3AC317AF}"/>
              </a:ext>
            </a:extLst>
          </p:cNvPr>
          <p:cNvSpPr>
            <a:spLocks noGrp="1" noRot="1" noChangeAspect="1" noTextEdit="1"/>
          </p:cNvSpPr>
          <p:nvPr>
            <p:ph type="sldImg"/>
          </p:nvPr>
        </p:nvSpPr>
        <p:spPr>
          <a:ln/>
        </p:spPr>
      </p:sp>
      <p:sp>
        <p:nvSpPr>
          <p:cNvPr id="64515" name="Notes Placeholder 2">
            <a:extLst>
              <a:ext uri="{FF2B5EF4-FFF2-40B4-BE49-F238E27FC236}">
                <a16:creationId xmlns="" xmlns:a16="http://schemas.microsoft.com/office/drawing/2014/main" id="{99A1615A-D629-4EA0-8628-79171B63EF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4516" name="Slide Number Placeholder 3">
            <a:extLst>
              <a:ext uri="{FF2B5EF4-FFF2-40B4-BE49-F238E27FC236}">
                <a16:creationId xmlns="" xmlns:a16="http://schemas.microsoft.com/office/drawing/2014/main" id="{15FC8F2F-D35C-4E0D-9FA3-4B2354AFEC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0073E63-AC04-4E4E-B96D-CAF0C488C0FD}" type="slidenum">
              <a:rPr kumimoji="0" lang="en-US" altLang="en-US">
                <a:latin typeface="Times New Roman" panose="02020603050405020304" pitchFamily="18" charset="0"/>
              </a:rPr>
              <a:pPr>
                <a:spcBef>
                  <a:spcPct val="0"/>
                </a:spcBef>
              </a:pPr>
              <a:t>26</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70551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 xmlns:a16="http://schemas.microsoft.com/office/drawing/2014/main" id="{EAE4A535-A634-4632-BAD8-55456D9E4228}"/>
              </a:ext>
            </a:extLst>
          </p:cNvPr>
          <p:cNvSpPr>
            <a:spLocks noGrp="1" noRot="1" noChangeAspect="1" noTextEdit="1"/>
          </p:cNvSpPr>
          <p:nvPr>
            <p:ph type="sldImg"/>
          </p:nvPr>
        </p:nvSpPr>
        <p:spPr>
          <a:ln/>
        </p:spPr>
      </p:sp>
      <p:sp>
        <p:nvSpPr>
          <p:cNvPr id="66563" name="Notes Placeholder 2">
            <a:extLst>
              <a:ext uri="{FF2B5EF4-FFF2-40B4-BE49-F238E27FC236}">
                <a16:creationId xmlns="" xmlns:a16="http://schemas.microsoft.com/office/drawing/2014/main" id="{AB64687F-E625-480C-A5EB-FF162F46B1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6564" name="Slide Number Placeholder 3">
            <a:extLst>
              <a:ext uri="{FF2B5EF4-FFF2-40B4-BE49-F238E27FC236}">
                <a16:creationId xmlns="" xmlns:a16="http://schemas.microsoft.com/office/drawing/2014/main" id="{6E92A460-D7E0-44E0-B0A3-BAC2B48DF4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75F30949-C1D4-4DF9-8253-B5AA4ED72EEA}" type="slidenum">
              <a:rPr kumimoji="0" lang="en-US" altLang="en-US">
                <a:latin typeface="Times New Roman" panose="02020603050405020304" pitchFamily="18" charset="0"/>
              </a:rPr>
              <a:pPr>
                <a:spcBef>
                  <a:spcPct val="0"/>
                </a:spcBef>
              </a:pPr>
              <a:t>27</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134017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 xmlns:a16="http://schemas.microsoft.com/office/drawing/2014/main" id="{3590DB0A-C20D-47AE-99EA-4D7BA5916C9B}"/>
              </a:ext>
            </a:extLst>
          </p:cNvPr>
          <p:cNvSpPr>
            <a:spLocks noGrp="1" noRot="1" noChangeAspect="1" noTextEdit="1"/>
          </p:cNvSpPr>
          <p:nvPr>
            <p:ph type="sldImg"/>
          </p:nvPr>
        </p:nvSpPr>
        <p:spPr>
          <a:ln/>
        </p:spPr>
      </p:sp>
      <p:sp>
        <p:nvSpPr>
          <p:cNvPr id="68611" name="Notes Placeholder 2">
            <a:extLst>
              <a:ext uri="{FF2B5EF4-FFF2-40B4-BE49-F238E27FC236}">
                <a16:creationId xmlns="" xmlns:a16="http://schemas.microsoft.com/office/drawing/2014/main" id="{F65B65CB-EFAF-4B7C-BCF8-66F3027CC6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8612" name="Slide Number Placeholder 3">
            <a:extLst>
              <a:ext uri="{FF2B5EF4-FFF2-40B4-BE49-F238E27FC236}">
                <a16:creationId xmlns="" xmlns:a16="http://schemas.microsoft.com/office/drawing/2014/main" id="{DB62BE8A-9351-4583-BADA-A40B93F679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348F3508-7335-477B-98EB-8D2BAAFCE7B3}" type="slidenum">
              <a:rPr kumimoji="0" lang="en-US" altLang="en-US">
                <a:latin typeface="Times New Roman" panose="02020603050405020304" pitchFamily="18" charset="0"/>
              </a:rPr>
              <a:pPr>
                <a:spcBef>
                  <a:spcPct val="0"/>
                </a:spcBef>
              </a:pPr>
              <a:t>28</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494641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 xmlns:a16="http://schemas.microsoft.com/office/drawing/2014/main" id="{98774E29-9EB8-481A-B178-B0CA3F3B15A9}"/>
              </a:ext>
            </a:extLst>
          </p:cNvPr>
          <p:cNvSpPr>
            <a:spLocks noGrp="1" noRot="1" noChangeAspect="1" noTextEdit="1"/>
          </p:cNvSpPr>
          <p:nvPr>
            <p:ph type="sldImg"/>
          </p:nvPr>
        </p:nvSpPr>
        <p:spPr>
          <a:ln/>
        </p:spPr>
      </p:sp>
      <p:sp>
        <p:nvSpPr>
          <p:cNvPr id="70659" name="Notes Placeholder 2">
            <a:extLst>
              <a:ext uri="{FF2B5EF4-FFF2-40B4-BE49-F238E27FC236}">
                <a16:creationId xmlns="" xmlns:a16="http://schemas.microsoft.com/office/drawing/2014/main" id="{8A5ECEAD-742C-42B9-9DBC-74B1FD8412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0660" name="Slide Number Placeholder 3">
            <a:extLst>
              <a:ext uri="{FF2B5EF4-FFF2-40B4-BE49-F238E27FC236}">
                <a16:creationId xmlns="" xmlns:a16="http://schemas.microsoft.com/office/drawing/2014/main" id="{79D05162-AE91-41F5-AE65-46BF7DF8C3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53123134-2DFA-4033-A6EA-3CE381597E5C}" type="slidenum">
              <a:rPr kumimoji="0" lang="en-US" altLang="en-US">
                <a:latin typeface="Times New Roman" panose="02020603050405020304" pitchFamily="18" charset="0"/>
              </a:rPr>
              <a:pPr>
                <a:spcBef>
                  <a:spcPct val="0"/>
                </a:spcBef>
              </a:pPr>
              <a:t>29</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41279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 xmlns:a16="http://schemas.microsoft.com/office/drawing/2014/main" id="{0E70658A-027B-450D-A88E-585FB5FD529D}"/>
              </a:ext>
            </a:extLst>
          </p:cNvPr>
          <p:cNvSpPr>
            <a:spLocks noGrp="1" noRot="1" noChangeAspect="1" noTextEdit="1"/>
          </p:cNvSpPr>
          <p:nvPr>
            <p:ph type="sldImg"/>
          </p:nvPr>
        </p:nvSpPr>
        <p:spPr>
          <a:ln/>
        </p:spPr>
      </p:sp>
      <p:sp>
        <p:nvSpPr>
          <p:cNvPr id="72707" name="Notes Placeholder 2">
            <a:extLst>
              <a:ext uri="{FF2B5EF4-FFF2-40B4-BE49-F238E27FC236}">
                <a16:creationId xmlns="" xmlns:a16="http://schemas.microsoft.com/office/drawing/2014/main" id="{8483F972-75BF-4CD9-9AD5-1D6BD006AB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2708" name="Slide Number Placeholder 3">
            <a:extLst>
              <a:ext uri="{FF2B5EF4-FFF2-40B4-BE49-F238E27FC236}">
                <a16:creationId xmlns="" xmlns:a16="http://schemas.microsoft.com/office/drawing/2014/main" id="{85952F35-731A-44B8-AB0B-9633B6BB17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defRPr>
            </a:lvl9pPr>
          </a:lstStyle>
          <a:p>
            <a:pPr>
              <a:spcBef>
                <a:spcPct val="0"/>
              </a:spcBef>
            </a:pPr>
            <a:fld id="{27D5CFA2-EB55-40AC-901D-5B434934B327}" type="slidenum">
              <a:rPr kumimoji="0" lang="en-US" altLang="en-US">
                <a:latin typeface="Times New Roman" panose="02020603050405020304" pitchFamily="18" charset="0"/>
              </a:rPr>
              <a:pPr>
                <a:spcBef>
                  <a:spcPct val="0"/>
                </a:spcBef>
              </a:pPr>
              <a:t>30</a:t>
            </a:fld>
            <a:endParaRPr kumimoji="0" lang="en-US" altLang="en-US">
              <a:latin typeface="Times New Roman" panose="02020603050405020304" pitchFamily="18" charset="0"/>
            </a:endParaRPr>
          </a:p>
        </p:txBody>
      </p:sp>
    </p:spTree>
    <p:extLst>
      <p:ext uri="{BB962C8B-B14F-4D97-AF65-F5344CB8AC3E}">
        <p14:creationId xmlns:p14="http://schemas.microsoft.com/office/powerpoint/2010/main" val="199492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AF6341-2996-0643-98B7-AD0CCDB32430}" type="slidenum">
              <a:rPr lang="en-US"/>
              <a:pPr>
                <a:defRPr/>
              </a:pPr>
              <a:t>‹#›</a:t>
            </a:fld>
            <a:endParaRPr lang="en-US"/>
          </a:p>
        </p:txBody>
      </p:sp>
      <p:pic>
        <p:nvPicPr>
          <p:cNvPr id="7" name="Picture 10"/>
          <p:cNvPicPr>
            <a:picLocks noChangeAspect="1" noChangeArrowheads="1"/>
          </p:cNvPicPr>
          <p:nvPr userDrawn="1"/>
        </p:nvPicPr>
        <p:blipFill>
          <a:blip r:embed="rId2">
            <a:alphaModFix amt="8000"/>
            <a:extLst>
              <a:ext uri="{28A0092B-C50C-407E-A947-70E740481C1C}">
                <a14:useLocalDpi xmlns:a14="http://schemas.microsoft.com/office/drawing/2010/main" val="0"/>
              </a:ext>
            </a:extLst>
          </a:blip>
          <a:srcRect/>
          <a:stretch>
            <a:fillRect/>
          </a:stretch>
        </p:blipFill>
        <p:spPr bwMode="auto">
          <a:xfrm>
            <a:off x="1524000" y="185057"/>
            <a:ext cx="6248400" cy="59871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1032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3A03443-C3B9-8F4F-9FF4-6716296F667E}" type="slidenum">
              <a:rPr lang="en-US"/>
              <a:pPr>
                <a:defRPr/>
              </a:pPr>
              <a:t>‹#›</a:t>
            </a:fld>
            <a:endParaRPr lang="en-US"/>
          </a:p>
        </p:txBody>
      </p:sp>
    </p:spTree>
    <p:extLst>
      <p:ext uri="{BB962C8B-B14F-4D97-AF65-F5344CB8AC3E}">
        <p14:creationId xmlns:p14="http://schemas.microsoft.com/office/powerpoint/2010/main" val="384937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DE6908-5A36-B84B-BF80-DA225AAB058F}" type="slidenum">
              <a:rPr lang="en-US"/>
              <a:pPr>
                <a:defRPr/>
              </a:pPr>
              <a:t>‹#›</a:t>
            </a:fld>
            <a:endParaRPr lang="en-US"/>
          </a:p>
        </p:txBody>
      </p:sp>
    </p:spTree>
    <p:extLst>
      <p:ext uri="{BB962C8B-B14F-4D97-AF65-F5344CB8AC3E}">
        <p14:creationId xmlns:p14="http://schemas.microsoft.com/office/powerpoint/2010/main" val="340917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78307A-B60E-3E4C-B673-B20EAFE329C8}" type="slidenum">
              <a:rPr lang="en-US"/>
              <a:pPr>
                <a:defRPr/>
              </a:pPr>
              <a:t>‹#›</a:t>
            </a:fld>
            <a:endParaRPr lang="en-US"/>
          </a:p>
        </p:txBody>
      </p:sp>
    </p:spTree>
    <p:extLst>
      <p:ext uri="{BB962C8B-B14F-4D97-AF65-F5344CB8AC3E}">
        <p14:creationId xmlns:p14="http://schemas.microsoft.com/office/powerpoint/2010/main" val="87974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822C96-2377-4342-A8AE-3DE15930CC47}" type="slidenum">
              <a:rPr lang="en-US"/>
              <a:pPr>
                <a:defRPr/>
              </a:pPr>
              <a:t>‹#›</a:t>
            </a:fld>
            <a:endParaRPr lang="en-US"/>
          </a:p>
        </p:txBody>
      </p:sp>
    </p:spTree>
    <p:extLst>
      <p:ext uri="{BB962C8B-B14F-4D97-AF65-F5344CB8AC3E}">
        <p14:creationId xmlns:p14="http://schemas.microsoft.com/office/powerpoint/2010/main" val="206206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EEA8AB7-8402-DE4B-9E90-3436AEDB5D55}" type="slidenum">
              <a:rPr lang="en-US"/>
              <a:pPr>
                <a:defRPr/>
              </a:pPr>
              <a:t>‹#›</a:t>
            </a:fld>
            <a:endParaRPr lang="en-US"/>
          </a:p>
        </p:txBody>
      </p:sp>
    </p:spTree>
    <p:extLst>
      <p:ext uri="{BB962C8B-B14F-4D97-AF65-F5344CB8AC3E}">
        <p14:creationId xmlns:p14="http://schemas.microsoft.com/office/powerpoint/2010/main" val="95957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C32F896-7DCE-3748-9598-7DB1C8BFFB59}" type="slidenum">
              <a:rPr lang="en-US"/>
              <a:pPr>
                <a:defRPr/>
              </a:pPr>
              <a:t>‹#›</a:t>
            </a:fld>
            <a:endParaRPr lang="en-US"/>
          </a:p>
        </p:txBody>
      </p:sp>
    </p:spTree>
    <p:extLst>
      <p:ext uri="{BB962C8B-B14F-4D97-AF65-F5344CB8AC3E}">
        <p14:creationId xmlns:p14="http://schemas.microsoft.com/office/powerpoint/2010/main" val="342617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5922112-6E9D-234D-8FF8-6C56185B6C71}" type="slidenum">
              <a:rPr lang="en-US"/>
              <a:pPr>
                <a:defRPr/>
              </a:pPr>
              <a:t>‹#›</a:t>
            </a:fld>
            <a:endParaRPr lang="en-US"/>
          </a:p>
        </p:txBody>
      </p:sp>
    </p:spTree>
    <p:extLst>
      <p:ext uri="{BB962C8B-B14F-4D97-AF65-F5344CB8AC3E}">
        <p14:creationId xmlns:p14="http://schemas.microsoft.com/office/powerpoint/2010/main" val="212082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96E63EA-CC61-4544-B7A7-E4EC42C1BBBD}" type="slidenum">
              <a:rPr lang="en-US"/>
              <a:pPr>
                <a:defRPr/>
              </a:pPr>
              <a:t>‹#›</a:t>
            </a:fld>
            <a:endParaRPr lang="en-US"/>
          </a:p>
        </p:txBody>
      </p:sp>
    </p:spTree>
    <p:extLst>
      <p:ext uri="{BB962C8B-B14F-4D97-AF65-F5344CB8AC3E}">
        <p14:creationId xmlns:p14="http://schemas.microsoft.com/office/powerpoint/2010/main" val="275802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17E7A92-BC29-EB43-BEB3-F2250A63469F}" type="slidenum">
              <a:rPr lang="en-US"/>
              <a:pPr>
                <a:defRPr/>
              </a:pPr>
              <a:t>‹#›</a:t>
            </a:fld>
            <a:endParaRPr lang="en-US"/>
          </a:p>
        </p:txBody>
      </p:sp>
    </p:spTree>
    <p:extLst>
      <p:ext uri="{BB962C8B-B14F-4D97-AF65-F5344CB8AC3E}">
        <p14:creationId xmlns:p14="http://schemas.microsoft.com/office/powerpoint/2010/main" val="262327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IN" smtClean="0"/>
              <a:t>11 Aug 2019</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CSPL-201@IIT Jammu</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459E28-611E-1C4B-A677-E0AE6D664901}" type="slidenum">
              <a:rPr lang="en-US"/>
              <a:pPr>
                <a:defRPr/>
              </a:pPr>
              <a:t>‹#›</a:t>
            </a:fld>
            <a:endParaRPr lang="en-US"/>
          </a:p>
        </p:txBody>
      </p:sp>
    </p:spTree>
    <p:extLst>
      <p:ext uri="{BB962C8B-B14F-4D97-AF65-F5344CB8AC3E}">
        <p14:creationId xmlns:p14="http://schemas.microsoft.com/office/powerpoint/2010/main" val="19102296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1447800" y="6381750"/>
            <a:ext cx="12954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mn-ea"/>
                <a:cs typeface="+mn-cs"/>
              </a:defRPr>
            </a:lvl1pPr>
          </a:lstStyle>
          <a:p>
            <a:pPr>
              <a:defRPr/>
            </a:pPr>
            <a:r>
              <a:rPr lang="en-IN" smtClean="0"/>
              <a:t>11 Aug 2019</a:t>
            </a: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mn-ea"/>
                <a:cs typeface="+mn-cs"/>
              </a:defRPr>
            </a:lvl1pPr>
          </a:lstStyle>
          <a:p>
            <a:pPr>
              <a:defRPr/>
            </a:pPr>
            <a:r>
              <a:rPr lang="en-US" smtClean="0"/>
              <a:t>CSPL-201@IIT Jammu</a:t>
            </a:r>
            <a:endParaRPr lang="en-US"/>
          </a:p>
        </p:txBody>
      </p:sp>
      <p:sp>
        <p:nvSpPr>
          <p:cNvPr id="1030" name="Rectangle 6"/>
          <p:cNvSpPr>
            <a:spLocks noGrp="1" noChangeArrowheads="1"/>
          </p:cNvSpPr>
          <p:nvPr>
            <p:ph type="sldNum" sz="quarter" idx="4"/>
          </p:nvPr>
        </p:nvSpPr>
        <p:spPr bwMode="auto">
          <a:xfrm>
            <a:off x="6324600" y="6381750"/>
            <a:ext cx="11430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fld id="{6980B9BF-6CDE-9248-AFF6-B0F12C47B5C5}" type="slidenum">
              <a:rPr lang="en-US" smtClean="0"/>
              <a:pPr>
                <a:defRPr/>
              </a:pPr>
              <a:t>‹#›</a:t>
            </a:fld>
            <a:endParaRPr lang="en-US" dirty="0"/>
          </a:p>
        </p:txBody>
      </p:sp>
      <p:pic>
        <p:nvPicPr>
          <p:cNvPr id="9"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7200" y="6199188"/>
            <a:ext cx="688975" cy="658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2" name="Line 10"/>
          <p:cNvSpPr>
            <a:spLocks noChangeShapeType="1"/>
          </p:cNvSpPr>
          <p:nvPr userDrawn="1"/>
        </p:nvSpPr>
        <p:spPr bwMode="auto">
          <a:xfrm flipV="1">
            <a:off x="449263" y="6172200"/>
            <a:ext cx="8269287" cy="0"/>
          </a:xfrm>
          <a:prstGeom prst="line">
            <a:avLst/>
          </a:prstGeom>
          <a:noFill/>
          <a:ln w="28575">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2" name="TextBox 1"/>
          <p:cNvSpPr txBox="1"/>
          <p:nvPr userDrawn="1"/>
        </p:nvSpPr>
        <p:spPr>
          <a:xfrm>
            <a:off x="7467600" y="6258580"/>
            <a:ext cx="1524000" cy="523220"/>
          </a:xfrm>
          <a:prstGeom prst="rect">
            <a:avLst/>
          </a:prstGeom>
          <a:noFill/>
        </p:spPr>
        <p:txBody>
          <a:bodyPr wrap="square" rtlCol="0">
            <a:spAutoFit/>
          </a:bodyPr>
          <a:lstStyle/>
          <a:p>
            <a:r>
              <a:rPr lang="en-US" sz="2800" b="1" i="0" dirty="0" smtClean="0">
                <a:solidFill>
                  <a:srgbClr val="FF0000"/>
                </a:solidFill>
                <a:latin typeface="Euclid Math Two" charset="2"/>
                <a:cs typeface="Euclid Math Two" charset="2"/>
              </a:rPr>
              <a:t>CA</a:t>
            </a:r>
            <a:r>
              <a:rPr lang="en-US" sz="2800" b="1" i="0" dirty="0" smtClean="0">
                <a:solidFill>
                  <a:srgbClr val="0000FF"/>
                </a:solidFill>
                <a:latin typeface="Euclid Math Two" charset="2"/>
                <a:cs typeface="Euclid Math Two" charset="2"/>
              </a:rPr>
              <a:t>DS</a:t>
            </a:r>
            <a:r>
              <a:rPr lang="en-US" sz="2800" b="1" i="0" dirty="0" smtClean="0">
                <a:solidFill>
                  <a:srgbClr val="FF0000"/>
                </a:solidFill>
                <a:latin typeface="Euclid Math Two" charset="2"/>
                <a:cs typeface="Euclid Math Two" charset="2"/>
              </a:rPr>
              <a:t>L</a:t>
            </a:r>
            <a:endParaRPr lang="en-US" sz="2800" b="1" i="0" dirty="0">
              <a:solidFill>
                <a:srgbClr val="FF0000"/>
              </a:solidFill>
              <a:latin typeface="Euclid Math Two" charset="2"/>
              <a:cs typeface="Euclid Math Two" charset="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rgbClr val="0000F6"/>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rgbClr val="0000F6"/>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rgbClr val="0000F6"/>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rgbClr val="0000F6"/>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rgbClr val="0000F6"/>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a:ea typeface="ＭＳ Ｐゴシック" charset="0"/>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ＭＳ Ｐゴシック" charset="0"/>
          <a:cs typeface="Calibri"/>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e.iitb.ac.in/~viren/Courses/2013/EE748.ht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ncbi.nlm.nih.gov/pmc/articles/PMC4004139/" TargetMode="External"/><Relationship Id="rId3" Type="http://schemas.openxmlformats.org/officeDocument/2006/relationships/hyperlink" Target="https://dl.acm.org/citation.cfm?id=31742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841375"/>
            <a:ext cx="8850313" cy="1520825"/>
          </a:xfrm>
        </p:spPr>
        <p:txBody>
          <a:bodyPr/>
          <a:lstStyle/>
          <a:p>
            <a:pPr eaLnBrk="1" hangingPunct="1">
              <a:defRPr/>
            </a:pPr>
            <a:r>
              <a:rPr lang="en-US" sz="7200" b="1" dirty="0" smtClean="0">
                <a:solidFill>
                  <a:srgbClr val="FF0000"/>
                </a:solidFill>
                <a:latin typeface="Arial" charset="0"/>
                <a:cs typeface="+mj-cs"/>
              </a:rPr>
              <a:t>Introduction to Data Organization and Retrieval</a:t>
            </a:r>
            <a:endParaRPr lang="en-US" sz="7200" dirty="0">
              <a:solidFill>
                <a:srgbClr val="0000FF"/>
              </a:solidFill>
              <a:latin typeface="Arial" charset="0"/>
              <a:cs typeface="+mj-cs"/>
            </a:endParaRPr>
          </a:p>
        </p:txBody>
      </p:sp>
      <p:sp>
        <p:nvSpPr>
          <p:cNvPr id="2051" name="Rectangle 3"/>
          <p:cNvSpPr>
            <a:spLocks noGrp="1" noChangeArrowheads="1"/>
          </p:cNvSpPr>
          <p:nvPr>
            <p:ph type="subTitle" idx="1"/>
          </p:nvPr>
        </p:nvSpPr>
        <p:spPr>
          <a:xfrm>
            <a:off x="609600" y="3276600"/>
            <a:ext cx="7924800" cy="2279650"/>
          </a:xfrm>
        </p:spPr>
        <p:txBody>
          <a:bodyPr/>
          <a:lstStyle/>
          <a:p>
            <a:pPr eaLnBrk="1" hangingPunct="1">
              <a:lnSpc>
                <a:spcPct val="80000"/>
              </a:lnSpc>
              <a:defRPr/>
            </a:pPr>
            <a:r>
              <a:rPr lang="en-US" sz="4000" dirty="0">
                <a:latin typeface="Arial" charset="0"/>
                <a:cs typeface="+mn-cs"/>
              </a:rPr>
              <a:t>Virendra Singh</a:t>
            </a:r>
            <a:endParaRPr lang="en-US" i="1" dirty="0">
              <a:latin typeface="Arial" charset="0"/>
              <a:cs typeface="+mn-cs"/>
            </a:endParaRPr>
          </a:p>
          <a:p>
            <a:pPr eaLnBrk="1" hangingPunct="1">
              <a:lnSpc>
                <a:spcPct val="80000"/>
              </a:lnSpc>
              <a:defRPr/>
            </a:pPr>
            <a:r>
              <a:rPr lang="en-US" sz="2400" dirty="0" smtClean="0">
                <a:latin typeface="Arial" charset="0"/>
                <a:cs typeface="+mn-cs"/>
              </a:rPr>
              <a:t>Professor, Indian </a:t>
            </a:r>
            <a:r>
              <a:rPr lang="en-US" sz="2400" dirty="0">
                <a:latin typeface="Arial" charset="0"/>
                <a:cs typeface="+mn-cs"/>
              </a:rPr>
              <a:t>Institute of Technology Bombay </a:t>
            </a:r>
            <a:endParaRPr lang="en-US" sz="2400" dirty="0" smtClean="0">
              <a:latin typeface="Arial" charset="0"/>
              <a:cs typeface="+mn-cs"/>
            </a:endParaRPr>
          </a:p>
          <a:p>
            <a:pPr eaLnBrk="1" hangingPunct="1">
              <a:lnSpc>
                <a:spcPct val="80000"/>
              </a:lnSpc>
              <a:defRPr/>
            </a:pPr>
            <a:r>
              <a:rPr lang="en-US" sz="2400" dirty="0" smtClean="0">
                <a:latin typeface="Arial" charset="0"/>
                <a:cs typeface="+mn-cs"/>
              </a:rPr>
              <a:t>And</a:t>
            </a:r>
          </a:p>
          <a:p>
            <a:pPr eaLnBrk="1" hangingPunct="1">
              <a:lnSpc>
                <a:spcPct val="80000"/>
              </a:lnSpc>
              <a:defRPr/>
            </a:pPr>
            <a:r>
              <a:rPr lang="en-US" sz="2400" dirty="0" smtClean="0">
                <a:latin typeface="Arial" charset="0"/>
                <a:cs typeface="+mn-cs"/>
              </a:rPr>
              <a:t>Adjunct Professor, Indian Institute of Technology Jammu</a:t>
            </a:r>
            <a:endParaRPr lang="en-US" sz="2400" dirty="0">
              <a:latin typeface="Arial" charset="0"/>
              <a:cs typeface="+mn-cs"/>
            </a:endParaRPr>
          </a:p>
          <a:p>
            <a:pPr eaLnBrk="1" hangingPunct="1">
              <a:lnSpc>
                <a:spcPct val="80000"/>
              </a:lnSpc>
              <a:defRPr/>
            </a:pPr>
            <a:r>
              <a:rPr lang="en-US" sz="2000" dirty="0">
                <a:latin typeface="Arial" charset="0"/>
                <a:cs typeface="+mn-cs"/>
              </a:rPr>
              <a:t>http://</a:t>
            </a:r>
            <a:r>
              <a:rPr lang="en-US" sz="2000" dirty="0" err="1">
                <a:latin typeface="Arial" charset="0"/>
                <a:cs typeface="+mn-cs"/>
              </a:rPr>
              <a:t>www.ee.iitb.ac.in</a:t>
            </a:r>
            <a:r>
              <a:rPr lang="en-US" sz="2000" dirty="0">
                <a:latin typeface="Arial" charset="0"/>
                <a:cs typeface="+mn-cs"/>
              </a:rPr>
              <a:t>/~</a:t>
            </a:r>
            <a:r>
              <a:rPr lang="en-US" sz="2000" dirty="0" err="1">
                <a:latin typeface="Arial" charset="0"/>
                <a:cs typeface="+mn-cs"/>
              </a:rPr>
              <a:t>viren</a:t>
            </a:r>
            <a:r>
              <a:rPr lang="en-US" sz="2000" dirty="0">
                <a:latin typeface="Arial" charset="0"/>
                <a:cs typeface="+mn-cs"/>
              </a:rPr>
              <a:t>/</a:t>
            </a:r>
          </a:p>
          <a:p>
            <a:pPr eaLnBrk="1" hangingPunct="1">
              <a:lnSpc>
                <a:spcPct val="80000"/>
              </a:lnSpc>
              <a:defRPr/>
            </a:pPr>
            <a:r>
              <a:rPr lang="en-US" sz="2000" dirty="0">
                <a:latin typeface="Arial" charset="0"/>
                <a:cs typeface="+mn-cs"/>
              </a:rPr>
              <a:t>E-mail: </a:t>
            </a:r>
            <a:r>
              <a:rPr lang="en-US" sz="2000" dirty="0" err="1" smtClean="0">
                <a:solidFill>
                  <a:srgbClr val="0000FF"/>
                </a:solidFill>
                <a:latin typeface="Arial" charset="0"/>
                <a:cs typeface="+mn-cs"/>
              </a:rPr>
              <a:t>viren@ee.iitb.ac.in</a:t>
            </a:r>
            <a:r>
              <a:rPr lang="en-US" sz="2000" dirty="0" smtClean="0">
                <a:solidFill>
                  <a:srgbClr val="0000FF"/>
                </a:solidFill>
                <a:latin typeface="Arial" charset="0"/>
                <a:cs typeface="+mn-cs"/>
              </a:rPr>
              <a:t>, </a:t>
            </a:r>
            <a:r>
              <a:rPr lang="en-US" sz="2000" dirty="0" err="1" smtClean="0">
                <a:solidFill>
                  <a:srgbClr val="0000FF"/>
                </a:solidFill>
                <a:latin typeface="Arial" charset="0"/>
                <a:cs typeface="+mn-cs"/>
              </a:rPr>
              <a:t>virendra.singh@iitjammu.ac.in</a:t>
            </a:r>
            <a:endParaRPr lang="en-US" sz="2000" dirty="0">
              <a:solidFill>
                <a:srgbClr val="0000FF"/>
              </a:solidFill>
              <a:latin typeface="Arial" charset="0"/>
              <a:cs typeface="+mn-cs"/>
            </a:endParaRPr>
          </a:p>
          <a:p>
            <a:pPr eaLnBrk="1" hangingPunct="1">
              <a:lnSpc>
                <a:spcPct val="80000"/>
              </a:lnSpc>
              <a:defRPr/>
            </a:pPr>
            <a:endParaRPr lang="en-US" b="1" dirty="0">
              <a:latin typeface="Arial" charset="0"/>
              <a:cs typeface="+mn-cs"/>
            </a:endParaRPr>
          </a:p>
        </p:txBody>
      </p:sp>
      <p:sp>
        <p:nvSpPr>
          <p:cNvPr id="2052" name="Text Box 4"/>
          <p:cNvSpPr txBox="1">
            <a:spLocks noChangeArrowheads="1"/>
          </p:cNvSpPr>
          <p:nvPr/>
        </p:nvSpPr>
        <p:spPr bwMode="auto">
          <a:xfrm>
            <a:off x="152400" y="5715000"/>
            <a:ext cx="8991600" cy="10115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lnSpc>
                <a:spcPct val="80000"/>
              </a:lnSpc>
              <a:spcBef>
                <a:spcPct val="50000"/>
              </a:spcBef>
              <a:defRPr/>
            </a:pPr>
            <a:r>
              <a:rPr lang="en-US" sz="2800" dirty="0" smtClean="0">
                <a:solidFill>
                  <a:srgbClr val="EE53E1"/>
                </a:solidFill>
                <a:latin typeface="Apple Chancery"/>
                <a:cs typeface="Apple Chancery"/>
              </a:rPr>
              <a:t>CSPL201: Data Organization &amp; Retrieval </a:t>
            </a:r>
          </a:p>
          <a:p>
            <a:pPr algn="ctr" eaLnBrk="1" hangingPunct="1">
              <a:lnSpc>
                <a:spcPct val="80000"/>
              </a:lnSpc>
              <a:spcBef>
                <a:spcPct val="50000"/>
              </a:spcBef>
              <a:defRPr/>
            </a:pPr>
            <a:r>
              <a:rPr lang="en-US" sz="2800" dirty="0" smtClean="0">
                <a:solidFill>
                  <a:srgbClr val="0000FF"/>
                </a:solidFill>
                <a:latin typeface="Calibri"/>
                <a:cs typeface="Calibri"/>
              </a:rPr>
              <a:t>Lecture 1 (11 Aug 2019)</a:t>
            </a:r>
          </a:p>
        </p:txBody>
      </p:sp>
      <p:sp>
        <p:nvSpPr>
          <p:cNvPr id="2053" name="Line 5"/>
          <p:cNvSpPr>
            <a:spLocks noChangeShapeType="1"/>
          </p:cNvSpPr>
          <p:nvPr/>
        </p:nvSpPr>
        <p:spPr bwMode="auto">
          <a:xfrm>
            <a:off x="1087438" y="3200400"/>
            <a:ext cx="6894512" cy="0"/>
          </a:xfrm>
          <a:prstGeom prst="line">
            <a:avLst/>
          </a:prstGeom>
          <a:noFill/>
          <a:ln w="57150">
            <a:solidFill>
              <a:srgbClr val="92D05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E43AA-6BF0-4F73-9D66-E95E950FC4FB}"/>
              </a:ext>
            </a:extLst>
          </p:cNvPr>
          <p:cNvSpPr>
            <a:spLocks noGrp="1"/>
          </p:cNvSpPr>
          <p:nvPr>
            <p:ph type="title"/>
          </p:nvPr>
        </p:nvSpPr>
        <p:spPr/>
        <p:txBody>
          <a:bodyPr/>
          <a:lstStyle/>
          <a:p>
            <a:r>
              <a:rPr lang="en-US" altLang="en-US" dirty="0"/>
              <a:t>Information Retrieval (2000’s)</a:t>
            </a:r>
            <a:endParaRPr lang="en-IN" dirty="0"/>
          </a:p>
        </p:txBody>
      </p:sp>
      <p:sp>
        <p:nvSpPr>
          <p:cNvPr id="3" name="Content Placeholder 2">
            <a:extLst>
              <a:ext uri="{FF2B5EF4-FFF2-40B4-BE49-F238E27FC236}">
                <a16:creationId xmlns="" xmlns:a16="http://schemas.microsoft.com/office/drawing/2014/main" id="{95BE734C-2AAE-43A3-A4DD-8EF1D58D6145}"/>
              </a:ext>
            </a:extLst>
          </p:cNvPr>
          <p:cNvSpPr>
            <a:spLocks noGrp="1"/>
          </p:cNvSpPr>
          <p:nvPr>
            <p:ph idx="1"/>
          </p:nvPr>
        </p:nvSpPr>
        <p:spPr/>
        <p:txBody>
          <a:bodyPr/>
          <a:lstStyle/>
          <a:p>
            <a:pPr lvl="1"/>
            <a:r>
              <a:rPr lang="en-US" altLang="en-US" sz="2400" dirty="0"/>
              <a:t>Multimedia IR</a:t>
            </a:r>
          </a:p>
          <a:p>
            <a:pPr lvl="2"/>
            <a:r>
              <a:rPr lang="en-US" altLang="en-US" dirty="0"/>
              <a:t>Image</a:t>
            </a:r>
          </a:p>
          <a:p>
            <a:pPr lvl="2"/>
            <a:r>
              <a:rPr lang="en-US" altLang="en-US" dirty="0"/>
              <a:t>Video</a:t>
            </a:r>
          </a:p>
          <a:p>
            <a:pPr lvl="2"/>
            <a:r>
              <a:rPr lang="en-US" altLang="en-US" dirty="0"/>
              <a:t>Audio and music</a:t>
            </a:r>
          </a:p>
          <a:p>
            <a:pPr lvl="1"/>
            <a:r>
              <a:rPr lang="en-US" altLang="en-US" sz="2400" dirty="0"/>
              <a:t>Cross-Language IR</a:t>
            </a:r>
          </a:p>
          <a:p>
            <a:pPr lvl="2"/>
            <a:r>
              <a:rPr lang="en-US" altLang="en-US" dirty="0"/>
              <a:t>DARPA Tides</a:t>
            </a:r>
          </a:p>
          <a:p>
            <a:pPr lvl="1"/>
            <a:r>
              <a:rPr lang="en-US" altLang="en-US" sz="2400" dirty="0"/>
              <a:t>Document Summarization</a:t>
            </a:r>
          </a:p>
          <a:p>
            <a:pPr lvl="1"/>
            <a:r>
              <a:rPr lang="en-US" altLang="en-US" sz="2400" dirty="0"/>
              <a:t>Learning to Rank</a:t>
            </a:r>
          </a:p>
          <a:p>
            <a:endParaRPr lang="en-IN" dirty="0"/>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10</a:t>
            </a:fld>
            <a:endParaRPr lang="en-US"/>
          </a:p>
        </p:txBody>
      </p:sp>
      <p:sp>
        <p:nvSpPr>
          <p:cNvPr id="7"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833534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18A1D6-F66E-4F09-BECE-6BAFBAEFCF9A}"/>
              </a:ext>
            </a:extLst>
          </p:cNvPr>
          <p:cNvSpPr>
            <a:spLocks noGrp="1"/>
          </p:cNvSpPr>
          <p:nvPr>
            <p:ph type="title"/>
          </p:nvPr>
        </p:nvSpPr>
        <p:spPr/>
        <p:txBody>
          <a:bodyPr/>
          <a:lstStyle/>
          <a:p>
            <a:r>
              <a:rPr lang="en-US" altLang="en-US" dirty="0"/>
              <a:t>Information Retrieval (2010’s)</a:t>
            </a:r>
            <a:endParaRPr lang="en-IN" dirty="0"/>
          </a:p>
        </p:txBody>
      </p:sp>
      <p:sp>
        <p:nvSpPr>
          <p:cNvPr id="3" name="Content Placeholder 2">
            <a:extLst>
              <a:ext uri="{FF2B5EF4-FFF2-40B4-BE49-F238E27FC236}">
                <a16:creationId xmlns="" xmlns:a16="http://schemas.microsoft.com/office/drawing/2014/main" id="{48670187-9F2E-4E53-AE09-B6D9888466A3}"/>
              </a:ext>
            </a:extLst>
          </p:cNvPr>
          <p:cNvSpPr>
            <a:spLocks noGrp="1"/>
          </p:cNvSpPr>
          <p:nvPr>
            <p:ph idx="1"/>
          </p:nvPr>
        </p:nvSpPr>
        <p:spPr/>
        <p:txBody>
          <a:bodyPr/>
          <a:lstStyle/>
          <a:p>
            <a:pPr lvl="1">
              <a:buFont typeface="Wingdings" charset="2"/>
              <a:buChar char="Ø"/>
            </a:pPr>
            <a:r>
              <a:rPr lang="en-US" altLang="en-US" sz="2400" dirty="0"/>
              <a:t>Intelligent Personal Assistants</a:t>
            </a:r>
          </a:p>
          <a:p>
            <a:pPr lvl="2"/>
            <a:r>
              <a:rPr lang="en-US" altLang="en-US" dirty="0"/>
              <a:t>Siri</a:t>
            </a:r>
          </a:p>
          <a:p>
            <a:pPr lvl="2"/>
            <a:r>
              <a:rPr lang="en-US" altLang="en-US" dirty="0"/>
              <a:t>Cortana</a:t>
            </a:r>
          </a:p>
          <a:p>
            <a:pPr lvl="2"/>
            <a:r>
              <a:rPr lang="en-US" altLang="en-US" dirty="0"/>
              <a:t>Google Now</a:t>
            </a:r>
          </a:p>
          <a:p>
            <a:pPr lvl="2"/>
            <a:r>
              <a:rPr lang="en-US" altLang="en-US" dirty="0"/>
              <a:t>Alexa</a:t>
            </a:r>
          </a:p>
          <a:p>
            <a:pPr lvl="1">
              <a:buFont typeface="Wingdings" charset="2"/>
              <a:buChar char="Ø"/>
            </a:pPr>
            <a:r>
              <a:rPr lang="en-US" altLang="en-US" sz="2400" dirty="0"/>
              <a:t>Complex Question Answering</a:t>
            </a:r>
          </a:p>
          <a:p>
            <a:pPr lvl="2"/>
            <a:r>
              <a:rPr lang="en-US" altLang="en-US" dirty="0"/>
              <a:t>IBM Watson</a:t>
            </a:r>
          </a:p>
          <a:p>
            <a:pPr lvl="1">
              <a:buFont typeface="Wingdings" charset="2"/>
              <a:buChar char="Ø"/>
            </a:pPr>
            <a:r>
              <a:rPr lang="en-US" altLang="en-US" sz="2400" dirty="0"/>
              <a:t>Distributional Semantics</a:t>
            </a:r>
          </a:p>
          <a:p>
            <a:pPr lvl="1">
              <a:buFont typeface="Wingdings" charset="2"/>
              <a:buChar char="Ø"/>
            </a:pPr>
            <a:r>
              <a:rPr lang="en-US" altLang="en-US" sz="2400" dirty="0"/>
              <a:t>Deep Learning</a:t>
            </a:r>
          </a:p>
          <a:p>
            <a:endParaRPr lang="en-IN" dirty="0"/>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11</a:t>
            </a:fld>
            <a:endParaRPr lang="en-US"/>
          </a:p>
        </p:txBody>
      </p:sp>
      <p:sp>
        <p:nvSpPr>
          <p:cNvPr id="7"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182310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A061E0-6CE5-4438-9C2E-2BD34245ADCB}"/>
              </a:ext>
            </a:extLst>
          </p:cNvPr>
          <p:cNvSpPr>
            <a:spLocks noGrp="1"/>
          </p:cNvSpPr>
          <p:nvPr>
            <p:ph type="title"/>
          </p:nvPr>
        </p:nvSpPr>
        <p:spPr/>
        <p:txBody>
          <a:bodyPr/>
          <a:lstStyle/>
          <a:p>
            <a:r>
              <a:rPr lang="en-US" altLang="en-US" dirty="0"/>
              <a:t>Growth of the Web</a:t>
            </a:r>
            <a:endParaRPr lang="en-IN" dirty="0"/>
          </a:p>
        </p:txBody>
      </p:sp>
      <p:grpSp>
        <p:nvGrpSpPr>
          <p:cNvPr id="20" name="Group 19">
            <a:extLst>
              <a:ext uri="{FF2B5EF4-FFF2-40B4-BE49-F238E27FC236}">
                <a16:creationId xmlns="" xmlns:a16="http://schemas.microsoft.com/office/drawing/2014/main" id="{FEE002CD-6245-4695-B9A6-B78E77CE87E5}"/>
              </a:ext>
            </a:extLst>
          </p:cNvPr>
          <p:cNvGrpSpPr/>
          <p:nvPr/>
        </p:nvGrpSpPr>
        <p:grpSpPr>
          <a:xfrm>
            <a:off x="775210" y="2209800"/>
            <a:ext cx="6692390" cy="3733800"/>
            <a:chOff x="1033614" y="1905000"/>
            <a:chExt cx="8923186" cy="4978401"/>
          </a:xfrm>
        </p:grpSpPr>
        <p:sp>
          <p:nvSpPr>
            <p:cNvPr id="4" name="Line 21">
              <a:extLst>
                <a:ext uri="{FF2B5EF4-FFF2-40B4-BE49-F238E27FC236}">
                  <a16:creationId xmlns="" xmlns:a16="http://schemas.microsoft.com/office/drawing/2014/main" id="{DDD06E1D-21D0-4A7F-A5A1-4EDC173046CF}"/>
                </a:ext>
              </a:extLst>
            </p:cNvPr>
            <p:cNvSpPr>
              <a:spLocks noChangeShapeType="1"/>
            </p:cNvSpPr>
            <p:nvPr/>
          </p:nvSpPr>
          <p:spPr bwMode="auto">
            <a:xfrm>
              <a:off x="3362739" y="55626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Freeform 25">
              <a:extLst>
                <a:ext uri="{FF2B5EF4-FFF2-40B4-BE49-F238E27FC236}">
                  <a16:creationId xmlns="" xmlns:a16="http://schemas.microsoft.com/office/drawing/2014/main" id="{2830C8DE-3F1E-4369-9777-7CD0A51C7E97}"/>
                </a:ext>
              </a:extLst>
            </p:cNvPr>
            <p:cNvSpPr>
              <a:spLocks/>
            </p:cNvSpPr>
            <p:nvPr/>
          </p:nvSpPr>
          <p:spPr bwMode="auto">
            <a:xfrm>
              <a:off x="3515139" y="2209800"/>
              <a:ext cx="3962400" cy="3200400"/>
            </a:xfrm>
            <a:custGeom>
              <a:avLst/>
              <a:gdLst>
                <a:gd name="T0" fmla="*/ 0 w 2832"/>
                <a:gd name="T1" fmla="*/ 2016 h 2016"/>
                <a:gd name="T2" fmla="*/ 480 w 2832"/>
                <a:gd name="T3" fmla="*/ 1920 h 2016"/>
                <a:gd name="T4" fmla="*/ 1152 w 2832"/>
                <a:gd name="T5" fmla="*/ 1728 h 2016"/>
                <a:gd name="T6" fmla="*/ 1872 w 2832"/>
                <a:gd name="T7" fmla="*/ 1344 h 2016"/>
                <a:gd name="T8" fmla="*/ 2256 w 2832"/>
                <a:gd name="T9" fmla="*/ 1008 h 2016"/>
                <a:gd name="T10" fmla="*/ 2592 w 2832"/>
                <a:gd name="T11" fmla="*/ 624 h 2016"/>
                <a:gd name="T12" fmla="*/ 2784 w 2832"/>
                <a:gd name="T13" fmla="*/ 192 h 2016"/>
                <a:gd name="T14" fmla="*/ 2832 w 2832"/>
                <a:gd name="T15" fmla="*/ 0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2" h="2016">
                  <a:moveTo>
                    <a:pt x="0" y="2016"/>
                  </a:moveTo>
                  <a:cubicBezTo>
                    <a:pt x="144" y="1992"/>
                    <a:pt x="288" y="1968"/>
                    <a:pt x="480" y="1920"/>
                  </a:cubicBezTo>
                  <a:cubicBezTo>
                    <a:pt x="672" y="1872"/>
                    <a:pt x="920" y="1824"/>
                    <a:pt x="1152" y="1728"/>
                  </a:cubicBezTo>
                  <a:cubicBezTo>
                    <a:pt x="1384" y="1632"/>
                    <a:pt x="1688" y="1464"/>
                    <a:pt x="1872" y="1344"/>
                  </a:cubicBezTo>
                  <a:cubicBezTo>
                    <a:pt x="2056" y="1224"/>
                    <a:pt x="2136" y="1128"/>
                    <a:pt x="2256" y="1008"/>
                  </a:cubicBezTo>
                  <a:cubicBezTo>
                    <a:pt x="2376" y="888"/>
                    <a:pt x="2504" y="760"/>
                    <a:pt x="2592" y="624"/>
                  </a:cubicBezTo>
                  <a:cubicBezTo>
                    <a:pt x="2680" y="488"/>
                    <a:pt x="2744" y="296"/>
                    <a:pt x="2784" y="192"/>
                  </a:cubicBezTo>
                  <a:cubicBezTo>
                    <a:pt x="2824" y="88"/>
                    <a:pt x="2828" y="44"/>
                    <a:pt x="283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Freeform 26">
              <a:extLst>
                <a:ext uri="{FF2B5EF4-FFF2-40B4-BE49-F238E27FC236}">
                  <a16:creationId xmlns="" xmlns:a16="http://schemas.microsoft.com/office/drawing/2014/main" id="{AA2CF349-2A20-4255-A30F-9521AB7CDCEE}"/>
                </a:ext>
              </a:extLst>
            </p:cNvPr>
            <p:cNvSpPr>
              <a:spLocks/>
            </p:cNvSpPr>
            <p:nvPr/>
          </p:nvSpPr>
          <p:spPr bwMode="auto">
            <a:xfrm>
              <a:off x="7096539" y="2209800"/>
              <a:ext cx="914400" cy="1066800"/>
            </a:xfrm>
            <a:custGeom>
              <a:avLst/>
              <a:gdLst>
                <a:gd name="T0" fmla="*/ 0 w 576"/>
                <a:gd name="T1" fmla="*/ 672 h 672"/>
                <a:gd name="T2" fmla="*/ 576 w 576"/>
                <a:gd name="T3" fmla="*/ 0 h 672"/>
              </a:gdLst>
              <a:ahLst/>
              <a:cxnLst>
                <a:cxn ang="0">
                  <a:pos x="T0" y="T1"/>
                </a:cxn>
                <a:cxn ang="0">
                  <a:pos x="T2" y="T3"/>
                </a:cxn>
              </a:cxnLst>
              <a:rect l="0" t="0" r="r" b="b"/>
              <a:pathLst>
                <a:path w="576" h="672">
                  <a:moveTo>
                    <a:pt x="0" y="672"/>
                  </a:moveTo>
                  <a:cubicBezTo>
                    <a:pt x="0" y="672"/>
                    <a:pt x="288" y="336"/>
                    <a:pt x="576" y="0"/>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Freeform 27">
              <a:extLst>
                <a:ext uri="{FF2B5EF4-FFF2-40B4-BE49-F238E27FC236}">
                  <a16:creationId xmlns="" xmlns:a16="http://schemas.microsoft.com/office/drawing/2014/main" id="{A9C3E334-52AC-4F8A-BDE0-C48BE3FA3176}"/>
                </a:ext>
              </a:extLst>
            </p:cNvPr>
            <p:cNvSpPr>
              <a:spLocks/>
            </p:cNvSpPr>
            <p:nvPr/>
          </p:nvSpPr>
          <p:spPr bwMode="auto">
            <a:xfrm>
              <a:off x="7248939" y="2552700"/>
              <a:ext cx="990600" cy="495300"/>
            </a:xfrm>
            <a:custGeom>
              <a:avLst/>
              <a:gdLst>
                <a:gd name="T0" fmla="*/ 0 w 624"/>
                <a:gd name="T1" fmla="*/ 312 h 312"/>
                <a:gd name="T2" fmla="*/ 336 w 624"/>
                <a:gd name="T3" fmla="*/ 24 h 312"/>
                <a:gd name="T4" fmla="*/ 624 w 624"/>
                <a:gd name="T5" fmla="*/ 168 h 312"/>
              </a:gdLst>
              <a:ahLst/>
              <a:cxnLst>
                <a:cxn ang="0">
                  <a:pos x="T0" y="T1"/>
                </a:cxn>
                <a:cxn ang="0">
                  <a:pos x="T2" y="T3"/>
                </a:cxn>
                <a:cxn ang="0">
                  <a:pos x="T4" y="T5"/>
                </a:cxn>
              </a:cxnLst>
              <a:rect l="0" t="0" r="r" b="b"/>
              <a:pathLst>
                <a:path w="624" h="312">
                  <a:moveTo>
                    <a:pt x="0" y="312"/>
                  </a:moveTo>
                  <a:cubicBezTo>
                    <a:pt x="116" y="180"/>
                    <a:pt x="232" y="48"/>
                    <a:pt x="336" y="24"/>
                  </a:cubicBezTo>
                  <a:cubicBezTo>
                    <a:pt x="440" y="0"/>
                    <a:pt x="532" y="84"/>
                    <a:pt x="624" y="168"/>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Freeform 29">
              <a:extLst>
                <a:ext uri="{FF2B5EF4-FFF2-40B4-BE49-F238E27FC236}">
                  <a16:creationId xmlns="" xmlns:a16="http://schemas.microsoft.com/office/drawing/2014/main" id="{00490381-8573-4E3A-8C1A-A8B5A0432406}"/>
                </a:ext>
              </a:extLst>
            </p:cNvPr>
            <p:cNvSpPr>
              <a:spLocks/>
            </p:cNvSpPr>
            <p:nvPr/>
          </p:nvSpPr>
          <p:spPr bwMode="auto">
            <a:xfrm>
              <a:off x="7172739" y="2286000"/>
              <a:ext cx="152400" cy="914400"/>
            </a:xfrm>
            <a:custGeom>
              <a:avLst/>
              <a:gdLst>
                <a:gd name="T0" fmla="*/ 0 w 96"/>
                <a:gd name="T1" fmla="*/ 576 h 576"/>
                <a:gd name="T2" fmla="*/ 96 w 96"/>
                <a:gd name="T3" fmla="*/ 0 h 576"/>
              </a:gdLst>
              <a:ahLst/>
              <a:cxnLst>
                <a:cxn ang="0">
                  <a:pos x="T0" y="T1"/>
                </a:cxn>
                <a:cxn ang="0">
                  <a:pos x="T2" y="T3"/>
                </a:cxn>
              </a:cxnLst>
              <a:rect l="0" t="0" r="r" b="b"/>
              <a:pathLst>
                <a:path w="96" h="576">
                  <a:moveTo>
                    <a:pt x="0" y="576"/>
                  </a:moveTo>
                  <a:cubicBezTo>
                    <a:pt x="0" y="576"/>
                    <a:pt x="48" y="288"/>
                    <a:pt x="96" y="0"/>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Text Box 30">
              <a:extLst>
                <a:ext uri="{FF2B5EF4-FFF2-40B4-BE49-F238E27FC236}">
                  <a16:creationId xmlns="" xmlns:a16="http://schemas.microsoft.com/office/drawing/2014/main" id="{73D6B0E1-9B5A-4F1B-BFE6-CBCBA02BAC5A}"/>
                </a:ext>
              </a:extLst>
            </p:cNvPr>
            <p:cNvSpPr txBox="1">
              <a:spLocks noChangeArrowheads="1"/>
            </p:cNvSpPr>
            <p:nvPr/>
          </p:nvSpPr>
          <p:spPr bwMode="auto">
            <a:xfrm>
              <a:off x="8163339" y="2133600"/>
              <a:ext cx="9906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700"/>
                <a:t>?</a:t>
              </a:r>
            </a:p>
          </p:txBody>
        </p:sp>
        <p:sp>
          <p:nvSpPr>
            <p:cNvPr id="10" name="Text Box 31">
              <a:extLst>
                <a:ext uri="{FF2B5EF4-FFF2-40B4-BE49-F238E27FC236}">
                  <a16:creationId xmlns="" xmlns:a16="http://schemas.microsoft.com/office/drawing/2014/main" id="{0AD8DEEA-14DC-4066-81F7-D256FA916696}"/>
                </a:ext>
              </a:extLst>
            </p:cNvPr>
            <p:cNvSpPr txBox="1">
              <a:spLocks noChangeArrowheads="1"/>
            </p:cNvSpPr>
            <p:nvPr/>
          </p:nvSpPr>
          <p:spPr bwMode="auto">
            <a:xfrm>
              <a:off x="2981739" y="5715000"/>
              <a:ext cx="5638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1" name="Text Box 32">
              <a:extLst>
                <a:ext uri="{FF2B5EF4-FFF2-40B4-BE49-F238E27FC236}">
                  <a16:creationId xmlns="" xmlns:a16="http://schemas.microsoft.com/office/drawing/2014/main" id="{B5CDEBF6-6D07-4B69-B7BD-7431D7929AEB}"/>
                </a:ext>
              </a:extLst>
            </p:cNvPr>
            <p:cNvSpPr txBox="1">
              <a:spLocks noChangeArrowheads="1"/>
            </p:cNvSpPr>
            <p:nvPr/>
          </p:nvSpPr>
          <p:spPr bwMode="auto">
            <a:xfrm>
              <a:off x="3134139" y="5562599"/>
              <a:ext cx="68226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1992   1993   1994   1995   1996   1997   1998</a:t>
              </a:r>
            </a:p>
          </p:txBody>
        </p:sp>
        <p:sp>
          <p:nvSpPr>
            <p:cNvPr id="12" name="Line 33">
              <a:extLst>
                <a:ext uri="{FF2B5EF4-FFF2-40B4-BE49-F238E27FC236}">
                  <a16:creationId xmlns="" xmlns:a16="http://schemas.microsoft.com/office/drawing/2014/main" id="{E30B688C-66D8-409E-9757-7C0FB4679005}"/>
                </a:ext>
              </a:extLst>
            </p:cNvPr>
            <p:cNvSpPr>
              <a:spLocks noChangeShapeType="1"/>
            </p:cNvSpPr>
            <p:nvPr/>
          </p:nvSpPr>
          <p:spPr bwMode="auto">
            <a:xfrm flipV="1">
              <a:off x="3362739" y="1905000"/>
              <a:ext cx="0" cy="3657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Text Box 34">
              <a:extLst>
                <a:ext uri="{FF2B5EF4-FFF2-40B4-BE49-F238E27FC236}">
                  <a16:creationId xmlns="" xmlns:a16="http://schemas.microsoft.com/office/drawing/2014/main" id="{A95367A8-823B-4561-A417-A5D92B03C97C}"/>
                </a:ext>
              </a:extLst>
            </p:cNvPr>
            <p:cNvSpPr txBox="1">
              <a:spLocks noChangeArrowheads="1"/>
            </p:cNvSpPr>
            <p:nvPr/>
          </p:nvSpPr>
          <p:spPr bwMode="auto">
            <a:xfrm>
              <a:off x="1033614" y="2133600"/>
              <a:ext cx="2264039" cy="160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dirty="0"/>
                <a:t># of web sites</a:t>
              </a:r>
            </a:p>
            <a:p>
              <a:pPr algn="r"/>
              <a:r>
                <a:rPr lang="en-US" altLang="en-US" dirty="0"/>
                <a:t>or</a:t>
              </a:r>
            </a:p>
            <a:p>
              <a:pPr algn="r"/>
              <a:r>
                <a:rPr lang="en-US" altLang="en-US" dirty="0"/>
                <a:t>Volume of web</a:t>
              </a:r>
            </a:p>
            <a:p>
              <a:pPr algn="r"/>
              <a:r>
                <a:rPr lang="en-US" altLang="en-US" dirty="0"/>
                <a:t>traffic</a:t>
              </a:r>
            </a:p>
          </p:txBody>
        </p:sp>
        <p:sp>
          <p:nvSpPr>
            <p:cNvPr id="14" name="Text Box 35">
              <a:extLst>
                <a:ext uri="{FF2B5EF4-FFF2-40B4-BE49-F238E27FC236}">
                  <a16:creationId xmlns="" xmlns:a16="http://schemas.microsoft.com/office/drawing/2014/main" id="{8EDE5C19-9ED3-4C63-959B-B51E8AE66DC6}"/>
                </a:ext>
              </a:extLst>
            </p:cNvPr>
            <p:cNvSpPr txBox="1">
              <a:spLocks noChangeArrowheads="1"/>
            </p:cNvSpPr>
            <p:nvPr/>
          </p:nvSpPr>
          <p:spPr bwMode="auto">
            <a:xfrm>
              <a:off x="3667539" y="4114800"/>
              <a:ext cx="269133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Mosaic  Netscape</a:t>
              </a:r>
            </a:p>
          </p:txBody>
        </p:sp>
        <p:sp>
          <p:nvSpPr>
            <p:cNvPr id="15" name="Line 36">
              <a:extLst>
                <a:ext uri="{FF2B5EF4-FFF2-40B4-BE49-F238E27FC236}">
                  <a16:creationId xmlns="" xmlns:a16="http://schemas.microsoft.com/office/drawing/2014/main" id="{399F9A71-D788-432F-AE59-2CA99B37AF8F}"/>
                </a:ext>
              </a:extLst>
            </p:cNvPr>
            <p:cNvSpPr>
              <a:spLocks noChangeShapeType="1"/>
            </p:cNvSpPr>
            <p:nvPr/>
          </p:nvSpPr>
          <p:spPr bwMode="auto">
            <a:xfrm>
              <a:off x="4124739" y="44958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37">
              <a:extLst>
                <a:ext uri="{FF2B5EF4-FFF2-40B4-BE49-F238E27FC236}">
                  <a16:creationId xmlns="" xmlns:a16="http://schemas.microsoft.com/office/drawing/2014/main" id="{3C3AED51-221B-4BDB-9E88-02A3A09DAAFE}"/>
                </a:ext>
              </a:extLst>
            </p:cNvPr>
            <p:cNvSpPr>
              <a:spLocks noChangeShapeType="1"/>
            </p:cNvSpPr>
            <p:nvPr/>
          </p:nvSpPr>
          <p:spPr bwMode="auto">
            <a:xfrm>
              <a:off x="4886739" y="4572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Text Box 38">
              <a:extLst>
                <a:ext uri="{FF2B5EF4-FFF2-40B4-BE49-F238E27FC236}">
                  <a16:creationId xmlns="" xmlns:a16="http://schemas.microsoft.com/office/drawing/2014/main" id="{3E91B144-571F-4AB0-87EF-0DDFB3D267B5}"/>
                </a:ext>
              </a:extLst>
            </p:cNvPr>
            <p:cNvSpPr txBox="1">
              <a:spLocks noChangeArrowheads="1"/>
            </p:cNvSpPr>
            <p:nvPr/>
          </p:nvSpPr>
          <p:spPr bwMode="auto">
            <a:xfrm>
              <a:off x="3515139" y="6390958"/>
              <a:ext cx="470915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Volume doubling every 6 months</a:t>
              </a:r>
            </a:p>
          </p:txBody>
        </p:sp>
        <p:sp>
          <p:nvSpPr>
            <p:cNvPr id="18" name="AutoShape 39">
              <a:extLst>
                <a:ext uri="{FF2B5EF4-FFF2-40B4-BE49-F238E27FC236}">
                  <a16:creationId xmlns="" xmlns:a16="http://schemas.microsoft.com/office/drawing/2014/main" id="{C71FCC45-11B6-43BB-856D-EB66A1F99F74}"/>
                </a:ext>
              </a:extLst>
            </p:cNvPr>
            <p:cNvSpPr>
              <a:spLocks/>
            </p:cNvSpPr>
            <p:nvPr/>
          </p:nvSpPr>
          <p:spPr bwMode="auto">
            <a:xfrm rot="16215985">
              <a:off x="4888326" y="4646613"/>
              <a:ext cx="225425" cy="2819400"/>
            </a:xfrm>
            <a:prstGeom prst="leftBrace">
              <a:avLst>
                <a:gd name="adj1" fmla="val 10422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Text Box 40">
              <a:extLst>
                <a:ext uri="{FF2B5EF4-FFF2-40B4-BE49-F238E27FC236}">
                  <a16:creationId xmlns="" xmlns:a16="http://schemas.microsoft.com/office/drawing/2014/main" id="{6D353B29-B651-40CE-B30D-AEC673590317}"/>
                </a:ext>
              </a:extLst>
            </p:cNvPr>
            <p:cNvSpPr txBox="1">
              <a:spLocks noChangeArrowheads="1"/>
            </p:cNvSpPr>
            <p:nvPr/>
          </p:nvSpPr>
          <p:spPr bwMode="auto">
            <a:xfrm>
              <a:off x="7004464" y="4281488"/>
              <a:ext cx="1853499" cy="86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Exponential</a:t>
              </a:r>
            </a:p>
            <a:p>
              <a:r>
                <a:rPr lang="en-US" altLang="en-US"/>
                <a:t>Growth</a:t>
              </a:r>
            </a:p>
          </p:txBody>
        </p:sp>
      </p:grpSp>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21" name="Footer Placeholder 20"/>
          <p:cNvSpPr>
            <a:spLocks noGrp="1"/>
          </p:cNvSpPr>
          <p:nvPr>
            <p:ph type="ftr" sz="quarter" idx="11"/>
          </p:nvPr>
        </p:nvSpPr>
        <p:spPr/>
        <p:txBody>
          <a:bodyPr/>
          <a:lstStyle/>
          <a:p>
            <a:pPr>
              <a:defRPr/>
            </a:pPr>
            <a:r>
              <a:rPr lang="en-US" smtClean="0"/>
              <a:t>CSPL-201@IIT Jammu</a:t>
            </a:r>
            <a:endParaRPr lang="en-US"/>
          </a:p>
        </p:txBody>
      </p:sp>
      <p:sp>
        <p:nvSpPr>
          <p:cNvPr id="22" name="Slide Number Placeholder 21"/>
          <p:cNvSpPr>
            <a:spLocks noGrp="1"/>
          </p:cNvSpPr>
          <p:nvPr>
            <p:ph type="sldNum" sz="quarter" idx="12"/>
          </p:nvPr>
        </p:nvSpPr>
        <p:spPr/>
        <p:txBody>
          <a:bodyPr/>
          <a:lstStyle/>
          <a:p>
            <a:pPr>
              <a:defRPr/>
            </a:pPr>
            <a:fld id="{3178307A-B60E-3E4C-B673-B20EAFE329C8}" type="slidenum">
              <a:rPr lang="en-US" smtClean="0"/>
              <a:pPr>
                <a:defRPr/>
              </a:pPr>
              <a:t>12</a:t>
            </a:fld>
            <a:endParaRPr lang="en-US"/>
          </a:p>
        </p:txBody>
      </p:sp>
      <p:sp>
        <p:nvSpPr>
          <p:cNvPr id="23"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42640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F3806-664E-4BE8-9692-3EFAE4A06CCE}"/>
              </a:ext>
            </a:extLst>
          </p:cNvPr>
          <p:cNvSpPr>
            <a:spLocks noGrp="1"/>
          </p:cNvSpPr>
          <p:nvPr>
            <p:ph type="title"/>
          </p:nvPr>
        </p:nvSpPr>
        <p:spPr/>
        <p:txBody>
          <a:bodyPr/>
          <a:lstStyle/>
          <a:p>
            <a:r>
              <a:rPr lang="en-IN" dirty="0"/>
              <a:t>Information Retrieval</a:t>
            </a:r>
          </a:p>
        </p:txBody>
      </p:sp>
      <p:sp>
        <p:nvSpPr>
          <p:cNvPr id="4" name="Rectangle 3">
            <a:extLst>
              <a:ext uri="{FF2B5EF4-FFF2-40B4-BE49-F238E27FC236}">
                <a16:creationId xmlns="" xmlns:a16="http://schemas.microsoft.com/office/drawing/2014/main" id="{331EC942-5371-465F-8F40-EDCDFDABE7DD}"/>
              </a:ext>
            </a:extLst>
          </p:cNvPr>
          <p:cNvSpPr/>
          <p:nvPr/>
        </p:nvSpPr>
        <p:spPr>
          <a:xfrm>
            <a:off x="685801" y="1600200"/>
            <a:ext cx="8001000" cy="3416320"/>
          </a:xfrm>
          <a:prstGeom prst="rect">
            <a:avLst/>
          </a:prstGeom>
        </p:spPr>
        <p:txBody>
          <a:bodyPr wrap="square">
            <a:spAutoFit/>
          </a:bodyPr>
          <a:lstStyle/>
          <a:p>
            <a:pPr marL="342900" indent="-342900">
              <a:lnSpc>
                <a:spcPct val="90000"/>
              </a:lnSpc>
              <a:buFont typeface="Wingdings" charset="2"/>
              <a:buChar char="Ø"/>
            </a:pPr>
            <a:r>
              <a:rPr lang="en-US" altLang="en-US" sz="2400" dirty="0">
                <a:latin typeface="Calibri" charset="0"/>
                <a:ea typeface="Calibri" charset="0"/>
                <a:cs typeface="Calibri" charset="0"/>
              </a:rPr>
              <a:t>Early IR system basically extended library catalog systems, allowing</a:t>
            </a:r>
          </a:p>
          <a:p>
            <a:pPr marL="800100" lvl="1" indent="-342900">
              <a:lnSpc>
                <a:spcPct val="90000"/>
              </a:lnSpc>
              <a:buFont typeface="Wingdings" charset="2"/>
              <a:buChar char="v"/>
            </a:pPr>
            <a:r>
              <a:rPr lang="en-US" altLang="en-US" sz="2400" dirty="0">
                <a:latin typeface="Calibri" charset="0"/>
                <a:ea typeface="Calibri" charset="0"/>
                <a:cs typeface="Calibri" charset="0"/>
              </a:rPr>
              <a:t>Keyword searches,</a:t>
            </a:r>
          </a:p>
          <a:p>
            <a:pPr marL="800100" lvl="1" indent="-342900">
              <a:lnSpc>
                <a:spcPct val="90000"/>
              </a:lnSpc>
              <a:buFont typeface="Wingdings" charset="2"/>
              <a:buChar char="v"/>
            </a:pPr>
            <a:r>
              <a:rPr lang="en-US" altLang="en-US" sz="2400" dirty="0">
                <a:latin typeface="Calibri" charset="0"/>
                <a:ea typeface="Calibri" charset="0"/>
                <a:cs typeface="Calibri" charset="0"/>
              </a:rPr>
              <a:t>Limited abstract searches</a:t>
            </a:r>
          </a:p>
          <a:p>
            <a:pPr>
              <a:lnSpc>
                <a:spcPct val="90000"/>
              </a:lnSpc>
              <a:buFontTx/>
              <a:buNone/>
            </a:pPr>
            <a:r>
              <a:rPr lang="en-US" altLang="en-US" sz="2400" dirty="0">
                <a:latin typeface="Calibri" charset="0"/>
                <a:ea typeface="Calibri" charset="0"/>
                <a:cs typeface="Calibri" charset="0"/>
              </a:rPr>
              <a:t>     </a:t>
            </a:r>
            <a:r>
              <a:rPr lang="en-US" altLang="en-US" sz="2400" dirty="0" smtClean="0">
                <a:latin typeface="Calibri" charset="0"/>
                <a:ea typeface="Calibri" charset="0"/>
                <a:cs typeface="Calibri" charset="0"/>
              </a:rPr>
              <a:t>	in </a:t>
            </a:r>
            <a:r>
              <a:rPr lang="en-US" altLang="en-US" sz="2400" dirty="0">
                <a:latin typeface="Calibri" charset="0"/>
                <a:ea typeface="Calibri" charset="0"/>
                <a:cs typeface="Calibri" charset="0"/>
              </a:rPr>
              <a:t>addition to Author/Title/Subject and including </a:t>
            </a:r>
            <a:r>
              <a:rPr lang="en-US" altLang="en-US" sz="2400" dirty="0" smtClean="0">
                <a:latin typeface="Calibri" charset="0"/>
                <a:ea typeface="Calibri" charset="0"/>
                <a:cs typeface="Calibri" charset="0"/>
              </a:rPr>
              <a:t>	Boolean </a:t>
            </a:r>
            <a:r>
              <a:rPr lang="en-US" altLang="en-US" sz="2400" dirty="0">
                <a:latin typeface="Calibri" charset="0"/>
                <a:ea typeface="Calibri" charset="0"/>
                <a:cs typeface="Calibri" charset="0"/>
              </a:rPr>
              <a:t>combination functionality</a:t>
            </a:r>
          </a:p>
          <a:p>
            <a:pPr>
              <a:lnSpc>
                <a:spcPct val="90000"/>
              </a:lnSpc>
              <a:buFontTx/>
              <a:buNone/>
            </a:pPr>
            <a:endParaRPr lang="en-US" altLang="en-US" sz="2400" dirty="0">
              <a:latin typeface="Calibri" charset="0"/>
              <a:ea typeface="Calibri" charset="0"/>
              <a:cs typeface="Calibri" charset="0"/>
            </a:endParaRPr>
          </a:p>
          <a:p>
            <a:pPr marL="342900" indent="-342900">
              <a:lnSpc>
                <a:spcPct val="90000"/>
              </a:lnSpc>
              <a:buFont typeface="Wingdings" charset="2"/>
              <a:buChar char="Ø"/>
            </a:pPr>
            <a:r>
              <a:rPr lang="en-US" altLang="en-US" sz="2400" dirty="0">
                <a:latin typeface="Calibri" charset="0"/>
                <a:ea typeface="Calibri" charset="0"/>
                <a:cs typeface="Calibri" charset="0"/>
              </a:rPr>
              <a:t>IR was seen as </a:t>
            </a:r>
            <a:r>
              <a:rPr lang="en-US" altLang="en-US" sz="2400" dirty="0">
                <a:solidFill>
                  <a:srgbClr val="FF0000"/>
                </a:solidFill>
                <a:latin typeface="Calibri" charset="0"/>
                <a:ea typeface="Calibri" charset="0"/>
                <a:cs typeface="Calibri" charset="0"/>
              </a:rPr>
              <a:t>reference</a:t>
            </a:r>
            <a:r>
              <a:rPr lang="en-US" altLang="en-US" sz="2400" dirty="0">
                <a:latin typeface="Calibri" charset="0"/>
                <a:ea typeface="Calibri" charset="0"/>
                <a:cs typeface="Calibri" charset="0"/>
              </a:rPr>
              <a:t> retrieval</a:t>
            </a:r>
          </a:p>
          <a:p>
            <a:pPr>
              <a:lnSpc>
                <a:spcPct val="90000"/>
              </a:lnSpc>
              <a:buFontTx/>
              <a:buNone/>
            </a:pPr>
            <a:r>
              <a:rPr lang="en-US" altLang="en-US" sz="2400" dirty="0">
                <a:latin typeface="Calibri" charset="0"/>
                <a:ea typeface="Calibri" charset="0"/>
                <a:cs typeface="Calibri" charset="0"/>
              </a:rPr>
              <a:t>    </a:t>
            </a:r>
            <a:r>
              <a:rPr lang="en-US" altLang="en-US" sz="2400" dirty="0" smtClean="0">
                <a:latin typeface="Calibri" charset="0"/>
                <a:ea typeface="Calibri" charset="0"/>
                <a:cs typeface="Calibri" charset="0"/>
              </a:rPr>
              <a:t>	(</a:t>
            </a:r>
            <a:r>
              <a:rPr lang="en-US" altLang="en-US" sz="2400" dirty="0">
                <a:latin typeface="Calibri" charset="0"/>
                <a:ea typeface="Calibri" charset="0"/>
                <a:cs typeface="Calibri" charset="0"/>
              </a:rPr>
              <a:t>full documents still had to be ordered/delivered by </a:t>
            </a:r>
            <a:r>
              <a:rPr lang="en-US" altLang="en-US" sz="2400" dirty="0" smtClean="0">
                <a:latin typeface="Calibri" charset="0"/>
                <a:ea typeface="Calibri" charset="0"/>
                <a:cs typeface="Calibri" charset="0"/>
              </a:rPr>
              <a:t>	hand</a:t>
            </a:r>
            <a:r>
              <a:rPr lang="en-US" altLang="en-US" sz="2400" dirty="0">
                <a:latin typeface="Calibri" charset="0"/>
                <a:ea typeface="Calibri" charset="0"/>
                <a:cs typeface="Calibri" charset="0"/>
              </a:rPr>
              <a:t>)</a:t>
            </a:r>
          </a:p>
        </p:txBody>
      </p:sp>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13</a:t>
            </a:fld>
            <a:endParaRPr lang="en-US"/>
          </a:p>
        </p:txBody>
      </p:sp>
      <p:sp>
        <p:nvSpPr>
          <p:cNvPr id="7"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429451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Text Box 10">
            <a:extLst>
              <a:ext uri="{FF2B5EF4-FFF2-40B4-BE49-F238E27FC236}">
                <a16:creationId xmlns="" xmlns:a16="http://schemas.microsoft.com/office/drawing/2014/main" id="{28ED5072-0AEF-4B13-954C-3C19C76ADA73}"/>
              </a:ext>
            </a:extLst>
          </p:cNvPr>
          <p:cNvSpPr txBox="1">
            <a:spLocks noChangeArrowheads="1"/>
          </p:cNvSpPr>
          <p:nvPr/>
        </p:nvSpPr>
        <p:spPr bwMode="auto">
          <a:xfrm>
            <a:off x="609600" y="685800"/>
            <a:ext cx="8534399"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FF0000"/>
                </a:solidFill>
                <a:latin typeface="Calibri" charset="0"/>
                <a:ea typeface="Calibri" charset="0"/>
                <a:cs typeface="Calibri" charset="0"/>
              </a:rPr>
              <a:t>Old View</a:t>
            </a:r>
          </a:p>
          <a:p>
            <a:pPr>
              <a:spcBef>
                <a:spcPct val="50000"/>
              </a:spcBef>
            </a:pPr>
            <a:r>
              <a:rPr lang="en-US" altLang="en-US" sz="2400" dirty="0">
                <a:latin typeface="Calibri" charset="0"/>
                <a:ea typeface="Calibri" charset="0"/>
                <a:cs typeface="Calibri" charset="0"/>
              </a:rPr>
              <a:t>Function of IR :</a:t>
            </a:r>
          </a:p>
          <a:p>
            <a:pPr>
              <a:spcBef>
                <a:spcPct val="50000"/>
              </a:spcBef>
            </a:pPr>
            <a:r>
              <a:rPr lang="en-US" altLang="en-US" sz="2400" dirty="0">
                <a:latin typeface="Calibri" charset="0"/>
                <a:ea typeface="Calibri" charset="0"/>
                <a:cs typeface="Calibri" charset="0"/>
              </a:rPr>
              <a:t>     Map </a:t>
            </a:r>
            <a:r>
              <a:rPr lang="en-US" altLang="en-US" sz="2400" u="sng" dirty="0">
                <a:latin typeface="Calibri" charset="0"/>
                <a:ea typeface="Calibri" charset="0"/>
                <a:cs typeface="Calibri" charset="0"/>
              </a:rPr>
              <a:t>queries</a:t>
            </a:r>
            <a:r>
              <a:rPr lang="en-US" altLang="en-US" sz="2400" dirty="0">
                <a:latin typeface="Calibri" charset="0"/>
                <a:ea typeface="Calibri" charset="0"/>
                <a:cs typeface="Calibri" charset="0"/>
              </a:rPr>
              <a:t> to relevant documents</a:t>
            </a:r>
          </a:p>
          <a:p>
            <a:pPr>
              <a:spcBef>
                <a:spcPct val="50000"/>
              </a:spcBef>
            </a:pPr>
            <a:r>
              <a:rPr lang="en-US" altLang="en-US" sz="2400" dirty="0">
                <a:solidFill>
                  <a:srgbClr val="FF0000"/>
                </a:solidFill>
                <a:latin typeface="Calibri" charset="0"/>
                <a:ea typeface="Calibri" charset="0"/>
                <a:cs typeface="Calibri" charset="0"/>
              </a:rPr>
              <a:t>New View</a:t>
            </a:r>
          </a:p>
          <a:p>
            <a:pPr>
              <a:spcBef>
                <a:spcPct val="50000"/>
              </a:spcBef>
            </a:pPr>
            <a:r>
              <a:rPr lang="en-US" altLang="en-US" sz="2400" dirty="0">
                <a:latin typeface="Calibri" charset="0"/>
                <a:ea typeface="Calibri" charset="0"/>
                <a:cs typeface="Calibri" charset="0"/>
              </a:rPr>
              <a:t> Satisfy user’s </a:t>
            </a:r>
            <a:r>
              <a:rPr lang="en-US" altLang="en-US" sz="2400" dirty="0">
                <a:solidFill>
                  <a:srgbClr val="FF0000"/>
                </a:solidFill>
                <a:latin typeface="Calibri" charset="0"/>
                <a:ea typeface="Calibri" charset="0"/>
                <a:cs typeface="Calibri" charset="0"/>
              </a:rPr>
              <a:t>information need </a:t>
            </a:r>
          </a:p>
          <a:p>
            <a:pPr>
              <a:spcBef>
                <a:spcPct val="50000"/>
              </a:spcBef>
            </a:pPr>
            <a:r>
              <a:rPr lang="en-US" altLang="en-US" sz="2400" dirty="0">
                <a:solidFill>
                  <a:srgbClr val="FF0000"/>
                </a:solidFill>
                <a:latin typeface="Calibri" charset="0"/>
                <a:ea typeface="Calibri" charset="0"/>
                <a:cs typeface="Calibri" charset="0"/>
              </a:rPr>
              <a:t>Infer</a:t>
            </a:r>
            <a:r>
              <a:rPr lang="en-US" altLang="en-US" sz="2400" dirty="0">
                <a:latin typeface="Calibri" charset="0"/>
                <a:ea typeface="Calibri" charset="0"/>
                <a:cs typeface="Calibri" charset="0"/>
              </a:rPr>
              <a:t> goals/information need from:</a:t>
            </a:r>
          </a:p>
          <a:p>
            <a:pPr lvl="1">
              <a:spcBef>
                <a:spcPct val="50000"/>
              </a:spcBef>
              <a:buFontTx/>
              <a:buChar char="-"/>
            </a:pPr>
            <a:r>
              <a:rPr lang="en-US" altLang="en-US" sz="2400" dirty="0">
                <a:latin typeface="Calibri" charset="0"/>
                <a:ea typeface="Calibri" charset="0"/>
                <a:cs typeface="Calibri" charset="0"/>
              </a:rPr>
              <a:t> query itself</a:t>
            </a:r>
          </a:p>
          <a:p>
            <a:pPr lvl="1">
              <a:spcBef>
                <a:spcPct val="50000"/>
              </a:spcBef>
              <a:buFontTx/>
              <a:buChar char="-"/>
            </a:pPr>
            <a:r>
              <a:rPr lang="en-US" altLang="en-US" sz="2400" dirty="0">
                <a:latin typeface="Calibri" charset="0"/>
                <a:ea typeface="Calibri" charset="0"/>
                <a:cs typeface="Calibri" charset="0"/>
              </a:rPr>
              <a:t> past user query history</a:t>
            </a:r>
          </a:p>
          <a:p>
            <a:pPr lvl="1">
              <a:spcBef>
                <a:spcPct val="50000"/>
              </a:spcBef>
              <a:buFontTx/>
              <a:buChar char="-"/>
            </a:pPr>
            <a:r>
              <a:rPr lang="en-US" altLang="en-US" sz="2400" dirty="0">
                <a:latin typeface="Calibri" charset="0"/>
                <a:ea typeface="Calibri" charset="0"/>
                <a:cs typeface="Calibri" charset="0"/>
              </a:rPr>
              <a:t> User </a:t>
            </a:r>
            <a:r>
              <a:rPr lang="en-US" altLang="en-US" sz="2400" dirty="0" smtClean="0">
                <a:latin typeface="Calibri" charset="0"/>
                <a:ea typeface="Calibri" charset="0"/>
                <a:cs typeface="Calibri" charset="0"/>
              </a:rPr>
              <a:t>profiling</a:t>
            </a:r>
            <a:endParaRPr lang="en-US" altLang="en-US" sz="2400" dirty="0">
              <a:latin typeface="Calibri" charset="0"/>
              <a:ea typeface="Calibri" charset="0"/>
              <a:cs typeface="Calibri" charset="0"/>
            </a:endParaRPr>
          </a:p>
          <a:p>
            <a:pPr lvl="1">
              <a:spcBef>
                <a:spcPct val="50000"/>
              </a:spcBef>
              <a:buFontTx/>
              <a:buChar char="-"/>
            </a:pPr>
            <a:r>
              <a:rPr lang="en-US" altLang="en-US" sz="2400" dirty="0">
                <a:latin typeface="Calibri" charset="0"/>
                <a:ea typeface="Calibri" charset="0"/>
                <a:cs typeface="Calibri" charset="0"/>
              </a:rPr>
              <a:t> Collective analysis of other user feedback on similar queries</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A5922112-6E9D-234D-8FF8-6C56185B6C71}" type="slidenum">
              <a:rPr lang="en-US" smtClean="0"/>
              <a:pPr>
                <a:defRPr/>
              </a:pPr>
              <a:t>14</a:t>
            </a:fld>
            <a:endParaRPr lang="en-US"/>
          </a:p>
        </p:txBody>
      </p:sp>
      <p:sp>
        <p:nvSpPr>
          <p:cNvPr id="6" name="Title 1">
            <a:extLst>
              <a:ext uri="{FF2B5EF4-FFF2-40B4-BE49-F238E27FC236}">
                <a16:creationId xmlns="" xmlns:a16="http://schemas.microsoft.com/office/drawing/2014/main" id="{13FF3806-664E-4BE8-9692-3EFAE4A06CCE}"/>
              </a:ext>
            </a:extLst>
          </p:cNvPr>
          <p:cNvSpPr>
            <a:spLocks noGrp="1"/>
          </p:cNvSpPr>
          <p:nvPr>
            <p:ph type="title"/>
          </p:nvPr>
        </p:nvSpPr>
        <p:spPr>
          <a:xfrm>
            <a:off x="457200" y="0"/>
            <a:ext cx="8229600" cy="753408"/>
          </a:xfrm>
        </p:spPr>
        <p:txBody>
          <a:bodyPr/>
          <a:lstStyle/>
          <a:p>
            <a:r>
              <a:rPr lang="en-IN" dirty="0"/>
              <a:t>Information </a:t>
            </a:r>
            <a:r>
              <a:rPr lang="en-IN" dirty="0" smtClean="0"/>
              <a:t>Retrieval View</a:t>
            </a:r>
            <a:endParaRPr lang="en-IN" dirty="0"/>
          </a:p>
        </p:txBody>
      </p:sp>
      <p:sp>
        <p:nvSpPr>
          <p:cNvPr id="8" name="Line 8"/>
          <p:cNvSpPr>
            <a:spLocks noChangeShapeType="1"/>
          </p:cNvSpPr>
          <p:nvPr/>
        </p:nvSpPr>
        <p:spPr bwMode="auto">
          <a:xfrm flipV="1">
            <a:off x="457201" y="6858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554328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a:extLst>
              <a:ext uri="{FF2B5EF4-FFF2-40B4-BE49-F238E27FC236}">
                <a16:creationId xmlns="" xmlns:a16="http://schemas.microsoft.com/office/drawing/2014/main" id="{A932B09F-0750-4A94-BD21-46CD18475752}"/>
              </a:ext>
            </a:extLst>
          </p:cNvPr>
          <p:cNvSpPr txBox="1">
            <a:spLocks noChangeArrowheads="1"/>
          </p:cNvSpPr>
          <p:nvPr/>
        </p:nvSpPr>
        <p:spPr bwMode="auto">
          <a:xfrm>
            <a:off x="685800" y="835759"/>
            <a:ext cx="8458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smtClean="0">
                <a:latin typeface="Calibri" charset="0"/>
                <a:ea typeface="Calibri" charset="0"/>
                <a:cs typeface="Calibri" charset="0"/>
              </a:rPr>
              <a:t>Returns </a:t>
            </a:r>
            <a:r>
              <a:rPr lang="en-US" altLang="en-US" sz="2400" dirty="0">
                <a:latin typeface="Calibri" charset="0"/>
                <a:ea typeface="Calibri" charset="0"/>
                <a:cs typeface="Calibri" charset="0"/>
              </a:rPr>
              <a:t>information in a format useful/intelligible to the user</a:t>
            </a:r>
          </a:p>
          <a:p>
            <a:pPr lvl="1">
              <a:spcBef>
                <a:spcPct val="50000"/>
              </a:spcBef>
              <a:buFontTx/>
              <a:buChar char="•"/>
            </a:pPr>
            <a:r>
              <a:rPr lang="en-US" altLang="en-US" sz="2400" dirty="0">
                <a:latin typeface="Calibri" charset="0"/>
                <a:ea typeface="Calibri" charset="0"/>
                <a:cs typeface="Calibri" charset="0"/>
              </a:rPr>
              <a:t> weighted orderings</a:t>
            </a:r>
          </a:p>
          <a:p>
            <a:pPr lvl="1">
              <a:spcBef>
                <a:spcPct val="50000"/>
              </a:spcBef>
              <a:buFontTx/>
              <a:buChar char="•"/>
            </a:pPr>
            <a:r>
              <a:rPr lang="en-US" altLang="en-US" sz="2400" dirty="0">
                <a:latin typeface="Calibri" charset="0"/>
                <a:ea typeface="Calibri" charset="0"/>
                <a:cs typeface="Calibri" charset="0"/>
              </a:rPr>
              <a:t> </a:t>
            </a:r>
            <a:r>
              <a:rPr lang="en-US" altLang="en-US" sz="2400" dirty="0" smtClean="0">
                <a:latin typeface="Calibri" charset="0"/>
                <a:ea typeface="Calibri" charset="0"/>
                <a:cs typeface="Calibri" charset="0"/>
              </a:rPr>
              <a:t>clustering </a:t>
            </a:r>
            <a:r>
              <a:rPr lang="en-US" altLang="en-US" sz="2400" dirty="0">
                <a:latin typeface="Calibri" charset="0"/>
                <a:ea typeface="Calibri" charset="0"/>
                <a:cs typeface="Calibri" charset="0"/>
              </a:rPr>
              <a:t>of documents by different attributes</a:t>
            </a:r>
          </a:p>
          <a:p>
            <a:pPr lvl="1">
              <a:spcBef>
                <a:spcPct val="50000"/>
              </a:spcBef>
              <a:buFontTx/>
              <a:buChar char="•"/>
            </a:pPr>
            <a:r>
              <a:rPr lang="en-US" altLang="en-US" sz="2400" dirty="0">
                <a:latin typeface="Calibri" charset="0"/>
                <a:ea typeface="Calibri" charset="0"/>
                <a:cs typeface="Calibri" charset="0"/>
              </a:rPr>
              <a:t> </a:t>
            </a:r>
            <a:r>
              <a:rPr lang="en-US" altLang="en-US" sz="2400" dirty="0">
                <a:solidFill>
                  <a:srgbClr val="FF0000"/>
                </a:solidFill>
                <a:latin typeface="Calibri" charset="0"/>
                <a:ea typeface="Calibri" charset="0"/>
                <a:cs typeface="Calibri" charset="0"/>
              </a:rPr>
              <a:t>visualization tools</a:t>
            </a:r>
          </a:p>
          <a:p>
            <a:pPr>
              <a:spcBef>
                <a:spcPct val="50000"/>
              </a:spcBef>
            </a:pPr>
            <a:r>
              <a:rPr lang="en-US" altLang="en-US" sz="2400" dirty="0" smtClean="0">
                <a:latin typeface="Calibri" charset="0"/>
                <a:ea typeface="Calibri" charset="0"/>
                <a:cs typeface="Calibri" charset="0"/>
              </a:rPr>
              <a:t>Text </a:t>
            </a:r>
            <a:r>
              <a:rPr lang="en-US" altLang="en-US" sz="2400" dirty="0">
                <a:latin typeface="Calibri" charset="0"/>
                <a:ea typeface="Calibri" charset="0"/>
                <a:cs typeface="Calibri" charset="0"/>
              </a:rPr>
              <a:t>Understanding techniques to extract answer to questions       or at least </a:t>
            </a:r>
            <a:r>
              <a:rPr lang="en-US" altLang="en-US" sz="2400" dirty="0" err="1">
                <a:latin typeface="Calibri" charset="0"/>
                <a:ea typeface="Calibri" charset="0"/>
                <a:cs typeface="Calibri" charset="0"/>
              </a:rPr>
              <a:t>subregion</a:t>
            </a:r>
            <a:r>
              <a:rPr lang="en-US" altLang="en-US" sz="2400" dirty="0">
                <a:latin typeface="Calibri" charset="0"/>
                <a:ea typeface="Calibri" charset="0"/>
                <a:cs typeface="Calibri" charset="0"/>
              </a:rPr>
              <a:t> of text</a:t>
            </a:r>
          </a:p>
          <a:p>
            <a:pPr>
              <a:spcBef>
                <a:spcPct val="50000"/>
              </a:spcBef>
            </a:pPr>
            <a:r>
              <a:rPr lang="en-US" altLang="en-US" sz="2400" dirty="0">
                <a:latin typeface="Calibri" charset="0"/>
                <a:ea typeface="Calibri" charset="0"/>
                <a:cs typeface="Calibri" charset="0"/>
              </a:rPr>
              <a:t>Who is the current mayor of </a:t>
            </a:r>
            <a:r>
              <a:rPr lang="en-US" altLang="en-US" sz="2400" dirty="0" smtClean="0">
                <a:latin typeface="Calibri" charset="0"/>
                <a:ea typeface="Calibri" charset="0"/>
                <a:cs typeface="Calibri" charset="0"/>
              </a:rPr>
              <a:t>Jammu?</a:t>
            </a:r>
            <a:endParaRPr lang="en-US" altLang="en-US" sz="2400" dirty="0">
              <a:latin typeface="Calibri" charset="0"/>
              <a:ea typeface="Calibri" charset="0"/>
              <a:cs typeface="Calibri" charset="0"/>
            </a:endParaRPr>
          </a:p>
          <a:p>
            <a:pPr>
              <a:spcBef>
                <a:spcPct val="50000"/>
              </a:spcBef>
            </a:pPr>
            <a:r>
              <a:rPr lang="en-US" altLang="en-US" sz="2400" dirty="0">
                <a:latin typeface="Calibri" charset="0"/>
                <a:ea typeface="Calibri" charset="0"/>
                <a:cs typeface="Calibri" charset="0"/>
              </a:rPr>
              <a:t>	don’t need full </a:t>
            </a:r>
            <a:r>
              <a:rPr lang="en-US" altLang="en-US" sz="2400" dirty="0" smtClean="0">
                <a:latin typeface="Calibri" charset="0"/>
                <a:ea typeface="Calibri" charset="0"/>
                <a:cs typeface="Calibri" charset="0"/>
              </a:rPr>
              <a:t>article </a:t>
            </a:r>
            <a:r>
              <a:rPr lang="en-US" altLang="en-US" sz="2400" dirty="0">
                <a:latin typeface="Calibri" charset="0"/>
                <a:ea typeface="Calibri" charset="0"/>
                <a:cs typeface="Calibri" charset="0"/>
              </a:rPr>
              <a:t>on </a:t>
            </a:r>
            <a:r>
              <a:rPr lang="en-US" altLang="en-US" sz="2400" dirty="0" smtClean="0">
                <a:latin typeface="Calibri" charset="0"/>
                <a:ea typeface="Calibri" charset="0"/>
                <a:cs typeface="Calibri" charset="0"/>
              </a:rPr>
              <a:t>city/state,</a:t>
            </a:r>
            <a:endParaRPr lang="en-US" altLang="en-US" sz="2400" dirty="0">
              <a:latin typeface="Calibri" charset="0"/>
              <a:ea typeface="Calibri" charset="0"/>
              <a:cs typeface="Calibri" charset="0"/>
            </a:endParaRPr>
          </a:p>
          <a:p>
            <a:pPr>
              <a:spcBef>
                <a:spcPct val="50000"/>
              </a:spcBef>
            </a:pPr>
            <a:r>
              <a:rPr lang="en-US" altLang="en-US" sz="2400" dirty="0">
                <a:latin typeface="Calibri" charset="0"/>
                <a:ea typeface="Calibri" charset="0"/>
                <a:cs typeface="Calibri" charset="0"/>
              </a:rPr>
              <a:t>	just the answer(and available source for proof)</a:t>
            </a:r>
          </a:p>
        </p:txBody>
      </p:sp>
      <p:sp>
        <p:nvSpPr>
          <p:cNvPr id="8199" name="AutoShape 7">
            <a:extLst>
              <a:ext uri="{FF2B5EF4-FFF2-40B4-BE49-F238E27FC236}">
                <a16:creationId xmlns="" xmlns:a16="http://schemas.microsoft.com/office/drawing/2014/main" id="{C3D001AB-109C-40C3-9E54-6F313C7F90A2}"/>
              </a:ext>
            </a:extLst>
          </p:cNvPr>
          <p:cNvSpPr>
            <a:spLocks noChangeArrowheads="1"/>
          </p:cNvSpPr>
          <p:nvPr/>
        </p:nvSpPr>
        <p:spPr bwMode="auto">
          <a:xfrm>
            <a:off x="990600" y="4629150"/>
            <a:ext cx="514350" cy="171450"/>
          </a:xfrm>
          <a:prstGeom prst="rightArrow">
            <a:avLst>
              <a:gd name="adj1" fmla="val 50000"/>
              <a:gd name="adj2" fmla="val 7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bg1"/>
              </a:solidFill>
            </a:endParaRP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A5922112-6E9D-234D-8FF8-6C56185B6C71}" type="slidenum">
              <a:rPr lang="en-US" smtClean="0"/>
              <a:pPr>
                <a:defRPr/>
              </a:pPr>
              <a:t>15</a:t>
            </a:fld>
            <a:endParaRPr lang="en-US"/>
          </a:p>
        </p:txBody>
      </p:sp>
      <p:sp>
        <p:nvSpPr>
          <p:cNvPr id="7" name="Line 8"/>
          <p:cNvSpPr>
            <a:spLocks noChangeShapeType="1"/>
          </p:cNvSpPr>
          <p:nvPr/>
        </p:nvSpPr>
        <p:spPr bwMode="auto">
          <a:xfrm flipV="1">
            <a:off x="457201" y="7620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8" name="Title 1">
            <a:extLst>
              <a:ext uri="{FF2B5EF4-FFF2-40B4-BE49-F238E27FC236}">
                <a16:creationId xmlns="" xmlns:a16="http://schemas.microsoft.com/office/drawing/2014/main" id="{13FF3806-664E-4BE8-9692-3EFAE4A06CCE}"/>
              </a:ext>
            </a:extLst>
          </p:cNvPr>
          <p:cNvSpPr>
            <a:spLocks noGrp="1"/>
          </p:cNvSpPr>
          <p:nvPr>
            <p:ph type="title"/>
          </p:nvPr>
        </p:nvSpPr>
        <p:spPr>
          <a:xfrm>
            <a:off x="457200" y="0"/>
            <a:ext cx="8229600" cy="753408"/>
          </a:xfrm>
        </p:spPr>
        <p:txBody>
          <a:bodyPr/>
          <a:lstStyle/>
          <a:p>
            <a:r>
              <a:rPr lang="en-IN" dirty="0"/>
              <a:t>Information </a:t>
            </a:r>
            <a:r>
              <a:rPr lang="en-IN" dirty="0" smtClean="0"/>
              <a:t>Retrieval View</a:t>
            </a:r>
            <a:endParaRPr lang="en-IN" dirty="0"/>
          </a:p>
        </p:txBody>
      </p:sp>
    </p:spTree>
    <p:extLst>
      <p:ext uri="{BB962C8B-B14F-4D97-AF65-F5344CB8AC3E}">
        <p14:creationId xmlns:p14="http://schemas.microsoft.com/office/powerpoint/2010/main" val="818551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F8FB5-6510-443F-BE9C-0B23C4F8B551}"/>
              </a:ext>
            </a:extLst>
          </p:cNvPr>
          <p:cNvSpPr>
            <a:spLocks noGrp="1"/>
          </p:cNvSpPr>
          <p:nvPr>
            <p:ph type="title"/>
          </p:nvPr>
        </p:nvSpPr>
        <p:spPr/>
        <p:txBody>
          <a:bodyPr/>
          <a:lstStyle/>
          <a:p>
            <a:r>
              <a:rPr lang="en-IN" dirty="0"/>
              <a:t>Information </a:t>
            </a:r>
            <a:r>
              <a:rPr lang="en-IN" dirty="0" smtClean="0"/>
              <a:t>Retrieval </a:t>
            </a:r>
            <a:r>
              <a:rPr lang="en-IN" dirty="0"/>
              <a:t>S</a:t>
            </a:r>
            <a:r>
              <a:rPr lang="en-IN" dirty="0" smtClean="0"/>
              <a:t>ystem</a:t>
            </a:r>
            <a:endParaRPr lang="en-IN" dirty="0"/>
          </a:p>
        </p:txBody>
      </p:sp>
      <p:pic>
        <p:nvPicPr>
          <p:cNvPr id="5" name="Picture 4">
            <a:extLst>
              <a:ext uri="{FF2B5EF4-FFF2-40B4-BE49-F238E27FC236}">
                <a16:creationId xmlns="" xmlns:a16="http://schemas.microsoft.com/office/drawing/2014/main" id="{229CC908-34DD-43F4-992E-01C1A0AF0661}"/>
              </a:ext>
            </a:extLst>
          </p:cNvPr>
          <p:cNvPicPr>
            <a:picLocks noChangeAspect="1"/>
          </p:cNvPicPr>
          <p:nvPr/>
        </p:nvPicPr>
        <p:blipFill>
          <a:blip r:embed="rId2"/>
          <a:stretch>
            <a:fillRect/>
          </a:stretch>
        </p:blipFill>
        <p:spPr>
          <a:xfrm>
            <a:off x="381000" y="1676400"/>
            <a:ext cx="8326754" cy="3581400"/>
          </a:xfrm>
          <a:prstGeom prst="rect">
            <a:avLst/>
          </a:prstGeom>
        </p:spPr>
      </p:pic>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4" name="Footer Placeholder 3"/>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16</a:t>
            </a:fld>
            <a:endParaRPr lang="en-US"/>
          </a:p>
        </p:txBody>
      </p:sp>
      <p:sp>
        <p:nvSpPr>
          <p:cNvPr id="7" name="Line 8"/>
          <p:cNvSpPr>
            <a:spLocks noChangeShapeType="1"/>
          </p:cNvSpPr>
          <p:nvPr/>
        </p:nvSpPr>
        <p:spPr bwMode="auto">
          <a:xfrm flipV="1">
            <a:off x="381000" y="10318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614431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1466C-BBBC-4616-B0BF-7B473B4F55BB}"/>
              </a:ext>
            </a:extLst>
          </p:cNvPr>
          <p:cNvSpPr>
            <a:spLocks noGrp="1"/>
          </p:cNvSpPr>
          <p:nvPr>
            <p:ph type="title"/>
          </p:nvPr>
        </p:nvSpPr>
        <p:spPr>
          <a:xfrm>
            <a:off x="457200" y="0"/>
            <a:ext cx="8229600" cy="838200"/>
          </a:xfrm>
        </p:spPr>
        <p:txBody>
          <a:bodyPr/>
          <a:lstStyle/>
          <a:p>
            <a:r>
              <a:rPr lang="en-IN" dirty="0"/>
              <a:t>Information Retrieval System</a:t>
            </a:r>
          </a:p>
        </p:txBody>
      </p:sp>
      <p:pic>
        <p:nvPicPr>
          <p:cNvPr id="4" name="Picture 2">
            <a:extLst>
              <a:ext uri="{FF2B5EF4-FFF2-40B4-BE49-F238E27FC236}">
                <a16:creationId xmlns="" xmlns:a16="http://schemas.microsoft.com/office/drawing/2014/main" id="{E9B0112C-B6C0-4333-9174-DA936BD1DB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051282"/>
            <a:ext cx="6019800" cy="5055786"/>
          </a:xfrm>
          <a:noFill/>
        </p:spPr>
      </p:pic>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17</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644761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86E9D1-AC66-4E2B-B30B-A2E32D865896}"/>
              </a:ext>
            </a:extLst>
          </p:cNvPr>
          <p:cNvSpPr>
            <a:spLocks noGrp="1"/>
          </p:cNvSpPr>
          <p:nvPr>
            <p:ph type="title"/>
          </p:nvPr>
        </p:nvSpPr>
        <p:spPr>
          <a:xfrm>
            <a:off x="457200" y="76200"/>
            <a:ext cx="8229600" cy="1143000"/>
          </a:xfrm>
        </p:spPr>
        <p:txBody>
          <a:bodyPr/>
          <a:lstStyle/>
          <a:p>
            <a:r>
              <a:rPr lang="en-IN" dirty="0"/>
              <a:t>Major </a:t>
            </a:r>
            <a:r>
              <a:rPr lang="en-IN" smtClean="0"/>
              <a:t>Topics in IR</a:t>
            </a:r>
            <a:endParaRPr lang="en-IN" dirty="0"/>
          </a:p>
        </p:txBody>
      </p:sp>
      <p:sp>
        <p:nvSpPr>
          <p:cNvPr id="3" name="Content Placeholder 2">
            <a:extLst>
              <a:ext uri="{FF2B5EF4-FFF2-40B4-BE49-F238E27FC236}">
                <a16:creationId xmlns="" xmlns:a16="http://schemas.microsoft.com/office/drawing/2014/main" id="{8A8EC95D-74FD-4A4C-A3DA-937736A85786}"/>
              </a:ext>
            </a:extLst>
          </p:cNvPr>
          <p:cNvSpPr>
            <a:spLocks noGrp="1"/>
          </p:cNvSpPr>
          <p:nvPr>
            <p:ph idx="1"/>
          </p:nvPr>
        </p:nvSpPr>
        <p:spPr>
          <a:xfrm>
            <a:off x="457200" y="1219200"/>
            <a:ext cx="8534400" cy="4906963"/>
          </a:xfrm>
        </p:spPr>
        <p:txBody>
          <a:bodyPr/>
          <a:lstStyle/>
          <a:p>
            <a:r>
              <a:rPr lang="en-IN" sz="2400" dirty="0"/>
              <a:t>Indexing : for retrieving faster</a:t>
            </a:r>
          </a:p>
          <a:p>
            <a:r>
              <a:rPr lang="en-IN" sz="2400" dirty="0"/>
              <a:t>Ranking: to present most relevant results at the top</a:t>
            </a:r>
          </a:p>
          <a:p>
            <a:r>
              <a:rPr lang="en-IN" sz="2400" dirty="0" smtClean="0"/>
              <a:t>Compression: </a:t>
            </a:r>
            <a:r>
              <a:rPr lang="en-IN" sz="2400" dirty="0"/>
              <a:t>to store efficiently</a:t>
            </a:r>
          </a:p>
          <a:p>
            <a:r>
              <a:rPr lang="en-IN" sz="2400" dirty="0"/>
              <a:t>Error tolerating search </a:t>
            </a:r>
          </a:p>
          <a:p>
            <a:r>
              <a:rPr lang="en-IN" sz="2400" dirty="0"/>
              <a:t>Machine </a:t>
            </a:r>
            <a:r>
              <a:rPr lang="en-IN" sz="2400" dirty="0" smtClean="0"/>
              <a:t>learning: </a:t>
            </a:r>
            <a:r>
              <a:rPr lang="en-IN" sz="2400" dirty="0"/>
              <a:t>when fixed rule-based approaches fail</a:t>
            </a:r>
          </a:p>
          <a:p>
            <a:r>
              <a:rPr lang="en-IN" sz="2400" dirty="0"/>
              <a:t>Knowledge </a:t>
            </a:r>
            <a:r>
              <a:rPr lang="en-IN" sz="2400" dirty="0" smtClean="0"/>
              <a:t>bases: </a:t>
            </a:r>
            <a:r>
              <a:rPr lang="en-IN" sz="2400" dirty="0"/>
              <a:t>how to organize the structured data</a:t>
            </a:r>
          </a:p>
          <a:p>
            <a:r>
              <a:rPr lang="en-IN" sz="2400" dirty="0" smtClean="0"/>
              <a:t>Evaluation</a:t>
            </a:r>
            <a:endParaRPr lang="en-IN" sz="2400" dirty="0"/>
          </a:p>
          <a:p>
            <a:r>
              <a:rPr lang="en-IN" sz="2400" dirty="0" smtClean="0"/>
              <a:t>NLP</a:t>
            </a:r>
            <a:endParaRPr lang="en-IN" sz="2400" dirty="0"/>
          </a:p>
          <a:p>
            <a:endParaRPr lang="en-IN" sz="2400" dirty="0"/>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18</a:t>
            </a:fld>
            <a:endParaRPr lang="en-US"/>
          </a:p>
        </p:txBody>
      </p:sp>
      <p:sp>
        <p:nvSpPr>
          <p:cNvPr id="7" name="Line 8"/>
          <p:cNvSpPr>
            <a:spLocks noChangeShapeType="1"/>
          </p:cNvSpPr>
          <p:nvPr/>
        </p:nvSpPr>
        <p:spPr bwMode="auto">
          <a:xfrm flipV="1">
            <a:off x="457201" y="11080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099093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1E1DC7-0198-4865-B916-CBD333503491}"/>
              </a:ext>
            </a:extLst>
          </p:cNvPr>
          <p:cNvSpPr>
            <a:spLocks noGrp="1"/>
          </p:cNvSpPr>
          <p:nvPr>
            <p:ph type="title"/>
          </p:nvPr>
        </p:nvSpPr>
        <p:spPr>
          <a:xfrm>
            <a:off x="457200" y="76200"/>
            <a:ext cx="8229600" cy="1143000"/>
          </a:xfrm>
        </p:spPr>
        <p:txBody>
          <a:bodyPr/>
          <a:lstStyle/>
          <a:p>
            <a:r>
              <a:rPr lang="en-IN" dirty="0"/>
              <a:t>Modern Information </a:t>
            </a:r>
            <a:r>
              <a:rPr lang="en-IN" dirty="0" smtClean="0"/>
              <a:t>Retrieval </a:t>
            </a:r>
            <a:r>
              <a:rPr lang="en-IN" dirty="0"/>
              <a:t>S</a:t>
            </a:r>
            <a:r>
              <a:rPr lang="en-IN" dirty="0" smtClean="0"/>
              <a:t>ystems</a:t>
            </a:r>
            <a:endParaRPr lang="en-IN" dirty="0"/>
          </a:p>
        </p:txBody>
      </p:sp>
      <p:sp>
        <p:nvSpPr>
          <p:cNvPr id="3" name="Content Placeholder 2">
            <a:extLst>
              <a:ext uri="{FF2B5EF4-FFF2-40B4-BE49-F238E27FC236}">
                <a16:creationId xmlns="" xmlns:a16="http://schemas.microsoft.com/office/drawing/2014/main" id="{72BBBAFD-FF6C-45AE-A115-FB45FD88B87D}"/>
              </a:ext>
            </a:extLst>
          </p:cNvPr>
          <p:cNvSpPr>
            <a:spLocks noGrp="1"/>
          </p:cNvSpPr>
          <p:nvPr>
            <p:ph idx="1"/>
          </p:nvPr>
        </p:nvSpPr>
        <p:spPr>
          <a:xfrm>
            <a:off x="457200" y="1676400"/>
            <a:ext cx="8229600" cy="4449763"/>
          </a:xfrm>
        </p:spPr>
        <p:txBody>
          <a:bodyPr>
            <a:normAutofit/>
          </a:bodyPr>
          <a:lstStyle/>
          <a:p>
            <a:r>
              <a:rPr lang="en-IN" sz="2800" dirty="0"/>
              <a:t>Demand of accuracy</a:t>
            </a:r>
          </a:p>
          <a:p>
            <a:r>
              <a:rPr lang="en-IN" sz="2800" dirty="0"/>
              <a:t>Demand of efficiency</a:t>
            </a:r>
          </a:p>
          <a:p>
            <a:r>
              <a:rPr lang="en-IN" sz="2800" dirty="0"/>
              <a:t>Demand of understanding</a:t>
            </a:r>
          </a:p>
          <a:p>
            <a:r>
              <a:rPr lang="en-IN" sz="2800" dirty="0"/>
              <a:t>Demand of diversity</a:t>
            </a:r>
          </a:p>
          <a:p>
            <a:r>
              <a:rPr lang="en-IN" sz="2800" dirty="0"/>
              <a:t>Demand of convivence </a:t>
            </a:r>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19</a:t>
            </a:fld>
            <a:endParaRPr lang="en-US"/>
          </a:p>
        </p:txBody>
      </p:sp>
      <p:sp>
        <p:nvSpPr>
          <p:cNvPr id="7" name="Line 8"/>
          <p:cNvSpPr>
            <a:spLocks noChangeShapeType="1"/>
          </p:cNvSpPr>
          <p:nvPr/>
        </p:nvSpPr>
        <p:spPr bwMode="auto">
          <a:xfrm flipV="1">
            <a:off x="457201" y="14890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958900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EBBE10-654B-4E6D-BB26-5C465D643B2D}"/>
              </a:ext>
            </a:extLst>
          </p:cNvPr>
          <p:cNvSpPr>
            <a:spLocks noGrp="1"/>
          </p:cNvSpPr>
          <p:nvPr>
            <p:ph type="title"/>
          </p:nvPr>
        </p:nvSpPr>
        <p:spPr/>
        <p:txBody>
          <a:bodyPr/>
          <a:lstStyle/>
          <a:p>
            <a:r>
              <a:rPr lang="en-IN" dirty="0"/>
              <a:t>Why Information Retrieval?</a:t>
            </a:r>
          </a:p>
        </p:txBody>
      </p:sp>
      <p:sp>
        <p:nvSpPr>
          <p:cNvPr id="3" name="Content Placeholder 2">
            <a:extLst>
              <a:ext uri="{FF2B5EF4-FFF2-40B4-BE49-F238E27FC236}">
                <a16:creationId xmlns="" xmlns:a16="http://schemas.microsoft.com/office/drawing/2014/main" id="{A3894D9C-290D-45F0-941D-5A7BBDC08505}"/>
              </a:ext>
            </a:extLst>
          </p:cNvPr>
          <p:cNvSpPr>
            <a:spLocks noGrp="1"/>
          </p:cNvSpPr>
          <p:nvPr>
            <p:ph idx="1"/>
          </p:nvPr>
        </p:nvSpPr>
        <p:spPr>
          <a:xfrm>
            <a:off x="628650" y="1066800"/>
            <a:ext cx="7886700" cy="3519540"/>
          </a:xfrm>
        </p:spPr>
        <p:txBody>
          <a:bodyPr/>
          <a:lstStyle/>
          <a:p>
            <a:r>
              <a:rPr lang="en-IN" dirty="0"/>
              <a:t>Information overload</a:t>
            </a:r>
          </a:p>
        </p:txBody>
      </p:sp>
      <p:pic>
        <p:nvPicPr>
          <p:cNvPr id="5" name="Picture 4">
            <a:extLst>
              <a:ext uri="{FF2B5EF4-FFF2-40B4-BE49-F238E27FC236}">
                <a16:creationId xmlns="" xmlns:a16="http://schemas.microsoft.com/office/drawing/2014/main" id="{DF33745E-9BE2-4CB3-8960-F572A13C8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163" y="3328781"/>
            <a:ext cx="5534438" cy="2767219"/>
          </a:xfrm>
          <a:prstGeom prst="rect">
            <a:avLst/>
          </a:prstGeom>
        </p:spPr>
      </p:pic>
      <p:sp>
        <p:nvSpPr>
          <p:cNvPr id="6" name="Rectangle 5">
            <a:extLst>
              <a:ext uri="{FF2B5EF4-FFF2-40B4-BE49-F238E27FC236}">
                <a16:creationId xmlns="" xmlns:a16="http://schemas.microsoft.com/office/drawing/2014/main" id="{30B64979-CE88-4959-828B-59F3F3BFE427}"/>
              </a:ext>
            </a:extLst>
          </p:cNvPr>
          <p:cNvSpPr/>
          <p:nvPr/>
        </p:nvSpPr>
        <p:spPr>
          <a:xfrm>
            <a:off x="628650" y="1619071"/>
            <a:ext cx="8199782" cy="1938992"/>
          </a:xfrm>
          <a:prstGeom prst="rect">
            <a:avLst/>
          </a:prstGeom>
        </p:spPr>
        <p:txBody>
          <a:bodyPr wrap="square">
            <a:spAutoFit/>
          </a:bodyPr>
          <a:lstStyle/>
          <a:p>
            <a:r>
              <a:rPr lang="en-US" sz="2400" i="1" dirty="0">
                <a:solidFill>
                  <a:srgbClr val="000000"/>
                </a:solidFill>
                <a:latin typeface="Arial" panose="020B0604020202020204" pitchFamily="34" charset="0"/>
              </a:rPr>
              <a:t>“… The world produces between </a:t>
            </a:r>
            <a:r>
              <a:rPr lang="en-US" sz="2400" i="1" dirty="0">
                <a:solidFill>
                  <a:srgbClr val="CC0000"/>
                </a:solidFill>
                <a:latin typeface="Arial" panose="020B0604020202020204" pitchFamily="34" charset="0"/>
              </a:rPr>
              <a:t>1 and 2 exabytes (</a:t>
            </a:r>
            <a:r>
              <a:rPr lang="en-US" sz="2400" i="1" dirty="0" smtClean="0">
                <a:solidFill>
                  <a:srgbClr val="CC0000"/>
                </a:solidFill>
                <a:latin typeface="Arial" panose="020B0604020202020204" pitchFamily="34" charset="0"/>
              </a:rPr>
              <a:t>10</a:t>
            </a:r>
            <a:r>
              <a:rPr lang="en-US" sz="2400" i="1" baseline="30000" dirty="0" smtClean="0">
                <a:solidFill>
                  <a:srgbClr val="CC0000"/>
                </a:solidFill>
                <a:latin typeface="Arial" panose="020B0604020202020204" pitchFamily="34" charset="0"/>
              </a:rPr>
              <a:t>18</a:t>
            </a:r>
            <a:r>
              <a:rPr lang="en-US" sz="2400" i="1" dirty="0" smtClean="0">
                <a:solidFill>
                  <a:srgbClr val="CC0000"/>
                </a:solidFill>
                <a:latin typeface="Arial" panose="020B0604020202020204" pitchFamily="34" charset="0"/>
              </a:rPr>
              <a:t> </a:t>
            </a:r>
            <a:r>
              <a:rPr lang="en-US" sz="2400" i="1" dirty="0">
                <a:solidFill>
                  <a:srgbClr val="CC0000"/>
                </a:solidFill>
                <a:latin typeface="Arial" panose="020B0604020202020204" pitchFamily="34" charset="0"/>
              </a:rPr>
              <a:t>bytes) </a:t>
            </a:r>
            <a:r>
              <a:rPr lang="en-US" sz="2400" i="1" dirty="0">
                <a:solidFill>
                  <a:srgbClr val="000000"/>
                </a:solidFill>
                <a:latin typeface="Arial" panose="020B0604020202020204" pitchFamily="34" charset="0"/>
              </a:rPr>
              <a:t>of unique information per year, which is roughly </a:t>
            </a:r>
            <a:r>
              <a:rPr lang="en-US" sz="2400" i="1" dirty="0">
                <a:solidFill>
                  <a:srgbClr val="CC0000"/>
                </a:solidFill>
                <a:latin typeface="Arial" panose="020B0604020202020204" pitchFamily="34" charset="0"/>
              </a:rPr>
              <a:t>250 megabytes </a:t>
            </a:r>
            <a:r>
              <a:rPr lang="en-US" sz="2400" i="1" dirty="0">
                <a:solidFill>
                  <a:srgbClr val="000000"/>
                </a:solidFill>
                <a:latin typeface="Arial" panose="020B0604020202020204" pitchFamily="34" charset="0"/>
              </a:rPr>
              <a:t>for every man, woman, and child on earth. …“ (Lyman &amp; Hal 03)</a:t>
            </a:r>
            <a:r>
              <a:rPr lang="en-US" sz="2400" dirty="0"/>
              <a:t> </a:t>
            </a:r>
            <a:br>
              <a:rPr lang="en-US" sz="2400" dirty="0"/>
            </a:br>
            <a:endParaRPr lang="en-IN" sz="2400" dirty="0"/>
          </a:p>
        </p:txBody>
      </p:sp>
      <p:sp>
        <p:nvSpPr>
          <p:cNvPr id="7"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8" name="Footer Placeholder 7"/>
          <p:cNvSpPr>
            <a:spLocks noGrp="1"/>
          </p:cNvSpPr>
          <p:nvPr>
            <p:ph type="ftr" sz="quarter" idx="11"/>
          </p:nvPr>
        </p:nvSpPr>
        <p:spPr/>
        <p:txBody>
          <a:bodyPr/>
          <a:lstStyle/>
          <a:p>
            <a:pPr>
              <a:defRPr/>
            </a:pPr>
            <a:r>
              <a:rPr lang="en-US" smtClean="0"/>
              <a:t>CSPL-201@IIT Jammu</a:t>
            </a:r>
            <a:endParaRPr lang="en-US"/>
          </a:p>
        </p:txBody>
      </p:sp>
      <p:sp>
        <p:nvSpPr>
          <p:cNvPr id="9" name="Slide Number Placeholder 8"/>
          <p:cNvSpPr>
            <a:spLocks noGrp="1"/>
          </p:cNvSpPr>
          <p:nvPr>
            <p:ph type="sldNum" sz="quarter" idx="12"/>
          </p:nvPr>
        </p:nvSpPr>
        <p:spPr/>
        <p:txBody>
          <a:bodyPr/>
          <a:lstStyle/>
          <a:p>
            <a:pPr>
              <a:defRPr/>
            </a:pPr>
            <a:fld id="{3178307A-B60E-3E4C-B673-B20EAFE329C8}" type="slidenum">
              <a:rPr lang="en-US" smtClean="0"/>
              <a:pPr>
                <a:defRPr/>
              </a:pPr>
              <a:t>2</a:t>
            </a:fld>
            <a:endParaRPr lang="en-US"/>
          </a:p>
        </p:txBody>
      </p:sp>
    </p:spTree>
    <p:extLst>
      <p:ext uri="{BB962C8B-B14F-4D97-AF65-F5344CB8AC3E}">
        <p14:creationId xmlns:p14="http://schemas.microsoft.com/office/powerpoint/2010/main" val="1927728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B2307A-D79F-41B4-B7C0-AC28CA5E101D}"/>
              </a:ext>
            </a:extLst>
          </p:cNvPr>
          <p:cNvSpPr>
            <a:spLocks noGrp="1"/>
          </p:cNvSpPr>
          <p:nvPr>
            <p:ph type="title"/>
          </p:nvPr>
        </p:nvSpPr>
        <p:spPr>
          <a:xfrm>
            <a:off x="152399" y="0"/>
            <a:ext cx="8834997" cy="893128"/>
          </a:xfrm>
        </p:spPr>
        <p:txBody>
          <a:bodyPr/>
          <a:lstStyle/>
          <a:p>
            <a:r>
              <a:rPr lang="en-IN" sz="4000" dirty="0"/>
              <a:t>Modern Information </a:t>
            </a:r>
            <a:r>
              <a:rPr lang="en-IN" sz="4000" dirty="0" smtClean="0"/>
              <a:t>Retrieval </a:t>
            </a:r>
            <a:r>
              <a:rPr lang="en-IN" sz="4000" dirty="0"/>
              <a:t>S</a:t>
            </a:r>
            <a:r>
              <a:rPr lang="en-IN" sz="4000" dirty="0" smtClean="0"/>
              <a:t>ystems</a:t>
            </a:r>
            <a:endParaRPr lang="en-IN" sz="4000" dirty="0"/>
          </a:p>
        </p:txBody>
      </p:sp>
      <p:pic>
        <p:nvPicPr>
          <p:cNvPr id="5" name="Picture 4">
            <a:extLst>
              <a:ext uri="{FF2B5EF4-FFF2-40B4-BE49-F238E27FC236}">
                <a16:creationId xmlns="" xmlns:a16="http://schemas.microsoft.com/office/drawing/2014/main" id="{8F91D757-7C6E-494E-B516-606356A2E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572" y="1437193"/>
            <a:ext cx="6708917" cy="4049207"/>
          </a:xfrm>
          <a:prstGeom prst="rect">
            <a:avLst/>
          </a:prstGeom>
        </p:spPr>
      </p:pic>
      <p:cxnSp>
        <p:nvCxnSpPr>
          <p:cNvPr id="7" name="Straight Arrow Connector 6">
            <a:extLst>
              <a:ext uri="{FF2B5EF4-FFF2-40B4-BE49-F238E27FC236}">
                <a16:creationId xmlns="" xmlns:a16="http://schemas.microsoft.com/office/drawing/2014/main" id="{BB3774A3-BDD1-4FF5-B407-4F6DB515F883}"/>
              </a:ext>
            </a:extLst>
          </p:cNvPr>
          <p:cNvCxnSpPr/>
          <p:nvPr/>
        </p:nvCxnSpPr>
        <p:spPr>
          <a:xfrm>
            <a:off x="6831030" y="2549020"/>
            <a:ext cx="1319646" cy="332509"/>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348CA887-5C09-4CF9-9462-9BB8B393F194}"/>
              </a:ext>
            </a:extLst>
          </p:cNvPr>
          <p:cNvCxnSpPr>
            <a:cxnSpLocks/>
          </p:cNvCxnSpPr>
          <p:nvPr/>
        </p:nvCxnSpPr>
        <p:spPr>
          <a:xfrm flipV="1">
            <a:off x="7786995" y="3011415"/>
            <a:ext cx="363682" cy="846860"/>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0D3EF13F-B243-4436-AAB4-9076B1122CB7}"/>
              </a:ext>
            </a:extLst>
          </p:cNvPr>
          <p:cNvSpPr txBox="1"/>
          <p:nvPr/>
        </p:nvSpPr>
        <p:spPr>
          <a:xfrm>
            <a:off x="8150676" y="2859108"/>
            <a:ext cx="1090107" cy="400110"/>
          </a:xfrm>
          <a:prstGeom prst="rect">
            <a:avLst/>
          </a:prstGeom>
          <a:noFill/>
        </p:spPr>
        <p:txBody>
          <a:bodyPr wrap="none" rtlCol="0">
            <a:spAutoFit/>
          </a:bodyPr>
          <a:lstStyle/>
          <a:p>
            <a:r>
              <a:rPr lang="en-US" sz="2000" dirty="0">
                <a:solidFill>
                  <a:srgbClr val="FF0000"/>
                </a:solidFill>
                <a:latin typeface="Calibri" charset="0"/>
                <a:ea typeface="Calibri" charset="0"/>
                <a:cs typeface="Calibri" charset="0"/>
              </a:rPr>
              <a:t>Diversity</a:t>
            </a:r>
            <a:endParaRPr lang="en-IN" sz="2000" dirty="0">
              <a:solidFill>
                <a:srgbClr val="FF0000"/>
              </a:solidFill>
              <a:latin typeface="Calibri" charset="0"/>
              <a:ea typeface="Calibri" charset="0"/>
              <a:cs typeface="Calibri" charset="0"/>
            </a:endParaRPr>
          </a:p>
        </p:txBody>
      </p:sp>
      <p:sp>
        <p:nvSpPr>
          <p:cNvPr id="12" name="Rectangle 11">
            <a:extLst>
              <a:ext uri="{FF2B5EF4-FFF2-40B4-BE49-F238E27FC236}">
                <a16:creationId xmlns="" xmlns:a16="http://schemas.microsoft.com/office/drawing/2014/main" id="{772D4B6C-F1FE-4818-9AB1-794DE9A6028B}"/>
              </a:ext>
            </a:extLst>
          </p:cNvPr>
          <p:cNvSpPr/>
          <p:nvPr/>
        </p:nvSpPr>
        <p:spPr>
          <a:xfrm>
            <a:off x="1936912" y="2008692"/>
            <a:ext cx="1413164" cy="14547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 xmlns:a16="http://schemas.microsoft.com/office/drawing/2014/main" id="{25F9D68F-D0ED-4B81-B4D7-892DD5E4CA0C}"/>
              </a:ext>
            </a:extLst>
          </p:cNvPr>
          <p:cNvCxnSpPr>
            <a:cxnSpLocks/>
          </p:cNvCxnSpPr>
          <p:nvPr/>
        </p:nvCxnSpPr>
        <p:spPr>
          <a:xfrm flipH="1" flipV="1">
            <a:off x="1344630" y="2064880"/>
            <a:ext cx="592282" cy="14605"/>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DA35A62D-FD05-4BA4-8C89-7B91E95359C2}"/>
              </a:ext>
            </a:extLst>
          </p:cNvPr>
          <p:cNvSpPr txBox="1"/>
          <p:nvPr/>
        </p:nvSpPr>
        <p:spPr>
          <a:xfrm>
            <a:off x="228600" y="1885890"/>
            <a:ext cx="1415811" cy="400110"/>
          </a:xfrm>
          <a:prstGeom prst="rect">
            <a:avLst/>
          </a:prstGeom>
          <a:noFill/>
        </p:spPr>
        <p:txBody>
          <a:bodyPr wrap="square" rtlCol="0">
            <a:spAutoFit/>
          </a:bodyPr>
          <a:lstStyle/>
          <a:p>
            <a:r>
              <a:rPr lang="en-US" sz="2000" dirty="0">
                <a:solidFill>
                  <a:srgbClr val="FF0000"/>
                </a:solidFill>
                <a:latin typeface="Calibri" charset="0"/>
                <a:ea typeface="Calibri" charset="0"/>
                <a:cs typeface="Calibri" charset="0"/>
              </a:rPr>
              <a:t>Efficiency</a:t>
            </a:r>
            <a:endParaRPr lang="en-IN" sz="2000" dirty="0">
              <a:solidFill>
                <a:srgbClr val="FF0000"/>
              </a:solidFill>
              <a:latin typeface="Calibri" charset="0"/>
              <a:ea typeface="Calibri" charset="0"/>
              <a:cs typeface="Calibri" charset="0"/>
            </a:endParaRPr>
          </a:p>
        </p:txBody>
      </p:sp>
      <p:cxnSp>
        <p:nvCxnSpPr>
          <p:cNvPr id="16" name="Straight Arrow Connector 15">
            <a:extLst>
              <a:ext uri="{FF2B5EF4-FFF2-40B4-BE49-F238E27FC236}">
                <a16:creationId xmlns="" xmlns:a16="http://schemas.microsoft.com/office/drawing/2014/main" id="{20240CCD-101E-4FC8-9A82-AF9164E9469B}"/>
              </a:ext>
            </a:extLst>
          </p:cNvPr>
          <p:cNvCxnSpPr>
            <a:cxnSpLocks/>
          </p:cNvCxnSpPr>
          <p:nvPr/>
        </p:nvCxnSpPr>
        <p:spPr>
          <a:xfrm flipH="1" flipV="1">
            <a:off x="1315101" y="2298184"/>
            <a:ext cx="592282" cy="14605"/>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A40C1956-3388-4BAA-BE73-85DDEB0D9D1E}"/>
              </a:ext>
            </a:extLst>
          </p:cNvPr>
          <p:cNvSpPr txBox="1"/>
          <p:nvPr/>
        </p:nvSpPr>
        <p:spPr>
          <a:xfrm>
            <a:off x="304800" y="2209800"/>
            <a:ext cx="1255229" cy="400110"/>
          </a:xfrm>
          <a:prstGeom prst="rect">
            <a:avLst/>
          </a:prstGeom>
          <a:noFill/>
        </p:spPr>
        <p:txBody>
          <a:bodyPr wrap="square" rtlCol="0">
            <a:spAutoFit/>
          </a:bodyPr>
          <a:lstStyle/>
          <a:p>
            <a:r>
              <a:rPr lang="en-US" sz="2000" dirty="0">
                <a:solidFill>
                  <a:srgbClr val="FF0000"/>
                </a:solidFill>
                <a:latin typeface="Calibri" charset="0"/>
                <a:ea typeface="Calibri" charset="0"/>
                <a:cs typeface="Calibri" charset="0"/>
              </a:rPr>
              <a:t>Accuracy</a:t>
            </a:r>
            <a:endParaRPr lang="en-IN" sz="2000" dirty="0">
              <a:solidFill>
                <a:srgbClr val="FF0000"/>
              </a:solidFill>
              <a:latin typeface="Calibri" charset="0"/>
              <a:ea typeface="Calibri" charset="0"/>
              <a:cs typeface="Calibri" charset="0"/>
            </a:endParaRPr>
          </a:p>
        </p:txBody>
      </p:sp>
      <p:sp>
        <p:nvSpPr>
          <p:cNvPr id="18" name="Rectangle 17">
            <a:extLst>
              <a:ext uri="{FF2B5EF4-FFF2-40B4-BE49-F238E27FC236}">
                <a16:creationId xmlns="" xmlns:a16="http://schemas.microsoft.com/office/drawing/2014/main" id="{3351DBA7-39C8-43EB-B92B-951DF0784B4F}"/>
              </a:ext>
            </a:extLst>
          </p:cNvPr>
          <p:cNvSpPr/>
          <p:nvPr/>
        </p:nvSpPr>
        <p:spPr>
          <a:xfrm>
            <a:off x="1822612" y="1505610"/>
            <a:ext cx="1413164" cy="145473"/>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 xmlns:a16="http://schemas.microsoft.com/office/drawing/2014/main" id="{22C9006D-E2E4-4DC0-A4AC-EEF6A69410A3}"/>
              </a:ext>
            </a:extLst>
          </p:cNvPr>
          <p:cNvCxnSpPr>
            <a:cxnSpLocks/>
          </p:cNvCxnSpPr>
          <p:nvPr/>
        </p:nvCxnSpPr>
        <p:spPr>
          <a:xfrm flipH="1">
            <a:off x="1370633" y="1678532"/>
            <a:ext cx="451980" cy="76493"/>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 xmlns:a16="http://schemas.microsoft.com/office/drawing/2014/main" id="{6E5A03A5-B758-452A-A2D3-F3BD719D3061}"/>
              </a:ext>
            </a:extLst>
          </p:cNvPr>
          <p:cNvSpPr txBox="1"/>
          <p:nvPr/>
        </p:nvSpPr>
        <p:spPr>
          <a:xfrm>
            <a:off x="232803" y="1631129"/>
            <a:ext cx="1981199" cy="400110"/>
          </a:xfrm>
          <a:prstGeom prst="rect">
            <a:avLst/>
          </a:prstGeom>
          <a:noFill/>
        </p:spPr>
        <p:txBody>
          <a:bodyPr wrap="square" rtlCol="0">
            <a:spAutoFit/>
          </a:bodyPr>
          <a:lstStyle/>
          <a:p>
            <a:r>
              <a:rPr lang="en-US" sz="2000" dirty="0">
                <a:solidFill>
                  <a:srgbClr val="FF0000"/>
                </a:solidFill>
                <a:latin typeface="Calibri" charset="0"/>
                <a:ea typeface="Calibri" charset="0"/>
                <a:cs typeface="Calibri" charset="0"/>
              </a:rPr>
              <a:t>Understanding</a:t>
            </a:r>
            <a:endParaRPr lang="en-IN" sz="2000" dirty="0">
              <a:solidFill>
                <a:srgbClr val="FF0000"/>
              </a:solidFill>
              <a:latin typeface="Calibri" charset="0"/>
              <a:ea typeface="Calibri" charset="0"/>
              <a:cs typeface="Calibri" charset="0"/>
            </a:endParaRPr>
          </a:p>
        </p:txBody>
      </p:sp>
      <p:sp>
        <p:nvSpPr>
          <p:cNvPr id="23" name="Rectangle 22">
            <a:extLst>
              <a:ext uri="{FF2B5EF4-FFF2-40B4-BE49-F238E27FC236}">
                <a16:creationId xmlns="" xmlns:a16="http://schemas.microsoft.com/office/drawing/2014/main" id="{9D782284-B1E5-45BB-B823-FADC8B2BEFA8}"/>
              </a:ext>
            </a:extLst>
          </p:cNvPr>
          <p:cNvSpPr/>
          <p:nvPr/>
        </p:nvSpPr>
        <p:spPr>
          <a:xfrm>
            <a:off x="457200" y="3409890"/>
            <a:ext cx="1374094" cy="400110"/>
          </a:xfrm>
          <a:prstGeom prst="rect">
            <a:avLst/>
          </a:prstGeom>
        </p:spPr>
        <p:txBody>
          <a:bodyPr wrap="none">
            <a:spAutoFit/>
          </a:bodyPr>
          <a:lstStyle/>
          <a:p>
            <a:r>
              <a:rPr lang="en-IN" sz="2000" dirty="0">
                <a:solidFill>
                  <a:srgbClr val="FF0000"/>
                </a:solidFill>
                <a:latin typeface="Calibri" charset="0"/>
                <a:ea typeface="Calibri" charset="0"/>
                <a:cs typeface="Calibri" charset="0"/>
              </a:rPr>
              <a:t>Convivence</a:t>
            </a:r>
          </a:p>
        </p:txBody>
      </p:sp>
      <p:cxnSp>
        <p:nvCxnSpPr>
          <p:cNvPr id="24" name="Straight Arrow Connector 23">
            <a:extLst>
              <a:ext uri="{FF2B5EF4-FFF2-40B4-BE49-F238E27FC236}">
                <a16:creationId xmlns="" xmlns:a16="http://schemas.microsoft.com/office/drawing/2014/main" id="{156505A2-E973-43AB-A459-551FD436AF72}"/>
              </a:ext>
            </a:extLst>
          </p:cNvPr>
          <p:cNvCxnSpPr>
            <a:cxnSpLocks/>
          </p:cNvCxnSpPr>
          <p:nvPr/>
        </p:nvCxnSpPr>
        <p:spPr>
          <a:xfrm flipH="1" flipV="1">
            <a:off x="1315101" y="3775640"/>
            <a:ext cx="507512" cy="560233"/>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4" name="Footer Placeholder 3"/>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20</a:t>
            </a:fld>
            <a:endParaRPr lang="en-US"/>
          </a:p>
        </p:txBody>
      </p:sp>
      <p:sp>
        <p:nvSpPr>
          <p:cNvPr id="21" name="Line 8"/>
          <p:cNvSpPr>
            <a:spLocks noChangeShapeType="1"/>
          </p:cNvSpPr>
          <p:nvPr/>
        </p:nvSpPr>
        <p:spPr bwMode="auto">
          <a:xfrm flipV="1">
            <a:off x="457201" y="8382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7381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20"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C2414-1D77-45DF-9BD9-DB156800BD20}"/>
              </a:ext>
            </a:extLst>
          </p:cNvPr>
          <p:cNvSpPr>
            <a:spLocks noGrp="1"/>
          </p:cNvSpPr>
          <p:nvPr>
            <p:ph type="title"/>
          </p:nvPr>
        </p:nvSpPr>
        <p:spPr/>
        <p:txBody>
          <a:bodyPr/>
          <a:lstStyle/>
          <a:p>
            <a:r>
              <a:rPr lang="en-IN" dirty="0"/>
              <a:t>Relevance</a:t>
            </a:r>
          </a:p>
        </p:txBody>
      </p:sp>
      <p:sp>
        <p:nvSpPr>
          <p:cNvPr id="3" name="Content Placeholder 2">
            <a:extLst>
              <a:ext uri="{FF2B5EF4-FFF2-40B4-BE49-F238E27FC236}">
                <a16:creationId xmlns="" xmlns:a16="http://schemas.microsoft.com/office/drawing/2014/main" id="{E724CC60-7A5D-42A1-B409-41C76D8E1F05}"/>
              </a:ext>
            </a:extLst>
          </p:cNvPr>
          <p:cNvSpPr>
            <a:spLocks noGrp="1"/>
          </p:cNvSpPr>
          <p:nvPr>
            <p:ph idx="1"/>
          </p:nvPr>
        </p:nvSpPr>
        <p:spPr/>
        <p:txBody>
          <a:bodyPr/>
          <a:lstStyle/>
          <a:p>
            <a:r>
              <a:rPr lang="en-US" altLang="en-US" sz="2800" dirty="0"/>
              <a:t>Relevance is a subjective judgment and may include:</a:t>
            </a:r>
          </a:p>
          <a:p>
            <a:pPr lvl="1">
              <a:buFont typeface="Wingdings" charset="2"/>
              <a:buChar char="Ø"/>
            </a:pPr>
            <a:r>
              <a:rPr lang="en-US" altLang="en-US" sz="2400" dirty="0"/>
              <a:t>Being on the proper subject.</a:t>
            </a:r>
          </a:p>
          <a:p>
            <a:pPr lvl="1">
              <a:buFont typeface="Wingdings" charset="2"/>
              <a:buChar char="Ø"/>
            </a:pPr>
            <a:r>
              <a:rPr lang="en-US" altLang="en-US" sz="2400" dirty="0"/>
              <a:t>Being timely (recent information).</a:t>
            </a:r>
          </a:p>
          <a:p>
            <a:pPr lvl="1">
              <a:buFont typeface="Wingdings" charset="2"/>
              <a:buChar char="Ø"/>
            </a:pPr>
            <a:r>
              <a:rPr lang="en-US" altLang="en-US" sz="2400" dirty="0"/>
              <a:t>Being authoritative (from a trusted source).</a:t>
            </a:r>
          </a:p>
          <a:p>
            <a:pPr lvl="1">
              <a:buFont typeface="Wingdings" charset="2"/>
              <a:buChar char="Ø"/>
            </a:pPr>
            <a:r>
              <a:rPr lang="en-US" altLang="en-US" sz="2400" dirty="0"/>
              <a:t>Satisfying the goals of the user and his/her intended use of the information (</a:t>
            </a:r>
            <a:r>
              <a:rPr lang="en-US" altLang="en-US" sz="2400" i="1" dirty="0"/>
              <a:t>information need</a:t>
            </a:r>
            <a:r>
              <a:rPr lang="en-US" altLang="en-US" sz="2400" dirty="0"/>
              <a:t>).</a:t>
            </a:r>
          </a:p>
          <a:p>
            <a:endParaRPr lang="en-IN" dirty="0"/>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21</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797954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06F9F0-9F3E-4872-8D75-9E0093B98AF7}"/>
              </a:ext>
            </a:extLst>
          </p:cNvPr>
          <p:cNvSpPr>
            <a:spLocks noGrp="1"/>
          </p:cNvSpPr>
          <p:nvPr>
            <p:ph type="title"/>
          </p:nvPr>
        </p:nvSpPr>
        <p:spPr/>
        <p:txBody>
          <a:bodyPr/>
          <a:lstStyle/>
          <a:p>
            <a:r>
              <a:rPr lang="en-IN" dirty="0"/>
              <a:t>More than W</a:t>
            </a:r>
            <a:r>
              <a:rPr lang="en-IN" dirty="0" smtClean="0"/>
              <a:t>eb </a:t>
            </a:r>
            <a:r>
              <a:rPr lang="en-IN" dirty="0"/>
              <a:t>S</a:t>
            </a:r>
            <a:r>
              <a:rPr lang="en-IN" dirty="0" smtClean="0"/>
              <a:t>earch</a:t>
            </a:r>
            <a:endParaRPr lang="en-IN" dirty="0"/>
          </a:p>
        </p:txBody>
      </p:sp>
      <p:sp>
        <p:nvSpPr>
          <p:cNvPr id="3" name="Content Placeholder 2">
            <a:extLst>
              <a:ext uri="{FF2B5EF4-FFF2-40B4-BE49-F238E27FC236}">
                <a16:creationId xmlns="" xmlns:a16="http://schemas.microsoft.com/office/drawing/2014/main" id="{EF4E51F1-4894-43EB-9B7F-A25516458AEB}"/>
              </a:ext>
            </a:extLst>
          </p:cNvPr>
          <p:cNvSpPr>
            <a:spLocks noGrp="1"/>
          </p:cNvSpPr>
          <p:nvPr>
            <p:ph idx="1"/>
          </p:nvPr>
        </p:nvSpPr>
        <p:spPr/>
        <p:txBody>
          <a:bodyPr/>
          <a:lstStyle/>
          <a:p>
            <a:r>
              <a:rPr lang="en-IN" sz="2800" dirty="0"/>
              <a:t>IR is more than web search</a:t>
            </a:r>
          </a:p>
          <a:p>
            <a:endParaRPr lang="en-IN" sz="2800" dirty="0"/>
          </a:p>
          <a:p>
            <a:pPr marL="0" indent="0">
              <a:buNone/>
            </a:pPr>
            <a:r>
              <a:rPr lang="en-IN" sz="2800" dirty="0"/>
              <a:t>Example</a:t>
            </a:r>
          </a:p>
          <a:p>
            <a:r>
              <a:rPr lang="en-IN" sz="2800" dirty="0"/>
              <a:t>Recommendation systems</a:t>
            </a:r>
          </a:p>
          <a:p>
            <a:r>
              <a:rPr lang="en-IN" sz="2800" dirty="0"/>
              <a:t>Question answering systems</a:t>
            </a:r>
          </a:p>
          <a:p>
            <a:r>
              <a:rPr lang="en-IN" sz="2800" dirty="0"/>
              <a:t>Text mining</a:t>
            </a:r>
          </a:p>
          <a:p>
            <a:r>
              <a:rPr lang="en-IN" sz="2800" dirty="0"/>
              <a:t>Online advertising</a:t>
            </a:r>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22</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87401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 xmlns:a16="http://schemas.microsoft.com/office/drawing/2014/main" id="{1829BE16-5BEC-4675-B62C-BCA8869485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317C8A31-01A4-4957-AE70-FBB86E796C25}" type="slidenum">
              <a:rPr lang="en-US" altLang="en-US" sz="900">
                <a:latin typeface="Helvetica" panose="020B0604020202020204" pitchFamily="34" charset="0"/>
              </a:rPr>
              <a:pPr>
                <a:spcBef>
                  <a:spcPct val="0"/>
                </a:spcBef>
                <a:buClrTx/>
                <a:buFontTx/>
                <a:buNone/>
              </a:pPr>
              <a:t>23</a:t>
            </a:fld>
            <a:endParaRPr lang="en-US" altLang="en-US" sz="900"/>
          </a:p>
        </p:txBody>
      </p:sp>
      <p:sp>
        <p:nvSpPr>
          <p:cNvPr id="57347" name="Rectangle 2">
            <a:extLst>
              <a:ext uri="{FF2B5EF4-FFF2-40B4-BE49-F238E27FC236}">
                <a16:creationId xmlns="" xmlns:a16="http://schemas.microsoft.com/office/drawing/2014/main" id="{B6B207AB-DB9A-4E8B-B811-3D2B21FBF7A3}"/>
              </a:ext>
            </a:extLst>
          </p:cNvPr>
          <p:cNvSpPr>
            <a:spLocks noGrp="1" noChangeArrowheads="1"/>
          </p:cNvSpPr>
          <p:nvPr>
            <p:ph type="title"/>
          </p:nvPr>
        </p:nvSpPr>
        <p:spPr/>
        <p:txBody>
          <a:bodyPr/>
          <a:lstStyle/>
          <a:p>
            <a:pPr eaLnBrk="1" hangingPunct="1"/>
            <a:r>
              <a:rPr lang="en-US" altLang="en-US" dirty="0"/>
              <a:t>Related Areas</a:t>
            </a:r>
          </a:p>
        </p:txBody>
      </p:sp>
      <p:sp>
        <p:nvSpPr>
          <p:cNvPr id="57348" name="Rectangle 3">
            <a:extLst>
              <a:ext uri="{FF2B5EF4-FFF2-40B4-BE49-F238E27FC236}">
                <a16:creationId xmlns="" xmlns:a16="http://schemas.microsoft.com/office/drawing/2014/main" id="{40E8A37A-F32D-4D06-B5C2-BC850D34ED8D}"/>
              </a:ext>
            </a:extLst>
          </p:cNvPr>
          <p:cNvSpPr>
            <a:spLocks noGrp="1" noChangeArrowheads="1"/>
          </p:cNvSpPr>
          <p:nvPr>
            <p:ph type="body" idx="1"/>
          </p:nvPr>
        </p:nvSpPr>
        <p:spPr/>
        <p:txBody>
          <a:bodyPr/>
          <a:lstStyle/>
          <a:p>
            <a:pPr eaLnBrk="1" hangingPunct="1">
              <a:buFont typeface="Wingdings" charset="2"/>
              <a:buChar char="Ø"/>
            </a:pPr>
            <a:r>
              <a:rPr lang="en-US" altLang="en-US" dirty="0"/>
              <a:t>Database Management</a:t>
            </a:r>
          </a:p>
          <a:p>
            <a:pPr eaLnBrk="1" hangingPunct="1">
              <a:buFont typeface="Wingdings" charset="2"/>
              <a:buChar char="Ø"/>
            </a:pPr>
            <a:r>
              <a:rPr lang="en-US" altLang="en-US" dirty="0"/>
              <a:t>Library and Information Science</a:t>
            </a:r>
          </a:p>
          <a:p>
            <a:pPr eaLnBrk="1" hangingPunct="1">
              <a:buFont typeface="Wingdings" charset="2"/>
              <a:buChar char="Ø"/>
            </a:pPr>
            <a:r>
              <a:rPr lang="en-US" altLang="en-US" dirty="0"/>
              <a:t>Artificial Intelligence</a:t>
            </a:r>
          </a:p>
          <a:p>
            <a:pPr eaLnBrk="1" hangingPunct="1">
              <a:buFont typeface="Wingdings" charset="2"/>
              <a:buChar char="Ø"/>
            </a:pPr>
            <a:r>
              <a:rPr lang="en-US" altLang="en-US" dirty="0"/>
              <a:t>Natural Language Processing</a:t>
            </a:r>
          </a:p>
          <a:p>
            <a:pPr eaLnBrk="1" hangingPunct="1">
              <a:buSzPct val="75000"/>
              <a:buFont typeface="Wingdings" charset="2"/>
              <a:buChar char="Ø"/>
            </a:pPr>
            <a:r>
              <a:rPr lang="en-US" altLang="en-US" dirty="0"/>
              <a:t>Machine Learning</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451160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 xmlns:a16="http://schemas.microsoft.com/office/drawing/2014/main" id="{B5D05D3E-E580-412E-813D-BF3EB2ADE82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4568B251-B7D8-4B59-BD26-0B8B257B4BC2}" type="slidenum">
              <a:rPr lang="en-US" altLang="en-US" sz="900">
                <a:latin typeface="Helvetica" panose="020B0604020202020204" pitchFamily="34" charset="0"/>
              </a:rPr>
              <a:pPr>
                <a:spcBef>
                  <a:spcPct val="0"/>
                </a:spcBef>
                <a:buClrTx/>
                <a:buFontTx/>
                <a:buNone/>
              </a:pPr>
              <a:t>24</a:t>
            </a:fld>
            <a:endParaRPr lang="en-US" altLang="en-US" sz="900"/>
          </a:p>
        </p:txBody>
      </p:sp>
      <p:sp>
        <p:nvSpPr>
          <p:cNvPr id="59395" name="Rectangle 2">
            <a:extLst>
              <a:ext uri="{FF2B5EF4-FFF2-40B4-BE49-F238E27FC236}">
                <a16:creationId xmlns="" xmlns:a16="http://schemas.microsoft.com/office/drawing/2014/main" id="{58A6991D-148F-4B8F-A8EE-D2B796669636}"/>
              </a:ext>
            </a:extLst>
          </p:cNvPr>
          <p:cNvSpPr>
            <a:spLocks noGrp="1" noChangeArrowheads="1"/>
          </p:cNvSpPr>
          <p:nvPr>
            <p:ph type="title"/>
          </p:nvPr>
        </p:nvSpPr>
        <p:spPr/>
        <p:txBody>
          <a:bodyPr/>
          <a:lstStyle/>
          <a:p>
            <a:pPr eaLnBrk="1" hangingPunct="1"/>
            <a:r>
              <a:rPr lang="en-US" altLang="en-US" dirty="0"/>
              <a:t>Database Management</a:t>
            </a:r>
          </a:p>
        </p:txBody>
      </p:sp>
      <p:sp>
        <p:nvSpPr>
          <p:cNvPr id="59396" name="Rectangle 3">
            <a:extLst>
              <a:ext uri="{FF2B5EF4-FFF2-40B4-BE49-F238E27FC236}">
                <a16:creationId xmlns="" xmlns:a16="http://schemas.microsoft.com/office/drawing/2014/main" id="{79CD4FF1-61E4-49EC-AA82-666A0C20639C}"/>
              </a:ext>
            </a:extLst>
          </p:cNvPr>
          <p:cNvSpPr>
            <a:spLocks noGrp="1" noChangeArrowheads="1"/>
          </p:cNvSpPr>
          <p:nvPr>
            <p:ph type="body" idx="1"/>
          </p:nvPr>
        </p:nvSpPr>
        <p:spPr>
          <a:xfrm>
            <a:off x="457200" y="1447800"/>
            <a:ext cx="8229600" cy="3733800"/>
          </a:xfrm>
        </p:spPr>
        <p:txBody>
          <a:bodyPr/>
          <a:lstStyle/>
          <a:p>
            <a:pPr eaLnBrk="1" hangingPunct="1"/>
            <a:r>
              <a:rPr lang="en-US" altLang="en-US" sz="2800" dirty="0"/>
              <a:t>Focused on </a:t>
            </a:r>
            <a:r>
              <a:rPr lang="en-US" altLang="en-US" sz="2800" i="1" dirty="0"/>
              <a:t>structured</a:t>
            </a:r>
            <a:r>
              <a:rPr lang="en-US" altLang="en-US" sz="2800" dirty="0"/>
              <a:t> data stored in relational tables rather than free-form </a:t>
            </a:r>
            <a:r>
              <a:rPr lang="en-US" altLang="en-US" sz="2800" dirty="0" smtClean="0"/>
              <a:t>text</a:t>
            </a:r>
            <a:endParaRPr lang="en-US" altLang="en-US" sz="2800" dirty="0"/>
          </a:p>
          <a:p>
            <a:pPr eaLnBrk="1" hangingPunct="1"/>
            <a:r>
              <a:rPr lang="en-US" altLang="en-US" sz="2800" dirty="0"/>
              <a:t>Focused on efficient processing of well-defined queries in a formal language (SQL</a:t>
            </a:r>
            <a:r>
              <a:rPr lang="en-US" altLang="en-US" sz="2800" dirty="0" smtClean="0"/>
              <a:t>)</a:t>
            </a:r>
            <a:endParaRPr lang="en-US" altLang="en-US" sz="2800" dirty="0"/>
          </a:p>
          <a:p>
            <a:pPr eaLnBrk="1" hangingPunct="1"/>
            <a:r>
              <a:rPr lang="en-US" altLang="en-US" sz="2800" dirty="0"/>
              <a:t>Clearer semantics for both data and </a:t>
            </a:r>
            <a:r>
              <a:rPr lang="en-US" altLang="en-US" sz="2800" dirty="0" smtClean="0"/>
              <a:t>queries</a:t>
            </a:r>
            <a:endParaRPr lang="en-US" altLang="en-US" sz="2800" dirty="0"/>
          </a:p>
          <a:p>
            <a:pPr eaLnBrk="1" hangingPunct="1"/>
            <a:r>
              <a:rPr lang="en-US" altLang="en-US" sz="2800" dirty="0">
                <a:solidFill>
                  <a:srgbClr val="FF0000"/>
                </a:solidFill>
              </a:rPr>
              <a:t>Recent move towards </a:t>
            </a:r>
            <a:r>
              <a:rPr lang="en-US" altLang="en-US" sz="2800" i="1" dirty="0">
                <a:solidFill>
                  <a:srgbClr val="FF0000"/>
                </a:solidFill>
              </a:rPr>
              <a:t>semi-structured</a:t>
            </a:r>
            <a:r>
              <a:rPr lang="en-US" altLang="en-US" sz="2800" dirty="0">
                <a:solidFill>
                  <a:srgbClr val="FF0000"/>
                </a:solidFill>
              </a:rPr>
              <a:t> data (XML) brings it closer to </a:t>
            </a:r>
            <a:r>
              <a:rPr lang="en-US" altLang="en-US" sz="2800" dirty="0" smtClean="0">
                <a:solidFill>
                  <a:srgbClr val="FF0000"/>
                </a:solidFill>
              </a:rPr>
              <a:t>IR</a:t>
            </a:r>
            <a:endParaRPr lang="en-US" altLang="en-US" sz="2800" dirty="0"/>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10318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1033164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 xmlns:a16="http://schemas.microsoft.com/office/drawing/2014/main" id="{4F2CD168-DBEE-42F5-8D84-7B9A79C9F4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53238B10-AFF2-465F-9E42-32EB0BD86626}" type="slidenum">
              <a:rPr lang="en-US" altLang="en-US" sz="900">
                <a:latin typeface="Helvetica" panose="020B0604020202020204" pitchFamily="34" charset="0"/>
              </a:rPr>
              <a:pPr>
                <a:spcBef>
                  <a:spcPct val="0"/>
                </a:spcBef>
                <a:buClrTx/>
                <a:buFontTx/>
                <a:buNone/>
              </a:pPr>
              <a:t>25</a:t>
            </a:fld>
            <a:endParaRPr lang="en-US" altLang="en-US" sz="900"/>
          </a:p>
        </p:txBody>
      </p:sp>
      <p:sp>
        <p:nvSpPr>
          <p:cNvPr id="61443" name="Rectangle 2">
            <a:extLst>
              <a:ext uri="{FF2B5EF4-FFF2-40B4-BE49-F238E27FC236}">
                <a16:creationId xmlns="" xmlns:a16="http://schemas.microsoft.com/office/drawing/2014/main" id="{54D436F4-54C0-4DDC-8585-0B05B1AED666}"/>
              </a:ext>
            </a:extLst>
          </p:cNvPr>
          <p:cNvSpPr>
            <a:spLocks noGrp="1" noChangeArrowheads="1"/>
          </p:cNvSpPr>
          <p:nvPr>
            <p:ph type="title"/>
          </p:nvPr>
        </p:nvSpPr>
        <p:spPr/>
        <p:txBody>
          <a:bodyPr/>
          <a:lstStyle/>
          <a:p>
            <a:pPr eaLnBrk="1" hangingPunct="1"/>
            <a:r>
              <a:rPr lang="en-US" altLang="en-US" dirty="0"/>
              <a:t>Library and Information Science</a:t>
            </a:r>
          </a:p>
        </p:txBody>
      </p:sp>
      <p:sp>
        <p:nvSpPr>
          <p:cNvPr id="61444" name="Rectangle 3">
            <a:extLst>
              <a:ext uri="{FF2B5EF4-FFF2-40B4-BE49-F238E27FC236}">
                <a16:creationId xmlns="" xmlns:a16="http://schemas.microsoft.com/office/drawing/2014/main" id="{573B887D-79F7-4162-A0D5-CB8426F14430}"/>
              </a:ext>
            </a:extLst>
          </p:cNvPr>
          <p:cNvSpPr>
            <a:spLocks noGrp="1" noChangeArrowheads="1"/>
          </p:cNvSpPr>
          <p:nvPr>
            <p:ph type="body" idx="1"/>
          </p:nvPr>
        </p:nvSpPr>
        <p:spPr>
          <a:xfrm>
            <a:off x="457200" y="1219200"/>
            <a:ext cx="8305800" cy="3486150"/>
          </a:xfrm>
        </p:spPr>
        <p:txBody>
          <a:bodyPr/>
          <a:lstStyle/>
          <a:p>
            <a:pPr eaLnBrk="1" hangingPunct="1">
              <a:lnSpc>
                <a:spcPct val="90000"/>
              </a:lnSpc>
            </a:pPr>
            <a:r>
              <a:rPr lang="en-US" altLang="en-US" sz="2800" dirty="0"/>
              <a:t>Focused on the human user aspects of information retrieval (human-computer interaction, user interface, visualization</a:t>
            </a:r>
            <a:r>
              <a:rPr lang="en-US" altLang="en-US" sz="2800" dirty="0" smtClean="0"/>
              <a:t>)</a:t>
            </a:r>
            <a:endParaRPr lang="en-US" altLang="en-US" sz="2800" dirty="0"/>
          </a:p>
          <a:p>
            <a:pPr eaLnBrk="1" hangingPunct="1">
              <a:lnSpc>
                <a:spcPct val="90000"/>
              </a:lnSpc>
            </a:pPr>
            <a:r>
              <a:rPr lang="en-US" altLang="en-US" sz="2800" dirty="0"/>
              <a:t>Concerned with effective categorization of human </a:t>
            </a:r>
            <a:r>
              <a:rPr lang="en-US" altLang="en-US" sz="2800" dirty="0" smtClean="0"/>
              <a:t>knowledge</a:t>
            </a:r>
            <a:endParaRPr lang="en-US" altLang="en-US" sz="2800" dirty="0"/>
          </a:p>
          <a:p>
            <a:pPr eaLnBrk="1" hangingPunct="1">
              <a:lnSpc>
                <a:spcPct val="90000"/>
              </a:lnSpc>
            </a:pPr>
            <a:r>
              <a:rPr lang="en-US" altLang="en-US" sz="2800" dirty="0"/>
              <a:t>Concerned with citation analysis and </a:t>
            </a:r>
            <a:r>
              <a:rPr lang="en-US" altLang="en-US" sz="2800" i="1" dirty="0" err="1"/>
              <a:t>bibliometrics</a:t>
            </a:r>
            <a:r>
              <a:rPr lang="en-US" altLang="en-US" sz="2800" i="1" dirty="0"/>
              <a:t> </a:t>
            </a:r>
            <a:r>
              <a:rPr lang="en-US" altLang="en-US" sz="2800" dirty="0"/>
              <a:t>(structure of information</a:t>
            </a:r>
            <a:r>
              <a:rPr lang="en-US" altLang="en-US" sz="2800" dirty="0" smtClean="0"/>
              <a:t>)</a:t>
            </a:r>
            <a:endParaRPr lang="en-US" altLang="en-US" sz="2800" dirty="0"/>
          </a:p>
          <a:p>
            <a:pPr eaLnBrk="1" hangingPunct="1">
              <a:lnSpc>
                <a:spcPct val="90000"/>
              </a:lnSpc>
            </a:pPr>
            <a:r>
              <a:rPr lang="en-US" altLang="en-US" sz="2800" dirty="0">
                <a:solidFill>
                  <a:srgbClr val="FF0000"/>
                </a:solidFill>
              </a:rPr>
              <a:t>Recent work on </a:t>
            </a:r>
            <a:r>
              <a:rPr lang="en-US" altLang="en-US" sz="2800" i="1" dirty="0">
                <a:solidFill>
                  <a:srgbClr val="FF0000"/>
                </a:solidFill>
              </a:rPr>
              <a:t>digital libraries</a:t>
            </a:r>
            <a:r>
              <a:rPr lang="en-US" altLang="en-US" sz="2800" dirty="0">
                <a:solidFill>
                  <a:srgbClr val="FF0000"/>
                </a:solidFill>
              </a:rPr>
              <a:t> brings it closer to CS &amp; </a:t>
            </a:r>
            <a:r>
              <a:rPr lang="en-US" altLang="en-US" sz="2800" dirty="0" smtClean="0">
                <a:solidFill>
                  <a:srgbClr val="FF0000"/>
                </a:solidFill>
              </a:rPr>
              <a:t>IR</a:t>
            </a:r>
            <a:endParaRPr lang="en-US" altLang="en-US" sz="2800" dirty="0">
              <a:solidFill>
                <a:srgbClr val="FF0000"/>
              </a:solidFill>
            </a:endParaRPr>
          </a:p>
          <a:p>
            <a:pPr eaLnBrk="1" hangingPunct="1">
              <a:lnSpc>
                <a:spcPct val="90000"/>
              </a:lnSpc>
              <a:buFontTx/>
              <a:buNone/>
            </a:pPr>
            <a:endParaRPr lang="en-US" altLang="en-US" dirty="0"/>
          </a:p>
          <a:p>
            <a:pPr eaLnBrk="1" hangingPunct="1">
              <a:lnSpc>
                <a:spcPct val="90000"/>
              </a:lnSpc>
              <a:buFontTx/>
              <a:buNone/>
            </a:pPr>
            <a:endParaRPr lang="en-US" altLang="en-US" dirty="0"/>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10318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147198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 xmlns:a16="http://schemas.microsoft.com/office/drawing/2014/main" id="{3A643D7E-5470-4BBB-9E55-BF515C3025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1D17118F-19BE-463A-84B0-FAF2AD41A83F}" type="slidenum">
              <a:rPr lang="en-US" altLang="en-US" sz="900">
                <a:latin typeface="Helvetica" panose="020B0604020202020204" pitchFamily="34" charset="0"/>
              </a:rPr>
              <a:pPr>
                <a:spcBef>
                  <a:spcPct val="0"/>
                </a:spcBef>
                <a:buClrTx/>
                <a:buFontTx/>
                <a:buNone/>
              </a:pPr>
              <a:t>26</a:t>
            </a:fld>
            <a:endParaRPr lang="en-US" altLang="en-US" sz="900"/>
          </a:p>
        </p:txBody>
      </p:sp>
      <p:sp>
        <p:nvSpPr>
          <p:cNvPr id="63491" name="Rectangle 2">
            <a:extLst>
              <a:ext uri="{FF2B5EF4-FFF2-40B4-BE49-F238E27FC236}">
                <a16:creationId xmlns="" xmlns:a16="http://schemas.microsoft.com/office/drawing/2014/main" id="{705EF650-3CF0-4626-A3A0-FEABEC88AD76}"/>
              </a:ext>
            </a:extLst>
          </p:cNvPr>
          <p:cNvSpPr>
            <a:spLocks noGrp="1" noChangeArrowheads="1"/>
          </p:cNvSpPr>
          <p:nvPr>
            <p:ph type="title"/>
          </p:nvPr>
        </p:nvSpPr>
        <p:spPr/>
        <p:txBody>
          <a:bodyPr/>
          <a:lstStyle/>
          <a:p>
            <a:pPr eaLnBrk="1" hangingPunct="1"/>
            <a:r>
              <a:rPr lang="en-US" altLang="en-US" dirty="0"/>
              <a:t>Artificial Intelligence</a:t>
            </a:r>
          </a:p>
        </p:txBody>
      </p:sp>
      <p:sp>
        <p:nvSpPr>
          <p:cNvPr id="63492" name="Rectangle 3">
            <a:extLst>
              <a:ext uri="{FF2B5EF4-FFF2-40B4-BE49-F238E27FC236}">
                <a16:creationId xmlns="" xmlns:a16="http://schemas.microsoft.com/office/drawing/2014/main" id="{2C577E06-E90D-4BCF-AC11-D5D433368F1D}"/>
              </a:ext>
            </a:extLst>
          </p:cNvPr>
          <p:cNvSpPr>
            <a:spLocks noGrp="1" noChangeArrowheads="1"/>
          </p:cNvSpPr>
          <p:nvPr>
            <p:ph type="body" idx="1"/>
          </p:nvPr>
        </p:nvSpPr>
        <p:spPr>
          <a:xfrm>
            <a:off x="609600" y="1371600"/>
            <a:ext cx="8077200" cy="3314700"/>
          </a:xfrm>
        </p:spPr>
        <p:txBody>
          <a:bodyPr/>
          <a:lstStyle/>
          <a:p>
            <a:pPr eaLnBrk="1" hangingPunct="1">
              <a:lnSpc>
                <a:spcPct val="90000"/>
              </a:lnSpc>
            </a:pPr>
            <a:r>
              <a:rPr lang="en-US" altLang="en-US" sz="2800" dirty="0"/>
              <a:t>Focused on the representation of knowledge, reasoning, and intelligent </a:t>
            </a:r>
            <a:r>
              <a:rPr lang="en-US" altLang="en-US" sz="2800" dirty="0" smtClean="0"/>
              <a:t>action</a:t>
            </a:r>
            <a:endParaRPr lang="en-US" altLang="en-US" sz="2800" dirty="0"/>
          </a:p>
          <a:p>
            <a:pPr eaLnBrk="1" hangingPunct="1">
              <a:lnSpc>
                <a:spcPct val="90000"/>
              </a:lnSpc>
            </a:pPr>
            <a:r>
              <a:rPr lang="en-US" altLang="en-US" sz="2800" dirty="0"/>
              <a:t>Formalisms for representing knowledge and </a:t>
            </a:r>
            <a:r>
              <a:rPr lang="en-US" altLang="en-US" sz="2800" dirty="0" smtClean="0"/>
              <a:t>queries</a:t>
            </a:r>
            <a:endParaRPr lang="en-US" altLang="en-US" sz="2800" dirty="0"/>
          </a:p>
          <a:p>
            <a:pPr lvl="1" eaLnBrk="1" hangingPunct="1">
              <a:lnSpc>
                <a:spcPct val="90000"/>
              </a:lnSpc>
            </a:pPr>
            <a:r>
              <a:rPr lang="en-US" altLang="en-US" dirty="0"/>
              <a:t>First-order Predicate Logic</a:t>
            </a:r>
          </a:p>
          <a:p>
            <a:pPr lvl="1" eaLnBrk="1" hangingPunct="1">
              <a:lnSpc>
                <a:spcPct val="90000"/>
              </a:lnSpc>
            </a:pPr>
            <a:r>
              <a:rPr lang="en-US" altLang="en-US" dirty="0"/>
              <a:t>Bayesian Networks</a:t>
            </a:r>
          </a:p>
          <a:p>
            <a:pPr eaLnBrk="1" hangingPunct="1">
              <a:lnSpc>
                <a:spcPct val="90000"/>
              </a:lnSpc>
            </a:pPr>
            <a:r>
              <a:rPr lang="en-US" altLang="en-US" sz="2800" dirty="0">
                <a:solidFill>
                  <a:srgbClr val="FF0000"/>
                </a:solidFill>
              </a:rPr>
              <a:t>Recent work on web ontologies and intelligent information agents brings it closer to </a:t>
            </a:r>
            <a:r>
              <a:rPr lang="en-US" altLang="en-US" sz="2800" dirty="0" smtClean="0">
                <a:solidFill>
                  <a:srgbClr val="FF0000"/>
                </a:solidFill>
              </a:rPr>
              <a:t>IR</a:t>
            </a:r>
            <a:endParaRPr lang="en-US" altLang="en-US" sz="2800" dirty="0"/>
          </a:p>
          <a:p>
            <a:pPr eaLnBrk="1" hangingPunct="1">
              <a:lnSpc>
                <a:spcPct val="90000"/>
              </a:lnSpc>
            </a:pPr>
            <a:endParaRPr lang="en-US" altLang="en-US" dirty="0"/>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10668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290470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 xmlns:a16="http://schemas.microsoft.com/office/drawing/2014/main" id="{6C9E4056-FF2C-4D57-94DE-F0C2279921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EB5F4306-1B6A-441B-9D36-E5E437AF3826}" type="slidenum">
              <a:rPr lang="en-US" altLang="en-US" sz="900">
                <a:latin typeface="Helvetica" panose="020B0604020202020204" pitchFamily="34" charset="0"/>
              </a:rPr>
              <a:pPr>
                <a:spcBef>
                  <a:spcPct val="0"/>
                </a:spcBef>
                <a:buClrTx/>
                <a:buFontTx/>
                <a:buNone/>
              </a:pPr>
              <a:t>27</a:t>
            </a:fld>
            <a:endParaRPr lang="en-US" altLang="en-US" sz="900"/>
          </a:p>
        </p:txBody>
      </p:sp>
      <p:sp>
        <p:nvSpPr>
          <p:cNvPr id="65539" name="Rectangle 2">
            <a:extLst>
              <a:ext uri="{FF2B5EF4-FFF2-40B4-BE49-F238E27FC236}">
                <a16:creationId xmlns="" xmlns:a16="http://schemas.microsoft.com/office/drawing/2014/main" id="{314F1A62-9CD5-4758-A069-4B98349D5DEF}"/>
              </a:ext>
            </a:extLst>
          </p:cNvPr>
          <p:cNvSpPr>
            <a:spLocks noGrp="1" noChangeArrowheads="1"/>
          </p:cNvSpPr>
          <p:nvPr>
            <p:ph type="title"/>
          </p:nvPr>
        </p:nvSpPr>
        <p:spPr/>
        <p:txBody>
          <a:bodyPr/>
          <a:lstStyle/>
          <a:p>
            <a:pPr eaLnBrk="1" hangingPunct="1"/>
            <a:r>
              <a:rPr lang="en-US" altLang="en-US" dirty="0"/>
              <a:t>Natural Language Processing</a:t>
            </a:r>
          </a:p>
        </p:txBody>
      </p:sp>
      <p:sp>
        <p:nvSpPr>
          <p:cNvPr id="65540" name="Rectangle 3">
            <a:extLst>
              <a:ext uri="{FF2B5EF4-FFF2-40B4-BE49-F238E27FC236}">
                <a16:creationId xmlns="" xmlns:a16="http://schemas.microsoft.com/office/drawing/2014/main" id="{C954E529-47AD-421B-B4B8-7945FE153509}"/>
              </a:ext>
            </a:extLst>
          </p:cNvPr>
          <p:cNvSpPr>
            <a:spLocks noGrp="1" noChangeArrowheads="1"/>
          </p:cNvSpPr>
          <p:nvPr>
            <p:ph type="body" idx="1"/>
          </p:nvPr>
        </p:nvSpPr>
        <p:spPr/>
        <p:txBody>
          <a:bodyPr/>
          <a:lstStyle/>
          <a:p>
            <a:pPr eaLnBrk="1" hangingPunct="1"/>
            <a:r>
              <a:rPr lang="en-US" altLang="en-US" sz="2800" dirty="0"/>
              <a:t>Focused on the syntactic, semantic, and pragmatic analysis of natural language text and </a:t>
            </a:r>
            <a:r>
              <a:rPr lang="en-US" altLang="en-US" sz="2800" dirty="0" smtClean="0"/>
              <a:t>discourse</a:t>
            </a:r>
            <a:endParaRPr lang="en-US" altLang="en-US" sz="2800" dirty="0"/>
          </a:p>
          <a:p>
            <a:pPr eaLnBrk="1" hangingPunct="1"/>
            <a:r>
              <a:rPr lang="en-US" altLang="en-US" sz="2800" dirty="0"/>
              <a:t>Ability to analyze syntax (phrase structure) and semantics could allow retrieval based on </a:t>
            </a:r>
            <a:r>
              <a:rPr lang="en-US" altLang="en-US" sz="2800" i="1" dirty="0"/>
              <a:t>meaning</a:t>
            </a:r>
            <a:r>
              <a:rPr lang="en-US" altLang="en-US" sz="2800" dirty="0"/>
              <a:t> rather than </a:t>
            </a:r>
            <a:r>
              <a:rPr lang="en-US" altLang="en-US" sz="2800" dirty="0" smtClean="0"/>
              <a:t>keywords</a:t>
            </a:r>
            <a:endParaRPr lang="en-US" altLang="en-US" sz="2800" dirty="0"/>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10318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335053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 xmlns:a16="http://schemas.microsoft.com/office/drawing/2014/main" id="{E5990403-4EED-4F06-A5A1-DAAD1883F9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1E216847-72FF-4B3D-8305-4962B01F5DBA}" type="slidenum">
              <a:rPr lang="en-US" altLang="en-US" sz="900">
                <a:latin typeface="Helvetica" panose="020B0604020202020204" pitchFamily="34" charset="0"/>
              </a:rPr>
              <a:pPr>
                <a:spcBef>
                  <a:spcPct val="0"/>
                </a:spcBef>
                <a:buClrTx/>
                <a:buFontTx/>
                <a:buNone/>
              </a:pPr>
              <a:t>28</a:t>
            </a:fld>
            <a:endParaRPr lang="en-US" altLang="en-US" sz="900"/>
          </a:p>
        </p:txBody>
      </p:sp>
      <p:sp>
        <p:nvSpPr>
          <p:cNvPr id="67587" name="Rectangle 2">
            <a:extLst>
              <a:ext uri="{FF2B5EF4-FFF2-40B4-BE49-F238E27FC236}">
                <a16:creationId xmlns="" xmlns:a16="http://schemas.microsoft.com/office/drawing/2014/main" id="{2AE7E29F-1A4F-4508-B059-03DB6E0D229E}"/>
              </a:ext>
            </a:extLst>
          </p:cNvPr>
          <p:cNvSpPr>
            <a:spLocks noGrp="1" noChangeArrowheads="1"/>
          </p:cNvSpPr>
          <p:nvPr>
            <p:ph type="title"/>
          </p:nvPr>
        </p:nvSpPr>
        <p:spPr/>
        <p:txBody>
          <a:bodyPr/>
          <a:lstStyle/>
          <a:p>
            <a:pPr eaLnBrk="1" hangingPunct="1"/>
            <a:r>
              <a:rPr lang="en-US" altLang="en-US" dirty="0"/>
              <a:t>Natural Language Processing:</a:t>
            </a:r>
            <a:br>
              <a:rPr lang="en-US" altLang="en-US" dirty="0"/>
            </a:br>
            <a:r>
              <a:rPr lang="en-US" altLang="en-US" dirty="0"/>
              <a:t>IR Directions</a:t>
            </a:r>
          </a:p>
        </p:txBody>
      </p:sp>
      <p:sp>
        <p:nvSpPr>
          <p:cNvPr id="67588" name="Rectangle 3">
            <a:extLst>
              <a:ext uri="{FF2B5EF4-FFF2-40B4-BE49-F238E27FC236}">
                <a16:creationId xmlns="" xmlns:a16="http://schemas.microsoft.com/office/drawing/2014/main" id="{0C59F99E-AC76-44E0-8062-AA7953D6AB7B}"/>
              </a:ext>
            </a:extLst>
          </p:cNvPr>
          <p:cNvSpPr>
            <a:spLocks noGrp="1" noChangeArrowheads="1"/>
          </p:cNvSpPr>
          <p:nvPr>
            <p:ph type="body" idx="1"/>
          </p:nvPr>
        </p:nvSpPr>
        <p:spPr>
          <a:xfrm>
            <a:off x="457200" y="1524000"/>
            <a:ext cx="8229600" cy="4602163"/>
          </a:xfrm>
        </p:spPr>
        <p:txBody>
          <a:bodyPr/>
          <a:lstStyle/>
          <a:p>
            <a:pPr eaLnBrk="1" hangingPunct="1"/>
            <a:r>
              <a:rPr lang="en-US" altLang="en-US" sz="2800" dirty="0"/>
              <a:t>Methods for determining the sense of an ambiguous word based on context (</a:t>
            </a:r>
            <a:r>
              <a:rPr lang="en-US" altLang="en-US" sz="2800" i="1" dirty="0"/>
              <a:t>word sense disambiguation</a:t>
            </a:r>
            <a:r>
              <a:rPr lang="en-US" altLang="en-US" sz="2800" dirty="0" smtClean="0"/>
              <a:t>)</a:t>
            </a:r>
            <a:endParaRPr lang="en-US" altLang="en-US" sz="2800" dirty="0"/>
          </a:p>
          <a:p>
            <a:pPr eaLnBrk="1" hangingPunct="1"/>
            <a:r>
              <a:rPr lang="en-US" altLang="en-US" sz="2800" dirty="0"/>
              <a:t>Methods for identifying specific pieces of information in a document (</a:t>
            </a:r>
            <a:r>
              <a:rPr lang="en-US" altLang="en-US" sz="2800" i="1" dirty="0"/>
              <a:t>information extraction</a:t>
            </a:r>
            <a:r>
              <a:rPr lang="en-US" altLang="en-US" sz="2800" dirty="0" smtClean="0"/>
              <a:t>)</a:t>
            </a:r>
            <a:endParaRPr lang="en-US" altLang="en-US" sz="2800" dirty="0"/>
          </a:p>
          <a:p>
            <a:pPr eaLnBrk="1" hangingPunct="1"/>
            <a:r>
              <a:rPr lang="en-US" altLang="en-US" sz="2800" dirty="0"/>
              <a:t>Methods for answering specific NL questions from document corpora or structured data like </a:t>
            </a:r>
            <a:r>
              <a:rPr lang="en-US" altLang="en-US" sz="2800" dirty="0" err="1"/>
              <a:t>FreeBase</a:t>
            </a:r>
            <a:r>
              <a:rPr lang="en-US" altLang="en-US" sz="2800" dirty="0"/>
              <a:t> or Google’s Knowledge Graph.</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12604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488970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 xmlns:a16="http://schemas.microsoft.com/office/drawing/2014/main" id="{E32AA826-9FD9-4AD0-839B-95D6D7DDC05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35C222D9-301A-47FB-B015-9CCA8757F7F6}" type="slidenum">
              <a:rPr lang="en-US" altLang="en-US" sz="900">
                <a:latin typeface="Helvetica" panose="020B0604020202020204" pitchFamily="34" charset="0"/>
              </a:rPr>
              <a:pPr>
                <a:spcBef>
                  <a:spcPct val="0"/>
                </a:spcBef>
                <a:buClrTx/>
                <a:buFontTx/>
                <a:buNone/>
              </a:pPr>
              <a:t>29</a:t>
            </a:fld>
            <a:endParaRPr lang="en-US" altLang="en-US" sz="900"/>
          </a:p>
        </p:txBody>
      </p:sp>
      <p:sp>
        <p:nvSpPr>
          <p:cNvPr id="69635" name="Rectangle 2">
            <a:extLst>
              <a:ext uri="{FF2B5EF4-FFF2-40B4-BE49-F238E27FC236}">
                <a16:creationId xmlns="" xmlns:a16="http://schemas.microsoft.com/office/drawing/2014/main" id="{6129BFAC-9B90-473C-9382-CB3E977B345B}"/>
              </a:ext>
            </a:extLst>
          </p:cNvPr>
          <p:cNvSpPr>
            <a:spLocks noGrp="1" noChangeArrowheads="1"/>
          </p:cNvSpPr>
          <p:nvPr>
            <p:ph type="title"/>
          </p:nvPr>
        </p:nvSpPr>
        <p:spPr/>
        <p:txBody>
          <a:bodyPr/>
          <a:lstStyle/>
          <a:p>
            <a:pPr eaLnBrk="1" hangingPunct="1"/>
            <a:r>
              <a:rPr lang="en-US" altLang="en-US" dirty="0"/>
              <a:t>Machine Learning</a:t>
            </a:r>
          </a:p>
        </p:txBody>
      </p:sp>
      <p:sp>
        <p:nvSpPr>
          <p:cNvPr id="69636" name="Rectangle 3">
            <a:extLst>
              <a:ext uri="{FF2B5EF4-FFF2-40B4-BE49-F238E27FC236}">
                <a16:creationId xmlns="" xmlns:a16="http://schemas.microsoft.com/office/drawing/2014/main" id="{4426B01D-92F9-47D7-86E6-CDE95847EF0B}"/>
              </a:ext>
            </a:extLst>
          </p:cNvPr>
          <p:cNvSpPr>
            <a:spLocks noGrp="1" noChangeArrowheads="1"/>
          </p:cNvSpPr>
          <p:nvPr>
            <p:ph type="body" idx="1"/>
          </p:nvPr>
        </p:nvSpPr>
        <p:spPr>
          <a:xfrm>
            <a:off x="457200" y="1295400"/>
            <a:ext cx="8382000" cy="3371850"/>
          </a:xfrm>
        </p:spPr>
        <p:txBody>
          <a:bodyPr/>
          <a:lstStyle/>
          <a:p>
            <a:pPr eaLnBrk="1" hangingPunct="1">
              <a:lnSpc>
                <a:spcPct val="90000"/>
              </a:lnSpc>
            </a:pPr>
            <a:r>
              <a:rPr lang="en-US" altLang="en-US" sz="2800" dirty="0"/>
              <a:t>Focused on the development of computational systems that improve their performance with experience.</a:t>
            </a:r>
          </a:p>
          <a:p>
            <a:pPr eaLnBrk="1" hangingPunct="1">
              <a:lnSpc>
                <a:spcPct val="90000"/>
              </a:lnSpc>
            </a:pPr>
            <a:r>
              <a:rPr lang="en-US" altLang="en-US" sz="2800" dirty="0"/>
              <a:t>Automated classification of examples based on learning concepts from labeled training examples (</a:t>
            </a:r>
            <a:r>
              <a:rPr lang="en-US" altLang="en-US" sz="2800" i="1" dirty="0"/>
              <a:t>supervised learning</a:t>
            </a:r>
            <a:r>
              <a:rPr lang="en-US" altLang="en-US" sz="2800" dirty="0"/>
              <a:t>).</a:t>
            </a:r>
          </a:p>
          <a:p>
            <a:pPr eaLnBrk="1" hangingPunct="1">
              <a:lnSpc>
                <a:spcPct val="90000"/>
              </a:lnSpc>
            </a:pPr>
            <a:r>
              <a:rPr lang="en-US" altLang="en-US" sz="2800" dirty="0"/>
              <a:t>Automated methods for clustering unlabeled examples into meaningful groups (</a:t>
            </a:r>
            <a:r>
              <a:rPr lang="en-US" altLang="en-US" sz="2800" i="1" dirty="0"/>
              <a:t>unsupervised learning</a:t>
            </a:r>
            <a:r>
              <a:rPr lang="en-US" altLang="en-US" sz="2800" dirty="0"/>
              <a:t>).</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10668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53000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DCCEA6-5F79-472C-83CD-789A5B117285}"/>
              </a:ext>
            </a:extLst>
          </p:cNvPr>
          <p:cNvSpPr>
            <a:spLocks noGrp="1"/>
          </p:cNvSpPr>
          <p:nvPr>
            <p:ph type="title"/>
          </p:nvPr>
        </p:nvSpPr>
        <p:spPr/>
        <p:txBody>
          <a:bodyPr/>
          <a:lstStyle/>
          <a:p>
            <a:r>
              <a:rPr lang="en-IN" dirty="0"/>
              <a:t>Information Retrieval</a:t>
            </a:r>
          </a:p>
        </p:txBody>
      </p:sp>
      <p:sp>
        <p:nvSpPr>
          <p:cNvPr id="3" name="Content Placeholder 2">
            <a:extLst>
              <a:ext uri="{FF2B5EF4-FFF2-40B4-BE49-F238E27FC236}">
                <a16:creationId xmlns="" xmlns:a16="http://schemas.microsoft.com/office/drawing/2014/main" id="{BA4640DF-E2F8-4C0C-9DB0-AC0853DA27CD}"/>
              </a:ext>
            </a:extLst>
          </p:cNvPr>
          <p:cNvSpPr>
            <a:spLocks noGrp="1"/>
          </p:cNvSpPr>
          <p:nvPr>
            <p:ph idx="1"/>
          </p:nvPr>
        </p:nvSpPr>
        <p:spPr/>
        <p:txBody>
          <a:bodyPr/>
          <a:lstStyle/>
          <a:p>
            <a:r>
              <a:rPr lang="en-US" sz="2400" dirty="0">
                <a:solidFill>
                  <a:srgbClr val="FF0000"/>
                </a:solidFill>
              </a:rPr>
              <a:t>Information Retrieval </a:t>
            </a:r>
            <a:r>
              <a:rPr lang="en-US" sz="2400" dirty="0"/>
              <a:t>(IR) mainly studies </a:t>
            </a:r>
            <a:r>
              <a:rPr lang="en-US" sz="2400" dirty="0">
                <a:solidFill>
                  <a:srgbClr val="FF0000"/>
                </a:solidFill>
              </a:rPr>
              <a:t>unstructured data</a:t>
            </a:r>
            <a:r>
              <a:rPr lang="en-US" sz="2400" dirty="0"/>
              <a:t>:</a:t>
            </a:r>
            <a:br>
              <a:rPr lang="en-US" sz="2400" dirty="0"/>
            </a:br>
            <a:r>
              <a:rPr lang="en-US" sz="2400" i="1" dirty="0"/>
              <a:t>Merrill Lynch estimates that more than 85 percent of all </a:t>
            </a:r>
            <a:r>
              <a:rPr lang="en-US" sz="2400" i="1" dirty="0" smtClean="0"/>
              <a:t>business information </a:t>
            </a:r>
            <a:r>
              <a:rPr lang="en-US" sz="2400" i="1" dirty="0"/>
              <a:t>exists as unstructured data - commonly appearing in emails, memos, notes from call centers and support operations, </a:t>
            </a:r>
            <a:r>
              <a:rPr lang="en-US" sz="2400" i="1" dirty="0" smtClean="0"/>
              <a:t>news, user </a:t>
            </a:r>
            <a:r>
              <a:rPr lang="en-US" sz="2400" i="1" dirty="0"/>
              <a:t>groups, chats, reports, … and Web pages.</a:t>
            </a:r>
            <a:br>
              <a:rPr lang="en-US" sz="2400" i="1" dirty="0"/>
            </a:br>
            <a:r>
              <a:rPr lang="en-US" sz="2400" dirty="0"/>
              <a:t>Text in Web pages or emails; image; audio; video; protein sequences..</a:t>
            </a:r>
            <a:br>
              <a:rPr lang="en-US" sz="2400" dirty="0"/>
            </a:br>
            <a:r>
              <a:rPr lang="en-US" sz="2400" dirty="0">
                <a:solidFill>
                  <a:srgbClr val="FF0000"/>
                </a:solidFill>
              </a:rPr>
              <a:t>Unstructured data</a:t>
            </a:r>
            <a:r>
              <a:rPr lang="en-US" sz="2400" dirty="0"/>
              <a:t>:</a:t>
            </a:r>
            <a:br>
              <a:rPr lang="en-US" sz="2400" dirty="0"/>
            </a:br>
            <a:r>
              <a:rPr lang="en-US" sz="2400" dirty="0"/>
              <a:t>No structure: no primary key as in RDBMS</a:t>
            </a:r>
            <a:br>
              <a:rPr lang="en-US" sz="2400" dirty="0"/>
            </a:br>
            <a:r>
              <a:rPr lang="en-US" sz="2400" dirty="0"/>
              <a:t>Semantic meaning unknown: natural language processing</a:t>
            </a:r>
            <a:br>
              <a:rPr lang="en-US" sz="2400" dirty="0"/>
            </a:br>
            <a:r>
              <a:rPr lang="en-US" sz="2400" dirty="0"/>
              <a:t>systems try to find the meaning in the unstructured text </a:t>
            </a:r>
            <a:br>
              <a:rPr lang="en-US" sz="2400" dirty="0"/>
            </a:br>
            <a:endParaRPr lang="en-IN" sz="2400" dirty="0"/>
          </a:p>
        </p:txBody>
      </p:sp>
      <p:sp>
        <p:nvSpPr>
          <p:cNvPr id="4"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 name="Date Placeholder 4"/>
          <p:cNvSpPr>
            <a:spLocks noGrp="1"/>
          </p:cNvSpPr>
          <p:nvPr>
            <p:ph type="dt" sz="half" idx="10"/>
          </p:nvPr>
        </p:nvSpPr>
        <p:spPr/>
        <p:txBody>
          <a:bodyPr/>
          <a:lstStyle/>
          <a:p>
            <a:pPr>
              <a:defRPr/>
            </a:pPr>
            <a:r>
              <a:rPr lang="en-IN" smtClean="0"/>
              <a:t>11 Aug 2019</a:t>
            </a:r>
            <a:endParaRPr lang="en-US"/>
          </a:p>
        </p:txBody>
      </p:sp>
      <p:sp>
        <p:nvSpPr>
          <p:cNvPr id="6" name="Footer Placeholder 5"/>
          <p:cNvSpPr>
            <a:spLocks noGrp="1"/>
          </p:cNvSpPr>
          <p:nvPr>
            <p:ph type="ftr" sz="quarter" idx="11"/>
          </p:nvPr>
        </p:nvSpPr>
        <p:spPr/>
        <p:txBody>
          <a:bodyPr/>
          <a:lstStyle/>
          <a:p>
            <a:pPr>
              <a:defRPr/>
            </a:pPr>
            <a:r>
              <a:rPr lang="en-US" smtClean="0"/>
              <a:t>CSPL-201@IIT Jammu</a:t>
            </a:r>
            <a:endParaRPr lang="en-US"/>
          </a:p>
        </p:txBody>
      </p:sp>
      <p:sp>
        <p:nvSpPr>
          <p:cNvPr id="7" name="Slide Number Placeholder 6"/>
          <p:cNvSpPr>
            <a:spLocks noGrp="1"/>
          </p:cNvSpPr>
          <p:nvPr>
            <p:ph type="sldNum" sz="quarter" idx="12"/>
          </p:nvPr>
        </p:nvSpPr>
        <p:spPr/>
        <p:txBody>
          <a:bodyPr/>
          <a:lstStyle/>
          <a:p>
            <a:pPr>
              <a:defRPr/>
            </a:pPr>
            <a:fld id="{3178307A-B60E-3E4C-B673-B20EAFE329C8}" type="slidenum">
              <a:rPr lang="en-US" smtClean="0"/>
              <a:pPr>
                <a:defRPr/>
              </a:pPr>
              <a:t>3</a:t>
            </a:fld>
            <a:endParaRPr lang="en-US"/>
          </a:p>
        </p:txBody>
      </p:sp>
    </p:spTree>
    <p:extLst>
      <p:ext uri="{BB962C8B-B14F-4D97-AF65-F5344CB8AC3E}">
        <p14:creationId xmlns:p14="http://schemas.microsoft.com/office/powerpoint/2010/main" val="248327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 xmlns:a16="http://schemas.microsoft.com/office/drawing/2014/main" id="{3620DA36-A88A-4DB4-8B1C-AF036E81E51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Char char="•"/>
              <a:defRPr sz="2400">
                <a:solidFill>
                  <a:schemeClr val="tx1"/>
                </a:solidFill>
                <a:latin typeface="Times New Roman" panose="02020603050405020304" pitchFamily="18" charset="0"/>
              </a:defRPr>
            </a:lvl1pPr>
            <a:lvl2pPr marL="557213" indent="-214313">
              <a:spcBef>
                <a:spcPct val="20000"/>
              </a:spcBef>
              <a:buClr>
                <a:srgbClr val="00CC00"/>
              </a:buClr>
              <a:buChar char="–"/>
              <a:defRPr sz="2100">
                <a:solidFill>
                  <a:srgbClr val="333399"/>
                </a:solidFill>
                <a:latin typeface="Times New Roman" panose="02020603050405020304" pitchFamily="18" charset="0"/>
              </a:defRPr>
            </a:lvl2pPr>
            <a:lvl3pPr marL="857250" indent="-171450">
              <a:spcBef>
                <a:spcPct val="20000"/>
              </a:spcBef>
              <a:buClr>
                <a:srgbClr val="3333CC"/>
              </a:buClr>
              <a:buChar char="•"/>
              <a:defRPr sz="1800">
                <a:solidFill>
                  <a:srgbClr val="006600"/>
                </a:solidFill>
                <a:latin typeface="Times New Roman" panose="02020603050405020304" pitchFamily="18" charset="0"/>
              </a:defRPr>
            </a:lvl3pPr>
            <a:lvl4pPr marL="1200150" indent="-171450">
              <a:spcBef>
                <a:spcPct val="20000"/>
              </a:spcBef>
              <a:buClr>
                <a:srgbClr val="3333CC"/>
              </a:buClr>
              <a:buChar char="–"/>
              <a:defRPr sz="1500">
                <a:solidFill>
                  <a:schemeClr val="tx1"/>
                </a:solidFill>
                <a:latin typeface="Times New Roman" panose="02020603050405020304" pitchFamily="18" charset="0"/>
              </a:defRPr>
            </a:lvl4pPr>
            <a:lvl5pPr marL="1543050" indent="-171450">
              <a:spcBef>
                <a:spcPct val="20000"/>
              </a:spcBef>
              <a:buClr>
                <a:srgbClr val="3333CC"/>
              </a:buClr>
              <a:buChar char="»"/>
              <a:defRPr sz="1500">
                <a:solidFill>
                  <a:srgbClr val="0000CC"/>
                </a:solidFill>
                <a:latin typeface="Times New Roman" panose="02020603050405020304" pitchFamily="18" charset="0"/>
              </a:defRPr>
            </a:lvl5pPr>
            <a:lvl6pPr marL="18859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6pPr>
            <a:lvl7pPr marL="22288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7pPr>
            <a:lvl8pPr marL="25717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8pPr>
            <a:lvl9pPr marL="2914650" indent="-171450" eaLnBrk="0" fontAlgn="base" hangingPunct="0">
              <a:spcBef>
                <a:spcPct val="20000"/>
              </a:spcBef>
              <a:spcAft>
                <a:spcPct val="0"/>
              </a:spcAft>
              <a:buClr>
                <a:srgbClr val="3333CC"/>
              </a:buClr>
              <a:buChar char="»"/>
              <a:defRPr sz="1500">
                <a:solidFill>
                  <a:srgbClr val="0000CC"/>
                </a:solidFill>
                <a:latin typeface="Times New Roman" panose="02020603050405020304" pitchFamily="18" charset="0"/>
              </a:defRPr>
            </a:lvl9pPr>
          </a:lstStyle>
          <a:p>
            <a:pPr>
              <a:spcBef>
                <a:spcPct val="0"/>
              </a:spcBef>
              <a:buClrTx/>
              <a:buFontTx/>
              <a:buNone/>
            </a:pPr>
            <a:fld id="{95F42B0E-D5BE-40F1-A37E-D6A908017218}" type="slidenum">
              <a:rPr lang="en-US" altLang="en-US" sz="900">
                <a:latin typeface="Helvetica" panose="020B0604020202020204" pitchFamily="34" charset="0"/>
              </a:rPr>
              <a:pPr>
                <a:spcBef>
                  <a:spcPct val="0"/>
                </a:spcBef>
                <a:buClrTx/>
                <a:buFontTx/>
                <a:buNone/>
              </a:pPr>
              <a:t>30</a:t>
            </a:fld>
            <a:endParaRPr lang="en-US" altLang="en-US" sz="900"/>
          </a:p>
        </p:txBody>
      </p:sp>
      <p:sp>
        <p:nvSpPr>
          <p:cNvPr id="71683" name="Rectangle 2">
            <a:extLst>
              <a:ext uri="{FF2B5EF4-FFF2-40B4-BE49-F238E27FC236}">
                <a16:creationId xmlns="" xmlns:a16="http://schemas.microsoft.com/office/drawing/2014/main" id="{E7E45983-B97E-4949-A209-4EC0065F3CDF}"/>
              </a:ext>
            </a:extLst>
          </p:cNvPr>
          <p:cNvSpPr>
            <a:spLocks noGrp="1" noChangeArrowheads="1"/>
          </p:cNvSpPr>
          <p:nvPr>
            <p:ph type="title"/>
          </p:nvPr>
        </p:nvSpPr>
        <p:spPr>
          <a:xfrm>
            <a:off x="152400" y="0"/>
            <a:ext cx="8839200" cy="1143000"/>
          </a:xfrm>
        </p:spPr>
        <p:txBody>
          <a:bodyPr/>
          <a:lstStyle/>
          <a:p>
            <a:pPr eaLnBrk="1" hangingPunct="1"/>
            <a:r>
              <a:rPr lang="en-US" altLang="en-US" dirty="0"/>
              <a:t>Machine </a:t>
            </a:r>
            <a:r>
              <a:rPr lang="en-US" altLang="en-US" dirty="0" smtClean="0"/>
              <a:t>Learning: IR </a:t>
            </a:r>
            <a:r>
              <a:rPr lang="en-US" altLang="en-US" dirty="0"/>
              <a:t>Directions</a:t>
            </a:r>
          </a:p>
        </p:txBody>
      </p:sp>
      <p:sp>
        <p:nvSpPr>
          <p:cNvPr id="71684" name="Rectangle 3">
            <a:extLst>
              <a:ext uri="{FF2B5EF4-FFF2-40B4-BE49-F238E27FC236}">
                <a16:creationId xmlns="" xmlns:a16="http://schemas.microsoft.com/office/drawing/2014/main" id="{ADD4E58D-2DF2-4869-95D5-FAC4C396BE5C}"/>
              </a:ext>
            </a:extLst>
          </p:cNvPr>
          <p:cNvSpPr>
            <a:spLocks noGrp="1" noChangeArrowheads="1"/>
          </p:cNvSpPr>
          <p:nvPr>
            <p:ph type="body" idx="1"/>
          </p:nvPr>
        </p:nvSpPr>
        <p:spPr>
          <a:xfrm>
            <a:off x="457201" y="1085850"/>
            <a:ext cx="8382000" cy="4933950"/>
          </a:xfrm>
        </p:spPr>
        <p:txBody>
          <a:bodyPr/>
          <a:lstStyle/>
          <a:p>
            <a:pPr eaLnBrk="1" hangingPunct="1">
              <a:lnSpc>
                <a:spcPct val="90000"/>
              </a:lnSpc>
            </a:pPr>
            <a:r>
              <a:rPr lang="en-US" altLang="en-US" sz="2800" dirty="0"/>
              <a:t>Text Categorization</a:t>
            </a:r>
          </a:p>
          <a:p>
            <a:pPr lvl="1" eaLnBrk="1" hangingPunct="1">
              <a:lnSpc>
                <a:spcPct val="90000"/>
              </a:lnSpc>
            </a:pPr>
            <a:r>
              <a:rPr lang="en-US" altLang="en-US" dirty="0"/>
              <a:t>Automatic hierarchical classification (Yahoo).</a:t>
            </a:r>
          </a:p>
          <a:p>
            <a:pPr lvl="1" eaLnBrk="1" hangingPunct="1">
              <a:lnSpc>
                <a:spcPct val="90000"/>
              </a:lnSpc>
            </a:pPr>
            <a:r>
              <a:rPr lang="en-US" altLang="en-US" dirty="0"/>
              <a:t>Adaptive filtering/routing/recommending.</a:t>
            </a:r>
          </a:p>
          <a:p>
            <a:pPr lvl="1" eaLnBrk="1" hangingPunct="1">
              <a:lnSpc>
                <a:spcPct val="90000"/>
              </a:lnSpc>
            </a:pPr>
            <a:r>
              <a:rPr lang="en-US" altLang="en-US" dirty="0"/>
              <a:t>Automated spam filtering.</a:t>
            </a:r>
          </a:p>
          <a:p>
            <a:pPr eaLnBrk="1" hangingPunct="1">
              <a:lnSpc>
                <a:spcPct val="90000"/>
              </a:lnSpc>
            </a:pPr>
            <a:r>
              <a:rPr lang="en-US" altLang="en-US" sz="2800" dirty="0"/>
              <a:t>Text Clustering</a:t>
            </a:r>
          </a:p>
          <a:p>
            <a:pPr lvl="1" eaLnBrk="1" hangingPunct="1">
              <a:lnSpc>
                <a:spcPct val="90000"/>
              </a:lnSpc>
            </a:pPr>
            <a:r>
              <a:rPr lang="en-US" altLang="en-US" dirty="0"/>
              <a:t>Clustering of IR query results.</a:t>
            </a:r>
          </a:p>
          <a:p>
            <a:pPr lvl="1" eaLnBrk="1" hangingPunct="1">
              <a:lnSpc>
                <a:spcPct val="90000"/>
              </a:lnSpc>
            </a:pPr>
            <a:r>
              <a:rPr lang="en-US" altLang="en-US" dirty="0"/>
              <a:t>Automatic formation of hierarchies (Yahoo).</a:t>
            </a:r>
          </a:p>
          <a:p>
            <a:pPr eaLnBrk="1" hangingPunct="1">
              <a:lnSpc>
                <a:spcPct val="90000"/>
              </a:lnSpc>
            </a:pPr>
            <a:r>
              <a:rPr lang="en-US" altLang="en-US" sz="2800" dirty="0"/>
              <a:t>Learning for Information Extraction</a:t>
            </a:r>
          </a:p>
          <a:p>
            <a:pPr eaLnBrk="1" hangingPunct="1">
              <a:lnSpc>
                <a:spcPct val="90000"/>
              </a:lnSpc>
            </a:pPr>
            <a:r>
              <a:rPr lang="en-US" altLang="en-US" sz="2800" dirty="0"/>
              <a:t>Text Mining</a:t>
            </a:r>
          </a:p>
          <a:p>
            <a:pPr eaLnBrk="1" hangingPunct="1">
              <a:lnSpc>
                <a:spcPct val="90000"/>
              </a:lnSpc>
            </a:pPr>
            <a:r>
              <a:rPr lang="en-US" altLang="en-US" sz="2800" dirty="0">
                <a:solidFill>
                  <a:srgbClr val="FF0000"/>
                </a:solidFill>
              </a:rPr>
              <a:t>Learning to Rank</a:t>
            </a:r>
          </a:p>
          <a:p>
            <a:pPr eaLnBrk="1" hangingPunct="1">
              <a:lnSpc>
                <a:spcPct val="90000"/>
              </a:lnSpc>
            </a:pPr>
            <a:endParaRPr lang="en-US" altLang="en-US" dirty="0"/>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7" name="Line 8"/>
          <p:cNvSpPr>
            <a:spLocks noChangeShapeType="1"/>
          </p:cNvSpPr>
          <p:nvPr/>
        </p:nvSpPr>
        <p:spPr bwMode="auto">
          <a:xfrm flipV="1">
            <a:off x="457201" y="10318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41691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 xmlns:a16="http://schemas.microsoft.com/office/drawing/2014/main" id="{9A640A26-8E6C-4C62-8310-580D593D8DFF}"/>
              </a:ext>
            </a:extLst>
          </p:cNvPr>
          <p:cNvSpPr>
            <a:spLocks noGrp="1"/>
          </p:cNvSpPr>
          <p:nvPr>
            <p:ph type="title"/>
          </p:nvPr>
        </p:nvSpPr>
        <p:spPr/>
        <p:txBody>
          <a:bodyPr/>
          <a:lstStyle/>
          <a:p>
            <a:r>
              <a:rPr lang="en-US" altLang="en-US" dirty="0"/>
              <a:t>Generic IR Pipeline </a:t>
            </a:r>
          </a:p>
        </p:txBody>
      </p:sp>
      <p:pic>
        <p:nvPicPr>
          <p:cNvPr id="17411" name="Picture 3">
            <a:extLst>
              <a:ext uri="{FF2B5EF4-FFF2-40B4-BE49-F238E27FC236}">
                <a16:creationId xmlns="" xmlns:a16="http://schemas.microsoft.com/office/drawing/2014/main" id="{753AA6D0-D114-4125-9095-FC82C96916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132124"/>
            <a:ext cx="6172200" cy="5060781"/>
          </a:xfrm>
          <a:noFill/>
        </p:spPr>
      </p:pic>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31</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30411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 xmlns:a16="http://schemas.microsoft.com/office/drawing/2014/main" id="{C9A60210-E125-47B2-BFE4-507C25A9049F}"/>
              </a:ext>
            </a:extLst>
          </p:cNvPr>
          <p:cNvSpPr>
            <a:spLocks noGrp="1"/>
          </p:cNvSpPr>
          <p:nvPr>
            <p:ph type="title"/>
          </p:nvPr>
        </p:nvSpPr>
        <p:spPr/>
        <p:txBody>
          <a:bodyPr/>
          <a:lstStyle/>
          <a:p>
            <a:r>
              <a:rPr lang="en-US" altLang="en-US" dirty="0"/>
              <a:t>Retrieval Models</a:t>
            </a:r>
          </a:p>
        </p:txBody>
      </p:sp>
      <p:sp>
        <p:nvSpPr>
          <p:cNvPr id="18435" name="Content Placeholder 4">
            <a:extLst>
              <a:ext uri="{FF2B5EF4-FFF2-40B4-BE49-F238E27FC236}">
                <a16:creationId xmlns="" xmlns:a16="http://schemas.microsoft.com/office/drawing/2014/main" id="{6BCE0B5F-8FDF-42B4-93F9-2CC768289F70}"/>
              </a:ext>
            </a:extLst>
          </p:cNvPr>
          <p:cNvSpPr>
            <a:spLocks noGrp="1"/>
          </p:cNvSpPr>
          <p:nvPr>
            <p:ph idx="1"/>
          </p:nvPr>
        </p:nvSpPr>
        <p:spPr/>
        <p:txBody>
          <a:bodyPr/>
          <a:lstStyle/>
          <a:p>
            <a:r>
              <a:rPr lang="en-US" altLang="en-US" dirty="0"/>
              <a:t>Three main statistical models</a:t>
            </a:r>
          </a:p>
          <a:p>
            <a:pPr lvl="1"/>
            <a:r>
              <a:rPr lang="en-US" altLang="en-US" dirty="0"/>
              <a:t>Boolean</a:t>
            </a:r>
          </a:p>
          <a:p>
            <a:pPr lvl="1"/>
            <a:r>
              <a:rPr lang="en-US" altLang="en-US" dirty="0"/>
              <a:t>Vector space</a:t>
            </a:r>
          </a:p>
          <a:p>
            <a:pPr lvl="1"/>
            <a:r>
              <a:rPr lang="en-US" altLang="en-US" dirty="0"/>
              <a:t>Probabilistic</a:t>
            </a:r>
          </a:p>
          <a:p>
            <a:r>
              <a:rPr lang="en-US" altLang="en-US" dirty="0"/>
              <a:t>Semantic model</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32</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30686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BBDC7846-16BF-4E54-9BC1-3E1A6AA0BA44}"/>
              </a:ext>
            </a:extLst>
          </p:cNvPr>
          <p:cNvSpPr>
            <a:spLocks noGrp="1"/>
          </p:cNvSpPr>
          <p:nvPr>
            <p:ph type="title"/>
          </p:nvPr>
        </p:nvSpPr>
        <p:spPr/>
        <p:txBody>
          <a:bodyPr/>
          <a:lstStyle/>
          <a:p>
            <a:r>
              <a:rPr lang="en-US" altLang="en-US" dirty="0"/>
              <a:t>Boolean Model</a:t>
            </a:r>
          </a:p>
        </p:txBody>
      </p:sp>
      <p:sp>
        <p:nvSpPr>
          <p:cNvPr id="19459" name="Content Placeholder 2">
            <a:extLst>
              <a:ext uri="{FF2B5EF4-FFF2-40B4-BE49-F238E27FC236}">
                <a16:creationId xmlns="" xmlns:a16="http://schemas.microsoft.com/office/drawing/2014/main" id="{DF872207-A979-4234-9BC7-0DEA3EFB5F40}"/>
              </a:ext>
            </a:extLst>
          </p:cNvPr>
          <p:cNvSpPr>
            <a:spLocks noGrp="1"/>
          </p:cNvSpPr>
          <p:nvPr>
            <p:ph idx="1"/>
          </p:nvPr>
        </p:nvSpPr>
        <p:spPr/>
        <p:txBody>
          <a:bodyPr/>
          <a:lstStyle/>
          <a:p>
            <a:r>
              <a:rPr lang="en-US" altLang="en-US" sz="2800" dirty="0"/>
              <a:t>Documents represented as a set of terms</a:t>
            </a:r>
          </a:p>
          <a:p>
            <a:r>
              <a:rPr lang="en-US" altLang="en-US" sz="2800" dirty="0"/>
              <a:t>Form queries using standard Boolean logic set-theoretic operators</a:t>
            </a:r>
          </a:p>
          <a:p>
            <a:pPr lvl="1"/>
            <a:r>
              <a:rPr lang="en-US" altLang="en-US" dirty="0"/>
              <a:t>AND, OR and NOT</a:t>
            </a:r>
          </a:p>
          <a:p>
            <a:r>
              <a:rPr lang="en-US" altLang="en-US" sz="2800" dirty="0"/>
              <a:t>Retrieval and relevance </a:t>
            </a:r>
          </a:p>
          <a:p>
            <a:pPr lvl="1"/>
            <a:r>
              <a:rPr lang="en-US" altLang="en-US" dirty="0"/>
              <a:t>Binary concepts</a:t>
            </a:r>
          </a:p>
          <a:p>
            <a:r>
              <a:rPr lang="en-US" altLang="en-US" sz="2800" dirty="0">
                <a:solidFill>
                  <a:srgbClr val="FF0000"/>
                </a:solidFill>
              </a:rPr>
              <a:t>Lacks sophisticated ranking algorithms</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33</a:t>
            </a:fld>
            <a:endParaRPr lang="en-US"/>
          </a:p>
        </p:txBody>
      </p:sp>
      <p:sp>
        <p:nvSpPr>
          <p:cNvPr id="7" name="Line 8"/>
          <p:cNvSpPr>
            <a:spLocks noChangeShapeType="1"/>
          </p:cNvSpPr>
          <p:nvPr/>
        </p:nvSpPr>
        <p:spPr bwMode="auto">
          <a:xfrm flipV="1">
            <a:off x="457201" y="9556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358552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 xmlns:a16="http://schemas.microsoft.com/office/drawing/2014/main" id="{C0230BF8-946A-484A-8674-9F61351B0EB9}"/>
              </a:ext>
            </a:extLst>
          </p:cNvPr>
          <p:cNvSpPr>
            <a:spLocks noGrp="1"/>
          </p:cNvSpPr>
          <p:nvPr>
            <p:ph type="title"/>
          </p:nvPr>
        </p:nvSpPr>
        <p:spPr/>
        <p:txBody>
          <a:bodyPr/>
          <a:lstStyle/>
          <a:p>
            <a:r>
              <a:rPr lang="en-US" altLang="en-US" dirty="0"/>
              <a:t>Vector Space Model</a:t>
            </a:r>
          </a:p>
        </p:txBody>
      </p:sp>
      <p:sp>
        <p:nvSpPr>
          <p:cNvPr id="20483" name="Content Placeholder 2">
            <a:extLst>
              <a:ext uri="{FF2B5EF4-FFF2-40B4-BE49-F238E27FC236}">
                <a16:creationId xmlns="" xmlns:a16="http://schemas.microsoft.com/office/drawing/2014/main" id="{7EF25211-EE57-4309-96D8-E6134B25B566}"/>
              </a:ext>
            </a:extLst>
          </p:cNvPr>
          <p:cNvSpPr>
            <a:spLocks noGrp="1"/>
          </p:cNvSpPr>
          <p:nvPr>
            <p:ph idx="1"/>
          </p:nvPr>
        </p:nvSpPr>
        <p:spPr/>
        <p:txBody>
          <a:bodyPr/>
          <a:lstStyle/>
          <a:p>
            <a:r>
              <a:rPr lang="en-US" altLang="en-US" sz="2800" dirty="0"/>
              <a:t>Documents </a:t>
            </a:r>
          </a:p>
          <a:p>
            <a:pPr lvl="1"/>
            <a:r>
              <a:rPr lang="en-US" altLang="en-US" dirty="0"/>
              <a:t>Represented as features and weights in an </a:t>
            </a:r>
            <a:r>
              <a:rPr lang="en-US" altLang="en-US" i="1" dirty="0"/>
              <a:t>n</a:t>
            </a:r>
            <a:r>
              <a:rPr lang="en-US" altLang="en-US" dirty="0"/>
              <a:t>-dimensional vector space</a:t>
            </a:r>
          </a:p>
          <a:p>
            <a:r>
              <a:rPr lang="en-US" altLang="en-US" sz="2800" dirty="0"/>
              <a:t>Query </a:t>
            </a:r>
          </a:p>
          <a:p>
            <a:pPr lvl="1"/>
            <a:r>
              <a:rPr lang="en-US" altLang="en-US" dirty="0"/>
              <a:t>Specified as a terms vector </a:t>
            </a:r>
          </a:p>
          <a:p>
            <a:pPr lvl="1"/>
            <a:r>
              <a:rPr lang="en-US" altLang="en-US" dirty="0"/>
              <a:t>Compared to the document vectors for similarity/relevance assessment</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34</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347342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 xmlns:a16="http://schemas.microsoft.com/office/drawing/2014/main" id="{C595A09B-0E60-46A9-BC82-8D2922769831}"/>
              </a:ext>
            </a:extLst>
          </p:cNvPr>
          <p:cNvSpPr>
            <a:spLocks noGrp="1"/>
          </p:cNvSpPr>
          <p:nvPr>
            <p:ph type="title"/>
          </p:nvPr>
        </p:nvSpPr>
        <p:spPr/>
        <p:txBody>
          <a:bodyPr/>
          <a:lstStyle/>
          <a:p>
            <a:r>
              <a:rPr lang="en-US" altLang="en-US" dirty="0"/>
              <a:t>Probabilistic Model</a:t>
            </a:r>
          </a:p>
        </p:txBody>
      </p:sp>
      <p:sp>
        <p:nvSpPr>
          <p:cNvPr id="22531" name="Content Placeholder 2">
            <a:extLst>
              <a:ext uri="{FF2B5EF4-FFF2-40B4-BE49-F238E27FC236}">
                <a16:creationId xmlns="" xmlns:a16="http://schemas.microsoft.com/office/drawing/2014/main" id="{2D39E073-EF31-46B9-B431-C01109662629}"/>
              </a:ext>
            </a:extLst>
          </p:cNvPr>
          <p:cNvSpPr>
            <a:spLocks noGrp="1"/>
          </p:cNvSpPr>
          <p:nvPr>
            <p:ph idx="1"/>
          </p:nvPr>
        </p:nvSpPr>
        <p:spPr/>
        <p:txBody>
          <a:bodyPr/>
          <a:lstStyle/>
          <a:p>
            <a:r>
              <a:rPr lang="en-US" altLang="en-US" dirty="0"/>
              <a:t>Probability ranking principle	</a:t>
            </a:r>
          </a:p>
          <a:p>
            <a:pPr lvl="1"/>
            <a:r>
              <a:rPr lang="en-US" altLang="en-US" dirty="0"/>
              <a:t>Decide whether the document belongs to the </a:t>
            </a:r>
            <a:r>
              <a:rPr lang="en-US" altLang="en-US" b="1" dirty="0"/>
              <a:t>relevant</a:t>
            </a:r>
            <a:r>
              <a:rPr lang="en-US" altLang="en-US" dirty="0"/>
              <a:t> set or the </a:t>
            </a:r>
            <a:r>
              <a:rPr lang="en-US" altLang="en-US" b="1" dirty="0" err="1"/>
              <a:t>nonrelevant</a:t>
            </a:r>
            <a:r>
              <a:rPr lang="en-US" altLang="en-US" dirty="0"/>
              <a:t> set for a query</a:t>
            </a:r>
          </a:p>
          <a:p>
            <a:r>
              <a:rPr lang="en-US" altLang="en-US" dirty="0"/>
              <a:t>Conditional probabilities calculated using Bayes’ Rule</a:t>
            </a:r>
          </a:p>
          <a:p>
            <a:r>
              <a:rPr lang="en-US" altLang="en-US" b="1" dirty="0"/>
              <a:t>BM25</a:t>
            </a:r>
            <a:r>
              <a:rPr lang="en-US" altLang="en-US" dirty="0"/>
              <a:t> (Best Match 25) </a:t>
            </a:r>
          </a:p>
          <a:p>
            <a:pPr lvl="1"/>
            <a:r>
              <a:rPr lang="en-US" altLang="en-US" dirty="0"/>
              <a:t>Popular probabilistic ranking algorithm</a:t>
            </a:r>
          </a:p>
          <a:p>
            <a:r>
              <a:rPr lang="en-US" altLang="en-US" b="1" dirty="0"/>
              <a:t>Okapi</a:t>
            </a:r>
            <a:r>
              <a:rPr lang="en-US" altLang="en-US" dirty="0"/>
              <a:t> system</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35</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919197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 xmlns:a16="http://schemas.microsoft.com/office/drawing/2014/main" id="{735441C0-54AE-47A7-9916-234506AFDBE4}"/>
              </a:ext>
            </a:extLst>
          </p:cNvPr>
          <p:cNvSpPr>
            <a:spLocks noGrp="1"/>
          </p:cNvSpPr>
          <p:nvPr>
            <p:ph type="title"/>
          </p:nvPr>
        </p:nvSpPr>
        <p:spPr/>
        <p:txBody>
          <a:bodyPr/>
          <a:lstStyle/>
          <a:p>
            <a:r>
              <a:rPr lang="en-US" altLang="en-US" dirty="0"/>
              <a:t>Semantic Model</a:t>
            </a:r>
          </a:p>
        </p:txBody>
      </p:sp>
      <p:sp>
        <p:nvSpPr>
          <p:cNvPr id="23555" name="Content Placeholder 2">
            <a:extLst>
              <a:ext uri="{FF2B5EF4-FFF2-40B4-BE49-F238E27FC236}">
                <a16:creationId xmlns="" xmlns:a16="http://schemas.microsoft.com/office/drawing/2014/main" id="{21C97AB7-5811-47CD-AA7E-CE8D9415F136}"/>
              </a:ext>
            </a:extLst>
          </p:cNvPr>
          <p:cNvSpPr>
            <a:spLocks noGrp="1"/>
          </p:cNvSpPr>
          <p:nvPr>
            <p:ph idx="1"/>
          </p:nvPr>
        </p:nvSpPr>
        <p:spPr/>
        <p:txBody>
          <a:bodyPr/>
          <a:lstStyle/>
          <a:p>
            <a:r>
              <a:rPr lang="en-US" altLang="en-US" sz="2800" dirty="0"/>
              <a:t>Include different levels of analysis</a:t>
            </a:r>
          </a:p>
          <a:p>
            <a:pPr lvl="1"/>
            <a:r>
              <a:rPr lang="en-US" altLang="en-US" b="1" dirty="0"/>
              <a:t>Morphological</a:t>
            </a:r>
          </a:p>
          <a:p>
            <a:pPr lvl="1"/>
            <a:r>
              <a:rPr lang="en-US" altLang="en-US" b="1" dirty="0"/>
              <a:t>Syntactic</a:t>
            </a:r>
          </a:p>
          <a:p>
            <a:pPr lvl="1"/>
            <a:r>
              <a:rPr lang="en-US" altLang="en-US" b="1" dirty="0"/>
              <a:t>Semantic</a:t>
            </a:r>
          </a:p>
          <a:p>
            <a:r>
              <a:rPr lang="en-US" altLang="en-US" sz="2800" dirty="0"/>
              <a:t>Knowledge-based IR systems</a:t>
            </a:r>
          </a:p>
          <a:p>
            <a:pPr lvl="1"/>
            <a:r>
              <a:rPr lang="en-US" altLang="en-US" dirty="0"/>
              <a:t>Based on semantic models</a:t>
            </a:r>
          </a:p>
          <a:p>
            <a:pPr lvl="1"/>
            <a:r>
              <a:rPr lang="en-US" altLang="en-US" dirty="0" err="1" smtClean="0"/>
              <a:t>WordNet</a:t>
            </a:r>
            <a:endParaRPr lang="en-US" altLang="en-US" dirty="0"/>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36</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2107585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 xmlns:a16="http://schemas.microsoft.com/office/drawing/2014/main" id="{B8B4B10D-95AA-4E99-BF9F-35A7F4448051}"/>
              </a:ext>
            </a:extLst>
          </p:cNvPr>
          <p:cNvSpPr>
            <a:spLocks noGrp="1"/>
          </p:cNvSpPr>
          <p:nvPr>
            <p:ph type="title"/>
          </p:nvPr>
        </p:nvSpPr>
        <p:spPr/>
        <p:txBody>
          <a:bodyPr/>
          <a:lstStyle/>
          <a:p>
            <a:r>
              <a:rPr lang="en-US" altLang="en-US" dirty="0"/>
              <a:t>Types of Queries in IR Systems</a:t>
            </a:r>
          </a:p>
        </p:txBody>
      </p:sp>
      <p:sp>
        <p:nvSpPr>
          <p:cNvPr id="24579" name="Content Placeholder 4">
            <a:extLst>
              <a:ext uri="{FF2B5EF4-FFF2-40B4-BE49-F238E27FC236}">
                <a16:creationId xmlns="" xmlns:a16="http://schemas.microsoft.com/office/drawing/2014/main" id="{921FD1A4-6228-4D0B-84BE-FDB427E0300B}"/>
              </a:ext>
            </a:extLst>
          </p:cNvPr>
          <p:cNvSpPr>
            <a:spLocks noGrp="1"/>
          </p:cNvSpPr>
          <p:nvPr>
            <p:ph idx="1"/>
          </p:nvPr>
        </p:nvSpPr>
        <p:spPr/>
        <p:txBody>
          <a:bodyPr/>
          <a:lstStyle/>
          <a:p>
            <a:r>
              <a:rPr lang="en-US" altLang="en-US" sz="2800" dirty="0"/>
              <a:t>Keywords </a:t>
            </a:r>
          </a:p>
          <a:p>
            <a:pPr lvl="1"/>
            <a:r>
              <a:rPr lang="en-US" altLang="en-US" dirty="0"/>
              <a:t>Consist of words, phrases, and other characterizations of documents</a:t>
            </a:r>
          </a:p>
          <a:p>
            <a:pPr lvl="1"/>
            <a:r>
              <a:rPr lang="en-US" altLang="en-US" dirty="0"/>
              <a:t>Used by IR system to build inverted index</a:t>
            </a:r>
          </a:p>
          <a:p>
            <a:r>
              <a:rPr lang="en-US" altLang="en-US" sz="2800" dirty="0"/>
              <a:t>Queries compared to set of index keywords</a:t>
            </a:r>
          </a:p>
          <a:p>
            <a:r>
              <a:rPr lang="en-US" altLang="en-US" sz="2800" dirty="0"/>
              <a:t>Most IR systems </a:t>
            </a:r>
          </a:p>
          <a:p>
            <a:pPr lvl="1"/>
            <a:r>
              <a:rPr lang="en-US" altLang="en-US" dirty="0"/>
              <a:t>Allow use of Boolean and other operators to build a complex query</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37</a:t>
            </a:fld>
            <a:endParaRPr lang="en-US"/>
          </a:p>
        </p:txBody>
      </p:sp>
      <p:sp>
        <p:nvSpPr>
          <p:cNvPr id="7" name="Line 8"/>
          <p:cNvSpPr>
            <a:spLocks noChangeShapeType="1"/>
          </p:cNvSpPr>
          <p:nvPr/>
        </p:nvSpPr>
        <p:spPr bwMode="auto">
          <a:xfrm flipV="1">
            <a:off x="457201" y="9556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591586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 xmlns:a16="http://schemas.microsoft.com/office/drawing/2014/main" id="{A9A99175-5F8A-4A13-BF00-D86368424471}"/>
              </a:ext>
            </a:extLst>
          </p:cNvPr>
          <p:cNvSpPr>
            <a:spLocks noGrp="1"/>
          </p:cNvSpPr>
          <p:nvPr>
            <p:ph type="title"/>
          </p:nvPr>
        </p:nvSpPr>
        <p:spPr/>
        <p:txBody>
          <a:bodyPr/>
          <a:lstStyle/>
          <a:p>
            <a:r>
              <a:rPr lang="en-US" altLang="en-US" dirty="0"/>
              <a:t>Keyword Queries</a:t>
            </a:r>
          </a:p>
        </p:txBody>
      </p:sp>
      <p:sp>
        <p:nvSpPr>
          <p:cNvPr id="25603" name="Content Placeholder 2">
            <a:extLst>
              <a:ext uri="{FF2B5EF4-FFF2-40B4-BE49-F238E27FC236}">
                <a16:creationId xmlns="" xmlns:a16="http://schemas.microsoft.com/office/drawing/2014/main" id="{AE3043D4-3CD6-4F5B-87A1-8FF0CC5EFDD9}"/>
              </a:ext>
            </a:extLst>
          </p:cNvPr>
          <p:cNvSpPr>
            <a:spLocks noGrp="1"/>
          </p:cNvSpPr>
          <p:nvPr>
            <p:ph idx="1"/>
          </p:nvPr>
        </p:nvSpPr>
        <p:spPr/>
        <p:txBody>
          <a:bodyPr/>
          <a:lstStyle/>
          <a:p>
            <a:r>
              <a:rPr lang="en-US" altLang="en-US" sz="2800" dirty="0"/>
              <a:t>Simplest and most commonly used forms of IR queries</a:t>
            </a:r>
          </a:p>
          <a:p>
            <a:r>
              <a:rPr lang="en-US" altLang="en-US" sz="2800" dirty="0"/>
              <a:t>Keywords implicitly connected by a logical AND operator</a:t>
            </a:r>
          </a:p>
          <a:p>
            <a:r>
              <a:rPr lang="en-US" altLang="en-US" sz="2800" dirty="0"/>
              <a:t>Remove</a:t>
            </a:r>
            <a:r>
              <a:rPr lang="en-US" altLang="en-US" sz="2800" b="1" dirty="0"/>
              <a:t> </a:t>
            </a:r>
            <a:r>
              <a:rPr lang="en-US" altLang="en-US" sz="2800" dirty="0" err="1"/>
              <a:t>stopwords</a:t>
            </a:r>
            <a:endParaRPr lang="en-US" altLang="en-US" sz="2800" dirty="0"/>
          </a:p>
          <a:p>
            <a:pPr lvl="1"/>
            <a:r>
              <a:rPr lang="en-US" altLang="en-US" dirty="0"/>
              <a:t>Most commonly occurring words 	</a:t>
            </a:r>
          </a:p>
          <a:p>
            <a:pPr lvl="2"/>
            <a:r>
              <a:rPr lang="en-US" altLang="en-US" sz="2800" dirty="0"/>
              <a:t>a, the, of</a:t>
            </a:r>
          </a:p>
          <a:p>
            <a:r>
              <a:rPr lang="en-US" altLang="en-US" sz="2800" dirty="0"/>
              <a:t>IR systems do not pay attention to the ordering of these words in the query</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38</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732670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 xmlns:a16="http://schemas.microsoft.com/office/drawing/2014/main" id="{3F33CE79-708C-4B64-9BB4-E24C5CFB914D}"/>
              </a:ext>
            </a:extLst>
          </p:cNvPr>
          <p:cNvSpPr>
            <a:spLocks noGrp="1"/>
          </p:cNvSpPr>
          <p:nvPr>
            <p:ph type="title"/>
          </p:nvPr>
        </p:nvSpPr>
        <p:spPr>
          <a:xfrm>
            <a:off x="457200" y="0"/>
            <a:ext cx="8229600" cy="949324"/>
          </a:xfrm>
        </p:spPr>
        <p:txBody>
          <a:bodyPr/>
          <a:lstStyle/>
          <a:p>
            <a:r>
              <a:rPr lang="en-US" altLang="en-US" dirty="0"/>
              <a:t>Boolean Queries</a:t>
            </a:r>
          </a:p>
        </p:txBody>
      </p:sp>
      <p:sp>
        <p:nvSpPr>
          <p:cNvPr id="26627" name="Content Placeholder 4">
            <a:extLst>
              <a:ext uri="{FF2B5EF4-FFF2-40B4-BE49-F238E27FC236}">
                <a16:creationId xmlns="" xmlns:a16="http://schemas.microsoft.com/office/drawing/2014/main" id="{90702101-E719-4F43-8755-C68C7C94C70F}"/>
              </a:ext>
            </a:extLst>
          </p:cNvPr>
          <p:cNvSpPr>
            <a:spLocks noGrp="1"/>
          </p:cNvSpPr>
          <p:nvPr>
            <p:ph idx="1"/>
          </p:nvPr>
        </p:nvSpPr>
        <p:spPr>
          <a:xfrm>
            <a:off x="685800" y="990600"/>
            <a:ext cx="7772400" cy="3393281"/>
          </a:xfrm>
        </p:spPr>
        <p:txBody>
          <a:bodyPr/>
          <a:lstStyle/>
          <a:p>
            <a:r>
              <a:rPr lang="en-US" altLang="en-US" sz="2800" dirty="0"/>
              <a:t>AND: both terms must be found</a:t>
            </a:r>
          </a:p>
          <a:p>
            <a:r>
              <a:rPr lang="en-US" altLang="en-US" sz="2800" dirty="0"/>
              <a:t>OR: either term found</a:t>
            </a:r>
          </a:p>
          <a:p>
            <a:r>
              <a:rPr lang="en-US" altLang="en-US" sz="2800" dirty="0"/>
              <a:t>NOT: record containing keyword omitted</a:t>
            </a:r>
          </a:p>
          <a:p>
            <a:r>
              <a:rPr lang="en-US" altLang="en-US" sz="2800" dirty="0"/>
              <a:t>( ): used for nesting</a:t>
            </a:r>
          </a:p>
          <a:p>
            <a:r>
              <a:rPr lang="en-US" altLang="en-US" sz="2800" dirty="0"/>
              <a:t>+: equivalent to and</a:t>
            </a:r>
          </a:p>
          <a:p>
            <a:r>
              <a:rPr lang="en-US" altLang="en-US" sz="2800" dirty="0"/>
              <a:t>– Boolean operators: equivalent to AND NOT</a:t>
            </a:r>
          </a:p>
          <a:p>
            <a:r>
              <a:rPr lang="en-US" altLang="en-US" sz="2800" dirty="0"/>
              <a:t>Document retrieved if query logically true as exact match in document</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39</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324365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143000"/>
          </a:xfrm>
        </p:spPr>
        <p:txBody>
          <a:bodyPr/>
          <a:lstStyle/>
          <a:p>
            <a:r>
              <a:rPr lang="en-US" sz="4000" dirty="0" smtClean="0"/>
              <a:t>Databases vs Information Retrieval</a:t>
            </a:r>
            <a:endParaRPr lang="en-US"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95232724"/>
              </p:ext>
            </p:extLst>
          </p:nvPr>
        </p:nvGraphicFramePr>
        <p:xfrm>
          <a:off x="457200" y="1219200"/>
          <a:ext cx="8229600" cy="45923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solidFill>
                            <a:srgbClr val="FF0000"/>
                          </a:solidFill>
                        </a:rPr>
                        <a:t>Databases</a:t>
                      </a:r>
                      <a:endParaRPr lang="en-US" dirty="0">
                        <a:solidFill>
                          <a:srgbClr val="FF0000"/>
                        </a:solidFill>
                      </a:endParaRPr>
                    </a:p>
                  </a:txBody>
                  <a:tcPr/>
                </a:tc>
                <a:tc>
                  <a:txBody>
                    <a:bodyPr/>
                    <a:lstStyle/>
                    <a:p>
                      <a:r>
                        <a:rPr lang="en-US" dirty="0" smtClean="0">
                          <a:solidFill>
                            <a:srgbClr val="FF0000"/>
                          </a:solidFill>
                        </a:rPr>
                        <a:t>Information</a:t>
                      </a:r>
                      <a:r>
                        <a:rPr lang="en-US" baseline="0" dirty="0" smtClean="0">
                          <a:solidFill>
                            <a:srgbClr val="FF0000"/>
                          </a:solidFill>
                        </a:rPr>
                        <a:t> Retrieval</a:t>
                      </a:r>
                      <a:endParaRPr lang="en-US" dirty="0">
                        <a:solidFill>
                          <a:srgbClr val="FF0000"/>
                        </a:solidFill>
                      </a:endParaRPr>
                    </a:p>
                  </a:txBody>
                  <a:tcPr/>
                </a:tc>
              </a:tr>
              <a:tr h="370840">
                <a:tc>
                  <a:txBody>
                    <a:bodyPr/>
                    <a:lstStyle/>
                    <a:p>
                      <a:r>
                        <a:rPr lang="en-US" dirty="0" smtClean="0"/>
                        <a:t>Structured Data</a:t>
                      </a:r>
                      <a:endParaRPr lang="en-US" dirty="0"/>
                    </a:p>
                  </a:txBody>
                  <a:tcPr/>
                </a:tc>
                <a:tc>
                  <a:txBody>
                    <a:bodyPr/>
                    <a:lstStyle/>
                    <a:p>
                      <a:r>
                        <a:rPr lang="en-US" dirty="0" smtClean="0"/>
                        <a:t>Unstructured Data</a:t>
                      </a:r>
                      <a:endParaRPr lang="en-US" dirty="0"/>
                    </a:p>
                  </a:txBody>
                  <a:tcPr/>
                </a:tc>
              </a:tr>
              <a:tr h="370840">
                <a:tc>
                  <a:txBody>
                    <a:bodyPr/>
                    <a:lstStyle/>
                    <a:p>
                      <a:r>
                        <a:rPr lang="en-US" dirty="0" smtClean="0"/>
                        <a:t>Schema Driven</a:t>
                      </a:r>
                      <a:endParaRPr lang="en-US" dirty="0"/>
                    </a:p>
                  </a:txBody>
                  <a:tcPr/>
                </a:tc>
                <a:tc>
                  <a:txBody>
                    <a:bodyPr/>
                    <a:lstStyle/>
                    <a:p>
                      <a:r>
                        <a:rPr lang="en-US" dirty="0" smtClean="0"/>
                        <a:t>No fixed schema; various data models (</a:t>
                      </a:r>
                      <a:r>
                        <a:rPr lang="en-US" dirty="0" err="1" smtClean="0"/>
                        <a:t>i.e</a:t>
                      </a:r>
                      <a:r>
                        <a:rPr lang="en-US" dirty="0" smtClean="0"/>
                        <a:t>, vector space model)</a:t>
                      </a:r>
                      <a:endParaRPr lang="en-US" dirty="0"/>
                    </a:p>
                  </a:txBody>
                  <a:tcPr/>
                </a:tc>
              </a:tr>
              <a:tr h="370840">
                <a:tc>
                  <a:txBody>
                    <a:bodyPr/>
                    <a:lstStyle/>
                    <a:p>
                      <a:r>
                        <a:rPr lang="en-US" dirty="0" smtClean="0"/>
                        <a:t>Relational (or object, hierarchical, and network</a:t>
                      </a:r>
                      <a:r>
                        <a:rPr lang="en-US" smtClean="0"/>
                        <a:t>) model </a:t>
                      </a:r>
                      <a:r>
                        <a:rPr lang="en-US" dirty="0" smtClean="0"/>
                        <a:t>is predominant</a:t>
                      </a:r>
                      <a:endParaRPr lang="en-US" dirty="0"/>
                    </a:p>
                  </a:txBody>
                  <a:tcPr/>
                </a:tc>
                <a:tc>
                  <a:txBody>
                    <a:bodyPr/>
                    <a:lstStyle/>
                    <a:p>
                      <a:endParaRPr lang="en-US" dirty="0"/>
                    </a:p>
                  </a:txBody>
                  <a:tcPr/>
                </a:tc>
              </a:tr>
              <a:tr h="370840">
                <a:tc>
                  <a:txBody>
                    <a:bodyPr/>
                    <a:lstStyle/>
                    <a:p>
                      <a:r>
                        <a:rPr lang="en-US" dirty="0" smtClean="0"/>
                        <a:t>Structured</a:t>
                      </a:r>
                      <a:r>
                        <a:rPr lang="en-US" baseline="0" dirty="0" smtClean="0"/>
                        <a:t> query model</a:t>
                      </a:r>
                      <a:endParaRPr lang="en-US" dirty="0"/>
                    </a:p>
                  </a:txBody>
                  <a:tcPr/>
                </a:tc>
                <a:tc>
                  <a:txBody>
                    <a:bodyPr/>
                    <a:lstStyle/>
                    <a:p>
                      <a:r>
                        <a:rPr lang="en-US" dirty="0" smtClean="0"/>
                        <a:t>Free</a:t>
                      </a:r>
                      <a:r>
                        <a:rPr lang="en-US" baseline="0" dirty="0" smtClean="0"/>
                        <a:t>-form query model</a:t>
                      </a:r>
                      <a:endParaRPr lang="en-US" dirty="0"/>
                    </a:p>
                  </a:txBody>
                  <a:tcPr/>
                </a:tc>
              </a:tr>
              <a:tr h="370840">
                <a:tc>
                  <a:txBody>
                    <a:bodyPr/>
                    <a:lstStyle/>
                    <a:p>
                      <a:r>
                        <a:rPr lang="en-US" dirty="0" smtClean="0"/>
                        <a:t>Rich </a:t>
                      </a:r>
                      <a:r>
                        <a:rPr lang="en-US" dirty="0" err="1" smtClean="0"/>
                        <a:t>matadata</a:t>
                      </a:r>
                      <a:r>
                        <a:rPr lang="en-US" dirty="0" smtClean="0"/>
                        <a:t> operation</a:t>
                      </a:r>
                      <a:endParaRPr lang="en-US" dirty="0"/>
                    </a:p>
                  </a:txBody>
                  <a:tcPr/>
                </a:tc>
                <a:tc>
                  <a:txBody>
                    <a:bodyPr/>
                    <a:lstStyle/>
                    <a:p>
                      <a:r>
                        <a:rPr lang="en-US" dirty="0" smtClean="0"/>
                        <a:t>Rich</a:t>
                      </a:r>
                      <a:r>
                        <a:rPr lang="en-US" baseline="0" dirty="0" smtClean="0"/>
                        <a:t> data operation</a:t>
                      </a:r>
                      <a:endParaRPr lang="en-US" dirty="0"/>
                    </a:p>
                  </a:txBody>
                  <a:tcPr/>
                </a:tc>
              </a:tr>
              <a:tr h="370840">
                <a:tc>
                  <a:txBody>
                    <a:bodyPr/>
                    <a:lstStyle/>
                    <a:p>
                      <a:r>
                        <a:rPr lang="en-US" dirty="0" smtClean="0"/>
                        <a:t>Query returns data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Search request returns list or pointers to document</a:t>
                      </a:r>
                    </a:p>
                  </a:txBody>
                  <a:tcPr/>
                </a:tc>
              </a:tr>
              <a:tr h="370840">
                <a:tc>
                  <a:txBody>
                    <a:bodyPr/>
                    <a:lstStyle/>
                    <a:p>
                      <a:r>
                        <a:rPr lang="en-US" dirty="0" smtClean="0"/>
                        <a:t>Results</a:t>
                      </a:r>
                      <a:r>
                        <a:rPr lang="en-US" baseline="0" dirty="0" smtClean="0"/>
                        <a:t> are based on exact matching (always correct)</a:t>
                      </a:r>
                      <a:endParaRPr lang="en-US" dirty="0"/>
                    </a:p>
                  </a:txBody>
                  <a:tcPr/>
                </a:tc>
                <a:tc>
                  <a:txBody>
                    <a:bodyPr/>
                    <a:lstStyle/>
                    <a:p>
                      <a:r>
                        <a:rPr lang="en-US" dirty="0" smtClean="0"/>
                        <a:t>Results are based on approximate</a:t>
                      </a:r>
                      <a:r>
                        <a:rPr lang="en-US" baseline="0" dirty="0" smtClean="0"/>
                        <a:t> matching and measures of effectiveness (may be imprecise and ranked)</a:t>
                      </a:r>
                      <a:endParaRPr lang="en-US" dirty="0"/>
                    </a:p>
                  </a:txBody>
                  <a:tcPr/>
                </a:tc>
              </a:tr>
            </a:tbl>
          </a:graphicData>
        </a:graphic>
      </p:graphicFrame>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4</a:t>
            </a:fld>
            <a:endParaRPr lang="en-US"/>
          </a:p>
        </p:txBody>
      </p:sp>
      <p:sp>
        <p:nvSpPr>
          <p:cNvPr id="8"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132961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 xmlns:a16="http://schemas.microsoft.com/office/drawing/2014/main" id="{A8C98A84-4F66-48A9-877A-F4DE844107E6}"/>
              </a:ext>
            </a:extLst>
          </p:cNvPr>
          <p:cNvSpPr>
            <a:spLocks noGrp="1"/>
          </p:cNvSpPr>
          <p:nvPr>
            <p:ph type="title"/>
          </p:nvPr>
        </p:nvSpPr>
        <p:spPr/>
        <p:txBody>
          <a:bodyPr/>
          <a:lstStyle/>
          <a:p>
            <a:r>
              <a:rPr lang="en-US" altLang="en-US" dirty="0"/>
              <a:t>Phrase Queries</a:t>
            </a:r>
          </a:p>
        </p:txBody>
      </p:sp>
      <p:sp>
        <p:nvSpPr>
          <p:cNvPr id="27651" name="Content Placeholder 2">
            <a:extLst>
              <a:ext uri="{FF2B5EF4-FFF2-40B4-BE49-F238E27FC236}">
                <a16:creationId xmlns="" xmlns:a16="http://schemas.microsoft.com/office/drawing/2014/main" id="{8F63B34B-F562-49D5-8459-EBB5BCED7949}"/>
              </a:ext>
            </a:extLst>
          </p:cNvPr>
          <p:cNvSpPr>
            <a:spLocks noGrp="1"/>
          </p:cNvSpPr>
          <p:nvPr>
            <p:ph idx="1"/>
          </p:nvPr>
        </p:nvSpPr>
        <p:spPr/>
        <p:txBody>
          <a:bodyPr/>
          <a:lstStyle/>
          <a:p>
            <a:r>
              <a:rPr lang="en-US" altLang="en-US" dirty="0"/>
              <a:t>Phrases encoded in inverted index or implemented differently</a:t>
            </a:r>
          </a:p>
          <a:p>
            <a:r>
              <a:rPr lang="en-US" altLang="en-US" dirty="0"/>
              <a:t>Phrase generally enclosed within double quotes</a:t>
            </a:r>
          </a:p>
          <a:p>
            <a:r>
              <a:rPr lang="en-US" altLang="en-US" dirty="0"/>
              <a:t>More restricted and specific version of proximity searching</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40</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3032608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 xmlns:a16="http://schemas.microsoft.com/office/drawing/2014/main" id="{015B331F-DBDA-4569-A0F1-BE785CA216B3}"/>
              </a:ext>
            </a:extLst>
          </p:cNvPr>
          <p:cNvSpPr>
            <a:spLocks noGrp="1"/>
          </p:cNvSpPr>
          <p:nvPr>
            <p:ph type="title"/>
          </p:nvPr>
        </p:nvSpPr>
        <p:spPr/>
        <p:txBody>
          <a:bodyPr/>
          <a:lstStyle/>
          <a:p>
            <a:r>
              <a:rPr lang="en-US" altLang="en-US" dirty="0"/>
              <a:t>Proximity Queries</a:t>
            </a:r>
          </a:p>
        </p:txBody>
      </p:sp>
      <p:sp>
        <p:nvSpPr>
          <p:cNvPr id="28675" name="Content Placeholder 2">
            <a:extLst>
              <a:ext uri="{FF2B5EF4-FFF2-40B4-BE49-F238E27FC236}">
                <a16:creationId xmlns="" xmlns:a16="http://schemas.microsoft.com/office/drawing/2014/main" id="{8159D1F1-6EC7-4492-8D7B-DBCA4FA1C89D}"/>
              </a:ext>
            </a:extLst>
          </p:cNvPr>
          <p:cNvSpPr>
            <a:spLocks noGrp="1"/>
          </p:cNvSpPr>
          <p:nvPr>
            <p:ph idx="1"/>
          </p:nvPr>
        </p:nvSpPr>
        <p:spPr/>
        <p:txBody>
          <a:bodyPr/>
          <a:lstStyle/>
          <a:p>
            <a:r>
              <a:rPr lang="en-US" altLang="en-US" sz="2800" dirty="0"/>
              <a:t>Accounts for how close within a record multiple terms should be to each other</a:t>
            </a:r>
          </a:p>
          <a:p>
            <a:r>
              <a:rPr lang="en-US" altLang="en-US" sz="2800" dirty="0"/>
              <a:t>Common option requires terms to be in the exact order</a:t>
            </a:r>
          </a:p>
          <a:p>
            <a:r>
              <a:rPr lang="en-US" altLang="en-US" sz="2800" dirty="0"/>
              <a:t>Various operator names </a:t>
            </a:r>
          </a:p>
          <a:p>
            <a:pPr lvl="1"/>
            <a:r>
              <a:rPr lang="en-US" altLang="en-US" dirty="0"/>
              <a:t>NEAR, ADJ(adjacent), or AFTER</a:t>
            </a:r>
          </a:p>
          <a:p>
            <a:r>
              <a:rPr lang="en-US" altLang="en-US" sz="2800" dirty="0"/>
              <a:t>Computationally expensive</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41</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7190372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 xmlns:a16="http://schemas.microsoft.com/office/drawing/2014/main" id="{FB104475-49D2-47B5-A467-1F086AC80BDA}"/>
              </a:ext>
            </a:extLst>
          </p:cNvPr>
          <p:cNvSpPr>
            <a:spLocks noGrp="1"/>
          </p:cNvSpPr>
          <p:nvPr>
            <p:ph type="title"/>
          </p:nvPr>
        </p:nvSpPr>
        <p:spPr/>
        <p:txBody>
          <a:bodyPr/>
          <a:lstStyle/>
          <a:p>
            <a:r>
              <a:rPr lang="en-US" altLang="en-US" dirty="0"/>
              <a:t>Wildcard Queries</a:t>
            </a:r>
          </a:p>
        </p:txBody>
      </p:sp>
      <p:sp>
        <p:nvSpPr>
          <p:cNvPr id="29699" name="Content Placeholder 2">
            <a:extLst>
              <a:ext uri="{FF2B5EF4-FFF2-40B4-BE49-F238E27FC236}">
                <a16:creationId xmlns="" xmlns:a16="http://schemas.microsoft.com/office/drawing/2014/main" id="{399A55E4-A5A3-469B-ACEE-6DDD832EEA7B}"/>
              </a:ext>
            </a:extLst>
          </p:cNvPr>
          <p:cNvSpPr>
            <a:spLocks noGrp="1"/>
          </p:cNvSpPr>
          <p:nvPr>
            <p:ph idx="1"/>
          </p:nvPr>
        </p:nvSpPr>
        <p:spPr/>
        <p:txBody>
          <a:bodyPr/>
          <a:lstStyle/>
          <a:p>
            <a:r>
              <a:rPr lang="en-US" altLang="en-US" sz="2800" dirty="0"/>
              <a:t>Support regular expressions and pattern matching-based searching</a:t>
            </a:r>
          </a:p>
          <a:p>
            <a:pPr lvl="1"/>
            <a:r>
              <a:rPr lang="en-US" altLang="en-US" dirty="0"/>
              <a:t>‘Data*’ would retrieve data, database, </a:t>
            </a:r>
            <a:r>
              <a:rPr lang="en-US" altLang="en-US" dirty="0" err="1"/>
              <a:t>datapoint</a:t>
            </a:r>
            <a:r>
              <a:rPr lang="en-US" altLang="en-US" dirty="0"/>
              <a:t>, dataset</a:t>
            </a:r>
          </a:p>
          <a:p>
            <a:r>
              <a:rPr lang="en-US" altLang="en-US" sz="2800" dirty="0"/>
              <a:t>Involves preprocessing overhead</a:t>
            </a:r>
          </a:p>
          <a:p>
            <a:r>
              <a:rPr lang="en-US" altLang="en-US" sz="2800" dirty="0"/>
              <a:t>Not considered worth the cost by many Web search engines today</a:t>
            </a:r>
          </a:p>
          <a:p>
            <a:r>
              <a:rPr lang="en-US" altLang="en-US" sz="2800" dirty="0"/>
              <a:t>Retrieval models do not directly provide support for this query type</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42</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7615576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 xmlns:a16="http://schemas.microsoft.com/office/drawing/2014/main" id="{A6693B6C-46F0-4E66-9CB1-DBD2250A6423}"/>
              </a:ext>
            </a:extLst>
          </p:cNvPr>
          <p:cNvSpPr>
            <a:spLocks noGrp="1"/>
          </p:cNvSpPr>
          <p:nvPr>
            <p:ph type="title"/>
          </p:nvPr>
        </p:nvSpPr>
        <p:spPr/>
        <p:txBody>
          <a:bodyPr/>
          <a:lstStyle/>
          <a:p>
            <a:r>
              <a:rPr lang="en-US" altLang="en-US" dirty="0"/>
              <a:t>Natural Language Queries</a:t>
            </a:r>
          </a:p>
        </p:txBody>
      </p:sp>
      <p:sp>
        <p:nvSpPr>
          <p:cNvPr id="30723" name="Content Placeholder 2">
            <a:extLst>
              <a:ext uri="{FF2B5EF4-FFF2-40B4-BE49-F238E27FC236}">
                <a16:creationId xmlns="" xmlns:a16="http://schemas.microsoft.com/office/drawing/2014/main" id="{2B31EE95-3F85-404E-B52D-610B666B025E}"/>
              </a:ext>
            </a:extLst>
          </p:cNvPr>
          <p:cNvSpPr>
            <a:spLocks noGrp="1"/>
          </p:cNvSpPr>
          <p:nvPr>
            <p:ph idx="1"/>
          </p:nvPr>
        </p:nvSpPr>
        <p:spPr/>
        <p:txBody>
          <a:bodyPr/>
          <a:lstStyle/>
          <a:p>
            <a:r>
              <a:rPr lang="en-US" altLang="en-US" sz="2800" dirty="0"/>
              <a:t>Few natural language search engines</a:t>
            </a:r>
          </a:p>
          <a:p>
            <a:r>
              <a:rPr lang="en-US" altLang="en-US" sz="2800" dirty="0"/>
              <a:t>Active area of research</a:t>
            </a:r>
          </a:p>
          <a:p>
            <a:r>
              <a:rPr lang="en-US" altLang="en-US" sz="2800" dirty="0"/>
              <a:t>Easier to answer </a:t>
            </a:r>
            <a:r>
              <a:rPr lang="en-US" altLang="en-US" sz="2800" dirty="0" smtClean="0"/>
              <a:t>questions</a:t>
            </a:r>
            <a:endParaRPr lang="en-US" altLang="en-US" sz="2800" dirty="0"/>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43</a:t>
            </a:fld>
            <a:endParaRPr lang="en-US"/>
          </a:p>
        </p:txBody>
      </p:sp>
      <p:sp>
        <p:nvSpPr>
          <p:cNvPr id="7" name="Line 8"/>
          <p:cNvSpPr>
            <a:spLocks noChangeShapeType="1"/>
          </p:cNvSpPr>
          <p:nvPr/>
        </p:nvSpPr>
        <p:spPr bwMode="auto">
          <a:xfrm flipV="1">
            <a:off x="457201" y="9144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2900172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 xmlns:a16="http://schemas.microsoft.com/office/drawing/2014/main" id="{6EF0264E-354B-40FB-B256-633F80018585}"/>
              </a:ext>
            </a:extLst>
          </p:cNvPr>
          <p:cNvSpPr>
            <a:spLocks noGrp="1"/>
          </p:cNvSpPr>
          <p:nvPr>
            <p:ph type="title"/>
          </p:nvPr>
        </p:nvSpPr>
        <p:spPr>
          <a:xfrm>
            <a:off x="152400" y="0"/>
            <a:ext cx="8915400" cy="1412876"/>
          </a:xfrm>
        </p:spPr>
        <p:txBody>
          <a:bodyPr/>
          <a:lstStyle/>
          <a:p>
            <a:r>
              <a:rPr lang="en-US" altLang="en-US" sz="4000" dirty="0"/>
              <a:t>Evaluation </a:t>
            </a:r>
            <a:r>
              <a:rPr lang="en-US" altLang="en-US" sz="4000" dirty="0" smtClean="0"/>
              <a:t>Measures of </a:t>
            </a:r>
            <a:r>
              <a:rPr lang="en-US" altLang="en-US" sz="4000" dirty="0"/>
              <a:t>Search Relevance</a:t>
            </a:r>
          </a:p>
        </p:txBody>
      </p:sp>
      <p:sp>
        <p:nvSpPr>
          <p:cNvPr id="39939" name="Content Placeholder 4">
            <a:extLst>
              <a:ext uri="{FF2B5EF4-FFF2-40B4-BE49-F238E27FC236}">
                <a16:creationId xmlns="" xmlns:a16="http://schemas.microsoft.com/office/drawing/2014/main" id="{AB63DB2E-6B80-4A7C-8A35-B0E7E90BEB89}"/>
              </a:ext>
            </a:extLst>
          </p:cNvPr>
          <p:cNvSpPr>
            <a:spLocks noGrp="1"/>
          </p:cNvSpPr>
          <p:nvPr>
            <p:ph idx="1"/>
          </p:nvPr>
        </p:nvSpPr>
        <p:spPr>
          <a:xfrm>
            <a:off x="457200" y="1752600"/>
            <a:ext cx="8229600" cy="4373563"/>
          </a:xfrm>
        </p:spPr>
        <p:txBody>
          <a:bodyPr/>
          <a:lstStyle/>
          <a:p>
            <a:r>
              <a:rPr lang="en-US" altLang="en-US" sz="2800" b="1" dirty="0"/>
              <a:t>Topical relevance </a:t>
            </a:r>
          </a:p>
          <a:p>
            <a:pPr lvl="1"/>
            <a:r>
              <a:rPr lang="en-US" altLang="en-US" dirty="0"/>
              <a:t>Measures extent to which topic of a result matches topic of query</a:t>
            </a:r>
          </a:p>
          <a:p>
            <a:r>
              <a:rPr lang="en-US" altLang="en-US" sz="2800" b="1" dirty="0"/>
              <a:t>User relevance </a:t>
            </a:r>
          </a:p>
          <a:p>
            <a:pPr lvl="1"/>
            <a:r>
              <a:rPr lang="en-US" altLang="en-US" dirty="0"/>
              <a:t>Describes “goodness” of a retrieved result with regard to user’s information need</a:t>
            </a:r>
          </a:p>
          <a:p>
            <a:r>
              <a:rPr lang="en-US" altLang="en-US" sz="2800" dirty="0"/>
              <a:t>Web information retrieval</a:t>
            </a:r>
          </a:p>
          <a:p>
            <a:pPr lvl="1"/>
            <a:r>
              <a:rPr lang="en-US" altLang="en-US" dirty="0"/>
              <a:t>Must evaluate document ranking order</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44</a:t>
            </a:fld>
            <a:endParaRPr lang="en-US"/>
          </a:p>
        </p:txBody>
      </p:sp>
      <p:sp>
        <p:nvSpPr>
          <p:cNvPr id="7" name="Line 8"/>
          <p:cNvSpPr>
            <a:spLocks noChangeShapeType="1"/>
          </p:cNvSpPr>
          <p:nvPr/>
        </p:nvSpPr>
        <p:spPr bwMode="auto">
          <a:xfrm flipV="1">
            <a:off x="457201" y="14128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3253735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 xmlns:a16="http://schemas.microsoft.com/office/drawing/2014/main" id="{B0ECE5A9-7B0D-47C7-9A49-A67750ECE67E}"/>
              </a:ext>
            </a:extLst>
          </p:cNvPr>
          <p:cNvSpPr>
            <a:spLocks noGrp="1"/>
          </p:cNvSpPr>
          <p:nvPr>
            <p:ph type="title"/>
          </p:nvPr>
        </p:nvSpPr>
        <p:spPr/>
        <p:txBody>
          <a:bodyPr/>
          <a:lstStyle/>
          <a:p>
            <a:r>
              <a:rPr lang="en-US" altLang="en-US" dirty="0"/>
              <a:t>Web Search and Analysis</a:t>
            </a:r>
          </a:p>
        </p:txBody>
      </p:sp>
      <p:sp>
        <p:nvSpPr>
          <p:cNvPr id="43011" name="Content Placeholder 4">
            <a:extLst>
              <a:ext uri="{FF2B5EF4-FFF2-40B4-BE49-F238E27FC236}">
                <a16:creationId xmlns="" xmlns:a16="http://schemas.microsoft.com/office/drawing/2014/main" id="{1FD37549-77CF-468C-811A-307BC33CC114}"/>
              </a:ext>
            </a:extLst>
          </p:cNvPr>
          <p:cNvSpPr>
            <a:spLocks noGrp="1"/>
          </p:cNvSpPr>
          <p:nvPr>
            <p:ph idx="1"/>
          </p:nvPr>
        </p:nvSpPr>
        <p:spPr/>
        <p:txBody>
          <a:bodyPr/>
          <a:lstStyle/>
          <a:p>
            <a:r>
              <a:rPr lang="en-US" altLang="en-US" sz="2800" b="1" dirty="0"/>
              <a:t>Vertical search engines </a:t>
            </a:r>
          </a:p>
          <a:p>
            <a:pPr lvl="1"/>
            <a:r>
              <a:rPr lang="en-US" altLang="en-US" dirty="0"/>
              <a:t>Topic-specific search engines </a:t>
            </a:r>
          </a:p>
          <a:p>
            <a:r>
              <a:rPr lang="en-US" altLang="en-US" sz="2800" b="1" dirty="0" err="1"/>
              <a:t>Metasearch</a:t>
            </a:r>
            <a:r>
              <a:rPr lang="en-US" altLang="en-US" sz="2800" b="1" dirty="0"/>
              <a:t> engines </a:t>
            </a:r>
          </a:p>
          <a:p>
            <a:pPr lvl="1"/>
            <a:r>
              <a:rPr lang="en-US" altLang="en-US" dirty="0"/>
              <a:t>Query different search engines simultaneously</a:t>
            </a:r>
          </a:p>
          <a:p>
            <a:r>
              <a:rPr lang="en-US" altLang="en-US" sz="2800" b="1" dirty="0"/>
              <a:t>Digital libraries</a:t>
            </a:r>
          </a:p>
          <a:p>
            <a:pPr lvl="1"/>
            <a:r>
              <a:rPr lang="en-US" altLang="en-US" dirty="0"/>
              <a:t>Collections of electronic resources and services</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45</a:t>
            </a:fld>
            <a:endParaRPr lang="en-US"/>
          </a:p>
        </p:txBody>
      </p:sp>
      <p:sp>
        <p:nvSpPr>
          <p:cNvPr id="7" name="Line 8"/>
          <p:cNvSpPr>
            <a:spLocks noChangeShapeType="1"/>
          </p:cNvSpPr>
          <p:nvPr/>
        </p:nvSpPr>
        <p:spPr bwMode="auto">
          <a:xfrm flipV="1">
            <a:off x="457201" y="9556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0604778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 xmlns:a16="http://schemas.microsoft.com/office/drawing/2014/main" id="{438EEADF-CA1B-4828-9445-4EFE6F25CC57}"/>
              </a:ext>
            </a:extLst>
          </p:cNvPr>
          <p:cNvSpPr>
            <a:spLocks noGrp="1"/>
          </p:cNvSpPr>
          <p:nvPr>
            <p:ph type="title"/>
          </p:nvPr>
        </p:nvSpPr>
        <p:spPr>
          <a:xfrm>
            <a:off x="457200" y="152400"/>
            <a:ext cx="8229600" cy="1143000"/>
          </a:xfrm>
        </p:spPr>
        <p:txBody>
          <a:bodyPr/>
          <a:lstStyle/>
          <a:p>
            <a:r>
              <a:rPr lang="en-US" altLang="en-US" sz="4000" dirty="0"/>
              <a:t>Web Analysis and Its Relationship to IR</a:t>
            </a:r>
          </a:p>
        </p:txBody>
      </p:sp>
      <p:sp>
        <p:nvSpPr>
          <p:cNvPr id="44035" name="Content Placeholder 2">
            <a:extLst>
              <a:ext uri="{FF2B5EF4-FFF2-40B4-BE49-F238E27FC236}">
                <a16:creationId xmlns="" xmlns:a16="http://schemas.microsoft.com/office/drawing/2014/main" id="{734D314C-9323-43F4-8E14-791B29FCB207}"/>
              </a:ext>
            </a:extLst>
          </p:cNvPr>
          <p:cNvSpPr>
            <a:spLocks noGrp="1"/>
          </p:cNvSpPr>
          <p:nvPr>
            <p:ph idx="1"/>
          </p:nvPr>
        </p:nvSpPr>
        <p:spPr>
          <a:xfrm>
            <a:off x="457200" y="1524000"/>
            <a:ext cx="8229600" cy="4602163"/>
          </a:xfrm>
        </p:spPr>
        <p:txBody>
          <a:bodyPr/>
          <a:lstStyle/>
          <a:p>
            <a:r>
              <a:rPr lang="en-US" altLang="en-US" sz="2800" dirty="0"/>
              <a:t>Goals of Web analysis:</a:t>
            </a:r>
          </a:p>
          <a:p>
            <a:pPr lvl="1"/>
            <a:r>
              <a:rPr lang="en-US" altLang="en-US" dirty="0"/>
              <a:t>Improve and personalize search results relevance</a:t>
            </a:r>
          </a:p>
          <a:p>
            <a:pPr lvl="1"/>
            <a:r>
              <a:rPr lang="en-US" altLang="en-US" dirty="0"/>
              <a:t>Identify trends</a:t>
            </a:r>
          </a:p>
          <a:p>
            <a:r>
              <a:rPr lang="en-US" altLang="en-US" sz="2800" dirty="0"/>
              <a:t>Classify Web analysis: </a:t>
            </a:r>
          </a:p>
          <a:p>
            <a:pPr lvl="1"/>
            <a:r>
              <a:rPr lang="en-US" altLang="en-US" b="1" dirty="0"/>
              <a:t>Web content analysis</a:t>
            </a:r>
          </a:p>
          <a:p>
            <a:pPr lvl="1"/>
            <a:r>
              <a:rPr lang="en-US" altLang="en-US" b="1" dirty="0"/>
              <a:t>Web structure analysis</a:t>
            </a:r>
          </a:p>
          <a:p>
            <a:pPr lvl="1"/>
            <a:r>
              <a:rPr lang="en-US" altLang="en-US" b="1" dirty="0"/>
              <a:t>Web usage analysis</a:t>
            </a:r>
          </a:p>
        </p:txBody>
      </p:sp>
      <p:sp>
        <p:nvSpPr>
          <p:cNvPr id="2" name="Date Placeholder 1"/>
          <p:cNvSpPr>
            <a:spLocks noGrp="1"/>
          </p:cNvSpPr>
          <p:nvPr>
            <p:ph type="dt" sz="half" idx="10"/>
          </p:nvPr>
        </p:nvSpPr>
        <p:spPr/>
        <p:txBody>
          <a:bodyPr/>
          <a:lstStyle/>
          <a:p>
            <a:pPr>
              <a:defRPr/>
            </a:pPr>
            <a:r>
              <a:rPr lang="en-IN" smtClean="0"/>
              <a:t>11 Aug 2019</a:t>
            </a:r>
            <a:endParaRPr lang="en-US"/>
          </a:p>
        </p:txBody>
      </p:sp>
      <p:sp>
        <p:nvSpPr>
          <p:cNvPr id="3" name="Footer Placeholder 2"/>
          <p:cNvSpPr>
            <a:spLocks noGrp="1"/>
          </p:cNvSpPr>
          <p:nvPr>
            <p:ph type="ftr" sz="quarter" idx="11"/>
          </p:nvPr>
        </p:nvSpPr>
        <p:spPr/>
        <p:txBody>
          <a:bodyPr/>
          <a:lstStyle/>
          <a:p>
            <a:pPr>
              <a:defRPr/>
            </a:pPr>
            <a:r>
              <a:rPr lang="en-US" smtClean="0"/>
              <a:t>CSPL-201@IIT Jammu</a:t>
            </a:r>
            <a:endParaRPr lang="en-US"/>
          </a:p>
        </p:txBody>
      </p:sp>
      <p:sp>
        <p:nvSpPr>
          <p:cNvPr id="4" name="Slide Number Placeholder 3"/>
          <p:cNvSpPr>
            <a:spLocks noGrp="1"/>
          </p:cNvSpPr>
          <p:nvPr>
            <p:ph type="sldNum" sz="quarter" idx="12"/>
          </p:nvPr>
        </p:nvSpPr>
        <p:spPr/>
        <p:txBody>
          <a:bodyPr/>
          <a:lstStyle/>
          <a:p>
            <a:pPr>
              <a:defRPr/>
            </a:pPr>
            <a:fld id="{3178307A-B60E-3E4C-B673-B20EAFE329C8}" type="slidenum">
              <a:rPr lang="en-US" smtClean="0"/>
              <a:pPr>
                <a:defRPr/>
              </a:pPr>
              <a:t>46</a:t>
            </a:fld>
            <a:endParaRPr lang="en-US"/>
          </a:p>
        </p:txBody>
      </p:sp>
      <p:sp>
        <p:nvSpPr>
          <p:cNvPr id="7" name="Line 8"/>
          <p:cNvSpPr>
            <a:spLocks noChangeShapeType="1"/>
          </p:cNvSpPr>
          <p:nvPr/>
        </p:nvSpPr>
        <p:spPr bwMode="auto">
          <a:xfrm flipV="1">
            <a:off x="457201" y="14890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484152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1844EEB-8C94-6242-B868-51A7F43828EE}" type="slidenum">
              <a:rPr lang="en-US"/>
              <a:pPr eaLnBrk="1" hangingPunct="1"/>
              <a:t>47</a:t>
            </a:fld>
            <a:endParaRPr lang="en-US"/>
          </a:p>
        </p:txBody>
      </p:sp>
      <p:sp>
        <p:nvSpPr>
          <p:cNvPr id="4099" name="Rectangle 2"/>
          <p:cNvSpPr>
            <a:spLocks noGrp="1" noChangeArrowheads="1"/>
          </p:cNvSpPr>
          <p:nvPr>
            <p:ph type="title"/>
          </p:nvPr>
        </p:nvSpPr>
        <p:spPr>
          <a:xfrm>
            <a:off x="730250" y="0"/>
            <a:ext cx="7772400" cy="1104900"/>
          </a:xfrm>
        </p:spPr>
        <p:txBody>
          <a:bodyPr/>
          <a:lstStyle/>
          <a:p>
            <a:pPr eaLnBrk="1" hangingPunct="1"/>
            <a:r>
              <a:rPr lang="en-US" dirty="0" smtClean="0">
                <a:solidFill>
                  <a:srgbClr val="0000FF"/>
                </a:solidFill>
                <a:latin typeface="Arial" charset="0"/>
              </a:rPr>
              <a:t>More Information</a:t>
            </a:r>
            <a:endParaRPr lang="en-US" dirty="0">
              <a:solidFill>
                <a:srgbClr val="0000FF"/>
              </a:solidFill>
              <a:latin typeface="Arial" charset="0"/>
            </a:endParaRPr>
          </a:p>
        </p:txBody>
      </p:sp>
      <p:sp>
        <p:nvSpPr>
          <p:cNvPr id="286723" name="Rectangle 3"/>
          <p:cNvSpPr>
            <a:spLocks noGrp="1" noChangeArrowheads="1"/>
          </p:cNvSpPr>
          <p:nvPr>
            <p:ph type="body" idx="1"/>
          </p:nvPr>
        </p:nvSpPr>
        <p:spPr>
          <a:xfrm>
            <a:off x="381001" y="1250950"/>
            <a:ext cx="8382000" cy="4921250"/>
          </a:xfrm>
        </p:spPr>
        <p:txBody>
          <a:bodyPr/>
          <a:lstStyle/>
          <a:p>
            <a:pPr marL="0" indent="0" eaLnBrk="1" hangingPunct="1">
              <a:lnSpc>
                <a:spcPct val="150000"/>
              </a:lnSpc>
              <a:buClr>
                <a:srgbClr val="FF3300"/>
              </a:buClr>
              <a:buSzPct val="90000"/>
              <a:buFontTx/>
              <a:buNone/>
            </a:pPr>
            <a:endParaRPr lang="en-US" sz="2400" dirty="0" smtClean="0">
              <a:latin typeface="Arial" charset="0"/>
            </a:endParaRPr>
          </a:p>
          <a:p>
            <a:pPr marL="0" indent="0" eaLnBrk="1" hangingPunct="1">
              <a:lnSpc>
                <a:spcPct val="150000"/>
              </a:lnSpc>
              <a:buClr>
                <a:srgbClr val="FF3300"/>
              </a:buClr>
              <a:buSzPct val="90000"/>
              <a:buFontTx/>
              <a:buNone/>
            </a:pPr>
            <a:endParaRPr lang="en-US" sz="2400" dirty="0">
              <a:latin typeface="Arial" charset="0"/>
            </a:endParaRPr>
          </a:p>
          <a:p>
            <a:pPr marL="0" indent="0" eaLnBrk="1" hangingPunct="1">
              <a:lnSpc>
                <a:spcPct val="150000"/>
              </a:lnSpc>
              <a:buClr>
                <a:srgbClr val="FF3300"/>
              </a:buClr>
              <a:buSzPct val="90000"/>
              <a:buFontTx/>
              <a:buNone/>
            </a:pPr>
            <a:endParaRPr lang="en-US" sz="2400" dirty="0" smtClean="0">
              <a:latin typeface="Arial" charset="0"/>
            </a:endParaRPr>
          </a:p>
          <a:p>
            <a:pPr marL="0" indent="0" eaLnBrk="1" hangingPunct="1">
              <a:lnSpc>
                <a:spcPct val="150000"/>
              </a:lnSpc>
              <a:buClr>
                <a:srgbClr val="FF3300"/>
              </a:buClr>
              <a:buSzPct val="90000"/>
              <a:buFontTx/>
              <a:buNone/>
            </a:pPr>
            <a:r>
              <a:rPr lang="pl-PL" sz="2600" dirty="0">
                <a:hlinkClick r:id="rId2"/>
              </a:rPr>
              <a:t>http://www.ee.iitb.ac.in/~</a:t>
            </a:r>
            <a:r>
              <a:rPr lang="pl-PL" sz="2600" dirty="0" smtClean="0">
                <a:hlinkClick r:id="rId2"/>
              </a:rPr>
              <a:t>viren/Courses/2019/CSPL210.htm</a:t>
            </a:r>
            <a:endParaRPr lang="en-US" sz="2600" dirty="0"/>
          </a:p>
        </p:txBody>
      </p:sp>
      <p:sp>
        <p:nvSpPr>
          <p:cNvPr id="4101" name="Line 4"/>
          <p:cNvSpPr>
            <a:spLocks noChangeShapeType="1"/>
          </p:cNvSpPr>
          <p:nvPr/>
        </p:nvSpPr>
        <p:spPr bwMode="auto">
          <a:xfrm>
            <a:off x="795338" y="977900"/>
            <a:ext cx="7970837" cy="11113"/>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102" name="Line 5"/>
          <p:cNvSpPr>
            <a:spLocks noChangeShapeType="1"/>
          </p:cNvSpPr>
          <p:nvPr/>
        </p:nvSpPr>
        <p:spPr bwMode="auto">
          <a:xfrm flipV="1">
            <a:off x="449263" y="6172200"/>
            <a:ext cx="8269287" cy="0"/>
          </a:xfrm>
          <a:prstGeom prst="line">
            <a:avLst/>
          </a:prstGeom>
          <a:noFill/>
          <a:ln w="28575">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a:p>
        </p:txBody>
      </p:sp>
      <p:sp>
        <p:nvSpPr>
          <p:cNvPr id="4103" name="Date Placeholder 1"/>
          <p:cNvSpPr>
            <a:spLocks noGrp="1"/>
          </p:cNvSpPr>
          <p:nvPr>
            <p:ph type="dt" sz="quarter" idx="10"/>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IN" smtClean="0"/>
              <a:t>11 Aug 2019</a:t>
            </a:r>
            <a:endParaRPr lang="en-US"/>
          </a:p>
        </p:txBody>
      </p:sp>
      <p:sp>
        <p:nvSpPr>
          <p:cNvPr id="4104" name="Footer Placeholder 2"/>
          <p:cNvSpPr>
            <a:spLocks noGrp="1"/>
          </p:cNvSpPr>
          <p:nvPr>
            <p:ph type="ftr" sz="quarter" idx="1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mtClean="0"/>
              <a:t>CSPL-201@IIT Jammu</a:t>
            </a:r>
            <a:endParaRPr lang="en-US"/>
          </a:p>
        </p:txBody>
      </p:sp>
    </p:spTree>
    <p:extLst>
      <p:ext uri="{BB962C8B-B14F-4D97-AF65-F5344CB8AC3E}">
        <p14:creationId xmlns:p14="http://schemas.microsoft.com/office/powerpoint/2010/main" val="3454568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96888" y="3033713"/>
            <a:ext cx="7772400" cy="1104900"/>
          </a:xfrm>
        </p:spPr>
        <p:txBody>
          <a:bodyPr/>
          <a:lstStyle/>
          <a:p>
            <a:pPr eaLnBrk="1" hangingPunct="1">
              <a:defRPr/>
            </a:pPr>
            <a:r>
              <a:rPr lang="en-US" sz="9600" dirty="0">
                <a:solidFill>
                  <a:srgbClr val="0000FF"/>
                </a:solidFill>
                <a:latin typeface="Arial" charset="0"/>
                <a:cs typeface="+mj-cs"/>
              </a:rPr>
              <a:t>Thank You</a:t>
            </a:r>
          </a:p>
        </p:txBody>
      </p:sp>
      <p:sp>
        <p:nvSpPr>
          <p:cNvPr id="33798" name="Line 5"/>
          <p:cNvSpPr>
            <a:spLocks noChangeShapeType="1"/>
          </p:cNvSpPr>
          <p:nvPr/>
        </p:nvSpPr>
        <p:spPr bwMode="auto">
          <a:xfrm flipV="1">
            <a:off x="449263" y="6172200"/>
            <a:ext cx="8269287" cy="0"/>
          </a:xfrm>
          <a:prstGeom prst="line">
            <a:avLst/>
          </a:prstGeom>
          <a:noFill/>
          <a:ln w="28575">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4" name="Footer Placeholder 3"/>
          <p:cNvSpPr>
            <a:spLocks noGrp="1"/>
          </p:cNvSpPr>
          <p:nvPr>
            <p:ph type="ftr" sz="quarter" idx="11"/>
          </p:nvPr>
        </p:nvSpPr>
        <p:spPr/>
        <p:txBody>
          <a:bodyPr/>
          <a:lstStyle/>
          <a:p>
            <a:pPr>
              <a:defRPr/>
            </a:pPr>
            <a:r>
              <a:rPr lang="en-US" smtClean="0"/>
              <a:t>CSPL-201@IIT Jammu</a:t>
            </a:r>
            <a:endParaRPr lang="en-US"/>
          </a:p>
        </p:txBody>
      </p:sp>
      <p:sp>
        <p:nvSpPr>
          <p:cNvPr id="2" name="Slide Number Placeholder 1"/>
          <p:cNvSpPr>
            <a:spLocks noGrp="1"/>
          </p:cNvSpPr>
          <p:nvPr>
            <p:ph type="sldNum" sz="quarter" idx="12"/>
          </p:nvPr>
        </p:nvSpPr>
        <p:spPr/>
        <p:txBody>
          <a:bodyPr/>
          <a:lstStyle/>
          <a:p>
            <a:pPr>
              <a:defRPr/>
            </a:pPr>
            <a:fld id="{3178307A-B60E-3E4C-B673-B20EAFE329C8}"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479B45-62F1-4206-8514-D0CB109697A7}"/>
              </a:ext>
            </a:extLst>
          </p:cNvPr>
          <p:cNvSpPr>
            <a:spLocks noGrp="1"/>
          </p:cNvSpPr>
          <p:nvPr>
            <p:ph type="ctrTitle"/>
          </p:nvPr>
        </p:nvSpPr>
        <p:spPr>
          <a:xfrm>
            <a:off x="657665" y="0"/>
            <a:ext cx="6858000" cy="804148"/>
          </a:xfrm>
        </p:spPr>
        <p:txBody>
          <a:bodyPr/>
          <a:lstStyle/>
          <a:p>
            <a:r>
              <a:rPr lang="en-IN" dirty="0"/>
              <a:t>Search Engines</a:t>
            </a:r>
          </a:p>
        </p:txBody>
      </p:sp>
      <p:sp>
        <p:nvSpPr>
          <p:cNvPr id="3" name="Subtitle 2">
            <a:extLst>
              <a:ext uri="{FF2B5EF4-FFF2-40B4-BE49-F238E27FC236}">
                <a16:creationId xmlns="" xmlns:a16="http://schemas.microsoft.com/office/drawing/2014/main" id="{1A66728F-25FA-46F9-8381-716B6B2993FA}"/>
              </a:ext>
            </a:extLst>
          </p:cNvPr>
          <p:cNvSpPr>
            <a:spLocks noGrp="1"/>
          </p:cNvSpPr>
          <p:nvPr>
            <p:ph type="subTitle" idx="1"/>
          </p:nvPr>
        </p:nvSpPr>
        <p:spPr>
          <a:xfrm>
            <a:off x="457201" y="1066800"/>
            <a:ext cx="8418442" cy="5029199"/>
          </a:xfrm>
        </p:spPr>
        <p:txBody>
          <a:bodyPr>
            <a:normAutofit fontScale="40000" lnSpcReduction="20000"/>
          </a:bodyPr>
          <a:lstStyle/>
          <a:p>
            <a:pPr algn="l"/>
            <a:r>
              <a:rPr lang="en-IN" sz="5100" dirty="0"/>
              <a:t>One widely used example of retrieval system is Web search engine</a:t>
            </a:r>
          </a:p>
          <a:p>
            <a:pPr algn="l"/>
            <a:r>
              <a:rPr lang="en-IN" sz="5100" dirty="0"/>
              <a:t>Search engines have great impact on society</a:t>
            </a:r>
          </a:p>
          <a:p>
            <a:pPr algn="l"/>
            <a:r>
              <a:rPr lang="en-IN" sz="5100" dirty="0"/>
              <a:t>For example : a study was conducted for Vaccination. The search results were altered, i.e. one set of people were shown only pro vaccination results. And the other was shown anti vaccination results.</a:t>
            </a:r>
          </a:p>
          <a:p>
            <a:pPr algn="l"/>
            <a:r>
              <a:rPr lang="en-IN" sz="5100" dirty="0"/>
              <a:t>Pro vaccination group acknowledged the benefit of vaccination. Whereas, other group first hesitated in believing the anti vaccination side, but after some more exposure they started getting worried about the vaccines. </a:t>
            </a:r>
          </a:p>
          <a:p>
            <a:pPr algn="l"/>
            <a:endParaRPr lang="en-IN" sz="5100" dirty="0"/>
          </a:p>
          <a:p>
            <a:pPr algn="l"/>
            <a:r>
              <a:rPr lang="en-IN" sz="5100" dirty="0"/>
              <a:t>So the experiment shows that as a search engine user, it believe the information provided by search engine is more or less accurate.</a:t>
            </a:r>
          </a:p>
          <a:p>
            <a:pPr algn="l"/>
            <a:r>
              <a:rPr lang="en-IN" sz="5100" dirty="0"/>
              <a:t>In resume search engines, they give high ranking to male candidate. Though the algorithm was not directly differentiating the candidate based on gender but because recruiters were clicking the male candidate profiles more. Hence biased recruiters resulted in biased search engine</a:t>
            </a:r>
          </a:p>
          <a:p>
            <a:pPr algn="l"/>
            <a:endParaRPr lang="en-IN" sz="5100" dirty="0"/>
          </a:p>
          <a:p>
            <a:pPr algn="l"/>
            <a:r>
              <a:rPr lang="en-IN" dirty="0">
                <a:hlinkClick r:id="rId2"/>
              </a:rPr>
              <a:t>https://www.ncbi.nlm.nih.gov/pmc/articles/PMC4004139/</a:t>
            </a:r>
            <a:endParaRPr lang="en-IN" dirty="0"/>
          </a:p>
          <a:p>
            <a:pPr algn="l"/>
            <a:r>
              <a:rPr lang="en-IN" dirty="0">
                <a:hlinkClick r:id="rId3"/>
              </a:rPr>
              <a:t>https://dl.acm.org/citation.cfm?id=3174225</a:t>
            </a:r>
            <a:endParaRPr lang="en-IN" dirty="0"/>
          </a:p>
          <a:p>
            <a:pPr algn="l"/>
            <a:endParaRPr lang="en-IN" dirty="0"/>
          </a:p>
        </p:txBody>
      </p:sp>
      <p:sp>
        <p:nvSpPr>
          <p:cNvPr id="4" name="Line 8"/>
          <p:cNvSpPr>
            <a:spLocks noChangeShapeType="1"/>
          </p:cNvSpPr>
          <p:nvPr/>
        </p:nvSpPr>
        <p:spPr bwMode="auto">
          <a:xfrm flipV="1">
            <a:off x="457201" y="838200"/>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611968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84010-A509-493D-B4A7-0D5933DEE3DD}"/>
              </a:ext>
            </a:extLst>
          </p:cNvPr>
          <p:cNvSpPr>
            <a:spLocks noGrp="1"/>
          </p:cNvSpPr>
          <p:nvPr>
            <p:ph type="title"/>
          </p:nvPr>
        </p:nvSpPr>
        <p:spPr/>
        <p:txBody>
          <a:bodyPr/>
          <a:lstStyle/>
          <a:p>
            <a:r>
              <a:rPr lang="en-IN" dirty="0"/>
              <a:t>Global market: Desktop</a:t>
            </a:r>
          </a:p>
        </p:txBody>
      </p:sp>
      <p:pic>
        <p:nvPicPr>
          <p:cNvPr id="4" name="Picture 3">
            <a:extLst>
              <a:ext uri="{FF2B5EF4-FFF2-40B4-BE49-F238E27FC236}">
                <a16:creationId xmlns="" xmlns:a16="http://schemas.microsoft.com/office/drawing/2014/main" id="{F640BA0F-C3DD-4658-AFC3-4907A00529FC}"/>
              </a:ext>
            </a:extLst>
          </p:cNvPr>
          <p:cNvPicPr>
            <a:picLocks noChangeAspect="1"/>
          </p:cNvPicPr>
          <p:nvPr/>
        </p:nvPicPr>
        <p:blipFill>
          <a:blip r:embed="rId2"/>
          <a:stretch>
            <a:fillRect/>
          </a:stretch>
        </p:blipFill>
        <p:spPr>
          <a:xfrm>
            <a:off x="1282148" y="2564606"/>
            <a:ext cx="5736587" cy="2655922"/>
          </a:xfrm>
          <a:prstGeom prst="rect">
            <a:avLst/>
          </a:prstGeom>
        </p:spPr>
      </p:pic>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6</a:t>
            </a:fld>
            <a:endParaRPr lang="en-US"/>
          </a:p>
        </p:txBody>
      </p:sp>
      <p:sp>
        <p:nvSpPr>
          <p:cNvPr id="7"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847700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CBC3DA-E24B-4A36-8BA0-F95BB2211D36}"/>
              </a:ext>
            </a:extLst>
          </p:cNvPr>
          <p:cNvSpPr>
            <a:spLocks noGrp="1"/>
          </p:cNvSpPr>
          <p:nvPr>
            <p:ph type="title"/>
          </p:nvPr>
        </p:nvSpPr>
        <p:spPr/>
        <p:txBody>
          <a:bodyPr/>
          <a:lstStyle/>
          <a:p>
            <a:r>
              <a:rPr lang="en-IN" dirty="0"/>
              <a:t>Global market: Mobile</a:t>
            </a:r>
          </a:p>
        </p:txBody>
      </p:sp>
      <p:pic>
        <p:nvPicPr>
          <p:cNvPr id="4" name="Content Placeholder 3">
            <a:extLst>
              <a:ext uri="{FF2B5EF4-FFF2-40B4-BE49-F238E27FC236}">
                <a16:creationId xmlns="" xmlns:a16="http://schemas.microsoft.com/office/drawing/2014/main" id="{12017D92-67F5-4EF7-899A-B07966FA2CCE}"/>
              </a:ext>
            </a:extLst>
          </p:cNvPr>
          <p:cNvPicPr>
            <a:picLocks noGrp="1" noChangeAspect="1"/>
          </p:cNvPicPr>
          <p:nvPr>
            <p:ph idx="1"/>
          </p:nvPr>
        </p:nvPicPr>
        <p:blipFill>
          <a:blip r:embed="rId2"/>
          <a:stretch>
            <a:fillRect/>
          </a:stretch>
        </p:blipFill>
        <p:spPr>
          <a:xfrm>
            <a:off x="1943100" y="2240161"/>
            <a:ext cx="5257800" cy="3236119"/>
          </a:xfrm>
          <a:prstGeom prst="rect">
            <a:avLst/>
          </a:prstGeom>
        </p:spPr>
      </p:pic>
      <p:sp>
        <p:nvSpPr>
          <p:cNvPr id="3" name="Date Placeholder 2"/>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7</a:t>
            </a:fld>
            <a:endParaRPr lang="en-US"/>
          </a:p>
        </p:txBody>
      </p:sp>
      <p:sp>
        <p:nvSpPr>
          <p:cNvPr id="7" name="Line 8"/>
          <p:cNvSpPr>
            <a:spLocks noChangeShapeType="1"/>
          </p:cNvSpPr>
          <p:nvPr/>
        </p:nvSpPr>
        <p:spPr bwMode="auto">
          <a:xfrm flipV="1">
            <a:off x="457201" y="955676"/>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685658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9A854-7DCF-4C1F-AEE4-D74504601968}"/>
              </a:ext>
            </a:extLst>
          </p:cNvPr>
          <p:cNvSpPr>
            <a:spLocks noGrp="1"/>
          </p:cNvSpPr>
          <p:nvPr>
            <p:ph type="title"/>
          </p:nvPr>
        </p:nvSpPr>
        <p:spPr>
          <a:xfrm>
            <a:off x="0" y="0"/>
            <a:ext cx="9144000" cy="1143000"/>
          </a:xfrm>
        </p:spPr>
        <p:txBody>
          <a:bodyPr/>
          <a:lstStyle/>
          <a:p>
            <a:r>
              <a:rPr lang="en-US" altLang="en-US" dirty="0"/>
              <a:t>Information </a:t>
            </a:r>
            <a:r>
              <a:rPr lang="en-US" altLang="en-US" dirty="0" smtClean="0"/>
              <a:t>Retrieval (</a:t>
            </a:r>
            <a:r>
              <a:rPr lang="en-US" altLang="en-US" dirty="0"/>
              <a:t>1955-1992</a:t>
            </a:r>
            <a:r>
              <a:rPr lang="en-US" altLang="en-US" dirty="0" smtClean="0"/>
              <a:t>)</a:t>
            </a:r>
            <a:endParaRPr lang="en-IN" dirty="0"/>
          </a:p>
        </p:txBody>
      </p:sp>
      <p:sp>
        <p:nvSpPr>
          <p:cNvPr id="3" name="Content Placeholder 2">
            <a:extLst>
              <a:ext uri="{FF2B5EF4-FFF2-40B4-BE49-F238E27FC236}">
                <a16:creationId xmlns="" xmlns:a16="http://schemas.microsoft.com/office/drawing/2014/main" id="{F0EF4A2F-A522-4030-9E2F-B9FB2685BA4A}"/>
              </a:ext>
            </a:extLst>
          </p:cNvPr>
          <p:cNvSpPr>
            <a:spLocks noGrp="1"/>
          </p:cNvSpPr>
          <p:nvPr>
            <p:ph idx="1"/>
          </p:nvPr>
        </p:nvSpPr>
        <p:spPr>
          <a:xfrm>
            <a:off x="457200" y="990600"/>
            <a:ext cx="8686800" cy="4906963"/>
          </a:xfrm>
        </p:spPr>
        <p:txBody>
          <a:bodyPr/>
          <a:lstStyle/>
          <a:p>
            <a:r>
              <a:rPr lang="en-US" altLang="en-US" sz="2400" dirty="0"/>
              <a:t>Primary Users</a:t>
            </a:r>
          </a:p>
          <a:p>
            <a:pPr lvl="1"/>
            <a:r>
              <a:rPr lang="en-US" altLang="en-US" sz="2400" dirty="0"/>
              <a:t>Law Clerks</a:t>
            </a:r>
          </a:p>
          <a:p>
            <a:pPr lvl="1"/>
            <a:r>
              <a:rPr lang="en-US" altLang="en-US" sz="2400" dirty="0"/>
              <a:t>Reference Librarians</a:t>
            </a:r>
          </a:p>
          <a:p>
            <a:pPr lvl="1"/>
            <a:r>
              <a:rPr lang="en-US" altLang="en-US" sz="2400" dirty="0"/>
              <a:t>(Some) News organizations, product research, congressional committees, medical/chemical abstract searches</a:t>
            </a:r>
          </a:p>
          <a:p>
            <a:r>
              <a:rPr lang="en-US" altLang="en-US" sz="2400" dirty="0"/>
              <a:t>Primary Search Models</a:t>
            </a:r>
          </a:p>
          <a:p>
            <a:pPr lvl="1"/>
            <a:r>
              <a:rPr lang="en-US" altLang="en-US" sz="2400" dirty="0"/>
              <a:t>Boolean keyword searches on Abstract, Title, keyword</a:t>
            </a:r>
          </a:p>
          <a:p>
            <a:r>
              <a:rPr lang="en-US" altLang="en-US" sz="2400" dirty="0"/>
              <a:t>Vendors</a:t>
            </a:r>
          </a:p>
          <a:p>
            <a:pPr lvl="1"/>
            <a:r>
              <a:rPr lang="en-US" altLang="en-US" sz="2400" dirty="0"/>
              <a:t>Mead Data Central(Lexis – Nexis)</a:t>
            </a:r>
          </a:p>
          <a:p>
            <a:pPr lvl="1"/>
            <a:r>
              <a:rPr lang="en-US" altLang="en-US" sz="2400" dirty="0"/>
              <a:t>Dialog</a:t>
            </a:r>
          </a:p>
          <a:p>
            <a:pPr lvl="1"/>
            <a:r>
              <a:rPr lang="en-US" altLang="en-US" sz="2400" dirty="0"/>
              <a:t>Westlaw</a:t>
            </a:r>
          </a:p>
          <a:p>
            <a:pPr lvl="1"/>
            <a:r>
              <a:rPr lang="en-US" altLang="en-US" sz="2400" dirty="0"/>
              <a:t>Total searchable online data : O(10 terabytes) </a:t>
            </a:r>
          </a:p>
          <a:p>
            <a:endParaRPr lang="en-IN" dirty="0"/>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8</a:t>
            </a:fld>
            <a:endParaRPr lang="en-US"/>
          </a:p>
        </p:txBody>
      </p:sp>
      <p:sp>
        <p:nvSpPr>
          <p:cNvPr id="7" name="Line 8"/>
          <p:cNvSpPr>
            <a:spLocks noChangeShapeType="1"/>
          </p:cNvSpPr>
          <p:nvPr/>
        </p:nvSpPr>
        <p:spPr bwMode="auto">
          <a:xfrm flipV="1">
            <a:off x="381000"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1794092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34E30-9B17-4121-A8E9-A2086F6D8D8D}"/>
              </a:ext>
            </a:extLst>
          </p:cNvPr>
          <p:cNvSpPr>
            <a:spLocks noGrp="1"/>
          </p:cNvSpPr>
          <p:nvPr>
            <p:ph type="title"/>
          </p:nvPr>
        </p:nvSpPr>
        <p:spPr/>
        <p:txBody>
          <a:bodyPr/>
          <a:lstStyle/>
          <a:p>
            <a:r>
              <a:rPr lang="en-US" altLang="en-US" dirty="0"/>
              <a:t>Information </a:t>
            </a:r>
            <a:r>
              <a:rPr lang="en-US" altLang="en-US" dirty="0" smtClean="0"/>
              <a:t>Retrieval (</a:t>
            </a:r>
            <a:r>
              <a:rPr lang="en-US" altLang="en-US" dirty="0"/>
              <a:t>1993+)</a:t>
            </a:r>
            <a:endParaRPr lang="en-IN" dirty="0"/>
          </a:p>
        </p:txBody>
      </p:sp>
      <p:sp>
        <p:nvSpPr>
          <p:cNvPr id="3" name="Content Placeholder 2">
            <a:extLst>
              <a:ext uri="{FF2B5EF4-FFF2-40B4-BE49-F238E27FC236}">
                <a16:creationId xmlns="" xmlns:a16="http://schemas.microsoft.com/office/drawing/2014/main" id="{8821C125-4A77-4530-98BB-73180DBFB10A}"/>
              </a:ext>
            </a:extLst>
          </p:cNvPr>
          <p:cNvSpPr>
            <a:spLocks noGrp="1"/>
          </p:cNvSpPr>
          <p:nvPr>
            <p:ph idx="1"/>
          </p:nvPr>
        </p:nvSpPr>
        <p:spPr>
          <a:xfrm>
            <a:off x="457200" y="1036638"/>
            <a:ext cx="8229600" cy="5089526"/>
          </a:xfrm>
        </p:spPr>
        <p:txBody>
          <a:bodyPr>
            <a:normAutofit fontScale="92500"/>
          </a:bodyPr>
          <a:lstStyle/>
          <a:p>
            <a:pPr marL="457200" indent="-457200"/>
            <a:r>
              <a:rPr lang="en-US" altLang="en-US" sz="2400" dirty="0"/>
              <a:t>Primary users</a:t>
            </a:r>
          </a:p>
          <a:p>
            <a:pPr lvl="1" indent="-400050"/>
            <a:r>
              <a:rPr lang="en-US" altLang="en-US" sz="2400" dirty="0"/>
              <a:t> 1</a:t>
            </a:r>
            <a:r>
              <a:rPr lang="en-US" altLang="en-US" sz="2400" baseline="30000" dirty="0"/>
              <a:t>st</a:t>
            </a:r>
            <a:r>
              <a:rPr lang="en-US" altLang="en-US" sz="2400" dirty="0"/>
              <a:t> time computer users</a:t>
            </a:r>
          </a:p>
          <a:p>
            <a:pPr lvl="1" indent="-400050"/>
            <a:r>
              <a:rPr lang="en-US" altLang="en-US" sz="2400" dirty="0"/>
              <a:t> novices</a:t>
            </a:r>
          </a:p>
          <a:p>
            <a:pPr marL="457200" indent="-457200"/>
            <a:r>
              <a:rPr lang="en-US" altLang="en-US" sz="2400" dirty="0"/>
              <a:t>Primary search modes</a:t>
            </a:r>
          </a:p>
          <a:p>
            <a:pPr lvl="1" indent="-400050"/>
            <a:r>
              <a:rPr lang="en-US" altLang="en-US" sz="2400" dirty="0"/>
              <a:t>Still Boolean keyword searches with limited probabilistic models</a:t>
            </a:r>
          </a:p>
          <a:p>
            <a:pPr lvl="1" indent="-400050"/>
            <a:r>
              <a:rPr lang="en-US" altLang="en-US" sz="2400" dirty="0"/>
              <a:t>But </a:t>
            </a:r>
            <a:r>
              <a:rPr lang="en-US" altLang="en-US" sz="2400" u="sng" dirty="0"/>
              <a:t>FULL TEXT</a:t>
            </a:r>
            <a:r>
              <a:rPr lang="en-US" altLang="en-US" sz="2400" dirty="0"/>
              <a:t> Retrieval</a:t>
            </a:r>
          </a:p>
          <a:p>
            <a:pPr marL="457200" indent="-457200"/>
            <a:r>
              <a:rPr lang="en-US" altLang="en-US" sz="2400" dirty="0"/>
              <a:t>Vendors</a:t>
            </a:r>
          </a:p>
          <a:p>
            <a:pPr lvl="1" indent="-400050"/>
            <a:r>
              <a:rPr lang="en-US" altLang="en-US" sz="2400" dirty="0"/>
              <a:t>Lycos, </a:t>
            </a:r>
            <a:r>
              <a:rPr lang="en-US" altLang="en-US" sz="2400" dirty="0" err="1"/>
              <a:t>Infoseek</a:t>
            </a:r>
            <a:r>
              <a:rPr lang="en-US" altLang="en-US" sz="2400" dirty="0"/>
              <a:t>, Yahoo, Excite, AltaVista, Google</a:t>
            </a:r>
          </a:p>
          <a:p>
            <a:pPr lvl="1" indent="-400050"/>
            <a:r>
              <a:rPr lang="en-US" altLang="en-US" sz="2400" dirty="0"/>
              <a:t>Total online data : ???</a:t>
            </a:r>
          </a:p>
          <a:p>
            <a:pPr marL="400050" indent="-400050"/>
            <a:r>
              <a:rPr lang="en-US" altLang="en-US" sz="2400" dirty="0"/>
              <a:t>Searching FTPable documents on internet</a:t>
            </a:r>
          </a:p>
          <a:p>
            <a:pPr lvl="1" indent="-400050"/>
            <a:r>
              <a:rPr lang="en-US" altLang="en-US" sz="2400" dirty="0"/>
              <a:t>Archie</a:t>
            </a:r>
          </a:p>
          <a:p>
            <a:pPr lvl="1" indent="-400050"/>
            <a:r>
              <a:rPr lang="en-US" altLang="en-US" sz="2400" dirty="0"/>
              <a:t>WAIS</a:t>
            </a:r>
          </a:p>
          <a:p>
            <a:endParaRPr lang="en-IN" dirty="0"/>
          </a:p>
        </p:txBody>
      </p:sp>
      <p:sp>
        <p:nvSpPr>
          <p:cNvPr id="4" name="Date Placeholder 3"/>
          <p:cNvSpPr>
            <a:spLocks noGrp="1"/>
          </p:cNvSpPr>
          <p:nvPr>
            <p:ph type="dt" sz="half" idx="10"/>
          </p:nvPr>
        </p:nvSpPr>
        <p:spPr/>
        <p:txBody>
          <a:bodyPr/>
          <a:lstStyle/>
          <a:p>
            <a:pPr>
              <a:defRPr/>
            </a:pPr>
            <a:r>
              <a:rPr lang="en-IN" smtClean="0"/>
              <a:t>11 Aug 2019</a:t>
            </a:r>
            <a:endParaRPr lang="en-US"/>
          </a:p>
        </p:txBody>
      </p:sp>
      <p:sp>
        <p:nvSpPr>
          <p:cNvPr id="5" name="Footer Placeholder 4"/>
          <p:cNvSpPr>
            <a:spLocks noGrp="1"/>
          </p:cNvSpPr>
          <p:nvPr>
            <p:ph type="ftr" sz="quarter" idx="11"/>
          </p:nvPr>
        </p:nvSpPr>
        <p:spPr/>
        <p:txBody>
          <a:bodyPr/>
          <a:lstStyle/>
          <a:p>
            <a:pPr>
              <a:defRPr/>
            </a:pPr>
            <a:r>
              <a:rPr lang="en-US" smtClean="0"/>
              <a:t>CSPL-201@IIT Jammu</a:t>
            </a:r>
            <a:endParaRPr lang="en-US"/>
          </a:p>
        </p:txBody>
      </p:sp>
      <p:sp>
        <p:nvSpPr>
          <p:cNvPr id="6" name="Slide Number Placeholder 5"/>
          <p:cNvSpPr>
            <a:spLocks noGrp="1"/>
          </p:cNvSpPr>
          <p:nvPr>
            <p:ph type="sldNum" sz="quarter" idx="12"/>
          </p:nvPr>
        </p:nvSpPr>
        <p:spPr/>
        <p:txBody>
          <a:bodyPr/>
          <a:lstStyle/>
          <a:p>
            <a:pPr>
              <a:defRPr/>
            </a:pPr>
            <a:fld id="{3178307A-B60E-3E4C-B673-B20EAFE329C8}" type="slidenum">
              <a:rPr lang="en-US" smtClean="0"/>
              <a:pPr>
                <a:defRPr/>
              </a:pPr>
              <a:t>9</a:t>
            </a:fld>
            <a:endParaRPr lang="en-US"/>
          </a:p>
        </p:txBody>
      </p:sp>
      <p:sp>
        <p:nvSpPr>
          <p:cNvPr id="7" name="Line 8"/>
          <p:cNvSpPr>
            <a:spLocks noChangeShapeType="1"/>
          </p:cNvSpPr>
          <p:nvPr/>
        </p:nvSpPr>
        <p:spPr bwMode="auto">
          <a:xfrm flipV="1">
            <a:off x="457201" y="1001713"/>
            <a:ext cx="8382000" cy="34924"/>
          </a:xfrm>
          <a:prstGeom prst="line">
            <a:avLst/>
          </a:prstGeom>
          <a:noFill/>
          <a:ln w="57150">
            <a:solidFill>
              <a:schemeClr val="hlink"/>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Tree>
    <p:extLst>
      <p:ext uri="{BB962C8B-B14F-4D97-AF65-F5344CB8AC3E}">
        <p14:creationId xmlns:p14="http://schemas.microsoft.com/office/powerpoint/2010/main" val="493381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8597</TotalTime>
  <Words>1887</Words>
  <Application>Microsoft Macintosh PowerPoint</Application>
  <PresentationFormat>On-screen Show (4:3)</PresentationFormat>
  <Paragraphs>458</Paragraphs>
  <Slides>48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Apple Chancery</vt:lpstr>
      <vt:lpstr>Euclid Math Two</vt:lpstr>
      <vt:lpstr>Helvetica</vt:lpstr>
      <vt:lpstr>ＭＳ Ｐゴシック</vt:lpstr>
      <vt:lpstr>Times New Roman</vt:lpstr>
      <vt:lpstr>Wingdings</vt:lpstr>
      <vt:lpstr>Arial</vt:lpstr>
      <vt:lpstr>Calibri</vt:lpstr>
      <vt:lpstr>Default Design</vt:lpstr>
      <vt:lpstr>Introduction to Data Organization and Retrieval</vt:lpstr>
      <vt:lpstr>Why Information Retrieval?</vt:lpstr>
      <vt:lpstr>Information Retrieval</vt:lpstr>
      <vt:lpstr>Databases vs Information Retrieval</vt:lpstr>
      <vt:lpstr>Search Engines</vt:lpstr>
      <vt:lpstr>Global market: Desktop</vt:lpstr>
      <vt:lpstr>Global market: Mobile</vt:lpstr>
      <vt:lpstr>Information Retrieval (1955-1992)</vt:lpstr>
      <vt:lpstr>Information Retrieval (1993+)</vt:lpstr>
      <vt:lpstr>Information Retrieval (2000’s)</vt:lpstr>
      <vt:lpstr>Information Retrieval (2010’s)</vt:lpstr>
      <vt:lpstr>Growth of the Web</vt:lpstr>
      <vt:lpstr>Information Retrieval</vt:lpstr>
      <vt:lpstr>Information Retrieval View</vt:lpstr>
      <vt:lpstr>Information Retrieval View</vt:lpstr>
      <vt:lpstr>Information Retrieval System</vt:lpstr>
      <vt:lpstr>Information Retrieval System</vt:lpstr>
      <vt:lpstr>Major Topics in IR</vt:lpstr>
      <vt:lpstr>Modern Information Retrieval Systems</vt:lpstr>
      <vt:lpstr>Modern Information Retrieval Systems</vt:lpstr>
      <vt:lpstr>Relevance</vt:lpstr>
      <vt:lpstr>More than Web Search</vt:lpstr>
      <vt:lpstr>Related Areas</vt:lpstr>
      <vt:lpstr>Database Management</vt:lpstr>
      <vt:lpstr>Library and Information Science</vt:lpstr>
      <vt:lpstr>Artificial Intelligence</vt:lpstr>
      <vt:lpstr>Natural Language Processing</vt:lpstr>
      <vt:lpstr>Natural Language Processing: IR Directions</vt:lpstr>
      <vt:lpstr>Machine Learning</vt:lpstr>
      <vt:lpstr>Machine Learning: IR Directions</vt:lpstr>
      <vt:lpstr>Generic IR Pipeline </vt:lpstr>
      <vt:lpstr>Retrieval Models</vt:lpstr>
      <vt:lpstr>Boolean Model</vt:lpstr>
      <vt:lpstr>Vector Space Model</vt:lpstr>
      <vt:lpstr>Probabilistic Model</vt:lpstr>
      <vt:lpstr>Semantic Model</vt:lpstr>
      <vt:lpstr>Types of Queries in IR Systems</vt:lpstr>
      <vt:lpstr>Keyword Queries</vt:lpstr>
      <vt:lpstr>Boolean Queries</vt:lpstr>
      <vt:lpstr>Phrase Queries</vt:lpstr>
      <vt:lpstr>Proximity Queries</vt:lpstr>
      <vt:lpstr>Wildcard Queries</vt:lpstr>
      <vt:lpstr>Natural Language Queries</vt:lpstr>
      <vt:lpstr>Evaluation Measures of Search Relevance</vt:lpstr>
      <vt:lpstr>Web Search and Analysis</vt:lpstr>
      <vt:lpstr>Web Analysis and Its Relationship to IR</vt:lpstr>
      <vt:lpstr>More Information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Slides</dc:title>
  <dc:creator>hp1</dc:creator>
  <cp:lastModifiedBy>Microsoft Office User</cp:lastModifiedBy>
  <cp:revision>615</cp:revision>
  <dcterms:created xsi:type="dcterms:W3CDTF">2008-02-15T08:25:31Z</dcterms:created>
  <dcterms:modified xsi:type="dcterms:W3CDTF">2019-09-14T13:14:27Z</dcterms:modified>
</cp:coreProperties>
</file>