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ls" ContentType="application/vnd.ms-excel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515" r:id="rId2"/>
    <p:sldId id="517" r:id="rId3"/>
    <p:sldId id="518" r:id="rId4"/>
    <p:sldId id="519" r:id="rId5"/>
    <p:sldId id="520" r:id="rId6"/>
    <p:sldId id="554" r:id="rId7"/>
    <p:sldId id="555" r:id="rId8"/>
    <p:sldId id="521" r:id="rId9"/>
    <p:sldId id="522" r:id="rId10"/>
    <p:sldId id="561" r:id="rId11"/>
    <p:sldId id="556" r:id="rId12"/>
    <p:sldId id="557" r:id="rId13"/>
    <p:sldId id="558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59" r:id="rId30"/>
    <p:sldId id="560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  <p:sldId id="581" r:id="rId67"/>
    <p:sldId id="582" r:id="rId68"/>
    <p:sldId id="583" r:id="rId69"/>
    <p:sldId id="584" r:id="rId70"/>
    <p:sldId id="585" r:id="rId71"/>
    <p:sldId id="586" r:id="rId72"/>
    <p:sldId id="483" r:id="rId7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53E1"/>
    <a:srgbClr val="0000F6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1864" autoAdjust="0"/>
  </p:normalViewPr>
  <p:slideViewPr>
    <p:cSldViewPr>
      <p:cViewPr>
        <p:scale>
          <a:sx n="99" d="100"/>
          <a:sy n="99" d="100"/>
        </p:scale>
        <p:origin x="11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92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790123456790123"/>
          <c:y val="0.0351758793969849"/>
          <c:w val="0.698765432098765"/>
          <c:h val="0.8291457286432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80.0</c:v>
                </c:pt>
                <c:pt idx="1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8C-F445-A9D2-CB702CCD6C4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20.0</c:v>
                </c:pt>
                <c:pt idx="1">
                  <c:v>100.0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8C-F445-A9D2-CB702CCD6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26314384"/>
        <c:axId val="2126317744"/>
        <c:axId val="0"/>
      </c:bar3DChart>
      <c:catAx>
        <c:axId val="2126314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263177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26317744"/>
        <c:scaling>
          <c:orientation val="minMax"/>
          <c:max val="250.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26314384"/>
        <c:crosses val="autoZero"/>
        <c:crossBetween val="between"/>
        <c:majorUnit val="50.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"/>
          <c:y val="0.432160755546582"/>
          <c:w val="0.192592558794389"/>
          <c:h val="0.135678488906836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790123456790123"/>
          <c:y val="0.0351758793969849"/>
          <c:w val="0.698765432098765"/>
          <c:h val="0.8291457286432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180.0</c:v>
                </c:pt>
                <c:pt idx="1">
                  <c:v>230.0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A-044B-9C7B-CC29E6EFA8A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30.0</c:v>
                </c:pt>
                <c:pt idx="1">
                  <c:v>160.0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A-044B-9C7B-CC29E6EFA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26400336"/>
        <c:axId val="2126403696"/>
        <c:axId val="0"/>
      </c:bar3DChart>
      <c:catAx>
        <c:axId val="212640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264036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26403696"/>
        <c:scaling>
          <c:orientation val="minMax"/>
          <c:max val="250.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26400336"/>
        <c:crosses val="autoZero"/>
        <c:crossBetween val="between"/>
        <c:majorUnit val="50.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"/>
          <c:y val="0.432160755546582"/>
          <c:w val="0.192592558794389"/>
          <c:h val="0.135678488906836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1F0EC79-E546-274F-B19B-FAA95B6E6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850E97C4-4111-8547-A951-7A4FDBA8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9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surprise of many, the</a:t>
            </a:r>
            <a:r>
              <a:rPr lang="en-US" baseline="0" dirty="0"/>
              <a:t> search box has become the preferred method of information access.</a:t>
            </a:r>
          </a:p>
          <a:p>
            <a:r>
              <a:rPr lang="en-US" baseline="0" dirty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Wikimedia commons picture of 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238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1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3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0" name="Google Shape;640;p2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77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9" name="Google Shape;649;p2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70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0E97C4-4111-8547-A951-7A4FDBA8897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fld id="{D2D31808-392F-4C44-BA3A-2657DDD4BADB}" type="slidenum">
              <a:rPr lang="en-US" altLang="en-US" sz="1200"/>
              <a:pPr/>
              <a:t>68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26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fld id="{F69D5F88-DF42-0541-95EF-BB89C208E09A}" type="slidenum">
              <a:rPr lang="en-US" altLang="en-US" sz="1200"/>
              <a:pPr/>
              <a:t>69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132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>
                <a:ea typeface="ＭＳ Ｐゴシック" charset="-128"/>
              </a:rPr>
              <a:t>Access to main memory is a few clock cycles (say 5 ns), which is much faster than accessing from disk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ea typeface="ＭＳ Ｐゴシック" charset="-128"/>
              </a:rPr>
              <a:t>CPU is generally available during I/O.  So we can store compressed data and decompress as the data is being read in.</a:t>
            </a:r>
          </a:p>
          <a:p>
            <a:pPr marL="171450" indent="-171450">
              <a:buFontTx/>
              <a:buChar char="•"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fld id="{FB7D83A7-D2EB-C841-8EEB-65058B48018C}" type="slidenum">
              <a:rPr lang="en-US" altLang="en-US" sz="1200"/>
              <a:pPr/>
              <a:t>70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766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" name="Google Shape;71;p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67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0E97C4-4111-8547-A951-7A4FDBA8897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6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21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2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9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25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9368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6341-2996-0643-98B7-AD0CCDB32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5057"/>
            <a:ext cx="6248400" cy="598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3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3443-C3B9-8F4F-9FF4-6716296F6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6908-5A36-B84B-BF80-DA225AAB0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CF392-58D8-1B4E-B943-6008264DD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003223"/>
            <a:ext cx="8520600" cy="5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69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bject on top, text on bottom" type="objOverTx">
  <p:cSld name="Title, object on top, text on bot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7162800" y="6629400"/>
            <a:ext cx="1900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7109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307A-B60E-3E4C-B673-B20EAFE32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2C96-2377-4342-A8AE-3DE15930C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A8AB7-8402-DE4B-9E90-3436AEDB5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F896-7DCE-3748-9598-7DB1C8BFF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22112-6E9D-234D-8FF8-6C56185B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E63EA-CC61-4544-B7A7-E4EC42C1B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E7A92-BC29-EB43-BEB3-F2250A634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59E28-611E-1C4B-A677-E0AE6D664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81750"/>
            <a:ext cx="1295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81750"/>
            <a:ext cx="114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fld id="{6980B9BF-6CDE-9248-AFF6-B0F12C47B5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99188"/>
            <a:ext cx="68897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Line 10"/>
          <p:cNvSpPr>
            <a:spLocks noChangeShapeType="1"/>
          </p:cNvSpPr>
          <p:nvPr userDrawn="1"/>
        </p:nvSpPr>
        <p:spPr bwMode="auto">
          <a:xfrm flipV="1">
            <a:off x="449263" y="6172200"/>
            <a:ext cx="826928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43800" y="6218239"/>
            <a:ext cx="1492739" cy="641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hymezone.com/shakespeare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841375"/>
            <a:ext cx="8850313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 dirty="0" smtClean="0">
                <a:solidFill>
                  <a:srgbClr val="FF0000"/>
                </a:solidFill>
                <a:latin typeface="Arial" charset="0"/>
                <a:cs typeface="+mj-cs"/>
              </a:rPr>
              <a:t>Introduction to Data Retrieval</a:t>
            </a:r>
            <a:endParaRPr lang="en-US" sz="7200" dirty="0">
              <a:solidFill>
                <a:srgbClr val="0000FF"/>
              </a:solidFill>
              <a:latin typeface="Arial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924800" cy="2279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000" dirty="0">
                <a:latin typeface="Arial" charset="0"/>
                <a:cs typeface="+mn-cs"/>
              </a:rPr>
              <a:t>Virendra Singh</a:t>
            </a:r>
            <a:endParaRPr lang="en-US" i="1" dirty="0"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  <a:cs typeface="+mn-cs"/>
              </a:rPr>
              <a:t>Professor, Indian </a:t>
            </a:r>
            <a:r>
              <a:rPr lang="en-US" sz="2400" dirty="0">
                <a:latin typeface="Arial" charset="0"/>
                <a:cs typeface="+mn-cs"/>
              </a:rPr>
              <a:t>Institute of Technology Bombay </a:t>
            </a:r>
            <a:endParaRPr lang="en-US" sz="2400" dirty="0" smtClean="0"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  <a:cs typeface="+mn-cs"/>
              </a:rPr>
              <a:t>And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  <a:cs typeface="+mn-cs"/>
              </a:rPr>
              <a:t>Adjunct Professor, Indian Institute of Technology Jammu</a:t>
            </a:r>
            <a:endParaRPr lang="en-US" sz="2400" dirty="0"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http://</a:t>
            </a:r>
            <a:r>
              <a:rPr lang="en-US" sz="2000" dirty="0" err="1">
                <a:latin typeface="Arial" charset="0"/>
                <a:cs typeface="+mn-cs"/>
              </a:rPr>
              <a:t>www.ee.iitb.ac.in</a:t>
            </a:r>
            <a:r>
              <a:rPr lang="en-US" sz="2000" dirty="0">
                <a:latin typeface="Arial" charset="0"/>
                <a:cs typeface="+mn-cs"/>
              </a:rPr>
              <a:t>/~</a:t>
            </a:r>
            <a:r>
              <a:rPr lang="en-US" sz="2000" dirty="0" err="1">
                <a:latin typeface="Arial" charset="0"/>
                <a:cs typeface="+mn-cs"/>
              </a:rPr>
              <a:t>viren</a:t>
            </a:r>
            <a:r>
              <a:rPr lang="en-US" sz="2000" dirty="0">
                <a:latin typeface="Arial" charset="0"/>
                <a:cs typeface="+mn-cs"/>
              </a:rPr>
              <a:t>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E-mail: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+mn-cs"/>
              </a:rPr>
              <a:t>viren@ee.iitb.ac.in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+mn-cs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+mn-cs"/>
              </a:rPr>
              <a:t>virendra.singh@iitjammu.ac.in</a:t>
            </a:r>
            <a:endParaRPr lang="en-US" sz="2000" dirty="0">
              <a:solidFill>
                <a:srgbClr val="0000FF"/>
              </a:solidFill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latin typeface="Arial" charset="0"/>
              <a:cs typeface="+mn-cs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5715000"/>
            <a:ext cx="8991600" cy="1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 dirty="0" smtClean="0">
                <a:solidFill>
                  <a:srgbClr val="EE53E1"/>
                </a:solidFill>
                <a:latin typeface="Apple Chancery"/>
                <a:cs typeface="Apple Chancery"/>
              </a:rPr>
              <a:t>CSPL201: Data Organization &amp; Retrieval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Lecture 2 (24 Aug 2019)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087438" y="3048000"/>
            <a:ext cx="6894512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Which plays of Shakespeare contain the words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Brutus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Caesar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but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One could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grep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all of Shakespeare’s plays for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Brutus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Caesar,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then strip out lines containing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Romans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countrymen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Ranked retrieval (best documents to return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52400" y="1143000"/>
            <a:ext cx="6910800" cy="1600200"/>
          </a:xfrm>
          <a:prstGeom prst="rect">
            <a:avLst/>
          </a:prstGeom>
          <a:solidFill>
            <a:srgbClr val="DDDDDD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Toy corpus with two documents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688975" y="1219200"/>
            <a:ext cx="5772000" cy="4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my care is loss of care with old care done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88975" y="1828800"/>
            <a:ext cx="6237300" cy="4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your care is gain of care with new care won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1925" y="1143000"/>
            <a:ext cx="527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61925" y="1828793"/>
            <a:ext cx="527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7273925" y="1485900"/>
          <a:ext cx="1676400" cy="4514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gain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loss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old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won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</a:t>
                      </a:r>
                      <a:endParaRPr/>
                    </a:p>
                  </a:txBody>
                  <a:tcPr marL="90000" marR="90000" marT="7422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7242175" y="1028700"/>
            <a:ext cx="17033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52400" y="2971800"/>
            <a:ext cx="6910800" cy="1447800"/>
          </a:xfrm>
          <a:prstGeom prst="rect">
            <a:avLst/>
          </a:prstGeom>
          <a:solidFill>
            <a:srgbClr val="DDDDDD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representation as sequence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8600" y="3048000"/>
            <a:ext cx="43131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</a:t>
            </a:r>
            <a:r>
              <a:rPr lang="en-US" sz="2400" b="0" i="0" u="none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1</a:t>
            </a: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={6, 1, 4, 5, 8, 1, 10, 9, 1, 2}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30187" y="3581400"/>
            <a:ext cx="46530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</a:t>
            </a:r>
            <a:r>
              <a:rPr lang="en-US" sz="2400" b="0" i="0" u="none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2</a:t>
            </a: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={12, 1, 4, 3, 8, 1, 10, 7, 1, 11}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52400" y="4724400"/>
            <a:ext cx="6910800" cy="1447800"/>
          </a:xfrm>
          <a:prstGeom prst="rect">
            <a:avLst/>
          </a:prstGeom>
          <a:solidFill>
            <a:srgbClr val="DDDDDD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representation as set</a:t>
            </a:r>
            <a:endParaRPr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230187" y="4800600"/>
            <a:ext cx="36339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</a:t>
            </a:r>
            <a:r>
              <a:rPr lang="en-US" sz="2400" b="0" i="0" u="none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1</a:t>
            </a: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={1, 2, 4, 5, 6, 8, 9, 10}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31775" y="5334000"/>
            <a:ext cx="39720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</a:t>
            </a:r>
            <a:r>
              <a:rPr lang="en-US" sz="2400" b="0" i="0" u="none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2</a:t>
            </a:r>
            <a:r>
              <a:rPr lang="en-US" sz="24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={1, 3, 4, 7, 8, 10, 11, 12}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 idx="4294967295"/>
          </p:nvPr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Toy corpus as binary matrix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228600" y="29718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Very sparse, most entries zero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738187" marR="0" lvl="1" indent="-2809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10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Web pages, each has 100 distinct words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738187" marR="0" lvl="1" indent="-2809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CC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Corpus vocabulary may be as large as 10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6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When reading corpus, docs arrive one by one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I.e., matrix is revealed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row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at a time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To run Boolean query, must probe by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columns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Must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transpose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matrix for fast query processing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228600" y="914400"/>
          <a:ext cx="8610600" cy="190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L="90000" marR="90000" marT="89475" marB="468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sz="2800" b="0" i="0" u="none" strike="noStrike" cap="none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sz="2800" b="0" i="0" u="none" strike="noStrike" cap="none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0000" marR="90000" marT="89475" marB="4680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DDDD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DDDD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894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162800" y="6629400"/>
            <a:ext cx="1900200" cy="223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54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003223"/>
            <a:ext cx="8520600" cy="5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Each term maps to a 0/1 vector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1=care → 11;  2=done → 10;  7=new→01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Examples with set representation: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Document/s containing “care” and “done”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11 ∧ 10 = 10 ⇒ i.e. document 1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Document/s containing “care” but not “new”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11 ∧ ￢01 = 11 ∧ 10 = 10 i.e. document 1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Examples with sequence representation: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Document containing phrase “new care”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Need to keep track of positions where terms appeared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Can compose into more complex queries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Has phrase “care with” but not “old”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Widely used in legal and library search for decades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52400" y="212367"/>
            <a:ext cx="91440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Incidence vectors and Boolean queries</a:t>
            </a:r>
            <a:endParaRPr sz="3800" dirty="0"/>
          </a:p>
        </p:txBody>
      </p:sp>
      <p:sp>
        <p:nvSpPr>
          <p:cNvPr id="121" name="Google Shape;121;p20"/>
          <p:cNvSpPr txBox="1"/>
          <p:nvPr/>
        </p:nvSpPr>
        <p:spPr>
          <a:xfrm>
            <a:off x="7605712" y="-33337"/>
            <a:ext cx="9953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1600"/>
              <a:buFont typeface="Lucida Sans"/>
              <a:buNone/>
            </a:pPr>
            <a:r>
              <a:rPr lang="en-US" sz="1600" b="0" i="0" u="none">
                <a:solidFill>
                  <a:srgbClr val="FBFCFF"/>
                </a:solidFill>
                <a:latin typeface="Lucida Sans"/>
                <a:ea typeface="Lucida Sans"/>
                <a:cs typeface="Lucida Sans"/>
                <a:sym typeface="Lucida Sans"/>
              </a:rPr>
              <a:t>Sec. 1.1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Which plays of Shakespeare contain the words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Brutus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Caesar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but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One could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grep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all of Shakespeare’s plays for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Brutus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Caesar,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then strip out lines containing </a:t>
            </a:r>
            <a:r>
              <a:rPr lang="en-US" sz="2800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eaLnBrk="1" hangingPunct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Calpurnia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Romans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countrymen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Ranked retrieval (best documents to return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85474"/>
              </p:ext>
            </p:extLst>
          </p:nvPr>
        </p:nvGraphicFramePr>
        <p:xfrm>
          <a:off x="762000" y="1828800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4872037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036887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018087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FF0000"/>
                </a:solidFill>
              </a:rPr>
              <a:t>Brutus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Caesar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BUT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1336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/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’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5052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(usually documents) of an </a:t>
            </a:r>
            <a:r>
              <a:rPr lang="en-US" sz="28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sz="28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sz="28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).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but there are many other cases: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each doc by 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257800"/>
            <a:ext cx="532765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0850" y="35814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dirty="0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457201" y="7620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119915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12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08037"/>
            <a:ext cx="85344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0575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45815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5638800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Sorted by </a:t>
            </a:r>
            <a:r>
              <a:rPr lang="en-US" dirty="0" err="1"/>
              <a:t>docID</a:t>
            </a:r>
            <a:r>
              <a:rPr lang="en-US" dirty="0"/>
              <a:t>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24384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29718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0290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35052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048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3581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41148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35052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29718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0386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4114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0386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29718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0386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0386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V="1">
            <a:off x="457201" y="7620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29097" y="6023043"/>
            <a:ext cx="1295400" cy="476250"/>
          </a:xfrm>
        </p:spPr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33400" y="1981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5881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49275" y="3038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549275" y="4410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749675" y="1447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533400" y="925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727575" y="985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645275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645275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645275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87675" y="838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  <p:sp>
        <p:nvSpPr>
          <p:cNvPr id="54" name="Line 8"/>
          <p:cNvSpPr>
            <a:spLocks noChangeShapeType="1"/>
          </p:cNvSpPr>
          <p:nvPr/>
        </p:nvSpPr>
        <p:spPr bwMode="auto">
          <a:xfrm flipV="1">
            <a:off x="457201" y="7620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22112-6E9D-234D-8FF8-6C56185B6C7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22112-6E9D-234D-8FF8-6C56185B6C7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the, a, to, of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3943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’ 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200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019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200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44896"/>
              </p:ext>
            </p:extLst>
          </p:nvPr>
        </p:nvGraphicFramePr>
        <p:xfrm>
          <a:off x="7327900" y="116681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16681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505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At least conceptually</a:t>
            </a:r>
          </a:p>
          <a:p>
            <a:pPr lvl="2" eaLnBrk="1" hangingPunct="1"/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And then </a:t>
            </a:r>
            <a:r>
              <a:rPr lang="en-US" sz="2600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34850"/>
              </p:ext>
            </p:extLst>
          </p:nvPr>
        </p:nvGraphicFramePr>
        <p:xfrm>
          <a:off x="7562850" y="1020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020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40493"/>
              </p:ext>
            </p:extLst>
          </p:nvPr>
        </p:nvGraphicFramePr>
        <p:xfrm>
          <a:off x="5880100" y="974725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974725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840581" y="3826933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 dirty="0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7620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763000" cy="8382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58494"/>
              </p:ext>
            </p:extLst>
          </p:nvPr>
        </p:nvGraphicFramePr>
        <p:xfrm>
          <a:off x="3962400" y="1098550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98550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47783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6858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1816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715000" y="3124200"/>
            <a:ext cx="30480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IR system implementation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57201" y="8794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Indexing </a:t>
            </a:r>
            <a:r>
              <a:rPr lang="en-US" sz="4000">
                <a:solidFill>
                  <a:srgbClr val="3333CC"/>
                </a:solidFill>
              </a:rPr>
              <a:t>—</a:t>
            </a:r>
            <a:r>
              <a:rPr lang="en-US" sz="4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Hardware basics</a:t>
            </a:r>
            <a:endParaRPr/>
          </a:p>
        </p:txBody>
      </p:sp>
      <p:sp>
        <p:nvSpPr>
          <p:cNvPr id="645" name="Google Shape;645;p39"/>
          <p:cNvSpPr txBox="1">
            <a:spLocks noGrp="1"/>
          </p:cNvSpPr>
          <p:nvPr>
            <p:ph type="body" idx="1"/>
          </p:nvPr>
        </p:nvSpPr>
        <p:spPr>
          <a:xfrm>
            <a:off x="311700" y="1003223"/>
            <a:ext cx="8520600" cy="5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8137" marR="0" lvl="0" indent="-3381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Access to data in memory is </a:t>
            </a:r>
            <a:r>
              <a:rPr lang="en-US" sz="3200" b="1" i="1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much</a:t>
            </a: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faster than access to data on disk.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Disk seeks: No data is transferred from disk while the disk head is being positioned.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Therefore: Transferring one large chunk of data from disk to memory is faster than transferring many small chunks.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Disk I/O is block-based: Reading and writing of entire blocks (as opposed to smaller chunks).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Block sizes: 8KB to 256 KB.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7607300" y="-33337"/>
            <a:ext cx="9953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1600"/>
              <a:buFont typeface="Lucida Sans"/>
              <a:buNone/>
            </a:pPr>
            <a:r>
              <a:rPr lang="en-US" sz="1600" b="0" i="0" u="none">
                <a:solidFill>
                  <a:srgbClr val="FBFCFF"/>
                </a:solidFill>
                <a:latin typeface="Lucida Sans"/>
                <a:ea typeface="Lucida Sans"/>
                <a:cs typeface="Lucida Sans"/>
                <a:sym typeface="Lucida Sans"/>
              </a:rPr>
              <a:t>Sec. 4.1</a:t>
            </a:r>
            <a:endParaRPr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8794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/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12604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53" name="Google Shape;653;p40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Hardware basics</a:t>
            </a:r>
            <a:endParaRPr/>
          </a:p>
        </p:txBody>
      </p:sp>
      <p:sp>
        <p:nvSpPr>
          <p:cNvPr id="654" name="Google Shape;654;p40"/>
          <p:cNvSpPr txBox="1">
            <a:spLocks noGrp="1"/>
          </p:cNvSpPr>
          <p:nvPr>
            <p:ph type="body" idx="1"/>
          </p:nvPr>
        </p:nvSpPr>
        <p:spPr>
          <a:xfrm>
            <a:off x="311700" y="1155300"/>
            <a:ext cx="8520600" cy="5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Servers used in IR systems now typically have tens to hundreds of GB of main memory</a:t>
            </a:r>
            <a:endParaRPr sz="28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Available disk space is several (2–3) orders of magnitude larger, tens of terabytes on a typical server</a:t>
            </a:r>
            <a:endParaRPr sz="2800" dirty="0">
              <a:latin typeface="Calibri" charset="0"/>
              <a:ea typeface="Calibri" charset="0"/>
              <a:cs typeface="Calibri" charset="0"/>
            </a:endParaRPr>
          </a:p>
          <a:p>
            <a:pPr marL="338137" marR="0" lvl="0" indent="-3381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Hardware fault tolerance is very expensive: It’s much cheaper to use many regular machines rather than one fault tolerant machine.</a:t>
            </a:r>
            <a:endParaRPr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5" name="Google Shape;655;p40"/>
          <p:cNvSpPr txBox="1"/>
          <p:nvPr/>
        </p:nvSpPr>
        <p:spPr>
          <a:xfrm>
            <a:off x="7607300" y="-33337"/>
            <a:ext cx="9953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1600"/>
              <a:buFont typeface="Lucida Sans"/>
              <a:buNone/>
            </a:pPr>
            <a:r>
              <a:rPr lang="en-US" sz="1600" b="0" i="0" u="none">
                <a:solidFill>
                  <a:srgbClr val="FBFCFF"/>
                </a:solidFill>
                <a:latin typeface="Lucida Sans"/>
                <a:ea typeface="Lucida Sans"/>
                <a:cs typeface="Lucida Sans"/>
                <a:sym typeface="Lucida Sans"/>
              </a:rPr>
              <a:t>Sec. 4.1</a:t>
            </a:r>
            <a:endParaRPr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–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443335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Our focus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10318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864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“Merge” the two postings (intersect the document sets):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549275" y="480060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 dirty="0" err="1">
                <a:solidFill>
                  <a:srgbClr val="C0504D"/>
                </a:solidFill>
              </a:rPr>
              <a:t>x+y</a:t>
            </a:r>
            <a:r>
              <a:rPr lang="en-US" dirty="0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 dirty="0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 dirty="0">
                <a:solidFill>
                  <a:srgbClr val="357E69"/>
                </a:solidFill>
              </a:rPr>
              <a:t>Crucial</a:t>
            </a:r>
            <a:r>
              <a:rPr lang="en-US" dirty="0">
                <a:solidFill>
                  <a:srgbClr val="357E69"/>
                </a:solidFill>
              </a:rPr>
              <a:t>: postings sorted by </a:t>
            </a:r>
            <a:r>
              <a:rPr lang="en-US" dirty="0" err="1">
                <a:solidFill>
                  <a:srgbClr val="357E69"/>
                </a:solidFill>
              </a:rPr>
              <a:t>docID</a:t>
            </a:r>
            <a:r>
              <a:rPr lang="en-US" dirty="0">
                <a:solidFill>
                  <a:srgbClr val="357E69"/>
                </a:solidFill>
              </a:rPr>
              <a:t>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473075" y="474345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 dirty="0" err="1">
                <a:solidFill>
                  <a:srgbClr val="C0504D"/>
                </a:solidFill>
              </a:rPr>
              <a:t>x+y</a:t>
            </a:r>
            <a:r>
              <a:rPr lang="en-US" dirty="0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 dirty="0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 dirty="0">
                <a:solidFill>
                  <a:srgbClr val="357E69"/>
                </a:solidFill>
              </a:rPr>
              <a:t>Crucial</a:t>
            </a:r>
            <a:r>
              <a:rPr lang="en-US" dirty="0">
                <a:solidFill>
                  <a:srgbClr val="357E69"/>
                </a:solidFill>
              </a:rPr>
              <a:t>: postings sorted by </a:t>
            </a:r>
            <a:r>
              <a:rPr lang="en-US" dirty="0" err="1">
                <a:solidFill>
                  <a:srgbClr val="357E69"/>
                </a:solidFill>
              </a:rPr>
              <a:t>docID</a:t>
            </a:r>
            <a:r>
              <a:rPr lang="en-US" dirty="0">
                <a:solidFill>
                  <a:srgbClr val="357E69"/>
                </a:solidFill>
              </a:rPr>
              <a:t>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“merge” 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096000" cy="45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1336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800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Boolean Queries are queries using </a:t>
            </a:r>
            <a:r>
              <a:rPr lang="en-US" i="1" dirty="0">
                <a:latin typeface="Calibri" charset="0"/>
                <a:ea typeface="ＭＳ Ｐゴシック" charset="0"/>
              </a:rPr>
              <a:t>AND, OR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to join query terms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Views each document as a </a:t>
            </a:r>
            <a:r>
              <a:rPr lang="en-US" u="sng" dirty="0"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 of words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Is precise: document matches condition or not.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Perhaps the simplest model to build an IR system on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Email, library catalog, macOS Spotlight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E836D50-BA4C-8446-8AFB-65021B08F36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WestLaw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www.westlaw.com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10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Largest commercial (paying subscribers) legal search service (started 1975; ranking added 1992; new federated search added 2010)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Tens of terabytes of data; ~700,000 users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Majority of users 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still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queries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Example query: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What is the statute of limitations in cases involving the federal tort claims act?</a:t>
            </a:r>
          </a:p>
          <a:p>
            <a:pPr lvl="1" eaLnBrk="1" hangingPunct="1"/>
            <a:r>
              <a:rPr lang="en-US" sz="2400" dirty="0">
                <a:solidFill>
                  <a:srgbClr val="357E69"/>
                </a:solidFill>
                <a:latin typeface="Calibri" charset="0"/>
                <a:ea typeface="Calibri" charset="0"/>
                <a:cs typeface="Calibri" charset="0"/>
              </a:rPr>
              <a:t>LIMIT! /3 STATUTE ACTION /S FEDERAL /2 TORT /3 CLAIM</a:t>
            </a:r>
          </a:p>
          <a:p>
            <a:pPr lvl="2" eaLnBrk="1" hangingPunct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/3 = within 3 words, /S = in same sentence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5CD4E42-9A0F-104E-83E6-7E8DD4A4D8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WestLaw   </a:t>
            </a:r>
            <a:r>
              <a:rPr lang="en-US" sz="200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http://www.westlaw.com/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81534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Another example query: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eaLnBrk="1" hangingPunct="1"/>
            <a:r>
              <a:rPr lang="en-US" dirty="0" err="1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disabl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! /p access! /s work-site work-place (employment /3 place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You know exactly what you are getting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But that doesn’t mean it actually works better….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8382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u="sng" dirty="0">
                <a:solidFill>
                  <a:srgbClr val="A50021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: Adapt the merge for the queries:</a:t>
            </a:r>
          </a:p>
          <a:p>
            <a:pPr eaLnBrk="1" hangingPunct="1">
              <a:buFont typeface="Wingdings" charset="0"/>
              <a:buNone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	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endParaRPr lang="en-US" sz="3000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still run through the merge in time O(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x+y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)?   What can we achieve?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2200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10D18C-BF7F-9D46-9312-0E53445CCC7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11080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/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12604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Merging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about an arbitrary Boolean formula?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Caesar)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(Antony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Cleopatra)</a:t>
            </a:r>
            <a:endParaRPr lang="en-US" sz="2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always merge in “linear” time?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Linear in what?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92FF929-957A-8A41-BF8C-47F69CB4B53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390525" y="36576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390525" y="41910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390525" y="47244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1207" name="AutoShape 1032"/>
          <p:cNvSpPr>
            <a:spLocks noChangeArrowheads="1"/>
          </p:cNvSpPr>
          <p:nvPr/>
        </p:nvSpPr>
        <p:spPr bwMode="auto">
          <a:xfrm>
            <a:off x="2066925" y="3733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8" name="AutoShape 1033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9" name="Group 1034"/>
          <p:cNvGrpSpPr>
            <a:grpSpLocks/>
          </p:cNvGrpSpPr>
          <p:nvPr/>
        </p:nvGrpSpPr>
        <p:grpSpPr bwMode="auto">
          <a:xfrm>
            <a:off x="3286125" y="4800600"/>
            <a:ext cx="4876800" cy="304800"/>
            <a:chOff x="2064" y="2448"/>
            <a:chExt cx="3072" cy="192"/>
          </a:xfrm>
        </p:grpSpPr>
        <p:sp>
          <p:nvSpPr>
            <p:cNvPr id="51246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8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9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50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0" name="Group 1040"/>
          <p:cNvGrpSpPr>
            <a:grpSpLocks/>
          </p:cNvGrpSpPr>
          <p:nvPr/>
        </p:nvGrpSpPr>
        <p:grpSpPr bwMode="auto">
          <a:xfrm>
            <a:off x="3286125" y="4191000"/>
            <a:ext cx="4987925" cy="457200"/>
            <a:chOff x="2064" y="2688"/>
            <a:chExt cx="3142" cy="288"/>
          </a:xfrm>
        </p:grpSpPr>
        <p:grpSp>
          <p:nvGrpSpPr>
            <p:cNvPr id="51232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1241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2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3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5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3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1234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35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1236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1237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38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39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1240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1211" name="Group 1055"/>
          <p:cNvGrpSpPr>
            <a:grpSpLocks/>
          </p:cNvGrpSpPr>
          <p:nvPr/>
        </p:nvGrpSpPr>
        <p:grpSpPr bwMode="auto">
          <a:xfrm>
            <a:off x="3286125" y="3657600"/>
            <a:ext cx="4876800" cy="457200"/>
            <a:chOff x="2064" y="2400"/>
            <a:chExt cx="3072" cy="288"/>
          </a:xfrm>
        </p:grpSpPr>
        <p:grpSp>
          <p:nvGrpSpPr>
            <p:cNvPr id="5121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122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1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2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122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2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2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122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122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122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1212" name="Text Box 1070"/>
          <p:cNvSpPr txBox="1">
            <a:spLocks noChangeArrowheads="1"/>
          </p:cNvSpPr>
          <p:nvPr/>
        </p:nvSpPr>
        <p:spPr bwMode="auto">
          <a:xfrm>
            <a:off x="3286125" y="47244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1213" name="AutoShape 1071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Text Box 1072"/>
          <p:cNvSpPr txBox="1">
            <a:spLocks noChangeArrowheads="1"/>
          </p:cNvSpPr>
          <p:nvPr/>
        </p:nvSpPr>
        <p:spPr bwMode="auto">
          <a:xfrm>
            <a:off x="3905250" y="47244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922338" y="5486400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</a:rPr>
              <a:t>Query:</a:t>
            </a:r>
            <a:r>
              <a:rPr lang="en-US" sz="2800" b="1" i="1" dirty="0">
                <a:latin typeface="+mn-lt"/>
                <a:ea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Calpurnia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5121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r" eaLnBrk="1" hangingPunct="1"/>
            <a:fld id="{0663C190-64BB-D743-AABD-9A4088342E71}" type="slidenum">
              <a:rPr lang="en-US" sz="1400">
                <a:latin typeface="Arial Unicode MS" charset="0"/>
              </a:rPr>
              <a:pPr algn="r" eaLnBrk="1" hangingPunct="1"/>
              <a:t>41</a:t>
            </a:fld>
            <a:endParaRPr lang="en-US" sz="1400">
              <a:latin typeface="Arial Unicode MS" charset="0"/>
            </a:endParaRPr>
          </a:p>
        </p:txBody>
      </p:sp>
      <p:sp>
        <p:nvSpPr>
          <p:cNvPr id="51217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Process in order of increasing freq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>
                <a:latin typeface="Calibri" charset="0"/>
                <a:ea typeface="ＭＳ Ｐゴシック" charset="0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</a:rPr>
              <a:t>cutting further</a:t>
            </a:r>
            <a:r>
              <a:rPr lang="en-US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A376789-EA79-7E47-BD46-5A46B14FE91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362200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715000"/>
            <a:ext cx="7453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2231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390525" y="37338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4" name="Text Box 1030"/>
          <p:cNvSpPr txBox="1">
            <a:spLocks noChangeArrowheads="1"/>
          </p:cNvSpPr>
          <p:nvPr/>
        </p:nvSpPr>
        <p:spPr bwMode="auto">
          <a:xfrm>
            <a:off x="390525" y="42672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390525" y="48006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2235" name="AutoShape 1032"/>
          <p:cNvSpPr>
            <a:spLocks noChangeArrowheads="1"/>
          </p:cNvSpPr>
          <p:nvPr/>
        </p:nvSpPr>
        <p:spPr bwMode="auto">
          <a:xfrm>
            <a:off x="2066925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AutoShape 1033"/>
          <p:cNvSpPr>
            <a:spLocks noChangeArrowheads="1"/>
          </p:cNvSpPr>
          <p:nvPr/>
        </p:nvSpPr>
        <p:spPr bwMode="auto">
          <a:xfrm>
            <a:off x="2066925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37" name="Group 1034"/>
          <p:cNvGrpSpPr>
            <a:grpSpLocks/>
          </p:cNvGrpSpPr>
          <p:nvPr/>
        </p:nvGrpSpPr>
        <p:grpSpPr bwMode="auto">
          <a:xfrm>
            <a:off x="3286125" y="4876800"/>
            <a:ext cx="4876800" cy="304800"/>
            <a:chOff x="2064" y="2448"/>
            <a:chExt cx="3072" cy="192"/>
          </a:xfrm>
        </p:grpSpPr>
        <p:sp>
          <p:nvSpPr>
            <p:cNvPr id="52271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72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3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4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5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040"/>
          <p:cNvGrpSpPr>
            <a:grpSpLocks/>
          </p:cNvGrpSpPr>
          <p:nvPr/>
        </p:nvGrpSpPr>
        <p:grpSpPr bwMode="auto">
          <a:xfrm>
            <a:off x="3286125" y="4267200"/>
            <a:ext cx="4987925" cy="457200"/>
            <a:chOff x="2064" y="2688"/>
            <a:chExt cx="3142" cy="288"/>
          </a:xfrm>
        </p:grpSpPr>
        <p:grpSp>
          <p:nvGrpSpPr>
            <p:cNvPr id="52257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2266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7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8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9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0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58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2259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60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2261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2262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63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64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2265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2239" name="Group 1055"/>
          <p:cNvGrpSpPr>
            <a:grpSpLocks/>
          </p:cNvGrpSpPr>
          <p:nvPr/>
        </p:nvGrpSpPr>
        <p:grpSpPr bwMode="auto">
          <a:xfrm>
            <a:off x="3286125" y="3733800"/>
            <a:ext cx="4876800" cy="457200"/>
            <a:chOff x="2064" y="2400"/>
            <a:chExt cx="3072" cy="288"/>
          </a:xfrm>
        </p:grpSpPr>
        <p:grpSp>
          <p:nvGrpSpPr>
            <p:cNvPr id="52243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2252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5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44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45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2246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47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48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2249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2250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2251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2240" name="Text Box 1070"/>
          <p:cNvSpPr txBox="1">
            <a:spLocks noChangeArrowheads="1"/>
          </p:cNvSpPr>
          <p:nvPr/>
        </p:nvSpPr>
        <p:spPr bwMode="auto">
          <a:xfrm>
            <a:off x="3286125" y="48006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2241" name="AutoShape 1071"/>
          <p:cNvSpPr>
            <a:spLocks noChangeArrowheads="1"/>
          </p:cNvSpPr>
          <p:nvPr/>
        </p:nvSpPr>
        <p:spPr bwMode="auto">
          <a:xfrm>
            <a:off x="2066925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2" name="Text Box 1072"/>
          <p:cNvSpPr txBox="1">
            <a:spLocks noChangeArrowheads="1"/>
          </p:cNvSpPr>
          <p:nvPr/>
        </p:nvSpPr>
        <p:spPr bwMode="auto">
          <a:xfrm>
            <a:off x="3905250" y="48006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Recommend a query processing order for</a:t>
            </a: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Which two terms should we process first?</a:t>
            </a: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876800" y="2901950"/>
          <a:ext cx="35909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3" imgW="1765300" imgH="1117600" progId="Excel.Sheet.8">
                  <p:embed/>
                </p:oleObj>
              </mc:Choice>
              <mc:Fallback>
                <p:oleObj name="Worksheet" r:id="rId3" imgW="1765300" imgH="111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01950"/>
                        <a:ext cx="3590925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229E391-AC60-EB4E-A627-EEDB713B95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93725" y="2667000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b="1" i="1" dirty="0">
                <a:latin typeface="Times New Roman" charset="0"/>
              </a:rPr>
              <a:t>(tangerine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trees)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(marmalade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skies)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(kaleidoscope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eyes)</a:t>
            </a:r>
          </a:p>
          <a:p>
            <a:endParaRPr lang="en-US" i="1" dirty="0">
              <a:latin typeface="Times New Roman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general optimization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madding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crowd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 AND 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ignoble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strife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Get doc. freq.’s for all terms.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Estimate the size of each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by the sum of its doc. freq.’s (conservative).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Process in increasing order of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sizes.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FC0751-48A7-F14C-B9AD-85CCE62BD88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3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 exercises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could we use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freq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eaLnBrk="1" hangingPunct="1"/>
            <a:r>
              <a:rPr lang="en-US" dirty="0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Hint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formula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eaLnBrk="1" hangingPunct="1"/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2F95241-8772-2C43-B026-0EF693475D4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1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Try the search feature at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http://www.rhymezone.com/shakespeare/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Write down five search features you think it could do better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658AC1-6749-7E49-AEBC-0C032781489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10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“Friends, Romans, Countrymen” 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8037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5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 set of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6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N’s and X’s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0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6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&lt;</a:t>
            </a:r>
            <a:r>
              <a:rPr lang="en-US" sz="2800" b="1" i="1" dirty="0">
                <a:latin typeface="Times New Roman" charset="0"/>
              </a:rPr>
              <a:t>be</a:t>
            </a:r>
            <a:r>
              <a:rPr lang="en-US" sz="2800" dirty="0">
                <a:latin typeface="Times New Roman" charset="0"/>
              </a:rPr>
              <a:t>: 993427;</a:t>
            </a:r>
          </a:p>
          <a:p>
            <a:r>
              <a:rPr lang="en-US" sz="2800" i="1" dirty="0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 dirty="0">
                <a:latin typeface="Times New Roman" charset="0"/>
              </a:rPr>
              <a:t>: 7, 18, 33, 72, 86, 231;</a:t>
            </a:r>
          </a:p>
          <a:p>
            <a:r>
              <a:rPr lang="en-US" sz="2800" i="1" dirty="0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 dirty="0">
                <a:latin typeface="Times New Roman" charset="0"/>
              </a:rPr>
              <a:t>: 3, 149;</a:t>
            </a:r>
          </a:p>
          <a:p>
            <a:r>
              <a:rPr lang="en-US" sz="2800" i="1" dirty="0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 dirty="0">
                <a:latin typeface="Times New Roman" charset="0"/>
              </a:rPr>
              <a:t>: 17, 191, 291, 430, 434;</a:t>
            </a:r>
          </a:p>
          <a:p>
            <a:r>
              <a:rPr lang="en-US" sz="2800" i="1" dirty="0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 dirty="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1336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“</a:t>
            </a:r>
            <a:r>
              <a:rPr 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be</a:t>
            </a:r>
            <a:r>
              <a:rPr lang="en-US" dirty="0">
                <a:latin typeface="Times New Roman" charset="0"/>
              </a:rPr>
              <a:t>”?</a:t>
            </a: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57201" y="10318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7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of”.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IIR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8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expands postings storage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4648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“English-like” 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73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(</a:t>
            </a:r>
            <a:r>
              <a:rPr lang="en-US" b="1" i="1" dirty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>
                <a:latin typeface="Calibri" charset="0"/>
                <a:ea typeface="ＭＳ Ｐゴシック" charset="0"/>
              </a:rPr>
              <a:t>) 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>
                <a:latin typeface="Calibri" charset="0"/>
                <a:ea typeface="ＭＳ Ｐゴシック" charset="0"/>
              </a:rPr>
              <a:t>“The Who”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0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Abstract word and document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03223"/>
                <a:ext cx="8520600" cy="555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137" marR="0" lvl="0" indent="-33813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a </a:t>
                </a:r>
                <a:r>
                  <a:rPr lang="en-US" sz="2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word</a:t>
                </a: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as any non-empty maximal sequence of characters from a restricted set</a:t>
                </a:r>
                <a:endParaRPr lang="en-US" sz="2000" dirty="0"/>
              </a:p>
              <a:p>
                <a:pPr marL="738187" marR="0" lvl="1" indent="-280987" algn="l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CC99"/>
                  </a:buClr>
                  <a:buSzPts val="2800"/>
                  <a:buFont typeface="Arial"/>
                  <a:buChar char="•"/>
                </a:pPr>
                <a:r>
                  <a:rPr lang="en-US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E.g. [a-zA-Z0-9]</a:t>
                </a:r>
                <a:endParaRPr lang="en-US" sz="2000" dirty="0"/>
              </a:p>
              <a:p>
                <a:pPr marL="738187" marR="0" lvl="1" indent="-280987" algn="l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CC99"/>
                  </a:buClr>
                  <a:buSzPts val="2800"/>
                  <a:buFont typeface="Arial"/>
                  <a:buChar char="•"/>
                </a:pPr>
                <a:r>
                  <a:rPr lang="en-US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Some languages do not have easy delimiters</a:t>
                </a:r>
                <a:endParaRPr lang="en-US" sz="2000" dirty="0"/>
              </a:p>
              <a:p>
                <a:pPr marL="338137" marR="0" lvl="0" indent="-338137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Set of all words found over all documents in corpus is the corpus </a:t>
                </a:r>
                <a:r>
                  <a:rPr lang="en-US" sz="2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vocabulary</a:t>
                </a:r>
                <a:endParaRPr lang="en-US" sz="2000" dirty="0"/>
              </a:p>
              <a:p>
                <a:pPr marL="338137" marR="0" lvl="0" indent="-338137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Can arbitrarily order words and number them</a:t>
                </a:r>
                <a:endParaRPr lang="en-US" sz="2000" dirty="0"/>
              </a:p>
              <a:p>
                <a:pPr marL="338137" marR="0" lvl="0" indent="-338137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Henceforth, word </a:t>
                </a:r>
                <a14:m>
                  <m:oMath xmlns:m="http://schemas.openxmlformats.org/officeDocument/2006/math">
                    <m:r>
                      <a:rPr lang="en-US" sz="2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↔ </m:t>
                    </m:r>
                  </m:oMath>
                </a14:m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integer word ID</a:t>
                </a:r>
                <a:endParaRPr lang="en-US" sz="2000" dirty="0"/>
              </a:p>
              <a:p>
                <a:pPr marL="338137" marR="0" lvl="0" indent="-338137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First cut: document = </a:t>
                </a:r>
                <a:r>
                  <a:rPr lang="en-US" sz="2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set</a:t>
                </a: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of word IDs</a:t>
                </a:r>
                <a:endParaRPr lang="en-US" sz="2000" dirty="0"/>
              </a:p>
              <a:p>
                <a:pPr marL="338137" marR="0" lvl="0" indent="-338137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0000"/>
                  </a:buClr>
                  <a:buSzPts val="3200"/>
                  <a:buFont typeface="Noto Sans Symbols"/>
                  <a:buChar char="▪"/>
                </a:pP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Later, </a:t>
                </a:r>
                <a:r>
                  <a:rPr lang="en-US" sz="2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bag</a:t>
                </a:r>
                <a:r>
                  <a:rPr lang="en-US" sz="2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(multiset), finally, </a:t>
                </a:r>
                <a:r>
                  <a:rPr lang="en-US" sz="2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sequence</a:t>
                </a:r>
                <a:endParaRPr sz="2000" dirty="0"/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3223"/>
                <a:ext cx="8520600" cy="5550300"/>
              </a:xfrm>
              <a:prstGeom prst="rect">
                <a:avLst/>
              </a:prstGeom>
              <a:blipFill>
                <a:blip r:embed="rId3"/>
                <a:stretch>
                  <a:fillRect l="-1931" t="-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9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Index construction</a:t>
            </a:r>
          </a:p>
        </p:txBody>
      </p:sp>
      <p:sp>
        <p:nvSpPr>
          <p:cNvPr id="1843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charset="-128"/>
              </a:rPr>
              <a:t>How do we construct an index?</a:t>
            </a:r>
          </a:p>
          <a:p>
            <a:pPr eaLnBrk="1" hangingPunct="1"/>
            <a:r>
              <a:rPr lang="en-US" altLang="en-US" sz="3000">
                <a:ea typeface="ＭＳ Ｐゴシック" charset="-128"/>
              </a:rPr>
              <a:t>What strategies can we use with limited main memory?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Ch. 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/>
          </p:cNvSpPr>
          <p:nvPr>
            <p:ph type="body" idx="1"/>
          </p:nvPr>
        </p:nvSpPr>
        <p:spPr>
          <a:xfrm>
            <a:off x="755650" y="1752600"/>
            <a:ext cx="6232525" cy="157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Documents are parsed to extract words and these are saved with the Document ID.</a:t>
            </a:r>
          </a:p>
        </p:txBody>
      </p:sp>
      <p:sp>
        <p:nvSpPr>
          <p:cNvPr id="19458" name="Rectangle 1027"/>
          <p:cNvSpPr>
            <a:spLocks noChangeArrowheads="1"/>
          </p:cNvSpPr>
          <p:nvPr/>
        </p:nvSpPr>
        <p:spPr bwMode="auto">
          <a:xfrm>
            <a:off x="152400" y="34290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I did enact Julius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Caesar I was killed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i' the Capitol;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Brutus killed me.</a:t>
            </a:r>
          </a:p>
        </p:txBody>
      </p:sp>
      <p:sp>
        <p:nvSpPr>
          <p:cNvPr id="19459" name="Text Box 1028"/>
          <p:cNvSpPr txBox="1">
            <a:spLocks noChangeArrowheads="1"/>
          </p:cNvSpPr>
          <p:nvPr/>
        </p:nvSpPr>
        <p:spPr bwMode="auto">
          <a:xfrm>
            <a:off x="1295400" y="29718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Doc 1</a:t>
            </a:r>
          </a:p>
        </p:txBody>
      </p:sp>
      <p:sp>
        <p:nvSpPr>
          <p:cNvPr id="19460" name="Rectangle 1029"/>
          <p:cNvSpPr>
            <a:spLocks noChangeArrowheads="1"/>
          </p:cNvSpPr>
          <p:nvPr/>
        </p:nvSpPr>
        <p:spPr bwMode="auto">
          <a:xfrm>
            <a:off x="3200400" y="3429000"/>
            <a:ext cx="31242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So let it be with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Caesar. The noble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Brutus hath told you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Caesar was ambitious</a:t>
            </a:r>
          </a:p>
        </p:txBody>
      </p:sp>
      <p:sp>
        <p:nvSpPr>
          <p:cNvPr id="19461" name="Text Box 1030"/>
          <p:cNvSpPr txBox="1">
            <a:spLocks noChangeArrowheads="1"/>
          </p:cNvSpPr>
          <p:nvPr/>
        </p:nvSpPr>
        <p:spPr bwMode="auto">
          <a:xfrm>
            <a:off x="3886200" y="29718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charset="0"/>
              </a:rPr>
              <a:t>Doc 2</a:t>
            </a:r>
          </a:p>
        </p:txBody>
      </p:sp>
      <p:sp>
        <p:nvSpPr>
          <p:cNvPr id="1345543" name="Line 1031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0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Recall index construction</a:t>
            </a:r>
          </a:p>
        </p:txBody>
      </p:sp>
      <p:graphicFrame>
        <p:nvGraphicFramePr>
          <p:cNvPr id="19464" name="Object 2"/>
          <p:cNvGraphicFramePr>
            <a:graphicFrameLocks noChangeAspect="1"/>
          </p:cNvGraphicFramePr>
          <p:nvPr/>
        </p:nvGraphicFramePr>
        <p:xfrm>
          <a:off x="7437438" y="1393825"/>
          <a:ext cx="1531937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4" imgW="0" imgH="0" progId="Excel.Sheet.8">
                  <p:embed/>
                </p:oleObj>
              </mc:Choice>
              <mc:Fallback>
                <p:oleObj name="Worksheet" r:id="rId4" imgW="0" imgH="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1393825"/>
                        <a:ext cx="1531937" cy="475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0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1026"/>
          <p:cNvSpPr>
            <a:spLocks noChangeShapeType="1"/>
          </p:cNvSpPr>
          <p:nvPr/>
        </p:nvSpPr>
        <p:spPr bwMode="auto">
          <a:xfrm>
            <a:off x="70104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451475" y="1492250"/>
          <a:ext cx="145097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4" imgW="0" imgH="0" progId="Excel.Sheet.8">
                  <p:embed/>
                </p:oleObj>
              </mc:Choice>
              <mc:Fallback>
                <p:oleObj name="Worksheet" r:id="rId4" imgW="0" imgH="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492250"/>
                        <a:ext cx="1450975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505700" y="1489075"/>
          <a:ext cx="127635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Worksheet" r:id="rId7" imgW="0" imgH="0" progId="Excel.Sheet.8">
                  <p:embed/>
                </p:oleObj>
              </mc:Choice>
              <mc:Fallback>
                <p:oleObj name="Worksheet" r:id="rId7" imgW="0" imgH="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1489075"/>
                        <a:ext cx="1276350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10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 Key step</a:t>
            </a:r>
          </a:p>
        </p:txBody>
      </p:sp>
      <p:sp>
        <p:nvSpPr>
          <p:cNvPr id="20485" name="Rectangle 1030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4191000" cy="4876800"/>
          </a:xfrm>
        </p:spPr>
        <p:txBody>
          <a:bodyPr/>
          <a:lstStyle/>
          <a:p>
            <a:pPr eaLnBrk="1" hangingPunct="1"/>
            <a:r>
              <a:rPr lang="en-US" altLang="en-US" sz="2200">
                <a:ea typeface="ＭＳ Ｐゴシック" charset="-128"/>
              </a:rPr>
              <a:t>After all documents have been parsed, the inverted file is sorted by terms. </a:t>
            </a:r>
          </a:p>
        </p:txBody>
      </p:sp>
      <p:sp>
        <p:nvSpPr>
          <p:cNvPr id="20486" name="AutoShape 1031"/>
          <p:cNvSpPr>
            <a:spLocks noChangeArrowheads="1"/>
          </p:cNvSpPr>
          <p:nvPr/>
        </p:nvSpPr>
        <p:spPr bwMode="auto">
          <a:xfrm>
            <a:off x="379413" y="3270250"/>
            <a:ext cx="4173537" cy="688975"/>
          </a:xfrm>
          <a:prstGeom prst="upArrowCallout">
            <a:avLst>
              <a:gd name="adj1" fmla="val 92491"/>
              <a:gd name="adj2" fmla="val 9243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charset="0"/>
              </a:rPr>
              <a:t>We focus on this sort step.</a:t>
            </a:r>
          </a:p>
        </p:txBody>
      </p:sp>
      <p:sp>
        <p:nvSpPr>
          <p:cNvPr id="2048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/>
          </p:cNvSpPr>
          <p:nvPr>
            <p:ph type="ctrTitle" idx="4294967295"/>
          </p:nvPr>
        </p:nvSpPr>
        <p:spPr>
          <a:xfrm>
            <a:off x="685800" y="-152400"/>
            <a:ext cx="7772400" cy="14700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RCV1: Our collection for this lecture</a:t>
            </a:r>
          </a:p>
        </p:txBody>
      </p:sp>
      <p:sp>
        <p:nvSpPr>
          <p:cNvPr id="21506" name="Rectangle 7"/>
          <p:cNvSpPr>
            <a:spLocks noGrp="1"/>
          </p:cNvSpPr>
          <p:nvPr>
            <p:ph type="subTitle" idx="4294967295"/>
          </p:nvPr>
        </p:nvSpPr>
        <p:spPr>
          <a:xfrm>
            <a:off x="762000" y="1603375"/>
            <a:ext cx="7391400" cy="49498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As an example for applying scalable index construction algorithms, we will use the Reuters RCV1 collection.</a:t>
            </a:r>
          </a:p>
          <a:p>
            <a:pPr lvl="1"/>
            <a:r>
              <a:rPr lang="en-US" altLang="en-US">
                <a:ea typeface="ＭＳ Ｐゴシック" charset="-128"/>
              </a:rPr>
              <a:t>This is one year of Reuters newswire (part of 1995 and 1996)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 collection </a:t>
            </a:r>
            <a:r>
              <a:rPr lang="en-US" altLang="ja-JP">
                <a:ea typeface="ＭＳ Ｐゴシック" charset="-128"/>
              </a:rPr>
              <a:t>isn’t really large enough, but it’s publicly available and is a plausible example.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 Reuters RCV1 document</a:t>
            </a: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24000"/>
            <a:ext cx="84328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22112-6E9D-234D-8FF8-6C56185B6C7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Reuters RCV1 statistics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906963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 sz="2400" b="1" dirty="0">
                <a:ea typeface="ＭＳ Ｐゴシック" charset="-128"/>
              </a:rPr>
              <a:t>symbol	statistic 				</a:t>
            </a:r>
            <a:r>
              <a:rPr lang="en-US" altLang="en-US" sz="2400" b="1" dirty="0" smtClean="0">
                <a:ea typeface="ＭＳ Ｐゴシック" charset="-128"/>
              </a:rPr>
              <a:t>value</a:t>
            </a:r>
            <a:endParaRPr lang="en-US" altLang="en-US" sz="2400" b="1" dirty="0">
              <a:ea typeface="ＭＳ Ｐゴシック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N 			documents			 </a:t>
            </a:r>
            <a:r>
              <a:rPr lang="en-US" altLang="en-US" sz="2400" dirty="0" smtClean="0">
                <a:ea typeface="ＭＳ Ｐゴシック" charset="-128"/>
              </a:rPr>
              <a:t>800,000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L 			avg. # tokens per doc 		200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M			terms (= word types) 		400,000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                	</a:t>
            </a:r>
            <a:r>
              <a:rPr lang="en-US" altLang="en-US" sz="2400" dirty="0" smtClean="0">
                <a:ea typeface="ＭＳ Ｐゴシック" charset="-128"/>
              </a:rPr>
              <a:t>	avg</a:t>
            </a:r>
            <a:r>
              <a:rPr lang="en-US" altLang="en-US" sz="2400" dirty="0">
                <a:ea typeface="ＭＳ Ｐゴシック" charset="-128"/>
              </a:rPr>
              <a:t>. # bytes per token 	</a:t>
            </a:r>
            <a:r>
              <a:rPr lang="en-US" altLang="en-US" sz="2400" dirty="0" smtClean="0">
                <a:ea typeface="ＭＳ Ｐゴシック" charset="-128"/>
              </a:rPr>
              <a:t>6</a:t>
            </a:r>
            <a:endParaRPr lang="en-US" altLang="en-US" sz="24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</a:rPr>
              <a:t>                   </a:t>
            </a:r>
            <a:r>
              <a:rPr lang="en-US" altLang="en-US" sz="2400" dirty="0" smtClean="0">
                <a:ea typeface="ＭＳ Ｐゴシック" charset="-128"/>
              </a:rPr>
              <a:t>	</a:t>
            </a:r>
            <a:r>
              <a:rPr lang="en-US" altLang="en-US" sz="2400" dirty="0">
                <a:ea typeface="ＭＳ Ｐゴシック" charset="-128"/>
              </a:rPr>
              <a:t>	(incl. spaces/</a:t>
            </a:r>
            <a:r>
              <a:rPr lang="en-US" altLang="en-US" sz="2400" dirty="0" err="1">
                <a:ea typeface="ＭＳ Ｐゴシック" charset="-128"/>
              </a:rPr>
              <a:t>punct</a:t>
            </a:r>
            <a:r>
              <a:rPr lang="en-US" altLang="en-US" sz="2400" dirty="0">
                <a:ea typeface="ＭＳ Ｐゴシック" charset="-128"/>
              </a:rPr>
              <a:t>.)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                	</a:t>
            </a:r>
            <a:r>
              <a:rPr lang="en-US" altLang="en-US" sz="2400" dirty="0" smtClean="0">
                <a:ea typeface="ＭＳ Ｐゴシック" charset="-128"/>
              </a:rPr>
              <a:t>	avg</a:t>
            </a:r>
            <a:r>
              <a:rPr lang="en-US" altLang="en-US" sz="2400" dirty="0">
                <a:ea typeface="ＭＳ Ｐゴシック" charset="-128"/>
              </a:rPr>
              <a:t>. # bytes per token		4.5</a:t>
            </a:r>
          </a:p>
          <a:p>
            <a:pPr lvl="2" eaLnBrk="1" hangingPunct="1">
              <a:spcBef>
                <a:spcPts val="500"/>
              </a:spcBef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            	</a:t>
            </a:r>
            <a:r>
              <a:rPr lang="en-US" altLang="en-US" dirty="0" smtClean="0">
                <a:ea typeface="ＭＳ Ｐゴシック" charset="-128"/>
              </a:rPr>
              <a:t>	(</a:t>
            </a:r>
            <a:r>
              <a:rPr lang="en-US" altLang="en-US" dirty="0">
                <a:ea typeface="ＭＳ Ｐゴシック" charset="-128"/>
              </a:rPr>
              <a:t>without spaces/</a:t>
            </a:r>
            <a:r>
              <a:rPr lang="en-US" altLang="en-US" dirty="0" err="1">
                <a:ea typeface="ＭＳ Ｐゴシック" charset="-128"/>
              </a:rPr>
              <a:t>punct</a:t>
            </a:r>
            <a:r>
              <a:rPr lang="en-US" altLang="en-US" dirty="0">
                <a:ea typeface="ＭＳ Ｐゴシック" charset="-128"/>
              </a:rPr>
              <a:t>.)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                	</a:t>
            </a:r>
            <a:r>
              <a:rPr lang="en-US" altLang="en-US" sz="2400" dirty="0" smtClean="0">
                <a:ea typeface="ＭＳ Ｐゴシック" charset="-128"/>
              </a:rPr>
              <a:t>	avg</a:t>
            </a:r>
            <a:r>
              <a:rPr lang="en-US" altLang="en-US" sz="2400" dirty="0">
                <a:ea typeface="ＭＳ Ｐゴシック" charset="-128"/>
              </a:rPr>
              <a:t>. # bytes per term		7.5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>
                <a:ea typeface="ＭＳ Ｐゴシック" charset="-128"/>
              </a:rPr>
              <a:t>                	</a:t>
            </a:r>
            <a:r>
              <a:rPr lang="en-US" altLang="en-US" sz="2400" dirty="0" smtClean="0">
                <a:ea typeface="ＭＳ Ｐゴシック" charset="-128"/>
              </a:rPr>
              <a:t>	non-positional </a:t>
            </a:r>
            <a:r>
              <a:rPr lang="en-US" altLang="en-US" sz="2400" dirty="0">
                <a:ea typeface="ＭＳ Ｐゴシック" charset="-128"/>
              </a:rPr>
              <a:t>postings	100,000,000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685800" y="56388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A000"/>
                </a:solidFill>
                <a:latin typeface="Lucida Sans" charset="0"/>
              </a:rPr>
              <a:t>4.5 bytes per word token vs. 7.5 bytes per word type: why?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24 Aug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CSPL-201@IIT Jammu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Sort-based index construction</a:t>
            </a:r>
          </a:p>
        </p:txBody>
      </p:sp>
      <p:sp>
        <p:nvSpPr>
          <p:cNvPr id="24578" name="Rectangle 1027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As we build the index, we parse docs one at a time.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The final postings for any term are incomplete until the end.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At 8 bytes per </a:t>
            </a:r>
            <a:r>
              <a:rPr lang="en-US" altLang="en-US" sz="2400" i="1" dirty="0">
                <a:ea typeface="ＭＳ Ｐゴシック" charset="-128"/>
              </a:rPr>
              <a:t>(</a:t>
            </a:r>
            <a:r>
              <a:rPr lang="en-US" altLang="en-US" sz="2400" i="1" dirty="0" err="1">
                <a:ea typeface="ＭＳ Ｐゴシック" charset="-128"/>
              </a:rPr>
              <a:t>termID</a:t>
            </a:r>
            <a:r>
              <a:rPr lang="en-US" altLang="en-US" sz="2400" i="1" dirty="0">
                <a:ea typeface="ＭＳ Ｐゴシック" charset="-128"/>
              </a:rPr>
              <a:t>, </a:t>
            </a:r>
            <a:r>
              <a:rPr lang="en-US" altLang="en-US" sz="2400" i="1" dirty="0" err="1">
                <a:ea typeface="ＭＳ Ｐゴシック" charset="-128"/>
              </a:rPr>
              <a:t>docID</a:t>
            </a:r>
            <a:r>
              <a:rPr lang="en-US" altLang="en-US" sz="2400" i="1" dirty="0">
                <a:ea typeface="ＭＳ Ｐゴシック" charset="-128"/>
              </a:rPr>
              <a:t>)</a:t>
            </a:r>
            <a:r>
              <a:rPr lang="en-US" altLang="en-US" sz="2400" dirty="0">
                <a:ea typeface="ＭＳ Ｐゴシック" charset="-128"/>
              </a:rPr>
              <a:t>, demands a lot of space for large collections.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T = 100,000,000 in the case of RCV1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So … we can do this in memory today, but typical collections are much larger.  E.g., the </a:t>
            </a:r>
            <a:r>
              <a:rPr lang="en-US" altLang="en-US" i="1" dirty="0">
                <a:ea typeface="ＭＳ Ｐゴシック" charset="-128"/>
              </a:rPr>
              <a:t>New York Times </a:t>
            </a:r>
            <a:r>
              <a:rPr lang="en-US" altLang="en-US" dirty="0">
                <a:ea typeface="ＭＳ Ｐゴシック" charset="-128"/>
              </a:rPr>
              <a:t>provides an index of &gt;150 years of newswire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Thus: We need to store intermediate results on disk.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1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Scaling index construction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="" xmlns:a16="http://schemas.microsoft.com/office/drawing/2014/main" id="{B4461AB3-AA2E-734A-895A-16C1C310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In-memory index construction does not scale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Can’</a:t>
            </a:r>
            <a:r>
              <a:rPr lang="en-US" altLang="ja-JP" dirty="0">
                <a:ea typeface="ＭＳ Ｐゴシック" panose="020B0600070205080204" pitchFamily="34" charset="-128"/>
              </a:rPr>
              <a:t>t stuff entire collection into memory, sort, then write back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How can we construct an index for very large collections?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Taking into account hardware constraints. . 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Memory, disk, speed, etc.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Let’s review some hardware basics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Hardware basics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Servers used in IR systems now typically have several GB of main memory, sometimes tens of GB.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Available disk space is several (2–3) orders of magnitude larger.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Fault tolerance is very expensive: It’</a:t>
            </a:r>
            <a:r>
              <a:rPr lang="en-US" altLang="ja-JP">
                <a:ea typeface="ＭＳ Ｐゴシック" charset="-128"/>
              </a:rPr>
              <a:t>s much cheaper to use many regular machines rather than one fault tolerant machine.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Hardware basics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Access to data in memory is </a:t>
            </a:r>
            <a:r>
              <a:rPr lang="en-US" altLang="en-US" b="1" i="1" dirty="0">
                <a:ea typeface="ＭＳ Ｐゴシック" charset="-128"/>
              </a:rPr>
              <a:t>much</a:t>
            </a:r>
            <a:r>
              <a:rPr lang="en-US" altLang="en-US" dirty="0">
                <a:ea typeface="ＭＳ Ｐゴシック" charset="-128"/>
              </a:rPr>
              <a:t> faster than access to data on disk.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Disk seeks: No data is transferred from disk while the disk head is being positioned.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Therefore: Transferring one large chunk of data from disk to memory is faster than transferring many small chunks.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Disk I/O is block-based: Reading and writing of entire blocks (as opposed to smaller chunks).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Block sizes: 8KB to 256 KB.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Word and document IDs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03223"/>
            <a:ext cx="8520600" cy="5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137" marR="0" lvl="0" indent="-3381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readability we will use string words instead of IDs </a:t>
            </a:r>
            <a:endParaRPr sz="2800" dirty="0"/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essential to assign IDs to words in sorted order, can assign IDs using a counter as we encounter new words</a:t>
            </a:r>
            <a:endParaRPr sz="2800" dirty="0"/>
          </a:p>
          <a:p>
            <a:pPr marL="742950" marR="0" lvl="1" indent="-488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○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a map (</a:t>
            </a:r>
            <a:r>
              <a:rPr lang="en-US" sz="2800" dirty="0">
                <a:solidFill>
                  <a:srgbClr val="000000"/>
                </a:solidFill>
              </a:rPr>
              <a:t>“dictionary”)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known words to allocated IDs</a:t>
            </a:r>
            <a:endParaRPr sz="2800" dirty="0"/>
          </a:p>
          <a:p>
            <a:pPr marL="742950" marR="0" lvl="1" indent="-488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○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Later, will see how to compress this map</a:t>
            </a:r>
            <a:endParaRPr sz="2800" dirty="0"/>
          </a:p>
          <a:p>
            <a:pPr marL="338137" marR="0" lvl="0" indent="-3381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IDs are completely arbitrary</a:t>
            </a:r>
            <a:endParaRPr sz="2800" dirty="0"/>
          </a:p>
          <a:p>
            <a:pPr marL="742950" marR="0" lvl="1" indent="-488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○"/>
            </a:pPr>
            <a:r>
              <a:rPr lang="en-US" sz="2800" dirty="0">
                <a:solidFill>
                  <a:srgbClr val="000000"/>
                </a:solidFill>
              </a:rPr>
              <a:t>Possible to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doc IDs for better index compression</a:t>
            </a:r>
            <a:endParaRPr sz="28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57201" y="914400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Hardware assumptions (circa 2007)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ea typeface="ＭＳ Ｐゴシック" charset="-128"/>
              </a:rPr>
              <a:t>symbol 	statistic 				</a:t>
            </a:r>
            <a:r>
              <a:rPr lang="en-US" altLang="en-US" sz="2400" b="1" dirty="0" smtClean="0">
                <a:ea typeface="ＭＳ Ｐゴシック" charset="-128"/>
              </a:rPr>
              <a:t>value</a:t>
            </a:r>
            <a:endParaRPr lang="en-US" altLang="en-US" sz="2400" b="1" dirty="0">
              <a:ea typeface="ＭＳ Ｐゴシック" charset="-128"/>
            </a:endParaRP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s		average seek time 		</a:t>
            </a:r>
            <a:r>
              <a:rPr lang="en-US" altLang="en-US" sz="2400" dirty="0" smtClean="0">
                <a:ea typeface="ＭＳ Ｐゴシック" charset="-128"/>
              </a:rPr>
              <a:t>5 </a:t>
            </a:r>
            <a:r>
              <a:rPr lang="en-US" altLang="en-US" sz="2400" dirty="0" err="1">
                <a:ea typeface="ＭＳ Ｐゴシック" charset="-128"/>
              </a:rPr>
              <a:t>ms</a:t>
            </a:r>
            <a:r>
              <a:rPr lang="en-US" altLang="en-US" sz="2400" dirty="0">
                <a:ea typeface="ＭＳ Ｐゴシック" charset="-128"/>
              </a:rPr>
              <a:t> = 5 x 10</a:t>
            </a:r>
            <a:r>
              <a:rPr lang="en-US" altLang="en-US" sz="2400" baseline="30000" dirty="0">
                <a:ea typeface="ＭＳ Ｐゴシック" charset="-128"/>
              </a:rPr>
              <a:t>−3</a:t>
            </a:r>
            <a:r>
              <a:rPr lang="en-US" altLang="en-US" sz="2400" dirty="0">
                <a:ea typeface="ＭＳ Ｐゴシック" charset="-128"/>
              </a:rPr>
              <a:t> s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b 		transfer time per byte 	0.02 </a:t>
            </a:r>
            <a:r>
              <a:rPr lang="en-US" altLang="en-US" sz="2400" dirty="0" err="1">
                <a:ea typeface="ＭＳ Ｐゴシック" charset="-128"/>
              </a:rPr>
              <a:t>μs</a:t>
            </a:r>
            <a:r>
              <a:rPr lang="en-US" altLang="en-US" sz="2400" dirty="0">
                <a:ea typeface="ＭＳ Ｐゴシック" charset="-128"/>
              </a:rPr>
              <a:t> = 2 x 10</a:t>
            </a:r>
            <a:r>
              <a:rPr lang="en-US" altLang="en-US" sz="2400" baseline="30000" dirty="0">
                <a:ea typeface="ＭＳ Ｐゴシック" charset="-128"/>
              </a:rPr>
              <a:t>−8</a:t>
            </a:r>
            <a:r>
              <a:rPr lang="en-US" altLang="en-US" sz="2400" dirty="0">
                <a:ea typeface="ＭＳ Ｐゴシック" charset="-128"/>
              </a:rPr>
              <a:t> s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      		processor’</a:t>
            </a:r>
            <a:r>
              <a:rPr lang="en-US" altLang="ja-JP" sz="2400" dirty="0">
                <a:ea typeface="ＭＳ Ｐゴシック" charset="-128"/>
              </a:rPr>
              <a:t>s clock rate		10</a:t>
            </a:r>
            <a:r>
              <a:rPr lang="en-US" altLang="ja-JP" sz="2400" baseline="30000" dirty="0">
                <a:ea typeface="ＭＳ Ｐゴシック" charset="-128"/>
              </a:rPr>
              <a:t>9</a:t>
            </a:r>
            <a:r>
              <a:rPr lang="en-US" altLang="ja-JP" sz="2400" dirty="0">
                <a:ea typeface="ＭＳ Ｐゴシック" charset="-128"/>
              </a:rPr>
              <a:t> s</a:t>
            </a:r>
            <a:r>
              <a:rPr lang="en-US" altLang="ja-JP" sz="2400" baseline="30000" dirty="0">
                <a:ea typeface="ＭＳ Ｐゴシック" charset="-128"/>
              </a:rPr>
              <a:t>−1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p		low-level operation 		0.01 </a:t>
            </a:r>
            <a:r>
              <a:rPr lang="en-US" altLang="en-US" sz="2400" dirty="0" err="1">
                <a:ea typeface="ＭＳ Ｐゴシック" charset="-128"/>
              </a:rPr>
              <a:t>μs</a:t>
            </a:r>
            <a:r>
              <a:rPr lang="en-US" altLang="en-US" sz="2400" dirty="0">
                <a:ea typeface="ＭＳ Ｐゴシック" charset="-128"/>
              </a:rPr>
              <a:t> = 10</a:t>
            </a:r>
            <a:r>
              <a:rPr lang="en-US" altLang="en-US" sz="2400" baseline="30000" dirty="0">
                <a:ea typeface="ＭＳ Ｐゴシック" charset="-128"/>
              </a:rPr>
              <a:t>−8</a:t>
            </a:r>
            <a:r>
              <a:rPr lang="en-US" altLang="en-US" sz="2400" dirty="0">
                <a:ea typeface="ＭＳ Ｐゴシック" charset="-128"/>
              </a:rPr>
              <a:t> 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</a:rPr>
              <a:t>         	(e.g., compare &amp; swap a word)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      		size of main memory 		several GB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      		size of disk space	 		1 TB or more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15652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Sort using disk as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memory</a:t>
            </a:r>
            <a:r>
              <a:rPr lang="ja-JP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Can we use the same index construction algorithm for larger collections, but by using disk instead of memory?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No: Sorting T = 100,000,000 records on disk is too slow – too many disk seeks.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We need an </a:t>
            </a:r>
            <a:r>
              <a:rPr lang="en-US" altLang="en-US" i="1">
                <a:ea typeface="ＭＳ Ｐゴシック" charset="-128"/>
              </a:rPr>
              <a:t>external</a:t>
            </a:r>
            <a:r>
              <a:rPr lang="en-US" altLang="en-US">
                <a:ea typeface="ＭＳ Ｐゴシック" charset="-128"/>
              </a:rPr>
              <a:t> sorting algorithm.</a:t>
            </a: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</a:rPr>
              <a:t>Sec. 4.2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3033713"/>
            <a:ext cx="7772400" cy="1104900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dirty="0">
                <a:solidFill>
                  <a:srgbClr val="0000FF"/>
                </a:solidFill>
                <a:latin typeface="Arial" charset="0"/>
                <a:cs typeface="+mj-cs"/>
              </a:rPr>
              <a:t>Thank You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449263" y="6172200"/>
            <a:ext cx="826928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199" y="3581400"/>
            <a:ext cx="3651249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02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118100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55324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944562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224087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need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3395662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1584325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2862262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5407025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4518025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>
                <a:latin typeface="Arial" charset="0"/>
              </a:rPr>
              <a:t>engine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5407025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>refinement 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081462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4892675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5716587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3852862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3852862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159375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914400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206625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1719263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2786063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1714500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1730375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2862262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3657600"/>
            <a:ext cx="1060448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V="1">
            <a:off x="457200" y="8032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22112-6E9D-234D-8FF8-6C56185B6C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Precision</a:t>
            </a: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follow later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57201" y="1001713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24 Aug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CSPL-201@IIT Jammu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21061</TotalTime>
  <Words>4634</Words>
  <Application>Microsoft Macintosh PowerPoint</Application>
  <PresentationFormat>On-screen Show (4:3)</PresentationFormat>
  <Paragraphs>1039</Paragraphs>
  <Slides>72</Slides>
  <Notes>20</Notes>
  <HiddenSlides>6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8" baseType="lpstr">
      <vt:lpstr>Apple Chancery</vt:lpstr>
      <vt:lpstr>Arial</vt:lpstr>
      <vt:lpstr>Arial Unicode MS</vt:lpstr>
      <vt:lpstr>Calibri</vt:lpstr>
      <vt:lpstr>Cambria Math</vt:lpstr>
      <vt:lpstr>Comic Sans MS</vt:lpstr>
      <vt:lpstr>Consolas</vt:lpstr>
      <vt:lpstr>Lucida Sans</vt:lpstr>
      <vt:lpstr>ＭＳ Ｐゴシック</vt:lpstr>
      <vt:lpstr>Noto Sans Symbols</vt:lpstr>
      <vt:lpstr>Symbol</vt:lpstr>
      <vt:lpstr>Tahoma</vt:lpstr>
      <vt:lpstr>Times New Roman</vt:lpstr>
      <vt:lpstr>Wingdings</vt:lpstr>
      <vt:lpstr>Default Design</vt:lpstr>
      <vt:lpstr>Worksheet</vt:lpstr>
      <vt:lpstr>Introduction to Data Retrieval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Abstract word and document model</vt:lpstr>
      <vt:lpstr>Word and document IDs</vt:lpstr>
      <vt:lpstr>The classic search model</vt:lpstr>
      <vt:lpstr>How good are the retrieved docs?</vt:lpstr>
      <vt:lpstr>Unstructured data in 1620</vt:lpstr>
      <vt:lpstr>Toy corpus with two documents</vt:lpstr>
      <vt:lpstr>Toy corpus as binary matrix</vt:lpstr>
      <vt:lpstr>Incidence vectors and Boolean queries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Indexing — Hardware basics</vt:lpstr>
      <vt:lpstr>Hardware basics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Boolean queries: Exact match</vt:lpstr>
      <vt:lpstr>Example: WestLaw   http://www.westlaw.com/</vt:lpstr>
      <vt:lpstr>Example: WestLaw   http://www.westlaw.com/</vt:lpstr>
      <vt:lpstr>Boolean queries:  More general merges</vt:lpstr>
      <vt:lpstr>Merging</vt:lpstr>
      <vt:lpstr>Query optimization</vt:lpstr>
      <vt:lpstr>Query optimization example</vt:lpstr>
      <vt:lpstr>Exercise</vt:lpstr>
      <vt:lpstr>More general optimization</vt:lpstr>
      <vt:lpstr>Query processing exercises</vt:lpstr>
      <vt:lpstr>Exercise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Index construction</vt:lpstr>
      <vt:lpstr>Recall index construction</vt:lpstr>
      <vt:lpstr> Key step</vt:lpstr>
      <vt:lpstr>RCV1: Our collection for this lecture</vt:lpstr>
      <vt:lpstr>A Reuters RCV1 document</vt:lpstr>
      <vt:lpstr>Reuters RCV1 statistics</vt:lpstr>
      <vt:lpstr>Sort-based index construction</vt:lpstr>
      <vt:lpstr>Scaling index construction</vt:lpstr>
      <vt:lpstr>Hardware basics</vt:lpstr>
      <vt:lpstr>Hardware basics</vt:lpstr>
      <vt:lpstr>Hardware assumptions (circa 2007)</vt:lpstr>
      <vt:lpstr>Sort using disk as “memory”?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Slides</dc:title>
  <dc:creator>hp1</dc:creator>
  <cp:lastModifiedBy>Microsoft Office User</cp:lastModifiedBy>
  <cp:revision>635</cp:revision>
  <dcterms:created xsi:type="dcterms:W3CDTF">2008-02-15T08:25:31Z</dcterms:created>
  <dcterms:modified xsi:type="dcterms:W3CDTF">2019-09-02T04:57:17Z</dcterms:modified>
</cp:coreProperties>
</file>