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15" r:id="rId2"/>
    <p:sldId id="450" r:id="rId3"/>
    <p:sldId id="451" r:id="rId4"/>
    <p:sldId id="452" r:id="rId5"/>
    <p:sldId id="492" r:id="rId6"/>
    <p:sldId id="486" r:id="rId7"/>
    <p:sldId id="453" r:id="rId8"/>
    <p:sldId id="455" r:id="rId9"/>
    <p:sldId id="456" r:id="rId10"/>
    <p:sldId id="457" r:id="rId11"/>
    <p:sldId id="454" r:id="rId12"/>
    <p:sldId id="458" r:id="rId13"/>
    <p:sldId id="459" r:id="rId14"/>
    <p:sldId id="460" r:id="rId15"/>
    <p:sldId id="461" r:id="rId16"/>
    <p:sldId id="462" r:id="rId17"/>
    <p:sldId id="463" r:id="rId18"/>
    <p:sldId id="467" r:id="rId19"/>
    <p:sldId id="465" r:id="rId20"/>
    <p:sldId id="466" r:id="rId21"/>
    <p:sldId id="487" r:id="rId22"/>
    <p:sldId id="468" r:id="rId23"/>
    <p:sldId id="488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89" r:id="rId32"/>
    <p:sldId id="476" r:id="rId33"/>
    <p:sldId id="477" r:id="rId34"/>
    <p:sldId id="490" r:id="rId35"/>
    <p:sldId id="491" r:id="rId36"/>
    <p:sldId id="478" r:id="rId37"/>
    <p:sldId id="479" r:id="rId38"/>
    <p:sldId id="480" r:id="rId39"/>
    <p:sldId id="493" r:id="rId40"/>
    <p:sldId id="481" r:id="rId41"/>
    <p:sldId id="482" r:id="rId42"/>
    <p:sldId id="612" r:id="rId43"/>
    <p:sldId id="484" r:id="rId44"/>
    <p:sldId id="483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6"/>
    <a:srgbClr val="0000FF"/>
    <a:srgbClr val="EE53E1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1"/>
    <p:restoredTop sz="91855" autoAdjust="0"/>
  </p:normalViewPr>
  <p:slideViewPr>
    <p:cSldViewPr>
      <p:cViewPr varScale="1">
        <p:scale>
          <a:sx n="97" d="100"/>
          <a:sy n="97" d="100"/>
        </p:scale>
        <p:origin x="15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192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3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1F0EC79-E546-274F-B19B-FAA95B6E6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850E97C4-4111-8547-A951-7A4FDBA88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9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43AFA2E0-C4FF-624F-A557-9A068307F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5509A4DA-8CD5-1242-B933-FC510A412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Cf. our discussion of how Westlaw Boolean queries didn’t actually outperform free text querying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25A3D8B4-AF5E-5E4D-8674-1273834D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C10ED88-10B2-9E4C-A765-3BEE42575579}" type="slidenum">
              <a:rPr kumimoji="0" lang="en-US" altLang="en-US">
                <a:latin typeface="Lucida Sans" panose="020B0602030504020204" pitchFamily="34" charset="77"/>
                <a:ea typeface="Arial Unicode MS" panose="020B0604020202020204" pitchFamily="34" charset="-128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>
              <a:latin typeface="Lucida Sans" panose="020B0602030504020204" pitchFamily="34" charset="77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938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3323856B-4042-A147-B765-63A8657FA7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AE74ECFA-DBBB-684B-8925-50617418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Why do you get these numbers?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Suggests df is better.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A5659361-BB19-3C4A-B5C0-6C69C922F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68CDC2-6C47-7847-BDB9-6D303A983C1A}" type="slidenum">
              <a:rPr kumimoji="0" lang="en-US" altLang="en-US">
                <a:latin typeface="Lucida Sans" panose="020B0602030504020204" pitchFamily="34" charset="77"/>
                <a:ea typeface="Arial Unicode MS" panose="020B0604020202020204" pitchFamily="34" charset="-128"/>
              </a:rPr>
              <a:pPr>
                <a:spcBef>
                  <a:spcPct val="0"/>
                </a:spcBef>
              </a:pPr>
              <a:t>18</a:t>
            </a:fld>
            <a:endParaRPr kumimoji="0" lang="en-US" altLang="en-US">
              <a:latin typeface="Lucida Sans" panose="020B0602030504020204" pitchFamily="34" charset="77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045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89F25883-3D56-4F44-B0C8-2F5EB84DB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DECF6DFB-9FF5-DF4C-9E88-59C6632A7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6 4 3 2 1 0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C002BFF6-5A5C-B940-9383-EF70807A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ECD01A-EE10-114E-8EC0-F91F2D9F1882}" type="slidenum">
              <a:rPr kumimoji="0" lang="en-US" altLang="en-US">
                <a:latin typeface="Lucida Sans" panose="020B0602030504020204" pitchFamily="34" charset="77"/>
                <a:ea typeface="Arial Unicode MS" panose="020B0604020202020204" pitchFamily="34" charset="-128"/>
              </a:rPr>
              <a:pPr>
                <a:spcBef>
                  <a:spcPct val="0"/>
                </a:spcBef>
              </a:pPr>
              <a:t>20</a:t>
            </a:fld>
            <a:endParaRPr kumimoji="0" lang="en-US" altLang="en-US">
              <a:latin typeface="Lucida Sans" panose="020B0602030504020204" pitchFamily="34" charset="77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901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FD0F8B4B-791F-3C4C-ACFA-81C102D2D4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FA2AECD7-3A65-374B-9A0D-C7FB95B69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002A073C-3320-C544-B554-C81EFADBAE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FAE1436C-73CB-DF41-B029-74C38A80DA93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5154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0C631214-5820-9C4C-B7B0-99B3EFB9AA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B36B19A2-BC41-EB46-B244-DBF81BE5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See Law of Cosines (Cosine Rule) wikipedia page</a:t>
            </a: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0A7CC351-263C-884E-8B73-3F9F376BD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3B3C66-3E3D-374A-AB4C-55C2CA1826A3}" type="slidenum">
              <a:rPr kumimoji="0" lang="en-US" altLang="en-US">
                <a:latin typeface="Lucida Sans" panose="020B0602030504020204" pitchFamily="34" charset="77"/>
                <a:ea typeface="Arial Unicode MS" panose="020B0604020202020204" pitchFamily="34" charset="-128"/>
              </a:rPr>
              <a:pPr>
                <a:spcBef>
                  <a:spcPct val="0"/>
                </a:spcBef>
              </a:pPr>
              <a:t>33</a:t>
            </a:fld>
            <a:endParaRPr kumimoji="0" lang="en-US" altLang="en-US">
              <a:latin typeface="Lucida Sans" panose="020B0602030504020204" pitchFamily="34" charset="77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24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0791E616-5F06-8746-9BDA-A387C98A2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168CFE14-F4D6-2F46-9563-C6EDB07CF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71E75C44-3BE2-4842-92F4-5C28E964BB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A0F837A-B81A-2A49-80E9-1F290D820D45}" type="slidenum">
              <a:rPr kumimoji="0" lang="en-US" altLang="en-US">
                <a:latin typeface="Lucida Sans" panose="020B0602030504020204" pitchFamily="34" charset="77"/>
                <a:ea typeface="Arial Unicode MS" panose="020B0604020202020204" pitchFamily="34" charset="-128"/>
              </a:rPr>
              <a:pPr>
                <a:spcBef>
                  <a:spcPct val="0"/>
                </a:spcBef>
              </a:pPr>
              <a:t>39</a:t>
            </a:fld>
            <a:endParaRPr kumimoji="0" lang="en-US" altLang="en-US">
              <a:latin typeface="Lucida Sans" panose="020B0602030504020204" pitchFamily="34" charset="77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3035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7D50EC0E-9DBB-FF46-8EFF-E76FF0A3B3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29EAF7D6-28D2-8E46-B555-34D88208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 default is just term frequency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ltc is best known form of weighting</a:t>
            </a: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0803D05D-B4E0-8842-8B53-92D1FDA5A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D4066F6-D4C4-634D-97B1-F27A26B7CB0B}" type="slidenum">
              <a:rPr kumimoji="0" lang="en-US" altLang="en-US">
                <a:latin typeface="Lucida Sans" panose="020B0602030504020204" pitchFamily="34" charset="77"/>
                <a:ea typeface="Arial Unicode MS" panose="020B0604020202020204" pitchFamily="34" charset="-128"/>
              </a:rPr>
              <a:pPr>
                <a:spcBef>
                  <a:spcPct val="0"/>
                </a:spcBef>
              </a:pPr>
              <a:t>40</a:t>
            </a:fld>
            <a:endParaRPr kumimoji="0" lang="en-US" altLang="en-US">
              <a:latin typeface="Lucida Sans" panose="020B0602030504020204" pitchFamily="34" charset="77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241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0A14E9F8-4E7B-6C4A-920A-1EB100F7E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8B569DDE-4C4D-A041-83C9-DEF3123D5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Leaving off idf weighting on documents is good for both efficiency and system effectiveness reasons.</a:t>
            </a: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9E81A6FD-256F-F446-BC32-3F03620EA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C0F02E-4BBD-2F41-A2E2-D09741794C3B}" type="slidenum">
              <a:rPr kumimoji="0" lang="en-US" altLang="en-US">
                <a:latin typeface="Lucida Sans" panose="020B0602030504020204" pitchFamily="34" charset="77"/>
                <a:ea typeface="Arial Unicode MS" panose="020B0604020202020204" pitchFamily="34" charset="-128"/>
              </a:rPr>
              <a:pPr>
                <a:spcBef>
                  <a:spcPct val="0"/>
                </a:spcBef>
              </a:pPr>
              <a:t>41</a:t>
            </a:fld>
            <a:endParaRPr kumimoji="0" lang="en-US" altLang="en-US">
              <a:latin typeface="Lucida Sans" panose="020B0602030504020204" pitchFamily="34" charset="77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3849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0E97C4-4111-8547-A951-7A4FDBA8897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F6341-2996-0643-98B7-AD0CCDB32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5057"/>
            <a:ext cx="6248400" cy="598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32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03443-C3B9-8F4F-9FF4-6716296F6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E6908-5A36-B84B-BF80-DA225AAB0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7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8307A-B60E-3E4C-B673-B20EAFE32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22C96-2377-4342-A8AE-3DE15930C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A8AB7-8402-DE4B-9E90-3436AEDB5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7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2F896-7DCE-3748-9598-7DB1C8BFF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7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22112-6E9D-234D-8FF8-6C56185B6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2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E63EA-CC61-4544-B7A7-E4EC42C1B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E7A92-BC29-EB43-BEB3-F2250A634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7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59E28-611E-1C4B-A677-E0AE6D664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47800" y="6381750"/>
            <a:ext cx="1295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381750"/>
            <a:ext cx="1143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fld id="{6980B9BF-6CDE-9248-AFF6-B0F12C47B5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99188"/>
            <a:ext cx="688975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" name="Line 10"/>
          <p:cNvSpPr>
            <a:spLocks noChangeShapeType="1"/>
          </p:cNvSpPr>
          <p:nvPr userDrawn="1"/>
        </p:nvSpPr>
        <p:spPr bwMode="auto">
          <a:xfrm flipV="1">
            <a:off x="449263" y="6172200"/>
            <a:ext cx="8269287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543800" y="6218239"/>
            <a:ext cx="1492739" cy="6415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6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6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6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6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ＭＳ Ｐゴシック" charset="0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ＭＳ Ｐゴシック" charset="0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0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0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ＭＳ Ｐゴシック" charset="0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841375"/>
            <a:ext cx="8850313" cy="1520825"/>
          </a:xfrm>
        </p:spPr>
        <p:txBody>
          <a:bodyPr/>
          <a:lstStyle/>
          <a:p>
            <a:pPr eaLnBrk="1" hangingPunct="1">
              <a:defRPr/>
            </a:pPr>
            <a:r>
              <a:rPr lang="en-US" sz="7200" b="1" dirty="0">
                <a:solidFill>
                  <a:srgbClr val="FF0000"/>
                </a:solidFill>
                <a:latin typeface="Arial" charset="0"/>
                <a:cs typeface="+mj-cs"/>
              </a:rPr>
              <a:t>Ranked Retrieval</a:t>
            </a:r>
            <a:endParaRPr lang="en-US" sz="7200" dirty="0">
              <a:solidFill>
                <a:srgbClr val="0000FF"/>
              </a:solidFill>
              <a:latin typeface="Arial" charset="0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276600"/>
            <a:ext cx="7924800" cy="2279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4000" dirty="0">
                <a:latin typeface="Arial" charset="0"/>
                <a:cs typeface="+mn-cs"/>
              </a:rPr>
              <a:t>Virendra Singh</a:t>
            </a:r>
            <a:endParaRPr lang="en-US" i="1" dirty="0">
              <a:latin typeface="Arial" charset="0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Professor, Indian Institute of Technology Bombay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And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cs typeface="+mn-cs"/>
              </a:rPr>
              <a:t>Adjunct Professor, Indian Institute of Technology Jammu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  <a:cs typeface="+mn-cs"/>
              </a:rPr>
              <a:t>http://</a:t>
            </a:r>
            <a:r>
              <a:rPr lang="en-US" sz="2000" dirty="0" err="1">
                <a:latin typeface="Arial" charset="0"/>
                <a:cs typeface="+mn-cs"/>
              </a:rPr>
              <a:t>www.ee.iitb.ac.in</a:t>
            </a:r>
            <a:r>
              <a:rPr lang="en-US" sz="2000" dirty="0">
                <a:latin typeface="Arial" charset="0"/>
                <a:cs typeface="+mn-cs"/>
              </a:rPr>
              <a:t>/~</a:t>
            </a:r>
            <a:r>
              <a:rPr lang="en-US" sz="2000" dirty="0" err="1">
                <a:latin typeface="Arial" charset="0"/>
                <a:cs typeface="+mn-cs"/>
              </a:rPr>
              <a:t>viren</a:t>
            </a:r>
            <a:r>
              <a:rPr lang="en-US" sz="2000" dirty="0">
                <a:latin typeface="Arial" charset="0"/>
                <a:cs typeface="+mn-cs"/>
              </a:rPr>
              <a:t>/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latin typeface="Arial" charset="0"/>
                <a:cs typeface="+mn-cs"/>
              </a:rPr>
              <a:t>E-mail: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+mn-cs"/>
              </a:rPr>
              <a:t>viren@ee.iitb.ac.in</a:t>
            </a:r>
            <a:r>
              <a:rPr lang="en-US" sz="2000" dirty="0">
                <a:solidFill>
                  <a:srgbClr val="0000FF"/>
                </a:solidFill>
                <a:latin typeface="Arial" charset="0"/>
                <a:cs typeface="+mn-cs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cs typeface="+mn-cs"/>
              </a:rPr>
              <a:t>virendra.singh@iitjammu.ac.in</a:t>
            </a:r>
            <a:endParaRPr lang="en-US" sz="2000" dirty="0">
              <a:solidFill>
                <a:srgbClr val="0000FF"/>
              </a:solidFill>
              <a:latin typeface="Arial" charset="0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b="1" dirty="0">
              <a:latin typeface="Arial" charset="0"/>
              <a:cs typeface="+mn-cs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52400" y="5715000"/>
            <a:ext cx="8991600" cy="101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800" dirty="0">
                <a:solidFill>
                  <a:srgbClr val="EE53E1"/>
                </a:solidFill>
                <a:latin typeface="Apple Chancery"/>
                <a:cs typeface="Apple Chancery"/>
              </a:rPr>
              <a:t>CSPL201: Data Organization &amp; Retrieval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Lecture 5 (29 Sep 2019)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087438" y="3048000"/>
            <a:ext cx="6894512" cy="0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9EDC88EB-4CBB-B444-94B6-2E7BD40A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Issues with Jaccard for scoring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EE86DE64-951A-D34E-91DE-9B1C90AE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It doesn’t consider </a:t>
            </a:r>
            <a:r>
              <a:rPr lang="en-US" altLang="en-US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term frequency </a:t>
            </a:r>
            <a:r>
              <a:rPr lang="en-US" altLang="en-US" dirty="0">
                <a:ea typeface="ＭＳ Ｐゴシック" panose="020B0600070205080204" pitchFamily="34" charset="-128"/>
              </a:rPr>
              <a:t>(how many times a term occurs in a document)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Rare terms in a collection are more informative than frequent terms. Jaccard doesn’t consider this information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We need a more sophisticated way of normalizing for length</a:t>
            </a:r>
          </a:p>
        </p:txBody>
      </p:sp>
      <p:sp>
        <p:nvSpPr>
          <p:cNvPr id="26627" name="TextBox 4">
            <a:extLst>
              <a:ext uri="{FF2B5EF4-FFF2-40B4-BE49-F238E27FC236}">
                <a16:creationId xmlns:a16="http://schemas.microsoft.com/office/drawing/2014/main" id="{9FDA6DA9-05DC-2A43-8A52-DB0B7AB13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Ch. 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818EF-CF96-B84F-9F32-5E0ABCA0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66B9F-BFD8-3843-ABF5-61F6844F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BBC0F-B7C0-854C-8738-115BE74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67D24DB-A0CD-3C4D-9BC4-ED6B2D061A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83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B957BCD7-9A0A-F44A-84BD-D1DD2BD7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Query-document matching scores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D48E9D0-A49D-4642-8470-D1242A7A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44"/>
            <a:ext cx="8229600" cy="4697419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We need a way of assigning a score to a query/document pair</a:t>
            </a:r>
          </a:p>
          <a:p>
            <a:pPr eaLnBrk="1" hangingPunct="1"/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Let’s start with a one-term query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If the query term does not occur in the document: score should be 0</a:t>
            </a:r>
          </a:p>
          <a:p>
            <a:pPr eaLnBrk="1" hangingPunct="1"/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The more frequent the query term in the document, the higher the score (should be)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We will look at a number of alternatives for this.</a:t>
            </a:r>
          </a:p>
        </p:txBody>
      </p:sp>
      <p:sp>
        <p:nvSpPr>
          <p:cNvPr id="27651" name="TextBox 4">
            <a:extLst>
              <a:ext uri="{FF2B5EF4-FFF2-40B4-BE49-F238E27FC236}">
                <a16:creationId xmlns:a16="http://schemas.microsoft.com/office/drawing/2014/main" id="{E4F6BFB5-E24D-5040-8330-1CA2CF4FB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Ch. 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84DEA-BD6C-104D-A680-E2200837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1B42E-F12C-FA46-841A-91BBF291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9F0F-DB0D-EA48-8746-9DEECCD0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B95AA38-8BD9-2745-B7AD-919AC91B9B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11842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58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9337CF7-E93E-294F-A524-7DF9009D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Recall: Binary term-document incidence matrix</a:t>
            </a:r>
          </a:p>
        </p:txBody>
      </p:sp>
      <p:graphicFrame>
        <p:nvGraphicFramePr>
          <p:cNvPr id="28674" name="Object 1028">
            <a:extLst>
              <a:ext uri="{FF2B5EF4-FFF2-40B4-BE49-F238E27FC236}">
                <a16:creationId xmlns:a16="http://schemas.microsoft.com/office/drawing/2014/main" id="{A8A98B5A-44FC-F547-B044-BE141B5ABFC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1985963"/>
          <a:ext cx="9101138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Worksheet" r:id="rId3" imgW="9804400" imgH="3606800" progId="Excel.Sheet.8">
                  <p:embed/>
                </p:oleObj>
              </mc:Choice>
              <mc:Fallback>
                <p:oleObj name="Worksheet" r:id="rId3" imgW="9804400" imgH="3606800" progId="Excel.Sheet.8">
                  <p:embed/>
                  <p:pic>
                    <p:nvPicPr>
                      <p:cNvPr id="28674" name="Object 1028">
                        <a:extLst>
                          <a:ext uri="{FF2B5EF4-FFF2-40B4-BE49-F238E27FC236}">
                            <a16:creationId xmlns:a16="http://schemas.microsoft.com/office/drawing/2014/main" id="{A8A98B5A-44FC-F547-B044-BE141B5AB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5963"/>
                        <a:ext cx="9101138" cy="334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Box 6">
            <a:extLst>
              <a:ext uri="{FF2B5EF4-FFF2-40B4-BE49-F238E27FC236}">
                <a16:creationId xmlns:a16="http://schemas.microsoft.com/office/drawing/2014/main" id="{413B7179-A14E-6847-A3D3-2A8CE6D3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334000"/>
            <a:ext cx="909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Each document is represented by a binary vector ∈ {0,1}</a:t>
            </a:r>
            <a:r>
              <a:rPr lang="en-US" altLang="en-US" sz="2400" baseline="30000">
                <a:latin typeface="Lucida Sans" panose="020B0602030504020204" pitchFamily="34" charset="77"/>
                <a:ea typeface="Arial Unicode MS" panose="020B0604020202020204" pitchFamily="34" charset="-128"/>
              </a:rPr>
              <a:t>|V|</a:t>
            </a:r>
          </a:p>
        </p:txBody>
      </p:sp>
      <p:sp>
        <p:nvSpPr>
          <p:cNvPr id="28676" name="TextBox 4">
            <a:extLst>
              <a:ext uri="{FF2B5EF4-FFF2-40B4-BE49-F238E27FC236}">
                <a16:creationId xmlns:a16="http://schemas.microsoft.com/office/drawing/2014/main" id="{129BB3F2-FE50-7E4B-A3EE-0B5636F79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61334-4F79-204D-9C37-F4FC81CD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D4D81-AFE6-3A45-962D-E78D0E35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12C24-BE92-A345-8A79-573FF00A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8E103CF6-2DAB-CE49-8A8D-D756CC4C28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15652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30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F2BDA32-34E8-5E49-8B86-33829D0A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Term-document count matrices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24DED459-49F5-914E-A38C-00A7A8C0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Consider the number of occurrences of a term in a document: 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Each document is a count vector in </a:t>
            </a:r>
            <a:r>
              <a:rPr lang="en-US" altLang="en-US" dirty="0" err="1"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rPr>
              <a:t>ℕ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: a column below </a:t>
            </a:r>
          </a:p>
        </p:txBody>
      </p:sp>
      <p:graphicFrame>
        <p:nvGraphicFramePr>
          <p:cNvPr id="29699" name="Object 2">
            <a:extLst>
              <a:ext uri="{FF2B5EF4-FFF2-40B4-BE49-F238E27FC236}">
                <a16:creationId xmlns:a16="http://schemas.microsoft.com/office/drawing/2014/main" id="{84088F26-C982-384B-96F4-BE984C019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841942"/>
              </p:ext>
            </p:extLst>
          </p:nvPr>
        </p:nvGraphicFramePr>
        <p:xfrm>
          <a:off x="76200" y="338455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Worksheet" r:id="rId3" imgW="9804400" imgH="2933700" progId="Excel.Sheet.8">
                  <p:embed/>
                </p:oleObj>
              </mc:Choice>
              <mc:Fallback>
                <p:oleObj name="Worksheet" r:id="rId3" imgW="9804400" imgH="2933700" progId="Excel.Sheet.8">
                  <p:embed/>
                  <p:pic>
                    <p:nvPicPr>
                      <p:cNvPr id="29699" name="Object 2">
                        <a:extLst>
                          <a:ext uri="{FF2B5EF4-FFF2-40B4-BE49-F238E27FC236}">
                            <a16:creationId xmlns:a16="http://schemas.microsoft.com/office/drawing/2014/main" id="{84088F26-C982-384B-96F4-BE984C019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8455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>
            <a:extLst>
              <a:ext uri="{FF2B5EF4-FFF2-40B4-BE49-F238E27FC236}">
                <a16:creationId xmlns:a16="http://schemas.microsoft.com/office/drawing/2014/main" id="{56DA72AB-9257-B244-918F-AA5316E68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429000"/>
            <a:ext cx="1371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77"/>
              <a:ea typeface="Arial Unicode MS" panose="020B0604020202020204" pitchFamily="34" charset="-128"/>
            </a:endParaRP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ECD3EE49-5270-1540-B23E-A5ECD881C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590800"/>
            <a:ext cx="160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77"/>
              <a:ea typeface="Arial Unicode MS" panose="020B0604020202020204" pitchFamily="34" charset="-128"/>
            </a:endParaRPr>
          </a:p>
        </p:txBody>
      </p:sp>
      <p:sp>
        <p:nvSpPr>
          <p:cNvPr id="29702" name="TextBox 4">
            <a:extLst>
              <a:ext uri="{FF2B5EF4-FFF2-40B4-BE49-F238E27FC236}">
                <a16:creationId xmlns:a16="http://schemas.microsoft.com/office/drawing/2014/main" id="{F26FD714-FD45-9343-9419-4E2131A4C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A9071-53DB-304A-80C0-BEC510AA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7800" y="6381750"/>
            <a:ext cx="1295400" cy="476250"/>
          </a:xfrm>
        </p:spPr>
        <p:txBody>
          <a:bodyPr/>
          <a:lstStyle/>
          <a:p>
            <a:pPr>
              <a:defRPr/>
            </a:pPr>
            <a:r>
              <a:rPr lang="en-IN" dirty="0"/>
              <a:t>29 Sep 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1BD02-CC37-604A-BC0E-F5CC3DFC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19314-01AE-E743-855C-1ED1103E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4600" y="6381750"/>
            <a:ext cx="1143000" cy="476250"/>
          </a:xfrm>
        </p:spPr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F6069AA7-A1EC-AD4E-9AA8-4EACE7E92B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2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28D1760F-FAB9-1B4C-B8B7-20BF44D6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Bag of words </a:t>
            </a:r>
            <a:r>
              <a:rPr lang="en-US" altLang="en-US">
                <a:ea typeface="ＭＳ Ｐゴシック" panose="020B0600070205080204" pitchFamily="34" charset="-128"/>
              </a:rPr>
              <a:t>model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82ACE385-AAFD-D643-B32F-9587E0EB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Vector representation doesn’t consider the ordering of words in a document</a:t>
            </a:r>
          </a:p>
          <a:p>
            <a:pPr eaLnBrk="1" hangingPunct="1"/>
            <a:r>
              <a:rPr lang="en-US" altLang="en-US" sz="2800" i="1" dirty="0">
                <a:solidFill>
                  <a:srgbClr val="0000F6"/>
                </a:solidFill>
                <a:ea typeface="ＭＳ Ｐゴシック" panose="020B0600070205080204" pitchFamily="34" charset="-128"/>
              </a:rPr>
              <a:t>John is quicker than Mary </a:t>
            </a: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2800" i="1" dirty="0">
                <a:solidFill>
                  <a:srgbClr val="0000F6"/>
                </a:solidFill>
                <a:ea typeface="ＭＳ Ｐゴシック" panose="020B0600070205080204" pitchFamily="34" charset="-128"/>
              </a:rPr>
              <a:t>Mary is quicker than John</a:t>
            </a: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have the same vectors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This is called the </a:t>
            </a:r>
            <a:r>
              <a:rPr lang="en-US" altLang="en-US" sz="2800" u="sng" dirty="0">
                <a:ea typeface="ＭＳ Ｐゴシック" panose="020B0600070205080204" pitchFamily="34" charset="-128"/>
              </a:rPr>
              <a:t>bag of words</a:t>
            </a:r>
            <a:r>
              <a:rPr lang="en-US" altLang="en-US" sz="2800" dirty="0">
                <a:ea typeface="ＭＳ Ｐゴシック" panose="020B0600070205080204" pitchFamily="34" charset="-128"/>
              </a:rPr>
              <a:t> model.</a:t>
            </a:r>
          </a:p>
          <a:p>
            <a:pPr eaLnBrk="1" hangingPunct="1"/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 a sense, this is a step back: The positional index was able to distinguish these two documents.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FD457-40DE-304F-9784-D1D2A986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6267C-9E2A-0A4E-8690-56DFE7FA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12177-D477-D742-9F0A-3CC93FEC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D86F5B08-D7E1-9940-94FE-3DB301E6B8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90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C6749F94-82EE-4E40-9488-F526B8DD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 frequency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5AF1-862B-7D4D-9A29-93534583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The term frequency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tf</a:t>
            </a:r>
            <a:r>
              <a:rPr lang="en-US" altLang="en-US" sz="2800" i="1" baseline="-25000" dirty="0" err="1">
                <a:ea typeface="ＭＳ Ｐゴシック" panose="020B0600070205080204" pitchFamily="34" charset="-128"/>
              </a:rPr>
              <a:t>t,d</a:t>
            </a:r>
            <a:r>
              <a:rPr lang="en-US" altLang="en-US" sz="2800" dirty="0">
                <a:ea typeface="ＭＳ Ｐゴシック" panose="020B0600070205080204" pitchFamily="34" charset="-128"/>
              </a:rPr>
              <a:t> of term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ea typeface="ＭＳ Ｐゴシック" panose="020B0600070205080204" pitchFamily="34" charset="-128"/>
              </a:rPr>
              <a:t> in document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2800" dirty="0">
                <a:ea typeface="ＭＳ Ｐゴシック" panose="020B0600070205080204" pitchFamily="34" charset="-128"/>
              </a:rPr>
              <a:t> is defined as the number of times that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t </a:t>
            </a:r>
            <a:r>
              <a:rPr lang="en-US" altLang="en-US" sz="2800" dirty="0">
                <a:ea typeface="ＭＳ Ｐゴシック" panose="020B0600070205080204" pitchFamily="34" charset="-128"/>
              </a:rPr>
              <a:t>occurs in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2800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Note: Frequency means count in IR</a:t>
            </a:r>
          </a:p>
          <a:p>
            <a:pPr eaLnBrk="1" hangingPunct="1"/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 want to use </a:t>
            </a:r>
            <a:r>
              <a:rPr lang="en-US" altLang="en-US" sz="28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tf</a:t>
            </a: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when computing query-document match scores. But how?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Raw term frequency is not what we want: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 document with 10 occurrences of the term is more relevant than a document with 1 occurrence of the term.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But not 10 times more relevant.</a:t>
            </a:r>
          </a:p>
          <a:p>
            <a:pPr eaLnBrk="1" hangingPunct="1"/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Relevance does not increase proportionally with term frequency.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7C296-528A-4343-BEFB-66F59B80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A12A5-810D-0C4D-A272-7E7CDCC3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371A4-0D97-AB45-9C74-14469A79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21B4E53-A05D-EC46-9014-E8B5378538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90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80E8A27E-1D9D-4A4A-A301-DE1CD08A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Log-frequency weighting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E60BB36D-A48F-EE4F-9843-16409B07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The log frequency weight of term t in d is</a:t>
            </a:r>
          </a:p>
          <a:p>
            <a:pPr eaLnBrk="1" hangingPunct="1"/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0 → 0, 1 → 1, 2 → 1.3, 10 → 2, 1000 → 4, etc.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Score for a document-query pair: sum over terms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ea typeface="ＭＳ Ｐゴシック" panose="020B0600070205080204" pitchFamily="34" charset="-128"/>
              </a:rPr>
              <a:t> in both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q</a:t>
            </a:r>
            <a:r>
              <a:rPr lang="en-US" altLang="en-US" sz="28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d</a:t>
            </a:r>
            <a:r>
              <a:rPr lang="en-US" altLang="en-US" sz="2800" dirty="0">
                <a:ea typeface="ＭＳ Ｐゴシック" panose="020B0600070205080204" pitchFamily="34" charset="-128"/>
              </a:rPr>
              <a:t>: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score</a:t>
            </a:r>
          </a:p>
          <a:p>
            <a:pPr eaLnBrk="1" hangingPunct="1"/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The score is 0 if none of the query terms is present in the document.</a:t>
            </a:r>
          </a:p>
        </p:txBody>
      </p:sp>
      <p:graphicFrame>
        <p:nvGraphicFramePr>
          <p:cNvPr id="32771" name="Object 2">
            <a:extLst>
              <a:ext uri="{FF2B5EF4-FFF2-40B4-BE49-F238E27FC236}">
                <a16:creationId xmlns:a16="http://schemas.microsoft.com/office/drawing/2014/main" id="{729125E0-662E-754C-A3E5-2EB0192FB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017568"/>
              </p:ext>
            </p:extLst>
          </p:nvPr>
        </p:nvGraphicFramePr>
        <p:xfrm>
          <a:off x="1384300" y="1905000"/>
          <a:ext cx="532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Equation" r:id="rId3" imgW="48564800" imgH="10528300" progId="Equation.3">
                  <p:embed/>
                </p:oleObj>
              </mc:Choice>
              <mc:Fallback>
                <p:oleObj name="Equation" r:id="rId3" imgW="48564800" imgH="10528300" progId="Equation.3">
                  <p:embed/>
                  <p:pic>
                    <p:nvPicPr>
                      <p:cNvPr id="32771" name="Object 2">
                        <a:extLst>
                          <a:ext uri="{FF2B5EF4-FFF2-40B4-BE49-F238E27FC236}">
                            <a16:creationId xmlns:a16="http://schemas.microsoft.com/office/drawing/2014/main" id="{729125E0-662E-754C-A3E5-2EB0192FBB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905000"/>
                        <a:ext cx="532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3">
            <a:extLst>
              <a:ext uri="{FF2B5EF4-FFF2-40B4-BE49-F238E27FC236}">
                <a16:creationId xmlns:a16="http://schemas.microsoft.com/office/drawing/2014/main" id="{B5805329-79FD-4E48-A9C7-FBBA14034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29138"/>
          <a:ext cx="35385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5" imgW="31305500" imgH="6438900" progId="Equation.3">
                  <p:embed/>
                </p:oleObj>
              </mc:Choice>
              <mc:Fallback>
                <p:oleObj name="Equation" r:id="rId5" imgW="31305500" imgH="6438900" progId="Equation.3">
                  <p:embed/>
                  <p:pic>
                    <p:nvPicPr>
                      <p:cNvPr id="32772" name="Object 3">
                        <a:extLst>
                          <a:ext uri="{FF2B5EF4-FFF2-40B4-BE49-F238E27FC236}">
                            <a16:creationId xmlns:a16="http://schemas.microsoft.com/office/drawing/2014/main" id="{B5805329-79FD-4E48-A9C7-FBBA140345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29138"/>
                        <a:ext cx="35385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Box 4">
            <a:extLst>
              <a:ext uri="{FF2B5EF4-FFF2-40B4-BE49-F238E27FC236}">
                <a16:creationId xmlns:a16="http://schemas.microsoft.com/office/drawing/2014/main" id="{4E36D253-4913-E949-BDA8-C2930591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67347-BF2A-F64B-8755-433D31AC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5831F-286A-D74C-BD1A-7E965938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F8B17-45FA-674A-BE74-9FA7ACC6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1F3DEEDD-3551-3E4E-8630-466AC74030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10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40987A52-17D3-9145-A3EE-5BE426EA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Rare terms are more informative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B2584C33-031D-C444-A3BC-FCFAFBA30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876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Rare terms are more informative than frequent terms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Recall stop words</a:t>
            </a:r>
          </a:p>
          <a:p>
            <a:pPr eaLnBrk="1" hangingPunct="1"/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Consider a term in the query that is rare in the collection (e.g., </a:t>
            </a:r>
            <a:r>
              <a:rPr lang="en-US" altLang="en-US" sz="2800" i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arachnocentric</a:t>
            </a: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A document containing this term is very likely to be relevant to the query </a:t>
            </a:r>
            <a:r>
              <a:rPr lang="en-US" altLang="en-US" sz="2800" i="1" dirty="0" err="1">
                <a:ea typeface="ＭＳ Ｐゴシック" panose="020B0600070205080204" pitchFamily="34" charset="-128"/>
              </a:rPr>
              <a:t>arachnocentric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→ We want a high weight for rare terms like </a:t>
            </a:r>
            <a:r>
              <a:rPr lang="en-US" altLang="en-US" sz="2800" i="1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arachnocentric</a:t>
            </a: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33795" name="TextBox 4">
            <a:extLst>
              <a:ext uri="{FF2B5EF4-FFF2-40B4-BE49-F238E27FC236}">
                <a16:creationId xmlns:a16="http://schemas.microsoft.com/office/drawing/2014/main" id="{233FC1C7-8303-7742-95E6-670AEB593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6.2.1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61E3B-79F0-A14F-9574-2767B008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F93A7-FE54-DC4A-A882-173A7189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04F9-70C0-6646-B9F5-2BC5DC3F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E28F4BD3-9A1C-924E-91C4-27BD5765AA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500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0D9EDFCD-B33C-F04B-9671-F95CB9B9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Collection vs. Document frequency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5B263A4F-D036-9A4E-AD15-C614536F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4876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Collection frequency of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ea typeface="ＭＳ Ｐゴシック" panose="020B0600070205080204" pitchFamily="34" charset="-128"/>
              </a:rPr>
              <a:t> is the number of occurrences of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ea typeface="ＭＳ Ｐゴシック" panose="020B0600070205080204" pitchFamily="34" charset="-128"/>
              </a:rPr>
              <a:t> in the collection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Document frequency of t is the number of documents in which t occurs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Example: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Which word is for better search (gets higher weight)</a:t>
            </a:r>
          </a:p>
          <a:p>
            <a:pPr eaLnBrk="1" hangingPunct="1"/>
            <a:endParaRPr lang="en-US" altLang="en-US" sz="28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22B4D5-3839-A64B-8D3D-D46226813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2089"/>
              </p:ext>
            </p:extLst>
          </p:nvPr>
        </p:nvGraphicFramePr>
        <p:xfrm>
          <a:off x="2743200" y="3352800"/>
          <a:ext cx="5562599" cy="2222500"/>
        </p:xfrm>
        <a:graphic>
          <a:graphicData uri="http://schemas.openxmlformats.org/drawingml/2006/table">
            <a:tbl>
              <a:tblPr/>
              <a:tblGrid>
                <a:gridCol w="1196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Collection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Document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insurance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8760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37" name="TextBox 4">
            <a:extLst>
              <a:ext uri="{FF2B5EF4-FFF2-40B4-BE49-F238E27FC236}">
                <a16:creationId xmlns:a16="http://schemas.microsoft.com/office/drawing/2014/main" id="{9C319411-D833-2643-8C23-AB825C267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6.2.1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E104A-6B35-0E46-BFB7-8FF893B2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6B205-D095-B249-BF29-E04A4044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85B0-5220-7C47-8555-1BE779F8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3C73E981-A30A-D045-9151-05E333D9B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1336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500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75FC999A-1988-1A47-A07E-AC0E3432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idf weight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9511B511-3979-C245-B80D-EEA8EEC3F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06963"/>
          </a:xfrm>
        </p:spPr>
        <p:txBody>
          <a:bodyPr/>
          <a:lstStyle/>
          <a:p>
            <a:pPr eaLnBrk="1" hangingPunct="1"/>
            <a:r>
              <a:rPr lang="en-US" altLang="en-US" sz="2800" dirty="0" err="1">
                <a:ea typeface="ＭＳ Ｐゴシック" panose="020B0600070205080204" pitchFamily="34" charset="-128"/>
              </a:rPr>
              <a:t>df</a:t>
            </a:r>
            <a:r>
              <a:rPr lang="en-US" altLang="en-US" sz="2800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ea typeface="ＭＳ Ｐゴシック" panose="020B0600070205080204" pitchFamily="34" charset="-128"/>
              </a:rPr>
              <a:t> is the </a:t>
            </a:r>
            <a:r>
              <a:rPr lang="en-US" altLang="en-US" sz="2800" u="sng" dirty="0">
                <a:ea typeface="ＭＳ Ｐゴシック" panose="020B0600070205080204" pitchFamily="34" charset="-128"/>
              </a:rPr>
              <a:t>document </a:t>
            </a:r>
            <a:r>
              <a:rPr lang="en-US" altLang="en-US" sz="2800" dirty="0">
                <a:ea typeface="ＭＳ Ｐゴシック" panose="020B0600070205080204" pitchFamily="34" charset="-128"/>
              </a:rPr>
              <a:t>frequency of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ea typeface="ＭＳ Ｐゴシック" panose="020B0600070205080204" pitchFamily="34" charset="-128"/>
              </a:rPr>
              <a:t>: the number of documents that contain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t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 is an inverse measure of the informativeness of </a:t>
            </a:r>
            <a:r>
              <a:rPr lang="en-US" altLang="en-US" i="1" dirty="0">
                <a:ea typeface="ＭＳ Ｐゴシック" panose="020B0600070205080204" pitchFamily="34" charset="-128"/>
              </a:rPr>
              <a:t>t</a:t>
            </a:r>
          </a:p>
          <a:p>
            <a:pPr lvl="1"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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We define the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idf</a:t>
            </a:r>
            <a:r>
              <a:rPr lang="en-US" altLang="en-US" sz="2800" dirty="0">
                <a:ea typeface="ＭＳ Ｐゴシック" panose="020B0600070205080204" pitchFamily="34" charset="-128"/>
              </a:rPr>
              <a:t> (inverse document frequency) of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ea typeface="ＭＳ Ｐゴシック" panose="020B0600070205080204" pitchFamily="34" charset="-128"/>
              </a:rPr>
              <a:t> by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We use log (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/</a:t>
            </a:r>
            <a:r>
              <a:rPr lang="en-US" altLang="en-US" dirty="0" err="1"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) instead of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/</a:t>
            </a:r>
            <a:r>
              <a:rPr lang="en-US" altLang="en-US" dirty="0" err="1"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</a:rPr>
              <a:t> to “dampen” the effect of </a:t>
            </a:r>
            <a:r>
              <a:rPr lang="en-US" altLang="en-US" dirty="0" err="1">
                <a:ea typeface="ＭＳ Ｐゴシック" panose="020B0600070205080204" pitchFamily="34" charset="-128"/>
              </a:rPr>
              <a:t>idf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</p:txBody>
      </p:sp>
      <p:graphicFrame>
        <p:nvGraphicFramePr>
          <p:cNvPr id="36867" name="Object 2">
            <a:extLst>
              <a:ext uri="{FF2B5EF4-FFF2-40B4-BE49-F238E27FC236}">
                <a16:creationId xmlns:a16="http://schemas.microsoft.com/office/drawing/2014/main" id="{B4C7D662-4E62-E842-BEDE-830980776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872722"/>
              </p:ext>
            </p:extLst>
          </p:nvPr>
        </p:nvGraphicFramePr>
        <p:xfrm>
          <a:off x="2829720" y="5148747"/>
          <a:ext cx="36369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Equation" r:id="rId3" imgW="26619200" imgH="5270500" progId="Equation.3">
                  <p:embed/>
                </p:oleObj>
              </mc:Choice>
              <mc:Fallback>
                <p:oleObj name="Equation" r:id="rId3" imgW="26619200" imgH="5270500" progId="Equation.3">
                  <p:embed/>
                  <p:pic>
                    <p:nvPicPr>
                      <p:cNvPr id="36867" name="Object 2">
                        <a:extLst>
                          <a:ext uri="{FF2B5EF4-FFF2-40B4-BE49-F238E27FC236}">
                            <a16:creationId xmlns:a16="http://schemas.microsoft.com/office/drawing/2014/main" id="{B4C7D662-4E62-E842-BEDE-8309807767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720" y="5148747"/>
                        <a:ext cx="36369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Box 4">
            <a:extLst>
              <a:ext uri="{FF2B5EF4-FFF2-40B4-BE49-F238E27FC236}">
                <a16:creationId xmlns:a16="http://schemas.microsoft.com/office/drawing/2014/main" id="{4A1EEEF2-2759-1842-90D2-CBDE1DEF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6.2.1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717D8-9BDF-FF46-B502-935F8ECC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D02FB-31CA-B84F-AA7E-03DF0289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D7A15-2659-C146-9E8E-8EB2D3F2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D721E163-48F4-3D4F-9DB0-9CA0603D07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26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EA3FFA7D-6471-1742-A604-7F6A4448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516FAA42-0433-3048-AC09-16184D4D9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Ranked retrieval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Scoring documents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Term frequency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Collection statistics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Weighting schemes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Vector space scoring</a:t>
            </a: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30D9FEDA-8936-9345-BB5D-35D87258B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2CDD8-175F-0445-90CB-6A5775D7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BFA29-10BB-2E43-AB1E-07E44D4D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74617-6D55-8642-9A2F-818BB310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9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7528A7B3-3207-314C-B8EB-067387F9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idf example, suppose </a:t>
            </a:r>
            <a:r>
              <a:rPr lang="en-US" altLang="en-US" i="1">
                <a:ea typeface="ＭＳ Ｐゴシック" panose="020B0600070205080204" pitchFamily="34" charset="-128"/>
              </a:rPr>
              <a:t>N </a:t>
            </a:r>
            <a:r>
              <a:rPr lang="en-US" altLang="en-US">
                <a:ea typeface="ＭＳ Ｐゴシック" panose="020B0600070205080204" pitchFamily="34" charset="-128"/>
              </a:rPr>
              <a:t>= 1 million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7E03E8-F460-1246-AC2B-3A4B10360B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" y="1752600"/>
          <a:ext cx="8915400" cy="312261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df</a:t>
                      </a:r>
                      <a:r>
                        <a:rPr kumimoji="0" lang="en-US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idf</a:t>
                      </a:r>
                      <a:r>
                        <a:rPr kumimoji="0" lang="en-US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calpurnia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animal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sunday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fly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under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24" name="TextBox 4">
            <a:extLst>
              <a:ext uri="{FF2B5EF4-FFF2-40B4-BE49-F238E27FC236}">
                <a16:creationId xmlns:a16="http://schemas.microsoft.com/office/drawing/2014/main" id="{70716C87-7A08-FB49-89C1-76F019015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5862638"/>
            <a:ext cx="801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There is one idf value for each term </a:t>
            </a:r>
            <a:r>
              <a:rPr lang="en-US" altLang="en-US" sz="2400" i="1">
                <a:latin typeface="Lucida Sans" panose="020B0602030504020204" pitchFamily="34" charset="77"/>
                <a:ea typeface="Arial Unicode MS" panose="020B0604020202020204" pitchFamily="34" charset="-128"/>
              </a:rPr>
              <a:t>t</a:t>
            </a: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 in a collection.</a:t>
            </a:r>
          </a:p>
        </p:txBody>
      </p:sp>
      <p:sp>
        <p:nvSpPr>
          <p:cNvPr id="37925" name="TextBox 4">
            <a:extLst>
              <a:ext uri="{FF2B5EF4-FFF2-40B4-BE49-F238E27FC236}">
                <a16:creationId xmlns:a16="http://schemas.microsoft.com/office/drawing/2014/main" id="{BB4DE8D1-5AE8-3A4F-905D-F2F843D7E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6.2.1</a:t>
            </a:r>
          </a:p>
        </p:txBody>
      </p:sp>
      <p:graphicFrame>
        <p:nvGraphicFramePr>
          <p:cNvPr id="37926" name="Object 2">
            <a:extLst>
              <a:ext uri="{FF2B5EF4-FFF2-40B4-BE49-F238E27FC236}">
                <a16:creationId xmlns:a16="http://schemas.microsoft.com/office/drawing/2014/main" id="{40A804CC-7615-BF4E-9E57-9B9BFDFD8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105400"/>
          <a:ext cx="36369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Equation" r:id="rId4" imgW="26619200" imgH="5270500" progId="Equation.3">
                  <p:embed/>
                </p:oleObj>
              </mc:Choice>
              <mc:Fallback>
                <p:oleObj name="Equation" r:id="rId4" imgW="26619200" imgH="5270500" progId="Equation.3">
                  <p:embed/>
                  <p:pic>
                    <p:nvPicPr>
                      <p:cNvPr id="37926" name="Object 2">
                        <a:extLst>
                          <a:ext uri="{FF2B5EF4-FFF2-40B4-BE49-F238E27FC236}">
                            <a16:creationId xmlns:a16="http://schemas.microsoft.com/office/drawing/2014/main" id="{40A804CC-7615-BF4E-9E57-9B9BFDFD8A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05400"/>
                        <a:ext cx="36369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F5814-AACD-2343-A864-8F3BB753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5A413-C81A-8C43-9A87-EAE3A9C2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5C4F3-169A-EE49-8FB0-0F7C5B22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80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F7F054E1-817B-CF41-A4CA-119AE4AE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Effect of idf on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87C2-AA96-9848-A278-A1B6C79E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Does idf have an effect on ranking for one-term queries, like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iPhone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idf has no effect on ranking one term queries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idf affects the ranking of documents for queries with at least two terms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For the query </a:t>
            </a:r>
            <a:r>
              <a:rPr lang="en-US" altLang="en-US" u="sng">
                <a:solidFill>
                  <a:srgbClr val="357E69"/>
                </a:solidFill>
                <a:ea typeface="ＭＳ Ｐゴシック" panose="020B0600070205080204" pitchFamily="34" charset="-128"/>
              </a:rPr>
              <a:t>capricious person</a:t>
            </a:r>
            <a:r>
              <a:rPr lang="en-US" altLang="en-US">
                <a:ea typeface="ＭＳ Ｐゴシック" panose="020B0600070205080204" pitchFamily="34" charset="-128"/>
              </a:rPr>
              <a:t>, idf weighting makes occurrences of </a:t>
            </a:r>
            <a:r>
              <a:rPr lang="en-US" altLang="en-US">
                <a:solidFill>
                  <a:srgbClr val="357E69"/>
                </a:solidFill>
                <a:ea typeface="ＭＳ Ｐゴシック" panose="020B0600070205080204" pitchFamily="34" charset="-128"/>
              </a:rPr>
              <a:t>capricious</a:t>
            </a:r>
            <a:r>
              <a:rPr lang="en-US" altLang="en-US">
                <a:ea typeface="ＭＳ Ｐゴシック" panose="020B0600070205080204" pitchFamily="34" charset="-128"/>
              </a:rPr>
              <a:t> count for much more in the final document ranking than occurrences of </a:t>
            </a:r>
            <a:r>
              <a:rPr lang="en-US" altLang="en-US">
                <a:solidFill>
                  <a:srgbClr val="357E69"/>
                </a:solidFill>
                <a:ea typeface="ＭＳ Ｐゴシック" panose="020B0600070205080204" pitchFamily="34" charset="-128"/>
              </a:rPr>
              <a:t>person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9C5508BE-20B9-CD47-845B-C3983BD2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A98425-DBD4-0E43-8AA6-2F53964A9E52}" type="slidenum">
              <a:rPr lang="en-US" altLang="en-US" sz="1200">
                <a:solidFill>
                  <a:srgbClr val="898989"/>
                </a:solidFill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ea typeface="Arial Unicode MS" panose="020B0604020202020204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156F2-C1B5-8241-A933-B9A5F084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6582F-B3C5-B84C-AE98-7985E262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</p:spTree>
    <p:extLst>
      <p:ext uri="{BB962C8B-B14F-4D97-AF65-F5344CB8AC3E}">
        <p14:creationId xmlns:p14="http://schemas.microsoft.com/office/powerpoint/2010/main" val="301813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509DB001-B68B-C044-8FFE-7E855A4E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tf-idf weighting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E0779552-FAD4-E345-8465-53A76EC5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4876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tf-idf weight of a term is the product of its tf weight and its idf weight.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Best known weighting scheme in information retrieval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Note: the “-” in tf-idf is a hyphen, not a minus sign!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Alternative names: tf.idf, tf x idf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Increases with the number of occurrences within a document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Increases with the rarity of the term in the collection</a:t>
            </a:r>
          </a:p>
        </p:txBody>
      </p:sp>
      <p:graphicFrame>
        <p:nvGraphicFramePr>
          <p:cNvPr id="40963" name="Object 2">
            <a:extLst>
              <a:ext uri="{FF2B5EF4-FFF2-40B4-BE49-F238E27FC236}">
                <a16:creationId xmlns:a16="http://schemas.microsoft.com/office/drawing/2014/main" id="{50B4DB21-3A2E-C040-831F-097647BB2B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2717800"/>
          <a:ext cx="62880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Equation" r:id="rId4" imgW="47980600" imgH="5854700" progId="Equation.3">
                  <p:embed/>
                </p:oleObj>
              </mc:Choice>
              <mc:Fallback>
                <p:oleObj name="Equation" r:id="rId4" imgW="47980600" imgH="5854700" progId="Equation.3">
                  <p:embed/>
                  <p:pic>
                    <p:nvPicPr>
                      <p:cNvPr id="40963" name="Object 2">
                        <a:extLst>
                          <a:ext uri="{FF2B5EF4-FFF2-40B4-BE49-F238E27FC236}">
                            <a16:creationId xmlns:a16="http://schemas.microsoft.com/office/drawing/2014/main" id="{50B4DB21-3A2E-C040-831F-097647BB2B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717800"/>
                        <a:ext cx="62880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Box 4">
            <a:extLst>
              <a:ext uri="{FF2B5EF4-FFF2-40B4-BE49-F238E27FC236}">
                <a16:creationId xmlns:a16="http://schemas.microsoft.com/office/drawing/2014/main" id="{8CBDD1FA-C5B9-AC45-B7B3-79D30D491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6.2.2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1B3C8-EC61-9A4B-AE37-134FA984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9D9C2-528D-9C48-B6E4-C574DE8B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934A4-BC4D-9D4A-9293-F2290CF6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13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0620646D-B65C-1447-9E68-15EFFDCB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Score for a document given a query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BA4C202E-B07C-0849-9F00-F90FC991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 sz="3200">
                <a:ea typeface="ＭＳ Ｐゴシック" panose="020B0600070205080204" pitchFamily="34" charset="-128"/>
              </a:rPr>
              <a:t>There are many variants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How “tf” is computed (with/without logs)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Whether the terms in the query are also weighted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… </a:t>
            </a: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AE29FC2F-6A3F-EC44-B2D1-AC24D549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0BBA39-2699-AD46-A0E5-031ECA92F7E0}" type="slidenum">
              <a:rPr lang="en-US" altLang="en-US" sz="1200">
                <a:solidFill>
                  <a:srgbClr val="898989"/>
                </a:solidFill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ea typeface="Arial Unicode MS" panose="020B0604020202020204" pitchFamily="34" charset="-128"/>
            </a:endParaRPr>
          </a:p>
        </p:txBody>
      </p:sp>
      <p:graphicFrame>
        <p:nvGraphicFramePr>
          <p:cNvPr id="41988" name="Object 3">
            <a:extLst>
              <a:ext uri="{FF2B5EF4-FFF2-40B4-BE49-F238E27FC236}">
                <a16:creationId xmlns:a16="http://schemas.microsoft.com/office/drawing/2014/main" id="{0EC2352E-5592-2446-9BA9-DFE187BD9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3338" y="1828800"/>
          <a:ext cx="70024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Equation" r:id="rId3" imgW="9880600" imgH="1612900" progId="Equation.3">
                  <p:embed/>
                </p:oleObj>
              </mc:Choice>
              <mc:Fallback>
                <p:oleObj name="Equation" r:id="rId3" imgW="9880600" imgH="1612900" progId="Equation.3">
                  <p:embed/>
                  <p:pic>
                    <p:nvPicPr>
                      <p:cNvPr id="41988" name="Object 3">
                        <a:extLst>
                          <a:ext uri="{FF2B5EF4-FFF2-40B4-BE49-F238E27FC236}">
                            <a16:creationId xmlns:a16="http://schemas.microsoft.com/office/drawing/2014/main" id="{0EC2352E-5592-2446-9BA9-DFE187BD9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1828800"/>
                        <a:ext cx="70024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Box 5">
            <a:extLst>
              <a:ext uri="{FF2B5EF4-FFF2-40B4-BE49-F238E27FC236}">
                <a16:creationId xmlns:a16="http://schemas.microsoft.com/office/drawing/2014/main" id="{F4BCC786-2DB5-094F-BA13-F04F50C0D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6.2.2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57021-51C2-1F43-8AAC-97CC618D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504B0-D4C5-1147-8736-6A276F8F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</p:spTree>
    <p:extLst>
      <p:ext uri="{BB962C8B-B14F-4D97-AF65-F5344CB8AC3E}">
        <p14:creationId xmlns:p14="http://schemas.microsoft.com/office/powerpoint/2010/main" val="4128520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C1C6FC7-A0C1-A84D-BB07-C193C955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Binary → count → weight matrix</a:t>
            </a:r>
          </a:p>
        </p:txBody>
      </p:sp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85683B23-C809-8549-88A4-7BE96343D5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" y="1905000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Worksheet" r:id="rId3" imgW="9779000" imgH="2933700" progId="Excel.Sheet.8">
                  <p:embed/>
                </p:oleObj>
              </mc:Choice>
              <mc:Fallback>
                <p:oleObj name="Worksheet" r:id="rId3" imgW="9779000" imgH="2933700" progId="Excel.Sheet.8">
                  <p:embed/>
                  <p:pic>
                    <p:nvPicPr>
                      <p:cNvPr id="43010" name="Object 2">
                        <a:extLst>
                          <a:ext uri="{FF2B5EF4-FFF2-40B4-BE49-F238E27FC236}">
                            <a16:creationId xmlns:a16="http://schemas.microsoft.com/office/drawing/2014/main" id="{85683B23-C809-8549-88A4-7BE96343D5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905000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TextBox 8">
            <a:extLst>
              <a:ext uri="{FF2B5EF4-FFF2-40B4-BE49-F238E27FC236}">
                <a16:creationId xmlns:a16="http://schemas.microsoft.com/office/drawing/2014/main" id="{7A57EB4C-D1D2-044A-BCCA-456D2B125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Each document is now represented by a real-valued vector of tf-idf weights ∈ </a:t>
            </a:r>
            <a:r>
              <a:rPr lang="en-US" altLang="en-US" sz="2400">
                <a:latin typeface="Palatino Linotype" panose="02040502050505030304" pitchFamily="18" charset="0"/>
                <a:ea typeface="Arial Unicode MS" panose="020B0604020202020204" pitchFamily="34" charset="-128"/>
              </a:rPr>
              <a:t>R</a:t>
            </a:r>
            <a:r>
              <a:rPr lang="en-US" altLang="en-US" sz="2400" baseline="30000">
                <a:latin typeface="Lucida Sans" panose="020B0602030504020204" pitchFamily="34" charset="77"/>
                <a:ea typeface="Arial Unicode MS" panose="020B0604020202020204" pitchFamily="34" charset="-128"/>
              </a:rPr>
              <a:t>|V|</a:t>
            </a:r>
          </a:p>
        </p:txBody>
      </p:sp>
      <p:sp>
        <p:nvSpPr>
          <p:cNvPr id="43012" name="TextBox 4">
            <a:extLst>
              <a:ext uri="{FF2B5EF4-FFF2-40B4-BE49-F238E27FC236}">
                <a16:creationId xmlns:a16="http://schemas.microsoft.com/office/drawing/2014/main" id="{4EB9A3E0-2483-924A-BAE6-04F6876A9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9D229-E2D2-E64D-91BC-69321DBB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8354E-56C6-B949-B880-3385AF3C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85569-9D77-9043-BB7C-E35E4DFD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7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540C39BC-DBDE-B24D-8BC4-38F43B44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Documents as vectors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DFD8A4FB-41D3-FC4E-87AD-D68E5E10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 we have a |V|-dimensional vector space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Terms are axes of the space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Documents are points or vectors in this space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Very high-dimensional: tens of millions of dimensions when you apply this to a web search engine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These are very sparse vectors - most entries are zero.</a:t>
            </a:r>
          </a:p>
        </p:txBody>
      </p:sp>
      <p:sp>
        <p:nvSpPr>
          <p:cNvPr id="44035" name="TextBox 3">
            <a:extLst>
              <a:ext uri="{FF2B5EF4-FFF2-40B4-BE49-F238E27FC236}">
                <a16:creationId xmlns:a16="http://schemas.microsoft.com/office/drawing/2014/main" id="{6F5CBDE9-4A3E-4845-AE1B-B9B174AE1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9DE2A-E7F4-AA43-B1DE-92F73F10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3B97D-52EC-E24A-BC95-1B35D3C4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906BE-E689-BB4C-9F29-9C247E59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08EAA6D8-D5BE-CF41-80E2-296510DE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Queries as vectors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43176C1C-A4CD-604D-8505-50C00860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>
                <a:solidFill>
                  <a:srgbClr val="0000FF"/>
                </a:solidFill>
                <a:ea typeface="ＭＳ Ｐゴシック" panose="020B0600070205080204" pitchFamily="34" charset="-128"/>
              </a:rPr>
              <a:t>Key idea 1: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Do the same for queries: represent them as vectors in the space</a:t>
            </a:r>
          </a:p>
          <a:p>
            <a:pPr eaLnBrk="1" hangingPunct="1"/>
            <a:r>
              <a:rPr lang="en-US" altLang="en-US" u="sng">
                <a:solidFill>
                  <a:srgbClr val="0000FF"/>
                </a:solidFill>
                <a:ea typeface="ＭＳ Ｐゴシック" panose="020B0600070205080204" pitchFamily="34" charset="-128"/>
              </a:rPr>
              <a:t>Key idea 2: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Rank documents according to their proximity to the query in this space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proximity = similarity of vectors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proximity ≈ inverse of distance</a:t>
            </a:r>
          </a:p>
        </p:txBody>
      </p:sp>
      <p:sp>
        <p:nvSpPr>
          <p:cNvPr id="45059" name="TextBox 3">
            <a:extLst>
              <a:ext uri="{FF2B5EF4-FFF2-40B4-BE49-F238E27FC236}">
                <a16:creationId xmlns:a16="http://schemas.microsoft.com/office/drawing/2014/main" id="{C69B9EC7-3821-9248-A953-3086E40E5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F3FED-A231-0E46-A1D1-45703809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0F45D-EC98-A143-AFAA-A59BE48F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B3FEF-0CB2-E140-8540-ACC97B0A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0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77A2EFDD-48D4-9840-A1D5-662483D3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Formalizing vector space proximity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C0BD049-E675-A54B-8A95-0DDCA641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First cut: distance between two points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( = distance between the end points of the two vectors)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Euclidean distance?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Euclidean distance is a bad idea . . 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. . . because Euclidean distance is </a:t>
            </a:r>
            <a:r>
              <a:rPr lang="en-US" altLang="en-US">
                <a:solidFill>
                  <a:srgbClr val="357E69"/>
                </a:solidFill>
                <a:ea typeface="ＭＳ Ｐゴシック" panose="020B0600070205080204" pitchFamily="34" charset="-128"/>
              </a:rPr>
              <a:t>large </a:t>
            </a:r>
            <a:r>
              <a:rPr lang="en-US" altLang="en-US">
                <a:ea typeface="ＭＳ Ｐゴシック" panose="020B0600070205080204" pitchFamily="34" charset="-128"/>
              </a:rPr>
              <a:t>for vectors of </a:t>
            </a:r>
            <a:r>
              <a:rPr lang="en-US" altLang="en-US">
                <a:solidFill>
                  <a:srgbClr val="357E69"/>
                </a:solidFill>
                <a:ea typeface="ＭＳ Ｐゴシック" panose="020B0600070205080204" pitchFamily="34" charset="-128"/>
              </a:rPr>
              <a:t>different lengths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46083" name="TextBox 3">
            <a:extLst>
              <a:ext uri="{FF2B5EF4-FFF2-40B4-BE49-F238E27FC236}">
                <a16:creationId xmlns:a16="http://schemas.microsoft.com/office/drawing/2014/main" id="{56032850-B2C0-5B45-A32A-E4EFCE7B5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51572-071B-8C43-AF70-2E2FE8FB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5E143-377F-8C49-8513-4539050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222E7-DBE6-C747-B004-36267931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9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0E0956F9-DE0B-6142-94E6-B4238B16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315200" cy="1054100"/>
          </a:xfrm>
        </p:spPr>
        <p:txBody>
          <a:bodyPr/>
          <a:lstStyle/>
          <a:p>
            <a:pPr eaLnBrk="1" hangingPunct="1"/>
            <a:r>
              <a:rPr lang="en-US" altLang="en-US" sz="4000" b="0">
                <a:ea typeface="ＭＳ Ｐゴシック" panose="020B0600070205080204" pitchFamily="34" charset="-128"/>
              </a:rPr>
              <a:t>Why distance is a bad idea</a:t>
            </a:r>
          </a:p>
        </p:txBody>
      </p:sp>
      <p:pic>
        <p:nvPicPr>
          <p:cNvPr id="47106" name="Content Placeholder 3">
            <a:extLst>
              <a:ext uri="{FF2B5EF4-FFF2-40B4-BE49-F238E27FC236}">
                <a16:creationId xmlns:a16="http://schemas.microsoft.com/office/drawing/2014/main" id="{6C094DBA-77CB-C944-99B8-995234FED1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600200"/>
            <a:ext cx="5257800" cy="4114800"/>
          </a:xfrm>
        </p:spPr>
      </p:pic>
      <p:sp>
        <p:nvSpPr>
          <p:cNvPr id="47107" name="Text Placeholder 4">
            <a:extLst>
              <a:ext uri="{FF2B5EF4-FFF2-40B4-BE49-F238E27FC236}">
                <a16:creationId xmlns:a16="http://schemas.microsoft.com/office/drawing/2014/main" id="{7EE4C051-25BE-F941-890D-45F89C188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 Euclidean distance between </a:t>
            </a:r>
            <a:r>
              <a:rPr lang="en-US" altLang="en-US" sz="2400" i="1">
                <a:solidFill>
                  <a:srgbClr val="0000FF"/>
                </a:solidFill>
                <a:ea typeface="ＭＳ Ｐゴシック" panose="020B0600070205080204" pitchFamily="34" charset="-128"/>
              </a:rPr>
              <a:t>q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and </a:t>
            </a:r>
            <a:r>
              <a:rPr lang="en-US" altLang="en-US" sz="2400" i="1">
                <a:solidFill>
                  <a:srgbClr val="0000FF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2400" i="1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ea typeface="ＭＳ Ｐゴシック" panose="020B0600070205080204" pitchFamily="34" charset="-128"/>
              </a:rPr>
              <a:t> is large even though the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distribution of terms in the query </a:t>
            </a:r>
            <a:r>
              <a:rPr lang="en-US" altLang="en-US" sz="2400" i="1">
                <a:solidFill>
                  <a:srgbClr val="0000FF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en-US" sz="2400" i="1"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and the distribution of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terms in the document </a:t>
            </a:r>
            <a:r>
              <a:rPr lang="en-US" altLang="en-US" sz="2400" i="1">
                <a:solidFill>
                  <a:srgbClr val="0000FF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2400" i="1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ea typeface="ＭＳ Ｐゴシック" panose="020B0600070205080204" pitchFamily="34" charset="-128"/>
              </a:rPr>
              <a:t> are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very similar.</a:t>
            </a:r>
          </a:p>
        </p:txBody>
      </p:sp>
      <p:cxnSp>
        <p:nvCxnSpPr>
          <p:cNvPr id="47108" name="Straight Arrow Connector 6">
            <a:extLst>
              <a:ext uri="{FF2B5EF4-FFF2-40B4-BE49-F238E27FC236}">
                <a16:creationId xmlns:a16="http://schemas.microsoft.com/office/drawing/2014/main" id="{F938D379-E645-4249-B4EA-3A8E07DF26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2133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9" name="Straight Arrow Connector 7">
            <a:extLst>
              <a:ext uri="{FF2B5EF4-FFF2-40B4-BE49-F238E27FC236}">
                <a16:creationId xmlns:a16="http://schemas.microsoft.com/office/drawing/2014/main" id="{3CFCB7F9-4FE7-A547-ADE6-A25C57B9FA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43000" y="2513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0" name="Straight Arrow Connector 8">
            <a:extLst>
              <a:ext uri="{FF2B5EF4-FFF2-40B4-BE49-F238E27FC236}">
                <a16:creationId xmlns:a16="http://schemas.microsoft.com/office/drawing/2014/main" id="{E2689134-C869-8C4E-BDB2-FC4916C985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09800" y="37322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1" name="Straight Arrow Connector 9">
            <a:extLst>
              <a:ext uri="{FF2B5EF4-FFF2-40B4-BE49-F238E27FC236}">
                <a16:creationId xmlns:a16="http://schemas.microsoft.com/office/drawing/2014/main" id="{7D3ADDC6-4571-CF4E-AF58-740B405035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81200" y="48752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2" name="TextBox 8">
            <a:extLst>
              <a:ext uri="{FF2B5EF4-FFF2-40B4-BE49-F238E27FC236}">
                <a16:creationId xmlns:a16="http://schemas.microsoft.com/office/drawing/2014/main" id="{F32FC13E-FDEE-BE46-85EC-E0D97A124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19B47-046B-A247-BAE9-152F12BB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0C32D-F8B3-FF46-9AC7-A5666506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59186-BDF9-D54E-B0B9-AF10B861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E7A92-BC29-EB43-BEB3-F2250A63469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0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4">
            <a:extLst>
              <a:ext uri="{FF2B5EF4-FFF2-40B4-BE49-F238E27FC236}">
                <a16:creationId xmlns:a16="http://schemas.microsoft.com/office/drawing/2014/main" id="{A5D20166-E860-FB4D-AA6A-97F93989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angle instead of distance</a:t>
            </a:r>
          </a:p>
        </p:txBody>
      </p:sp>
      <p:sp>
        <p:nvSpPr>
          <p:cNvPr id="48130" name="Content Placeholder 5">
            <a:extLst>
              <a:ext uri="{FF2B5EF4-FFF2-40B4-BE49-F238E27FC236}">
                <a16:creationId xmlns:a16="http://schemas.microsoft.com/office/drawing/2014/main" id="{50EC7B60-A393-274E-9F28-7AA7146D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Thought experiment: take a document </a:t>
            </a:r>
            <a:r>
              <a:rPr lang="en-US" altLang="en-US" i="1">
                <a:solidFill>
                  <a:srgbClr val="C0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 and append it to itself. Call this document </a:t>
            </a:r>
            <a:r>
              <a:rPr lang="en-US" altLang="en-US" i="1">
                <a:solidFill>
                  <a:srgbClr val="C0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′.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“Semantically” d and d′ have the same content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The Euclidean distance between the two documents can be quite large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angle between the two documents is 0, corresponding to maximal similarity.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Key idea: Rank documents according to angle with query.</a:t>
            </a:r>
          </a:p>
        </p:txBody>
      </p:sp>
      <p:sp>
        <p:nvSpPr>
          <p:cNvPr id="48131" name="TextBox 3">
            <a:extLst>
              <a:ext uri="{FF2B5EF4-FFF2-40B4-BE49-F238E27FC236}">
                <a16:creationId xmlns:a16="http://schemas.microsoft.com/office/drawing/2014/main" id="{010F845F-B6FB-3044-9660-D1A69DFC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5309B-1B5D-5345-832D-ED50ACC2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0D25F-CA1C-B947-941A-968B9D07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9784E-4C1D-BE47-965A-D8BA5F02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42F71F2C-F548-0A40-9966-618C3833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Ranked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9BF0A-C9AC-664A-857A-00B71282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So far, our queries have all been Boolean.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Documents either match or don’t.</a:t>
            </a:r>
          </a:p>
          <a:p>
            <a:r>
              <a:rPr lang="en-US" altLang="en-US" sz="24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Good for expert users with precise understanding of their needs and the collection</a:t>
            </a:r>
            <a:r>
              <a:rPr lang="en-US" altLang="en-US" sz="2400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Also good for applications: Applications can easily consume 1000s of results.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Not good for the majority of users.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Most users incapable of writing Boolean queries (or they are, but they think it’s too much work).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Most users don’t want to wade through 1000s of results.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This is particularly true of web search</a:t>
            </a:r>
            <a:r>
              <a:rPr lang="en-US" altLang="en-US" dirty="0">
                <a:solidFill>
                  <a:srgbClr val="357E69"/>
                </a:solidFill>
                <a:ea typeface="ＭＳ Ｐゴシック" panose="020B0600070205080204" pitchFamily="34" charset="-128"/>
              </a:rPr>
              <a:t>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0A6DB468-7592-FA45-9149-5242CB7D4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Ch. 6</a:t>
            </a:r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B63AF563-C2D8-9746-B2FB-71A920E0D1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3F329-5AD8-AE49-8866-C4DD65CB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05D27-326F-9F4B-82E5-BBF63558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B4041-F82E-964A-8EE9-EE4CC74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05558495-6F29-2842-9ED6-13BAF652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From angles to cosines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8C4FBC5A-CC00-1344-80E1-39012614F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following two notions are equivalent.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Rank documents in </a:t>
            </a:r>
            <a:r>
              <a:rPr lang="en-US" altLang="en-US" u="sng">
                <a:ea typeface="ＭＳ Ｐゴシック" panose="020B0600070205080204" pitchFamily="34" charset="-128"/>
              </a:rPr>
              <a:t>decreasing</a:t>
            </a:r>
            <a:r>
              <a:rPr lang="en-US" altLang="en-US">
                <a:ea typeface="ＭＳ Ｐゴシック" panose="020B0600070205080204" pitchFamily="34" charset="-128"/>
              </a:rPr>
              <a:t> order of the angle between query and document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Rank documents in </a:t>
            </a:r>
            <a:r>
              <a:rPr lang="en-US" altLang="en-US" u="sng">
                <a:ea typeface="ＭＳ Ｐゴシック" panose="020B0600070205080204" pitchFamily="34" charset="-128"/>
              </a:rPr>
              <a:t>increasing</a:t>
            </a:r>
            <a:r>
              <a:rPr lang="en-US" altLang="en-US">
                <a:ea typeface="ＭＳ Ｐゴシック" panose="020B0600070205080204" pitchFamily="34" charset="-128"/>
              </a:rPr>
              <a:t> order  of cosine(query,document)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Cosine is a monotonically decreasing function for the interval [0</a:t>
            </a:r>
            <a:r>
              <a:rPr lang="en-US" altLang="en-US" baseline="30000">
                <a:ea typeface="ＭＳ Ｐゴシック" panose="020B0600070205080204" pitchFamily="34" charset="-128"/>
              </a:rPr>
              <a:t>o</a:t>
            </a:r>
            <a:r>
              <a:rPr lang="en-US" altLang="en-US">
                <a:ea typeface="ＭＳ Ｐゴシック" panose="020B0600070205080204" pitchFamily="34" charset="-128"/>
              </a:rPr>
              <a:t>, 180</a:t>
            </a:r>
            <a:r>
              <a:rPr lang="en-US" altLang="en-US" baseline="30000">
                <a:ea typeface="ＭＳ Ｐゴシック" panose="020B0600070205080204" pitchFamily="34" charset="-128"/>
              </a:rPr>
              <a:t>o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</p:txBody>
      </p:sp>
      <p:sp>
        <p:nvSpPr>
          <p:cNvPr id="49155" name="TextBox 3">
            <a:extLst>
              <a:ext uri="{FF2B5EF4-FFF2-40B4-BE49-F238E27FC236}">
                <a16:creationId xmlns:a16="http://schemas.microsoft.com/office/drawing/2014/main" id="{366D10D8-00B3-8346-BAED-A3A78E209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764E8-4E0D-1D47-95AC-BD2E1E2E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87A37-8F6D-BC48-87FA-B592E061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B8838-43EA-B049-8C6F-9ED543F8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5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5E170AB9-1142-E140-826F-E3C108E2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From angles to cosines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98139EE7-54C5-2B48-9E8A-982142C28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2600">
                <a:ea typeface="ＭＳ Ｐゴシック" panose="020B0600070205080204" pitchFamily="34" charset="-128"/>
              </a:rPr>
              <a:t>But how should we be computing cosines?</a:t>
            </a:r>
          </a:p>
        </p:txBody>
      </p:sp>
      <p:sp>
        <p:nvSpPr>
          <p:cNvPr id="50179" name="TextBox 3">
            <a:extLst>
              <a:ext uri="{FF2B5EF4-FFF2-40B4-BE49-F238E27FC236}">
                <a16:creationId xmlns:a16="http://schemas.microsoft.com/office/drawing/2014/main" id="{8E9DF3CF-03F4-3A40-8772-DE0F0C1B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6.3</a:t>
            </a: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37FF8393-FBE5-A14F-A643-CDF1E891A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1219200" y="1676400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2F339-233A-E74F-B57A-1D6EC287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C04CB-A6D7-7949-8E24-93B43A21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C9E1F-68C0-0E47-BFED-BE571329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00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75A668D6-649B-2F4F-A1B5-AFD158C1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Length normalization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164CDA91-B234-F64E-83FB-4DA9D517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vector can be (length-) normalized by dividing each of its components by its length – for this we use the L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norm: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Dividing a vector by its L</a:t>
            </a:r>
            <a:r>
              <a:rPr lang="en-US" altLang="en-US" baseline="-25000">
                <a:solidFill>
                  <a:srgbClr val="C0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 norm makes it a unit (length) vector (on surface of unit hypersphere)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Effect on the two documents d and d′ (d appended to itself) from earlier slide: they have identical vectors after length-normalization.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Long and short documents now have comparable weights</a:t>
            </a:r>
          </a:p>
        </p:txBody>
      </p:sp>
      <p:graphicFrame>
        <p:nvGraphicFramePr>
          <p:cNvPr id="51203" name="Object 2">
            <a:extLst>
              <a:ext uri="{FF2B5EF4-FFF2-40B4-BE49-F238E27FC236}">
                <a16:creationId xmlns:a16="http://schemas.microsoft.com/office/drawing/2014/main" id="{43649356-13F1-F94A-BCEA-0170C1002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1913" y="2590800"/>
          <a:ext cx="2087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Equation" r:id="rId3" imgW="20193000" imgH="7315200" progId="Equation.3">
                  <p:embed/>
                </p:oleObj>
              </mc:Choice>
              <mc:Fallback>
                <p:oleObj name="Equation" r:id="rId3" imgW="20193000" imgH="7315200" progId="Equation.3">
                  <p:embed/>
                  <p:pic>
                    <p:nvPicPr>
                      <p:cNvPr id="51203" name="Object 2">
                        <a:extLst>
                          <a:ext uri="{FF2B5EF4-FFF2-40B4-BE49-F238E27FC236}">
                            <a16:creationId xmlns:a16="http://schemas.microsoft.com/office/drawing/2014/main" id="{43649356-13F1-F94A-BCEA-0170C1002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2590800"/>
                        <a:ext cx="20875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Box 4">
            <a:extLst>
              <a:ext uri="{FF2B5EF4-FFF2-40B4-BE49-F238E27FC236}">
                <a16:creationId xmlns:a16="http://schemas.microsoft.com/office/drawing/2014/main" id="{80B1CE06-024E-B642-BAC7-012D15B86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42231-5375-6848-9B78-BBA980DF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82B26-56F3-E74F-A892-205CAF57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A47B3-2355-2342-B0CA-3580E35D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1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0F5EB823-5580-7644-A6C9-05339B21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cosine(query,document)</a:t>
            </a:r>
          </a:p>
        </p:txBody>
      </p:sp>
      <p:graphicFrame>
        <p:nvGraphicFramePr>
          <p:cNvPr id="52226" name="Content Placeholder 3">
            <a:extLst>
              <a:ext uri="{FF2B5EF4-FFF2-40B4-BE49-F238E27FC236}">
                <a16:creationId xmlns:a16="http://schemas.microsoft.com/office/drawing/2014/main" id="{0B26D88F-E8E1-9042-80E2-4CB62A9C2A70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012825" y="2317750"/>
          <a:ext cx="72167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Equation" r:id="rId4" imgW="67881500" imgH="14046200" progId="Equation.3">
                  <p:embed/>
                </p:oleObj>
              </mc:Choice>
              <mc:Fallback>
                <p:oleObj name="Equation" r:id="rId4" imgW="67881500" imgH="14046200" progId="Equation.3">
                  <p:embed/>
                  <p:pic>
                    <p:nvPicPr>
                      <p:cNvPr id="52226" name="Content Placeholder 3">
                        <a:extLst>
                          <a:ext uri="{FF2B5EF4-FFF2-40B4-BE49-F238E27FC236}">
                            <a16:creationId xmlns:a16="http://schemas.microsoft.com/office/drawing/2014/main" id="{0B26D88F-E8E1-9042-80E2-4CB62A9C2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317750"/>
                        <a:ext cx="72167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Line Callout 1 4">
            <a:extLst>
              <a:ext uri="{FF2B5EF4-FFF2-40B4-BE49-F238E27FC236}">
                <a16:creationId xmlns:a16="http://schemas.microsoft.com/office/drawing/2014/main" id="{7E1FD926-592F-9049-8D24-7BCDB7C43261}"/>
              </a:ext>
            </a:extLst>
          </p:cNvPr>
          <p:cNvSpPr>
            <a:spLocks/>
          </p:cNvSpPr>
          <p:nvPr/>
        </p:nvSpPr>
        <p:spPr bwMode="auto">
          <a:xfrm>
            <a:off x="1600200" y="1676400"/>
            <a:ext cx="1984375" cy="461963"/>
          </a:xfrm>
          <a:prstGeom prst="borderCallout1">
            <a:avLst>
              <a:gd name="adj1" fmla="val 104463"/>
              <a:gd name="adj2" fmla="val 51190"/>
              <a:gd name="adj3" fmla="val 204176"/>
              <a:gd name="adj4" fmla="val 74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Dot product</a:t>
            </a:r>
          </a:p>
        </p:txBody>
      </p:sp>
      <p:grpSp>
        <p:nvGrpSpPr>
          <p:cNvPr id="52228" name="Group 9">
            <a:extLst>
              <a:ext uri="{FF2B5EF4-FFF2-40B4-BE49-F238E27FC236}">
                <a16:creationId xmlns:a16="http://schemas.microsoft.com/office/drawing/2014/main" id="{04EE6CA2-B9C9-4F48-865F-8809BE28DC63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676400"/>
            <a:ext cx="1981200" cy="762000"/>
            <a:chOff x="4114800" y="1676400"/>
            <a:chExt cx="1981200" cy="762000"/>
          </a:xfrm>
        </p:grpSpPr>
        <p:sp>
          <p:nvSpPr>
            <p:cNvPr id="52237" name="Line Callout 2 5">
              <a:extLst>
                <a:ext uri="{FF2B5EF4-FFF2-40B4-BE49-F238E27FC236}">
                  <a16:creationId xmlns:a16="http://schemas.microsoft.com/office/drawing/2014/main" id="{D8D1BEBB-387D-ED45-9A6B-E45F9C2C7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1676400"/>
              <a:ext cx="1981200" cy="457200"/>
            </a:xfrm>
            <a:prstGeom prst="borderCallout2">
              <a:avLst>
                <a:gd name="adj1" fmla="val 97319"/>
                <a:gd name="adj2" fmla="val 8153"/>
                <a:gd name="adj3" fmla="val 159227"/>
                <a:gd name="adj4" fmla="val 7509"/>
                <a:gd name="adj5" fmla="val 172023"/>
                <a:gd name="adj6" fmla="val 3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Lucida Sans" panose="020B0602030504020204" pitchFamily="34" charset="77"/>
                  <a:ea typeface="Arial Unicode MS" panose="020B0604020202020204" pitchFamily="34" charset="-128"/>
                </a:rPr>
                <a:t>Unit vectors</a:t>
              </a:r>
            </a:p>
          </p:txBody>
        </p:sp>
        <p:cxnSp>
          <p:nvCxnSpPr>
            <p:cNvPr id="52238" name="Straight Connector 7">
              <a:extLst>
                <a:ext uri="{FF2B5EF4-FFF2-40B4-BE49-F238E27FC236}">
                  <a16:creationId xmlns:a16="http://schemas.microsoft.com/office/drawing/2014/main" id="{E647E7C2-E0C1-3147-A72A-3FE810BA1B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572794" y="2286000"/>
              <a:ext cx="304006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229" name="TextBox 10">
            <a:extLst>
              <a:ext uri="{FF2B5EF4-FFF2-40B4-BE49-F238E27FC236}">
                <a16:creationId xmlns:a16="http://schemas.microsoft.com/office/drawing/2014/main" id="{8476D9A0-DAAE-4147-AFC1-AB345030D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861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q</a:t>
            </a:r>
            <a:r>
              <a:rPr lang="en-US" altLang="en-US" sz="2400" i="1" baseline="-25000">
                <a:solidFill>
                  <a:srgbClr val="0000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 is the weight of term </a:t>
            </a:r>
            <a:r>
              <a:rPr lang="en-US" altLang="en-US" sz="2400" i="1">
                <a:solidFill>
                  <a:srgbClr val="0000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 in the query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d</a:t>
            </a:r>
            <a:r>
              <a:rPr lang="en-US" altLang="en-US" sz="2400" i="1" baseline="-25000">
                <a:solidFill>
                  <a:srgbClr val="0000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 is the weight of term </a:t>
            </a:r>
            <a:r>
              <a:rPr lang="en-US" altLang="en-US" sz="2400" i="1">
                <a:solidFill>
                  <a:srgbClr val="0000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i</a:t>
            </a: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 in the document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FF"/>
              </a:solidFill>
              <a:latin typeface="Lucida Sans" panose="020B0602030504020204" pitchFamily="34" charset="77"/>
              <a:ea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cos(</a:t>
            </a:r>
            <a:r>
              <a:rPr lang="en-US" altLang="en-US" sz="2400" i="1">
                <a:latin typeface="Lucida Sans" panose="020B0602030504020204" pitchFamily="34" charset="77"/>
                <a:ea typeface="Arial Unicode MS" panose="020B0604020202020204" pitchFamily="34" charset="-128"/>
              </a:rPr>
              <a:t>q,d</a:t>
            </a: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) is the cosine similarity of </a:t>
            </a:r>
            <a:r>
              <a:rPr lang="en-US" altLang="en-US" sz="2400" i="1">
                <a:latin typeface="Lucida Sans" panose="020B0602030504020204" pitchFamily="34" charset="77"/>
                <a:ea typeface="Arial Unicode MS" panose="020B0604020202020204" pitchFamily="34" charset="-128"/>
              </a:rPr>
              <a:t>q</a:t>
            </a: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 and </a:t>
            </a:r>
            <a:r>
              <a:rPr lang="en-US" altLang="en-US" sz="2400" i="1">
                <a:latin typeface="Lucida Sans" panose="020B0602030504020204" pitchFamily="34" charset="77"/>
                <a:ea typeface="Arial Unicode MS" panose="020B0604020202020204" pitchFamily="34" charset="-128"/>
              </a:rPr>
              <a:t>d</a:t>
            </a: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 … or,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equivalently, the cosine of the angle between </a:t>
            </a:r>
            <a:r>
              <a:rPr lang="en-US" altLang="en-US" sz="2400" i="1">
                <a:latin typeface="Lucida Sans" panose="020B0602030504020204" pitchFamily="34" charset="77"/>
                <a:ea typeface="Arial Unicode MS" panose="020B0604020202020204" pitchFamily="34" charset="-128"/>
              </a:rPr>
              <a:t>q</a:t>
            </a: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 and </a:t>
            </a:r>
            <a:r>
              <a:rPr lang="en-US" altLang="en-US" sz="2400" i="1">
                <a:latin typeface="Lucida Sans" panose="020B0602030504020204" pitchFamily="34" charset="77"/>
                <a:ea typeface="Arial Unicode MS" panose="020B0604020202020204" pitchFamily="34" charset="-128"/>
              </a:rPr>
              <a:t>d</a:t>
            </a: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.</a:t>
            </a:r>
          </a:p>
        </p:txBody>
      </p:sp>
      <p:cxnSp>
        <p:nvCxnSpPr>
          <p:cNvPr id="52230" name="Straight Arrow Connector 11">
            <a:extLst>
              <a:ext uri="{FF2B5EF4-FFF2-40B4-BE49-F238E27FC236}">
                <a16:creationId xmlns:a16="http://schemas.microsoft.com/office/drawing/2014/main" id="{8F9D8A3F-E1CC-7746-A73F-531D624839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86400" y="5561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1" name="Straight Arrow Connector 12">
            <a:extLst>
              <a:ext uri="{FF2B5EF4-FFF2-40B4-BE49-F238E27FC236}">
                <a16:creationId xmlns:a16="http://schemas.microsoft.com/office/drawing/2014/main" id="{9342DE24-74EF-504F-8452-F1023BF444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08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2" name="Straight Arrow Connector 13">
            <a:extLst>
              <a:ext uri="{FF2B5EF4-FFF2-40B4-BE49-F238E27FC236}">
                <a16:creationId xmlns:a16="http://schemas.microsoft.com/office/drawing/2014/main" id="{0FE65B04-3B02-2747-986F-CEE11EB239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39000" y="5942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3" name="Straight Arrow Connector 14">
            <a:extLst>
              <a:ext uri="{FF2B5EF4-FFF2-40B4-BE49-F238E27FC236}">
                <a16:creationId xmlns:a16="http://schemas.microsoft.com/office/drawing/2014/main" id="{89101219-12B9-E349-AFF1-FBAC5922E3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77200" y="58658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4" name="Straight Arrow Connector 15">
            <a:extLst>
              <a:ext uri="{FF2B5EF4-FFF2-40B4-BE49-F238E27FC236}">
                <a16:creationId xmlns:a16="http://schemas.microsoft.com/office/drawing/2014/main" id="{6F640351-29D9-6C4E-8763-204232FA80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954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Straight Arrow Connector 16">
            <a:extLst>
              <a:ext uri="{FF2B5EF4-FFF2-40B4-BE49-F238E27FC236}">
                <a16:creationId xmlns:a16="http://schemas.microsoft.com/office/drawing/2014/main" id="{30BB9F4A-09A2-8A4E-9E83-6B6EBE26F5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0600" y="5562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6" name="TextBox 14">
            <a:extLst>
              <a:ext uri="{FF2B5EF4-FFF2-40B4-BE49-F238E27FC236}">
                <a16:creationId xmlns:a16="http://schemas.microsoft.com/office/drawing/2014/main" id="{1EDCD9B6-837F-F44A-B5DB-5946044E6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5DF80-CAA7-CC4E-B017-CC729403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90A8E-1C89-4440-802D-58885D81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260FF-E9EE-DC4E-9E1C-4D0E29CB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6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CEBC275F-BEE1-1845-B2C3-8EC1915D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Cosine for length-normalized vectors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A36762FA-B2A3-234A-AE8F-3A492C62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 length-normalized vectors, cosine similarity is simply the dot product (or scalar product):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                        for q, d length-normalized.</a:t>
            </a:r>
          </a:p>
          <a:p>
            <a:pPr>
              <a:buFont typeface="Wingdings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B0004496-89E8-7B40-8150-FC97802C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7A0240-1278-F045-BF0B-7C9EEFA40B60}" type="slidenum">
              <a:rPr lang="en-US" altLang="en-US" sz="1200">
                <a:solidFill>
                  <a:srgbClr val="898989"/>
                </a:solidFill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  <a:ea typeface="Arial Unicode MS" panose="020B0604020202020204" pitchFamily="34" charset="-128"/>
            </a:endParaRPr>
          </a:p>
        </p:txBody>
      </p:sp>
      <p:graphicFrame>
        <p:nvGraphicFramePr>
          <p:cNvPr id="54276" name="Content Placeholder 3">
            <a:extLst>
              <a:ext uri="{FF2B5EF4-FFF2-40B4-BE49-F238E27FC236}">
                <a16:creationId xmlns:a16="http://schemas.microsoft.com/office/drawing/2014/main" id="{FB1E169A-7EB7-8C40-B286-64885CA763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3124200"/>
          <a:ext cx="52006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Equation" r:id="rId3" imgW="9436100" imgH="1752600" progId="Equation.3">
                  <p:embed/>
                </p:oleObj>
              </mc:Choice>
              <mc:Fallback>
                <p:oleObj name="Equation" r:id="rId3" imgW="9436100" imgH="1752600" progId="Equation.3">
                  <p:embed/>
                  <p:pic>
                    <p:nvPicPr>
                      <p:cNvPr id="54276" name="Content Placeholder 3">
                        <a:extLst>
                          <a:ext uri="{FF2B5EF4-FFF2-40B4-BE49-F238E27FC236}">
                            <a16:creationId xmlns:a16="http://schemas.microsoft.com/office/drawing/2014/main" id="{FB1E169A-7EB7-8C40-B286-64885CA763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124200"/>
                        <a:ext cx="52006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9E120-5541-6B47-A94A-FB7B9789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C070F-F205-9942-A787-9E412BD2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</p:spTree>
    <p:extLst>
      <p:ext uri="{BB962C8B-B14F-4D97-AF65-F5344CB8AC3E}">
        <p14:creationId xmlns:p14="http://schemas.microsoft.com/office/powerpoint/2010/main" val="2139870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61AE14D2-A296-B845-BDA6-E69E312A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Cosine similarity illustrated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214A85B3-3669-9645-9FE0-F111D6F8E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200FC25C-1745-304C-9AA7-D96C99CA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796156-AD3E-4443-BAFE-F123AB45DE98}" type="slidenum">
              <a:rPr lang="en-US" altLang="en-US" sz="1200">
                <a:solidFill>
                  <a:srgbClr val="898989"/>
                </a:solidFill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  <a:ea typeface="Arial Unicode MS" panose="020B0604020202020204" pitchFamily="34" charset="-128"/>
            </a:endParaRP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F5799979-0ED8-304A-9D5E-6F127EC14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6713"/>
            <a:ext cx="655955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43742-858E-C544-BDA6-F200C753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A658E-F84C-DF4F-B33A-C2873B47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</p:spTree>
    <p:extLst>
      <p:ext uri="{BB962C8B-B14F-4D97-AF65-F5344CB8AC3E}">
        <p14:creationId xmlns:p14="http://schemas.microsoft.com/office/powerpoint/2010/main" val="4081878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3">
            <a:extLst>
              <a:ext uri="{FF2B5EF4-FFF2-40B4-BE49-F238E27FC236}">
                <a16:creationId xmlns:a16="http://schemas.microsoft.com/office/drawing/2014/main" id="{25540328-8B63-454C-BC5C-61EB8F39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73050"/>
            <a:ext cx="8610600" cy="1162050"/>
          </a:xfrm>
        </p:spPr>
        <p:txBody>
          <a:bodyPr/>
          <a:lstStyle/>
          <a:p>
            <a:pPr eaLnBrk="1" hangingPunct="1"/>
            <a:r>
              <a:rPr lang="en-US" altLang="en-US" sz="3600" b="0">
                <a:ea typeface="ＭＳ Ｐゴシック" panose="020B0600070205080204" pitchFamily="34" charset="-128"/>
              </a:rPr>
              <a:t>Cosine similarity amongst 3 documents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393A98A-5D4E-004C-8B43-6635B956B6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05200" y="2209800"/>
          <a:ext cx="5410200" cy="2436813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354" name="Text Placeholder 5">
            <a:extLst>
              <a:ext uri="{FF2B5EF4-FFF2-40B4-BE49-F238E27FC236}">
                <a16:creationId xmlns:a16="http://schemas.microsoft.com/office/drawing/2014/main" id="{B60BD76A-8106-D445-AD9B-F40A59EB7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How similar are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the novels</a:t>
            </a:r>
          </a:p>
          <a:p>
            <a:pPr eaLnBrk="1" hangingPunct="1"/>
            <a:r>
              <a:rPr lang="en-US" altLang="en-US" sz="2800">
                <a:solidFill>
                  <a:srgbClr val="0000FF"/>
                </a:solidFill>
                <a:ea typeface="ＭＳ Ｐゴシック" panose="020B0600070205080204" pitchFamily="34" charset="-128"/>
              </a:rPr>
              <a:t>SaS</a:t>
            </a:r>
            <a:r>
              <a:rPr lang="en-US" altLang="en-US" sz="2800">
                <a:ea typeface="ＭＳ Ｐゴシック" panose="020B0600070205080204" pitchFamily="34" charset="-128"/>
              </a:rPr>
              <a:t>: </a:t>
            </a:r>
            <a:r>
              <a:rPr lang="en-US" altLang="en-US" sz="2800" i="1">
                <a:ea typeface="ＭＳ Ｐゴシック" panose="020B0600070205080204" pitchFamily="34" charset="-128"/>
              </a:rPr>
              <a:t>Sense and</a:t>
            </a:r>
          </a:p>
          <a:p>
            <a:pPr eaLnBrk="1" hangingPunct="1"/>
            <a:r>
              <a:rPr lang="en-US" altLang="en-US" sz="2800" i="1">
                <a:ea typeface="ＭＳ Ｐゴシック" panose="020B0600070205080204" pitchFamily="34" charset="-128"/>
              </a:rPr>
              <a:t>Sensibility</a:t>
            </a:r>
          </a:p>
          <a:p>
            <a:pPr eaLnBrk="1" hangingPunct="1"/>
            <a:r>
              <a:rPr lang="en-US" altLang="en-US" sz="2800">
                <a:solidFill>
                  <a:srgbClr val="0000FF"/>
                </a:solidFill>
                <a:ea typeface="ＭＳ Ｐゴシック" panose="020B0600070205080204" pitchFamily="34" charset="-128"/>
              </a:rPr>
              <a:t>PaP</a:t>
            </a:r>
            <a:r>
              <a:rPr lang="en-US" altLang="en-US" sz="2800">
                <a:ea typeface="ＭＳ Ｐゴシック" panose="020B0600070205080204" pitchFamily="34" charset="-128"/>
              </a:rPr>
              <a:t>: </a:t>
            </a:r>
            <a:r>
              <a:rPr lang="en-US" altLang="en-US" sz="2800" i="1">
                <a:ea typeface="ＭＳ Ｐゴシック" panose="020B0600070205080204" pitchFamily="34" charset="-128"/>
              </a:rPr>
              <a:t>Pride and</a:t>
            </a:r>
          </a:p>
          <a:p>
            <a:pPr eaLnBrk="1" hangingPunct="1"/>
            <a:r>
              <a:rPr lang="en-US" altLang="en-US" sz="2800" i="1">
                <a:ea typeface="ＭＳ Ｐゴシック" panose="020B0600070205080204" pitchFamily="34" charset="-128"/>
              </a:rPr>
              <a:t>Prejudice</a:t>
            </a:r>
            <a:r>
              <a:rPr lang="en-US" altLang="en-US" sz="2800">
                <a:ea typeface="ＭＳ Ｐゴシック" panose="020B0600070205080204" pitchFamily="34" charset="-128"/>
              </a:rPr>
              <a:t>, and</a:t>
            </a:r>
          </a:p>
          <a:p>
            <a:pPr eaLnBrk="1" hangingPunct="1"/>
            <a:r>
              <a:rPr lang="en-US" altLang="en-US" sz="2800">
                <a:solidFill>
                  <a:srgbClr val="0000FF"/>
                </a:solidFill>
                <a:ea typeface="ＭＳ Ｐゴシック" panose="020B0600070205080204" pitchFamily="34" charset="-128"/>
              </a:rPr>
              <a:t>WH</a:t>
            </a:r>
            <a:r>
              <a:rPr lang="en-US" altLang="en-US" sz="2800">
                <a:ea typeface="ＭＳ Ｐゴシック" panose="020B0600070205080204" pitchFamily="34" charset="-128"/>
              </a:rPr>
              <a:t>: </a:t>
            </a:r>
            <a:r>
              <a:rPr lang="en-US" altLang="en-US" sz="2800" i="1">
                <a:ea typeface="ＭＳ Ｐゴシック" panose="020B0600070205080204" pitchFamily="34" charset="-128"/>
              </a:rPr>
              <a:t>Wuthering</a:t>
            </a:r>
          </a:p>
          <a:p>
            <a:pPr eaLnBrk="1" hangingPunct="1"/>
            <a:r>
              <a:rPr lang="en-US" altLang="en-US" sz="2800" i="1">
                <a:ea typeface="ＭＳ Ｐゴシック" panose="020B0600070205080204" pitchFamily="34" charset="-128"/>
              </a:rPr>
              <a:t>Heights</a:t>
            </a:r>
            <a:r>
              <a:rPr lang="en-US" altLang="en-US" sz="280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56355" name="TextBox 7">
            <a:extLst>
              <a:ext uri="{FF2B5EF4-FFF2-40B4-BE49-F238E27FC236}">
                <a16:creationId xmlns:a16="http://schemas.microsoft.com/office/drawing/2014/main" id="{82060BB2-C432-E146-B4CA-FE7F5950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800600"/>
            <a:ext cx="4748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C00000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Term frequencies (counts)</a:t>
            </a:r>
          </a:p>
        </p:txBody>
      </p:sp>
      <p:sp>
        <p:nvSpPr>
          <p:cNvPr id="56356" name="TextBox 5">
            <a:extLst>
              <a:ext uri="{FF2B5EF4-FFF2-40B4-BE49-F238E27FC236}">
                <a16:creationId xmlns:a16="http://schemas.microsoft.com/office/drawing/2014/main" id="{FD5A9E32-3A45-E846-AA5F-AF32C34E0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6.3</a:t>
            </a:r>
          </a:p>
        </p:txBody>
      </p:sp>
      <p:sp>
        <p:nvSpPr>
          <p:cNvPr id="56357" name="TextBox 7">
            <a:extLst>
              <a:ext uri="{FF2B5EF4-FFF2-40B4-BE49-F238E27FC236}">
                <a16:creationId xmlns:a16="http://schemas.microsoft.com/office/drawing/2014/main" id="{BB67D53D-6AC3-E742-B0FE-FDD678BC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6172200"/>
            <a:ext cx="8883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357E69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Note: To simplify this example, we don’t do idf weighting.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D0652-A9A7-D941-BC7D-0CA02EE1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79DB9-E8A2-C840-9F43-63C1B945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ED45D-FEFD-D141-B5EA-BFBEBEAF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E7A92-BC29-EB43-BEB3-F2250A63469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31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7">
            <a:extLst>
              <a:ext uri="{FF2B5EF4-FFF2-40B4-BE49-F238E27FC236}">
                <a16:creationId xmlns:a16="http://schemas.microsoft.com/office/drawing/2014/main" id="{CA879739-BB06-2441-96FF-9DF15045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3 documents example contd.</a:t>
            </a:r>
          </a:p>
        </p:txBody>
      </p:sp>
      <p:sp>
        <p:nvSpPr>
          <p:cNvPr id="57346" name="Text Placeholder 8">
            <a:extLst>
              <a:ext uri="{FF2B5EF4-FFF2-40B4-BE49-F238E27FC236}">
                <a16:creationId xmlns:a16="http://schemas.microsoft.com/office/drawing/2014/main" id="{49DA8B66-1D2B-E341-A610-644B35BAA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Log frequency weighting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E5B2075-B79F-E340-B7D9-536AAF5E4E2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8600" y="2438400"/>
          <a:ext cx="4191000" cy="1857375"/>
        </p:xfrm>
        <a:graphic>
          <a:graphicData uri="http://schemas.openxmlformats.org/drawingml/2006/table">
            <a:tbl>
              <a:tblPr/>
              <a:tblGrid>
                <a:gridCol w="118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379" name="Text Placeholder 10">
            <a:extLst>
              <a:ext uri="{FF2B5EF4-FFF2-40B4-BE49-F238E27FC236}">
                <a16:creationId xmlns:a16="http://schemas.microsoft.com/office/drawing/2014/main" id="{5CB593B9-D326-484D-9C0B-1E38574CD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After length normalization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E96DC83F-915A-2842-A1DF-78EE4CA29499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4645025" y="2438400"/>
          <a:ext cx="4268788" cy="1857375"/>
        </p:xfrm>
        <a:graphic>
          <a:graphicData uri="http://schemas.openxmlformats.org/drawingml/2006/table">
            <a:tbl>
              <a:tblPr/>
              <a:tblGrid>
                <a:gridCol w="1236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D39066-07DE-2E49-AE99-2BCB6CAC6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538663"/>
            <a:ext cx="3063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cos(SaS,PaP) </a:t>
            </a: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≈ </a:t>
            </a:r>
            <a:r>
              <a:rPr lang="en-US" altLang="en-US" sz="2400">
                <a:solidFill>
                  <a:srgbClr val="C00000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0.94</a:t>
            </a:r>
            <a:endParaRPr lang="en-US" altLang="en-US" sz="2400">
              <a:latin typeface="Lucida Sans" panose="020B0602030504020204" pitchFamily="34" charset="77"/>
              <a:ea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cos(SaS,WH)</a:t>
            </a: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 ≈ </a:t>
            </a:r>
            <a:r>
              <a:rPr lang="en-US" altLang="en-US" sz="2400">
                <a:solidFill>
                  <a:srgbClr val="C00000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0.79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cos(PaP,WH) </a:t>
            </a: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≈ </a:t>
            </a:r>
            <a:r>
              <a:rPr lang="en-US" altLang="en-US" sz="2400">
                <a:solidFill>
                  <a:srgbClr val="C00000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0.69</a:t>
            </a:r>
          </a:p>
        </p:txBody>
      </p:sp>
      <p:sp>
        <p:nvSpPr>
          <p:cNvPr id="57413" name="TextBox 8">
            <a:extLst>
              <a:ext uri="{FF2B5EF4-FFF2-40B4-BE49-F238E27FC236}">
                <a16:creationId xmlns:a16="http://schemas.microsoft.com/office/drawing/2014/main" id="{881896B8-1902-2841-9795-FEFC4211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47ABF-8887-D642-ABFA-1C6CFC6C9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91050"/>
            <a:ext cx="3063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dot(SaS,PaP) </a:t>
            </a: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≈ </a:t>
            </a:r>
            <a:r>
              <a:rPr lang="en-US" altLang="en-US" sz="2400">
                <a:solidFill>
                  <a:srgbClr val="C00000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12.1</a:t>
            </a:r>
            <a:endParaRPr lang="en-US" altLang="en-US" sz="2400">
              <a:latin typeface="Lucida Sans" panose="020B0602030504020204" pitchFamily="34" charset="77"/>
              <a:ea typeface="Arial Unicode MS" panose="020B060402020202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dot(SaS,WH)</a:t>
            </a: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 ≈ </a:t>
            </a:r>
            <a:r>
              <a:rPr lang="en-US" altLang="en-US" sz="2400">
                <a:solidFill>
                  <a:srgbClr val="C00000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13.4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dot(PaP,WH) </a:t>
            </a: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≈ </a:t>
            </a:r>
            <a:r>
              <a:rPr lang="en-US" altLang="en-US" sz="2400">
                <a:solidFill>
                  <a:srgbClr val="C00000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10.1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5F559-CDD4-7449-94EA-C38E89D6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B040B-0A6C-D14D-BE08-9805531E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81565-469D-B94B-B3C7-4DA166E7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2F896-7DCE-3748-9598-7DB1C8BFFB5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6">
            <a:extLst>
              <a:ext uri="{FF2B5EF4-FFF2-40B4-BE49-F238E27FC236}">
                <a16:creationId xmlns:a16="http://schemas.microsoft.com/office/drawing/2014/main" id="{A730EFCA-26A1-C54A-ABA9-43DF6A14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99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Computing cosine scores</a:t>
            </a:r>
          </a:p>
        </p:txBody>
      </p:sp>
      <p:pic>
        <p:nvPicPr>
          <p:cNvPr id="58370" name="Content Placeholder 8">
            <a:extLst>
              <a:ext uri="{FF2B5EF4-FFF2-40B4-BE49-F238E27FC236}">
                <a16:creationId xmlns:a16="http://schemas.microsoft.com/office/drawing/2014/main" id="{7844CEFD-A9DD-C24F-AF74-93E9F0A79C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73213"/>
            <a:ext cx="8153400" cy="5187950"/>
          </a:xfrm>
        </p:spPr>
      </p:pic>
      <p:sp>
        <p:nvSpPr>
          <p:cNvPr id="58371" name="TextBox 3">
            <a:extLst>
              <a:ext uri="{FF2B5EF4-FFF2-40B4-BE49-F238E27FC236}">
                <a16:creationId xmlns:a16="http://schemas.microsoft.com/office/drawing/2014/main" id="{B60FD5EC-C345-8946-882C-E10BFD189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6DBDA-26B3-494B-BA8C-F5CD3B25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50F93-6E4A-1B4A-A85F-3CE367BF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97586-E94D-9948-A1F0-10C8CA94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6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F37A4C5-1A6C-D443-B8DD-FDAE28EE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Computing cosine scores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7FD8CC5B-8476-304D-88A0-DB0C9A08B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Previous algorithm scores term-at-a-time (TAAT)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Algorithm can be adapted to scoring document-at-a-time (DAAT)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Storing </a:t>
            </a:r>
            <a:r>
              <a:rPr lang="en-US" altLang="en-US" i="1">
                <a:ea typeface="ＭＳ Ｐゴシック" panose="020B0600070205080204" pitchFamily="34" charset="-128"/>
              </a:rPr>
              <a:t>w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t,d</a:t>
            </a:r>
            <a:r>
              <a:rPr lang="en-US" altLang="en-US">
                <a:ea typeface="ＭＳ Ｐゴシック" panose="020B0600070205080204" pitchFamily="34" charset="-128"/>
              </a:rPr>
              <a:t> in each posting could be expensive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…because we’d have to store a floating point number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For tf-idf scoring, it suffices to store </a:t>
            </a:r>
            <a:r>
              <a:rPr lang="en-US" altLang="en-US" i="1">
                <a:ea typeface="ＭＳ Ｐゴシック" panose="020B0600070205080204" pitchFamily="34" charset="-128"/>
              </a:rPr>
              <a:t>tf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t,d</a:t>
            </a:r>
            <a:r>
              <a:rPr lang="en-US" altLang="en-US">
                <a:ea typeface="ＭＳ Ｐゴシック" panose="020B0600070205080204" pitchFamily="34" charset="-128"/>
              </a:rPr>
              <a:t> in the posting and </a:t>
            </a:r>
            <a:r>
              <a:rPr lang="en-US" altLang="en-US" i="1">
                <a:ea typeface="ＭＳ Ｐゴシック" panose="020B0600070205080204" pitchFamily="34" charset="-128"/>
              </a:rPr>
              <a:t>idf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t</a:t>
            </a:r>
            <a:r>
              <a:rPr lang="en-US" altLang="en-US">
                <a:ea typeface="ＭＳ Ｐゴシック" panose="020B0600070205080204" pitchFamily="34" charset="-128"/>
              </a:rPr>
              <a:t> in the head of the postings list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Extracting the top K items can be done with a priority queue (e.g., a heap)</a:t>
            </a:r>
          </a:p>
        </p:txBody>
      </p:sp>
      <p:sp>
        <p:nvSpPr>
          <p:cNvPr id="59395" name="TextBox 4">
            <a:extLst>
              <a:ext uri="{FF2B5EF4-FFF2-40B4-BE49-F238E27FC236}">
                <a16:creationId xmlns:a16="http://schemas.microsoft.com/office/drawing/2014/main" id="{18AA18AC-FF32-2344-8269-6FBE259A7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8D1B2-8347-5241-A8EC-FDE7F3CA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B622B-D66E-244E-9F64-E5E9D128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689AA-F119-E54C-A570-43173090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2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BC0E1BE1-F89A-BE4E-A364-A3DFEA3F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Problem with Boolean search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29041F00-809C-3649-868D-95BFF596B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Boolean queries often result in either too few (=0) or too many (1000s) results.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Query 1: “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standard user </a:t>
            </a:r>
            <a:r>
              <a:rPr lang="en-US" altLang="en-US" sz="2800" i="1" dirty="0" err="1">
                <a:ea typeface="ＭＳ Ｐゴシック" panose="020B0600070205080204" pitchFamily="34" charset="-128"/>
              </a:rPr>
              <a:t>dlink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650</a:t>
            </a:r>
            <a:r>
              <a:rPr lang="en-US" altLang="en-US" sz="2800" dirty="0">
                <a:ea typeface="ＭＳ Ｐゴシック" panose="020B0600070205080204" pitchFamily="34" charset="-128"/>
              </a:rPr>
              <a:t>” → 200,000 hits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Query 2: “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standard user </a:t>
            </a:r>
            <a:r>
              <a:rPr lang="en-US" altLang="en-US" sz="2800" i="1" dirty="0" err="1">
                <a:ea typeface="ＭＳ Ｐゴシック" panose="020B0600070205080204" pitchFamily="34" charset="-128"/>
              </a:rPr>
              <a:t>dlink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650 no card found</a:t>
            </a:r>
            <a:r>
              <a:rPr lang="en-US" altLang="en-US" sz="2800" dirty="0">
                <a:ea typeface="ＭＳ Ｐゴシック" panose="020B0600070205080204" pitchFamily="34" charset="-128"/>
              </a:rPr>
              <a:t>”: 0 hits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It takes a lot of skill to come up with a query that produces a manageable number of hits.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AND gives too few; OR gives too many</a:t>
            </a:r>
          </a:p>
        </p:txBody>
      </p:sp>
      <p:sp>
        <p:nvSpPr>
          <p:cNvPr id="19459" name="TextBox 4">
            <a:extLst>
              <a:ext uri="{FF2B5EF4-FFF2-40B4-BE49-F238E27FC236}">
                <a16:creationId xmlns:a16="http://schemas.microsoft.com/office/drawing/2014/main" id="{88F7BA94-4075-6549-BD8A-94E7DC797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Ch. 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2C428-42CB-CF40-9FAD-DA81583A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915BF-5B06-144B-B81F-9F678099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03CAE-25BC-2543-945F-96D50753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98A08740-7628-744A-AEB1-7D79CD9230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7936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F31D8FE0-3E5E-CA43-B67E-1CB5B3E7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tf-idf weighting has many variants</a:t>
            </a:r>
          </a:p>
        </p:txBody>
      </p:sp>
      <p:pic>
        <p:nvPicPr>
          <p:cNvPr id="61442" name="Content Placeholder 7">
            <a:extLst>
              <a:ext uri="{FF2B5EF4-FFF2-40B4-BE49-F238E27FC236}">
                <a16:creationId xmlns:a16="http://schemas.microsoft.com/office/drawing/2014/main" id="{FCFACC48-1CDF-6040-A320-4D13064611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8" y="2506663"/>
            <a:ext cx="8888412" cy="2751137"/>
          </a:xfrm>
        </p:spPr>
      </p:pic>
      <p:sp>
        <p:nvSpPr>
          <p:cNvPr id="61443" name="Rectangle 8">
            <a:extLst>
              <a:ext uri="{FF2B5EF4-FFF2-40B4-BE49-F238E27FC236}">
                <a16:creationId xmlns:a16="http://schemas.microsoft.com/office/drawing/2014/main" id="{2ACD3ABD-0C77-634C-90FD-0469BACE7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19400"/>
            <a:ext cx="7772400" cy="381000"/>
          </a:xfrm>
          <a:prstGeom prst="rect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Lucida Sans" panose="020B0602030504020204" pitchFamily="34" charset="77"/>
              <a:ea typeface="Arial Unicode MS" panose="020B0604020202020204" pitchFamily="34" charset="-128"/>
            </a:endParaRPr>
          </a:p>
        </p:txBody>
      </p:sp>
      <p:sp>
        <p:nvSpPr>
          <p:cNvPr id="61444" name="TextBox 6">
            <a:extLst>
              <a:ext uri="{FF2B5EF4-FFF2-40B4-BE49-F238E27FC236}">
                <a16:creationId xmlns:a16="http://schemas.microsoft.com/office/drawing/2014/main" id="{96A1B86B-38BF-9B45-BB29-3AA6A4681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971AC-858A-BD45-BCFB-C95BF4FC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BE1A6-947F-E54D-8405-8350DE57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4E540-16D4-3643-9771-128B147F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3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613DB8DD-C3EF-9648-9CE4-1907CA12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Weighting may differ in queries vs documents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E8A24B3A-78B5-9E4D-A386-BD552C30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Many search engines allow for different weightings for queries vs. documents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SMART Notation: denotes the combination in use in an engine, with the notation </a:t>
            </a:r>
            <a:r>
              <a:rPr lang="en-US" altLang="en-US" i="1">
                <a:solidFill>
                  <a:srgbClr val="C00000"/>
                </a:solidFill>
                <a:ea typeface="ＭＳ Ｐゴシック" panose="020B0600070205080204" pitchFamily="34" charset="-128"/>
              </a:rPr>
              <a:t>ddd.qqq,</a:t>
            </a:r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 using the acronyms from the previous table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very standard weighting scheme is: lnc.ltc</a:t>
            </a:r>
          </a:p>
          <a:p>
            <a:pPr eaLnBrk="1" hangingPunct="1">
              <a:spcAft>
                <a:spcPts val="9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Document: logarithmic tf </a:t>
            </a:r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(l as first character)</a:t>
            </a:r>
            <a:r>
              <a:rPr lang="en-US" altLang="en-US">
                <a:ea typeface="ＭＳ Ｐゴシック" panose="020B0600070205080204" pitchFamily="34" charset="-128"/>
              </a:rPr>
              <a:t>, no idf and cosine normalization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Query: logarithmic tf (l in leftmost column), idf (t in second column), cosine normalization …</a:t>
            </a:r>
          </a:p>
        </p:txBody>
      </p:sp>
      <p:sp>
        <p:nvSpPr>
          <p:cNvPr id="63491" name="TextBox 4">
            <a:extLst>
              <a:ext uri="{FF2B5EF4-FFF2-40B4-BE49-F238E27FC236}">
                <a16:creationId xmlns:a16="http://schemas.microsoft.com/office/drawing/2014/main" id="{E4366AE4-6EF4-814F-A955-F71DC50D7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C7A21-2515-DD40-B54C-06B055D6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245F3-0CA2-E14D-8FAC-7D53961D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7861B-75C0-324B-A286-302899CF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25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67E5B050-38AA-D74D-9132-1F338321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tf-idf example: lnc.ltc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1C2133-7B7B-6F41-A91A-6BF04ACB03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" y="2514600"/>
          <a:ext cx="9067800" cy="276542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3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0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Term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Query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Document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Prod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tf-raw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tf-wt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df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idf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n’lize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tf-raw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tf-wt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wt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n’lize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 Unicode MS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auto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5000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2.3 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0.52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best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50000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0.34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car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 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2.0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0.52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0.52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0.27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insurance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1000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3.0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3.0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0.78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1.3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0.68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 Unicode MS" charset="0"/>
                        </a:rPr>
                        <a:t>0.53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634" name="TextBox 4">
            <a:extLst>
              <a:ext uri="{FF2B5EF4-FFF2-40B4-BE49-F238E27FC236}">
                <a16:creationId xmlns:a16="http://schemas.microsoft.com/office/drawing/2014/main" id="{BD5A7BA4-A67F-5243-8095-3DFDB890F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00200"/>
            <a:ext cx="6302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Document: </a:t>
            </a:r>
            <a:r>
              <a:rPr lang="en-US" altLang="en-US" sz="2400" i="1">
                <a:latin typeface="Lucida Sans" panose="020B0602030504020204" pitchFamily="34" charset="77"/>
                <a:ea typeface="Arial Unicode MS" panose="020B0604020202020204" pitchFamily="34" charset="-128"/>
              </a:rPr>
              <a:t>car insurance auto insurance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anose="020B0602030504020204" pitchFamily="34" charset="77"/>
                <a:ea typeface="Arial Unicode MS" panose="020B0604020202020204" pitchFamily="34" charset="-128"/>
              </a:rPr>
              <a:t>Query: </a:t>
            </a:r>
            <a:r>
              <a:rPr lang="en-US" altLang="en-US" sz="2400" i="1">
                <a:latin typeface="Lucida Sans" panose="020B0602030504020204" pitchFamily="34" charset="77"/>
                <a:ea typeface="Arial Unicode MS" panose="020B0604020202020204" pitchFamily="34" charset="-128"/>
              </a:rPr>
              <a:t>best car insurance</a:t>
            </a:r>
          </a:p>
        </p:txBody>
      </p:sp>
      <p:sp>
        <p:nvSpPr>
          <p:cNvPr id="65635" name="TextBox 7">
            <a:extLst>
              <a:ext uri="{FF2B5EF4-FFF2-40B4-BE49-F238E27FC236}">
                <a16:creationId xmlns:a16="http://schemas.microsoft.com/office/drawing/2014/main" id="{43C581A3-DEFF-D94E-AC45-26CC51AE2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6243638"/>
            <a:ext cx="4595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Score = 0+0+0.27+0.53 = 0.8</a:t>
            </a:r>
          </a:p>
        </p:txBody>
      </p:sp>
      <p:grpSp>
        <p:nvGrpSpPr>
          <p:cNvPr id="65636" name="Group 10">
            <a:extLst>
              <a:ext uri="{FF2B5EF4-FFF2-40B4-BE49-F238E27FC236}">
                <a16:creationId xmlns:a16="http://schemas.microsoft.com/office/drawing/2014/main" id="{07832AF8-64D2-124A-91D7-C815B65A9DE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715000"/>
            <a:ext cx="4895850" cy="461963"/>
            <a:chOff x="2133600" y="5715000"/>
            <a:chExt cx="4895850" cy="461665"/>
          </a:xfrm>
        </p:grpSpPr>
        <p:sp>
          <p:nvSpPr>
            <p:cNvPr id="65638" name="TextBox 8">
              <a:extLst>
                <a:ext uri="{FF2B5EF4-FFF2-40B4-BE49-F238E27FC236}">
                  <a16:creationId xmlns:a16="http://schemas.microsoft.com/office/drawing/2014/main" id="{0521D1C5-446F-C64B-A2B2-077D8404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5715000"/>
              <a:ext cx="21018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anose="020B0602030504020204" pitchFamily="34" charset="77"/>
                  <a:ea typeface="Arial Unicode MS" panose="020B0604020202020204" pitchFamily="34" charset="-128"/>
                </a:rPr>
                <a:t>Doc length =</a:t>
              </a:r>
            </a:p>
          </p:txBody>
        </p:sp>
        <p:graphicFrame>
          <p:nvGraphicFramePr>
            <p:cNvPr id="65639" name="Object 2">
              <a:extLst>
                <a:ext uri="{FF2B5EF4-FFF2-40B4-BE49-F238E27FC236}">
                  <a16:creationId xmlns:a16="http://schemas.microsoft.com/office/drawing/2014/main" id="{B7E21CAD-996A-4246-8494-62AB1EAABB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0350" y="5729723"/>
            <a:ext cx="2959100" cy="40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22" name="Equation" r:id="rId3" imgW="9067800" imgH="1244600" progId="Equation.3">
                    <p:embed/>
                  </p:oleObj>
                </mc:Choice>
                <mc:Fallback>
                  <p:oleObj name="Equation" r:id="rId3" imgW="9067800" imgH="1244600" progId="Equation.3">
                    <p:embed/>
                    <p:pic>
                      <p:nvPicPr>
                        <p:cNvPr id="65639" name="Object 2">
                          <a:extLst>
                            <a:ext uri="{FF2B5EF4-FFF2-40B4-BE49-F238E27FC236}">
                              <a16:creationId xmlns:a16="http://schemas.microsoft.com/office/drawing/2014/main" id="{B7E21CAD-996A-4246-8494-62AB1EAABB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350" y="5729723"/>
                          <a:ext cx="2959100" cy="405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637" name="TextBox 9">
            <a:extLst>
              <a:ext uri="{FF2B5EF4-FFF2-40B4-BE49-F238E27FC236}">
                <a16:creationId xmlns:a16="http://schemas.microsoft.com/office/drawing/2014/main" id="{2D4C6782-D225-CF4B-8EB4-29ED4A930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Sec. 6.4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FEB7C-A809-BF47-84E0-E46F46B2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A6E3A-421E-4541-8B87-3A88FC12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182B7-7256-4448-9516-1EB008AD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84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A25A82EF-D6EF-0B40-B499-B22F9D5B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 – vector space ranking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7D7B83DC-F0A7-CF48-8150-E088EEA1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876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Represent the query as a weighted tf-idf vector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Represent each document as a weighted tf-idf vector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Compute the cosine similarity score for the query vector and each document vector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  <a:ea typeface="ＭＳ Ｐゴシック" panose="020B0600070205080204" pitchFamily="34" charset="-128"/>
              </a:rPr>
              <a:t>Rank documents with respect to the query by score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Return the top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(e.g., </a:t>
            </a:r>
            <a:r>
              <a:rPr lang="en-US" altLang="en-US" i="1">
                <a:ea typeface="ＭＳ Ｐゴシック" panose="020B0600070205080204" pitchFamily="34" charset="-128"/>
              </a:rPr>
              <a:t>K</a:t>
            </a:r>
            <a:r>
              <a:rPr lang="en-US" altLang="en-US">
                <a:ea typeface="ＭＳ Ｐゴシック" panose="020B0600070205080204" pitchFamily="34" charset="-128"/>
              </a:rPr>
              <a:t> = 10) to the user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72E5B-7CD9-B24B-BDA9-EDC5D610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75D22-E689-B745-A9E8-6345B2F1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AD04A-51BB-FE42-B827-D581F063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312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3033713"/>
            <a:ext cx="7772400" cy="1104900"/>
          </a:xfrm>
        </p:spPr>
        <p:txBody>
          <a:bodyPr/>
          <a:lstStyle/>
          <a:p>
            <a:pPr eaLnBrk="1" hangingPunct="1">
              <a:defRPr/>
            </a:pPr>
            <a:r>
              <a:rPr lang="en-US" sz="9600" dirty="0">
                <a:solidFill>
                  <a:srgbClr val="0000FF"/>
                </a:solidFill>
                <a:latin typeface="Arial" charset="0"/>
                <a:cs typeface="+mj-cs"/>
              </a:rPr>
              <a:t>Thank You</a:t>
            </a: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 flipV="1">
            <a:off x="449263" y="6172200"/>
            <a:ext cx="8269287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DF016076-4A01-294D-8FE9-6308BBC2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Ranked retrieval models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C97F29E7-9C31-E144-952E-F2FF52EA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800" dirty="0">
                <a:ea typeface="ＭＳ Ｐゴシック" panose="020B0600070205080204" pitchFamily="34" charset="-128"/>
              </a:rPr>
              <a:t>Rather than a set of documents satisfying a query expression, in 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ranked retrieval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 system returns an ordering over the (top) documents in the collection for a query</a:t>
            </a:r>
          </a:p>
          <a:p>
            <a:pPr>
              <a:spcAft>
                <a:spcPts val="600"/>
              </a:spcAft>
            </a:pP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Free text queries</a:t>
            </a:r>
            <a:r>
              <a:rPr lang="en-US" altLang="en-US" sz="2800" dirty="0">
                <a:ea typeface="ＭＳ Ｐゴシック" panose="020B0600070205080204" pitchFamily="34" charset="-128"/>
              </a:rPr>
              <a:t>: Rather than a query language of operators and expressions, the user’s query is just one or more words in a human language</a:t>
            </a:r>
          </a:p>
          <a:p>
            <a:pPr>
              <a:spcAft>
                <a:spcPts val="600"/>
              </a:spcAft>
            </a:pPr>
            <a:r>
              <a:rPr lang="en-US" altLang="en-US" sz="2800" dirty="0">
                <a:ea typeface="ＭＳ Ｐゴシック" panose="020B0600070205080204" pitchFamily="34" charset="-128"/>
              </a:rPr>
              <a:t>In principle, there are two separate choices here, but in practice, ranked retrieval has normally been associated with free text queries and vice versa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86F99271-2F28-8248-A19D-4D4A2E57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2A6273-7859-8843-AA07-7F5373C456AE}" type="slidenum">
              <a:rPr lang="en-US" altLang="en-US" sz="1200">
                <a:solidFill>
                  <a:srgbClr val="898989"/>
                </a:solidFill>
                <a:ea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ea typeface="Arial Unicode MS" panose="020B0604020202020204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55F30-E614-5649-872D-2D525BEF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2CB65-5475-1D47-8A17-685EE3F4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610F21F3-11AA-D949-B369-458AC053A8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17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05048185-CF61-0241-B00C-EBB2909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Ranked Retrieval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513D2693-8537-EB48-BADA-AD50B3F81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When a system produces a ranked result set, large result sets are not an issue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Indeed, the size of the result set is not an issue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We just show the top </a:t>
            </a:r>
            <a:r>
              <a:rPr lang="en-US" altLang="en-US" i="1" dirty="0">
                <a:ea typeface="ＭＳ Ｐゴシック" panose="020B0600070205080204" pitchFamily="34" charset="-128"/>
              </a:rPr>
              <a:t>k </a:t>
            </a:r>
            <a:r>
              <a:rPr lang="en-US" altLang="en-US" dirty="0">
                <a:ea typeface="ＭＳ Ｐゴシック" panose="020B0600070205080204" pitchFamily="34" charset="-128"/>
              </a:rPr>
              <a:t>( ≈ 10) results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We don’t overwhelm the user</a:t>
            </a: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Premise: the ranking algorithm works</a:t>
            </a:r>
          </a:p>
        </p:txBody>
      </p:sp>
      <p:sp>
        <p:nvSpPr>
          <p:cNvPr id="22531" name="TextBox 4">
            <a:extLst>
              <a:ext uri="{FF2B5EF4-FFF2-40B4-BE49-F238E27FC236}">
                <a16:creationId xmlns:a16="http://schemas.microsoft.com/office/drawing/2014/main" id="{5776EAC6-A8D1-AA4E-A7DE-7632EF286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Ch. 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B107B-8349-4E48-A03B-B2AB9AAB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DF16B-CB8A-B142-8529-796FFE21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072EE-A33F-4D40-9380-4FED7517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C1998D0F-D5D5-124A-9CDB-C5F6264FE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73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CD1589A9-2CC7-6440-BF18-5478169A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Scoring as the basis of ranked retrieval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CE4A02B2-B8EF-4244-BDB1-2D018A93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772"/>
            <a:ext cx="8229600" cy="4497391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We wish to return in order the documents most likely to be useful to the searcher</a:t>
            </a:r>
          </a:p>
          <a:p>
            <a:pPr eaLnBrk="1" hangingPunct="1"/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How can we rank-order the documents in the collection with respect to a query?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Assign a score – say in [0, 1] – to each document</a:t>
            </a:r>
          </a:p>
          <a:p>
            <a:pPr eaLnBrk="1" hangingPunct="1"/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This score measures how well document and query “match”.</a:t>
            </a:r>
          </a:p>
        </p:txBody>
      </p:sp>
      <p:sp>
        <p:nvSpPr>
          <p:cNvPr id="23555" name="TextBox 4">
            <a:extLst>
              <a:ext uri="{FF2B5EF4-FFF2-40B4-BE49-F238E27FC236}">
                <a16:creationId xmlns:a16="http://schemas.microsoft.com/office/drawing/2014/main" id="{AEE85427-B2DC-A84C-A6EC-95BB7DAF6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Ch. 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1F82D-8B4A-3B40-B7E0-8F5A2E29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C019A-E447-C040-8194-4BBC3072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2A0C-4402-EC45-9148-D8CFDF6A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5018C7A0-4C6D-6441-B069-BE866A559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12604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77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DD2AF088-D109-854D-8608-F5AD06DF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Take 1: Jaccard coefficient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72ADEE1B-08E2-5E47-BEFF-14FBAC01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 common measure of overlap of two sets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</a:rPr>
              <a:t>B</a:t>
            </a:r>
          </a:p>
          <a:p>
            <a:pPr eaLnBrk="1" hangingPunct="1"/>
            <a:r>
              <a:rPr lang="en-US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(A,B) =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|</a:t>
            </a: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∩</a:t>
            </a: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B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| / |</a:t>
            </a: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∪ </a:t>
            </a: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|</a:t>
            </a:r>
          </a:p>
          <a:p>
            <a:pPr eaLnBrk="1" hangingPunct="1"/>
            <a:r>
              <a:rPr lang="en-US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(A,A) =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1</a:t>
            </a:r>
          </a:p>
          <a:p>
            <a:pPr eaLnBrk="1" hangingPunct="1"/>
            <a:r>
              <a:rPr lang="en-US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jaccard</a:t>
            </a: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(A,B) =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if </a:t>
            </a: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 ∩ B =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0</a:t>
            </a:r>
          </a:p>
          <a:p>
            <a:pPr eaLnBrk="1" hangingPunct="1"/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</a:rPr>
              <a:t> don’t have to be the same size.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Always assigns a number between 0 and 1.</a:t>
            </a:r>
          </a:p>
        </p:txBody>
      </p:sp>
      <p:sp>
        <p:nvSpPr>
          <p:cNvPr id="24579" name="TextBox 4">
            <a:extLst>
              <a:ext uri="{FF2B5EF4-FFF2-40B4-BE49-F238E27FC236}">
                <a16:creationId xmlns:a16="http://schemas.microsoft.com/office/drawing/2014/main" id="{E6162D02-D81B-4C49-A796-ED23F8335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Ch. 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83E5D-DA65-6D4D-B773-05786C1F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4BDC6-8835-BA47-B397-07A58CCD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C7938-4027-B649-85A8-1615DC9B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275BF889-E4A7-084B-80C6-FED9E41827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9556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39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25755C5-F303-9E49-A5E5-E0AE4AF1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Jaccard coefficient: Scoring example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0BF4F427-EC8D-6C47-B467-9C923246F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What is the query-document match score that the Jaccard coefficient computes for each of the two documents below?</a:t>
            </a:r>
          </a:p>
          <a:p>
            <a:pPr eaLnBrk="1" hangingPunct="1"/>
            <a:r>
              <a:rPr lang="en-US" altLang="en-US" sz="2800" u="sng" dirty="0">
                <a:ea typeface="ＭＳ Ｐゴシック" panose="020B0600070205080204" pitchFamily="34" charset="-128"/>
              </a:rPr>
              <a:t>Query</a:t>
            </a:r>
            <a:r>
              <a:rPr lang="en-US" altLang="en-US" sz="2800" dirty="0">
                <a:ea typeface="ＭＳ Ｐゴシック" panose="020B0600070205080204" pitchFamily="34" charset="-128"/>
              </a:rPr>
              <a:t>: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ides of march</a:t>
            </a:r>
          </a:p>
          <a:p>
            <a:pPr eaLnBrk="1" hangingPunct="1"/>
            <a:r>
              <a:rPr lang="en-US" altLang="en-US" sz="2800" u="sng" dirty="0">
                <a:ea typeface="ＭＳ Ｐゴシック" panose="020B0600070205080204" pitchFamily="34" charset="-128"/>
              </a:rPr>
              <a:t>Document</a:t>
            </a:r>
            <a:r>
              <a:rPr lang="en-US" altLang="en-US" sz="2800" dirty="0">
                <a:ea typeface="ＭＳ Ｐゴシック" panose="020B0600070205080204" pitchFamily="34" charset="-128"/>
              </a:rPr>
              <a:t> 1: </a:t>
            </a:r>
            <a:r>
              <a:rPr lang="en-US" altLang="en-US" sz="2800" i="1" dirty="0" err="1">
                <a:ea typeface="ＭＳ Ｐゴシック" panose="020B0600070205080204" pitchFamily="34" charset="-128"/>
              </a:rPr>
              <a:t>caesar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 died in march</a:t>
            </a:r>
          </a:p>
          <a:p>
            <a:pPr eaLnBrk="1" hangingPunct="1"/>
            <a:r>
              <a:rPr lang="en-US" altLang="en-US" sz="2800" u="sng" dirty="0">
                <a:ea typeface="ＭＳ Ｐゴシック" panose="020B0600070205080204" pitchFamily="34" charset="-128"/>
              </a:rPr>
              <a:t>Document</a:t>
            </a:r>
            <a:r>
              <a:rPr lang="en-US" altLang="en-US" sz="2800" dirty="0">
                <a:ea typeface="ＭＳ Ｐゴシック" panose="020B0600070205080204" pitchFamily="34" charset="-128"/>
              </a:rPr>
              <a:t> 2: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the long march</a:t>
            </a:r>
            <a:endParaRPr lang="en-US" altLang="en-US" sz="2800" u="sng" dirty="0">
              <a:ea typeface="ＭＳ Ｐゴシック" panose="020B0600070205080204" pitchFamily="34" charset="-128"/>
            </a:endParaRPr>
          </a:p>
        </p:txBody>
      </p:sp>
      <p:sp>
        <p:nvSpPr>
          <p:cNvPr id="25603" name="TextBox 4">
            <a:extLst>
              <a:ext uri="{FF2B5EF4-FFF2-40B4-BE49-F238E27FC236}">
                <a16:creationId xmlns:a16="http://schemas.microsoft.com/office/drawing/2014/main" id="{FF6AD721-085D-0943-80C0-F920CABF8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anose="020B0602030504020204" pitchFamily="34" charset="77"/>
                <a:ea typeface="Arial Unicode MS" panose="020B0604020202020204" pitchFamily="34" charset="-128"/>
              </a:rPr>
              <a:t>Ch. 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9A0AC-E071-144A-BB22-BB8A9293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29 Sep 2019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00E60-A899-6942-AEEA-2E4AFD27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CSPL-201@IIT Jammu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5C916-D511-034A-815E-BBD6EB2C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307A-B60E-3E4C-B673-B20EAFE329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92405D0F-A513-3B4F-8737-12B2A2B736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1" y="1412876"/>
            <a:ext cx="8382000" cy="34924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5481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24466</TotalTime>
  <Words>2890</Words>
  <Application>Microsoft Macintosh PowerPoint</Application>
  <PresentationFormat>On-screen Show (4:3)</PresentationFormat>
  <Paragraphs>587</Paragraphs>
  <Slides>44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Apple Chancery</vt:lpstr>
      <vt:lpstr>Arial</vt:lpstr>
      <vt:lpstr>Calibri</vt:lpstr>
      <vt:lpstr>Lucida Sans</vt:lpstr>
      <vt:lpstr>Lucida Sans Unicode</vt:lpstr>
      <vt:lpstr>Palatino Linotype</vt:lpstr>
      <vt:lpstr>Wingdings</vt:lpstr>
      <vt:lpstr>Default Design</vt:lpstr>
      <vt:lpstr>Microsoft Excel 97 - 2004 Worksheet</vt:lpstr>
      <vt:lpstr>Microsoft Equation 3.0</vt:lpstr>
      <vt:lpstr>Microsoft Equation</vt:lpstr>
      <vt:lpstr>Ranked Retrieval</vt:lpstr>
      <vt:lpstr>Outline</vt:lpstr>
      <vt:lpstr>Ranked retrieval</vt:lpstr>
      <vt:lpstr>Problem with Boolean search</vt:lpstr>
      <vt:lpstr>Ranked retrieval models</vt:lpstr>
      <vt:lpstr>Ranked Retrieval</vt:lpstr>
      <vt:lpstr>Scoring as the basis of ranked retrieval</vt:lpstr>
      <vt:lpstr>Take 1: Jaccard coefficient</vt:lpstr>
      <vt:lpstr>Jaccard coefficient: Scoring example</vt:lpstr>
      <vt:lpstr>Issues with Jaccard for scoring</vt:lpstr>
      <vt:lpstr>Query-document matching scores</vt:lpstr>
      <vt:lpstr>Recall: Binary term-document incidence matrix</vt:lpstr>
      <vt:lpstr>Term-document count matrices</vt:lpstr>
      <vt:lpstr>Bag of words model</vt:lpstr>
      <vt:lpstr>Term frequency tf</vt:lpstr>
      <vt:lpstr>Log-frequency weighting</vt:lpstr>
      <vt:lpstr>Rare terms are more informative</vt:lpstr>
      <vt:lpstr>Collection vs. Document frequency</vt:lpstr>
      <vt:lpstr>idf weight</vt:lpstr>
      <vt:lpstr>idf example, suppose N = 1 million</vt:lpstr>
      <vt:lpstr>Effect of idf on ranking</vt:lpstr>
      <vt:lpstr>tf-idf weighting</vt:lpstr>
      <vt:lpstr>Score for a document given a query</vt:lpstr>
      <vt:lpstr>Binary → count → weight matrix</vt:lpstr>
      <vt:lpstr>Documents as vectors</vt:lpstr>
      <vt:lpstr>Queries as vectors</vt:lpstr>
      <vt:lpstr>Formalizing vector space proximity</vt:lpstr>
      <vt:lpstr>Why distance is a bad idea</vt:lpstr>
      <vt:lpstr>Use angle instead of distance</vt:lpstr>
      <vt:lpstr>From angles to cosines</vt:lpstr>
      <vt:lpstr>From angles to cosines</vt:lpstr>
      <vt:lpstr>Length normalization</vt:lpstr>
      <vt:lpstr>cosine(query,document)</vt:lpstr>
      <vt:lpstr>Cosine for length-normalized vectors</vt:lpstr>
      <vt:lpstr>Cosine similarity illustrated</vt:lpstr>
      <vt:lpstr>Cosine similarity amongst 3 documents</vt:lpstr>
      <vt:lpstr>3 documents example contd.</vt:lpstr>
      <vt:lpstr>Computing cosine scores</vt:lpstr>
      <vt:lpstr>Computing cosine scores</vt:lpstr>
      <vt:lpstr>tf-idf weighting has many variants</vt:lpstr>
      <vt:lpstr>Weighting may differ in queries vs documents</vt:lpstr>
      <vt:lpstr>tf-idf example: lnc.ltc</vt:lpstr>
      <vt:lpstr>Summary – vector space ranking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Slides</dc:title>
  <dc:creator>hp1</dc:creator>
  <cp:lastModifiedBy>viren@ee.iitb.ac.in</cp:lastModifiedBy>
  <cp:revision>664</cp:revision>
  <dcterms:created xsi:type="dcterms:W3CDTF">2008-02-15T08:25:31Z</dcterms:created>
  <dcterms:modified xsi:type="dcterms:W3CDTF">2019-09-29T04:42:16Z</dcterms:modified>
</cp:coreProperties>
</file>