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, Teams&#10;&#10;Description automatically generated"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605" y="643467"/>
            <a:ext cx="8704790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527180" y="4306229"/>
            <a:ext cx="64305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/>
          <p:nvPr/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11151A"/>
              </a:gs>
              <a:gs pos="100000">
                <a:srgbClr val="11151A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2" name="Google Shape;182;p24"/>
          <p:cNvGrpSpPr/>
          <p:nvPr/>
        </p:nvGrpSpPr>
        <p:grpSpPr>
          <a:xfrm flipH="1" rot="10800000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83" name="Google Shape;183;p24"/>
            <p:cNvPicPr preferRelativeResize="0"/>
            <p:nvPr/>
          </p:nvPicPr>
          <p:blipFill rotWithShape="1">
            <a:blip r:embed="rId3">
              <a:alphaModFix/>
            </a:blip>
            <a:srcRect b="9820" l="0" r="0" t="45715"/>
            <a:stretch/>
          </p:blipFill>
          <p:spPr>
            <a:xfrm>
              <a:off x="0" y="3808676"/>
              <a:ext cx="12192000" cy="3049325"/>
            </a:xfrm>
            <a:custGeom>
              <a:rect b="b" l="l" r="r" t="t"/>
              <a:pathLst>
                <a:path extrusionOk="0" h="3049325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184" name="Google Shape;184;p24"/>
            <p:cNvSpPr/>
            <p:nvPr/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24"/>
          <p:cNvSpPr txBox="1"/>
          <p:nvPr/>
        </p:nvSpPr>
        <p:spPr>
          <a:xfrm>
            <a:off x="1179226" y="448056"/>
            <a:ext cx="9833548" cy="1066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baseline="30000" lang="en-US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b="1" lang="en-US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 Normal Form</a:t>
            </a:r>
            <a:r>
              <a:rPr lang="en-US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1179226" y="3049325"/>
            <a:ext cx="9833548" cy="2945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76327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Customer( CustId, Phone, Address) 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Customer_Email(</a:t>
            </a:r>
            <a:r>
              <a:rPr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CustID</a:t>
            </a: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Email) 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Email (</a:t>
            </a:r>
            <a:r>
              <a:rPr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Password) 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Product (PID, Price, Stock, Name) 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Product_Name(</a:t>
            </a:r>
            <a:r>
              <a:rPr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 CatID)  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76327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76327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76327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1"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There is no transition dependency in any other relation, So, all relations are in 3NF. 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1"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all relation No, non-prime attribute can find any prime attribute so all relations are in BCNF 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76327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76327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970908" y="1220919"/>
            <a:ext cx="542578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AND RELATIONAL ALGEBRA QUERIES</a:t>
            </a:r>
            <a:r>
              <a:rPr lang="en-US" sz="4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cap="flat" cmpd="sng" w="1270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5"/>
          <p:cNvSpPr/>
          <p:nvPr/>
        </p:nvSpPr>
        <p:spPr>
          <a:xfrm rot="-5400000">
            <a:off x="8912417" y="1202394"/>
            <a:ext cx="2387600" cy="23876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6821310" y="0"/>
            <a:ext cx="2315251" cy="1550992"/>
          </a:xfrm>
          <a:custGeom>
            <a:rect b="b" l="l" r="r" t="t"/>
            <a:pathLst>
              <a:path extrusionOk="0" h="1550992" w="2315251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25"/>
          <p:cNvCxnSpPr/>
          <p:nvPr/>
        </p:nvCxnSpPr>
        <p:spPr>
          <a:xfrm>
            <a:off x="11724638" y="1331572"/>
            <a:ext cx="0" cy="1597708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98" name="Google Shape;198;p25"/>
          <p:cNvSpPr/>
          <p:nvPr/>
        </p:nvSpPr>
        <p:spPr>
          <a:xfrm>
            <a:off x="11005550" y="4112081"/>
            <a:ext cx="1186451" cy="1771650"/>
          </a:xfrm>
          <a:custGeom>
            <a:rect b="b" l="l" r="r" t="t"/>
            <a:pathLst>
              <a:path extrusionOk="0" h="1771650" w="1186451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5"/>
          <p:cNvSpPr/>
          <p:nvPr/>
        </p:nvSpPr>
        <p:spPr>
          <a:xfrm rot="-607105">
            <a:off x="6086940" y="4145122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6821310" y="4962670"/>
            <a:ext cx="2643352" cy="1895331"/>
          </a:xfrm>
          <a:custGeom>
            <a:rect b="b" l="l" r="r" t="t"/>
            <a:pathLst>
              <a:path extrusionOk="0" h="1895331" w="2643352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/>
          <p:nvPr/>
        </p:nvSpPr>
        <p:spPr>
          <a:xfrm>
            <a:off x="338328" y="303591"/>
            <a:ext cx="4335327" cy="5896743"/>
          </a:xfrm>
          <a:prstGeom prst="rect">
            <a:avLst/>
          </a:prstGeom>
          <a:solidFill>
            <a:schemeClr val="dk1">
              <a:alpha val="14901"/>
            </a:schemeClr>
          </a:solidFill>
          <a:ln cap="sq" cmpd="thinThick" w="127000">
            <a:solidFill>
              <a:schemeClr val="dk1">
                <a:alpha val="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594360" y="637125"/>
            <a:ext cx="3802276" cy="5256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queries shows data/present in each table.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Graphical user interface, text, application, email&#10;&#10;Description automatically generated"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2278" y="575350"/>
            <a:ext cx="7305906" cy="2575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&#10;&#10;Description automatically generated" id="208" name="Google Shape;20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2278" y="3513850"/>
            <a:ext cx="7268735" cy="257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, application&#10;&#10;Description automatically generated" id="213" name="Google Shape;2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1098" y="341693"/>
            <a:ext cx="7640442" cy="30051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214" name="Google Shape;21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9853" y="3533383"/>
            <a:ext cx="7640441" cy="2903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, application&#10;&#10;Description automatically generated" id="219" name="Google Shape;21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4685" y="313336"/>
            <a:ext cx="7603271" cy="2834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application&#10;&#10;Description automatically generated" id="220" name="Google Shape;22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2091" y="3555612"/>
            <a:ext cx="7779832" cy="2898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1848465" y="3298722"/>
            <a:ext cx="8495070" cy="17844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Relational Algebra Queries</a:t>
            </a:r>
            <a:r>
              <a:rPr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rket" id="228" name="Google Shape;22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264" y="1371601"/>
            <a:ext cx="1175474" cy="117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579496" y="1587970"/>
            <a:ext cx="11033008" cy="4768380"/>
          </a:xfrm>
          <a:prstGeom prst="roundRect">
            <a:avLst>
              <a:gd fmla="val 3174" name="adj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 flipH="1">
            <a:off x="1324857" y="422940"/>
            <a:ext cx="10497679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  Write a relational algebra query to find the name of customer  with  CustID 4. </a:t>
            </a:r>
            <a:endParaRPr b="1" sz="3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application&#10;&#10;Description automatically generated" id="236" name="Google Shape;23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740" y="1709446"/>
            <a:ext cx="7458973" cy="4589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90578" y="459863"/>
            <a:ext cx="11263222" cy="1004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  Write a Relational Algebra Query to find the CustID    where  deliverystatus is   delivered.</a:t>
            </a:r>
            <a:endParaRPr sz="3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1"/>
          <p:cNvSpPr/>
          <p:nvPr/>
        </p:nvSpPr>
        <p:spPr>
          <a:xfrm>
            <a:off x="579496" y="1587970"/>
            <a:ext cx="11033008" cy="4768380"/>
          </a:xfrm>
          <a:prstGeom prst="roundRect">
            <a:avLst>
              <a:gd fmla="val 3174" name="adj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application&#10;&#10;Description automatically generated" id="244" name="Google Shape;24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0135" y="1772062"/>
            <a:ext cx="8206594" cy="4277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838200" y="459863"/>
            <a:ext cx="10515600" cy="1004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  Write a Relational Algebra Query to find the name, phone No. and address whose SID is 3.</a:t>
            </a:r>
            <a:endParaRPr sz="3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2"/>
          <p:cNvSpPr/>
          <p:nvPr/>
        </p:nvSpPr>
        <p:spPr>
          <a:xfrm>
            <a:off x="579496" y="1587970"/>
            <a:ext cx="11033008" cy="4768380"/>
          </a:xfrm>
          <a:prstGeom prst="roundRect">
            <a:avLst>
              <a:gd fmla="val 3174" name="adj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, email&#10;&#10;Description automatically generated" id="252" name="Google Shape;25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5760" y="1720269"/>
            <a:ext cx="9040481" cy="4653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838200" y="459863"/>
            <a:ext cx="10515600" cy="1004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 Write a Relational Algebra Query to find the PID and name of the  product and SID where the price is less than 100.</a:t>
            </a:r>
            <a:endParaRPr sz="3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3"/>
          <p:cNvSpPr/>
          <p:nvPr/>
        </p:nvSpPr>
        <p:spPr>
          <a:xfrm>
            <a:off x="579496" y="1587970"/>
            <a:ext cx="11033008" cy="4768380"/>
          </a:xfrm>
          <a:prstGeom prst="roundRect">
            <a:avLst>
              <a:gd fmla="val 3174" name="adj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, email&#10;&#10;Description automatically generated" id="260" name="Google Shape;26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0137" y="1667760"/>
            <a:ext cx="8767310" cy="4615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OVERVIEW :- 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customer can register to purchase an item. </a:t>
            </a:r>
            <a:endParaRPr/>
          </a:p>
          <a:p>
            <a:pPr indent="1143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Registration, each customer will have a unique cid (customer id), email and password. A customer can purchase one or more items in different quantities. </a:t>
            </a:r>
            <a:endParaRPr/>
          </a:p>
          <a:p>
            <a:pPr indent="1143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item can be of different category based on their type. Based on the quantity. </a:t>
            </a:r>
            <a:endParaRPr/>
          </a:p>
          <a:p>
            <a:pPr indent="1143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will be a supplier and courier table. </a:t>
            </a:r>
            <a:endParaRPr/>
          </a:p>
          <a:p>
            <a:pPr indent="1143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customer can order many items. Each order will have a customer Id, courier Id, supplier, productid as primary key </a:t>
            </a:r>
            <a:endParaRPr/>
          </a:p>
          <a:p>
            <a:pPr indent="1143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838200" y="459863"/>
            <a:ext cx="10515600" cy="1004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Write a Relational Algebra Query to find the CatID of the category  sports.</a:t>
            </a:r>
            <a:endParaRPr sz="3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4"/>
          <p:cNvSpPr/>
          <p:nvPr/>
        </p:nvSpPr>
        <p:spPr>
          <a:xfrm>
            <a:off x="579496" y="1587970"/>
            <a:ext cx="11033008" cy="4768380"/>
          </a:xfrm>
          <a:prstGeom prst="roundRect">
            <a:avLst>
              <a:gd fmla="val 3174" name="adj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application&#10;&#10;Description automatically generated" id="268" name="Google Shape;26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3872" y="1660438"/>
            <a:ext cx="9270520" cy="460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/>
          <p:nvPr/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5"/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 QUERIES: - </a:t>
            </a:r>
            <a:endParaRPr/>
          </a:p>
        </p:txBody>
      </p:sp>
      <p:sp>
        <p:nvSpPr>
          <p:cNvPr id="276" name="Google Shape;276;p35"/>
          <p:cNvSpPr/>
          <p:nvPr/>
        </p:nvSpPr>
        <p:spPr>
          <a:xfrm flipH="1">
            <a:off x="0" y="581159"/>
            <a:ext cx="5464879" cy="6276841"/>
          </a:xfrm>
          <a:custGeom>
            <a:rect b="b" l="l" r="r" t="t"/>
            <a:pathLst>
              <a:path extrusionOk="0" h="6276841" w="5464879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atabase" id="277" name="Google Shape;27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470" y="1815320"/>
            <a:ext cx="4141760" cy="4141760"/>
          </a:xfrm>
          <a:custGeom>
            <a:rect b="b" l="l" r="r" t="t"/>
            <a:pathLst>
              <a:path extrusionOk="0" h="4377846" w="414176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/>
        </p:nvSpPr>
        <p:spPr>
          <a:xfrm>
            <a:off x="194381" y="329151"/>
            <a:ext cx="10911840" cy="64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 1.Write a query to find out the name of the customer with  maximum price of order. </a:t>
            </a:r>
            <a:endParaRPr/>
          </a:p>
        </p:txBody>
      </p:sp>
      <p:pic>
        <p:nvPicPr>
          <p:cNvPr descr="Graphical user interface, text, application&#10;&#10;Description automatically generated" id="283" name="Google Shape;283;p36"/>
          <p:cNvPicPr preferRelativeResize="0"/>
          <p:nvPr/>
        </p:nvPicPr>
        <p:blipFill rotWithShape="1">
          <a:blip r:embed="rId3">
            <a:alphaModFix/>
          </a:blip>
          <a:srcRect b="5690" l="0" r="1" t="0"/>
          <a:stretch/>
        </p:blipFill>
        <p:spPr>
          <a:xfrm>
            <a:off x="596948" y="1373325"/>
            <a:ext cx="10911840" cy="483679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/>
        </p:nvSpPr>
        <p:spPr>
          <a:xfrm>
            <a:off x="611325" y="401038"/>
            <a:ext cx="10911840" cy="64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Write a query to find out the details of all orders placed by   customer named ‘Eshaan Saxena’.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A picture containing text&#10;&#10;Description automatically generated" id="289" name="Google Shape;28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306" y="1350375"/>
            <a:ext cx="9975009" cy="5106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/>
        </p:nvSpPr>
        <p:spPr>
          <a:xfrm>
            <a:off x="467552" y="530434"/>
            <a:ext cx="10911840" cy="64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 Write a query to find out the details of courier having pending   delivery. </a:t>
            </a:r>
            <a:endParaRPr/>
          </a:p>
        </p:txBody>
      </p:sp>
      <p:pic>
        <p:nvPicPr>
          <p:cNvPr descr="Graphical user interface, text&#10;&#10;Description automatically generated" id="295" name="Google Shape;295;p38"/>
          <p:cNvPicPr preferRelativeResize="0"/>
          <p:nvPr/>
        </p:nvPicPr>
        <p:blipFill rotWithShape="1">
          <a:blip r:embed="rId3">
            <a:alphaModFix/>
          </a:blip>
          <a:srcRect b="949" l="0" r="1" t="0"/>
          <a:stretch/>
        </p:blipFill>
        <p:spPr>
          <a:xfrm>
            <a:off x="640080" y="1502722"/>
            <a:ext cx="10911840" cy="483679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/>
        </p:nvSpPr>
        <p:spPr>
          <a:xfrm>
            <a:off x="410042" y="602321"/>
            <a:ext cx="10911840" cy="64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4.Write a query to find the details of all the orders placed so far. </a:t>
            </a:r>
            <a:endParaRPr/>
          </a:p>
        </p:txBody>
      </p:sp>
      <p:pic>
        <p:nvPicPr>
          <p:cNvPr descr="Graphical user interface, table&#10;&#10;Description automatically generated" id="301" name="Google Shape;30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456" y="1538808"/>
            <a:ext cx="9471803" cy="5232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0"/>
          <p:cNvSpPr txBox="1"/>
          <p:nvPr/>
        </p:nvSpPr>
        <p:spPr>
          <a:xfrm>
            <a:off x="1094095" y="851517"/>
            <a:ext cx="5238466" cy="29914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308" name="Google Shape;308;p40"/>
          <p:cNvSpPr/>
          <p:nvPr/>
        </p:nvSpPr>
        <p:spPr>
          <a:xfrm>
            <a:off x="5510370" y="851518"/>
            <a:ext cx="6184806" cy="5154967"/>
          </a:xfrm>
          <a:custGeom>
            <a:rect b="b" l="l" r="r" t="t"/>
            <a:pathLst>
              <a:path extrusionOk="0" h="5154967" w="6184806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miling Face with No Fill" id="309" name="Google Shape;30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1503" y="2129307"/>
            <a:ext cx="3217333" cy="3217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-1" y="0"/>
            <a:ext cx="38646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12724" y="3433763"/>
            <a:ext cx="3197013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ENTITY SET</a:t>
            </a: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 </a:t>
            </a:r>
            <a:endParaRPr/>
          </a:p>
        </p:txBody>
      </p:sp>
      <p:pic>
        <p:nvPicPr>
          <p:cNvPr descr="Store"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271" y="212254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4330719" y="641615"/>
            <a:ext cx="7289799" cy="5533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- Details of customers who are going to register are  store.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OnlineShop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- Details of the online shops which are selling their products are stored.       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                                                                      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Supplier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- Details of the Supplier who are sending the product are stored.    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                                                            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- Details of product stored here (ex. type, stock, price etc.)     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                                                               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Orders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- Details of order given by customer are stored. (ex.  order date, delivery status etc.)   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                                                                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- Details of category in which products are   categorizes are store. 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7.Courier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- Details of Courier company who are going to deliver the products are stored.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0795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1171074" y="1396686"/>
            <a:ext cx="3240506" cy="406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RELATION SET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5240055" y="1981374"/>
            <a:ext cx="6540006" cy="4985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Shipment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 -  This relation set established relation between order placed by customer and courier  service which delivers it. It is many to one relation  between orders and courier.  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9525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Places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 - A one to many relation between customer and places. One customer can place many orders. 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Has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-   Customer and supplier have many to many  relationships. Different customers can order products from different suppliers.   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9525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Supplies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 - ‘Supplies’ is one to many relation between supplier and product. 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Belongs to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-   It is many to one relation between product  and category. Many products of either same   or different brand may belong to same category. 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9525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-    It is many to many relation between customer and product.     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ER- DIAGRAM: 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9"/>
          <p:cNvSpPr/>
          <p:nvPr/>
        </p:nvSpPr>
        <p:spPr>
          <a:xfrm rot="-54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/>
          <p:nvPr/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&#10;&#10;Description automatically generated"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302" y="804888"/>
            <a:ext cx="7854175" cy="543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Initial Schema</a:t>
            </a: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(1</a:t>
            </a:r>
            <a:r>
              <a:rPr b="1" baseline="30000"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1"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Normal Form)</a:t>
            </a: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Customer(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CustID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Email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Name, Phone, Address, Password)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has(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CustID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, SID)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Supplier (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Phone, Name, Address)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Orders (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PID, Orderdate, Quantity, Deliverystatus, CustID, CrID)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Order( 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CustID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(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price ,Stock ,CatID , Name ,SID)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Courier(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Name, Phone, Address)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Category(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CatID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Name)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Dependencies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1182443" y="1541371"/>
            <a:ext cx="10905066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 Table: -                                                                                         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CustID,Email—&gt;Name,Phone, Address, Password 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</a:t>
            </a:r>
            <a:r>
              <a:rPr lang="en-US" sz="1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r>
              <a:rPr b="1" lang="en-US" sz="1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CustID—&gt; Email, Phone, Name, Address</a:t>
            </a:r>
            <a:r>
              <a:rPr lang="en-US" sz="1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--------------&gt;      </a:t>
            </a: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Partial Dependencies 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 </a:t>
            </a:r>
            <a:r>
              <a:rPr b="1" lang="en-US" sz="1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Email —&gt;Name, Password 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--------------------------&gt; 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Supplier Table: - 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 SID—&gt; Phone, Name, Address 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 Table: - 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    </a:t>
            </a:r>
            <a:r>
              <a:rPr b="1" lang="en-US" sz="1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   CrID, OID—&gt; PID, Orderdate, Quantity, Deliverystatus, CustID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------&gt; 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</a:t>
            </a:r>
            <a:r>
              <a:rPr b="1" lang="en-US" sz="1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CrId —&gt; Deliverystatus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-------------&gt;                            </a:t>
            </a: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Partial Dependencies 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Product Table: - 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PID—&gt; Price, Stock, CatID, Name, SID 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Courier Table: - 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CrID—&gt; Name, Phone, Address 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 Table: - 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CatID—&gt; Name 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1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/>
        </p:nvSpPr>
        <p:spPr>
          <a:xfrm>
            <a:off x="1179226" y="826680"/>
            <a:ext cx="98335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(2</a:t>
            </a:r>
            <a:r>
              <a:rPr b="1" baseline="30000"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1"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Normal Form)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Customer( </a:t>
            </a:r>
            <a:r>
              <a:rPr lang="en-US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CustId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Email, Name, Phone, Address)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Email( </a:t>
            </a:r>
            <a:r>
              <a:rPr lang="en-US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Password)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Supplier (</a:t>
            </a:r>
            <a:r>
              <a:rPr lang="en-US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SID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Phone, Name, Address)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Orders (</a:t>
            </a:r>
            <a:r>
              <a:rPr lang="en-US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OID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 Orderdate, Quantity, CustID ,CrId, PID)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Courier_Delivery (</a:t>
            </a:r>
            <a:r>
              <a:rPr lang="en-US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CrID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Delivery, Status)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 (</a:t>
            </a:r>
            <a:r>
              <a:rPr lang="en-US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PID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Price, Stock, CatID, Name, SID)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Courier(</a:t>
            </a:r>
            <a:r>
              <a:rPr lang="en-US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CrID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Name, Phone, Address)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Category( </a:t>
            </a:r>
            <a:r>
              <a:rPr lang="en-US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CatID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Name) </a:t>
            </a:r>
            <a:endParaRPr/>
          </a:p>
          <a:p>
            <a:pPr indent="8255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8255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250078" y="1153572"/>
            <a:ext cx="3637156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Functional Dependencies </a:t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4335796" y="544880"/>
            <a:ext cx="6906491" cy="6003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 Table: - 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CustID—&gt; Email, Name, Phone, Address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</a:t>
            </a:r>
            <a:r>
              <a:rPr lang="en-US"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 CustID—&gt;Email  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--------------------------------&gt;          </a:t>
            </a: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Transitivity 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 </a:t>
            </a:r>
            <a:r>
              <a:rPr lang="en-US"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Email—&gt; Name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--------------------------------&gt;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762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Email: Table: -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 Email—&gt; Password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762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Supplier Table: -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SID—&gt; Phone, Name, Address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762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Orders Table: -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 OID—&gt;PID, Orderdate, Quantity, CustID, CrID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762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Courier_Delivery Table: -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CrId—&gt; Delivery status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 Table:-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 PID—&gt; Price, Stock, CatID, Name, SID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</a:t>
            </a:r>
            <a:r>
              <a:rPr lang="en-US"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   PID—&gt; Name  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 --------------------------------&gt;         </a:t>
            </a: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 Transitivity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</a:t>
            </a:r>
            <a:r>
              <a:rPr lang="en-US"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 Name—&gt; CatID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 --------------------------------&gt;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Courier Table: -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 CrID—&gt; Name, Phone, Address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 Table: -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 CatID—&gt; Name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762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762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