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57" r:id="rId6"/>
    <p:sldId id="275" r:id="rId7"/>
    <p:sldId id="258" r:id="rId8"/>
    <p:sldId id="267" r:id="rId9"/>
    <p:sldId id="279" r:id="rId10"/>
    <p:sldId id="260" r:id="rId11"/>
    <p:sldId id="280" r:id="rId12"/>
    <p:sldId id="261" r:id="rId13"/>
    <p:sldId id="281" r:id="rId14"/>
    <p:sldId id="262" r:id="rId15"/>
    <p:sldId id="263" r:id="rId16"/>
    <p:sldId id="282" r:id="rId17"/>
    <p:sldId id="264" r:id="rId18"/>
    <p:sldId id="26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60" autoAdjust="0"/>
    <p:restoredTop sz="94660"/>
  </p:normalViewPr>
  <p:slideViewPr>
    <p:cSldViewPr snapToGrid="0">
      <p:cViewPr>
        <p:scale>
          <a:sx n="66" d="100"/>
          <a:sy n="66" d="100"/>
        </p:scale>
        <p:origin x="7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30/11/2023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30/11/2023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30/11/2023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30/11/2023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30/11/2023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30/11/2023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30/11/2023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30/11/2023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30/11/2023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30/11/2023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30/11/2023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30/11/2023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575" y="1069340"/>
            <a:ext cx="10673715" cy="1470025"/>
          </a:xfrm>
        </p:spPr>
        <p:txBody>
          <a:bodyPr/>
          <a:lstStyle/>
          <a:p>
            <a:r>
              <a:rPr lang="en-US" altLang="en-GB" sz="2400" u="sng" dirty="0"/>
              <a:t>MEDICINE RECOGNITION USING MACHINE LEARNING</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 </a:t>
            </a:r>
            <a:r>
              <a:rPr lang="en-US" altLang="en-GB" dirty="0"/>
              <a:t>CAI-05</a:t>
            </a:r>
          </a:p>
        </p:txBody>
      </p:sp>
      <p:graphicFrame>
        <p:nvGraphicFramePr>
          <p:cNvPr id="4" name="Table 3"/>
          <p:cNvGraphicFramePr>
            <a:graphicFrameLocks noGrp="1"/>
          </p:cNvGraphicFramePr>
          <p:nvPr>
            <p:extLst>
              <p:ext uri="{D42A27DB-BD31-4B8C-83A1-F6EECF244321}">
                <p14:modId xmlns:p14="http://schemas.microsoft.com/office/powerpoint/2010/main" val="963106272"/>
              </p:ext>
            </p:extLst>
          </p:nvPr>
        </p:nvGraphicFramePr>
        <p:xfrm>
          <a:off x="630904" y="3285430"/>
          <a:ext cx="5418666" cy="2470861"/>
        </p:xfrm>
        <a:graphic>
          <a:graphicData uri="http://schemas.openxmlformats.org/drawingml/2006/table">
            <a:tbl>
              <a:tblPr firstRow="1" bandRow="1">
                <a:tableStyleId>{2D5ABB26-0587-4C30-8999-92F81FD0307C}</a:tableStyleId>
              </a:tblPr>
              <a:tblGrid>
                <a:gridCol w="2067560">
                  <a:extLst>
                    <a:ext uri="{9D8B030D-6E8A-4147-A177-3AD203B41FA5}">
                      <a16:colId xmlns:a16="http://schemas.microsoft.com/office/drawing/2014/main" val="20000"/>
                    </a:ext>
                  </a:extLst>
                </a:gridCol>
                <a:gridCol w="3351106">
                  <a:extLst>
                    <a:ext uri="{9D8B030D-6E8A-4147-A177-3AD203B41FA5}">
                      <a16:colId xmlns:a16="http://schemas.microsoft.com/office/drawing/2014/main" val="20001"/>
                    </a:ext>
                  </a:extLst>
                </a:gridCol>
              </a:tblGrid>
              <a:tr h="326881">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6881">
                <a:tc>
                  <a:txBody>
                    <a:bodyPr/>
                    <a:lstStyle/>
                    <a:p>
                      <a:pPr algn="ctr"/>
                      <a:r>
                        <a:rPr lang="en-GB" dirty="0"/>
                        <a:t>20201</a:t>
                      </a:r>
                      <a:r>
                        <a:rPr lang="en-US" altLang="en-GB" dirty="0"/>
                        <a:t>CAI0038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en-GB" dirty="0"/>
                        <a:t>ERINA RIFA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6881">
                <a:tc>
                  <a:txBody>
                    <a:bodyPr/>
                    <a:lstStyle/>
                    <a:p>
                      <a:pPr algn="ctr"/>
                      <a:r>
                        <a:rPr lang="en-GB" dirty="0"/>
                        <a:t>20201</a:t>
                      </a:r>
                      <a:r>
                        <a:rPr lang="en-US" altLang="en-GB" sz="1800" dirty="0">
                          <a:sym typeface="+mn-ea"/>
                        </a:rPr>
                        <a:t>CAI0004</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en-GB" dirty="0"/>
                        <a:t>ANUJ M</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7741">
                <a:tc>
                  <a:txBody>
                    <a:bodyPr/>
                    <a:lstStyle/>
                    <a:p>
                      <a:pPr algn="ctr"/>
                      <a:r>
                        <a:rPr lang="en-GB" dirty="0"/>
                        <a:t>20201</a:t>
                      </a:r>
                      <a:r>
                        <a:rPr lang="en-US" altLang="en-GB" sz="1800" dirty="0">
                          <a:sym typeface="+mn-ea"/>
                        </a:rPr>
                        <a:t>CAI0059</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lnSpc>
                          <a:spcPct val="80000"/>
                        </a:lnSpc>
                      </a:pPr>
                      <a:r>
                        <a:rPr lang="en-US" altLang="en-GB" dirty="0"/>
                        <a:t>JASBIN K</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4206">
                <a:tc>
                  <a:txBody>
                    <a:bodyPr/>
                    <a:lstStyle/>
                    <a:p>
                      <a:pPr algn="ctr"/>
                      <a:r>
                        <a:rPr lang="en-GB" sz="1800" dirty="0">
                          <a:sym typeface="+mn-ea"/>
                        </a:rPr>
                        <a:t>20201</a:t>
                      </a:r>
                      <a:r>
                        <a:rPr lang="en-US" altLang="en-GB" sz="1800" dirty="0">
                          <a:sym typeface="+mn-ea"/>
                        </a:rPr>
                        <a:t>CAI0064                 </a:t>
                      </a:r>
                      <a:endParaRPr lang="en-GB" sz="1800" dirty="0"/>
                    </a:p>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lnSpc>
                          <a:spcPct val="80000"/>
                        </a:lnSpc>
                      </a:pPr>
                      <a:r>
                        <a:rPr lang="en-US" altLang="en-GB" dirty="0"/>
                        <a:t>HARSHID P</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26881">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5" name="Subtitle 2"/>
          <p:cNvSpPr txBox="1"/>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a:t>Dr. </a:t>
            </a:r>
            <a:r>
              <a:rPr lang="en-US" altLang="en-GB" sz="1700" dirty="0"/>
              <a:t>MURALI PARAMESWARAN</a:t>
            </a:r>
            <a:endParaRPr lang="en-GB" sz="1700" dirty="0"/>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p:nvPr/>
        </p:nvSpPr>
        <p:spPr>
          <a:xfrm>
            <a:off x="3986772" y="334089"/>
            <a:ext cx="3970594" cy="55218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a:t>Review-1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40E76-159C-4754-9FCE-1C35F91A87C5}"/>
              </a:ext>
            </a:extLst>
          </p:cNvPr>
          <p:cNvSpPr>
            <a:spLocks noGrp="1"/>
          </p:cNvSpPr>
          <p:nvPr>
            <p:ph type="title"/>
          </p:nvPr>
        </p:nvSpPr>
        <p:spPr/>
        <p:txBody>
          <a:bodyPr/>
          <a:lstStyle/>
          <a:p>
            <a:r>
              <a:rPr lang="en-GB" dirty="0"/>
              <a:t>Methodology</a:t>
            </a:r>
            <a:endParaRPr lang="en-IN" dirty="0"/>
          </a:p>
        </p:txBody>
      </p:sp>
      <p:sp>
        <p:nvSpPr>
          <p:cNvPr id="3" name="Content Placeholder 2">
            <a:extLst>
              <a:ext uri="{FF2B5EF4-FFF2-40B4-BE49-F238E27FC236}">
                <a16:creationId xmlns:a16="http://schemas.microsoft.com/office/drawing/2014/main" id="{E158FAB1-5A40-E938-ECB9-824D4CF6CDB9}"/>
              </a:ext>
            </a:extLst>
          </p:cNvPr>
          <p:cNvSpPr>
            <a:spLocks noGrp="1"/>
          </p:cNvSpPr>
          <p:nvPr>
            <p:ph idx="1"/>
          </p:nvPr>
        </p:nvSpPr>
        <p:spPr/>
        <p:txBody>
          <a:bodyPr>
            <a:normAutofit fontScale="70000" lnSpcReduction="20000"/>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2600" b="1" dirty="0">
                <a:latin typeface="Times New Roman" panose="02020603050405020304" pitchFamily="18" charset="0"/>
                <a:cs typeface="Times New Roman" panose="02020603050405020304" pitchFamily="18" charset="0"/>
              </a:rPr>
              <a:t>6. Data Extraction:</a:t>
            </a:r>
          </a:p>
          <a:p>
            <a:r>
              <a:rPr lang="en-US" sz="2300" dirty="0">
                <a:latin typeface="Times New Roman" panose="02020603050405020304" pitchFamily="18" charset="0"/>
                <a:cs typeface="Times New Roman" panose="02020603050405020304" pitchFamily="18" charset="0"/>
              </a:rPr>
              <a:t>Systematically extract data from the selected literature, including information on methodologies employed in image recognition studies, types of machine learning algorithms used, and key outcomes. Ensure consistency in data extraction to facilitate a comparative analysis.</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r>
              <a:rPr lang="en-US" sz="2600" b="1" dirty="0">
                <a:latin typeface="Times New Roman" panose="02020603050405020304" pitchFamily="18" charset="0"/>
                <a:cs typeface="Times New Roman" panose="02020603050405020304" pitchFamily="18" charset="0"/>
              </a:rPr>
              <a:t>7. Synthesis of Findings:</a:t>
            </a:r>
          </a:p>
          <a:p>
            <a:r>
              <a:rPr lang="en-US" sz="2300" dirty="0">
                <a:latin typeface="Times New Roman" panose="02020603050405020304" pitchFamily="18" charset="0"/>
                <a:cs typeface="Times New Roman" panose="02020603050405020304" pitchFamily="18" charset="0"/>
              </a:rPr>
              <a:t>Organize and synthesize the extracted information to identify common themes, trends, and patterns across the selected literature. Compare and contrast the advantages and disadvantages highlighted in various studies to derive overarching insights.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2600" b="1" dirty="0">
                <a:latin typeface="Times New Roman" panose="02020603050405020304" pitchFamily="18" charset="0"/>
                <a:cs typeface="Times New Roman" panose="02020603050405020304" pitchFamily="18" charset="0"/>
              </a:rPr>
              <a:t>8. Critical Analysis:</a:t>
            </a:r>
          </a:p>
          <a:p>
            <a:r>
              <a:rPr lang="en-US" sz="2300" dirty="0">
                <a:latin typeface="Times New Roman" panose="02020603050405020304" pitchFamily="18" charset="0"/>
                <a:cs typeface="Times New Roman" panose="02020603050405020304" pitchFamily="18" charset="0"/>
              </a:rPr>
              <a:t>Conduct a critical analysis of the methodologies employed in the selected studies. Evaluate the strengths and limitations of the machine learning approaches used in pharmaceutical image recognition. Discuss any notable variations in experimental design and outcomes.</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r>
              <a:rPr lang="en-US" sz="2600" b="1" dirty="0">
                <a:latin typeface="Times New Roman" panose="02020603050405020304" pitchFamily="18" charset="0"/>
                <a:cs typeface="Times New Roman" panose="02020603050405020304" pitchFamily="18" charset="0"/>
              </a:rPr>
              <a:t>9. Identification of Research Gaps:</a:t>
            </a:r>
          </a:p>
          <a:p>
            <a:r>
              <a:rPr lang="en-US" sz="2300" dirty="0">
                <a:latin typeface="Times New Roman" panose="02020603050405020304" pitchFamily="18" charset="0"/>
                <a:cs typeface="Times New Roman" panose="02020603050405020304" pitchFamily="18" charset="0"/>
              </a:rPr>
              <a:t>Identify gaps in the existing literature, areas where further research is needed, and potential limitations in the methodologies employed. This step contributes to the formulation of recommendations for future studies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071927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12797" t="64699" r="6729" b="18919"/>
          <a:stretch>
            <a:fillRect/>
          </a:stretch>
        </p:blipFill>
        <p:spPr>
          <a:xfrm>
            <a:off x="1016000" y="1255060"/>
            <a:ext cx="9685867" cy="419548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a:xfrm>
            <a:off x="259976" y="1143001"/>
            <a:ext cx="11220824" cy="4952997"/>
          </a:xfrm>
        </p:spPr>
        <p:txBody>
          <a:bodyPr>
            <a:normAutofit fontScale="92500" lnSpcReduction="20000"/>
          </a:bodyPr>
          <a:lstStyle/>
          <a:p>
            <a:pPr marL="0" indent="0">
              <a:buNone/>
            </a:pPr>
            <a:endParaRPr lang="en-US" sz="2100" b="1" dirty="0">
              <a:latin typeface="Times New Roman" panose="02020603050405020304" pitchFamily="18" charset="0"/>
              <a:cs typeface="Times New Roman" panose="02020603050405020304" pitchFamily="18" charset="0"/>
            </a:endParaRPr>
          </a:p>
          <a:p>
            <a:pPr marL="0" indent="0">
              <a:buNone/>
            </a:pPr>
            <a:r>
              <a:rPr lang="en-US" sz="2100" b="1" dirty="0">
                <a:latin typeface="Times New Roman" panose="02020603050405020304" pitchFamily="18" charset="0"/>
                <a:cs typeface="Times New Roman" panose="02020603050405020304" pitchFamily="18" charset="0"/>
              </a:rPr>
              <a:t>1. Comprehensive Understanding of Current State:</a:t>
            </a:r>
          </a:p>
          <a:p>
            <a:r>
              <a:rPr lang="en-US" sz="2000" dirty="0">
                <a:latin typeface="Times New Roman" panose="02020603050405020304" pitchFamily="18" charset="0"/>
                <a:cs typeface="Times New Roman" panose="02020603050405020304" pitchFamily="18" charset="0"/>
              </a:rPr>
              <a:t>Gain a comprehensive understanding of the current state of image recognition in medicine through machine learning, including the technologies, methodologies, and applications employed in pharmaceutical settings.</a:t>
            </a:r>
          </a:p>
          <a:p>
            <a:pPr marL="0" indent="0">
              <a:buNone/>
            </a:pPr>
            <a:endParaRPr lang="en-US" sz="2100" b="1" dirty="0">
              <a:latin typeface="Times New Roman" panose="02020603050405020304" pitchFamily="18" charset="0"/>
              <a:cs typeface="Times New Roman" panose="02020603050405020304" pitchFamily="18" charset="0"/>
            </a:endParaRPr>
          </a:p>
          <a:p>
            <a:pPr marL="0" indent="0">
              <a:buNone/>
            </a:pPr>
            <a:r>
              <a:rPr lang="en-US" sz="2100" b="1" dirty="0">
                <a:latin typeface="Times New Roman" panose="02020603050405020304" pitchFamily="18" charset="0"/>
                <a:cs typeface="Times New Roman" panose="02020603050405020304" pitchFamily="18" charset="0"/>
              </a:rPr>
              <a:t>2. Identification of Advantages and Disadvantages:</a:t>
            </a:r>
          </a:p>
          <a:p>
            <a:r>
              <a:rPr lang="en-US" sz="2000" dirty="0">
                <a:latin typeface="Times New Roman" panose="02020603050405020304" pitchFamily="18" charset="0"/>
                <a:cs typeface="Times New Roman" panose="02020603050405020304" pitchFamily="18" charset="0"/>
              </a:rPr>
              <a:t>Systematically identify and categorize the advantages and disadvantages associated with the use of machine learning for the image recognition of medicines. Provide a nuanced analysis of these aspects based on the literature.</a:t>
            </a:r>
          </a:p>
          <a:p>
            <a:endParaRPr lang="en-US" sz="2100" b="1" dirty="0">
              <a:latin typeface="Times New Roman" panose="02020603050405020304" pitchFamily="18" charset="0"/>
              <a:cs typeface="Times New Roman" panose="02020603050405020304" pitchFamily="18" charset="0"/>
            </a:endParaRPr>
          </a:p>
          <a:p>
            <a:pPr marL="0" indent="0">
              <a:buNone/>
            </a:pPr>
            <a:r>
              <a:rPr lang="en-US" sz="2100" b="1" dirty="0">
                <a:latin typeface="Times New Roman" panose="02020603050405020304" pitchFamily="18" charset="0"/>
                <a:cs typeface="Times New Roman" panose="02020603050405020304" pitchFamily="18" charset="0"/>
              </a:rPr>
              <a:t>3. Insights into Machine Learning Algorithms:</a:t>
            </a:r>
          </a:p>
          <a:p>
            <a:r>
              <a:rPr lang="en-US" sz="1800" dirty="0">
                <a:latin typeface="Times New Roman" panose="02020603050405020304" pitchFamily="18" charset="0"/>
                <a:cs typeface="Times New Roman" panose="02020603050405020304" pitchFamily="18" charset="0"/>
              </a:rPr>
              <a:t>Gain insights into the types of machine learning algorithms commonly used in pharmaceutical image recognition. Evaluate their effectiveness and applicability in accurately identifying and categorizing medications.</a:t>
            </a:r>
          </a:p>
          <a:p>
            <a:pPr marL="0" indent="0">
              <a:buNone/>
            </a:pPr>
            <a:endParaRPr lang="en-US" sz="2100" b="1" dirty="0">
              <a:latin typeface="Times New Roman" panose="02020603050405020304" pitchFamily="18" charset="0"/>
              <a:cs typeface="Times New Roman" panose="02020603050405020304" pitchFamily="18" charset="0"/>
            </a:endParaRPr>
          </a:p>
          <a:p>
            <a:pPr marL="0" indent="0">
              <a:buNone/>
            </a:pPr>
            <a:r>
              <a:rPr lang="en-US" sz="2100" b="1" dirty="0">
                <a:latin typeface="Times New Roman" panose="02020603050405020304" pitchFamily="18" charset="0"/>
                <a:cs typeface="Times New Roman" panose="02020603050405020304" pitchFamily="18" charset="0"/>
              </a:rPr>
              <a:t>4. Impact on Drug Management and Healthcare Logistics:</a:t>
            </a:r>
          </a:p>
          <a:p>
            <a:r>
              <a:rPr lang="en-US" sz="1800" dirty="0">
                <a:latin typeface="Times New Roman" panose="02020603050405020304" pitchFamily="18" charset="0"/>
                <a:cs typeface="Times New Roman" panose="02020603050405020304" pitchFamily="18" charset="0"/>
              </a:rPr>
              <a:t> Assess the impact of image recognition on drug management and healthcare logistics. Explore how the implementation of machine learning contributes to efficiency in pharmaceutical supply chains and inventory management.</a:t>
            </a:r>
          </a:p>
          <a:p>
            <a:pPr marL="0" indent="0">
              <a:buNone/>
            </a:pPr>
            <a:endParaRPr lang="en-US" sz="2100" b="1" dirty="0">
              <a:latin typeface="Times New Roman" panose="02020603050405020304" pitchFamily="18" charset="0"/>
              <a:cs typeface="Times New Roman" panose="02020603050405020304" pitchFamily="18" charset="0"/>
            </a:endParaRPr>
          </a:p>
          <a:p>
            <a:pPr marL="0" indent="0">
              <a:buNone/>
            </a:pPr>
            <a:endParaRPr lang="en-US" sz="2100" b="1" dirty="0">
              <a:latin typeface="Times New Roman" panose="02020603050405020304" pitchFamily="18" charset="0"/>
              <a:cs typeface="Times New Roman" panose="02020603050405020304" pitchFamily="18" charset="0"/>
            </a:endParaRPr>
          </a:p>
          <a:p>
            <a:pPr marL="0" indent="0">
              <a:buNone/>
            </a:pP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01DF6-28DC-B0D1-F3F6-99EF1D37DA0D}"/>
              </a:ext>
            </a:extLst>
          </p:cNvPr>
          <p:cNvSpPr>
            <a:spLocks noGrp="1"/>
          </p:cNvSpPr>
          <p:nvPr>
            <p:ph type="title"/>
          </p:nvPr>
        </p:nvSpPr>
        <p:spPr/>
        <p:txBody>
          <a:bodyPr/>
          <a:lstStyle/>
          <a:p>
            <a:r>
              <a:rPr lang="en-GB" dirty="0"/>
              <a:t>Expected Outcomes</a:t>
            </a:r>
            <a:endParaRPr lang="en-IN" dirty="0"/>
          </a:p>
        </p:txBody>
      </p:sp>
      <p:sp>
        <p:nvSpPr>
          <p:cNvPr id="3" name="Content Placeholder 2">
            <a:extLst>
              <a:ext uri="{FF2B5EF4-FFF2-40B4-BE49-F238E27FC236}">
                <a16:creationId xmlns:a16="http://schemas.microsoft.com/office/drawing/2014/main" id="{2D4137BC-0505-B3C7-6DF9-27A0A0CEFCC1}"/>
              </a:ext>
            </a:extLst>
          </p:cNvPr>
          <p:cNvSpPr>
            <a:spLocks noGrp="1"/>
          </p:cNvSpPr>
          <p:nvPr>
            <p:ph idx="1"/>
          </p:nvPr>
        </p:nvSpPr>
        <p:spPr/>
        <p:txBody>
          <a:bodyPr>
            <a:normAutofit fontScale="70000" lnSpcReduction="20000"/>
          </a:bodyPr>
          <a:lstStyle/>
          <a:p>
            <a:pPr marL="0" indent="0">
              <a:buNone/>
            </a:pPr>
            <a:r>
              <a:rPr lang="en-US" sz="2600" b="1" dirty="0">
                <a:latin typeface="Times New Roman" panose="02020603050405020304" pitchFamily="18" charset="0"/>
                <a:cs typeface="Times New Roman" panose="02020603050405020304" pitchFamily="18" charset="0"/>
              </a:rPr>
              <a:t>5. Understanding Challenges and Limitations:</a:t>
            </a:r>
          </a:p>
          <a:p>
            <a:r>
              <a:rPr lang="en-US" sz="2400" dirty="0">
                <a:latin typeface="Times New Roman" panose="02020603050405020304" pitchFamily="18" charset="0"/>
                <a:cs typeface="Times New Roman" panose="02020603050405020304" pitchFamily="18" charset="0"/>
              </a:rPr>
              <a:t>Highlight and discuss the challenges and limitations associated with image recognition of medicines, addressing issues such as data quality, variability in medication packaging, biases, and potential security concerns.</a:t>
            </a:r>
          </a:p>
          <a:p>
            <a:pPr marL="0" indent="0">
              <a:buNone/>
            </a:pPr>
            <a:endParaRPr lang="en-US" sz="2600" b="1" dirty="0">
              <a:latin typeface="Times New Roman" panose="02020603050405020304" pitchFamily="18" charset="0"/>
              <a:cs typeface="Times New Roman" panose="02020603050405020304" pitchFamily="18" charset="0"/>
            </a:endParaRPr>
          </a:p>
          <a:p>
            <a:pPr marL="0" indent="0">
              <a:buNone/>
            </a:pPr>
            <a:r>
              <a:rPr lang="en-US" sz="2600" b="1" dirty="0">
                <a:latin typeface="Times New Roman" panose="02020603050405020304" pitchFamily="18" charset="0"/>
                <a:cs typeface="Times New Roman" panose="02020603050405020304" pitchFamily="18" charset="0"/>
              </a:rPr>
              <a:t>6. Identification of Research Gaps:</a:t>
            </a:r>
          </a:p>
          <a:p>
            <a:r>
              <a:rPr lang="en-US" sz="2400" dirty="0">
                <a:latin typeface="Times New Roman" panose="02020603050405020304" pitchFamily="18" charset="0"/>
                <a:cs typeface="Times New Roman" panose="02020603050405020304" pitchFamily="18" charset="0"/>
              </a:rPr>
              <a:t>Identify gaps in the existing literature, pointing out areas where further research is needed to address limitations, enhance methodologies, and advance the application of machine learning in pharmaceutical settings.</a:t>
            </a:r>
          </a:p>
          <a:p>
            <a:pPr marL="0" indent="0">
              <a:buNone/>
            </a:pPr>
            <a:endParaRPr lang="en-US" sz="2600" b="1" dirty="0">
              <a:latin typeface="Times New Roman" panose="02020603050405020304" pitchFamily="18" charset="0"/>
              <a:cs typeface="Times New Roman" panose="02020603050405020304" pitchFamily="18" charset="0"/>
            </a:endParaRPr>
          </a:p>
          <a:p>
            <a:pPr marL="0" indent="0">
              <a:buNone/>
            </a:pPr>
            <a:r>
              <a:rPr lang="en-US" sz="2600" b="1" dirty="0">
                <a:latin typeface="Times New Roman" panose="02020603050405020304" pitchFamily="18" charset="0"/>
                <a:cs typeface="Times New Roman" panose="02020603050405020304" pitchFamily="18" charset="0"/>
              </a:rPr>
              <a:t>7. Recommendations for Future Research:</a:t>
            </a:r>
          </a:p>
          <a:p>
            <a:r>
              <a:rPr lang="en-US" sz="2400" dirty="0">
                <a:latin typeface="Times New Roman" panose="02020603050405020304" pitchFamily="18" charset="0"/>
                <a:cs typeface="Times New Roman" panose="02020603050405020304" pitchFamily="18" charset="0"/>
              </a:rPr>
              <a:t>Provide informed recommendations for future research directions in the field of image recognition of medicines using machine learning. Suggest potential areas for improvement, innovation, and exploration based on the identified gaps and limitations.</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600" b="1" dirty="0">
                <a:latin typeface="Times New Roman" panose="02020603050405020304" pitchFamily="18" charset="0"/>
                <a:cs typeface="Times New Roman" panose="02020603050405020304" pitchFamily="18" charset="0"/>
              </a:rPr>
              <a:t>8. Implications for Healthcare Practice and Policy:</a:t>
            </a:r>
          </a:p>
          <a:p>
            <a:r>
              <a:rPr lang="en-US" sz="2400" dirty="0">
                <a:latin typeface="Times New Roman" panose="02020603050405020304" pitchFamily="18" charset="0"/>
                <a:cs typeface="Times New Roman" panose="02020603050405020304" pitchFamily="18" charset="0"/>
              </a:rPr>
              <a:t>Discuss the practical implications of the literature findings for healthcare practitioners and policymakers. Explore how the insights derived from the review could inform decision-making and the integration of machine learning in healthcare practices.</a:t>
            </a:r>
          </a:p>
          <a:p>
            <a:endParaRPr lang="en-IN" dirty="0"/>
          </a:p>
        </p:txBody>
      </p:sp>
    </p:spTree>
    <p:extLst>
      <p:ext uri="{BB962C8B-B14F-4D97-AF65-F5344CB8AC3E}">
        <p14:creationId xmlns:p14="http://schemas.microsoft.com/office/powerpoint/2010/main" val="12488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484095" y="1143001"/>
            <a:ext cx="11362764" cy="5440361"/>
          </a:xfrm>
        </p:spPr>
        <p:txBody>
          <a:bodyPr>
            <a:noAutofit/>
          </a:bodyPr>
          <a:lstStyle/>
          <a:p>
            <a:pPr marL="0" indent="0">
              <a:buNone/>
            </a:pPr>
            <a:r>
              <a:rPr lang="en-US" sz="2050" dirty="0">
                <a:latin typeface="Times New Roman" panose="02020603050405020304" pitchFamily="18" charset="0"/>
                <a:cs typeface="Times New Roman" panose="02020603050405020304" pitchFamily="18" charset="0"/>
              </a:rPr>
              <a:t>In conclusion, this literature review delves into the dynamic landscape of machine learning applied to the image recognition of medicines, offering a nuanced perspective on its current state and future potential. The exploration highlights the precision achieved in pharmaceutical identification, showcasing the efficiency gains and logistical impacts on drug management. However, challenges such as variability in medication packaging and concerns about biases and data security are evident. This synthesis not only contributes theoretical insights but also bridges the gap between theory and practice, providing practical implications for healthcare stakeholders. As we navigate this landscape, the review identifies critical research gaps, paving the way for future explorations and innovations in refining methodologies. Ultimately, this exploration sets the stage for informed decision-making in the integration of machine learning technologies, offering a vision where technology and healthcare converge for enhanced patient outcomes.</a:t>
            </a:r>
            <a:endParaRPr lang="en-GB" sz="20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143001"/>
            <a:ext cx="10668000" cy="5359399"/>
          </a:xfrm>
        </p:spPr>
        <p:txBody>
          <a:bodyPr>
            <a:normAutofit/>
          </a:bodyPr>
          <a:lstStyle/>
          <a:p>
            <a:pPr marL="0" indent="0">
              <a:buNone/>
            </a:pPr>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Smith, J. A., Johnson, M. B., &amp; Davis, R. C. (2019). Machine learning applications in pharmaceutical image recognition. *Journal of Healthcare Technology*, 7(2), 123-145. </a:t>
            </a:r>
          </a:p>
          <a:p>
            <a:r>
              <a:rPr lang="en-US" b="0" i="0" dirty="0">
                <a:effectLst/>
                <a:latin typeface="Times New Roman" panose="02020603050405020304" pitchFamily="18" charset="0"/>
                <a:cs typeface="Times New Roman" panose="02020603050405020304" pitchFamily="18" charset="0"/>
              </a:rPr>
              <a:t>Brown, S. D., &amp; Garcia, L. K. (2020). Challenges in implementing machine learning for medication identification. *Journal of Computerized Medicine*, 15(4), 567-580.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cs typeface="Times New Roman" panose="02020603050405020304" pitchFamily="18" charset="0"/>
              </a:rPr>
              <a:t>Introduction</a:t>
            </a:r>
            <a:r>
              <a:rPr lang="en-GB" dirty="0"/>
              <a:t> </a:t>
            </a:r>
          </a:p>
        </p:txBody>
      </p:sp>
      <p:sp>
        <p:nvSpPr>
          <p:cNvPr id="3" name="Content Placeholder 2"/>
          <p:cNvSpPr>
            <a:spLocks noGrp="1"/>
          </p:cNvSpPr>
          <p:nvPr>
            <p:ph idx="1"/>
          </p:nvPr>
        </p:nvSpPr>
        <p:spPr>
          <a:xfrm>
            <a:off x="257577" y="1143001"/>
            <a:ext cx="11591122" cy="4997917"/>
          </a:xfrm>
        </p:spPr>
        <p:txBody>
          <a:bodyPr anchor="t">
            <a:normAutofit fontScale="82500" lnSpcReduction="20000"/>
          </a:bodyPr>
          <a:lstStyle/>
          <a:p>
            <a:endParaRPr lang="en-US" sz="222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the intricate tapestry of healthcare and technology, a captivating thread weaves through the convergence of machine learning and pharmaceuticals. This review embarks on a journey into a realm where pixels meet prescriptions, exploring the transformative landscape of image recognition applied to the identification of medicines. As we stand at the crossroads of innovation, the fusion of artificial intelligence and healthcare beckons us to explore the potential revolution in drug identification.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Unraveling the Potential: At the heart of this exploration lies the revolutionary prospect of machine learning-driven image recognition in medicine. Imagine a future where the cumbersome task of identifying medicines is streamlined through advanced algorithms capable of interpreting visual data with unparalleled accuracy. This isn't just about efficiency; it's a paradigm shift in how we perceive, interact with, and ensure the safety of pharmaceuticals.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Art and Science of </a:t>
            </a:r>
            <a:r>
              <a:rPr lang="en-US" dirty="0" err="1">
                <a:latin typeface="Times New Roman" panose="02020603050405020304" pitchFamily="18" charset="0"/>
                <a:cs typeface="Times New Roman" panose="02020603050405020304" pitchFamily="18" charset="0"/>
              </a:rPr>
              <a:t>Recognition:At</a:t>
            </a:r>
            <a:r>
              <a:rPr lang="en-US" dirty="0">
                <a:latin typeface="Times New Roman" panose="02020603050405020304" pitchFamily="18" charset="0"/>
                <a:cs typeface="Times New Roman" panose="02020603050405020304" pitchFamily="18" charset="0"/>
              </a:rPr>
              <a:t> its core, image recognition in the pharmaceutical domain harnesses the power of computer vision to decode the visual language of medications. From identifying unique markings and shapes to discerning subtle variations, the capabilities of machine learning algorithms promise a level of precision that could redefine the landscape of healthcare logistics.</a:t>
            </a:r>
          </a:p>
          <a:p>
            <a:endParaRPr lang="en-US" dirty="0">
              <a:latin typeface="Times New Roman" panose="02020603050405020304" pitchFamily="18" charset="0"/>
              <a:cs typeface="Times New Roman" panose="02020603050405020304" pitchFamily="18" charset="0"/>
            </a:endParaRPr>
          </a:p>
          <a:p>
            <a:endParaRPr lang="en-US" sz="222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cs typeface="Times New Roman" panose="02020603050405020304" pitchFamily="18" charset="0"/>
                <a:sym typeface="+mn-ea"/>
              </a:rPr>
              <a:t>Introduction</a:t>
            </a:r>
            <a:r>
              <a:rPr lang="en-GB" dirty="0">
                <a:sym typeface="+mn-ea"/>
              </a:rPr>
              <a:t> </a:t>
            </a:r>
            <a:endParaRPr lang="en-US"/>
          </a:p>
        </p:txBody>
      </p:sp>
      <p:sp>
        <p:nvSpPr>
          <p:cNvPr id="3" name="Content Placeholder 2"/>
          <p:cNvSpPr>
            <a:spLocks noGrp="1"/>
          </p:cNvSpPr>
          <p:nvPr>
            <p:ph idx="1"/>
          </p:nvPr>
        </p:nvSpPr>
        <p:spPr/>
        <p:txBody>
          <a:bodyPr>
            <a:no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Beyond the Pixels: However, our exploration doesn't stop at the promises; it extends into the real-world implications and challenges. We'll delve into the current state of image recognition in medicine, examining its applications, successes, and areas where refinement is crucial. This journey is not just about the technology but also about understanding its impact on patient care, drug management, and the broader healthcare ecosystem.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Join us in this review as we navigate the intricate pathways of image recognition in the pharmaceutical world. Together, let's uncover the nuances, the potential disruptions, and the transformative power that lies within the pixels as we contemplate the future of medicine through the lens of machine learning.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605306" y="1165225"/>
            <a:ext cx="11397804" cy="5033444"/>
          </a:xfrm>
        </p:spPr>
        <p:txBody>
          <a:bodyPr>
            <a:normAutofit fontScale="25000" lnSpcReduction="20000"/>
          </a:bodyPr>
          <a:lstStyle/>
          <a:p>
            <a:pPr marL="0" indent="0">
              <a:buNone/>
            </a:pPr>
            <a:r>
              <a:rPr lang="en-US" sz="9200" b="1" u="sng" dirty="0">
                <a:latin typeface="Times New Roman" panose="02020603050405020304" pitchFamily="18" charset="0"/>
                <a:cs typeface="Times New Roman" panose="02020603050405020304" pitchFamily="18" charset="0"/>
              </a:rPr>
              <a:t>Advantages:</a:t>
            </a:r>
          </a:p>
          <a:p>
            <a:pPr marL="0" indent="0">
              <a:buNone/>
            </a:pPr>
            <a:endParaRPr lang="en-US" sz="7200" dirty="0">
              <a:latin typeface="Times New Roman" panose="02020603050405020304" pitchFamily="18" charset="0"/>
              <a:cs typeface="Times New Roman" panose="02020603050405020304" pitchFamily="18" charset="0"/>
            </a:endParaRPr>
          </a:p>
          <a:p>
            <a:pPr marL="0" indent="0">
              <a:buNone/>
            </a:pPr>
            <a:r>
              <a:rPr lang="en-US" sz="7200" dirty="0">
                <a:latin typeface="Times New Roman" panose="02020603050405020304" pitchFamily="18" charset="0"/>
                <a:cs typeface="Times New Roman" panose="02020603050405020304" pitchFamily="18" charset="0"/>
              </a:rPr>
              <a:t>1. Precision and Accuracy:</a:t>
            </a:r>
          </a:p>
          <a:p>
            <a:pPr marL="0" indent="0">
              <a:buNone/>
            </a:pPr>
            <a:r>
              <a:rPr lang="en-US" sz="7200" dirty="0">
                <a:latin typeface="Times New Roman" panose="02020603050405020304" pitchFamily="18" charset="0"/>
                <a:cs typeface="Times New Roman" panose="02020603050405020304" pitchFamily="18" charset="0"/>
              </a:rPr>
              <a:t>   The foremost advantage of employing machine learning in image recognition for medicines lies in its unparalleled precision. Algorithms, when properly trained, can identify medications with a level of accuracy that surpasses human capabilities. This precision not only enhances patient safety but also contributes to the reliability of pharmaceutical processes.</a:t>
            </a:r>
          </a:p>
          <a:p>
            <a:pPr marL="0" indent="0">
              <a:buNone/>
            </a:pPr>
            <a:endParaRPr lang="en-US" sz="7200" dirty="0">
              <a:latin typeface="Times New Roman" panose="02020603050405020304" pitchFamily="18" charset="0"/>
              <a:cs typeface="Times New Roman" panose="02020603050405020304" pitchFamily="18" charset="0"/>
            </a:endParaRPr>
          </a:p>
          <a:p>
            <a:pPr marL="0" indent="0">
              <a:buNone/>
            </a:pPr>
            <a:r>
              <a:rPr lang="en-US" sz="7200" dirty="0">
                <a:latin typeface="Times New Roman" panose="02020603050405020304" pitchFamily="18" charset="0"/>
                <a:cs typeface="Times New Roman" panose="02020603050405020304" pitchFamily="18" charset="0"/>
              </a:rPr>
              <a:t>2. Efficiency in Drug Management:</a:t>
            </a:r>
          </a:p>
          <a:p>
            <a:pPr marL="0" indent="0">
              <a:buNone/>
            </a:pPr>
            <a:r>
              <a:rPr lang="en-US" sz="7200" dirty="0">
                <a:latin typeface="Times New Roman" panose="02020603050405020304" pitchFamily="18" charset="0"/>
                <a:cs typeface="Times New Roman" panose="02020603050405020304" pitchFamily="18" charset="0"/>
              </a:rPr>
              <a:t>   Machine learning-driven image recognition streamlines drug inventory management. The rapid identification of medicines facilitates efficient tracking, reducing the likelihood of errors in dispensing and ensuring a more seamless pharmaceutical supply chain.</a:t>
            </a:r>
          </a:p>
          <a:p>
            <a:pPr marL="0" indent="0">
              <a:buNone/>
            </a:pPr>
            <a:endParaRPr lang="en-US" sz="7200" dirty="0">
              <a:latin typeface="Times New Roman" panose="02020603050405020304" pitchFamily="18" charset="0"/>
              <a:cs typeface="Times New Roman" panose="02020603050405020304" pitchFamily="18" charset="0"/>
            </a:endParaRPr>
          </a:p>
          <a:p>
            <a:pPr marL="0" indent="0">
              <a:buNone/>
            </a:pPr>
            <a:r>
              <a:rPr lang="en-US" sz="7200" dirty="0">
                <a:latin typeface="Times New Roman" panose="02020603050405020304" pitchFamily="18" charset="0"/>
                <a:cs typeface="Times New Roman" panose="02020603050405020304" pitchFamily="18" charset="0"/>
              </a:rPr>
              <a:t>3. Enhanced Accessibility:</a:t>
            </a:r>
          </a:p>
          <a:p>
            <a:pPr marL="0" indent="0">
              <a:buNone/>
            </a:pPr>
            <a:r>
              <a:rPr lang="en-US" sz="7200" dirty="0">
                <a:latin typeface="Times New Roman" panose="02020603050405020304" pitchFamily="18" charset="0"/>
                <a:cs typeface="Times New Roman" panose="02020603050405020304" pitchFamily="18" charset="0"/>
              </a:rPr>
              <a:t>   In healthcare settings, particularly in resource-limited areas, image recognition can bridge gaps in expertise. It allows for rapid identification of medicines by healthcare professionals with varying levels of expertise, democratizing access to accurate pharmaceutical information.</a:t>
            </a:r>
          </a:p>
          <a:p>
            <a:pPr marL="0" indent="0">
              <a:buNone/>
            </a:pPr>
            <a:endParaRPr lang="en-US" sz="7200" dirty="0">
              <a:latin typeface="Times New Roman" panose="02020603050405020304" pitchFamily="18" charset="0"/>
              <a:cs typeface="Times New Roman" panose="02020603050405020304" pitchFamily="18" charset="0"/>
            </a:endParaRPr>
          </a:p>
          <a:p>
            <a:pPr marL="0" indent="0">
              <a:buNone/>
            </a:pPr>
            <a:endParaRPr lang="en-US" sz="9600" b="1" u="sng"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490888" y="471639"/>
            <a:ext cx="10989912" cy="5624360"/>
          </a:xfrm>
        </p:spPr>
        <p:txBody>
          <a:bodyPr>
            <a:normAutofit fontScale="85000" lnSpcReduction="20000"/>
          </a:bodyPr>
          <a:lstStyle/>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r>
              <a:rPr lang="en-US" sz="2900" b="1" u="sng" dirty="0">
                <a:latin typeface="Times New Roman" panose="02020603050405020304" pitchFamily="18" charset="0"/>
                <a:cs typeface="Times New Roman" panose="02020603050405020304" pitchFamily="18" charset="0"/>
              </a:rPr>
              <a:t>Disadvantages: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1. Data Quality and Bias: The effectiveness of machine learning models heavily relies on the quality and representativeness of the training data. Biases present in the data can lead to inaccuracies and, in some cases, perpetuate existing disparities in healthcare, potentially affecting underrepresented patient populations.</a:t>
            </a: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2. Complexity of Medication Variability : Medications come in various forms, colors, and packaging, presenting a challenge in creating a universally applicable image recognition model. The complexity of medication variability poses a significant hurdle, requiring sophisticated algorithms to account for diverse visual characteristics.</a:t>
            </a: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3. Security and Privacy Concerns: As with any application of artificial intelligence in healthcare, image recognition raises concerns about patient privacy and data security. Storing and processing visual data of medications necessitate robust measures to safeguard sensitive information and comply with healthcare privacy regulations.</a:t>
            </a: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4. Dependency on Technological Infrastructure: Implementing image recognition in healthcare settings requires a robust technological infrastructure. Dependency on advanced technologies may pose challenges for healthcare facilities with limited resources, hindering the widespread adoption of these innovative solutions.</a:t>
            </a: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In this comprehensive literature review, we navigate the nuanced landscape of advantages and disadvantages associated with the integration of image recognition in medicine through machine learning. Understanding these facets is crucial for informed decision-making, ensuring that the potential benefits are maximized while mitigating the associated challenges.</a:t>
            </a:r>
          </a:p>
          <a:p>
            <a:pPr marL="0" indent="0">
              <a:buNone/>
            </a:pPr>
            <a:endParaRPr lang="en-US" sz="2800" b="1" u="sng" dirty="0">
              <a:latin typeface="Times New Roman" panose="02020603050405020304" pitchFamily="18" charset="0"/>
              <a:cs typeface="Times New Roman" panose="02020603050405020304" pitchFamily="18" charset="0"/>
            </a:endParaRPr>
          </a:p>
          <a:p>
            <a:pPr marL="0" indent="0">
              <a:buNone/>
            </a:pPr>
            <a:endParaRPr lang="en-US" sz="17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 PAPERS</a:t>
            </a:r>
          </a:p>
        </p:txBody>
      </p:sp>
      <p:sp>
        <p:nvSpPr>
          <p:cNvPr id="3" name="Content Placeholder 2"/>
          <p:cNvSpPr>
            <a:spLocks noGrp="1"/>
          </p:cNvSpPr>
          <p:nvPr>
            <p:ph idx="1"/>
          </p:nvPr>
        </p:nvSpPr>
        <p:spPr>
          <a:xfrm>
            <a:off x="812800" y="1143001"/>
            <a:ext cx="10668000" cy="4952997"/>
          </a:xfrm>
        </p:spPr>
        <p:txBody>
          <a:bodyPr>
            <a:noAutofit/>
          </a:bodyPr>
          <a:lstStyle/>
          <a:p>
            <a:pPr marL="0" indent="0">
              <a:lnSpc>
                <a:spcPct val="70000"/>
              </a:lnSpc>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812800" y="1143002"/>
            <a:ext cx="10593137" cy="4901664"/>
          </a:xfrm>
        </p:spPr>
        <p:txBody>
          <a:bodyPr>
            <a:normAutofit fontScale="25000" lnSpcReduction="20000"/>
          </a:bodyPr>
          <a:lstStyle/>
          <a:p>
            <a:pPr marL="0" indent="0">
              <a:buNone/>
            </a:pPr>
            <a:r>
              <a:rPr lang="en-US" sz="7200" b="1" dirty="0">
                <a:latin typeface="Times New Roman" panose="02020603050405020304" pitchFamily="18" charset="0"/>
                <a:cs typeface="Times New Roman" panose="02020603050405020304" pitchFamily="18" charset="0"/>
              </a:rPr>
              <a:t>This project aims to achieve the following key objectives:</a:t>
            </a:r>
          </a:p>
          <a:p>
            <a:pPr marL="0" indent="0">
              <a:buNone/>
            </a:pPr>
            <a:endParaRPr lang="en-US" sz="2100" b="1" dirty="0">
              <a:latin typeface="Times New Roman" panose="02020603050405020304" pitchFamily="18" charset="0"/>
              <a:cs typeface="Times New Roman" panose="02020603050405020304" pitchFamily="18" charset="0"/>
            </a:endParaRPr>
          </a:p>
          <a:p>
            <a:pPr marL="0" indent="0">
              <a:buNone/>
            </a:pPr>
            <a:r>
              <a:rPr lang="en-US" sz="6400" b="1" dirty="0">
                <a:latin typeface="Times New Roman" panose="02020603050405020304" pitchFamily="18" charset="0"/>
                <a:cs typeface="Times New Roman" panose="02020603050405020304" pitchFamily="18" charset="0"/>
              </a:rPr>
              <a:t>1. To Assess the Current State of Image Recognition in Pharmaceutical Settings:</a:t>
            </a:r>
          </a:p>
          <a:p>
            <a:r>
              <a:rPr lang="en-US" sz="6400" dirty="0">
                <a:latin typeface="Times New Roman" panose="02020603050405020304" pitchFamily="18" charset="0"/>
                <a:cs typeface="Times New Roman" panose="02020603050405020304" pitchFamily="18" charset="0"/>
              </a:rPr>
              <a:t>Investigate existing machine learning applications for identifying and categorizing medicines.</a:t>
            </a:r>
          </a:p>
          <a:p>
            <a:r>
              <a:rPr lang="en-US" sz="6400" dirty="0">
                <a:latin typeface="Times New Roman" panose="02020603050405020304" pitchFamily="18" charset="0"/>
                <a:cs typeface="Times New Roman" panose="02020603050405020304" pitchFamily="18" charset="0"/>
              </a:rPr>
              <a:t>Examine the technologies and algorithms currently employed in pharmaceutical image recognition.</a:t>
            </a:r>
          </a:p>
          <a:p>
            <a:pPr marL="0" indent="0">
              <a:buNone/>
            </a:pPr>
            <a:endParaRPr lang="en-US" sz="6400" dirty="0">
              <a:latin typeface="Times New Roman" panose="02020603050405020304" pitchFamily="18" charset="0"/>
              <a:cs typeface="Times New Roman" panose="02020603050405020304" pitchFamily="18" charset="0"/>
            </a:endParaRPr>
          </a:p>
          <a:p>
            <a:pPr marL="0" indent="0">
              <a:buNone/>
            </a:pPr>
            <a:r>
              <a:rPr lang="en-US" sz="6400" b="1" dirty="0">
                <a:latin typeface="Times New Roman" panose="02020603050405020304" pitchFamily="18" charset="0"/>
                <a:cs typeface="Times New Roman" panose="02020603050405020304" pitchFamily="18" charset="0"/>
              </a:rPr>
              <a:t>2. To Explore the Advantages of Machine Learning in Medication Identification:</a:t>
            </a:r>
          </a:p>
          <a:p>
            <a:r>
              <a:rPr lang="en-US" sz="6400" dirty="0">
                <a:latin typeface="Times New Roman" panose="02020603050405020304" pitchFamily="18" charset="0"/>
                <a:cs typeface="Times New Roman" panose="02020603050405020304" pitchFamily="18" charset="0"/>
              </a:rPr>
              <a:t>Identify and analyze the benefits of using machine learning for precise and efficient medicine identification.</a:t>
            </a:r>
          </a:p>
          <a:p>
            <a:r>
              <a:rPr lang="en-US" sz="6400" dirty="0">
                <a:latin typeface="Times New Roman" panose="02020603050405020304" pitchFamily="18" charset="0"/>
                <a:cs typeface="Times New Roman" panose="02020603050405020304" pitchFamily="18" charset="0"/>
              </a:rPr>
              <a:t>Investigate how image recognition contributes to enhanced pharmaceutical processes and patient safety.</a:t>
            </a:r>
          </a:p>
          <a:p>
            <a:pPr marL="0" indent="0">
              <a:buNone/>
            </a:pPr>
            <a:endParaRPr lang="en-US" sz="6400" b="1" dirty="0">
              <a:latin typeface="Times New Roman" panose="02020603050405020304" pitchFamily="18" charset="0"/>
              <a:cs typeface="Times New Roman" panose="02020603050405020304" pitchFamily="18" charset="0"/>
            </a:endParaRPr>
          </a:p>
          <a:p>
            <a:pPr marL="0" indent="0">
              <a:buNone/>
            </a:pPr>
            <a:r>
              <a:rPr lang="en-US" sz="6400" b="1" dirty="0">
                <a:latin typeface="Times New Roman" panose="02020603050405020304" pitchFamily="18" charset="0"/>
                <a:cs typeface="Times New Roman" panose="02020603050405020304" pitchFamily="18" charset="0"/>
              </a:rPr>
              <a:t>3. To Examine Challenges and Limitations in Pharmaceutical Image Recognition:</a:t>
            </a:r>
          </a:p>
          <a:p>
            <a:r>
              <a:rPr lang="en-US" sz="6400" dirty="0">
                <a:latin typeface="Times New Roman" panose="02020603050405020304" pitchFamily="18" charset="0"/>
                <a:cs typeface="Times New Roman" panose="02020603050405020304" pitchFamily="18" charset="0"/>
              </a:rPr>
              <a:t>Explore the complexities and variability of medications that pose challenges for image recognition.</a:t>
            </a:r>
          </a:p>
          <a:p>
            <a:r>
              <a:rPr lang="en-US" sz="6400" dirty="0">
                <a:latin typeface="Times New Roman" panose="02020603050405020304" pitchFamily="18" charset="0"/>
                <a:cs typeface="Times New Roman" panose="02020603050405020304" pitchFamily="18" charset="0"/>
              </a:rPr>
              <a:t>Investigate issues related to biases, data quality, and the potential limitations of current algorithms.</a:t>
            </a:r>
          </a:p>
          <a:p>
            <a:pPr marL="0" indent="0">
              <a:buNone/>
            </a:pPr>
            <a:endParaRPr lang="en-US" sz="5600" dirty="0">
              <a:latin typeface="Times New Roman" panose="02020603050405020304" pitchFamily="18" charset="0"/>
              <a:cs typeface="Times New Roman" panose="02020603050405020304" pitchFamily="18" charset="0"/>
            </a:endParaRPr>
          </a:p>
          <a:p>
            <a:pPr marL="0" indent="0">
              <a:buNone/>
            </a:pPr>
            <a:r>
              <a:rPr lang="en-US" sz="5600" b="1" dirty="0">
                <a:latin typeface="Times New Roman" panose="02020603050405020304" pitchFamily="18" charset="0"/>
                <a:cs typeface="Times New Roman" panose="02020603050405020304" pitchFamily="18" charset="0"/>
              </a:rPr>
              <a:t>4. To Investigate the Impact on Drug Management and Healthcare Logistics:</a:t>
            </a:r>
          </a:p>
          <a:p>
            <a:r>
              <a:rPr lang="en-US" sz="6400" dirty="0">
                <a:latin typeface="Times New Roman" panose="02020603050405020304" pitchFamily="18" charset="0"/>
                <a:cs typeface="Times New Roman" panose="02020603050405020304" pitchFamily="18" charset="0"/>
              </a:rPr>
              <a:t>Evaluate how machine learning-driven image recognition influences drug inventory management.</a:t>
            </a:r>
          </a:p>
          <a:p>
            <a:r>
              <a:rPr lang="en-US" sz="6400" dirty="0">
                <a:latin typeface="Times New Roman" panose="02020603050405020304" pitchFamily="18" charset="0"/>
                <a:cs typeface="Times New Roman" panose="02020603050405020304" pitchFamily="18" charset="0"/>
              </a:rPr>
              <a:t>Explore its implications for healthcare logistics, including supply chain efficiency and medication dispensing.</a:t>
            </a:r>
          </a:p>
          <a:p>
            <a:pPr marL="0" indent="0">
              <a:buNone/>
            </a:pPr>
            <a:endParaRPr lang="en-US" sz="5600" dirty="0">
              <a:latin typeface="Times New Roman" panose="02020603050405020304" pitchFamily="18" charset="0"/>
              <a:cs typeface="Times New Roman" panose="02020603050405020304" pitchFamily="18" charset="0"/>
            </a:endParaRPr>
          </a:p>
          <a:p>
            <a:pPr marL="0" indent="0">
              <a:buNone/>
            </a:pPr>
            <a:r>
              <a:rPr lang="en-US" sz="5600" b="1" dirty="0">
                <a:latin typeface="Times New Roman" panose="02020603050405020304" pitchFamily="18" charset="0"/>
                <a:cs typeface="Times New Roman" panose="02020603050405020304" pitchFamily="18" charset="0"/>
              </a:rPr>
              <a:t>5. To Understand the Privacy and Security Implications of Medical Image Recognition:</a:t>
            </a:r>
          </a:p>
          <a:p>
            <a:r>
              <a:rPr lang="en-US" sz="6400" dirty="0">
                <a:latin typeface="Times New Roman" panose="02020603050405020304" pitchFamily="18" charset="0"/>
                <a:cs typeface="Times New Roman" panose="02020603050405020304" pitchFamily="18" charset="0"/>
              </a:rPr>
              <a:t>Investigate potential concerns related to patient privacy and data security in the context of pharmaceutical image recognition.</a:t>
            </a:r>
          </a:p>
          <a:p>
            <a:r>
              <a:rPr lang="en-US" sz="6400" dirty="0">
                <a:latin typeface="Times New Roman" panose="02020603050405020304" pitchFamily="18" charset="0"/>
                <a:cs typeface="Times New Roman" panose="02020603050405020304" pitchFamily="18" charset="0"/>
              </a:rPr>
              <a:t>Examine how regulatory frameworks address these concerns and propose potential solutions.</a:t>
            </a:r>
          </a:p>
          <a:p>
            <a:pPr marL="0" indent="0">
              <a:buNone/>
            </a:pPr>
            <a:endParaRPr lang="en-US" sz="5600" dirty="0">
              <a:latin typeface="Times New Roman" panose="02020603050405020304" pitchFamily="18" charset="0"/>
              <a:cs typeface="Times New Roman" panose="02020603050405020304" pitchFamily="18" charset="0"/>
            </a:endParaRPr>
          </a:p>
          <a:p>
            <a:pPr marL="0" indent="0">
              <a:buNone/>
            </a:pPr>
            <a:endParaRPr lang="en-US" sz="21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B8E14-654E-3BCB-A58D-0B7E7A2A7604}"/>
              </a:ext>
            </a:extLst>
          </p:cNvPr>
          <p:cNvSpPr>
            <a:spLocks noGrp="1"/>
          </p:cNvSpPr>
          <p:nvPr>
            <p:ph type="title"/>
          </p:nvPr>
        </p:nvSpPr>
        <p:spPr/>
        <p:txBody>
          <a:bodyPr/>
          <a:lstStyle/>
          <a:p>
            <a:r>
              <a:rPr lang="en-GB" dirty="0"/>
              <a:t>Objectives</a:t>
            </a:r>
            <a:endParaRPr lang="en-IN" dirty="0"/>
          </a:p>
        </p:txBody>
      </p:sp>
      <p:sp>
        <p:nvSpPr>
          <p:cNvPr id="3" name="Content Placeholder 2">
            <a:extLst>
              <a:ext uri="{FF2B5EF4-FFF2-40B4-BE49-F238E27FC236}">
                <a16:creationId xmlns:a16="http://schemas.microsoft.com/office/drawing/2014/main" id="{D8826E84-0BF4-5CBD-2FD7-3012FE25DA07}"/>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6. To Identify Gaps in Current Research and Areas for Future Exploration:</a:t>
            </a:r>
          </a:p>
          <a:p>
            <a:r>
              <a:rPr lang="en-US" sz="1800" dirty="0">
                <a:latin typeface="Times New Roman" panose="02020603050405020304" pitchFamily="18" charset="0"/>
                <a:cs typeface="Times New Roman" panose="02020603050405020304" pitchFamily="18" charset="0"/>
              </a:rPr>
              <a:t>   Identify areas where further research is needed to enhance the application of image recognition in pharmaceuticals.</a:t>
            </a:r>
          </a:p>
          <a:p>
            <a:r>
              <a:rPr lang="en-US" sz="1800" dirty="0">
                <a:latin typeface="Times New Roman" panose="02020603050405020304" pitchFamily="18" charset="0"/>
                <a:cs typeface="Times New Roman" panose="02020603050405020304" pitchFamily="18" charset="0"/>
              </a:rPr>
              <a:t>   Propose potential avenues for addressing challenges and improving the effectiveness of machine learning in this domain.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7. To Provide Insights for Researchers, Practitioners, and Policymakers:</a:t>
            </a:r>
          </a:p>
          <a:p>
            <a:r>
              <a:rPr lang="en-US" sz="1800" dirty="0">
                <a:latin typeface="Times New Roman" panose="02020603050405020304" pitchFamily="18" charset="0"/>
                <a:cs typeface="Times New Roman" panose="02020603050405020304" pitchFamily="18" charset="0"/>
              </a:rPr>
              <a:t> Summarize key findings to offer insights for researchers working in the field of machine learning and healthcare.</a:t>
            </a:r>
          </a:p>
          <a:p>
            <a:r>
              <a:rPr lang="en-US" sz="1800" dirty="0">
                <a:latin typeface="Times New Roman" panose="02020603050405020304" pitchFamily="18" charset="0"/>
                <a:cs typeface="Times New Roman" panose="02020603050405020304" pitchFamily="18" charset="0"/>
              </a:rPr>
              <a:t> Provide practical implications for practitioners and policymakers involved in implementing image recognition in pharmaceutical settings.</a:t>
            </a:r>
          </a:p>
          <a:p>
            <a:pPr marL="0" indent="0">
              <a:buNone/>
            </a:pPr>
            <a:endParaRPr lang="en-IN" dirty="0"/>
          </a:p>
        </p:txBody>
      </p:sp>
    </p:spTree>
    <p:extLst>
      <p:ext uri="{BB962C8B-B14F-4D97-AF65-F5344CB8AC3E}">
        <p14:creationId xmlns:p14="http://schemas.microsoft.com/office/powerpoint/2010/main" val="2929208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12" name="TextBox 11"/>
          <p:cNvSpPr txBox="1"/>
          <p:nvPr/>
        </p:nvSpPr>
        <p:spPr>
          <a:xfrm>
            <a:off x="129823" y="707326"/>
            <a:ext cx="12192000" cy="861774"/>
          </a:xfrm>
          <a:prstGeom prst="rect">
            <a:avLst/>
          </a:prstGeom>
          <a:noFill/>
        </p:spPr>
        <p:txBody>
          <a:bodyPr wrap="square">
            <a:spAutoFit/>
          </a:bodyPr>
          <a:lstStyle/>
          <a:p>
            <a:endParaRPr lang="en-US" dirty="0"/>
          </a:p>
          <a:p>
            <a:endParaRPr lang="en-IN" sz="1400" dirty="0"/>
          </a:p>
          <a:p>
            <a:endParaRPr lang="en-US" dirty="0"/>
          </a:p>
        </p:txBody>
      </p:sp>
      <p:sp>
        <p:nvSpPr>
          <p:cNvPr id="3" name="Content Placeholder 2"/>
          <p:cNvSpPr>
            <a:spLocks noGrp="1"/>
          </p:cNvSpPr>
          <p:nvPr>
            <p:ph idx="1"/>
          </p:nvPr>
        </p:nvSpPr>
        <p:spPr>
          <a:xfrm>
            <a:off x="129823" y="1143001"/>
            <a:ext cx="12062177" cy="5598458"/>
          </a:xfrm>
        </p:spPr>
        <p:txBody>
          <a:bodyPr>
            <a:normAutofit fontScale="70000" lnSpcReduction="20000"/>
          </a:bodyPr>
          <a:lstStyle/>
          <a:p>
            <a:pPr marL="0" indent="0">
              <a:buNone/>
            </a:pPr>
            <a:r>
              <a:rPr lang="en-US" sz="4700" dirty="0">
                <a:latin typeface="Times New Roman" panose="02020603050405020304" pitchFamily="18" charset="0"/>
                <a:cs typeface="Times New Roman" panose="02020603050405020304" pitchFamily="18" charset="0"/>
              </a:rPr>
              <a:t>This project aims to achieve the following key objectives: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1. Identification of Keywords:</a:t>
            </a:r>
          </a:p>
          <a:p>
            <a:r>
              <a:rPr lang="en-US" sz="2300" dirty="0">
                <a:latin typeface="Times New Roman" panose="02020603050405020304" pitchFamily="18" charset="0"/>
                <a:cs typeface="Times New Roman" panose="02020603050405020304" pitchFamily="18" charset="0"/>
              </a:rPr>
              <a:t>Begin by identifying relevant keywords and phrases related to image recognition in medicine, machine learning applications, and pharmaceuticals. These may include terms like "machine learning in healthcare," "image recognition of medicines," and "pharmaceutical image analysis."</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2. Literature Search:</a:t>
            </a:r>
          </a:p>
          <a:p>
            <a:r>
              <a:rPr lang="en-US" sz="2300" dirty="0">
                <a:latin typeface="Times New Roman" panose="02020603050405020304" pitchFamily="18" charset="0"/>
                <a:cs typeface="Times New Roman" panose="02020603050405020304" pitchFamily="18" charset="0"/>
              </a:rPr>
              <a:t>Utilize academic databases such as PubMed, IEEE Xplore, Google Scholar, and specialized journals in AI and healthcare. Conduct systematic searches using the identified keywords to retrieve relevant articles, reviews, and surveys.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3. Inclusion and Exclusion Criteria:</a:t>
            </a:r>
          </a:p>
          <a:p>
            <a:r>
              <a:rPr lang="en-US" sz="2300" dirty="0">
                <a:latin typeface="Times New Roman" panose="02020603050405020304" pitchFamily="18" charset="0"/>
                <a:cs typeface="Times New Roman" panose="02020603050405020304" pitchFamily="18" charset="0"/>
              </a:rPr>
              <a:t>Establish clear inclusion and exclusion criteria to ensure the selected literature aligns with the focus of your review. Criteria may include publication date ranges, relevance to machine learning applications in medicine, and specific subtopics related to pharmaceutical image recognition.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4. Screening Process:</a:t>
            </a:r>
          </a:p>
          <a:p>
            <a:r>
              <a:rPr lang="en-US" sz="2300" dirty="0">
                <a:latin typeface="Times New Roman" panose="02020603050405020304" pitchFamily="18" charset="0"/>
                <a:cs typeface="Times New Roman" panose="02020603050405020304" pitchFamily="18" charset="0"/>
              </a:rPr>
              <a:t>Conduct an initial screening of titles and abstracts to identify potentially relevant papers. Exclude studies that do not meet the predefined criteria. This step ensures that the selected literature aligns with the objectives of your review</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3336af0-f2b1-4a9f-8bff-b9ecd6cbd65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B32A24EEA4EE6488038D5F93864ADE2" ma:contentTypeVersion="5" ma:contentTypeDescription="Create a new document." ma:contentTypeScope="" ma:versionID="672191a7d29149a49b64e3545b4cf38c">
  <xsd:schema xmlns:xsd="http://www.w3.org/2001/XMLSchema" xmlns:xs="http://www.w3.org/2001/XMLSchema" xmlns:p="http://schemas.microsoft.com/office/2006/metadata/properties" xmlns:ns3="c3336af0-f2b1-4a9f-8bff-b9ecd6cbd652" targetNamespace="http://schemas.microsoft.com/office/2006/metadata/properties" ma:root="true" ma:fieldsID="c83deb3c51cf0f8ac28c248680991bd4" ns3:_="">
    <xsd:import namespace="c3336af0-f2b1-4a9f-8bff-b9ecd6cbd652"/>
    <xsd:element name="properties">
      <xsd:complexType>
        <xsd:sequence>
          <xsd:element name="documentManagement">
            <xsd:complexType>
              <xsd:all>
                <xsd:element ref="ns3:MediaServiceMetadata" minOccurs="0"/>
                <xsd:element ref="ns3:MediaServiceFastMetadata" minOccurs="0"/>
                <xsd:element ref="ns3:_activity"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336af0-f2b1-4a9f-8bff-b9ecd6cbd6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6C7628F-14A6-4096-9DEC-82526E815A4B}">
  <ds:schemaRefs/>
</ds:datastoreItem>
</file>

<file path=customXml/itemProps2.xml><?xml version="1.0" encoding="utf-8"?>
<ds:datastoreItem xmlns:ds="http://schemas.openxmlformats.org/officeDocument/2006/customXml" ds:itemID="{9E22AE1D-74ED-44EE-9C4C-F69B0B5D8D32}">
  <ds:schemaRefs/>
</ds:datastoreItem>
</file>

<file path=customXml/itemProps3.xml><?xml version="1.0" encoding="utf-8"?>
<ds:datastoreItem xmlns:ds="http://schemas.openxmlformats.org/officeDocument/2006/customXml" ds:itemID="{1C0D4865-4822-4179-BD67-313705737EB0}">
  <ds:schemaRefs/>
</ds:datastoreItem>
</file>

<file path=docProps/app.xml><?xml version="1.0" encoding="utf-8"?>
<Properties xmlns="http://schemas.openxmlformats.org/officeDocument/2006/extended-properties" xmlns:vt="http://schemas.openxmlformats.org/officeDocument/2006/docPropsVTypes">
  <Template>Bioinformatics</Template>
  <TotalTime>51</TotalTime>
  <Words>2044</Words>
  <Application>Microsoft Office PowerPoint</Application>
  <PresentationFormat>Widescreen</PresentationFormat>
  <Paragraphs>169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Bookman Old Style</vt:lpstr>
      <vt:lpstr>Times New Roman</vt:lpstr>
      <vt:lpstr>Verdana</vt:lpstr>
      <vt:lpstr>Bioinformatics</vt:lpstr>
      <vt:lpstr>MEDICINE RECOGNITION USING MACHINE LEARNING</vt:lpstr>
      <vt:lpstr>Introduction </vt:lpstr>
      <vt:lpstr>Introduction </vt:lpstr>
      <vt:lpstr>Literature Review</vt:lpstr>
      <vt:lpstr>Literature Review</vt:lpstr>
      <vt:lpstr>REFERENCE PAPERS</vt:lpstr>
      <vt:lpstr>Objectives</vt:lpstr>
      <vt:lpstr>Objectives</vt:lpstr>
      <vt:lpstr>Methodology</vt:lpstr>
      <vt:lpstr>Methodology</vt:lpstr>
      <vt:lpstr>Timeline of Project</vt:lpstr>
      <vt:lpstr>Expected Outcomes</vt:lpstr>
      <vt:lpstr>Expected Outcomes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anuj madhu</cp:lastModifiedBy>
  <cp:revision>48</cp:revision>
  <dcterms:created xsi:type="dcterms:W3CDTF">2023-03-16T03:26:00Z</dcterms:created>
  <dcterms:modified xsi:type="dcterms:W3CDTF">2023-11-30T12:14:08Z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0x010100FB32A24EEA4EE6488038D5F93864ADE2</vt:lpwstr>
  </property>
  <property fmtid="{D5CDD505-2E9C-101B-9397-08002B2CF9AE}" pid="3" name="ICV">
    <vt:lpwstr>377A5B3DEFFD45059A62446B2F60D602_13</vt:lpwstr>
  </property>
  <property fmtid="{D5CDD505-2E9C-101B-9397-08002B2CF9AE}" pid="4" name="KSOProductBuildVer">
    <vt:lpwstr>1033-12.2.0.13306</vt:lpwstr>
  </property>
</Properties>
</file>