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75" r:id="rId7"/>
    <p:sldId id="258" r:id="rId8"/>
    <p:sldId id="279" r:id="rId9"/>
    <p:sldId id="260" r:id="rId10"/>
    <p:sldId id="261" r:id="rId11"/>
    <p:sldId id="281" r:id="rId12"/>
    <p:sldId id="262" r:id="rId13"/>
    <p:sldId id="263" r:id="rId14"/>
    <p:sldId id="282"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p:scale>
          <a:sx n="66" d="100"/>
          <a:sy n="66" d="100"/>
        </p:scale>
        <p:origin x="7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09/01/2024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575" y="1069340"/>
            <a:ext cx="10673715" cy="1470025"/>
          </a:xfrm>
        </p:spPr>
        <p:txBody>
          <a:bodyPr/>
          <a:lstStyle/>
          <a:p>
            <a:r>
              <a:rPr lang="en-US" altLang="en-GB" sz="2400" u="sng" dirty="0"/>
              <a:t>MEDICINE RECOGNITION USING MACHINE LEARNING</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US" altLang="en-GB" dirty="0"/>
              <a:t>CAI-05</a:t>
            </a:r>
          </a:p>
        </p:txBody>
      </p:sp>
      <p:graphicFrame>
        <p:nvGraphicFramePr>
          <p:cNvPr id="4" name="Table 3"/>
          <p:cNvGraphicFramePr>
            <a:graphicFrameLocks noGrp="1"/>
          </p:cNvGraphicFramePr>
          <p:nvPr>
            <p:extLst>
              <p:ext uri="{D42A27DB-BD31-4B8C-83A1-F6EECF244321}">
                <p14:modId xmlns:p14="http://schemas.microsoft.com/office/powerpoint/2010/main" val="963106272"/>
              </p:ext>
            </p:extLst>
          </p:nvPr>
        </p:nvGraphicFramePr>
        <p:xfrm>
          <a:off x="630904" y="3285430"/>
          <a:ext cx="5418666" cy="2470861"/>
        </p:xfrm>
        <a:graphic>
          <a:graphicData uri="http://schemas.openxmlformats.org/drawingml/2006/table">
            <a:tbl>
              <a:tblPr firstRow="1" bandRow="1">
                <a:tableStyleId>{2D5ABB26-0587-4C30-8999-92F81FD0307C}</a:tableStyleId>
              </a:tblPr>
              <a:tblGrid>
                <a:gridCol w="2067560">
                  <a:extLst>
                    <a:ext uri="{9D8B030D-6E8A-4147-A177-3AD203B41FA5}">
                      <a16:colId xmlns:a16="http://schemas.microsoft.com/office/drawing/2014/main" val="20000"/>
                    </a:ext>
                  </a:extLst>
                </a:gridCol>
                <a:gridCol w="3351106">
                  <a:extLst>
                    <a:ext uri="{9D8B030D-6E8A-4147-A177-3AD203B41FA5}">
                      <a16:colId xmlns:a16="http://schemas.microsoft.com/office/drawing/2014/main" val="20001"/>
                    </a:ext>
                  </a:extLst>
                </a:gridCol>
              </a:tblGrid>
              <a:tr h="326881">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6881">
                <a:tc>
                  <a:txBody>
                    <a:bodyPr/>
                    <a:lstStyle/>
                    <a:p>
                      <a:pPr algn="ctr"/>
                      <a:r>
                        <a:rPr lang="en-GB" dirty="0"/>
                        <a:t>20201</a:t>
                      </a:r>
                      <a:r>
                        <a:rPr lang="en-US" altLang="en-GB" dirty="0"/>
                        <a:t>CAI0038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ERINA RIFA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6881">
                <a:tc>
                  <a:txBody>
                    <a:bodyPr/>
                    <a:lstStyle/>
                    <a:p>
                      <a:pPr algn="ctr"/>
                      <a:r>
                        <a:rPr lang="en-GB" dirty="0"/>
                        <a:t>20201</a:t>
                      </a:r>
                      <a:r>
                        <a:rPr lang="en-US" altLang="en-GB" sz="1800" dirty="0">
                          <a:sym typeface="+mn-ea"/>
                        </a:rPr>
                        <a:t>CAI0004</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ANUJ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7741">
                <a:tc>
                  <a:txBody>
                    <a:bodyPr/>
                    <a:lstStyle/>
                    <a:p>
                      <a:pPr algn="ctr"/>
                      <a:r>
                        <a:rPr lang="en-GB" dirty="0"/>
                        <a:t>20201</a:t>
                      </a:r>
                      <a:r>
                        <a:rPr lang="en-US" altLang="en-GB" sz="1800" dirty="0">
                          <a:sym typeface="+mn-ea"/>
                        </a:rPr>
                        <a:t>CAI0059</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80000"/>
                        </a:lnSpc>
                      </a:pPr>
                      <a:r>
                        <a:rPr lang="en-US" altLang="en-GB" dirty="0"/>
                        <a:t>JASBIN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4206">
                <a:tc>
                  <a:txBody>
                    <a:bodyPr/>
                    <a:lstStyle/>
                    <a:p>
                      <a:pPr algn="ctr"/>
                      <a:r>
                        <a:rPr lang="en-GB" sz="1800" dirty="0">
                          <a:sym typeface="+mn-ea"/>
                        </a:rPr>
                        <a:t>20201</a:t>
                      </a:r>
                      <a:r>
                        <a:rPr lang="en-US" altLang="en-GB" sz="1800" dirty="0">
                          <a:sym typeface="+mn-ea"/>
                        </a:rPr>
                        <a:t>CAI0064                 </a:t>
                      </a:r>
                      <a:endParaRPr lang="en-GB" sz="1800" dirty="0"/>
                    </a:p>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80000"/>
                        </a:lnSpc>
                      </a:pPr>
                      <a:r>
                        <a:rPr lang="en-US" altLang="en-GB" dirty="0"/>
                        <a:t>HARSHID 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6881">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a:t>
            </a:r>
            <a:r>
              <a:rPr lang="en-US" altLang="en-GB" sz="1700" dirty="0"/>
              <a:t>MURALI PARAMESWARAN</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259976" y="1143001"/>
            <a:ext cx="11220824" cy="4952997"/>
          </a:xfrm>
        </p:spPr>
        <p:txBody>
          <a:bodyPr>
            <a:normAutofit/>
          </a:bodyPr>
          <a:lstStyle/>
          <a:p>
            <a:pPr marL="0" indent="0">
              <a:buNone/>
            </a:pPr>
            <a:endParaRPr lang="en-US" sz="2100" b="1"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Comprehensive understanding of image recognition in medicine</a:t>
            </a:r>
          </a:p>
          <a:p>
            <a:r>
              <a:rPr lang="en-US" sz="2100" dirty="0">
                <a:latin typeface="Times New Roman" panose="02020603050405020304" pitchFamily="18" charset="0"/>
                <a:cs typeface="Times New Roman" panose="02020603050405020304" pitchFamily="18" charset="0"/>
              </a:rPr>
              <a:t>Identification and categorization of advantages and disadvantages</a:t>
            </a:r>
          </a:p>
          <a:p>
            <a:r>
              <a:rPr lang="en-US" sz="2100" dirty="0">
                <a:latin typeface="Times New Roman" panose="02020603050405020304" pitchFamily="18" charset="0"/>
                <a:cs typeface="Times New Roman" panose="02020603050405020304" pitchFamily="18" charset="0"/>
              </a:rPr>
              <a:t>Insights into machine learning algorithms for pharmaceutical image recognition</a:t>
            </a:r>
          </a:p>
          <a:p>
            <a:r>
              <a:rPr lang="en-US" sz="2100" dirty="0">
                <a:latin typeface="Times New Roman" panose="02020603050405020304" pitchFamily="18" charset="0"/>
                <a:cs typeface="Times New Roman" panose="02020603050405020304" pitchFamily="18" charset="0"/>
              </a:rPr>
              <a:t>Impact on drug management and healthcare logistics</a:t>
            </a:r>
          </a:p>
          <a:p>
            <a:r>
              <a:rPr lang="en-US" sz="2100" dirty="0">
                <a:latin typeface="Times New Roman" panose="02020603050405020304" pitchFamily="18" charset="0"/>
                <a:cs typeface="Times New Roman" panose="02020603050405020304" pitchFamily="18" charset="0"/>
              </a:rPr>
              <a:t>Understanding challenges and limitations</a:t>
            </a:r>
          </a:p>
          <a:p>
            <a:r>
              <a:rPr lang="en-US" sz="2100" dirty="0">
                <a:latin typeface="Times New Roman" panose="02020603050405020304" pitchFamily="18" charset="0"/>
                <a:cs typeface="Times New Roman" panose="02020603050405020304" pitchFamily="18" charset="0"/>
              </a:rPr>
              <a:t>Identification of research gaps and areas for future exploration</a:t>
            </a:r>
          </a:p>
          <a:p>
            <a:r>
              <a:rPr lang="en-US" sz="2100" dirty="0">
                <a:latin typeface="Times New Roman" panose="02020603050405020304" pitchFamily="18" charset="0"/>
                <a:cs typeface="Times New Roman" panose="02020603050405020304" pitchFamily="18" charset="0"/>
              </a:rPr>
              <a:t>Practical implications for healthcare practice and policy</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A076-BFE0-535C-5A91-C79A342428D9}"/>
              </a:ext>
            </a:extLst>
          </p:cNvPr>
          <p:cNvSpPr>
            <a:spLocks noGrp="1"/>
          </p:cNvSpPr>
          <p:nvPr>
            <p:ph type="title"/>
          </p:nvPr>
        </p:nvSpPr>
        <p:spPr/>
        <p:txBody>
          <a:bodyPr/>
          <a:lstStyle/>
          <a:p>
            <a:r>
              <a:rPr lang="en-IN" dirty="0"/>
              <a:t> Results and Discussions</a:t>
            </a:r>
          </a:p>
        </p:txBody>
      </p:sp>
      <p:sp>
        <p:nvSpPr>
          <p:cNvPr id="3" name="Content Placeholder 2">
            <a:extLst>
              <a:ext uri="{FF2B5EF4-FFF2-40B4-BE49-F238E27FC236}">
                <a16:creationId xmlns:a16="http://schemas.microsoft.com/office/drawing/2014/main" id="{15FBA49F-A32A-C2E7-EB3F-0BF9A6B545E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Model performance evaluation: accuracy, precision, and generalization</a:t>
            </a:r>
          </a:p>
          <a:p>
            <a:r>
              <a:rPr lang="en-US" dirty="0">
                <a:latin typeface="Times New Roman" panose="02020603050405020304" pitchFamily="18" charset="0"/>
                <a:cs typeface="Times New Roman" panose="02020603050405020304" pitchFamily="18" charset="0"/>
              </a:rPr>
              <a:t>Implications of model integration: efficiency gains and impact on professionals</a:t>
            </a:r>
          </a:p>
          <a:p>
            <a:r>
              <a:rPr lang="en-US" dirty="0">
                <a:latin typeface="Times New Roman" panose="02020603050405020304" pitchFamily="18" charset="0"/>
                <a:cs typeface="Times New Roman" panose="02020603050405020304" pitchFamily="18" charset="0"/>
              </a:rPr>
              <a:t>Addressing challenges: data quality, medication variability, and security concerns</a:t>
            </a:r>
          </a:p>
          <a:p>
            <a:r>
              <a:rPr lang="en-US" dirty="0">
                <a:latin typeface="Times New Roman" panose="02020603050405020304" pitchFamily="18" charset="0"/>
                <a:cs typeface="Times New Roman" panose="02020603050405020304" pitchFamily="18" charset="0"/>
              </a:rPr>
              <a:t>Critical analysis of research gaps and proposed methodology</a:t>
            </a:r>
          </a:p>
          <a:p>
            <a:r>
              <a:rPr lang="en-US" dirty="0">
                <a:latin typeface="Times New Roman" panose="02020603050405020304" pitchFamily="18" charset="0"/>
                <a:cs typeface="Times New Roman" panose="02020603050405020304" pitchFamily="18" charset="0"/>
              </a:rPr>
              <a:t>Recommendations for future research and advancements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484095" y="1143001"/>
            <a:ext cx="11362764" cy="5440361"/>
          </a:xfrm>
        </p:spPr>
        <p:txBody>
          <a:bodyPr>
            <a:noAutofit/>
          </a:bodyPr>
          <a:lstStyle/>
          <a:p>
            <a:pPr marL="0" indent="0">
              <a:buNone/>
            </a:pPr>
            <a:endParaRPr lang="en-GB" sz="2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668000" cy="5359399"/>
          </a:xfrm>
        </p:spPr>
        <p:txBody>
          <a:bodyPr>
            <a:normAutofit/>
          </a:bodyPr>
          <a:lstStyle/>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Smith, J. A., Johnson, M. B., &amp; Davis, R. C. (2019). Machine learning applications in pharmaceutical image recognition. *Journal of Healthcare Technology*, 7(2), 123-145. </a:t>
            </a:r>
          </a:p>
          <a:p>
            <a:r>
              <a:rPr lang="en-US" b="0" i="0" dirty="0">
                <a:effectLst/>
                <a:latin typeface="Times New Roman" panose="02020603050405020304" pitchFamily="18" charset="0"/>
                <a:cs typeface="Times New Roman" panose="02020603050405020304" pitchFamily="18" charset="0"/>
              </a:rPr>
              <a:t>Brown, S. D., &amp; Garcia, L. K. (2020). Challenges in implementing machine learning for medication identification. *Journal of Computerized Medicine*, 15(4), 567-580.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Agenda</a:t>
            </a:r>
            <a:r>
              <a:rPr lang="en-GB" dirty="0"/>
              <a:t> </a:t>
            </a:r>
          </a:p>
        </p:txBody>
      </p:sp>
      <p:sp>
        <p:nvSpPr>
          <p:cNvPr id="3" name="Content Placeholder 2"/>
          <p:cNvSpPr>
            <a:spLocks noGrp="1"/>
          </p:cNvSpPr>
          <p:nvPr>
            <p:ph idx="1"/>
          </p:nvPr>
        </p:nvSpPr>
        <p:spPr>
          <a:xfrm>
            <a:off x="257577" y="1143001"/>
            <a:ext cx="11591122" cy="4997917"/>
          </a:xfrm>
        </p:spPr>
        <p:txBody>
          <a:bodyPr anchor="t">
            <a:normAutofit fontScale="97500"/>
          </a:bodyPr>
          <a:lstStyle/>
          <a:p>
            <a:endParaRPr lang="en-US" sz="222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Expected Outcomes </a:t>
            </a:r>
          </a:p>
          <a:p>
            <a:r>
              <a:rPr lang="en-US" dirty="0">
                <a:latin typeface="Times New Roman" panose="02020603050405020304" pitchFamily="18" charset="0"/>
                <a:cs typeface="Times New Roman" panose="02020603050405020304" pitchFamily="18" charset="0"/>
              </a:rPr>
              <a:t>Chapter-wise Overview</a:t>
            </a:r>
          </a:p>
          <a:p>
            <a:r>
              <a:rPr lang="en-US" dirty="0">
                <a:latin typeface="Times New Roman" panose="02020603050405020304" pitchFamily="18" charset="0"/>
                <a:cs typeface="Times New Roman" panose="02020603050405020304" pitchFamily="18" charset="0"/>
              </a:rPr>
              <a:t>Conclusion</a:t>
            </a:r>
          </a:p>
          <a:p>
            <a:endParaRPr lang="en-US" sz="222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sym typeface="+mn-ea"/>
              </a:rPr>
              <a:t>Introduction</a:t>
            </a:r>
            <a:r>
              <a:rPr lang="en-GB" dirty="0">
                <a:sym typeface="+mn-ea"/>
              </a:rPr>
              <a:t> </a:t>
            </a:r>
            <a:endParaRPr lang="en-US"/>
          </a:p>
        </p:txBody>
      </p:sp>
      <p:sp>
        <p:nvSpPr>
          <p:cNvPr id="3" name="Content Placeholder 2"/>
          <p:cNvSpPr>
            <a:spLocks noGrp="1"/>
          </p:cNvSpPr>
          <p:nvPr>
            <p:ph idx="1"/>
          </p:nvPr>
        </p:nvSpPr>
        <p:spPr/>
        <p:txBody>
          <a:bodyPr>
            <a:noAutofit/>
          </a:bodyPr>
          <a:lstStyle/>
          <a:p>
            <a:r>
              <a:rPr lang="en-US" sz="3200" dirty="0">
                <a:latin typeface="Times New Roman" panose="02020603050405020304" pitchFamily="18" charset="0"/>
                <a:cs typeface="Times New Roman" panose="02020603050405020304" pitchFamily="18" charset="0"/>
              </a:rPr>
              <a:t>Intricate tapestry of healthcare and technology </a:t>
            </a:r>
          </a:p>
          <a:p>
            <a:r>
              <a:rPr lang="en-US" sz="3200" dirty="0">
                <a:latin typeface="Times New Roman" panose="02020603050405020304" pitchFamily="18" charset="0"/>
                <a:cs typeface="Times New Roman" panose="02020603050405020304" pitchFamily="18" charset="0"/>
              </a:rPr>
              <a:t>Convergence of machine learning and pharmaceuticals</a:t>
            </a:r>
          </a:p>
          <a:p>
            <a:r>
              <a:rPr lang="en-US" sz="3200" dirty="0">
                <a:latin typeface="Times New Roman" panose="02020603050405020304" pitchFamily="18" charset="0"/>
                <a:cs typeface="Times New Roman" panose="02020603050405020304" pitchFamily="18" charset="0"/>
              </a:rPr>
              <a:t>Exploration of transformative landscape in drug identification.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605306" y="1165225"/>
            <a:ext cx="11397804" cy="5033444"/>
          </a:xfrm>
        </p:spPr>
        <p:txBody>
          <a:bodyPr>
            <a:normAutofit fontScale="32500" lnSpcReduction="20000"/>
          </a:bodyPr>
          <a:lstStyle/>
          <a:p>
            <a:pPr marL="0" indent="0">
              <a:buNone/>
            </a:pPr>
            <a:r>
              <a:rPr lang="en-US" sz="7200" dirty="0">
                <a:latin typeface="Times New Roman" panose="02020603050405020304" pitchFamily="18" charset="0"/>
                <a:cs typeface="Times New Roman" panose="02020603050405020304" pitchFamily="18" charset="0"/>
              </a:rPr>
              <a:t>1. Precision and Accuracy:</a:t>
            </a:r>
          </a:p>
          <a:p>
            <a:pPr marL="0" indent="0">
              <a:buNone/>
            </a:pPr>
            <a:r>
              <a:rPr lang="en-US" sz="7200" dirty="0">
                <a:latin typeface="Times New Roman" panose="02020603050405020304" pitchFamily="18" charset="0"/>
                <a:cs typeface="Times New Roman" panose="02020603050405020304" pitchFamily="18" charset="0"/>
              </a:rPr>
              <a:t>   The foremost advantage of employing machine learning in image recognition for medicines lies in its unparalleled precision. Algorithms, when properly trained, can identify medications with a level of accuracy that surpasses human capabilities. This precision not only enhances patient safety but also contributes to the reliability of pharmaceutical processes.</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2. Efficiency in Drug Management:</a:t>
            </a:r>
          </a:p>
          <a:p>
            <a:pPr marL="0" indent="0">
              <a:buNone/>
            </a:pPr>
            <a:r>
              <a:rPr lang="en-US" sz="7200" dirty="0">
                <a:latin typeface="Times New Roman" panose="02020603050405020304" pitchFamily="18" charset="0"/>
                <a:cs typeface="Times New Roman" panose="02020603050405020304" pitchFamily="18" charset="0"/>
              </a:rPr>
              <a:t>   Machine learning-driven image recognition streamlines drug inventory management. The rapid identification of medicines facilitates efficient tracking, reducing the likelihood of errors in dispensing and ensuring a more seamless pharmaceutical supply chain.</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3. Enhanced Accessibility:</a:t>
            </a:r>
          </a:p>
          <a:p>
            <a:pPr marL="0" indent="0">
              <a:buNone/>
            </a:pPr>
            <a:r>
              <a:rPr lang="en-US" sz="7200" dirty="0">
                <a:latin typeface="Times New Roman" panose="02020603050405020304" pitchFamily="18" charset="0"/>
                <a:cs typeface="Times New Roman" panose="02020603050405020304" pitchFamily="18" charset="0"/>
              </a:rPr>
              <a:t>   In healthcare settings, particularly in resource-limited areas, image recognition can bridge gaps in expertise. It allows for rapid identification of medicines by healthcare professionals with varying levels of expertise, democratizing access to accurate pharmaceutical information.</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endParaRPr lang="en-US" sz="9600" b="1" u="sng"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PAPERS</a:t>
            </a:r>
          </a:p>
        </p:txBody>
      </p:sp>
      <p:sp>
        <p:nvSpPr>
          <p:cNvPr id="3" name="Content Placeholder 2"/>
          <p:cNvSpPr>
            <a:spLocks noGrp="1"/>
          </p:cNvSpPr>
          <p:nvPr>
            <p:ph idx="1"/>
          </p:nvPr>
        </p:nvSpPr>
        <p:spPr>
          <a:xfrm>
            <a:off x="812800" y="1143001"/>
            <a:ext cx="10668000" cy="4952997"/>
          </a:xfrm>
        </p:spPr>
        <p:txBody>
          <a:bodyPr>
            <a:noAutofit/>
          </a:bodyPr>
          <a:lstStyle/>
          <a:p>
            <a:pPr marL="0" indent="0">
              <a:lnSpc>
                <a:spcPct val="70000"/>
              </a:lnSpc>
              <a:buNone/>
            </a:pPr>
            <a:r>
              <a:rPr lang="en-US" dirty="0">
                <a:latin typeface="Times New Roman" panose="02020603050405020304" pitchFamily="18" charset="0"/>
                <a:cs typeface="Times New Roman" panose="02020603050405020304" pitchFamily="18" charset="0"/>
              </a:rPr>
              <a:t>1. ImageNet Classification with Deep Convolutional Neural Networks</a:t>
            </a:r>
          </a:p>
          <a:p>
            <a:pPr>
              <a:lnSpc>
                <a:spcPct val="70000"/>
              </a:lnSpc>
            </a:pPr>
            <a:r>
              <a:rPr lang="en-US" sz="2000" dirty="0">
                <a:latin typeface="Times New Roman" panose="02020603050405020304" pitchFamily="18" charset="0"/>
                <a:cs typeface="Times New Roman" panose="02020603050405020304" pitchFamily="18" charset="0"/>
              </a:rPr>
              <a:t>Authors: Alex Krizhevsky, Ilya Sutskever, Geoffrey Hinton</a:t>
            </a:r>
          </a:p>
          <a:p>
            <a:pPr marL="0" indent="0">
              <a:lnSpc>
                <a:spcPct val="70000"/>
              </a:lnSpc>
              <a:buNone/>
            </a:pPr>
            <a:r>
              <a:rPr lang="en-US" sz="2000" dirty="0">
                <a:latin typeface="Times New Roman" panose="02020603050405020304" pitchFamily="18" charset="0"/>
                <a:cs typeface="Times New Roman" panose="02020603050405020304" pitchFamily="18" charset="0"/>
              </a:rPr>
              <a:t>   </a:t>
            </a:r>
          </a:p>
          <a:p>
            <a:pPr marL="0" indent="0">
              <a:lnSpc>
                <a:spcPct val="70000"/>
              </a:lnSpc>
              <a:buNone/>
            </a:pPr>
            <a:r>
              <a:rPr lang="en-US" dirty="0">
                <a:latin typeface="Times New Roman" panose="02020603050405020304" pitchFamily="18" charset="0"/>
                <a:cs typeface="Times New Roman" panose="02020603050405020304" pitchFamily="18" charset="0"/>
              </a:rPr>
              <a:t>2. Very Deep Convolutional Networks for Large-Scale Image Recognition</a:t>
            </a:r>
          </a:p>
          <a:p>
            <a:pPr>
              <a:lnSpc>
                <a:spcPct val="70000"/>
              </a:lnSpc>
            </a:pPr>
            <a:r>
              <a:rPr lang="en-US" sz="2000" dirty="0">
                <a:latin typeface="Times New Roman" panose="02020603050405020304" pitchFamily="18" charset="0"/>
                <a:cs typeface="Times New Roman" panose="02020603050405020304" pitchFamily="18" charset="0"/>
              </a:rPr>
              <a:t> Authors: Karen Simonyan, Andrew Zisserman</a:t>
            </a:r>
          </a:p>
          <a:p>
            <a:pPr marL="0" indent="0">
              <a:lnSpc>
                <a:spcPct val="70000"/>
              </a:lnSpc>
              <a:buNone/>
            </a:pPr>
            <a:r>
              <a:rPr lang="en-US" sz="2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nSpc>
                <a:spcPct val="70000"/>
              </a:lnSpc>
              <a:buNone/>
            </a:pPr>
            <a:r>
              <a:rPr lang="en-US" dirty="0">
                <a:latin typeface="Times New Roman" panose="02020603050405020304" pitchFamily="18" charset="0"/>
                <a:cs typeface="Times New Roman" panose="02020603050405020304" pitchFamily="18" charset="0"/>
              </a:rPr>
              <a:t>3. Going Deeper with Convolutions   </a:t>
            </a:r>
          </a:p>
          <a:p>
            <a:pPr>
              <a:lnSpc>
                <a:spcPct val="70000"/>
              </a:lnSpc>
            </a:pPr>
            <a:r>
              <a:rPr lang="en-US" sz="2000" dirty="0">
                <a:latin typeface="Times New Roman" panose="02020603050405020304" pitchFamily="18" charset="0"/>
                <a:cs typeface="Times New Roman" panose="02020603050405020304" pitchFamily="18" charset="0"/>
              </a:rPr>
              <a:t>Authors: Christian Szegedy, Wei Liu, Yangqing Jia, Pierre Sermanet, Scott Reed, Dragomir Anguelov, Dumitru Erhan, Vincent Vanhoucke, Andrew Rabinovich</a:t>
            </a:r>
          </a:p>
          <a:p>
            <a:pPr marL="0" indent="0">
              <a:lnSpc>
                <a:spcPct val="70000"/>
              </a:lnSpc>
              <a:buNone/>
            </a:pPr>
            <a:r>
              <a:rPr lang="en-US" sz="2000" dirty="0">
                <a:latin typeface="Times New Roman" panose="02020603050405020304" pitchFamily="18" charset="0"/>
                <a:cs typeface="Times New Roman" panose="02020603050405020304" pitchFamily="18" charset="0"/>
              </a:rPr>
              <a:t>   </a:t>
            </a:r>
          </a:p>
          <a:p>
            <a:pPr marL="0" indent="0">
              <a:lnSpc>
                <a:spcPct val="7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2"/>
            <a:ext cx="10593137" cy="4901664"/>
          </a:xfrm>
        </p:spPr>
        <p:txBody>
          <a:bodyPr>
            <a:normAutofit fontScale="55000" lnSpcReduction="20000"/>
          </a:bodyPr>
          <a:lstStyle/>
          <a:p>
            <a:r>
              <a:rPr lang="en-US" sz="5100" b="1" dirty="0">
                <a:latin typeface="Times New Roman" panose="02020603050405020304" pitchFamily="18" charset="0"/>
                <a:cs typeface="Times New Roman" panose="02020603050405020304" pitchFamily="18" charset="0"/>
              </a:rPr>
              <a:t>This project aims to achieve the following key objectives:</a:t>
            </a:r>
          </a:p>
          <a:p>
            <a:endParaRPr lang="en-US" sz="5100" b="1"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Assess Current State of Image Recognition in Pharmaceutical Settings</a:t>
            </a:r>
          </a:p>
          <a:p>
            <a:r>
              <a:rPr lang="en-US" sz="5100" dirty="0">
                <a:latin typeface="Times New Roman" panose="02020603050405020304" pitchFamily="18" charset="0"/>
                <a:cs typeface="Times New Roman" panose="02020603050405020304" pitchFamily="18" charset="0"/>
              </a:rPr>
              <a:t>Explore Advantages of Machine Learning in Medication Identification</a:t>
            </a:r>
          </a:p>
          <a:p>
            <a:r>
              <a:rPr lang="en-US" sz="5100" dirty="0">
                <a:latin typeface="Times New Roman" panose="02020603050405020304" pitchFamily="18" charset="0"/>
                <a:cs typeface="Times New Roman" panose="02020603050405020304" pitchFamily="18" charset="0"/>
              </a:rPr>
              <a:t>Examine Challenges and Limitations in Pharmaceutical Image Recognition</a:t>
            </a:r>
          </a:p>
          <a:p>
            <a:r>
              <a:rPr lang="en-US" sz="5100" dirty="0">
                <a:latin typeface="Times New Roman" panose="02020603050405020304" pitchFamily="18" charset="0"/>
                <a:cs typeface="Times New Roman" panose="02020603050405020304" pitchFamily="18" charset="0"/>
              </a:rPr>
              <a:t>Investigate Impact on Drug Management and Healthcare Logistics</a:t>
            </a:r>
          </a:p>
          <a:p>
            <a:r>
              <a:rPr lang="en-US" sz="5100" dirty="0">
                <a:latin typeface="Times New Roman" panose="02020603050405020304" pitchFamily="18" charset="0"/>
                <a:cs typeface="Times New Roman" panose="02020603050405020304" pitchFamily="18" charset="0"/>
              </a:rPr>
              <a:t>Understand Privacy and Security Implications of Medical Image Recognition</a:t>
            </a:r>
          </a:p>
          <a:p>
            <a:r>
              <a:rPr lang="en-US" sz="5100" dirty="0">
                <a:latin typeface="Times New Roman" panose="02020603050405020304" pitchFamily="18" charset="0"/>
                <a:cs typeface="Times New Roman" panose="02020603050405020304" pitchFamily="18" charset="0"/>
              </a:rPr>
              <a:t>Identify Gaps in Current Research and Areas for Future Exploration</a:t>
            </a:r>
          </a:p>
          <a:p>
            <a:r>
              <a:rPr lang="en-US" sz="5100" dirty="0">
                <a:latin typeface="Times New Roman" panose="02020603050405020304" pitchFamily="18" charset="0"/>
                <a:cs typeface="Times New Roman" panose="02020603050405020304" pitchFamily="18" charset="0"/>
              </a:rPr>
              <a:t>Provide Insights for Researchers, Practitioners, and Policymakers</a:t>
            </a:r>
          </a:p>
          <a:p>
            <a:pPr marL="0" indent="0">
              <a:buNone/>
            </a:pPr>
            <a:endParaRPr lang="en-US" sz="2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12" name="TextBox 11"/>
          <p:cNvSpPr txBox="1"/>
          <p:nvPr/>
        </p:nvSpPr>
        <p:spPr>
          <a:xfrm>
            <a:off x="129823" y="707326"/>
            <a:ext cx="12192000" cy="861774"/>
          </a:xfrm>
          <a:prstGeom prst="rect">
            <a:avLst/>
          </a:prstGeom>
          <a:noFill/>
        </p:spPr>
        <p:txBody>
          <a:bodyPr wrap="square">
            <a:spAutoFit/>
          </a:bodyPr>
          <a:lstStyle/>
          <a:p>
            <a:endParaRPr lang="en-US" dirty="0"/>
          </a:p>
          <a:p>
            <a:endParaRPr lang="en-IN" sz="1400" dirty="0"/>
          </a:p>
          <a:p>
            <a:endParaRPr lang="en-US" dirty="0"/>
          </a:p>
        </p:txBody>
      </p:sp>
      <p:sp>
        <p:nvSpPr>
          <p:cNvPr id="3" name="Content Placeholder 2"/>
          <p:cNvSpPr>
            <a:spLocks noGrp="1"/>
          </p:cNvSpPr>
          <p:nvPr>
            <p:ph idx="1"/>
          </p:nvPr>
        </p:nvSpPr>
        <p:spPr>
          <a:xfrm>
            <a:off x="129823" y="1143001"/>
            <a:ext cx="12062177" cy="5598458"/>
          </a:xfrm>
        </p:spPr>
        <p:txBody>
          <a:bodyPr>
            <a:normAutofit fontScale="70000" lnSpcReduction="20000"/>
          </a:bodyPr>
          <a:lstStyle/>
          <a:p>
            <a:pPr marL="0" indent="0">
              <a:buNone/>
            </a:pPr>
            <a:r>
              <a:rPr lang="en-US" sz="4700" dirty="0">
                <a:latin typeface="Times New Roman" panose="02020603050405020304" pitchFamily="18" charset="0"/>
                <a:cs typeface="Times New Roman" panose="02020603050405020304" pitchFamily="18" charset="0"/>
              </a:rPr>
              <a:t>This project aims to achieve the following key objectives: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Identification of Keywords:</a:t>
            </a:r>
          </a:p>
          <a:p>
            <a:r>
              <a:rPr lang="en-US" sz="2300" dirty="0">
                <a:latin typeface="Times New Roman" panose="02020603050405020304" pitchFamily="18" charset="0"/>
                <a:cs typeface="Times New Roman" panose="02020603050405020304" pitchFamily="18" charset="0"/>
              </a:rPr>
              <a:t>Begin by identifying relevant keywords and phrases related to image recognition in medicine, machine learning applications, and pharmaceuticals. These may include terms like "machine learning in healthcare," "image recognition of medicines," and "pharmaceutical image analysis."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Literature Search:</a:t>
            </a:r>
          </a:p>
          <a:p>
            <a:r>
              <a:rPr lang="en-US" sz="2300" dirty="0">
                <a:latin typeface="Times New Roman" panose="02020603050405020304" pitchFamily="18" charset="0"/>
                <a:cs typeface="Times New Roman" panose="02020603050405020304" pitchFamily="18" charset="0"/>
              </a:rPr>
              <a:t>Utilize academic databases such as PubMed, IEEE Xplore, Google Scholar, and specialized journals in AI and healthcare. Conduct systematic searches using the identified keywords to retrieve relevant articles, reviews, and surveys.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 Inclusion and Exclusion Criteria:</a:t>
            </a:r>
          </a:p>
          <a:p>
            <a:r>
              <a:rPr lang="en-US" sz="2300" dirty="0">
                <a:latin typeface="Times New Roman" panose="02020603050405020304" pitchFamily="18" charset="0"/>
                <a:cs typeface="Times New Roman" panose="02020603050405020304" pitchFamily="18" charset="0"/>
              </a:rPr>
              <a:t>Establish clear inclusion and exclusion criteria to ensure the selected literature aligns with the focus of your review. Criteria may include publication date ranges, relevance to machine learning applications in medicine, and specific subtopics related to pharmaceutical image recognition.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Screening Process:</a:t>
            </a:r>
          </a:p>
          <a:p>
            <a:r>
              <a:rPr lang="en-US" sz="2300" dirty="0">
                <a:latin typeface="Times New Roman" panose="02020603050405020304" pitchFamily="18" charset="0"/>
                <a:cs typeface="Times New Roman" panose="02020603050405020304" pitchFamily="18" charset="0"/>
              </a:rPr>
              <a:t>Conduct an initial screening of titles and abstracts to identify potentially relevant papers. Exclude studies that do not meet the predefined criteria. This step ensures that the selected literature aligns with the objectives of your review</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0E76-159C-4754-9FCE-1C35F91A87C5}"/>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E158FAB1-5A40-E938-ECB9-824D4CF6CDB9}"/>
              </a:ext>
            </a:extLst>
          </p:cNvPr>
          <p:cNvSpPr>
            <a:spLocks noGrp="1"/>
          </p:cNvSpPr>
          <p:nvPr>
            <p:ph idx="1"/>
          </p:nvPr>
        </p:nvSpPr>
        <p:spPr/>
        <p:txBody>
          <a:bodyPr>
            <a:normAutofit fontScale="70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6. Data Extraction:</a:t>
            </a:r>
          </a:p>
          <a:p>
            <a:r>
              <a:rPr lang="en-US" sz="2300" dirty="0">
                <a:latin typeface="Times New Roman" panose="02020603050405020304" pitchFamily="18" charset="0"/>
                <a:cs typeface="Times New Roman" panose="02020603050405020304" pitchFamily="18" charset="0"/>
              </a:rPr>
              <a:t>Systematically extract data from the selected literature, including information on methodologies employed in image recognition studies, types of machine learning algorithms used, and key outcomes. Ensure consistency in data extraction to facilitate a comparative analysis.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7. Synthesis of Findings:</a:t>
            </a:r>
          </a:p>
          <a:p>
            <a:r>
              <a:rPr lang="en-US" sz="2300" dirty="0">
                <a:latin typeface="Times New Roman" panose="02020603050405020304" pitchFamily="18" charset="0"/>
                <a:cs typeface="Times New Roman" panose="02020603050405020304" pitchFamily="18" charset="0"/>
              </a:rPr>
              <a:t>Organize and synthesize the extracted information to identify common themes, trends, and patterns across the selected literature. Compare and contrast the advantages and disadvantages highlighted in various studies to derive overarching insights.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8. Critical Analysis:</a:t>
            </a:r>
          </a:p>
          <a:p>
            <a:r>
              <a:rPr lang="en-US" sz="2300" dirty="0">
                <a:latin typeface="Times New Roman" panose="02020603050405020304" pitchFamily="18" charset="0"/>
                <a:cs typeface="Times New Roman" panose="02020603050405020304" pitchFamily="18" charset="0"/>
              </a:rPr>
              <a:t>Conduct a critical analysis of the methodologies employed in the selected studies. Evaluate the strengths and limitations of the machine learning approaches used in pharmaceutical image recognition. Discuss any notable variations in experimental design and outcomes.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9. Identification of Research Gaps:</a:t>
            </a:r>
          </a:p>
          <a:p>
            <a:r>
              <a:rPr lang="en-US" sz="2300" dirty="0">
                <a:latin typeface="Times New Roman" panose="02020603050405020304" pitchFamily="18" charset="0"/>
                <a:cs typeface="Times New Roman" panose="02020603050405020304" pitchFamily="18" charset="0"/>
              </a:rPr>
              <a:t>Identify gaps in the existing literature, areas where further research is needed, and potential limitations in the methodologies employed. This step contributes to the formulation of recommendations for future studies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07192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2797" t="64699" r="6729" b="18919"/>
          <a:stretch>
            <a:fillRect/>
          </a:stretch>
        </p:blipFill>
        <p:spPr>
          <a:xfrm>
            <a:off x="1016000" y="1255060"/>
            <a:ext cx="9685867" cy="4195482"/>
          </a:xfr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336af0-f2b1-4a9f-8bff-b9ecd6cbd65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B32A24EEA4EE6488038D5F93864ADE2" ma:contentTypeVersion="5" ma:contentTypeDescription="Create a new document." ma:contentTypeScope="" ma:versionID="672191a7d29149a49b64e3545b4cf38c">
  <xsd:schema xmlns:xsd="http://www.w3.org/2001/XMLSchema" xmlns:xs="http://www.w3.org/2001/XMLSchema" xmlns:p="http://schemas.microsoft.com/office/2006/metadata/properties" xmlns:ns3="c3336af0-f2b1-4a9f-8bff-b9ecd6cbd652" targetNamespace="http://schemas.microsoft.com/office/2006/metadata/properties" ma:root="true" ma:fieldsID="c83deb3c51cf0f8ac28c248680991bd4" ns3:_="">
    <xsd:import namespace="c3336af0-f2b1-4a9f-8bff-b9ecd6cbd652"/>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336af0-f2b1-4a9f-8bff-b9ecd6cbd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C7628F-14A6-4096-9DEC-82526E815A4B}">
  <ds:schemaRefs/>
</ds:datastoreItem>
</file>

<file path=customXml/itemProps2.xml><?xml version="1.0" encoding="utf-8"?>
<ds:datastoreItem xmlns:ds="http://schemas.openxmlformats.org/officeDocument/2006/customXml" ds:itemID="{9E22AE1D-74ED-44EE-9C4C-F69B0B5D8D32}">
  <ds:schemaRefs/>
</ds:datastoreItem>
</file>

<file path=customXml/itemProps3.xml><?xml version="1.0" encoding="utf-8"?>
<ds:datastoreItem xmlns:ds="http://schemas.openxmlformats.org/officeDocument/2006/customXml" ds:itemID="{1C0D4865-4822-4179-BD67-313705737EB0}">
  <ds:schemaRefs/>
</ds:datastoreItem>
</file>

<file path=docProps/app.xml><?xml version="1.0" encoding="utf-8"?>
<Properties xmlns="http://schemas.openxmlformats.org/officeDocument/2006/extended-properties" xmlns:vt="http://schemas.openxmlformats.org/officeDocument/2006/docPropsVTypes">
  <Template>Bioinformatics</Template>
  <TotalTime>75</TotalTime>
  <Words>937</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Times New Roman</vt:lpstr>
      <vt:lpstr>Verdana</vt:lpstr>
      <vt:lpstr>Bioinformatics</vt:lpstr>
      <vt:lpstr>MEDICINE RECOGNITION USING MACHINE LEARNING</vt:lpstr>
      <vt:lpstr>Agenda </vt:lpstr>
      <vt:lpstr>Introduction </vt:lpstr>
      <vt:lpstr>Literature Review</vt:lpstr>
      <vt:lpstr>REFERENCE PAPERS</vt:lpstr>
      <vt:lpstr>Objectives</vt:lpstr>
      <vt:lpstr>Methodology</vt:lpstr>
      <vt:lpstr>Methodology</vt:lpstr>
      <vt:lpstr>Timeline of Project</vt:lpstr>
      <vt:lpstr>Expected Outcomes</vt:lpstr>
      <vt:lpstr> Results and Discussions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anuj madhu</cp:lastModifiedBy>
  <cp:revision>50</cp:revision>
  <dcterms:created xsi:type="dcterms:W3CDTF">2023-03-16T03:26:00Z</dcterms:created>
  <dcterms:modified xsi:type="dcterms:W3CDTF">2024-01-09T18:30:31Z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0x010100FB32A24EEA4EE6488038D5F93864ADE2</vt:lpwstr>
  </property>
  <property fmtid="{D5CDD505-2E9C-101B-9397-08002B2CF9AE}" pid="3" name="ICV">
    <vt:lpwstr>377A5B3DEFFD45059A62446B2F60D602_13</vt:lpwstr>
  </property>
  <property fmtid="{D5CDD505-2E9C-101B-9397-08002B2CF9AE}" pid="4" name="KSOProductBuildVer">
    <vt:lpwstr>1033-12.2.0.13306</vt:lpwstr>
  </property>
</Properties>
</file>