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2AAF2-2891-4CE1-B240-CBEBABDE0169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FD1DD-44AD-4802-8C13-953C64CA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2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FD1DD-44AD-4802-8C13-953C64CAAE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D15-FB2B-4B61-B0E4-54615C779F7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E5D3-FE2F-45E5-9ACC-59C78F6349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D15-FB2B-4B61-B0E4-54615C779F7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E5D3-FE2F-45E5-9ACC-59C78F634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D15-FB2B-4B61-B0E4-54615C779F7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E5D3-FE2F-45E5-9ACC-59C78F634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D15-FB2B-4B61-B0E4-54615C779F7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E5D3-FE2F-45E5-9ACC-59C78F634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D15-FB2B-4B61-B0E4-54615C779F7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B77E5D3-FE2F-45E5-9ACC-59C78F6349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D15-FB2B-4B61-B0E4-54615C779F7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E5D3-FE2F-45E5-9ACC-59C78F634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D15-FB2B-4B61-B0E4-54615C779F7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E5D3-FE2F-45E5-9ACC-59C78F634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D15-FB2B-4B61-B0E4-54615C779F7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E5D3-FE2F-45E5-9ACC-59C78F634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D15-FB2B-4B61-B0E4-54615C779F7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E5D3-FE2F-45E5-9ACC-59C78F634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D15-FB2B-4B61-B0E4-54615C779F7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E5D3-FE2F-45E5-9ACC-59C78F634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D15-FB2B-4B61-B0E4-54615C779F7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E5D3-FE2F-45E5-9ACC-59C78F634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E5F1D15-FB2B-4B61-B0E4-54615C779F7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B77E5D3-FE2F-45E5-9ACC-59C78F63493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415724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MVC</a:t>
            </a:r>
            <a:endParaRPr lang="en-US" sz="4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600200"/>
            <a:ext cx="838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Model </a:t>
            </a:r>
            <a:r>
              <a:rPr lang="en-US" sz="2800" b="1" dirty="0"/>
              <a:t>view controller (MVC) </a:t>
            </a:r>
            <a:r>
              <a:rPr lang="en-US" sz="2800" dirty="0"/>
              <a:t>is a software architecture pattern which separates the representation of information from the user’s interaction with it</a:t>
            </a:r>
            <a:r>
              <a:rPr lang="en-US" sz="2800" dirty="0" smtClean="0"/>
              <a:t>. We divide the application into three kinds of components, the MVC design defines the interactions between them.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4419600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M</a:t>
            </a:r>
            <a:r>
              <a:rPr lang="en-US" sz="3200" dirty="0" smtClean="0"/>
              <a:t>odel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V</a:t>
            </a:r>
            <a:r>
              <a:rPr lang="en-US" sz="3200" dirty="0" smtClean="0"/>
              <a:t>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C</a:t>
            </a:r>
            <a:r>
              <a:rPr lang="en-US" sz="3200" dirty="0" smtClean="0"/>
              <a:t>ontroller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91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900" y="128435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Field </a:t>
            </a:r>
            <a:r>
              <a:rPr lang="en-US" b="1" dirty="0" smtClean="0"/>
              <a:t>                                                                            Value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1336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 </a:t>
            </a:r>
            <a:r>
              <a:rPr lang="en-US" dirty="0" smtClean="0"/>
              <a:t>                                                 Validates </a:t>
            </a:r>
            <a:r>
              <a:rPr lang="en-US" dirty="0"/>
              <a:t>that the Account </a:t>
            </a:r>
            <a:r>
              <a:rPr lang="en-US" dirty="0" smtClean="0"/>
              <a:t> </a:t>
            </a:r>
            <a:r>
              <a:rPr lang="en-US" dirty="0" err="1" smtClean="0"/>
              <a:t>Numbe</a:t>
            </a:r>
            <a:r>
              <a:rPr lang="en-US" dirty="0" smtClean="0"/>
              <a:t>                                                            is numeric is not </a:t>
            </a:r>
            <a:r>
              <a:rPr lang="en-US" dirty="0" err="1" smtClean="0"/>
              <a:t>blanck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02834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4024537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AND(</a:t>
            </a:r>
          </a:p>
          <a:p>
            <a:r>
              <a:rPr lang="en-US" dirty="0"/>
              <a:t>ISBLANK(</a:t>
            </a:r>
            <a:r>
              <a:rPr lang="en-US" dirty="0" err="1"/>
              <a:t>AccountNumber</a:t>
            </a:r>
            <a:r>
              <a:rPr lang="en-US" dirty="0"/>
              <a:t>),</a:t>
            </a:r>
          </a:p>
          <a:p>
            <a:r>
              <a:rPr lang="en-US" dirty="0"/>
              <a:t>NOT(ISNUMBER(</a:t>
            </a:r>
            <a:r>
              <a:rPr lang="en-US" dirty="0" err="1"/>
              <a:t>AccountNumber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    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715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Message</a:t>
            </a:r>
            <a:r>
              <a:rPr lang="en-US" dirty="0" smtClean="0"/>
              <a:t>:                                           </a:t>
            </a:r>
            <a:r>
              <a:rPr lang="en-US" dirty="0"/>
              <a:t>Account Number is not numeric.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4572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4. Account </a:t>
            </a:r>
            <a:r>
              <a:rPr lang="en-US" sz="2800" b="1" dirty="0"/>
              <a:t>Number Is Numeric</a:t>
            </a:r>
          </a:p>
        </p:txBody>
      </p:sp>
    </p:spTree>
    <p:extLst>
      <p:ext uri="{BB962C8B-B14F-4D97-AF65-F5344CB8AC3E}">
        <p14:creationId xmlns:p14="http://schemas.microsoft.com/office/powerpoint/2010/main" val="987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Functions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Date </a:t>
            </a:r>
            <a:r>
              <a:rPr lang="en-US" sz="2400" dirty="0"/>
              <a:t>and Time </a:t>
            </a:r>
            <a:r>
              <a:rPr lang="en-US" sz="2400" dirty="0" smtClean="0"/>
              <a:t>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Logical </a:t>
            </a:r>
            <a:r>
              <a:rPr lang="en-US" sz="2400" dirty="0" smtClean="0"/>
              <a:t>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Math </a:t>
            </a:r>
            <a:r>
              <a:rPr lang="en-US" sz="2400" dirty="0" smtClean="0"/>
              <a:t>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Text </a:t>
            </a:r>
            <a:r>
              <a:rPr lang="en-US" sz="2400" dirty="0" smtClean="0"/>
              <a:t>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Summary </a:t>
            </a:r>
            <a:r>
              <a:rPr lang="en-US" sz="2400" dirty="0" smtClean="0"/>
              <a:t>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Advanced Functions</a:t>
            </a:r>
          </a:p>
        </p:txBody>
      </p:sp>
    </p:spTree>
    <p:extLst>
      <p:ext uri="{BB962C8B-B14F-4D97-AF65-F5344CB8AC3E}">
        <p14:creationId xmlns:p14="http://schemas.microsoft.com/office/powerpoint/2010/main" val="5865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sz="2400" b="1" dirty="0" smtClean="0"/>
              <a:t>Date </a:t>
            </a:r>
            <a:r>
              <a:rPr lang="en-US" sz="2400" b="1" dirty="0"/>
              <a:t>and Time Functions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DATE</a:t>
            </a:r>
            <a:r>
              <a:rPr lang="en-US" dirty="0" smtClean="0"/>
              <a:t> - </a:t>
            </a:r>
            <a:r>
              <a:rPr lang="en-US" dirty="0"/>
              <a:t>Returns a date value from year, month, and day values you enter. </a:t>
            </a:r>
            <a:r>
              <a:rPr lang="en-US" dirty="0" err="1" smtClean="0"/>
              <a:t>Salesforce</a:t>
            </a:r>
            <a:r>
              <a:rPr lang="en-US" dirty="0" smtClean="0"/>
              <a:t> displays </a:t>
            </a:r>
            <a:r>
              <a:rPr lang="en-US" dirty="0"/>
              <a:t>an error on the detail page if the value of the DATE function in a </a:t>
            </a:r>
            <a:r>
              <a:rPr lang="en-US" dirty="0" err="1" smtClean="0"/>
              <a:t>formul</a:t>
            </a:r>
            <a:r>
              <a:rPr lang="en-US" dirty="0" smtClean="0"/>
              <a:t> field </a:t>
            </a:r>
            <a:r>
              <a:rPr lang="en-US" dirty="0"/>
              <a:t>is an invalid date, such as February 29 in a non-leap year.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590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DATEVALUE </a:t>
            </a:r>
            <a:r>
              <a:rPr lang="en-US" dirty="0" smtClean="0"/>
              <a:t>  - Returns </a:t>
            </a:r>
            <a:r>
              <a:rPr lang="en-US" dirty="0"/>
              <a:t>a date value for a date/time or text expression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3352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DATETIMEVALUE</a:t>
            </a:r>
            <a:r>
              <a:rPr lang="en-US" dirty="0"/>
              <a:t> </a:t>
            </a:r>
            <a:r>
              <a:rPr lang="en-US" dirty="0" smtClean="0"/>
              <a:t> - Returns </a:t>
            </a:r>
            <a:r>
              <a:rPr lang="en-US" dirty="0"/>
              <a:t>a year, month, day and GMT </a:t>
            </a:r>
            <a:r>
              <a:rPr lang="en-US" dirty="0" smtClean="0"/>
              <a:t>time   value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881284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DAY </a:t>
            </a:r>
            <a:r>
              <a:rPr lang="en-US" dirty="0" smtClean="0"/>
              <a:t>   -     Returns </a:t>
            </a:r>
            <a:r>
              <a:rPr lang="en-US" dirty="0"/>
              <a:t>a day of the month in the form of a number between 1 and 31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MONTH -</a:t>
            </a:r>
            <a:r>
              <a:rPr lang="en-US" dirty="0" smtClean="0"/>
              <a:t>   </a:t>
            </a:r>
            <a:r>
              <a:rPr lang="en-US" dirty="0"/>
              <a:t>Returns the month, a number between 1 (January) and 12 (</a:t>
            </a:r>
            <a:r>
              <a:rPr lang="en-US" dirty="0" smtClean="0"/>
              <a:t>December) in </a:t>
            </a:r>
            <a:endParaRPr lang="en-US" dirty="0"/>
          </a:p>
          <a:p>
            <a:r>
              <a:rPr lang="en-US" dirty="0" smtClean="0"/>
              <a:t>                    Number  format </a:t>
            </a:r>
            <a:r>
              <a:rPr lang="en-US" dirty="0"/>
              <a:t>of a given date</a:t>
            </a:r>
          </a:p>
          <a:p>
            <a:r>
              <a:rPr lang="en-US" b="1" dirty="0"/>
              <a:t>NOW</a:t>
            </a:r>
            <a:r>
              <a:rPr lang="en-US" dirty="0"/>
              <a:t> </a:t>
            </a:r>
            <a:r>
              <a:rPr lang="en-US" dirty="0" smtClean="0"/>
              <a:t>    -  Returns </a:t>
            </a:r>
            <a:r>
              <a:rPr lang="en-US" dirty="0"/>
              <a:t>a date/time representing the current moment.</a:t>
            </a:r>
          </a:p>
          <a:p>
            <a:r>
              <a:rPr lang="en-US" b="1" dirty="0"/>
              <a:t>TODAY</a:t>
            </a:r>
            <a:r>
              <a:rPr lang="en-US" dirty="0"/>
              <a:t> </a:t>
            </a:r>
            <a:r>
              <a:rPr lang="en-US" dirty="0" smtClean="0"/>
              <a:t>   - Returns </a:t>
            </a:r>
            <a:r>
              <a:rPr lang="en-US" dirty="0"/>
              <a:t>the current date as a date data type.</a:t>
            </a:r>
          </a:p>
          <a:p>
            <a:r>
              <a:rPr lang="en-US" b="1" dirty="0"/>
              <a:t>YEAR</a:t>
            </a:r>
            <a:r>
              <a:rPr lang="en-US" dirty="0"/>
              <a:t> </a:t>
            </a:r>
            <a:r>
              <a:rPr lang="en-US" dirty="0" smtClean="0"/>
              <a:t>     - Returns </a:t>
            </a:r>
            <a:r>
              <a:rPr lang="en-US" dirty="0"/>
              <a:t>the four-digit year in number format of a given date.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Logic Function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BLANKVALUE               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12954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Determines if an expression has a value and returns a substitute expression if it</a:t>
            </a:r>
          </a:p>
          <a:p>
            <a:r>
              <a:rPr lang="en-US" dirty="0"/>
              <a:t>does not. If the expression has a value, returns the value of the expression.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49572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2680395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 a given expression against a series of values. If the expression is equal to</a:t>
            </a:r>
          </a:p>
          <a:p>
            <a:r>
              <a:rPr lang="en-US" dirty="0"/>
              <a:t>a value, returns the corresponding result. If it is not equal to any values, it </a:t>
            </a:r>
            <a:r>
              <a:rPr lang="en-US" dirty="0" smtClean="0"/>
              <a:t>returns the </a:t>
            </a:r>
            <a:r>
              <a:rPr lang="en-US" dirty="0" err="1" smtClean="0"/>
              <a:t>else_result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648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If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4648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Determines if expressions are true or false. Returns a given value if true and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579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IsClone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57912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 if the record is a clone of another record and returns TRUE if one item is</a:t>
            </a:r>
          </a:p>
          <a:p>
            <a:r>
              <a:rPr lang="en-US" dirty="0"/>
              <a:t>a clone. Otherwise, returns FALSE</a:t>
            </a:r>
          </a:p>
        </p:txBody>
      </p:sp>
    </p:spTree>
    <p:extLst>
      <p:ext uri="{BB962C8B-B14F-4D97-AF65-F5344CB8AC3E}">
        <p14:creationId xmlns:p14="http://schemas.microsoft.com/office/powerpoint/2010/main" val="16407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Math Function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1555" y="1981199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ABS </a:t>
            </a:r>
            <a:r>
              <a:rPr lang="en-US" dirty="0" smtClean="0"/>
              <a:t>              -       CEILING </a:t>
            </a:r>
            <a:r>
              <a:rPr lang="en-US" dirty="0"/>
              <a:t>Rounds a number up to the nearest integer.</a:t>
            </a:r>
          </a:p>
          <a:p>
            <a:r>
              <a:rPr lang="en-US" b="1" dirty="0" smtClean="0"/>
              <a:t>DISTANCE</a:t>
            </a:r>
            <a:r>
              <a:rPr lang="en-US" dirty="0" smtClean="0"/>
              <a:t>    -       Calculates </a:t>
            </a:r>
            <a:r>
              <a:rPr lang="en-US" dirty="0"/>
              <a:t>the distance between two locations in miles </a:t>
            </a:r>
            <a:r>
              <a:rPr lang="en-US" dirty="0" smtClean="0"/>
              <a:t>or kilometers</a:t>
            </a:r>
            <a:r>
              <a:rPr lang="en-US" dirty="0"/>
              <a:t>.</a:t>
            </a:r>
          </a:p>
          <a:p>
            <a:r>
              <a:rPr lang="en-US" b="1" dirty="0" smtClean="0"/>
              <a:t>EXP </a:t>
            </a:r>
            <a:r>
              <a:rPr lang="en-US" dirty="0" smtClean="0"/>
              <a:t>              -       Returns </a:t>
            </a:r>
            <a:r>
              <a:rPr lang="en-US" dirty="0"/>
              <a:t>a value for e raised to the power of a number you specify.</a:t>
            </a:r>
          </a:p>
          <a:p>
            <a:r>
              <a:rPr lang="en-US" b="1" dirty="0"/>
              <a:t>FLOOR</a:t>
            </a:r>
            <a:r>
              <a:rPr lang="en-US" dirty="0"/>
              <a:t> </a:t>
            </a:r>
            <a:r>
              <a:rPr lang="en-US" dirty="0" smtClean="0"/>
              <a:t>         -      Returns </a:t>
            </a:r>
            <a:r>
              <a:rPr lang="en-US" dirty="0"/>
              <a:t>a number rounded down to the nearest integer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GEOLOCATION</a:t>
            </a:r>
            <a:r>
              <a:rPr lang="en-US" dirty="0" smtClean="0"/>
              <a:t>  - Returns a </a:t>
            </a:r>
            <a:r>
              <a:rPr lang="en-US" dirty="0" err="1" smtClean="0"/>
              <a:t>geolocation</a:t>
            </a:r>
            <a:r>
              <a:rPr lang="en-US" dirty="0" smtClean="0"/>
              <a:t> based on the provided latitude and longitude.    </a:t>
            </a:r>
            <a:r>
              <a:rPr lang="en-US" dirty="0"/>
              <a:t> </a:t>
            </a:r>
            <a:r>
              <a:rPr lang="en-US" dirty="0" smtClean="0"/>
              <a:t>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must be used with distance function</a:t>
            </a:r>
          </a:p>
          <a:p>
            <a:r>
              <a:rPr lang="en-US" b="1" dirty="0" smtClean="0"/>
              <a:t>LN </a:t>
            </a:r>
            <a:r>
              <a:rPr lang="en-US" dirty="0" smtClean="0"/>
              <a:t>             -Returns the natural logarithm of a specified number. Natural logarithms are</a:t>
            </a:r>
          </a:p>
          <a:p>
            <a:r>
              <a:rPr lang="en-US" dirty="0" smtClean="0"/>
              <a:t>                   based on the constant e value of 2.71828182845904</a:t>
            </a:r>
            <a:endParaRPr lang="en-US" dirty="0"/>
          </a:p>
          <a:p>
            <a:r>
              <a:rPr lang="en-US" b="1" dirty="0" smtClean="0"/>
              <a:t>LOG  </a:t>
            </a:r>
            <a:r>
              <a:rPr lang="en-US" dirty="0" smtClean="0"/>
              <a:t>     -    </a:t>
            </a:r>
            <a:r>
              <a:rPr lang="en-US" dirty="0"/>
              <a:t>Returns the base 10 logarithm of a number.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TEXT Function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523999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BEGINS </a:t>
            </a:r>
            <a:r>
              <a:rPr lang="en-US" dirty="0" smtClean="0"/>
              <a:t>            </a:t>
            </a:r>
            <a:r>
              <a:rPr lang="en-US" dirty="0"/>
              <a:t>Determines if text begins with specific characters and returns TRUE if it </a:t>
            </a:r>
          </a:p>
          <a:p>
            <a:r>
              <a:rPr lang="en-US" dirty="0" smtClean="0"/>
              <a:t>                           does Returns </a:t>
            </a:r>
            <a:r>
              <a:rPr lang="en-US" dirty="0"/>
              <a:t>FALSE if it does not.</a:t>
            </a:r>
          </a:p>
          <a:p>
            <a:r>
              <a:rPr lang="en-US" b="1" dirty="0"/>
              <a:t>BR </a:t>
            </a:r>
            <a:r>
              <a:rPr lang="en-US" b="1" dirty="0" smtClean="0"/>
              <a:t> </a:t>
            </a:r>
            <a:r>
              <a:rPr lang="en-US" dirty="0" smtClean="0"/>
              <a:t>                       Inserts </a:t>
            </a:r>
            <a:r>
              <a:rPr lang="en-US" dirty="0"/>
              <a:t>a line break in a string of text.</a:t>
            </a:r>
          </a:p>
          <a:p>
            <a:r>
              <a:rPr lang="en-US" b="1" dirty="0"/>
              <a:t>CASESAFEID </a:t>
            </a:r>
            <a:r>
              <a:rPr lang="en-US" dirty="0" smtClean="0"/>
              <a:t>     Converts </a:t>
            </a:r>
            <a:r>
              <a:rPr lang="en-US" dirty="0"/>
              <a:t>a 15-character ID to a case-insensitive 18-character ID.</a:t>
            </a:r>
          </a:p>
          <a:p>
            <a:r>
              <a:rPr lang="en-US" b="1" dirty="0" smtClean="0"/>
              <a:t>CONTAINS  </a:t>
            </a:r>
            <a:r>
              <a:rPr lang="en-US" dirty="0" smtClean="0"/>
              <a:t>       Compares two arguments of text and returns TRUE if the first argument </a:t>
            </a:r>
          </a:p>
          <a:p>
            <a:r>
              <a:rPr lang="en-US" dirty="0" smtClean="0"/>
              <a:t>                            contain the second argument. If not, returns FALSE.</a:t>
            </a:r>
          </a:p>
          <a:p>
            <a:endParaRPr lang="en-US" dirty="0"/>
          </a:p>
          <a:p>
            <a:r>
              <a:rPr lang="en-US" b="1" dirty="0"/>
              <a:t>FIND</a:t>
            </a:r>
            <a:r>
              <a:rPr lang="en-US" dirty="0"/>
              <a:t> </a:t>
            </a:r>
            <a:r>
              <a:rPr lang="en-US" dirty="0" smtClean="0"/>
              <a:t>       Returns </a:t>
            </a:r>
            <a:r>
              <a:rPr lang="en-US" dirty="0"/>
              <a:t>the position of a string within a string of text represented as a number.</a:t>
            </a:r>
          </a:p>
          <a:p>
            <a:r>
              <a:rPr lang="en-US" b="1" dirty="0" smtClean="0"/>
              <a:t>ISPICKVA</a:t>
            </a:r>
            <a:r>
              <a:rPr lang="en-US" dirty="0" smtClean="0"/>
              <a:t>L   Determines </a:t>
            </a:r>
            <a:r>
              <a:rPr lang="en-US" dirty="0"/>
              <a:t>if the value of a </a:t>
            </a:r>
            <a:r>
              <a:rPr lang="en-US" dirty="0" err="1"/>
              <a:t>picklist</a:t>
            </a:r>
            <a:r>
              <a:rPr lang="en-US" dirty="0"/>
              <a:t> field is equal to a text literal you specify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M</a:t>
            </a:r>
            <a:r>
              <a:rPr lang="en-US" sz="3200" u="sng" dirty="0" smtClean="0"/>
              <a:t>odel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670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 place where We store our data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It can be defined as </a:t>
            </a:r>
            <a:r>
              <a:rPr lang="en-US" sz="2400" dirty="0" err="1" smtClean="0"/>
              <a:t>sObjects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</a:t>
            </a:r>
            <a:r>
              <a:rPr lang="en-US" sz="2400" dirty="0"/>
              <a:t> model notifies its associated views and controllers when there has been a change in its state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Eg</a:t>
            </a:r>
            <a:r>
              <a:rPr lang="en-US" sz="2400" dirty="0" smtClean="0"/>
              <a:t>.- </a:t>
            </a:r>
            <a:r>
              <a:rPr lang="en-US" sz="2400" dirty="0" err="1" smtClean="0"/>
              <a:t>sObject</a:t>
            </a:r>
            <a:r>
              <a:rPr lang="en-US" sz="2400" dirty="0" smtClean="0"/>
              <a:t>, Field, </a:t>
            </a:r>
            <a:r>
              <a:rPr lang="en-US" sz="2400" dirty="0" err="1" smtClean="0"/>
              <a:t>Record,Case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639" y="421133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View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75186"/>
            <a:ext cx="8534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presentation of </a:t>
            </a:r>
            <a:r>
              <a:rPr lang="en-US" sz="2400" dirty="0" smtClean="0"/>
              <a:t>data.</a:t>
            </a: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smtClean="0"/>
              <a:t>It is a comprised of Pages and components 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A </a:t>
            </a:r>
            <a:r>
              <a:rPr lang="en-US" sz="2400" b="1" dirty="0"/>
              <a:t>view</a:t>
            </a:r>
            <a:r>
              <a:rPr lang="en-US" sz="2400" dirty="0"/>
              <a:t> requests from the model the information that it needs to generate an output representation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smtClean="0"/>
              <a:t>How the schema and data is represented. </a:t>
            </a:r>
            <a:r>
              <a:rPr lang="en-US" sz="2400" b="1" dirty="0" err="1" smtClean="0"/>
              <a:t>Visualforce</a:t>
            </a:r>
            <a:r>
              <a:rPr lang="en-US" sz="2400" b="1" dirty="0" smtClean="0"/>
              <a:t> </a:t>
            </a:r>
            <a:r>
              <a:rPr lang="en-US" sz="2400" dirty="0" smtClean="0"/>
              <a:t>is used to present the data to users.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err="1" smtClean="0"/>
              <a:t>Eg</a:t>
            </a:r>
            <a:r>
              <a:rPr lang="en-US" sz="2400" dirty="0" smtClean="0"/>
              <a:t>-</a:t>
            </a:r>
            <a:r>
              <a:rPr lang="en-US" sz="2400" dirty="0"/>
              <a:t>VF page. Page layouts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0103" y="3810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Controller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How the interface actions. </a:t>
            </a:r>
            <a:r>
              <a:rPr lang="en-US" sz="2400" b="1" dirty="0"/>
              <a:t>Controllers </a:t>
            </a:r>
            <a:r>
              <a:rPr lang="en-US" sz="2400" dirty="0"/>
              <a:t>are used to perform the actions whenever users interact with visual force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 </a:t>
            </a:r>
            <a:r>
              <a:rPr lang="en-US" sz="2400" b="1" dirty="0"/>
              <a:t>controller</a:t>
            </a:r>
            <a:r>
              <a:rPr lang="en-US" sz="2400" dirty="0"/>
              <a:t> can send commands to its associated view to change the view’s presentation of the model 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Eg</a:t>
            </a:r>
            <a:r>
              <a:rPr lang="en-US" sz="2400" dirty="0" smtClean="0"/>
              <a:t>.- *By </a:t>
            </a:r>
            <a:r>
              <a:rPr lang="en-US" sz="2400" dirty="0"/>
              <a:t>scrolling through a </a:t>
            </a:r>
            <a:r>
              <a:rPr lang="en-US" sz="2400" dirty="0" smtClean="0"/>
              <a:t> document.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       * Validation Rules.</a:t>
            </a:r>
          </a:p>
          <a:p>
            <a:r>
              <a:rPr lang="en-US" sz="2400" dirty="0" smtClean="0"/>
              <a:t>              * </a:t>
            </a:r>
            <a:r>
              <a:rPr lang="en-US" sz="2400" dirty="0" err="1" smtClean="0"/>
              <a:t>Forumlas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2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05200" y="4648200"/>
            <a:ext cx="22860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2000" y="2362200"/>
            <a:ext cx="19050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53200" y="2362200"/>
            <a:ext cx="22860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05200" y="491612"/>
            <a:ext cx="1905000" cy="1435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177847" y="1270819"/>
            <a:ext cx="1295400" cy="1152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2362200" y="3886200"/>
            <a:ext cx="1477777" cy="9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3"/>
          </p:cNvCxnSpPr>
          <p:nvPr/>
        </p:nvCxnSpPr>
        <p:spPr>
          <a:xfrm flipV="1">
            <a:off x="5715000" y="3728056"/>
            <a:ext cx="1172977" cy="1301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410200" y="1209367"/>
            <a:ext cx="2019300" cy="1152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230489">
            <a:off x="2071464" y="134473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13949">
            <a:off x="5742938" y="160111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MANUPLATES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8866480">
            <a:off x="5484422" y="3850022"/>
            <a:ext cx="147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2061645">
            <a:off x="2792671" y="4090623"/>
            <a:ext cx="133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87493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FORMULA’s</a:t>
            </a:r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5916" y="838200"/>
            <a:ext cx="85245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/>
              <a:t>A formula is an algorithm that derives its value from other fields, expressions, or values. Formulas can help </a:t>
            </a:r>
            <a:r>
              <a:rPr lang="en-US" sz="2400" dirty="0" smtClean="0"/>
              <a:t>us </a:t>
            </a:r>
            <a:r>
              <a:rPr lang="en-US" sz="2400" dirty="0"/>
              <a:t>automatically calculate the value of a field based on other fields.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493225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two types of Formula’s:-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68593" y="46482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Simple Formula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Advanced Formula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2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419" y="1905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Field </a:t>
            </a:r>
            <a:r>
              <a:rPr lang="en-US" b="1" dirty="0" smtClean="0"/>
              <a:t>                                                                        Value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419" y="32004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  <a:r>
              <a:rPr lang="en-US" dirty="0" smtClean="0"/>
              <a:t>:                             Validates </a:t>
            </a:r>
            <a:r>
              <a:rPr lang="en-US" dirty="0"/>
              <a:t>that the Phone </a:t>
            </a:r>
            <a:r>
              <a:rPr lang="en-US" dirty="0" smtClean="0"/>
              <a:t>number </a:t>
            </a:r>
            <a:r>
              <a:rPr lang="en-US" dirty="0"/>
              <a:t>begins </a:t>
            </a:r>
            <a:r>
              <a:rPr lang="en-US" dirty="0" smtClean="0"/>
              <a:t>with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a </a:t>
            </a:r>
            <a:r>
              <a:rPr lang="en-US" dirty="0"/>
              <a:t>plus sign (+) for </a:t>
            </a:r>
            <a:r>
              <a:rPr lang="en-US" dirty="0" smtClean="0"/>
              <a:t>country Code.</a:t>
            </a:r>
            <a:r>
              <a:rPr lang="en-US" dirty="0"/>
              <a:t> Note that </a:t>
            </a:r>
            <a:r>
              <a:rPr lang="en-US" dirty="0" smtClean="0"/>
              <a:t>this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validation </a:t>
            </a:r>
            <a:r>
              <a:rPr lang="en-US" dirty="0"/>
              <a:t>rule conflicts with the ten-digit 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9530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</a:t>
            </a:r>
            <a:r>
              <a:rPr lang="en-US" dirty="0" smtClean="0"/>
              <a:t>:                                               </a:t>
            </a:r>
            <a:r>
              <a:rPr lang="en-US" dirty="0"/>
              <a:t>LEFT(Phone, 1) &lt;&gt; "+"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523" y="5803801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Message: </a:t>
            </a:r>
            <a:r>
              <a:rPr lang="en-US" dirty="0" smtClean="0"/>
              <a:t>                           Phone </a:t>
            </a:r>
            <a:r>
              <a:rPr lang="en-US" dirty="0"/>
              <a:t>number must begin with + (country code).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351814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  <a:r>
              <a:rPr lang="en-US" sz="2800" b="1" dirty="0" smtClean="0"/>
              <a:t>. Phone </a:t>
            </a:r>
            <a:r>
              <a:rPr lang="en-US" sz="2800" b="1" dirty="0"/>
              <a:t>Number Has International Format</a:t>
            </a:r>
          </a:p>
        </p:txBody>
      </p:sp>
    </p:spTree>
    <p:extLst>
      <p:ext uri="{BB962C8B-B14F-4D97-AF65-F5344CB8AC3E}">
        <p14:creationId xmlns:p14="http://schemas.microsoft.com/office/powerpoint/2010/main" val="1290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990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948" y="2362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89154" y="131376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FIELD</a:t>
            </a:r>
            <a:r>
              <a:rPr lang="en-US" sz="2000" dirty="0" smtClean="0"/>
              <a:t>                                                                 </a:t>
            </a:r>
            <a:r>
              <a:rPr lang="en-US" sz="2000" b="1" dirty="0" smtClean="0"/>
              <a:t>Value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3422" y="2313102"/>
            <a:ext cx="173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5814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                                                AND</a:t>
            </a:r>
            <a:r>
              <a:rPr lang="en-US" dirty="0" smtClean="0"/>
              <a:t> </a:t>
            </a:r>
            <a:r>
              <a:rPr lang="en-US" dirty="0"/>
              <a:t>(</a:t>
            </a:r>
          </a:p>
          <a:p>
            <a:r>
              <a:rPr lang="en-US" dirty="0" smtClean="0"/>
              <a:t>                                                             YEAR</a:t>
            </a:r>
            <a:r>
              <a:rPr lang="en-US" dirty="0"/>
              <a:t>( </a:t>
            </a:r>
            <a:r>
              <a:rPr lang="en-US" dirty="0" err="1"/>
              <a:t>My_Date__c</a:t>
            </a:r>
            <a:r>
              <a:rPr lang="en-US" dirty="0"/>
              <a:t> ) &lt;&gt; YEAR ( TODAY() ),</a:t>
            </a:r>
          </a:p>
          <a:p>
            <a:r>
              <a:rPr lang="en-US" dirty="0" smtClean="0"/>
              <a:t>                                                            MONTH</a:t>
            </a:r>
            <a:r>
              <a:rPr lang="en-US" dirty="0"/>
              <a:t>( </a:t>
            </a:r>
            <a:r>
              <a:rPr lang="en-US" dirty="0" err="1"/>
              <a:t>My_Date__c</a:t>
            </a:r>
            <a:r>
              <a:rPr lang="en-US" dirty="0"/>
              <a:t> ) &lt;&gt; MONTH ( TODAY() 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9154" y="5269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                                                       </a:t>
            </a:r>
            <a:r>
              <a:rPr lang="en-US" dirty="0"/>
              <a:t>Date must be in the current month.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304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2- </a:t>
            </a:r>
            <a:r>
              <a:rPr lang="en-US" sz="3200" dirty="0" smtClean="0"/>
              <a:t>Date </a:t>
            </a:r>
            <a:r>
              <a:rPr lang="en-US" sz="3200" dirty="0"/>
              <a:t>Must Be in the Current Month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1713875"/>
            <a:ext cx="445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Validates that a custom date field contains a date within the current</a:t>
            </a:r>
          </a:p>
          <a:p>
            <a:r>
              <a:rPr lang="en-US" dirty="0"/>
              <a:t>month and year.</a:t>
            </a:r>
            <a:r>
              <a:rPr lang="en-US" dirty="0" smtClean="0"/>
              <a:t>                                                                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350355"/>
            <a:ext cx="8153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FIELD                                                                 Value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37113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                                         Validates that the contact</a:t>
            </a:r>
          </a:p>
          <a:p>
            <a:r>
              <a:rPr lang="en-US" dirty="0" smtClean="0"/>
              <a:t>                                                             </a:t>
            </a:r>
            <a:r>
              <a:rPr lang="en-US" dirty="0"/>
              <a:t>Mailing Street, Mailing City,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Mailing Country are provided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759875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                                                      </a:t>
            </a:r>
            <a:r>
              <a:rPr lang="en-US" dirty="0"/>
              <a:t>OR(</a:t>
            </a:r>
          </a:p>
          <a:p>
            <a:r>
              <a:rPr lang="en-US" dirty="0" smtClean="0"/>
              <a:t>                                                                    ISBLANK</a:t>
            </a:r>
            <a:r>
              <a:rPr lang="en-US" dirty="0"/>
              <a:t>( </a:t>
            </a:r>
            <a:r>
              <a:rPr lang="en-US" dirty="0" err="1"/>
              <a:t>MailingStreet</a:t>
            </a:r>
            <a:r>
              <a:rPr lang="en-US" dirty="0"/>
              <a:t> </a:t>
            </a:r>
            <a:r>
              <a:rPr lang="en-US" dirty="0" smtClean="0"/>
              <a:t>), </a:t>
            </a:r>
            <a:endParaRPr lang="en-US" dirty="0"/>
          </a:p>
          <a:p>
            <a:r>
              <a:rPr lang="en-US" dirty="0" smtClean="0"/>
              <a:t>                                                                    ISBLANK</a:t>
            </a:r>
            <a:r>
              <a:rPr lang="en-US" dirty="0"/>
              <a:t>( </a:t>
            </a:r>
            <a:r>
              <a:rPr lang="en-US" dirty="0" err="1"/>
              <a:t>MailingCity</a:t>
            </a:r>
            <a:r>
              <a:rPr lang="en-US" dirty="0"/>
              <a:t> ),</a:t>
            </a:r>
          </a:p>
          <a:p>
            <a:r>
              <a:rPr lang="en-US" dirty="0" smtClean="0"/>
              <a:t>                                                                     ISBLANK</a:t>
            </a:r>
            <a:r>
              <a:rPr lang="en-US" dirty="0"/>
              <a:t>( </a:t>
            </a:r>
            <a:r>
              <a:rPr lang="en-US" dirty="0" err="1"/>
              <a:t>MailingCountry</a:t>
            </a:r>
            <a:r>
              <a:rPr lang="en-US" dirty="0"/>
              <a:t> )</a:t>
            </a:r>
            <a:endParaRPr lang="en-US" dirty="0" smtClean="0"/>
          </a:p>
          <a:p>
            <a:r>
              <a:rPr lang="en-US" dirty="0" smtClean="0"/>
              <a:t>                                                                      )</a:t>
            </a:r>
          </a:p>
          <a:p>
            <a:r>
              <a:rPr lang="en-US" dirty="0" smtClean="0"/>
              <a:t>                                                          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096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Message: </a:t>
            </a:r>
            <a:r>
              <a:rPr lang="en-US" dirty="0" smtClean="0"/>
              <a:t>                             Mailing </a:t>
            </a:r>
            <a:r>
              <a:rPr lang="en-US" dirty="0"/>
              <a:t>Street, City, and Country are required.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710" y="24366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3 .Sample </a:t>
            </a:r>
            <a:r>
              <a:rPr lang="en-US" sz="2800" b="1" dirty="0"/>
              <a:t>Contact Validation Rules</a:t>
            </a:r>
          </a:p>
        </p:txBody>
      </p:sp>
    </p:spTree>
    <p:extLst>
      <p:ext uri="{BB962C8B-B14F-4D97-AF65-F5344CB8AC3E}">
        <p14:creationId xmlns:p14="http://schemas.microsoft.com/office/powerpoint/2010/main" val="6447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537</TotalTime>
  <Words>834</Words>
  <Application>Microsoft Office PowerPoint</Application>
  <PresentationFormat>On-screen Show (4:3)</PresentationFormat>
  <Paragraphs>136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jain</dc:creator>
  <cp:lastModifiedBy>anuj jain</cp:lastModifiedBy>
  <cp:revision>23</cp:revision>
  <dcterms:created xsi:type="dcterms:W3CDTF">2018-02-05T03:53:11Z</dcterms:created>
  <dcterms:modified xsi:type="dcterms:W3CDTF">2018-02-05T14:36:55Z</dcterms:modified>
</cp:coreProperties>
</file>