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Default Extension="emf" ContentType="image/x-emf"/>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8" r:id="rId3"/>
    <p:sldId id="257" r:id="rId4"/>
    <p:sldId id="262" r:id="rId5"/>
    <p:sldId id="263" r:id="rId6"/>
    <p:sldId id="270" r:id="rId7"/>
    <p:sldId id="271" r:id="rId8"/>
    <p:sldId id="272" r:id="rId9"/>
    <p:sldId id="269" r:id="rId10"/>
    <p:sldId id="303" r:id="rId11"/>
    <p:sldId id="309" r:id="rId12"/>
    <p:sldId id="310" r:id="rId13"/>
    <p:sldId id="319" r:id="rId14"/>
    <p:sldId id="305" r:id="rId15"/>
    <p:sldId id="304" r:id="rId16"/>
    <p:sldId id="306" r:id="rId17"/>
    <p:sldId id="307" r:id="rId18"/>
    <p:sldId id="320" r:id="rId19"/>
    <p:sldId id="316" r:id="rId20"/>
    <p:sldId id="317" r:id="rId21"/>
    <p:sldId id="321" r:id="rId22"/>
    <p:sldId id="322" r:id="rId23"/>
    <p:sldId id="323" r:id="rId24"/>
    <p:sldId id="324" r:id="rId25"/>
    <p:sldId id="325" r:id="rId26"/>
    <p:sldId id="318" r:id="rId27"/>
    <p:sldId id="300" r:id="rId28"/>
    <p:sldId id="301" r:id="rId29"/>
    <p:sldId id="302" r:id="rId30"/>
    <p:sldId id="294" r:id="rId31"/>
    <p:sldId id="295" r:id="rId32"/>
    <p:sldId id="296" r:id="rId33"/>
    <p:sldId id="297" r:id="rId34"/>
    <p:sldId id="298" r:id="rId35"/>
    <p:sldId id="299" r:id="rId36"/>
    <p:sldId id="288" r:id="rId37"/>
    <p:sldId id="289" r:id="rId38"/>
    <p:sldId id="290" r:id="rId39"/>
    <p:sldId id="291" r:id="rId40"/>
    <p:sldId id="292" r:id="rId41"/>
    <p:sldId id="293" r:id="rId42"/>
    <p:sldId id="328" r:id="rId43"/>
    <p:sldId id="26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0" autoAdjust="0"/>
    <p:restoredTop sz="94660"/>
  </p:normalViewPr>
  <p:slideViewPr>
    <p:cSldViewPr>
      <p:cViewPr varScale="1">
        <p:scale>
          <a:sx n="91" d="100"/>
          <a:sy n="91" d="100"/>
        </p:scale>
        <p:origin x="-60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DDA68-C179-4F0C-AE78-9D90309F4B84}" type="datetimeFigureOut">
              <a:rPr lang="en-US" smtClean="0"/>
              <a:pPr/>
              <a:t>11/28/2011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DB1A72-2AB0-4461-8851-EF8AAB4F1E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43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DB1A72-2AB0-4461-8851-EF8AAB4F1E7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E7153-766C-4DD1-B973-E2E40BB000BF}" type="datetimeFigureOut">
              <a:rPr lang="en-US"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CED90-AD26-4119-8472-7E6D6CE6E0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E7153-766C-4DD1-B973-E2E40BB000BF}" type="datetimeFigureOut">
              <a:rPr lang="en-US" smtClean="0"/>
              <a:pPr/>
              <a:t>11/28/2011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CED90-AD26-4119-8472-7E6D6CE6E0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jpe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jpe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Wave propagation in 2D elastic and </a:t>
            </a:r>
            <a:r>
              <a:rPr lang="en-US" dirty="0" err="1" smtClean="0"/>
              <a:t>poroelastic</a:t>
            </a:r>
            <a:r>
              <a:rPr lang="en-US" dirty="0" smtClean="0"/>
              <a:t> solids	</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Anuj Guruacharya</a:t>
            </a:r>
          </a:p>
          <a:p>
            <a:r>
              <a:rPr lang="en-US" dirty="0" smtClean="0"/>
              <a:t>M.S. </a:t>
            </a:r>
            <a:r>
              <a:rPr lang="en-US" smtClean="0"/>
              <a:t>Physics Thesis </a:t>
            </a:r>
            <a:r>
              <a:rPr lang="en-US" dirty="0" smtClean="0"/>
              <a:t>defense presentation, November 2011</a:t>
            </a:r>
          </a:p>
          <a:p>
            <a:r>
              <a:rPr lang="en-US" dirty="0" smtClean="0"/>
              <a:t>Advisor:</a:t>
            </a:r>
          </a:p>
          <a:p>
            <a:r>
              <a:rPr lang="en-US" dirty="0" smtClean="0"/>
              <a:t> Dr. </a:t>
            </a:r>
            <a:r>
              <a:rPr lang="en-US" dirty="0" err="1" smtClean="0"/>
              <a:t>Neven</a:t>
            </a:r>
            <a:r>
              <a:rPr lang="en-US" dirty="0" smtClean="0"/>
              <a:t> </a:t>
            </a:r>
            <a:r>
              <a:rPr lang="en-US" dirty="0" err="1" smtClean="0"/>
              <a:t>Simicevic</a:t>
            </a:r>
            <a:endParaRPr lang="en-US" dirty="0" smtClean="0"/>
          </a:p>
          <a:p>
            <a:r>
              <a:rPr lang="en-US" dirty="0" smtClean="0"/>
              <a:t>Advisory committee members: </a:t>
            </a:r>
          </a:p>
          <a:p>
            <a:r>
              <a:rPr lang="en-US" dirty="0" smtClean="0"/>
              <a:t>Dr. John Shaw, Dr. Steven Jones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457200" y="1600200"/>
            <a:ext cx="4724400" cy="4525963"/>
          </a:xfrm>
        </p:spPr>
        <p:txBody>
          <a:bodyPr>
            <a:normAutofit fontScale="85000" lnSpcReduction="10000"/>
          </a:bodyPr>
          <a:lstStyle/>
          <a:p>
            <a:r>
              <a:rPr lang="en-US" dirty="0" smtClean="0"/>
              <a:t>Geometry of the material</a:t>
            </a:r>
          </a:p>
          <a:p>
            <a:r>
              <a:rPr lang="en-US" dirty="0" smtClean="0"/>
              <a:t>Parameters of the material</a:t>
            </a:r>
          </a:p>
          <a:p>
            <a:r>
              <a:rPr lang="en-US" dirty="0" smtClean="0"/>
              <a:t>Source of the wave</a:t>
            </a:r>
          </a:p>
          <a:p>
            <a:r>
              <a:rPr lang="en-US" dirty="0" err="1" smtClean="0"/>
              <a:t>Biots</a:t>
            </a:r>
            <a:r>
              <a:rPr lang="en-US" dirty="0" smtClean="0"/>
              <a:t> equation for the wave</a:t>
            </a:r>
          </a:p>
          <a:p>
            <a:r>
              <a:rPr lang="en-US" dirty="0" smtClean="0"/>
              <a:t>FDTD formulation of the wave</a:t>
            </a:r>
          </a:p>
          <a:p>
            <a:r>
              <a:rPr lang="en-US" dirty="0" smtClean="0"/>
              <a:t>CPML-FDTD formulation of the wave</a:t>
            </a:r>
          </a:p>
          <a:p>
            <a:r>
              <a:rPr lang="en-US" dirty="0" smtClean="0"/>
              <a:t>Analysis of the speed of the waves</a:t>
            </a:r>
          </a:p>
          <a:p>
            <a:endParaRPr lang="en-US" dirty="0" smtClean="0"/>
          </a:p>
          <a:p>
            <a:endParaRPr lang="en-US" dirty="0"/>
          </a:p>
        </p:txBody>
      </p:sp>
      <p:sp>
        <p:nvSpPr>
          <p:cNvPr id="4" name="Content Placeholder 2"/>
          <p:cNvSpPr txBox="1">
            <a:spLocks/>
          </p:cNvSpPr>
          <p:nvPr/>
        </p:nvSpPr>
        <p:spPr>
          <a:xfrm>
            <a:off x="5257800" y="1600200"/>
            <a:ext cx="3505200" cy="4221163"/>
          </a:xfrm>
          <a:prstGeom prst="rect">
            <a:avLst/>
          </a:prstGeom>
        </p:spPr>
        <p:txBody>
          <a:bodyPr vert="horz" lIns="91440" tIns="45720" rIns="91440" bIns="45720" rtlCol="0">
            <a:normAutofit fontScale="77500" lnSpcReduction="20000"/>
          </a:bodyPr>
          <a:lstStyle/>
          <a:p>
            <a:pPr marL="342900" lvl="0" indent="-342900">
              <a:spcBef>
                <a:spcPct val="20000"/>
              </a:spcBef>
              <a:buFont typeface="Arial" pitchFamily="34" charset="0"/>
              <a:buChar char="•"/>
              <a:defRPr/>
            </a:pPr>
            <a:r>
              <a:rPr lang="en-US" sz="3200" dirty="0" smtClean="0"/>
              <a:t>Computation of 1D elastic wave</a:t>
            </a:r>
          </a:p>
          <a:p>
            <a:pPr marL="342900" lvl="0" indent="-342900">
              <a:spcBef>
                <a:spcPct val="20000"/>
              </a:spcBef>
              <a:buFont typeface="Arial" pitchFamily="34" charset="0"/>
              <a:buChar char="•"/>
              <a:defRPr/>
            </a:pPr>
            <a:r>
              <a:rPr lang="en-US" sz="3200" dirty="0" smtClean="0"/>
              <a:t>Computation of 2D elastic wave  in pressure velocity </a:t>
            </a:r>
          </a:p>
          <a:p>
            <a:pPr marL="342900" lvl="0" indent="-342900">
              <a:spcBef>
                <a:spcPct val="20000"/>
              </a:spcBef>
              <a:buFont typeface="Arial" pitchFamily="34" charset="0"/>
              <a:buChar char="•"/>
              <a:defRPr/>
            </a:pPr>
            <a:r>
              <a:rPr lang="en-US" sz="3200" dirty="0" smtClean="0"/>
              <a:t>Computation of 2D elastic wave in stress velocity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Computation of 1D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poroelastic</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wave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Computation of 2D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poroelastic</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wave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of the elastic material</a:t>
            </a:r>
            <a:endParaRPr lang="en-US" dirty="0"/>
          </a:p>
        </p:txBody>
      </p:sp>
      <p:pic>
        <p:nvPicPr>
          <p:cNvPr id="4" name="Content Placeholder 3" descr="C:\Users\Anuj\My Work\POROELASTIC WAVE project\report\circle.png"/>
          <p:cNvPicPr>
            <a:picLocks noGrp="1"/>
          </p:cNvPicPr>
          <p:nvPr>
            <p:ph idx="1"/>
          </p:nvPr>
        </p:nvPicPr>
        <p:blipFill>
          <a:blip r:embed="rId3" cstate="print"/>
          <a:srcRect/>
          <a:stretch>
            <a:fillRect/>
          </a:stretch>
        </p:blipFill>
        <p:spPr bwMode="auto">
          <a:xfrm>
            <a:off x="2133600" y="1676400"/>
            <a:ext cx="4857143" cy="436190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of the material</a:t>
            </a:r>
            <a:endParaRPr lang="en-US" dirty="0"/>
          </a:p>
        </p:txBody>
      </p:sp>
      <p:sp>
        <p:nvSpPr>
          <p:cNvPr id="3" name="Content Placeholder 2"/>
          <p:cNvSpPr>
            <a:spLocks noGrp="1"/>
          </p:cNvSpPr>
          <p:nvPr>
            <p:ph idx="1"/>
          </p:nvPr>
        </p:nvSpPr>
        <p:spPr/>
        <p:txBody>
          <a:bodyPr>
            <a:normAutofit fontScale="92500" lnSpcReduction="20000"/>
          </a:bodyPr>
          <a:lstStyle/>
          <a:p>
            <a:pPr hangingPunct="0"/>
            <a:r>
              <a:rPr lang="en-US" dirty="0" smtClean="0"/>
              <a:t>Inside the circle (Iron)</a:t>
            </a:r>
          </a:p>
          <a:p>
            <a:pPr hangingPunct="0"/>
            <a:r>
              <a:rPr lang="en-US" dirty="0" smtClean="0"/>
              <a:t>Cp= 5956 m/s</a:t>
            </a:r>
          </a:p>
          <a:p>
            <a:pPr hangingPunct="0"/>
            <a:r>
              <a:rPr lang="en-US" dirty="0" smtClean="0"/>
              <a:t>Cs = 3227.07 m/s</a:t>
            </a:r>
          </a:p>
          <a:p>
            <a:pPr hangingPunct="0"/>
            <a:r>
              <a:rPr lang="en-US" dirty="0" smtClean="0"/>
              <a:t>Density = 0.007874 </a:t>
            </a:r>
            <a:r>
              <a:rPr lang="en-US" dirty="0" err="1" smtClean="0"/>
              <a:t>Kgm</a:t>
            </a:r>
            <a:r>
              <a:rPr lang="en-US" dirty="0" smtClean="0"/>
              <a:t>/s2</a:t>
            </a:r>
          </a:p>
          <a:p>
            <a:pPr>
              <a:buNone/>
            </a:pPr>
            <a:r>
              <a:rPr lang="en-US" dirty="0" smtClean="0"/>
              <a:t> </a:t>
            </a:r>
          </a:p>
          <a:p>
            <a:r>
              <a:rPr lang="en-US" dirty="0" smtClean="0"/>
              <a:t>Outside the circle</a:t>
            </a:r>
          </a:p>
          <a:p>
            <a:r>
              <a:rPr lang="en-US" dirty="0" smtClean="0"/>
              <a:t>Cp= 500000</a:t>
            </a:r>
          </a:p>
          <a:p>
            <a:r>
              <a:rPr lang="en-US" dirty="0" smtClean="0"/>
              <a:t>Cs= 1000000</a:t>
            </a:r>
          </a:p>
          <a:p>
            <a:r>
              <a:rPr lang="en-US" dirty="0" smtClean="0"/>
              <a:t>Density= 0.002000 </a:t>
            </a:r>
            <a:r>
              <a:rPr lang="en-US" dirty="0" err="1" smtClean="0"/>
              <a:t>kgm</a:t>
            </a:r>
            <a:r>
              <a:rPr lang="en-US" dirty="0" smtClean="0"/>
              <a:t>/s2</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type</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28800" y="2209800"/>
            <a:ext cx="5309754" cy="533400"/>
          </a:xfrm>
          <a:prstGeom prst="rect">
            <a:avLst/>
          </a:prstGeom>
          <a:noFill/>
        </p:spPr>
      </p:pic>
      <p:sp>
        <p:nvSpPr>
          <p:cNvPr id="2051" name="Rectangle 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81200" y="3429000"/>
            <a:ext cx="4869366" cy="762000"/>
          </a:xfrm>
          <a:prstGeom prst="rect">
            <a:avLst/>
          </a:prstGeom>
          <a:noFill/>
        </p:spPr>
      </p:pic>
      <p:sp>
        <p:nvSpPr>
          <p:cNvPr id="2054" name="Rectangle 6"/>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Physical and FDTD equations for elastic wave  in pressure velocity</a:t>
            </a:r>
            <a:endParaRPr lang="en-US" dirty="0"/>
          </a:p>
        </p:txBody>
      </p:sp>
      <p:grpSp>
        <p:nvGrpSpPr>
          <p:cNvPr id="3" name="Group 7"/>
          <p:cNvGrpSpPr/>
          <p:nvPr/>
        </p:nvGrpSpPr>
        <p:grpSpPr>
          <a:xfrm>
            <a:off x="2057400" y="1981200"/>
            <a:ext cx="1905000" cy="1905000"/>
            <a:chOff x="0" y="514350"/>
            <a:chExt cx="1743075" cy="1647825"/>
          </a:xfrm>
        </p:grpSpPr>
        <p:pic>
          <p:nvPicPr>
            <p:cNvPr id="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514350"/>
              <a:ext cx="895350" cy="552450"/>
            </a:xfrm>
            <a:prstGeom prst="rect">
              <a:avLst/>
            </a:prstGeom>
            <a:noFill/>
          </p:spPr>
        </p:pic>
        <p:pic>
          <p:nvPicPr>
            <p:cNvPr id="10"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1009650"/>
              <a:ext cx="895350" cy="561975"/>
            </a:xfrm>
            <a:prstGeom prst="rect">
              <a:avLst/>
            </a:prstGeom>
            <a:noFill/>
          </p:spPr>
        </p:pic>
        <p:pic>
          <p:nvPicPr>
            <p:cNvPr id="11"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1571625"/>
              <a:ext cx="1743075" cy="590550"/>
            </a:xfrm>
            <a:prstGeom prst="rect">
              <a:avLst/>
            </a:prstGeom>
            <a:noFill/>
          </p:spPr>
        </p:pic>
      </p:grpSp>
      <p:grpSp>
        <p:nvGrpSpPr>
          <p:cNvPr id="4" name="Group 11"/>
          <p:cNvGrpSpPr/>
          <p:nvPr/>
        </p:nvGrpSpPr>
        <p:grpSpPr>
          <a:xfrm>
            <a:off x="1905000" y="4267200"/>
            <a:ext cx="4648200" cy="1600200"/>
            <a:chOff x="0" y="800100"/>
            <a:chExt cx="4324350" cy="1524000"/>
          </a:xfrm>
        </p:grpSpPr>
        <p:pic>
          <p:nvPicPr>
            <p:cNvPr id="13"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800100"/>
              <a:ext cx="4324350" cy="419100"/>
            </a:xfrm>
            <a:prstGeom prst="rect">
              <a:avLst/>
            </a:prstGeom>
            <a:noFill/>
          </p:spPr>
        </p:pic>
        <p:pic>
          <p:nvPicPr>
            <p:cNvPr id="14" name="Picture 10"/>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0" y="1333500"/>
              <a:ext cx="2886075" cy="419100"/>
            </a:xfrm>
            <a:prstGeom prst="rect">
              <a:avLst/>
            </a:prstGeom>
            <a:noFill/>
          </p:spPr>
        </p:pic>
        <p:pic>
          <p:nvPicPr>
            <p:cNvPr id="15" name="Picture 9"/>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0" y="1905000"/>
              <a:ext cx="2895600" cy="419100"/>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FDTD 2D grid for elastic in pressure velocity</a:t>
            </a:r>
            <a:endParaRPr lang="en-US" dirty="0"/>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5" name="Rectangle 5"/>
          <p:cNvSpPr>
            <a:spLocks noChangeArrowheads="1"/>
          </p:cNvSpPr>
          <p:nvPr/>
        </p:nvSpPr>
        <p:spPr bwMode="auto">
          <a:xfrm>
            <a:off x="0" y="1069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6" name="Rectangle 6"/>
          <p:cNvSpPr>
            <a:spLocks noChangeArrowheads="1"/>
          </p:cNvSpPr>
          <p:nvPr/>
        </p:nvSpPr>
        <p:spPr bwMode="auto">
          <a:xfrm>
            <a:off x="0" y="1631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7" name="Rectangle 7"/>
          <p:cNvSpPr>
            <a:spLocks noChangeArrowheads="1"/>
          </p:cNvSpPr>
          <p:nvPr/>
        </p:nvSpPr>
        <p:spPr bwMode="auto">
          <a:xfrm>
            <a:off x="0" y="222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488" name="Picture 8"/>
          <p:cNvPicPr>
            <a:picLocks noChangeAspect="1" noChangeArrowheads="1"/>
          </p:cNvPicPr>
          <p:nvPr/>
        </p:nvPicPr>
        <p:blipFill>
          <a:blip r:embed="rId3" cstate="print"/>
          <a:srcRect/>
          <a:stretch>
            <a:fillRect/>
          </a:stretch>
        </p:blipFill>
        <p:spPr bwMode="auto">
          <a:xfrm>
            <a:off x="914400" y="1524000"/>
            <a:ext cx="5585488" cy="4800600"/>
          </a:xfrm>
          <a:prstGeom prst="rect">
            <a:avLst/>
          </a:prstGeom>
          <a:noFill/>
        </p:spPr>
      </p:pic>
      <p:sp>
        <p:nvSpPr>
          <p:cNvPr id="2049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93" name="Rectangle 13"/>
          <p:cNvSpPr>
            <a:spLocks noChangeArrowheads="1"/>
          </p:cNvSpPr>
          <p:nvPr/>
        </p:nvSpPr>
        <p:spPr bwMode="auto">
          <a:xfrm>
            <a:off x="0" y="876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494" name="Rectangle 14"/>
          <p:cNvSpPr>
            <a:spLocks noChangeArrowheads="1"/>
          </p:cNvSpPr>
          <p:nvPr/>
        </p:nvSpPr>
        <p:spPr bwMode="auto">
          <a:xfrm>
            <a:off x="0" y="1752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 and FDTD equations for 2 D elastic wave in stress velocity</a:t>
            </a:r>
            <a:endParaRPr lang="en-US" dirty="0"/>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1"/>
          <p:cNvGrpSpPr>
            <a:grpSpLocks noChangeAspect="1"/>
          </p:cNvGrpSpPr>
          <p:nvPr/>
        </p:nvGrpSpPr>
        <p:grpSpPr bwMode="auto">
          <a:xfrm>
            <a:off x="5181600" y="2590800"/>
            <a:ext cx="2466975" cy="2676525"/>
            <a:chOff x="0" y="0"/>
            <a:chExt cx="3885" cy="4215"/>
          </a:xfrm>
        </p:grpSpPr>
        <p:sp>
          <p:nvSpPr>
            <p:cNvPr id="18435" name="AutoShape 3"/>
            <p:cNvSpPr>
              <a:spLocks noChangeAspect="1" noChangeArrowheads="1" noTextEdit="1"/>
            </p:cNvSpPr>
            <p:nvPr/>
          </p:nvSpPr>
          <p:spPr bwMode="auto">
            <a:xfrm>
              <a:off x="0" y="0"/>
              <a:ext cx="3885" cy="421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4" name="Picture 2"/>
            <p:cNvPicPr>
              <a:picLocks noChangeAspect="1" noChangeArrowheads="1"/>
            </p:cNvPicPr>
            <p:nvPr/>
          </p:nvPicPr>
          <p:blipFill>
            <a:blip r:embed="rId3" cstate="print"/>
            <a:srcRect/>
            <a:stretch>
              <a:fillRect/>
            </a:stretch>
          </p:blipFill>
          <p:spPr bwMode="auto">
            <a:xfrm>
              <a:off x="0" y="0"/>
              <a:ext cx="3900" cy="4230"/>
            </a:xfrm>
            <a:prstGeom prst="rect">
              <a:avLst/>
            </a:prstGeom>
            <a:noFill/>
          </p:spPr>
        </p:pic>
      </p:grpSp>
      <p:grpSp>
        <p:nvGrpSpPr>
          <p:cNvPr id="4" name="Group 18"/>
          <p:cNvGrpSpPr/>
          <p:nvPr/>
        </p:nvGrpSpPr>
        <p:grpSpPr>
          <a:xfrm>
            <a:off x="1295400" y="1828800"/>
            <a:ext cx="2667000" cy="3352800"/>
            <a:chOff x="0" y="457200"/>
            <a:chExt cx="1962150" cy="2809875"/>
          </a:xfrm>
        </p:grpSpPr>
        <p:pic>
          <p:nvPicPr>
            <p:cNvPr id="18441"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457200"/>
              <a:ext cx="1371600" cy="561975"/>
            </a:xfrm>
            <a:prstGeom prst="rect">
              <a:avLst/>
            </a:prstGeom>
            <a:noFill/>
          </p:spPr>
        </p:pic>
        <p:pic>
          <p:nvPicPr>
            <p:cNvPr id="18440"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1019175"/>
              <a:ext cx="1352550" cy="561975"/>
            </a:xfrm>
            <a:prstGeom prst="rect">
              <a:avLst/>
            </a:prstGeom>
            <a:noFill/>
          </p:spPr>
        </p:pic>
        <p:pic>
          <p:nvPicPr>
            <p:cNvPr id="18439"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1581150"/>
              <a:ext cx="1952625" cy="561975"/>
            </a:xfrm>
            <a:prstGeom prst="rect">
              <a:avLst/>
            </a:prstGeom>
            <a:noFill/>
          </p:spPr>
        </p:pic>
        <p:pic>
          <p:nvPicPr>
            <p:cNvPr id="18438" name="Picture 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0" y="2143125"/>
              <a:ext cx="1962150" cy="561975"/>
            </a:xfrm>
            <a:prstGeom prst="rect">
              <a:avLst/>
            </a:prstGeom>
            <a:noFill/>
          </p:spPr>
        </p:pic>
        <p:pic>
          <p:nvPicPr>
            <p:cNvPr id="18437" name="Picture 5"/>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0" y="2705100"/>
              <a:ext cx="1457325" cy="561975"/>
            </a:xfrm>
            <a:prstGeom prst="rect">
              <a:avLst/>
            </a:prstGeom>
            <a:noFill/>
          </p:spPr>
        </p:pic>
      </p:grpSp>
      <p:sp>
        <p:nvSpPr>
          <p:cNvPr id="1844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3" name="Rectangle 11"/>
          <p:cNvSpPr>
            <a:spLocks noChangeArrowheads="1"/>
          </p:cNvSpPr>
          <p:nvPr/>
        </p:nvSpPr>
        <p:spPr bwMode="auto">
          <a:xfrm>
            <a:off x="0" y="1079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4" name="Rectangle 12"/>
          <p:cNvSpPr>
            <a:spLocks noChangeArrowheads="1"/>
          </p:cNvSpPr>
          <p:nvPr/>
        </p:nvSpPr>
        <p:spPr bwMode="auto">
          <a:xfrm>
            <a:off x="0" y="164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5" name="Rectangle 13"/>
          <p:cNvSpPr>
            <a:spLocks noChangeArrowheads="1"/>
          </p:cNvSpPr>
          <p:nvPr/>
        </p:nvSpPr>
        <p:spPr bwMode="auto">
          <a:xfrm>
            <a:off x="0" y="2203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6" name="Rectangle 14"/>
          <p:cNvSpPr>
            <a:spLocks noChangeArrowheads="1"/>
          </p:cNvSpPr>
          <p:nvPr/>
        </p:nvSpPr>
        <p:spPr bwMode="auto">
          <a:xfrm>
            <a:off x="0" y="2765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7" name="Rectangle 15"/>
          <p:cNvSpPr>
            <a:spLocks noChangeArrowheads="1"/>
          </p:cNvSpPr>
          <p:nvPr/>
        </p:nvSpPr>
        <p:spPr bwMode="auto">
          <a:xfrm>
            <a:off x="0" y="3327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 </a:t>
            </a:r>
            <a:br>
              <a:rPr lang="en-US" dirty="0" smtClean="0"/>
            </a:br>
            <a:r>
              <a:rPr lang="en-US" dirty="0" smtClean="0"/>
              <a:t>FDTD equations for 2D elastic wave in stress and velocity</a:t>
            </a:r>
            <a:endParaRPr lang="en-US" dirty="0"/>
          </a:p>
        </p:txBody>
      </p:sp>
      <p:grpSp>
        <p:nvGrpSpPr>
          <p:cNvPr id="3" name="Group 14"/>
          <p:cNvGrpSpPr/>
          <p:nvPr/>
        </p:nvGrpSpPr>
        <p:grpSpPr>
          <a:xfrm>
            <a:off x="990600" y="2209800"/>
            <a:ext cx="6248400" cy="3124200"/>
            <a:chOff x="0" y="762000"/>
            <a:chExt cx="5934075" cy="2667000"/>
          </a:xfrm>
        </p:grpSpPr>
        <p:pic>
          <p:nvPicPr>
            <p:cNvPr id="5632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762000"/>
              <a:ext cx="4781550" cy="419100"/>
            </a:xfrm>
            <a:prstGeom prst="rect">
              <a:avLst/>
            </a:prstGeom>
            <a:noFill/>
          </p:spPr>
        </p:pic>
        <p:pic>
          <p:nvPicPr>
            <p:cNvPr id="5632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1333500"/>
              <a:ext cx="5705475" cy="419100"/>
            </a:xfrm>
            <a:prstGeom prst="rect">
              <a:avLst/>
            </a:prstGeom>
            <a:noFill/>
          </p:spPr>
        </p:pic>
        <p:pic>
          <p:nvPicPr>
            <p:cNvPr id="56323"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1905000"/>
              <a:ext cx="5934075" cy="419100"/>
            </a:xfrm>
            <a:prstGeom prst="rect">
              <a:avLst/>
            </a:prstGeom>
            <a:noFill/>
          </p:spPr>
        </p:pic>
        <p:pic>
          <p:nvPicPr>
            <p:cNvPr id="56322"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2514600"/>
              <a:ext cx="5895975" cy="419100"/>
            </a:xfrm>
            <a:prstGeom prst="rect">
              <a:avLst/>
            </a:prstGeom>
            <a:noFill/>
          </p:spPr>
        </p:pic>
        <p:pic>
          <p:nvPicPr>
            <p:cNvPr id="56321"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0" y="3009900"/>
              <a:ext cx="4953000" cy="419100"/>
            </a:xfrm>
            <a:prstGeom prst="rect">
              <a:avLst/>
            </a:prstGeom>
            <a:noFill/>
          </p:spPr>
        </p:pic>
      </p:grpSp>
      <p:sp>
        <p:nvSpPr>
          <p:cNvPr id="563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7" name="Rectangle 7"/>
          <p:cNvSpPr>
            <a:spLocks noChangeArrowheads="1"/>
          </p:cNvSpPr>
          <p:nvPr/>
        </p:nvSpPr>
        <p:spPr bwMode="auto">
          <a:xfrm>
            <a:off x="0" y="876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8" name="Rectangle 8"/>
          <p:cNvSpPr>
            <a:spLocks noChangeArrowheads="1"/>
          </p:cNvSpPr>
          <p:nvPr/>
        </p:nvSpPr>
        <p:spPr bwMode="auto">
          <a:xfrm>
            <a:off x="0" y="1752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9" name="Rectangle 9"/>
          <p:cNvSpPr>
            <a:spLocks noChangeArrowheads="1"/>
          </p:cNvSpPr>
          <p:nvPr/>
        </p:nvSpPr>
        <p:spPr bwMode="auto">
          <a:xfrm>
            <a:off x="0" y="2628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30" name="Rectangle 10"/>
          <p:cNvSpPr>
            <a:spLocks noChangeArrowheads="1"/>
          </p:cNvSpPr>
          <p:nvPr/>
        </p:nvSpPr>
        <p:spPr bwMode="auto">
          <a:xfrm>
            <a:off x="0" y="350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31" name="Rectangle 11"/>
          <p:cNvSpPr>
            <a:spLocks noChangeArrowheads="1"/>
          </p:cNvSpPr>
          <p:nvPr/>
        </p:nvSpPr>
        <p:spPr bwMode="auto">
          <a:xfrm>
            <a:off x="0" y="3924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CPML parameters</a:t>
            </a:r>
            <a:endParaRPr lang="en-US" dirty="0"/>
          </a:p>
        </p:txBody>
      </p:sp>
      <p:pic>
        <p:nvPicPr>
          <p:cNvPr id="80902"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1905000"/>
            <a:ext cx="1419225" cy="447675"/>
          </a:xfrm>
          <a:prstGeom prst="rect">
            <a:avLst/>
          </a:prstGeom>
          <a:noFill/>
        </p:spPr>
      </p:pic>
      <p:pic>
        <p:nvPicPr>
          <p:cNvPr id="8090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52600" y="2514600"/>
            <a:ext cx="1552575" cy="409575"/>
          </a:xfrm>
          <a:prstGeom prst="rect">
            <a:avLst/>
          </a:prstGeom>
          <a:noFill/>
        </p:spPr>
      </p:pic>
      <p:pic>
        <p:nvPicPr>
          <p:cNvPr id="80900"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752600" y="3124200"/>
            <a:ext cx="1076325" cy="180975"/>
          </a:xfrm>
          <a:prstGeom prst="rect">
            <a:avLst/>
          </a:prstGeom>
          <a:noFill/>
        </p:spPr>
      </p:pic>
      <p:pic>
        <p:nvPicPr>
          <p:cNvPr id="80899"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52600" y="3505200"/>
            <a:ext cx="1628775" cy="180975"/>
          </a:xfrm>
          <a:prstGeom prst="rect">
            <a:avLst/>
          </a:prstGeom>
          <a:noFill/>
        </p:spPr>
      </p:pic>
      <p:pic>
        <p:nvPicPr>
          <p:cNvPr id="80898" name="Picture 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752600" y="3886200"/>
            <a:ext cx="1247775" cy="285750"/>
          </a:xfrm>
          <a:prstGeom prst="rect">
            <a:avLst/>
          </a:prstGeom>
          <a:noFill/>
        </p:spPr>
      </p:pic>
      <p:pic>
        <p:nvPicPr>
          <p:cNvPr id="80897"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752600" y="4419600"/>
            <a:ext cx="1333500" cy="390525"/>
          </a:xfrm>
          <a:prstGeom prst="rect">
            <a:avLst/>
          </a:prstGeom>
          <a:noFill/>
        </p:spPr>
      </p:pic>
      <p:sp>
        <p:nvSpPr>
          <p:cNvPr id="8090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0904" name="Rectangle 8"/>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05" name="Rectangle 9"/>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06" name="Rectangle 10"/>
          <p:cNvSpPr>
            <a:spLocks noChangeArrowheads="1"/>
          </p:cNvSpPr>
          <p:nvPr/>
        </p:nvSpPr>
        <p:spPr bwMode="auto">
          <a:xfrm>
            <a:off x="0" y="1495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07" name="Rectangle 11"/>
          <p:cNvSpPr>
            <a:spLocks noChangeArrowheads="1"/>
          </p:cNvSpPr>
          <p:nvPr/>
        </p:nvSpPr>
        <p:spPr bwMode="auto">
          <a:xfrm>
            <a:off x="0" y="1676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08" name="Rectangle 12"/>
          <p:cNvSpPr>
            <a:spLocks noChangeArrowheads="1"/>
          </p:cNvSpPr>
          <p:nvPr/>
        </p:nvSpPr>
        <p:spPr bwMode="auto">
          <a:xfrm>
            <a:off x="0" y="1962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10"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0909" name="Picture 1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648200" y="1752600"/>
            <a:ext cx="2228850" cy="457200"/>
          </a:xfrm>
          <a:prstGeom prst="rect">
            <a:avLst/>
          </a:prstGeom>
          <a:noFill/>
        </p:spPr>
      </p:pic>
      <p:sp>
        <p:nvSpPr>
          <p:cNvPr id="80911" name="Rectangle 15"/>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13"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0912" name="Picture 16"/>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648200" y="2590800"/>
            <a:ext cx="2506980" cy="533400"/>
          </a:xfrm>
          <a:prstGeom prst="rect">
            <a:avLst/>
          </a:prstGeom>
          <a:noFill/>
        </p:spPr>
      </p:pic>
      <p:sp>
        <p:nvSpPr>
          <p:cNvPr id="80914" name="Rectangle 18"/>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2" name="Picture 21" descr="C:\Users\Anuj\My Work\POROELASTIC WAVE project\report\d.jpg"/>
          <p:cNvPicPr/>
          <p:nvPr/>
        </p:nvPicPr>
        <p:blipFill>
          <a:blip r:embed="rId11" cstate="print"/>
          <a:srcRect/>
          <a:stretch>
            <a:fillRect/>
          </a:stretch>
        </p:blipFill>
        <p:spPr bwMode="auto">
          <a:xfrm>
            <a:off x="4343400" y="3352800"/>
            <a:ext cx="3263899" cy="244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a:xfrm>
            <a:off x="457200" y="1600201"/>
            <a:ext cx="8229600" cy="2362199"/>
          </a:xfrm>
        </p:spPr>
        <p:txBody>
          <a:bodyPr>
            <a:normAutofit fontScale="70000" lnSpcReduction="20000"/>
          </a:bodyPr>
          <a:lstStyle/>
          <a:p>
            <a:r>
              <a:rPr lang="en-US" dirty="0" err="1" smtClean="0"/>
              <a:t>Dirichlets</a:t>
            </a:r>
            <a:r>
              <a:rPr lang="en-US" dirty="0" smtClean="0"/>
              <a:t> condition</a:t>
            </a:r>
          </a:p>
          <a:p>
            <a:r>
              <a:rPr lang="en-US" dirty="0" smtClean="0"/>
              <a:t>Receivers</a:t>
            </a:r>
          </a:p>
          <a:p>
            <a:r>
              <a:rPr lang="en-US" dirty="0" smtClean="0"/>
              <a:t>Courant number : </a:t>
            </a:r>
          </a:p>
          <a:p>
            <a:pPr lvl="1" hangingPunct="0"/>
            <a:r>
              <a:rPr lang="en-US" dirty="0" smtClean="0"/>
              <a:t>C</a:t>
            </a:r>
            <a:r>
              <a:rPr lang="en-US" baseline="-25000" dirty="0" smtClean="0"/>
              <a:t>p</a:t>
            </a:r>
            <a:r>
              <a:rPr lang="en-US" dirty="0" smtClean="0"/>
              <a:t>= 1921000 mm/sec</a:t>
            </a:r>
          </a:p>
          <a:p>
            <a:pPr lvl="1" hangingPunct="0"/>
            <a:r>
              <a:rPr lang="en-US" dirty="0" err="1" smtClean="0"/>
              <a:t>dt</a:t>
            </a:r>
            <a:r>
              <a:rPr lang="en-US" dirty="0" smtClean="0"/>
              <a:t>= 10</a:t>
            </a:r>
            <a:r>
              <a:rPr lang="en-US" baseline="30000" dirty="0" smtClean="0"/>
              <a:t>-7</a:t>
            </a:r>
            <a:r>
              <a:rPr lang="en-US" dirty="0" smtClean="0"/>
              <a:t> sec</a:t>
            </a:r>
          </a:p>
          <a:p>
            <a:pPr lvl="1" hangingPunct="0"/>
            <a:r>
              <a:rPr lang="en-US" dirty="0" err="1" smtClean="0"/>
              <a:t>dx</a:t>
            </a:r>
            <a:r>
              <a:rPr lang="en-US" dirty="0" smtClean="0"/>
              <a:t> =1mm</a:t>
            </a:r>
          </a:p>
          <a:p>
            <a:pPr lvl="1" hangingPunct="0"/>
            <a:r>
              <a:rPr lang="en-US" dirty="0" err="1" smtClean="0"/>
              <a:t>dy</a:t>
            </a:r>
            <a:r>
              <a:rPr lang="en-US" dirty="0" smtClean="0"/>
              <a:t> = 1 mm</a:t>
            </a:r>
          </a:p>
          <a:p>
            <a:pPr lvl="1"/>
            <a:endParaRPr lang="en-US" dirty="0" smtClean="0"/>
          </a:p>
          <a:p>
            <a:endParaRPr lang="en-US" dirty="0" smtClean="0"/>
          </a:p>
        </p:txBody>
      </p:sp>
      <p:pic>
        <p:nvPicPr>
          <p:cNvPr id="4"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4419600"/>
            <a:ext cx="4923692" cy="609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lstStyle/>
          <a:p>
            <a:r>
              <a:rPr lang="en-US" dirty="0" smtClean="0"/>
              <a:t>Statement of the problem</a:t>
            </a:r>
          </a:p>
          <a:p>
            <a:r>
              <a:rPr lang="en-US" dirty="0" smtClean="0"/>
              <a:t>Introduction to </a:t>
            </a:r>
            <a:r>
              <a:rPr lang="en-US" dirty="0" err="1" smtClean="0"/>
              <a:t>Biots</a:t>
            </a:r>
            <a:r>
              <a:rPr lang="en-US" dirty="0" smtClean="0"/>
              <a:t> model and FDTD-CPML</a:t>
            </a:r>
          </a:p>
          <a:p>
            <a:r>
              <a:rPr lang="en-US" dirty="0" smtClean="0"/>
              <a:t>Computational procedure/method</a:t>
            </a:r>
          </a:p>
          <a:p>
            <a:r>
              <a:rPr lang="en-US" dirty="0" smtClean="0"/>
              <a:t>Results</a:t>
            </a:r>
          </a:p>
          <a:p>
            <a:r>
              <a:rPr lang="en-US" dirty="0" smtClean="0"/>
              <a:t>Analysis of speed of wave in the material</a:t>
            </a:r>
          </a:p>
          <a:p>
            <a:r>
              <a:rPr lang="en-US" dirty="0" smtClean="0"/>
              <a:t>Conclusion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Gaussian</a:t>
            </a:r>
            <a:endParaRPr lang="en-US" dirty="0"/>
          </a:p>
        </p:txBody>
      </p:sp>
      <p:pic>
        <p:nvPicPr>
          <p:cNvPr id="4" name="Picture 3" descr="G:\2D_elastic_Velocity_type=1.jpg"/>
          <p:cNvPicPr/>
          <p:nvPr/>
        </p:nvPicPr>
        <p:blipFill>
          <a:blip r:embed="rId3" cstate="print"/>
          <a:srcRect t="4677" b="6935"/>
          <a:stretch>
            <a:fillRect/>
          </a:stretch>
        </p:blipFill>
        <p:spPr bwMode="auto">
          <a:xfrm>
            <a:off x="1599092" y="1295400"/>
            <a:ext cx="5945815" cy="51479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Gaussian</a:t>
            </a:r>
            <a:endParaRPr lang="en-US" dirty="0"/>
          </a:p>
        </p:txBody>
      </p:sp>
      <p:pic>
        <p:nvPicPr>
          <p:cNvPr id="4" name="Picture 3" descr="G:\2D_elastic_Stress_type=1.jpg"/>
          <p:cNvPicPr/>
          <p:nvPr/>
        </p:nvPicPr>
        <p:blipFill>
          <a:blip r:embed="rId3" cstate="print"/>
          <a:srcRect/>
          <a:stretch>
            <a:fillRect/>
          </a:stretch>
        </p:blipFill>
        <p:spPr bwMode="auto">
          <a:xfrm>
            <a:off x="762000" y="1447800"/>
            <a:ext cx="73152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Derivative of Gaussian</a:t>
            </a:r>
            <a:endParaRPr lang="en-US" dirty="0"/>
          </a:p>
        </p:txBody>
      </p:sp>
      <p:pic>
        <p:nvPicPr>
          <p:cNvPr id="4" name="Picture 3" descr="G:\2D_elastic_Velocity_type=2.jpg"/>
          <p:cNvPicPr/>
          <p:nvPr/>
        </p:nvPicPr>
        <p:blipFill>
          <a:blip r:embed="rId3" cstate="print"/>
          <a:srcRect/>
          <a:stretch>
            <a:fillRect/>
          </a:stretch>
        </p:blipFill>
        <p:spPr bwMode="auto">
          <a:xfrm>
            <a:off x="1600200" y="1600200"/>
            <a:ext cx="5943600" cy="5233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Derivative of Gaussian</a:t>
            </a:r>
            <a:endParaRPr lang="en-US" dirty="0"/>
          </a:p>
        </p:txBody>
      </p:sp>
      <p:pic>
        <p:nvPicPr>
          <p:cNvPr id="4" name="Picture 3" descr="G:\2D_elastic_Stress_type=2.jpg"/>
          <p:cNvPicPr/>
          <p:nvPr/>
        </p:nvPicPr>
        <p:blipFill>
          <a:blip r:embed="rId3" cstate="print"/>
          <a:srcRect/>
          <a:stretch>
            <a:fillRect/>
          </a:stretch>
        </p:blipFill>
        <p:spPr bwMode="auto">
          <a:xfrm>
            <a:off x="1600200" y="1600201"/>
            <a:ext cx="5943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Second derivative of Gaussian</a:t>
            </a:r>
            <a:endParaRPr lang="en-US" dirty="0"/>
          </a:p>
        </p:txBody>
      </p:sp>
      <p:pic>
        <p:nvPicPr>
          <p:cNvPr id="4" name="Picture 3" descr="G:\2D_elastic_Velocity_type=3.jpg"/>
          <p:cNvPicPr/>
          <p:nvPr/>
        </p:nvPicPr>
        <p:blipFill>
          <a:blip r:embed="rId3" cstate="print"/>
          <a:srcRect r="4487" b="5797"/>
          <a:stretch>
            <a:fillRect/>
          </a:stretch>
        </p:blipFill>
        <p:spPr bwMode="auto">
          <a:xfrm>
            <a:off x="1733550" y="1295400"/>
            <a:ext cx="5676900" cy="5538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Second derivative of Gaussian</a:t>
            </a:r>
            <a:endParaRPr lang="en-US" dirty="0"/>
          </a:p>
        </p:txBody>
      </p:sp>
      <p:pic>
        <p:nvPicPr>
          <p:cNvPr id="4" name="Picture 3" descr="G:\2D_elastic_Stress_type=3.jpg"/>
          <p:cNvPicPr/>
          <p:nvPr/>
        </p:nvPicPr>
        <p:blipFill>
          <a:blip r:embed="rId3" cstate="print"/>
          <a:srcRect/>
          <a:stretch>
            <a:fillRect/>
          </a:stretch>
        </p:blipFill>
        <p:spPr bwMode="auto">
          <a:xfrm>
            <a:off x="1600200" y="1752600"/>
            <a:ext cx="5943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wave speed</a:t>
            </a:r>
            <a:endParaRPr lang="en-US" dirty="0"/>
          </a:p>
        </p:txBody>
      </p:sp>
      <p:sp>
        <p:nvSpPr>
          <p:cNvPr id="3" name="Content Placeholder 2"/>
          <p:cNvSpPr>
            <a:spLocks noGrp="1"/>
          </p:cNvSpPr>
          <p:nvPr>
            <p:ph idx="1"/>
          </p:nvPr>
        </p:nvSpPr>
        <p:spPr/>
        <p:txBody>
          <a:bodyPr>
            <a:normAutofit lnSpcReduction="10000"/>
          </a:bodyPr>
          <a:lstStyle/>
          <a:p>
            <a:r>
              <a:rPr lang="en-US" dirty="0" smtClean="0"/>
              <a:t>Since the length of the elastic material considered was 60mm and the time difference  between the first wave peaks that transmitted from the source and then was received back at the source was  11.42 x 10</a:t>
            </a:r>
            <a:r>
              <a:rPr lang="en-US" baseline="30000" dirty="0" smtClean="0"/>
              <a:t>-6 </a:t>
            </a:r>
            <a:r>
              <a:rPr lang="en-US" dirty="0" smtClean="0"/>
              <a:t> sec,  the velocity was calculated as 5253.9m/sec</a:t>
            </a:r>
          </a:p>
          <a:p>
            <a:r>
              <a:rPr lang="en-US" dirty="0" smtClean="0"/>
              <a:t>This value matches the value that we originally entered into the program which was 5956 m/sec with an accuracy of  11% .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Geometry of the 2D </a:t>
            </a:r>
            <a:r>
              <a:rPr lang="en-US" dirty="0" err="1" smtClean="0"/>
              <a:t>poroelastic</a:t>
            </a:r>
            <a:r>
              <a:rPr lang="en-US" dirty="0" smtClean="0"/>
              <a:t> solid</a:t>
            </a:r>
            <a:endParaRPr lang="en-US" dirty="0"/>
          </a:p>
        </p:txBody>
      </p:sp>
      <p:pic>
        <p:nvPicPr>
          <p:cNvPr id="4" name="Content Placeholder 3" descr="C:\Users\Anuj\My Work\POROELASTIC WAVE project\report\circle.png"/>
          <p:cNvPicPr>
            <a:picLocks noGrp="1"/>
          </p:cNvPicPr>
          <p:nvPr>
            <p:ph idx="1"/>
          </p:nvPr>
        </p:nvPicPr>
        <p:blipFill>
          <a:blip r:embed="rId3" cstate="print"/>
          <a:srcRect/>
          <a:stretch>
            <a:fillRect/>
          </a:stretch>
        </p:blipFill>
        <p:spPr bwMode="auto">
          <a:xfrm>
            <a:off x="2133600" y="1676400"/>
            <a:ext cx="4857143" cy="436190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of the material</a:t>
            </a:r>
            <a:endParaRPr lang="en-US" dirty="0"/>
          </a:p>
        </p:txBody>
      </p:sp>
      <p:pic>
        <p:nvPicPr>
          <p:cNvPr id="4" name="Picture 3"/>
          <p:cNvPicPr/>
          <p:nvPr/>
        </p:nvPicPr>
        <p:blipFill>
          <a:blip r:embed="rId3" cstate="print">
            <a:lum/>
          </a:blip>
          <a:srcRect t="2138" b="2270"/>
          <a:stretch>
            <a:fillRect/>
          </a:stretch>
        </p:blipFill>
        <p:spPr bwMode="auto">
          <a:xfrm>
            <a:off x="2133600" y="1066800"/>
            <a:ext cx="4543425" cy="5486400"/>
          </a:xfrm>
          <a:prstGeom prst="rect">
            <a:avLst/>
          </a:prstGeom>
          <a:noFill/>
          <a:ln w="9525">
            <a:noFill/>
            <a:miter lim="800000"/>
            <a:headEnd/>
            <a:tailEnd/>
          </a:ln>
          <a:effectLst>
            <a:outerShdw blurRad="44450" dist="27940" dir="5400000" algn="ctr">
              <a:srgbClr val="000000">
                <a:alpha val="32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type</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28800" y="2209800"/>
            <a:ext cx="5309754" cy="533400"/>
          </a:xfrm>
          <a:prstGeom prst="rect">
            <a:avLst/>
          </a:prstGeom>
          <a:noFill/>
        </p:spPr>
      </p:pic>
      <p:sp>
        <p:nvSpPr>
          <p:cNvPr id="2051" name="Rectangle 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81200" y="3429000"/>
            <a:ext cx="4869366" cy="762000"/>
          </a:xfrm>
          <a:prstGeom prst="rect">
            <a:avLst/>
          </a:prstGeom>
          <a:noFill/>
        </p:spPr>
      </p:pic>
      <p:sp>
        <p:nvSpPr>
          <p:cNvPr id="2054" name="Rectangle 6"/>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Problem</a:t>
            </a:r>
            <a:endParaRPr lang="en-US" dirty="0"/>
          </a:p>
        </p:txBody>
      </p:sp>
      <p:sp>
        <p:nvSpPr>
          <p:cNvPr id="3" name="Content Placeholder 2"/>
          <p:cNvSpPr>
            <a:spLocks noGrp="1"/>
          </p:cNvSpPr>
          <p:nvPr>
            <p:ph idx="1"/>
          </p:nvPr>
        </p:nvSpPr>
        <p:spPr/>
        <p:txBody>
          <a:bodyPr/>
          <a:lstStyle/>
          <a:p>
            <a:r>
              <a:rPr lang="en-US" dirty="0" smtClean="0"/>
              <a:t>To develop a software that can simulate the wave propagation in 2D </a:t>
            </a:r>
            <a:r>
              <a:rPr lang="en-US" dirty="0" err="1" smtClean="0"/>
              <a:t>poroelastic</a:t>
            </a:r>
            <a:r>
              <a:rPr lang="en-US" dirty="0" smtClean="0"/>
              <a:t> solids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Biots</a:t>
            </a:r>
            <a:r>
              <a:rPr lang="en-US" dirty="0" smtClean="0"/>
              <a:t> equation for 2D </a:t>
            </a:r>
            <a:r>
              <a:rPr lang="en-US" dirty="0" err="1" smtClean="0"/>
              <a:t>poroelastic</a:t>
            </a:r>
            <a:r>
              <a:rPr lang="en-US" dirty="0" smtClean="0"/>
              <a:t> in stress velocity</a:t>
            </a:r>
            <a:endParaRPr lang="en-US" dirty="0"/>
          </a:p>
        </p:txBody>
      </p:sp>
      <p:grpSp>
        <p:nvGrpSpPr>
          <p:cNvPr id="3" name="Group 20"/>
          <p:cNvGrpSpPr/>
          <p:nvPr/>
        </p:nvGrpSpPr>
        <p:grpSpPr>
          <a:xfrm>
            <a:off x="2057400" y="1447800"/>
            <a:ext cx="3724275" cy="4829175"/>
            <a:chOff x="0" y="457200"/>
            <a:chExt cx="3724275" cy="4829175"/>
          </a:xfrm>
        </p:grpSpPr>
        <p:pic>
          <p:nvPicPr>
            <p:cNvPr id="1639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3590925" cy="600075"/>
            </a:xfrm>
            <a:prstGeom prst="rect">
              <a:avLst/>
            </a:prstGeom>
            <a:noFill/>
          </p:spPr>
        </p:pic>
        <p:pic>
          <p:nvPicPr>
            <p:cNvPr id="1639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1057275"/>
              <a:ext cx="3600450" cy="600075"/>
            </a:xfrm>
            <a:prstGeom prst="rect">
              <a:avLst/>
            </a:prstGeom>
            <a:noFill/>
          </p:spPr>
        </p:pic>
        <p:pic>
          <p:nvPicPr>
            <p:cNvPr id="1639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1657350"/>
              <a:ext cx="3724275" cy="619125"/>
            </a:xfrm>
            <a:prstGeom prst="rect">
              <a:avLst/>
            </a:prstGeom>
            <a:noFill/>
          </p:spPr>
        </p:pic>
        <p:pic>
          <p:nvPicPr>
            <p:cNvPr id="16389"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2276475"/>
              <a:ext cx="3705225" cy="628650"/>
            </a:xfrm>
            <a:prstGeom prst="rect">
              <a:avLst/>
            </a:prstGeom>
            <a:noFill/>
          </p:spPr>
        </p:pic>
        <p:pic>
          <p:nvPicPr>
            <p:cNvPr id="16388" name="Picture 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0" y="2905125"/>
              <a:ext cx="2571750" cy="581025"/>
            </a:xfrm>
            <a:prstGeom prst="rect">
              <a:avLst/>
            </a:prstGeom>
            <a:noFill/>
          </p:spPr>
        </p:pic>
        <p:pic>
          <p:nvPicPr>
            <p:cNvPr id="16387" name="Picture 3"/>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0" y="3486150"/>
              <a:ext cx="2581275" cy="581025"/>
            </a:xfrm>
            <a:prstGeom prst="rect">
              <a:avLst/>
            </a:prstGeom>
            <a:noFill/>
          </p:spPr>
        </p:pic>
        <p:pic>
          <p:nvPicPr>
            <p:cNvPr id="16386" name="Picture 2"/>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0" y="4067175"/>
              <a:ext cx="1390650" cy="561975"/>
            </a:xfrm>
            <a:prstGeom prst="rect">
              <a:avLst/>
            </a:prstGeom>
            <a:noFill/>
          </p:spPr>
        </p:pic>
        <p:pic>
          <p:nvPicPr>
            <p:cNvPr id="16385" name="Picture 1"/>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0" y="4629150"/>
              <a:ext cx="3000375" cy="657225"/>
            </a:xfrm>
            <a:prstGeom prst="rect">
              <a:avLst/>
            </a:prstGeom>
            <a:noFill/>
          </p:spPr>
        </p:pic>
      </p:grpSp>
      <p:sp>
        <p:nvSpPr>
          <p:cNvPr id="1639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4" name="Rectangle 10"/>
          <p:cNvSpPr>
            <a:spLocks noChangeArrowheads="1"/>
          </p:cNvSpPr>
          <p:nvPr/>
        </p:nvSpPr>
        <p:spPr bwMode="auto">
          <a:xfrm>
            <a:off x="0" y="1117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5" name="Rectangle 11"/>
          <p:cNvSpPr>
            <a:spLocks noChangeArrowheads="1"/>
          </p:cNvSpPr>
          <p:nvPr/>
        </p:nvSpPr>
        <p:spPr bwMode="auto">
          <a:xfrm>
            <a:off x="0" y="1717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6" name="Rectangle 12"/>
          <p:cNvSpPr>
            <a:spLocks noChangeArrowheads="1"/>
          </p:cNvSpPr>
          <p:nvPr/>
        </p:nvSpPr>
        <p:spPr bwMode="auto">
          <a:xfrm>
            <a:off x="0" y="233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7" name="Rectangle 13"/>
          <p:cNvSpPr>
            <a:spLocks noChangeArrowheads="1"/>
          </p:cNvSpPr>
          <p:nvPr/>
        </p:nvSpPr>
        <p:spPr bwMode="auto">
          <a:xfrm>
            <a:off x="0" y="2965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8" name="Rectangle 14"/>
          <p:cNvSpPr>
            <a:spLocks noChangeArrowheads="1"/>
          </p:cNvSpPr>
          <p:nvPr/>
        </p:nvSpPr>
        <p:spPr bwMode="auto">
          <a:xfrm>
            <a:off x="0" y="3546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9" name="Rectangle 15"/>
          <p:cNvSpPr>
            <a:spLocks noChangeArrowheads="1"/>
          </p:cNvSpPr>
          <p:nvPr/>
        </p:nvSpPr>
        <p:spPr bwMode="auto">
          <a:xfrm>
            <a:off x="0" y="4127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00" name="Rectangle 16"/>
          <p:cNvSpPr>
            <a:spLocks noChangeArrowheads="1"/>
          </p:cNvSpPr>
          <p:nvPr/>
        </p:nvSpPr>
        <p:spPr bwMode="auto">
          <a:xfrm>
            <a:off x="0" y="4689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01" name="Rectangle 17"/>
          <p:cNvSpPr>
            <a:spLocks noChangeArrowheads="1"/>
          </p:cNvSpPr>
          <p:nvPr/>
        </p:nvSpPr>
        <p:spPr bwMode="auto">
          <a:xfrm>
            <a:off x="0" y="5346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FDTD 2D </a:t>
            </a:r>
            <a:r>
              <a:rPr lang="en-US" dirty="0" err="1" smtClean="0"/>
              <a:t>poroelastic</a:t>
            </a:r>
            <a:r>
              <a:rPr lang="en-US" dirty="0" smtClean="0"/>
              <a:t> in stress velocity</a:t>
            </a:r>
            <a:endParaRPr lang="en-US" dirty="0"/>
          </a:p>
        </p:txBody>
      </p:sp>
      <p:pic>
        <p:nvPicPr>
          <p:cNvPr id="4" name="Picture 3" descr="C:\Users\Anuj\My Work\POROELASTIC WAVE project\Untitled4.png"/>
          <p:cNvPicPr/>
          <p:nvPr/>
        </p:nvPicPr>
        <p:blipFill>
          <a:blip r:embed="rId3" cstate="print"/>
          <a:srcRect/>
          <a:stretch>
            <a:fillRect/>
          </a:stretch>
        </p:blipFill>
        <p:spPr bwMode="auto">
          <a:xfrm>
            <a:off x="990600" y="1752600"/>
            <a:ext cx="4857750" cy="436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FDTD 2D </a:t>
            </a:r>
            <a:r>
              <a:rPr lang="en-US" dirty="0" err="1" smtClean="0"/>
              <a:t>poroelastic</a:t>
            </a:r>
            <a:r>
              <a:rPr lang="en-US" dirty="0" smtClean="0"/>
              <a:t> in stress velocity</a:t>
            </a:r>
            <a:endParaRPr lang="en-US" dirty="0"/>
          </a:p>
        </p:txBody>
      </p:sp>
      <p:grpSp>
        <p:nvGrpSpPr>
          <p:cNvPr id="3" name="Group 25"/>
          <p:cNvGrpSpPr/>
          <p:nvPr/>
        </p:nvGrpSpPr>
        <p:grpSpPr>
          <a:xfrm>
            <a:off x="1371600" y="2438400"/>
            <a:ext cx="5943600" cy="2171700"/>
            <a:chOff x="0" y="457200"/>
            <a:chExt cx="5943600" cy="2171700"/>
          </a:xfrm>
        </p:grpSpPr>
        <p:pic>
          <p:nvPicPr>
            <p:cNvPr id="58387" name="Picture 1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5943600" cy="857250"/>
            </a:xfrm>
            <a:prstGeom prst="rect">
              <a:avLst/>
            </a:prstGeom>
            <a:noFill/>
          </p:spPr>
        </p:pic>
        <p:pic>
          <p:nvPicPr>
            <p:cNvPr id="58386" name="Picture 1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1771650"/>
              <a:ext cx="5943600" cy="857250"/>
            </a:xfrm>
            <a:prstGeom prst="rect">
              <a:avLst/>
            </a:prstGeom>
            <a:noFill/>
          </p:spPr>
        </p:pic>
      </p:grpSp>
      <p:sp>
        <p:nvSpPr>
          <p:cNvPr id="58388"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89" name="Rectangle 21"/>
          <p:cNvSpPr>
            <a:spLocks noChangeArrowheads="1"/>
          </p:cNvSpPr>
          <p:nvPr/>
        </p:nvSpPr>
        <p:spPr bwMode="auto">
          <a:xfrm>
            <a:off x="0" y="1314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90" name="Rectangle 22"/>
          <p:cNvSpPr>
            <a:spLocks noChangeArrowheads="1"/>
          </p:cNvSpPr>
          <p:nvPr/>
        </p:nvSpPr>
        <p:spPr bwMode="auto">
          <a:xfrm>
            <a:off x="0" y="2628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t>
            </a:r>
            <a:br>
              <a:rPr lang="en-US" dirty="0" smtClean="0"/>
            </a:br>
            <a:r>
              <a:rPr lang="en-US" dirty="0" smtClean="0"/>
              <a:t>FDTD 2D </a:t>
            </a:r>
            <a:r>
              <a:rPr lang="en-US" dirty="0" err="1" smtClean="0"/>
              <a:t>poroelastic</a:t>
            </a:r>
            <a:r>
              <a:rPr lang="en-US" dirty="0" smtClean="0"/>
              <a:t> in stress velocity</a:t>
            </a:r>
            <a:endParaRPr lang="en-US" dirty="0"/>
          </a:p>
        </p:txBody>
      </p:sp>
      <p:grpSp>
        <p:nvGrpSpPr>
          <p:cNvPr id="3" name="Group 7"/>
          <p:cNvGrpSpPr/>
          <p:nvPr/>
        </p:nvGrpSpPr>
        <p:grpSpPr>
          <a:xfrm>
            <a:off x="1524000" y="2438400"/>
            <a:ext cx="5943600" cy="2171700"/>
            <a:chOff x="0" y="457200"/>
            <a:chExt cx="5943600" cy="2171700"/>
          </a:xfrm>
        </p:grpSpPr>
        <p:pic>
          <p:nvPicPr>
            <p:cNvPr id="6656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5943600" cy="857250"/>
            </a:xfrm>
            <a:prstGeom prst="rect">
              <a:avLst/>
            </a:prstGeom>
            <a:noFill/>
          </p:spPr>
        </p:pic>
        <p:pic>
          <p:nvPicPr>
            <p:cNvPr id="6656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1771650"/>
              <a:ext cx="5943600" cy="857250"/>
            </a:xfrm>
            <a:prstGeom prst="rect">
              <a:avLst/>
            </a:prstGeom>
            <a:noFill/>
          </p:spPr>
        </p:pic>
      </p:grpSp>
      <p:sp>
        <p:nvSpPr>
          <p:cNvPr id="665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564" name="Rectangle 4"/>
          <p:cNvSpPr>
            <a:spLocks noChangeArrowheads="1"/>
          </p:cNvSpPr>
          <p:nvPr/>
        </p:nvSpPr>
        <p:spPr bwMode="auto">
          <a:xfrm>
            <a:off x="0" y="1314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t>
            </a:r>
            <a:br>
              <a:rPr lang="en-US" dirty="0" smtClean="0"/>
            </a:br>
            <a:r>
              <a:rPr lang="en-US" dirty="0" smtClean="0"/>
              <a:t>FDTD 2D </a:t>
            </a:r>
            <a:r>
              <a:rPr lang="en-US" dirty="0" err="1" smtClean="0"/>
              <a:t>poroelastic</a:t>
            </a:r>
            <a:r>
              <a:rPr lang="en-US" dirty="0" smtClean="0"/>
              <a:t> in stress velocity</a:t>
            </a:r>
            <a:endParaRPr lang="en-US" dirty="0"/>
          </a:p>
        </p:txBody>
      </p:sp>
      <p:grpSp>
        <p:nvGrpSpPr>
          <p:cNvPr id="3" name="Group 9"/>
          <p:cNvGrpSpPr/>
          <p:nvPr/>
        </p:nvGrpSpPr>
        <p:grpSpPr>
          <a:xfrm>
            <a:off x="1447800" y="1828800"/>
            <a:ext cx="5943600" cy="3848100"/>
            <a:chOff x="1447800" y="1828800"/>
            <a:chExt cx="5943600" cy="3848100"/>
          </a:xfrm>
        </p:grpSpPr>
        <p:pic>
          <p:nvPicPr>
            <p:cNvPr id="6451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47800" y="1828800"/>
              <a:ext cx="5943600" cy="1238250"/>
            </a:xfrm>
            <a:prstGeom prst="rect">
              <a:avLst/>
            </a:prstGeom>
            <a:noFill/>
          </p:spPr>
        </p:pic>
        <p:pic>
          <p:nvPicPr>
            <p:cNvPr id="64514"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47800" y="3524250"/>
              <a:ext cx="5943600" cy="847725"/>
            </a:xfrm>
            <a:prstGeom prst="rect">
              <a:avLst/>
            </a:prstGeom>
            <a:noFill/>
          </p:spPr>
        </p:pic>
        <p:pic>
          <p:nvPicPr>
            <p:cNvPr id="6451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447800" y="4829175"/>
              <a:ext cx="5943600" cy="847725"/>
            </a:xfrm>
            <a:prstGeom prst="rect">
              <a:avLst/>
            </a:prstGeom>
            <a:noFill/>
          </p:spPr>
        </p:pic>
      </p:grpSp>
      <p:sp>
        <p:nvSpPr>
          <p:cNvPr id="6451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517" name="Rectangle 5"/>
          <p:cNvSpPr>
            <a:spLocks noChangeArrowheads="1"/>
          </p:cNvSpPr>
          <p:nvPr/>
        </p:nvSpPr>
        <p:spPr bwMode="auto">
          <a:xfrm>
            <a:off x="0" y="1695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518" name="Rectangle 6"/>
          <p:cNvSpPr>
            <a:spLocks noChangeArrowheads="1"/>
          </p:cNvSpPr>
          <p:nvPr/>
        </p:nvSpPr>
        <p:spPr bwMode="auto">
          <a:xfrm>
            <a:off x="0" y="30003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t>
            </a:r>
            <a:br>
              <a:rPr lang="en-US" dirty="0" smtClean="0"/>
            </a:br>
            <a:r>
              <a:rPr lang="en-US" dirty="0" smtClean="0"/>
              <a:t>FDTD 2D </a:t>
            </a:r>
            <a:r>
              <a:rPr lang="en-US" dirty="0" err="1" smtClean="0"/>
              <a:t>poroelastic</a:t>
            </a:r>
            <a:r>
              <a:rPr lang="en-US" dirty="0" smtClean="0"/>
              <a:t> in stress velocity</a:t>
            </a:r>
            <a:endParaRPr lang="en-US" dirty="0"/>
          </a:p>
        </p:txBody>
      </p:sp>
      <p:sp>
        <p:nvSpPr>
          <p:cNvPr id="624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2465" name="Picture 1"/>
          <p:cNvPicPr>
            <a:picLocks noChangeAspect="1" noChangeArrowheads="1"/>
          </p:cNvPicPr>
          <p:nvPr/>
        </p:nvPicPr>
        <p:blipFill>
          <a:blip r:embed="rId3" cstate="print">
            <a:clrChange>
              <a:clrFrom>
                <a:srgbClr val="FFFFFF"/>
              </a:clrFrom>
              <a:clrTo>
                <a:srgbClr val="FFFFFF">
                  <a:alpha val="0"/>
                </a:srgbClr>
              </a:clrTo>
            </a:clrChange>
          </a:blip>
          <a:srcRect r="32990" b="-13333"/>
          <a:stretch>
            <a:fillRect/>
          </a:stretch>
        </p:blipFill>
        <p:spPr bwMode="auto">
          <a:xfrm>
            <a:off x="914400" y="2590800"/>
            <a:ext cx="5535704" cy="1447800"/>
          </a:xfrm>
          <a:prstGeom prst="rect">
            <a:avLst/>
          </a:prstGeom>
          <a:noFill/>
        </p:spPr>
      </p:pic>
      <p:sp>
        <p:nvSpPr>
          <p:cNvPr id="62467" name="Rectangle 3"/>
          <p:cNvSpPr>
            <a:spLocks noChangeArrowheads="1"/>
          </p:cNvSpPr>
          <p:nvPr/>
        </p:nvSpPr>
        <p:spPr bwMode="auto">
          <a:xfrm>
            <a:off x="0" y="11144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CPML parameters</a:t>
            </a:r>
            <a:endParaRPr lang="en-US" dirty="0"/>
          </a:p>
        </p:txBody>
      </p:sp>
      <p:pic>
        <p:nvPicPr>
          <p:cNvPr id="80902"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1905000"/>
            <a:ext cx="1419225" cy="447675"/>
          </a:xfrm>
          <a:prstGeom prst="rect">
            <a:avLst/>
          </a:prstGeom>
          <a:noFill/>
        </p:spPr>
      </p:pic>
      <p:pic>
        <p:nvPicPr>
          <p:cNvPr id="8090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52600" y="2514600"/>
            <a:ext cx="1552575" cy="409575"/>
          </a:xfrm>
          <a:prstGeom prst="rect">
            <a:avLst/>
          </a:prstGeom>
          <a:noFill/>
        </p:spPr>
      </p:pic>
      <p:pic>
        <p:nvPicPr>
          <p:cNvPr id="80900"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752600" y="3124200"/>
            <a:ext cx="1076325" cy="180975"/>
          </a:xfrm>
          <a:prstGeom prst="rect">
            <a:avLst/>
          </a:prstGeom>
          <a:noFill/>
        </p:spPr>
      </p:pic>
      <p:pic>
        <p:nvPicPr>
          <p:cNvPr id="80899"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52600" y="3505200"/>
            <a:ext cx="1628775" cy="180975"/>
          </a:xfrm>
          <a:prstGeom prst="rect">
            <a:avLst/>
          </a:prstGeom>
          <a:noFill/>
        </p:spPr>
      </p:pic>
      <p:pic>
        <p:nvPicPr>
          <p:cNvPr id="80898" name="Picture 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752600" y="3886200"/>
            <a:ext cx="1247775" cy="285750"/>
          </a:xfrm>
          <a:prstGeom prst="rect">
            <a:avLst/>
          </a:prstGeom>
          <a:noFill/>
        </p:spPr>
      </p:pic>
      <p:pic>
        <p:nvPicPr>
          <p:cNvPr id="80897"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752600" y="4419600"/>
            <a:ext cx="1333500" cy="390525"/>
          </a:xfrm>
          <a:prstGeom prst="rect">
            <a:avLst/>
          </a:prstGeom>
          <a:noFill/>
        </p:spPr>
      </p:pic>
      <p:sp>
        <p:nvSpPr>
          <p:cNvPr id="8090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0904" name="Rectangle 8"/>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05" name="Rectangle 9"/>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06" name="Rectangle 10"/>
          <p:cNvSpPr>
            <a:spLocks noChangeArrowheads="1"/>
          </p:cNvSpPr>
          <p:nvPr/>
        </p:nvSpPr>
        <p:spPr bwMode="auto">
          <a:xfrm>
            <a:off x="0" y="1495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07" name="Rectangle 11"/>
          <p:cNvSpPr>
            <a:spLocks noChangeArrowheads="1"/>
          </p:cNvSpPr>
          <p:nvPr/>
        </p:nvSpPr>
        <p:spPr bwMode="auto">
          <a:xfrm>
            <a:off x="0" y="1676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08" name="Rectangle 12"/>
          <p:cNvSpPr>
            <a:spLocks noChangeArrowheads="1"/>
          </p:cNvSpPr>
          <p:nvPr/>
        </p:nvSpPr>
        <p:spPr bwMode="auto">
          <a:xfrm>
            <a:off x="0" y="1962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10"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0909" name="Picture 1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648200" y="1752600"/>
            <a:ext cx="2228850" cy="457200"/>
          </a:xfrm>
          <a:prstGeom prst="rect">
            <a:avLst/>
          </a:prstGeom>
          <a:noFill/>
        </p:spPr>
      </p:pic>
      <p:sp>
        <p:nvSpPr>
          <p:cNvPr id="80911" name="Rectangle 15"/>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13"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0912" name="Picture 16"/>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648200" y="2590800"/>
            <a:ext cx="2506980" cy="533400"/>
          </a:xfrm>
          <a:prstGeom prst="rect">
            <a:avLst/>
          </a:prstGeom>
          <a:noFill/>
        </p:spPr>
      </p:pic>
      <p:sp>
        <p:nvSpPr>
          <p:cNvPr id="80914" name="Rectangle 18"/>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2" name="Picture 21" descr="C:\Users\Anuj\My Work\POROELASTIC WAVE project\report\d.jpg"/>
          <p:cNvPicPr/>
          <p:nvPr/>
        </p:nvPicPr>
        <p:blipFill>
          <a:blip r:embed="rId11" cstate="print"/>
          <a:srcRect/>
          <a:stretch>
            <a:fillRect/>
          </a:stretch>
        </p:blipFill>
        <p:spPr bwMode="auto">
          <a:xfrm>
            <a:off x="4343400" y="3352800"/>
            <a:ext cx="3263899" cy="244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a:xfrm>
            <a:off x="457200" y="1600201"/>
            <a:ext cx="8229600" cy="2362199"/>
          </a:xfrm>
        </p:spPr>
        <p:txBody>
          <a:bodyPr>
            <a:normAutofit fontScale="70000" lnSpcReduction="20000"/>
          </a:bodyPr>
          <a:lstStyle/>
          <a:p>
            <a:r>
              <a:rPr lang="en-US" dirty="0" err="1" smtClean="0"/>
              <a:t>Dirichlets</a:t>
            </a:r>
            <a:r>
              <a:rPr lang="en-US" dirty="0" smtClean="0"/>
              <a:t> condition</a:t>
            </a:r>
          </a:p>
          <a:p>
            <a:r>
              <a:rPr lang="en-US" dirty="0" smtClean="0"/>
              <a:t>Receivers</a:t>
            </a:r>
          </a:p>
          <a:p>
            <a:r>
              <a:rPr lang="en-US" dirty="0" smtClean="0"/>
              <a:t>Courant number : </a:t>
            </a:r>
          </a:p>
          <a:p>
            <a:pPr lvl="1" hangingPunct="0"/>
            <a:r>
              <a:rPr lang="en-US" dirty="0" smtClean="0"/>
              <a:t>C</a:t>
            </a:r>
            <a:r>
              <a:rPr lang="en-US" baseline="-25000" dirty="0" smtClean="0"/>
              <a:t>p</a:t>
            </a:r>
            <a:r>
              <a:rPr lang="en-US" dirty="0" smtClean="0"/>
              <a:t>= 1921000 mm/sec</a:t>
            </a:r>
          </a:p>
          <a:p>
            <a:pPr lvl="1" hangingPunct="0"/>
            <a:r>
              <a:rPr lang="en-US" dirty="0" err="1" smtClean="0"/>
              <a:t>dt</a:t>
            </a:r>
            <a:r>
              <a:rPr lang="en-US" dirty="0" smtClean="0"/>
              <a:t>= 10</a:t>
            </a:r>
            <a:r>
              <a:rPr lang="en-US" baseline="30000" dirty="0" smtClean="0"/>
              <a:t>-7</a:t>
            </a:r>
            <a:r>
              <a:rPr lang="en-US" dirty="0" smtClean="0"/>
              <a:t> sec</a:t>
            </a:r>
          </a:p>
          <a:p>
            <a:pPr lvl="1" hangingPunct="0"/>
            <a:r>
              <a:rPr lang="en-US" dirty="0" err="1" smtClean="0"/>
              <a:t>dx</a:t>
            </a:r>
            <a:r>
              <a:rPr lang="en-US" dirty="0" smtClean="0"/>
              <a:t> =1mm</a:t>
            </a:r>
          </a:p>
          <a:p>
            <a:pPr lvl="1" hangingPunct="0"/>
            <a:r>
              <a:rPr lang="en-US" dirty="0" err="1" smtClean="0"/>
              <a:t>dy</a:t>
            </a:r>
            <a:r>
              <a:rPr lang="en-US" dirty="0" smtClean="0"/>
              <a:t> = 1 mm</a:t>
            </a:r>
          </a:p>
          <a:p>
            <a:pPr lvl="1"/>
            <a:endParaRPr lang="en-US" dirty="0" smtClean="0"/>
          </a:p>
          <a:p>
            <a:endParaRPr lang="en-US" dirty="0" smtClean="0"/>
          </a:p>
        </p:txBody>
      </p:sp>
      <p:pic>
        <p:nvPicPr>
          <p:cNvPr id="4"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4419600"/>
            <a:ext cx="4923692" cy="6096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Fluid Pressure</a:t>
            </a:r>
            <a:endParaRPr lang="en-US" dirty="0"/>
          </a:p>
        </p:txBody>
      </p:sp>
      <p:pic>
        <p:nvPicPr>
          <p:cNvPr id="4" name="Picture 3" descr="G:\2D poro  gaussian\2D_Poroelastic_Pressure_type=1.jpg"/>
          <p:cNvPicPr/>
          <p:nvPr/>
        </p:nvPicPr>
        <p:blipFill>
          <a:blip r:embed="rId3" cstate="print"/>
          <a:srcRect/>
          <a:stretch>
            <a:fillRect/>
          </a:stretch>
        </p:blipFill>
        <p:spPr bwMode="auto">
          <a:xfrm>
            <a:off x="1752600" y="1371600"/>
            <a:ext cx="5257800"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Fluid velocity</a:t>
            </a:r>
            <a:endParaRPr lang="en-US" dirty="0"/>
          </a:p>
        </p:txBody>
      </p:sp>
      <p:pic>
        <p:nvPicPr>
          <p:cNvPr id="4" name="Picture 3" descr="G:\2D poro  gaussian\2D_Poroelastic_VelocityFluid_type=1.jpg"/>
          <p:cNvPicPr/>
          <p:nvPr/>
        </p:nvPicPr>
        <p:blipFill>
          <a:blip r:embed="rId3" cstate="print"/>
          <a:srcRect/>
          <a:stretch>
            <a:fillRect/>
          </a:stretch>
        </p:blipFill>
        <p:spPr bwMode="auto">
          <a:xfrm>
            <a:off x="1524000" y="1219200"/>
            <a:ext cx="5943600" cy="544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the problem</a:t>
            </a:r>
            <a:endParaRPr lang="en-US" dirty="0"/>
          </a:p>
        </p:txBody>
      </p:sp>
      <p:sp>
        <p:nvSpPr>
          <p:cNvPr id="3" name="Content Placeholder 2"/>
          <p:cNvSpPr>
            <a:spLocks noGrp="1"/>
          </p:cNvSpPr>
          <p:nvPr>
            <p:ph idx="1"/>
          </p:nvPr>
        </p:nvSpPr>
        <p:spPr/>
        <p:txBody>
          <a:bodyPr/>
          <a:lstStyle/>
          <a:p>
            <a:r>
              <a:rPr lang="en-US" dirty="0" smtClean="0"/>
              <a:t>Different PDE models to be used to simulate wave propagation in </a:t>
            </a:r>
            <a:r>
              <a:rPr lang="en-US" dirty="0" err="1" smtClean="0"/>
              <a:t>poroelastic</a:t>
            </a:r>
            <a:r>
              <a:rPr lang="en-US" dirty="0" smtClean="0"/>
              <a:t> solids: Hicks model, </a:t>
            </a:r>
            <a:r>
              <a:rPr lang="en-US" dirty="0" err="1" smtClean="0"/>
              <a:t>Biots</a:t>
            </a:r>
            <a:r>
              <a:rPr lang="en-US" dirty="0" smtClean="0"/>
              <a:t> model </a:t>
            </a:r>
          </a:p>
          <a:p>
            <a:r>
              <a:rPr lang="en-US" dirty="0" smtClean="0"/>
              <a:t>Different approaches to programming the PDE: FDTD and boundary layers ( ABC, PML, CPML)</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Solid Stress</a:t>
            </a:r>
            <a:endParaRPr lang="en-US" dirty="0"/>
          </a:p>
        </p:txBody>
      </p:sp>
      <p:pic>
        <p:nvPicPr>
          <p:cNvPr id="4" name="Picture 3" descr="G:\2D poro  gaussian\2D_Poroelastic_Stress_type=1.jpg"/>
          <p:cNvPicPr/>
          <p:nvPr/>
        </p:nvPicPr>
        <p:blipFill>
          <a:blip r:embed="rId3" cstate="print"/>
          <a:srcRect/>
          <a:stretch>
            <a:fillRect/>
          </a:stretch>
        </p:blipFill>
        <p:spPr bwMode="auto">
          <a:xfrm>
            <a:off x="1600200" y="1295400"/>
            <a:ext cx="59436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Solid velocity</a:t>
            </a:r>
            <a:endParaRPr lang="en-US" dirty="0"/>
          </a:p>
        </p:txBody>
      </p:sp>
      <p:pic>
        <p:nvPicPr>
          <p:cNvPr id="4" name="Picture 3" descr="G:\2D poro  gaussian\2D_Poroelastic_VelocitySolid_type=1.jpg"/>
          <p:cNvPicPr/>
          <p:nvPr/>
        </p:nvPicPr>
        <p:blipFill>
          <a:blip r:embed="rId3" cstate="print"/>
          <a:srcRect t="4304" r="1442" b="4810"/>
          <a:stretch>
            <a:fillRect/>
          </a:stretch>
        </p:blipFill>
        <p:spPr bwMode="auto">
          <a:xfrm>
            <a:off x="1643062" y="1219199"/>
            <a:ext cx="5857875" cy="5334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of the waves: Fast and slow P waves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fast P wave velocity is calculated by dividing the distance travelled by the first wave from the source to the edge of the material by the time it takes for the first wave to hit the edge of the </a:t>
            </a:r>
            <a:r>
              <a:rPr lang="en-US" dirty="0" err="1" smtClean="0"/>
              <a:t>poroelastic</a:t>
            </a:r>
            <a:r>
              <a:rPr lang="en-US" dirty="0" smtClean="0"/>
              <a:t> material. From the velocity of the solid graph  this value was obtained to be 1886.2 m/sec.</a:t>
            </a:r>
          </a:p>
          <a:p>
            <a:r>
              <a:rPr lang="en-US" dirty="0" smtClean="0"/>
              <a:t>The slow P wave velocity is calculated by dividing the distance travelled by the second slower  wave from the source to the edge of the material by the time it takes for the first wave to hit the edge of the </a:t>
            </a:r>
            <a:r>
              <a:rPr lang="en-US" dirty="0" err="1" smtClean="0"/>
              <a:t>poroelastic</a:t>
            </a:r>
            <a:r>
              <a:rPr lang="en-US" dirty="0" smtClean="0"/>
              <a:t> material. From the velocity of the solid graph  this value was obtained to be 413.22 m/sec.</a:t>
            </a:r>
          </a:p>
          <a:p>
            <a:r>
              <a:rPr lang="en-US" dirty="0" smtClean="0"/>
              <a:t>The theoretical values of the fast and slow P waves in our computation were taken to be 1921 m/sec and 452.73 m/s. Comparing the results obtained with these values, the accuracy of  1.8% is obtained for the fast P wave and an accuracy of  8.6%  is obtained for the slow P wave. </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Thus a software able to accurately predict velocity and stress variables at different points in a cylindrical 2D </a:t>
            </a:r>
            <a:r>
              <a:rPr lang="en-US" dirty="0" err="1" smtClean="0"/>
              <a:t>poroelastic</a:t>
            </a:r>
            <a:r>
              <a:rPr lang="en-US" dirty="0" smtClean="0"/>
              <a:t> pipe and a cylindrical 2D elastic pipe was  made.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Biot’s</a:t>
            </a:r>
            <a:r>
              <a:rPr lang="en-US" dirty="0" smtClean="0"/>
              <a:t> model </a:t>
            </a:r>
            <a:endParaRPr lang="en-US" dirty="0"/>
          </a:p>
        </p:txBody>
      </p:sp>
      <p:sp>
        <p:nvSpPr>
          <p:cNvPr id="3" name="Content Placeholder 2"/>
          <p:cNvSpPr>
            <a:spLocks noGrp="1"/>
          </p:cNvSpPr>
          <p:nvPr>
            <p:ph idx="1"/>
          </p:nvPr>
        </p:nvSpPr>
        <p:spPr/>
        <p:txBody>
          <a:bodyPr/>
          <a:lstStyle/>
          <a:p>
            <a:pPr lvl="0"/>
            <a:r>
              <a:rPr lang="en-US" dirty="0"/>
              <a:t>Equations of linear elasticity for the solid matrix,</a:t>
            </a:r>
          </a:p>
          <a:p>
            <a:pPr lvl="0"/>
            <a:r>
              <a:rPr lang="en-US" dirty="0" err="1"/>
              <a:t>Navier</a:t>
            </a:r>
            <a:r>
              <a:rPr lang="en-US" dirty="0"/>
              <a:t>–Stokes equations for the viscous fluid, and</a:t>
            </a:r>
          </a:p>
          <a:p>
            <a:pPr lvl="0"/>
            <a:r>
              <a:rPr lang="en-US" dirty="0"/>
              <a:t>Darcy's law for the flow of fluid through the porous matrix.</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Biots</a:t>
            </a:r>
            <a:r>
              <a:rPr lang="en-US" dirty="0" smtClean="0"/>
              <a:t> model: </a:t>
            </a:r>
            <a:br>
              <a:rPr lang="en-US" dirty="0" smtClean="0"/>
            </a:br>
            <a:r>
              <a:rPr lang="en-US" dirty="0" smtClean="0"/>
              <a:t>The four variables used in the model </a:t>
            </a:r>
            <a:br>
              <a:rPr lang="en-US" dirty="0" smtClean="0"/>
            </a:br>
            <a:endParaRPr lang="en-US" dirty="0"/>
          </a:p>
        </p:txBody>
      </p:sp>
      <p:sp>
        <p:nvSpPr>
          <p:cNvPr id="3" name="Content Placeholder 2"/>
          <p:cNvSpPr>
            <a:spLocks noGrp="1"/>
          </p:cNvSpPr>
          <p:nvPr>
            <p:ph idx="1"/>
          </p:nvPr>
        </p:nvSpPr>
        <p:spPr/>
        <p:txBody>
          <a:bodyPr/>
          <a:lstStyle/>
          <a:p>
            <a:r>
              <a:rPr lang="en-US" dirty="0" smtClean="0"/>
              <a:t>Stress tensor in solid  </a:t>
            </a:r>
          </a:p>
          <a:p>
            <a:r>
              <a:rPr lang="en-US" dirty="0" smtClean="0"/>
              <a:t>Velocity vector in solid</a:t>
            </a:r>
          </a:p>
          <a:p>
            <a:r>
              <a:rPr lang="en-US" dirty="0" smtClean="0"/>
              <a:t>Pressure scalar in fluid</a:t>
            </a:r>
          </a:p>
          <a:p>
            <a:r>
              <a:rPr lang="en-US" dirty="0" smtClean="0"/>
              <a:t>Velocity vector in fluid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Biots</a:t>
            </a:r>
            <a:r>
              <a:rPr lang="en-US" dirty="0" smtClean="0"/>
              <a:t> model:</a:t>
            </a:r>
            <a:br>
              <a:rPr lang="en-US" dirty="0" smtClean="0"/>
            </a:br>
            <a:r>
              <a:rPr lang="en-US" dirty="0" smtClean="0"/>
              <a:t>The governing equations</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p:txBody>
      </p:sp>
      <p:grpSp>
        <p:nvGrpSpPr>
          <p:cNvPr id="23" name="Group 22"/>
          <p:cNvGrpSpPr/>
          <p:nvPr/>
        </p:nvGrpSpPr>
        <p:grpSpPr>
          <a:xfrm>
            <a:off x="1981200" y="2209800"/>
            <a:ext cx="4953000" cy="3124200"/>
            <a:chOff x="1371600" y="2276475"/>
            <a:chExt cx="3000375" cy="1743075"/>
          </a:xfrm>
        </p:grpSpPr>
        <p:pic>
          <p:nvPicPr>
            <p:cNvPr id="33796" name="Picture 4"/>
            <p:cNvPicPr>
              <a:picLocks noChangeAspect="1" noChangeArrowheads="1"/>
            </p:cNvPicPr>
            <p:nvPr/>
          </p:nvPicPr>
          <p:blipFill>
            <a:blip r:embed="rId3" cstate="print"/>
            <a:srcRect/>
            <a:stretch>
              <a:fillRect/>
            </a:stretch>
          </p:blipFill>
          <p:spPr bwMode="auto">
            <a:xfrm>
              <a:off x="1447800" y="2276475"/>
              <a:ext cx="2857500" cy="390525"/>
            </a:xfrm>
            <a:prstGeom prst="rect">
              <a:avLst/>
            </a:prstGeom>
            <a:noFill/>
            <a:ln>
              <a:noFill/>
            </a:ln>
          </p:spPr>
        </p:pic>
        <p:pic>
          <p:nvPicPr>
            <p:cNvPr id="33795" name="Picture 3"/>
            <p:cNvPicPr>
              <a:picLocks noChangeAspect="1" noChangeArrowheads="1"/>
            </p:cNvPicPr>
            <p:nvPr/>
          </p:nvPicPr>
          <p:blipFill>
            <a:blip r:embed="rId4" cstate="print"/>
            <a:srcRect/>
            <a:stretch>
              <a:fillRect/>
            </a:stretch>
          </p:blipFill>
          <p:spPr bwMode="auto">
            <a:xfrm>
              <a:off x="1447800" y="2667000"/>
              <a:ext cx="2924175" cy="390525"/>
            </a:xfrm>
            <a:prstGeom prst="rect">
              <a:avLst/>
            </a:prstGeom>
            <a:noFill/>
            <a:ln>
              <a:noFill/>
            </a:ln>
          </p:spPr>
        </p:pic>
        <p:pic>
          <p:nvPicPr>
            <p:cNvPr id="33794" name="Picture 2"/>
            <p:cNvPicPr>
              <a:picLocks noChangeAspect="1" noChangeArrowheads="1"/>
            </p:cNvPicPr>
            <p:nvPr/>
          </p:nvPicPr>
          <p:blipFill>
            <a:blip r:embed="rId5" cstate="print"/>
            <a:srcRect/>
            <a:stretch>
              <a:fillRect/>
            </a:stretch>
          </p:blipFill>
          <p:spPr bwMode="auto">
            <a:xfrm>
              <a:off x="1447800" y="3124200"/>
              <a:ext cx="1657350" cy="419100"/>
            </a:xfrm>
            <a:prstGeom prst="rect">
              <a:avLst/>
            </a:prstGeom>
            <a:noFill/>
            <a:ln>
              <a:noFill/>
            </a:ln>
          </p:spPr>
        </p:pic>
        <p:pic>
          <p:nvPicPr>
            <p:cNvPr id="33793" name="Picture 1"/>
            <p:cNvPicPr>
              <a:picLocks noChangeAspect="1" noChangeArrowheads="1"/>
            </p:cNvPicPr>
            <p:nvPr/>
          </p:nvPicPr>
          <p:blipFill>
            <a:blip r:embed="rId6" cstate="print"/>
            <a:srcRect/>
            <a:stretch>
              <a:fillRect/>
            </a:stretch>
          </p:blipFill>
          <p:spPr bwMode="auto">
            <a:xfrm>
              <a:off x="1371600" y="3657600"/>
              <a:ext cx="1914525" cy="361950"/>
            </a:xfrm>
            <a:prstGeom prst="rect">
              <a:avLst/>
            </a:prstGeom>
            <a:noFill/>
            <a:ln>
              <a:noFill/>
            </a:ln>
          </p:spPr>
        </p:pic>
      </p:grpSp>
      <p:sp>
        <p:nvSpPr>
          <p:cNvPr id="3379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8" name="Rectangle 6"/>
          <p:cNvSpPr>
            <a:spLocks noChangeArrowheads="1"/>
          </p:cNvSpPr>
          <p:nvPr/>
        </p:nvSpPr>
        <p:spPr bwMode="auto">
          <a:xfrm>
            <a:off x="0" y="90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799" name="Rectangle 7"/>
          <p:cNvSpPr>
            <a:spLocks noChangeArrowheads="1"/>
          </p:cNvSpPr>
          <p:nvPr/>
        </p:nvSpPr>
        <p:spPr bwMode="auto">
          <a:xfrm>
            <a:off x="0" y="1298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00" name="Rectangle 8"/>
          <p:cNvSpPr>
            <a:spLocks noChangeArrowheads="1"/>
          </p:cNvSpPr>
          <p:nvPr/>
        </p:nvSpPr>
        <p:spPr bwMode="auto">
          <a:xfrm>
            <a:off x="0" y="1717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801" name="Rectangle 9"/>
          <p:cNvSpPr>
            <a:spLocks noChangeArrowheads="1"/>
          </p:cNvSpPr>
          <p:nvPr/>
        </p:nvSpPr>
        <p:spPr bwMode="auto">
          <a:xfrm>
            <a:off x="0" y="207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Biots</a:t>
            </a:r>
            <a:r>
              <a:rPr lang="en-US" dirty="0" smtClean="0"/>
              <a:t> model:</a:t>
            </a:r>
            <a:br>
              <a:rPr lang="en-US" dirty="0" smtClean="0"/>
            </a:br>
            <a:r>
              <a:rPr lang="en-US" dirty="0" smtClean="0"/>
              <a:t>Expanded equations contain</a:t>
            </a:r>
            <a:endParaRPr lang="en-US" dirty="0"/>
          </a:p>
        </p:txBody>
      </p:sp>
      <p:graphicFrame>
        <p:nvGraphicFramePr>
          <p:cNvPr id="4" name="Table 3"/>
          <p:cNvGraphicFramePr>
            <a:graphicFrameLocks noGrp="1"/>
          </p:cNvGraphicFramePr>
          <p:nvPr/>
        </p:nvGraphicFramePr>
        <p:xfrm>
          <a:off x="1295400" y="1905000"/>
          <a:ext cx="6172202" cy="3429000"/>
        </p:xfrm>
        <a:graphic>
          <a:graphicData uri="http://schemas.openxmlformats.org/drawingml/2006/table">
            <a:tbl>
              <a:tblPr/>
              <a:tblGrid>
                <a:gridCol w="1234301"/>
                <a:gridCol w="1234301"/>
                <a:gridCol w="1234301"/>
                <a:gridCol w="1234301"/>
                <a:gridCol w="1234998"/>
              </a:tblGrid>
              <a:tr h="857250">
                <a:tc>
                  <a:txBody>
                    <a:bodyPr/>
                    <a:lstStyle/>
                    <a:p>
                      <a:pPr marL="0" marR="0" fontAlgn="auto" hangingPunct="1">
                        <a:lnSpc>
                          <a:spcPct val="200000"/>
                        </a:lnSpc>
                        <a:spcBef>
                          <a:spcPts val="0"/>
                        </a:spcBef>
                        <a:spcAft>
                          <a:spcPts val="0"/>
                        </a:spcAft>
                      </a:pP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Velocity in fluid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Velocity in solid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Pressure in fluid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Stress in </a:t>
                      </a:r>
                    </a:p>
                    <a:p>
                      <a:pPr marL="0" marR="0" fontAlgn="auto" hangingPunct="1">
                        <a:lnSpc>
                          <a:spcPct val="200000"/>
                        </a:lnSpc>
                        <a:spcBef>
                          <a:spcPts val="0"/>
                        </a:spcBef>
                        <a:spcAft>
                          <a:spcPts val="0"/>
                        </a:spcAft>
                      </a:pPr>
                      <a:r>
                        <a:rPr lang="en-US" sz="1200">
                          <a:latin typeface="Times New Roman"/>
                          <a:ea typeface="Times New Roman"/>
                        </a:rPr>
                        <a:t>solid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7250">
                <a:tc>
                  <a:txBody>
                    <a:bodyPr/>
                    <a:lstStyle/>
                    <a:p>
                      <a:pPr marL="0" marR="0" fontAlgn="auto" hangingPunct="1">
                        <a:lnSpc>
                          <a:spcPct val="200000"/>
                        </a:lnSpc>
                        <a:spcBef>
                          <a:spcPts val="0"/>
                        </a:spcBef>
                        <a:spcAft>
                          <a:spcPts val="0"/>
                        </a:spcAft>
                      </a:pPr>
                      <a:r>
                        <a:rPr lang="en-US" sz="1200">
                          <a:latin typeface="Times New Roman"/>
                          <a:ea typeface="Times New Roman"/>
                        </a:rPr>
                        <a:t>One dimensional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7250">
                <a:tc>
                  <a:txBody>
                    <a:bodyPr/>
                    <a:lstStyle/>
                    <a:p>
                      <a:pPr marL="0" marR="0" fontAlgn="auto" hangingPunct="1">
                        <a:lnSpc>
                          <a:spcPct val="200000"/>
                        </a:lnSpc>
                        <a:spcBef>
                          <a:spcPts val="0"/>
                        </a:spcBef>
                        <a:spcAft>
                          <a:spcPts val="0"/>
                        </a:spcAft>
                      </a:pPr>
                      <a:r>
                        <a:rPr lang="en-US" sz="1200">
                          <a:latin typeface="Times New Roman"/>
                          <a:ea typeface="Times New Roman"/>
                        </a:rPr>
                        <a:t>Two dimensional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7250">
                <a:tc>
                  <a:txBody>
                    <a:bodyPr/>
                    <a:lstStyle/>
                    <a:p>
                      <a:pPr marL="0" marR="0" fontAlgn="auto" hangingPunct="1">
                        <a:lnSpc>
                          <a:spcPct val="200000"/>
                        </a:lnSpc>
                        <a:spcBef>
                          <a:spcPts val="0"/>
                        </a:spcBef>
                        <a:spcAft>
                          <a:spcPts val="0"/>
                        </a:spcAft>
                      </a:pPr>
                      <a:r>
                        <a:rPr lang="en-US" sz="1200">
                          <a:latin typeface="Times New Roman"/>
                          <a:ea typeface="Times New Roman"/>
                        </a:rPr>
                        <a:t>Three dimensional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auto" hangingPunct="1">
                        <a:lnSpc>
                          <a:spcPct val="200000"/>
                        </a:lnSpc>
                        <a:spcBef>
                          <a:spcPts val="0"/>
                        </a:spcBef>
                        <a:spcAft>
                          <a:spcPts val="0"/>
                        </a:spcAft>
                      </a:pPr>
                      <a:r>
                        <a:rPr lang="en-US" sz="1200" dirty="0">
                          <a:latin typeface="Times New Roman"/>
                          <a:ea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FDTD and CPML</a:t>
            </a:r>
            <a:endParaRPr lang="en-US" dirty="0"/>
          </a:p>
        </p:txBody>
      </p:sp>
      <p:sp>
        <p:nvSpPr>
          <p:cNvPr id="3" name="Content Placeholder 2"/>
          <p:cNvSpPr>
            <a:spLocks noGrp="1"/>
          </p:cNvSpPr>
          <p:nvPr>
            <p:ph idx="1"/>
          </p:nvPr>
        </p:nvSpPr>
        <p:spPr/>
        <p:txBody>
          <a:bodyPr/>
          <a:lstStyle/>
          <a:p>
            <a:r>
              <a:rPr lang="en-US" dirty="0" smtClean="0"/>
              <a:t>Perfectly Matched Layer proposed to reduce reflections by </a:t>
            </a:r>
            <a:r>
              <a:rPr lang="en-US" dirty="0" err="1" smtClean="0"/>
              <a:t>Berenger</a:t>
            </a:r>
            <a:r>
              <a:rPr lang="en-US" dirty="0" smtClean="0"/>
              <a:t>(1954)</a:t>
            </a:r>
          </a:p>
          <a:p>
            <a:r>
              <a:rPr lang="en-US" dirty="0" err="1" smtClean="0"/>
              <a:t>Convolutional</a:t>
            </a:r>
            <a:r>
              <a:rPr lang="en-US" dirty="0" smtClean="0"/>
              <a:t> Perfectly Matched Layer proposed by Rodney and </a:t>
            </a:r>
            <a:r>
              <a:rPr lang="en-US" dirty="0" err="1" smtClean="0"/>
              <a:t>Gedney</a:t>
            </a:r>
            <a:r>
              <a:rPr lang="en-US" dirty="0" smtClean="0"/>
              <a:t>(2001)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1579</TotalTime>
  <Words>801</Words>
  <Application>Microsoft Office PowerPoint</Application>
  <PresentationFormat>On-screen Show (4:3)</PresentationFormat>
  <Paragraphs>178</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Wave propagation in 2D elastic and poroelastic solids </vt:lpstr>
      <vt:lpstr>Outline </vt:lpstr>
      <vt:lpstr>Statement of Problem</vt:lpstr>
      <vt:lpstr>Approaches to the problem</vt:lpstr>
      <vt:lpstr>Biot’s model </vt:lpstr>
      <vt:lpstr> Biots model:  The four variables used in the model  </vt:lpstr>
      <vt:lpstr>Biots model: The governing equations</vt:lpstr>
      <vt:lpstr>Biots model: Expanded equations contain</vt:lpstr>
      <vt:lpstr>FDTD and CPML</vt:lpstr>
      <vt:lpstr>Methods</vt:lpstr>
      <vt:lpstr>Geometry of the elastic material</vt:lpstr>
      <vt:lpstr>Parameters of the material</vt:lpstr>
      <vt:lpstr>Source type</vt:lpstr>
      <vt:lpstr> Physical and FDTD equations for elastic wave  in pressure velocity</vt:lpstr>
      <vt:lpstr>FDTD 2D grid for elastic in pressure velocity</vt:lpstr>
      <vt:lpstr>Physical and FDTD equations for 2 D elastic wave in stress velocity</vt:lpstr>
      <vt:lpstr>(cont..)  FDTD equations for 2D elastic wave in stress and velocity</vt:lpstr>
      <vt:lpstr>CPML parameters</vt:lpstr>
      <vt:lpstr>Other considerations</vt:lpstr>
      <vt:lpstr>Results Gaussian</vt:lpstr>
      <vt:lpstr>Results Gaussian</vt:lpstr>
      <vt:lpstr>Results: Derivative of Gaussian</vt:lpstr>
      <vt:lpstr>Results: Derivative of Gaussian</vt:lpstr>
      <vt:lpstr>Results: Second derivative of Gaussian</vt:lpstr>
      <vt:lpstr>Results: Second derivative of Gaussian</vt:lpstr>
      <vt:lpstr>Analysis of wave speed</vt:lpstr>
      <vt:lpstr>Geometry of the 2D poroelastic solid</vt:lpstr>
      <vt:lpstr>Parameters of the material</vt:lpstr>
      <vt:lpstr>Source type</vt:lpstr>
      <vt:lpstr>Biots equation for 2D poroelastic in stress velocity</vt:lpstr>
      <vt:lpstr> FDTD 2D poroelastic in stress velocity</vt:lpstr>
      <vt:lpstr> FDTD 2D poroelastic in stress velocity</vt:lpstr>
      <vt:lpstr>(cont..) FDTD 2D poroelastic in stress velocity</vt:lpstr>
      <vt:lpstr>(cont..) FDTD 2D poroelastic in stress velocity</vt:lpstr>
      <vt:lpstr>(cont..) FDTD 2D poroelastic in stress velocity</vt:lpstr>
      <vt:lpstr>CPML parameters</vt:lpstr>
      <vt:lpstr>Other considerations</vt:lpstr>
      <vt:lpstr>Results: Fluid Pressure</vt:lpstr>
      <vt:lpstr>Results: Fluid velocity</vt:lpstr>
      <vt:lpstr>Results: Solid Stress</vt:lpstr>
      <vt:lpstr>Results: Solid velocity</vt:lpstr>
      <vt:lpstr>Analysis of the waves: Fast and slow P waves</vt:lpstr>
      <vt:lpstr>Conclusion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 propagation in 2D poroelastic solids</dc:title>
  <dc:creator>Anuj</dc:creator>
  <cp:lastModifiedBy>Anuj</cp:lastModifiedBy>
  <cp:revision>83</cp:revision>
  <dcterms:created xsi:type="dcterms:W3CDTF">2011-11-03T06:43:24Z</dcterms:created>
  <dcterms:modified xsi:type="dcterms:W3CDTF">2011-11-28T16:33:49Z</dcterms:modified>
</cp:coreProperties>
</file>