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6"/>
  </p:notesMasterIdLst>
  <p:handoutMasterIdLst>
    <p:handoutMasterId r:id="rId7"/>
  </p:handoutMasterIdLst>
  <p:sldIdLst>
    <p:sldId id="626" r:id="rId2"/>
    <p:sldId id="676" r:id="rId3"/>
    <p:sldId id="677" r:id="rId4"/>
    <p:sldId id="678" r:id="rId5"/>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Crossman" initials="LC" lastIdx="4" clrIdx="0">
    <p:extLst>
      <p:ext uri="{19B8F6BF-5375-455C-9EA6-DF929625EA0E}">
        <p15:presenceInfo xmlns:p15="http://schemas.microsoft.com/office/powerpoint/2012/main" userId="Linda Cross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99"/>
    <a:srgbClr val="00679B"/>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131"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736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7363"/>
          </a:xfrm>
          <a:prstGeom prst="rect">
            <a:avLst/>
          </a:prstGeom>
        </p:spPr>
        <p:txBody>
          <a:bodyPr vert="horz" lIns="91577" tIns="45789" rIns="91577" bIns="45789" rtlCol="0"/>
          <a:lstStyle>
            <a:lvl1pPr algn="r">
              <a:defRPr sz="1200"/>
            </a:lvl1pPr>
          </a:lstStyle>
          <a:p>
            <a:fld id="{33C58D0D-CB08-4E01-8379-97D90B503514}" type="datetimeFigureOut">
              <a:rPr lang="en-US" smtClean="0"/>
              <a:t>8/10/2018</a:t>
            </a:fld>
            <a:endParaRPr lang="en-US"/>
          </a:p>
        </p:txBody>
      </p:sp>
      <p:sp>
        <p:nvSpPr>
          <p:cNvPr id="4" name="Footer Placeholder 3"/>
          <p:cNvSpPr>
            <a:spLocks noGrp="1"/>
          </p:cNvSpPr>
          <p:nvPr>
            <p:ph type="ftr" sz="quarter" idx="2"/>
          </p:nvPr>
        </p:nvSpPr>
        <p:spPr>
          <a:xfrm>
            <a:off x="1" y="8841738"/>
            <a:ext cx="3043979" cy="46736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7363"/>
          </a:xfrm>
          <a:prstGeom prst="rect">
            <a:avLst/>
          </a:prstGeom>
        </p:spPr>
        <p:txBody>
          <a:bodyPr vert="horz" lIns="91577" tIns="45789" rIns="91577" bIns="45789" rtlCol="0" anchor="b"/>
          <a:lstStyle>
            <a:lvl1pPr algn="r">
              <a:defRPr sz="1200"/>
            </a:lvl1pPr>
          </a:lstStyle>
          <a:p>
            <a:fld id="{D4B11D56-2662-4F4C-96AA-B421FC77EA5E}" type="slidenum">
              <a:rPr lang="en-US" smtClean="0"/>
              <a:t>‹#›</a:t>
            </a:fld>
            <a:endParaRPr lang="en-US"/>
          </a:p>
        </p:txBody>
      </p:sp>
    </p:spTree>
    <p:extLst>
      <p:ext uri="{BB962C8B-B14F-4D97-AF65-F5344CB8AC3E}">
        <p14:creationId xmlns:p14="http://schemas.microsoft.com/office/powerpoint/2010/main" val="4072003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7071"/>
          </a:xfrm>
          <a:prstGeom prst="rect">
            <a:avLst/>
          </a:prstGeom>
        </p:spPr>
        <p:txBody>
          <a:bodyPr vert="horz" lIns="96806" tIns="48403" rIns="96806" bIns="48403" rtlCol="0"/>
          <a:lstStyle>
            <a:lvl1pPr algn="l">
              <a:defRPr sz="1300"/>
            </a:lvl1pPr>
          </a:lstStyle>
          <a:p>
            <a:endParaRPr lang="en-US" dirty="0"/>
          </a:p>
        </p:txBody>
      </p:sp>
      <p:sp>
        <p:nvSpPr>
          <p:cNvPr id="3" name="Date Placeholder 2"/>
          <p:cNvSpPr>
            <a:spLocks noGrp="1"/>
          </p:cNvSpPr>
          <p:nvPr>
            <p:ph type="dt" idx="1"/>
          </p:nvPr>
        </p:nvSpPr>
        <p:spPr>
          <a:xfrm>
            <a:off x="3978132" y="1"/>
            <a:ext cx="3043343" cy="467071"/>
          </a:xfrm>
          <a:prstGeom prst="rect">
            <a:avLst/>
          </a:prstGeom>
        </p:spPr>
        <p:txBody>
          <a:bodyPr vert="horz" lIns="96806" tIns="48403" rIns="96806" bIns="48403" rtlCol="0"/>
          <a:lstStyle>
            <a:lvl1pPr algn="r">
              <a:defRPr sz="1300"/>
            </a:lvl1pPr>
          </a:lstStyle>
          <a:p>
            <a:fld id="{F209CE4C-8D03-49CE-BBEE-684C40FA2FAA}" type="datetimeFigureOut">
              <a:rPr lang="en-US" smtClean="0"/>
              <a:t>8/10/2018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6806" tIns="48403" rIns="96806" bIns="48403" rtlCol="0" anchor="ctr"/>
          <a:lstStyle/>
          <a:p>
            <a:endParaRPr lang="en-US" dirty="0"/>
          </a:p>
        </p:txBody>
      </p:sp>
      <p:sp>
        <p:nvSpPr>
          <p:cNvPr id="5" name="Notes Placeholder 4"/>
          <p:cNvSpPr>
            <a:spLocks noGrp="1"/>
          </p:cNvSpPr>
          <p:nvPr>
            <p:ph type="body" sz="quarter" idx="3"/>
          </p:nvPr>
        </p:nvSpPr>
        <p:spPr>
          <a:xfrm>
            <a:off x="702311" y="4480005"/>
            <a:ext cx="5618480" cy="3665459"/>
          </a:xfrm>
          <a:prstGeom prst="rect">
            <a:avLst/>
          </a:prstGeom>
        </p:spPr>
        <p:txBody>
          <a:bodyPr vert="horz" lIns="96806" tIns="48403" rIns="96806" bIns="484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0"/>
            <a:ext cx="3043343" cy="467070"/>
          </a:xfrm>
          <a:prstGeom prst="rect">
            <a:avLst/>
          </a:prstGeom>
        </p:spPr>
        <p:txBody>
          <a:bodyPr vert="horz" lIns="96806" tIns="48403" rIns="96806" bIns="48403"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8132" y="8842030"/>
            <a:ext cx="3043343" cy="467070"/>
          </a:xfrm>
          <a:prstGeom prst="rect">
            <a:avLst/>
          </a:prstGeom>
        </p:spPr>
        <p:txBody>
          <a:bodyPr vert="horz" lIns="96806" tIns="48403" rIns="96806" bIns="48403" rtlCol="0" anchor="b"/>
          <a:lstStyle>
            <a:lvl1pPr algn="r">
              <a:defRPr sz="1300"/>
            </a:lvl1pPr>
          </a:lstStyle>
          <a:p>
            <a:fld id="{07FB0D88-0DD3-4AB8-B01E-CCE08F48522E}" type="slidenum">
              <a:rPr lang="en-US" smtClean="0"/>
              <a:t>‹#›</a:t>
            </a:fld>
            <a:endParaRPr lang="en-US" dirty="0"/>
          </a:p>
        </p:txBody>
      </p:sp>
    </p:spTree>
    <p:extLst>
      <p:ext uri="{BB962C8B-B14F-4D97-AF65-F5344CB8AC3E}">
        <p14:creationId xmlns:p14="http://schemas.microsoft.com/office/powerpoint/2010/main" val="131781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B0D88-0DD3-4AB8-B01E-CCE08F48522E}" type="slidenum">
              <a:rPr lang="en-US" smtClean="0"/>
              <a:t>2</a:t>
            </a:fld>
            <a:endParaRPr lang="en-US" dirty="0"/>
          </a:p>
        </p:txBody>
      </p:sp>
    </p:spTree>
    <p:extLst>
      <p:ext uri="{BB962C8B-B14F-4D97-AF65-F5344CB8AC3E}">
        <p14:creationId xmlns:p14="http://schemas.microsoft.com/office/powerpoint/2010/main" val="1162125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
        <p:nvSpPr>
          <p:cNvPr id="12" name="Text Placeholder 10"/>
          <p:cNvSpPr>
            <a:spLocks noGrp="1"/>
          </p:cNvSpPr>
          <p:nvPr>
            <p:ph type="body" sz="quarter" idx="14" hasCustomPrompt="1"/>
          </p:nvPr>
        </p:nvSpPr>
        <p:spPr>
          <a:xfrm>
            <a:off x="304800" y="38862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1400" b="0" kern="1200" dirty="0" smtClean="0">
                <a:solidFill>
                  <a:schemeClr val="tx1"/>
                </a:solidFill>
                <a:latin typeface="Helvetica Neue"/>
                <a:ea typeface="+mj-ea"/>
                <a:cs typeface="+mj-cs"/>
              </a:defRPr>
            </a:lvl1pPr>
          </a:lstStyle>
          <a:p>
            <a:r>
              <a:rPr lang="en-GB" dirty="0">
                <a:latin typeface="Helvetica Neue Light"/>
                <a:cs typeface="Helvetica Neue Light"/>
              </a:rPr>
              <a:t>Presenter  |  Date</a:t>
            </a:r>
          </a:p>
        </p:txBody>
      </p:sp>
      <p:sp>
        <p:nvSpPr>
          <p:cNvPr id="8" name="Text Placeholder 3"/>
          <p:cNvSpPr>
            <a:spLocks noGrp="1"/>
          </p:cNvSpPr>
          <p:nvPr>
            <p:ph type="body" sz="quarter" idx="17" hasCustomPrompt="1"/>
          </p:nvPr>
        </p:nvSpPr>
        <p:spPr>
          <a:xfrm>
            <a:off x="304801" y="5867400"/>
            <a:ext cx="10706100" cy="457200"/>
          </a:xfrm>
        </p:spPr>
        <p:txBody>
          <a:bodyPr>
            <a:normAutofit/>
          </a:bodyPr>
          <a:lstStyle>
            <a:lvl1pPr marL="0" indent="0">
              <a:buNone/>
              <a:defRPr sz="1100"/>
            </a:lvl1pPr>
          </a:lstStyle>
          <a:p>
            <a:pPr lvl="0"/>
            <a:r>
              <a:rPr lang="en-GB" sz="1100" dirty="0">
                <a:solidFill>
                  <a:schemeClr val="bg1">
                    <a:lumMod val="65000"/>
                  </a:schemeClr>
                </a:solidFill>
                <a:latin typeface="+mn-lt"/>
                <a:cs typeface="Helvetica Neue Light"/>
              </a:rPr>
              <a:t>A full screen image that covers the entire slide and is relevant to the subject of the presentation can be used for external presentations.</a:t>
            </a:r>
            <a:endParaRPr lang="en-US" dirty="0"/>
          </a:p>
        </p:txBody>
      </p:sp>
      <p:sp>
        <p:nvSpPr>
          <p:cNvPr id="9" name="Text Placeholder 2"/>
          <p:cNvSpPr>
            <a:spLocks noGrp="1"/>
          </p:cNvSpPr>
          <p:nvPr>
            <p:ph type="body" sz="quarter" idx="15" hasCustomPrompt="1"/>
          </p:nvPr>
        </p:nvSpPr>
        <p:spPr>
          <a:xfrm>
            <a:off x="318448" y="2590800"/>
            <a:ext cx="10654352" cy="609600"/>
          </a:xfrm>
        </p:spPr>
        <p:txBody>
          <a:bodyPr>
            <a:normAutofit/>
          </a:bodyPr>
          <a:lstStyle>
            <a:lvl1pPr marL="0" indent="0">
              <a:buNone/>
              <a:defRPr sz="2800" b="1" baseline="0"/>
            </a:lvl1pPr>
          </a:lstStyle>
          <a:p>
            <a:pPr lvl="0"/>
            <a:r>
              <a:rPr lang="en-US" sz="2800" b="1" dirty="0"/>
              <a:t>Presentation Title</a:t>
            </a:r>
            <a:endParaRPr lang="en-US" dirty="0"/>
          </a:p>
        </p:txBody>
      </p:sp>
      <p:sp>
        <p:nvSpPr>
          <p:cNvPr id="10" name="Text Placeholder 2"/>
          <p:cNvSpPr>
            <a:spLocks noGrp="1"/>
          </p:cNvSpPr>
          <p:nvPr>
            <p:ph type="body" sz="quarter" idx="16" hasCustomPrompt="1"/>
          </p:nvPr>
        </p:nvSpPr>
        <p:spPr>
          <a:xfrm>
            <a:off x="304800" y="3200400"/>
            <a:ext cx="10654352" cy="609600"/>
          </a:xfrm>
        </p:spPr>
        <p:txBody>
          <a:bodyPr>
            <a:normAutofit/>
          </a:bodyPr>
          <a:lstStyle>
            <a:lvl1pPr marL="0" indent="0">
              <a:buNone/>
              <a:defRPr sz="2800" b="0" baseline="0"/>
            </a:lvl1pPr>
          </a:lstStyle>
          <a:p>
            <a:pPr lvl="0"/>
            <a:r>
              <a:rPr lang="en-US" b="0" dirty="0"/>
              <a:t>Descriptive Subtitle</a:t>
            </a:r>
            <a:endParaRPr lang="en-US" dirty="0"/>
          </a:p>
        </p:txBody>
      </p:sp>
    </p:spTree>
    <p:extLst>
      <p:ext uri="{BB962C8B-B14F-4D97-AF65-F5344CB8AC3E}">
        <p14:creationId xmlns:p14="http://schemas.microsoft.com/office/powerpoint/2010/main" val="66987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7" name="Group 6"/>
          <p:cNvGrpSpPr/>
          <p:nvPr userDrawn="1"/>
        </p:nvGrpSpPr>
        <p:grpSpPr>
          <a:xfrm>
            <a:off x="-1" y="-25758"/>
            <a:ext cx="10504128" cy="1094706"/>
            <a:chOff x="106184" y="2756081"/>
            <a:chExt cx="10125075" cy="940158"/>
          </a:xfrm>
        </p:grpSpPr>
        <p:pic>
          <p:nvPicPr>
            <p:cNvPr id="8" name="Picture 7"/>
            <p:cNvPicPr>
              <a:picLocks noChangeAspect="1"/>
            </p:cNvPicPr>
            <p:nvPr/>
          </p:nvPicPr>
          <p:blipFill>
            <a:blip r:embed="rId2"/>
            <a:stretch>
              <a:fillRect/>
            </a:stretch>
          </p:blipFill>
          <p:spPr>
            <a:xfrm>
              <a:off x="106184" y="2783379"/>
              <a:ext cx="10125075" cy="904875"/>
            </a:xfrm>
            <a:prstGeom prst="rect">
              <a:avLst/>
            </a:prstGeom>
          </p:spPr>
        </p:pic>
        <p:sp>
          <p:nvSpPr>
            <p:cNvPr id="9" name="Moon 8"/>
            <p:cNvSpPr/>
            <p:nvPr/>
          </p:nvSpPr>
          <p:spPr>
            <a:xfrm>
              <a:off x="10032643" y="2756081"/>
              <a:ext cx="103030" cy="940158"/>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userDrawn="1"/>
        </p:nvPicPr>
        <p:blipFill>
          <a:blip r:embed="rId3"/>
          <a:stretch>
            <a:fillRect/>
          </a:stretch>
        </p:blipFill>
        <p:spPr>
          <a:xfrm>
            <a:off x="10504127" y="160577"/>
            <a:ext cx="1522127" cy="715187"/>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228600" y="1223496"/>
            <a:ext cx="11125200" cy="4939668"/>
          </a:xfrm>
        </p:spPr>
        <p:txBody>
          <a:bodyPr>
            <a:normAutofit/>
          </a:bodyPr>
          <a:lstStyle>
            <a:lvl1pPr>
              <a:defRPr sz="1600"/>
            </a:lvl1pPr>
          </a:lstStyle>
          <a:p>
            <a:pPr lvl="0"/>
            <a:r>
              <a:rPr lang="en-US" dirty="0"/>
              <a:t>Jio Basic Template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Confidential  |  July-2016</a:t>
            </a:r>
            <a:endParaRPr lang="en-US" dirty="0"/>
          </a:p>
        </p:txBody>
      </p:sp>
      <p:sp>
        <p:nvSpPr>
          <p:cNvPr id="6" name="Slide Number Placeholder 5"/>
          <p:cNvSpPr>
            <a:spLocks noGrp="1"/>
          </p:cNvSpPr>
          <p:nvPr>
            <p:ph type="sldNum" sz="quarter" idx="12"/>
          </p:nvPr>
        </p:nvSpPr>
        <p:spPr/>
        <p:txBody>
          <a:bodyPr/>
          <a:lstStyle/>
          <a:p>
            <a:fld id="{5A528755-C257-4E38-8AB7-0A0DDB7E79BA}" type="slidenum">
              <a:rPr lang="en-US" smtClean="0"/>
              <a:t>‹#›</a:t>
            </a:fld>
            <a:endParaRPr lang="en-US" dirty="0"/>
          </a:p>
        </p:txBody>
      </p:sp>
      <p:cxnSp>
        <p:nvCxnSpPr>
          <p:cNvPr id="12" name="Straight Connector 11"/>
          <p:cNvCxnSpPr/>
          <p:nvPr userDrawn="1"/>
        </p:nvCxnSpPr>
        <p:spPr>
          <a:xfrm flipV="1">
            <a:off x="241300" y="6356350"/>
            <a:ext cx="11379200" cy="1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90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01 Content">
    <p:spTree>
      <p:nvGrpSpPr>
        <p:cNvPr id="1" name=""/>
        <p:cNvGrpSpPr/>
        <p:nvPr/>
      </p:nvGrpSpPr>
      <p:grpSpPr>
        <a:xfrm>
          <a:off x="0" y="0"/>
          <a:ext cx="0" cy="0"/>
          <a:chOff x="0" y="0"/>
          <a:chExt cx="0" cy="0"/>
        </a:xfrm>
      </p:grpSpPr>
      <p:sp>
        <p:nvSpPr>
          <p:cNvPr id="10" name="Footer Placeholder 35"/>
          <p:cNvSpPr>
            <a:spLocks noGrp="1"/>
          </p:cNvSpPr>
          <p:nvPr>
            <p:ph type="ftr" sz="quarter" idx="3"/>
          </p:nvPr>
        </p:nvSpPr>
        <p:spPr>
          <a:xfrm>
            <a:off x="5088654" y="6621957"/>
            <a:ext cx="2014695" cy="158751"/>
          </a:xfrm>
          <a:prstGeom prst="rect">
            <a:avLst/>
          </a:prstGeom>
        </p:spPr>
        <p:txBody>
          <a:bodyPr vert="horz" lIns="0" tIns="0" rIns="121917" bIns="0" rtlCol="0" anchor="ctr"/>
          <a:lstStyle>
            <a:lvl1pPr algn="ctr">
              <a:defRPr sz="900">
                <a:solidFill>
                  <a:srgbClr val="000000"/>
                </a:solidFill>
                <a:latin typeface="Helvetica Neue Light"/>
              </a:defRPr>
            </a:lvl1pPr>
          </a:lstStyle>
          <a:p>
            <a:r>
              <a:rPr lang="en-US" dirty="0" smtClean="0"/>
              <a:t>Jio Brand Team | Strictly Confidential.</a:t>
            </a:r>
            <a:endParaRPr lang="en-US" dirty="0"/>
          </a:p>
        </p:txBody>
      </p:sp>
      <p:sp>
        <p:nvSpPr>
          <p:cNvPr id="12" name="Slide Number Placeholder 36"/>
          <p:cNvSpPr>
            <a:spLocks noGrp="1"/>
          </p:cNvSpPr>
          <p:nvPr>
            <p:ph type="sldNum" sz="quarter" idx="4"/>
          </p:nvPr>
        </p:nvSpPr>
        <p:spPr>
          <a:xfrm>
            <a:off x="38462" y="6620585"/>
            <a:ext cx="349884" cy="161497"/>
          </a:xfrm>
          <a:prstGeom prst="rect">
            <a:avLst/>
          </a:prstGeom>
        </p:spPr>
        <p:txBody>
          <a:bodyPr vert="horz" lIns="0" tIns="0" rIns="0" bIns="0" rtlCol="0" anchor="ctr" anchorCtr="0"/>
          <a:lstStyle>
            <a:lvl1pPr algn="r">
              <a:defRPr sz="900">
                <a:solidFill>
                  <a:srgbClr val="000000"/>
                </a:solidFill>
                <a:latin typeface="Helvetica Neue Light"/>
              </a:defRPr>
            </a:lvl1pPr>
          </a:lstStyle>
          <a:p>
            <a:fld id="{18FFD63D-7F43-3B4E-8B2F-7535F503E7C1}" type="slidenum">
              <a:rPr lang="en-US" smtClean="0"/>
              <a:pPr/>
              <a:t>‹#›</a:t>
            </a:fld>
            <a:endParaRPr lang="en-US" dirty="0"/>
          </a:p>
        </p:txBody>
      </p:sp>
      <p:sp>
        <p:nvSpPr>
          <p:cNvPr id="9" name="Title 9"/>
          <p:cNvSpPr>
            <a:spLocks noGrp="1"/>
          </p:cNvSpPr>
          <p:nvPr>
            <p:ph type="title" hasCustomPrompt="1"/>
          </p:nvPr>
        </p:nvSpPr>
        <p:spPr>
          <a:xfrm>
            <a:off x="1381043" y="3135212"/>
            <a:ext cx="9429916" cy="587576"/>
          </a:xfrm>
          <a:prstGeom prst="rect">
            <a:avLst/>
          </a:prstGeom>
        </p:spPr>
        <p:txBody>
          <a:bodyPr anchor="b" anchorCtr="0"/>
          <a:lstStyle>
            <a:lvl1pPr algn="ctr">
              <a:lnSpc>
                <a:spcPct val="90000"/>
              </a:lnSpc>
              <a:defRPr sz="3200" b="1" i="0">
                <a:solidFill>
                  <a:schemeClr val="tx1"/>
                </a:solidFill>
                <a:latin typeface="Helvetica Neue"/>
                <a:cs typeface="Helvetica Neue"/>
              </a:defRPr>
            </a:lvl1pPr>
          </a:lstStyle>
          <a:p>
            <a:r>
              <a:rPr lang="en-US" dirty="0" smtClean="0"/>
              <a:t>Click to edit title style</a:t>
            </a:r>
            <a:endParaRPr lang="en-US" dirty="0"/>
          </a:p>
        </p:txBody>
      </p:sp>
      <p:sp>
        <p:nvSpPr>
          <p:cNvPr id="15" name="Picture Placeholder 14"/>
          <p:cNvSpPr>
            <a:spLocks noGrp="1"/>
          </p:cNvSpPr>
          <p:nvPr>
            <p:ph type="pic" sz="quarter" idx="11"/>
          </p:nvPr>
        </p:nvSpPr>
        <p:spPr>
          <a:xfrm>
            <a:off x="0" y="0"/>
            <a:ext cx="12192000" cy="6858000"/>
          </a:xfrm>
          <a:prstGeom prst="rect">
            <a:avLst/>
          </a:prstGeom>
        </p:spPr>
        <p:txBody>
          <a:bodyPr vert="horz"/>
          <a:lstStyle/>
          <a:p>
            <a:endParaRPr lang="en-US" dirty="0"/>
          </a:p>
        </p:txBody>
      </p:sp>
      <p:sp>
        <p:nvSpPr>
          <p:cNvPr id="13" name="Text Placeholder 12"/>
          <p:cNvSpPr>
            <a:spLocks noGrp="1"/>
          </p:cNvSpPr>
          <p:nvPr>
            <p:ph type="body" sz="quarter" idx="10"/>
          </p:nvPr>
        </p:nvSpPr>
        <p:spPr>
          <a:xfrm>
            <a:off x="1367367" y="3660204"/>
            <a:ext cx="9469967" cy="508000"/>
          </a:xfrm>
          <a:prstGeom prst="rect">
            <a:avLst/>
          </a:prstGeom>
        </p:spPr>
        <p:txBody>
          <a:bodyPr vert="horz" lIns="0" tIns="0" rIns="0" bIns="0"/>
          <a:lstStyle>
            <a:lvl1pPr algn="ctr">
              <a:spcBef>
                <a:spcPts val="0"/>
              </a:spcBef>
              <a:defRPr sz="3200"/>
            </a:lvl1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p:txBody>
      </p:sp>
    </p:spTree>
    <p:extLst>
      <p:ext uri="{BB962C8B-B14F-4D97-AF65-F5344CB8AC3E}">
        <p14:creationId xmlns:p14="http://schemas.microsoft.com/office/powerpoint/2010/main" val="170970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11" name="Text Placeholder 10"/>
          <p:cNvSpPr>
            <a:spLocks noGrp="1"/>
          </p:cNvSpPr>
          <p:nvPr>
            <p:ph type="body" sz="quarter" idx="13" hasCustomPrompt="1"/>
          </p:nvPr>
        </p:nvSpPr>
        <p:spPr>
          <a:xfrm>
            <a:off x="304800" y="29718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2800" b="0" kern="1200" dirty="0" smtClean="0">
                <a:solidFill>
                  <a:schemeClr val="tx1"/>
                </a:solidFill>
                <a:latin typeface="Helvetica Neue"/>
                <a:ea typeface="+mj-ea"/>
                <a:cs typeface="+mj-cs"/>
              </a:defRPr>
            </a:lvl1pPr>
          </a:lstStyle>
          <a:p>
            <a:pPr lvl="0"/>
            <a:r>
              <a:rPr lang="en-GB" sz="2100" b="1" dirty="0">
                <a:latin typeface="Helvetica Neue"/>
                <a:cs typeface="Helvetica Neue"/>
              </a:rPr>
              <a:t>Divider slide title.</a:t>
            </a:r>
            <a:endParaRPr lang="en-US" dirty="0"/>
          </a:p>
        </p:txBody>
      </p:sp>
      <p:sp>
        <p:nvSpPr>
          <p:cNvPr id="12" name="Text Placeholder 10"/>
          <p:cNvSpPr>
            <a:spLocks noGrp="1"/>
          </p:cNvSpPr>
          <p:nvPr>
            <p:ph type="body" sz="quarter" idx="14" hasCustomPrompt="1"/>
          </p:nvPr>
        </p:nvSpPr>
        <p:spPr>
          <a:xfrm>
            <a:off x="304800" y="34290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1400" b="0" kern="1200" dirty="0" smtClean="0">
                <a:solidFill>
                  <a:schemeClr val="tx1"/>
                </a:solidFill>
                <a:latin typeface="Helvetica Neue"/>
                <a:ea typeface="+mj-ea"/>
                <a:cs typeface="+mj-cs"/>
              </a:defRPr>
            </a:lvl1pPr>
          </a:lstStyle>
          <a:p>
            <a:r>
              <a:rPr lang="en-GB" sz="2100" dirty="0">
                <a:latin typeface="Helvetica Neue"/>
                <a:cs typeface="Helvetica Neue Light"/>
              </a:rPr>
              <a:t>Second line.</a:t>
            </a:r>
            <a:endParaRPr lang="en-GB" dirty="0">
              <a:latin typeface="Helvetica Neue Light"/>
              <a:cs typeface="Helvetica Neue Ligh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Tree>
    <p:extLst>
      <p:ext uri="{BB962C8B-B14F-4D97-AF65-F5344CB8AC3E}">
        <p14:creationId xmlns:p14="http://schemas.microsoft.com/office/powerpoint/2010/main" val="164686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9" name="Footer Placeholder 4"/>
          <p:cNvSpPr>
            <a:spLocks noGrp="1"/>
          </p:cNvSpPr>
          <p:nvPr>
            <p:ph type="ftr" sz="quarter" idx="12"/>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11347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ly Tex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199"/>
            <a:ext cx="10769600" cy="583019"/>
          </a:xfrm>
        </p:spPr>
        <p:txBody>
          <a:bodyPr anchor="ctr">
            <a:normAutofit/>
          </a:bodyPr>
          <a:lstStyle>
            <a:lvl1pPr>
              <a:buNone/>
              <a:defRPr sz="3200" b="0">
                <a:solidFill>
                  <a:schemeClr val="bg1"/>
                </a:solidFill>
                <a:latin typeface="+mj-lt"/>
              </a:defRPr>
            </a:lvl1pPr>
          </a:lstStyle>
          <a:p>
            <a:pPr lvl="0"/>
            <a:r>
              <a:rPr lang="en-GB" dirty="0">
                <a:solidFill>
                  <a:srgbClr val="FFFFFF"/>
                </a:solidFill>
              </a:rPr>
              <a:t>Headline</a:t>
            </a:r>
            <a:endParaRPr lang="en-US" dirty="0"/>
          </a:p>
        </p:txBody>
      </p:sp>
      <p:sp>
        <p:nvSpPr>
          <p:cNvPr id="13" name="Text Placeholder 12"/>
          <p:cNvSpPr>
            <a:spLocks noGrp="1"/>
          </p:cNvSpPr>
          <p:nvPr>
            <p:ph type="body" sz="quarter" idx="12"/>
          </p:nvPr>
        </p:nvSpPr>
        <p:spPr>
          <a:xfrm>
            <a:off x="304800" y="1066800"/>
            <a:ext cx="11582400" cy="5181600"/>
          </a:xfrm>
        </p:spPr>
        <p:txBody>
          <a:bodyPr>
            <a:normAutofit/>
          </a:bodyPr>
          <a:lstStyle>
            <a:lvl1pPr>
              <a:buFont typeface="Arial" panose="020B0604020202020204" pitchFamily="34" charset="0"/>
              <a:buChar char="•"/>
              <a:defRPr sz="2400">
                <a:latin typeface="Helvetica Neue"/>
              </a:defRPr>
            </a:lvl1pPr>
            <a:lvl2pPr>
              <a:defRPr sz="2000">
                <a:latin typeface="Helvetica Neue"/>
              </a:defRPr>
            </a:lvl2pPr>
            <a:lvl3pPr>
              <a:defRPr sz="1800">
                <a:latin typeface="Helvetica Neue"/>
              </a:defRPr>
            </a:lvl3pPr>
            <a:lvl4pPr>
              <a:defRPr sz="1800">
                <a:latin typeface="Helvetica Neue"/>
              </a:defRPr>
            </a:lvl4pPr>
            <a:lvl5pPr>
              <a:defRPr sz="1800">
                <a:latin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13"/>
          </p:nvPr>
        </p:nvSpPr>
        <p:spPr>
          <a:xfrm>
            <a:off x="4165600" y="6477001"/>
            <a:ext cx="3860800" cy="244475"/>
          </a:xfrm>
        </p:spPr>
        <p:txBody>
          <a:bodyPr/>
          <a:lstStyle>
            <a:lvl1pPr>
              <a:defRPr sz="900">
                <a:latin typeface="Helvetica Neue Light"/>
              </a:defRPr>
            </a:lvl1pPr>
          </a:lstStyle>
          <a:p>
            <a:r>
              <a:rPr lang="en-US"/>
              <a:t>Confidential  |  July-2016</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130600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ide by side text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55880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3"/>
          </p:nvPr>
        </p:nvSpPr>
        <p:spPr>
          <a:xfrm>
            <a:off x="6299200" y="1143000"/>
            <a:ext cx="54864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293374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55880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4" name="Chart Placeholder 3"/>
          <p:cNvSpPr>
            <a:spLocks noGrp="1"/>
          </p:cNvSpPr>
          <p:nvPr>
            <p:ph type="chart" sz="quarter" idx="15"/>
          </p:nvPr>
        </p:nvSpPr>
        <p:spPr>
          <a:xfrm>
            <a:off x="6400800" y="1143000"/>
            <a:ext cx="5384800" cy="5105400"/>
          </a:xfrm>
        </p:spPr>
        <p:txBody>
          <a:bodyPr>
            <a:normAutofit/>
          </a:bodyPr>
          <a:lstStyle>
            <a:lvl1pPr>
              <a:defRPr sz="1000"/>
            </a:lvl1pPr>
          </a:lstStyle>
          <a:p>
            <a:r>
              <a:rPr lang="en-US"/>
              <a:t>Click icon to add chart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23799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43688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5" name="Picture Placeholder 4"/>
          <p:cNvSpPr>
            <a:spLocks noGrp="1"/>
          </p:cNvSpPr>
          <p:nvPr>
            <p:ph type="pic" sz="quarter" idx="15"/>
          </p:nvPr>
        </p:nvSpPr>
        <p:spPr>
          <a:xfrm>
            <a:off x="5080000" y="1143000"/>
            <a:ext cx="6705600" cy="5105400"/>
          </a:xfrm>
        </p:spPr>
        <p:txBody>
          <a:bodyPr>
            <a:normAutofit/>
          </a:bodyPr>
          <a:lstStyle>
            <a:lvl1pPr>
              <a:defRPr sz="1400"/>
            </a:lvl1pPr>
          </a:lstStyle>
          <a:p>
            <a:r>
              <a:rPr lang="en-US"/>
              <a:t>Click icon to add picture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58272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5" name="Picture Placeholder 4"/>
          <p:cNvSpPr>
            <a:spLocks noGrp="1"/>
          </p:cNvSpPr>
          <p:nvPr>
            <p:ph type="pic" sz="quarter" idx="15"/>
          </p:nvPr>
        </p:nvSpPr>
        <p:spPr>
          <a:xfrm>
            <a:off x="406400" y="990600"/>
            <a:ext cx="11379200" cy="5257800"/>
          </a:xfrm>
        </p:spPr>
        <p:txBody>
          <a:bodyPr>
            <a:normAutofit/>
          </a:bodyPr>
          <a:lstStyle>
            <a:lvl1pPr>
              <a:defRPr sz="1400"/>
            </a:lvl1pPr>
          </a:lstStyle>
          <a:p>
            <a:r>
              <a:rPr lang="en-US"/>
              <a:t>Click icon to add picture</a:t>
            </a:r>
          </a:p>
        </p:txBody>
      </p:sp>
    </p:spTree>
    <p:extLst>
      <p:ext uri="{BB962C8B-B14F-4D97-AF65-F5344CB8AC3E}">
        <p14:creationId xmlns:p14="http://schemas.microsoft.com/office/powerpoint/2010/main" val="16213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914400" y="3124200"/>
            <a:ext cx="4165600" cy="533400"/>
          </a:xfrm>
        </p:spPr>
        <p:txBody>
          <a:bodyPr>
            <a:normAutofit/>
          </a:bodyPr>
          <a:lstStyle>
            <a:lvl1pPr marL="0" indent="0">
              <a:buNone/>
              <a:defRPr sz="2800" b="1" baseline="0">
                <a:latin typeface="Helvetica Neue"/>
              </a:defRPr>
            </a:lvl1pPr>
          </a:lstStyle>
          <a:p>
            <a:pPr lvl="0"/>
            <a:r>
              <a:rPr lang="en-US" sz="2800" b="1" dirty="0">
                <a:latin typeface="Helvetica Neue"/>
              </a:rPr>
              <a:t>Thank You.</a:t>
            </a:r>
            <a:endParaRPr lang="en-US" dirty="0"/>
          </a:p>
        </p:txBody>
      </p:sp>
      <p:sp>
        <p:nvSpPr>
          <p:cNvPr id="7" name="Text Placeholder 3"/>
          <p:cNvSpPr>
            <a:spLocks noGrp="1"/>
          </p:cNvSpPr>
          <p:nvPr>
            <p:ph type="body" sz="quarter" idx="12" hasCustomPrompt="1"/>
          </p:nvPr>
        </p:nvSpPr>
        <p:spPr>
          <a:xfrm>
            <a:off x="0" y="6458169"/>
            <a:ext cx="11011275" cy="228600"/>
          </a:xfrm>
        </p:spPr>
        <p:txBody>
          <a:bodyPr>
            <a:normAutofit/>
          </a:bodyPr>
          <a:lstStyle>
            <a:lvl1pPr marL="0" indent="0">
              <a:buNone/>
              <a:defRPr sz="700"/>
            </a:lvl1pPr>
          </a:lstStyle>
          <a:p>
            <a:pPr lvl="0"/>
            <a:r>
              <a:rPr lang="en-IN" dirty="0"/>
              <a:t>Legal text regarding copyrights, licensing and idea owning as well as any other relevant information needed to ensure intellectual property of this presentation and the contents herein go in these lines.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Tree>
    <p:extLst>
      <p:ext uri="{BB962C8B-B14F-4D97-AF65-F5344CB8AC3E}">
        <p14:creationId xmlns:p14="http://schemas.microsoft.com/office/powerpoint/2010/main" val="291102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  July-2016</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28755-C257-4E38-8AB7-0A0DDB7E79BA}" type="slidenum">
              <a:rPr lang="en-US" smtClean="0"/>
              <a:t>‹#›</a:t>
            </a:fld>
            <a:endParaRPr lang="en-US" dirty="0"/>
          </a:p>
        </p:txBody>
      </p:sp>
    </p:spTree>
    <p:extLst>
      <p:ext uri="{BB962C8B-B14F-4D97-AF65-F5344CB8AC3E}">
        <p14:creationId xmlns:p14="http://schemas.microsoft.com/office/powerpoint/2010/main" val="73579199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7" r:id="rId10"/>
    <p:sldLayoutId id="21474836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1999" cy="6858000"/>
          </a:xfrm>
          <a:prstGeom prst="rect">
            <a:avLst/>
          </a:prstGeom>
        </p:spPr>
      </p:pic>
      <p:sp>
        <p:nvSpPr>
          <p:cNvPr id="5" name="Rechteck 4"/>
          <p:cNvSpPr/>
          <p:nvPr/>
        </p:nvSpPr>
        <p:spPr>
          <a:xfrm>
            <a:off x="4732683" y="3102257"/>
            <a:ext cx="5802236" cy="615549"/>
          </a:xfrm>
          <a:prstGeom prst="rect">
            <a:avLst/>
          </a:prstGeom>
          <a:effectLst/>
        </p:spPr>
        <p:txBody>
          <a:bodyPr wrap="square" lIns="121917" tIns="60958" rIns="121917" bIns="60958">
            <a:spAutoFit/>
          </a:bodyPr>
          <a:lstStyle/>
          <a:p>
            <a:r>
              <a:rPr lang="en-GB" sz="3000" b="1" dirty="0" smtClean="0">
                <a:solidFill>
                  <a:schemeClr val="bg1"/>
                </a:solidFill>
                <a:effectLst>
                  <a:outerShdw blurRad="38100" dist="38100" dir="2700000" algn="tl">
                    <a:srgbClr val="000000">
                      <a:alpha val="43137"/>
                    </a:srgbClr>
                  </a:outerShdw>
                </a:effectLst>
                <a:latin typeface="Helvetica Neue"/>
                <a:cs typeface="Helvetica Neue"/>
              </a:rPr>
              <a:t>ONAP - </a:t>
            </a:r>
            <a:r>
              <a:rPr lang="en-GB" sz="3000" b="1" dirty="0" smtClean="0">
                <a:solidFill>
                  <a:schemeClr val="bg1"/>
                </a:solidFill>
                <a:effectLst>
                  <a:outerShdw blurRad="38100" dist="38100" dir="2700000" algn="tl">
                    <a:srgbClr val="000000">
                      <a:alpha val="43137"/>
                    </a:srgbClr>
                  </a:outerShdw>
                </a:effectLst>
                <a:latin typeface="Helvetica Neue"/>
                <a:cs typeface="Helvetica Neue"/>
              </a:rPr>
              <a:t>Open Test </a:t>
            </a:r>
            <a:r>
              <a:rPr lang="en-GB" sz="3200" b="1" dirty="0" smtClean="0">
                <a:solidFill>
                  <a:schemeClr val="bg1"/>
                </a:solidFill>
                <a:effectLst>
                  <a:outerShdw blurRad="38100" dist="38100" dir="2700000" algn="tl">
                    <a:srgbClr val="000000">
                      <a:alpha val="43137"/>
                    </a:srgbClr>
                  </a:outerShdw>
                </a:effectLst>
                <a:latin typeface="Helvetica Neue"/>
                <a:cs typeface="Helvetica Neue"/>
              </a:rPr>
              <a:t>Framework</a:t>
            </a:r>
            <a:endParaRPr lang="en-GB" sz="3000" b="1" dirty="0">
              <a:solidFill>
                <a:schemeClr val="bg1"/>
              </a:solidFill>
              <a:effectLst>
                <a:outerShdw blurRad="38100" dist="38100" dir="2700000" algn="tl">
                  <a:srgbClr val="000000">
                    <a:alpha val="43137"/>
                  </a:srgbClr>
                </a:outerShdw>
              </a:effectLst>
              <a:latin typeface="Helvetica Neue"/>
              <a:cs typeface="Helvetica Neue"/>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9845" y="133328"/>
            <a:ext cx="716265" cy="6553408"/>
          </a:xfrm>
          <a:prstGeom prst="rect">
            <a:avLst/>
          </a:prstGeom>
        </p:spPr>
      </p:pic>
    </p:spTree>
    <p:extLst>
      <p:ext uri="{BB962C8B-B14F-4D97-AF65-F5344CB8AC3E}">
        <p14:creationId xmlns:p14="http://schemas.microsoft.com/office/powerpoint/2010/main" val="402214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37562"/>
            <a:ext cx="10769600" cy="583019"/>
          </a:xfrm>
        </p:spPr>
        <p:txBody>
          <a:bodyPr>
            <a:normAutofit/>
          </a:bodyPr>
          <a:lstStyle/>
          <a:p>
            <a:r>
              <a:rPr lang="en-US" sz="2800" dirty="0" smtClean="0"/>
              <a:t>What is the UT Design team going to work on?</a:t>
            </a:r>
            <a:endParaRPr lang="en-US" sz="2800" dirty="0"/>
          </a:p>
        </p:txBody>
      </p:sp>
      <p:cxnSp>
        <p:nvCxnSpPr>
          <p:cNvPr id="11" name="Straight Connector 10"/>
          <p:cNvCxnSpPr/>
          <p:nvPr/>
        </p:nvCxnSpPr>
        <p:spPr>
          <a:xfrm>
            <a:off x="111034" y="857438"/>
            <a:ext cx="1199170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2"/>
          </p:nvPr>
        </p:nvSpPr>
        <p:spPr>
          <a:xfrm>
            <a:off x="304799" y="1066800"/>
            <a:ext cx="11659673" cy="5565820"/>
          </a:xfrm>
        </p:spPr>
        <p:txBody>
          <a:bodyPr>
            <a:normAutofit lnSpcReduction="10000"/>
          </a:bodyPr>
          <a:lstStyle/>
          <a:p>
            <a:pPr marL="0" indent="0">
              <a:lnSpc>
                <a:spcPct val="150000"/>
              </a:lnSpc>
              <a:buNone/>
            </a:pPr>
            <a:r>
              <a:rPr lang="en-US" sz="1600" u="sng" dirty="0" smtClean="0">
                <a:latin typeface="+mn-lt"/>
              </a:rPr>
              <a:t>ONAP</a:t>
            </a:r>
            <a:endParaRPr lang="en-US" sz="1600" u="sng" dirty="0">
              <a:latin typeface="+mn-lt"/>
            </a:endParaRPr>
          </a:p>
          <a:p>
            <a:pPr>
              <a:lnSpc>
                <a:spcPct val="150000"/>
              </a:lnSpc>
            </a:pPr>
            <a:r>
              <a:rPr lang="en-US" sz="1400" dirty="0" smtClean="0">
                <a:latin typeface="+mn-lt"/>
              </a:rPr>
              <a:t>Open-source network orchestration and automation platform</a:t>
            </a:r>
          </a:p>
          <a:p>
            <a:pPr>
              <a:lnSpc>
                <a:spcPct val="150000"/>
              </a:lnSpc>
            </a:pPr>
            <a:r>
              <a:rPr lang="en-US" sz="1400" dirty="0" smtClean="0">
                <a:latin typeface="+mn-lt"/>
              </a:rPr>
              <a:t>How is it different from the existing network automation projects?</a:t>
            </a:r>
          </a:p>
          <a:p>
            <a:pPr lvl="1">
              <a:lnSpc>
                <a:spcPct val="150000"/>
              </a:lnSpc>
            </a:pPr>
            <a:r>
              <a:rPr lang="en-US" sz="1400" dirty="0">
                <a:latin typeface="+mn-lt"/>
              </a:rPr>
              <a:t>Architecture separates the design time environment from the run-time environment unlike seen </a:t>
            </a:r>
            <a:r>
              <a:rPr lang="en-US" sz="1400" dirty="0" smtClean="0">
                <a:latin typeface="+mn-lt"/>
              </a:rPr>
              <a:t>previously</a:t>
            </a:r>
            <a:endParaRPr lang="en-US" sz="1400" dirty="0">
              <a:latin typeface="+mn-lt"/>
            </a:endParaRPr>
          </a:p>
          <a:p>
            <a:pPr lvl="1">
              <a:lnSpc>
                <a:spcPct val="150000"/>
              </a:lnSpc>
            </a:pPr>
            <a:r>
              <a:rPr lang="en-US" sz="1400" dirty="0" smtClean="0">
                <a:latin typeface="+mn-lt"/>
              </a:rPr>
              <a:t>Single</a:t>
            </a:r>
            <a:r>
              <a:rPr lang="en-US" sz="1400" dirty="0">
                <a:latin typeface="+mn-lt"/>
              </a:rPr>
              <a:t>, consistent user </a:t>
            </a:r>
            <a:r>
              <a:rPr lang="en-US" sz="1400" dirty="0" smtClean="0">
                <a:latin typeface="+mn-lt"/>
              </a:rPr>
              <a:t>experience for both environments based on user’s role</a:t>
            </a:r>
          </a:p>
          <a:p>
            <a:pPr>
              <a:lnSpc>
                <a:spcPct val="150000"/>
              </a:lnSpc>
            </a:pPr>
            <a:r>
              <a:rPr lang="en-US" sz="1400" dirty="0" smtClean="0">
                <a:latin typeface="+mn-lt"/>
              </a:rPr>
              <a:t>Around 30 subprojects fall under ONAP, one of it is OTF (Open Test Framework)</a:t>
            </a:r>
            <a:endParaRPr lang="en-US" sz="1400" dirty="0">
              <a:latin typeface="+mn-lt"/>
            </a:endParaRPr>
          </a:p>
          <a:p>
            <a:pPr marL="0" indent="0">
              <a:lnSpc>
                <a:spcPct val="150000"/>
              </a:lnSpc>
              <a:buNone/>
            </a:pPr>
            <a:r>
              <a:rPr lang="en-US" sz="1600" u="sng" dirty="0" smtClean="0">
                <a:latin typeface="+mn-lt"/>
              </a:rPr>
              <a:t>OTF</a:t>
            </a:r>
          </a:p>
          <a:p>
            <a:pPr>
              <a:lnSpc>
                <a:spcPct val="150000"/>
              </a:lnSpc>
            </a:pPr>
            <a:r>
              <a:rPr lang="en-US" sz="1400" dirty="0" smtClean="0">
                <a:latin typeface="+mn-lt"/>
              </a:rPr>
              <a:t>Testing framework for ONAP allowing;</a:t>
            </a:r>
          </a:p>
          <a:p>
            <a:pPr lvl="1">
              <a:lnSpc>
                <a:spcPct val="150000"/>
              </a:lnSpc>
            </a:pPr>
            <a:r>
              <a:rPr lang="en-US" sz="1400" dirty="0" smtClean="0">
                <a:latin typeface="+mn-lt"/>
              </a:rPr>
              <a:t>Plug-and-play of:</a:t>
            </a:r>
          </a:p>
          <a:p>
            <a:pPr lvl="2">
              <a:lnSpc>
                <a:spcPct val="150000"/>
              </a:lnSpc>
            </a:pPr>
            <a:r>
              <a:rPr lang="en-US" sz="1400" dirty="0">
                <a:latin typeface="+mn-lt"/>
              </a:rPr>
              <a:t>O</a:t>
            </a:r>
            <a:r>
              <a:rPr lang="en-US" sz="1400" dirty="0" smtClean="0">
                <a:latin typeface="+mn-lt"/>
              </a:rPr>
              <a:t>perator testing strategies,</a:t>
            </a:r>
          </a:p>
          <a:p>
            <a:pPr lvl="2">
              <a:lnSpc>
                <a:spcPct val="150000"/>
              </a:lnSpc>
            </a:pPr>
            <a:r>
              <a:rPr lang="en-US" sz="1400" dirty="0" smtClean="0">
                <a:latin typeface="+mn-lt"/>
              </a:rPr>
              <a:t>Use case vendor testing suites,</a:t>
            </a:r>
          </a:p>
          <a:p>
            <a:pPr lvl="2">
              <a:lnSpc>
                <a:spcPct val="150000"/>
              </a:lnSpc>
            </a:pPr>
            <a:r>
              <a:rPr lang="en-US" sz="1400" dirty="0" smtClean="0">
                <a:latin typeface="+mn-lt"/>
              </a:rPr>
              <a:t>3</a:t>
            </a:r>
            <a:r>
              <a:rPr lang="en-US" sz="1400" baseline="30000" dirty="0" smtClean="0">
                <a:latin typeface="+mn-lt"/>
              </a:rPr>
              <a:t>rd</a:t>
            </a:r>
            <a:r>
              <a:rPr lang="en-US" sz="1400" dirty="0" smtClean="0">
                <a:latin typeface="+mn-lt"/>
              </a:rPr>
              <a:t> party testing suites and scripts</a:t>
            </a:r>
          </a:p>
          <a:p>
            <a:pPr lvl="1">
              <a:lnSpc>
                <a:spcPct val="150000"/>
              </a:lnSpc>
            </a:pPr>
            <a:r>
              <a:rPr lang="en-US" sz="1400" dirty="0" smtClean="0">
                <a:latin typeface="+mn-lt"/>
              </a:rPr>
              <a:t>End-to-end Network Service testing</a:t>
            </a:r>
          </a:p>
          <a:p>
            <a:pPr lvl="1">
              <a:lnSpc>
                <a:spcPct val="150000"/>
              </a:lnSpc>
            </a:pPr>
            <a:r>
              <a:rPr lang="en-US" sz="1400" dirty="0" smtClean="0">
                <a:latin typeface="+mn-lt"/>
              </a:rPr>
              <a:t>Run-time support for periodic tests</a:t>
            </a:r>
          </a:p>
          <a:p>
            <a:pPr>
              <a:lnSpc>
                <a:spcPct val="150000"/>
              </a:lnSpc>
            </a:pPr>
            <a:r>
              <a:rPr lang="en-US" sz="1400" dirty="0" smtClean="0">
                <a:latin typeface="+mn-lt"/>
              </a:rPr>
              <a:t> Help us design the test framework and work towards OTF integration with ONAP</a:t>
            </a:r>
          </a:p>
          <a:p>
            <a:pPr>
              <a:lnSpc>
                <a:spcPct val="150000"/>
              </a:lnSpc>
            </a:pPr>
            <a:endParaRPr lang="en-US" sz="1600" dirty="0" smtClean="0">
              <a:latin typeface="+mn-lt"/>
            </a:endParaRPr>
          </a:p>
          <a:p>
            <a:pPr>
              <a:lnSpc>
                <a:spcPct val="150000"/>
              </a:lnSpc>
            </a:pPr>
            <a:endParaRPr lang="en-US" sz="1600" dirty="0" smtClean="0">
              <a:latin typeface="+mn-lt"/>
            </a:endParaRPr>
          </a:p>
          <a:p>
            <a:pPr lvl="1">
              <a:lnSpc>
                <a:spcPct val="150000"/>
              </a:lnSpc>
            </a:pPr>
            <a:endParaRPr lang="en-US" sz="1200" dirty="0" smtClean="0">
              <a:latin typeface="+mn-lt"/>
            </a:endParaRPr>
          </a:p>
          <a:p>
            <a:pPr lvl="1">
              <a:lnSpc>
                <a:spcPct val="150000"/>
              </a:lnSpc>
            </a:pPr>
            <a:endParaRPr lang="en-US" sz="1400" dirty="0">
              <a:latin typeface="+mn-lt"/>
            </a:endParaRPr>
          </a:p>
          <a:p>
            <a:endParaRPr lang="en-US" sz="1800" dirty="0" smtClean="0">
              <a:latin typeface="+mn-lt"/>
            </a:endParaRPr>
          </a:p>
          <a:p>
            <a:endParaRPr lang="en-US" sz="1800" dirty="0" smtClean="0">
              <a:latin typeface="+mn-lt"/>
            </a:endParaRPr>
          </a:p>
          <a:p>
            <a:pPr marL="457200" lvl="1" indent="0">
              <a:buNone/>
            </a:pPr>
            <a:endParaRPr lang="en-US" sz="1400" dirty="0" smtClean="0">
              <a:latin typeface="+mn-lt"/>
            </a:endParaRPr>
          </a:p>
        </p:txBody>
      </p:sp>
    </p:spTree>
    <p:extLst>
      <p:ext uri="{BB962C8B-B14F-4D97-AF65-F5344CB8AC3E}">
        <p14:creationId xmlns:p14="http://schemas.microsoft.com/office/powerpoint/2010/main" val="1014791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What’s in there for the student?</a:t>
            </a:r>
            <a:endParaRPr lang="en-US" dirty="0"/>
          </a:p>
        </p:txBody>
      </p:sp>
      <p:sp>
        <p:nvSpPr>
          <p:cNvPr id="3" name="Text Placeholder 2"/>
          <p:cNvSpPr>
            <a:spLocks noGrp="1"/>
          </p:cNvSpPr>
          <p:nvPr>
            <p:ph type="body" sz="quarter" idx="12"/>
          </p:nvPr>
        </p:nvSpPr>
        <p:spPr/>
        <p:txBody>
          <a:bodyPr>
            <a:normAutofit lnSpcReduction="10000"/>
          </a:bodyPr>
          <a:lstStyle/>
          <a:p>
            <a:pPr>
              <a:lnSpc>
                <a:spcPct val="200000"/>
              </a:lnSpc>
            </a:pPr>
            <a:r>
              <a:rPr lang="en-US" sz="1600" dirty="0" smtClean="0"/>
              <a:t>Contribute to an open-source project and collaborate with fellow contributors across different organizations all over the world</a:t>
            </a:r>
          </a:p>
          <a:p>
            <a:pPr>
              <a:lnSpc>
                <a:spcPct val="200000"/>
              </a:lnSpc>
            </a:pPr>
            <a:r>
              <a:rPr lang="en-US" sz="1600" dirty="0" smtClean="0"/>
              <a:t>Learn about the latest DevOps tools being used and familiarize yourself with current trends and research</a:t>
            </a:r>
          </a:p>
          <a:p>
            <a:pPr>
              <a:lnSpc>
                <a:spcPct val="200000"/>
              </a:lnSpc>
            </a:pPr>
            <a:r>
              <a:rPr lang="en-US" sz="1600" dirty="0" smtClean="0"/>
              <a:t>A good opportunity to give inputs on the architectural design for OTF, its integration with ONAP, and contributing to the source code</a:t>
            </a:r>
          </a:p>
          <a:p>
            <a:pPr>
              <a:lnSpc>
                <a:spcPct val="200000"/>
              </a:lnSpc>
            </a:pPr>
            <a:r>
              <a:rPr lang="en-US" sz="1600" dirty="0" smtClean="0"/>
              <a:t>Get real-time feedback on your code and also fix bugs and review code written by other contributors</a:t>
            </a:r>
          </a:p>
          <a:p>
            <a:pPr>
              <a:lnSpc>
                <a:spcPct val="200000"/>
              </a:lnSpc>
            </a:pPr>
            <a:r>
              <a:rPr lang="en-US" sz="1600" dirty="0" smtClean="0"/>
              <a:t>Attend weekly meetings as a Linux Foundation member and witness your suggestions impact decisions within the open-source community.</a:t>
            </a:r>
          </a:p>
          <a:p>
            <a:pPr>
              <a:lnSpc>
                <a:spcPct val="200000"/>
              </a:lnSpc>
            </a:pPr>
            <a:r>
              <a:rPr lang="en-US" sz="1600" dirty="0" smtClean="0"/>
              <a:t>Use this experience moving forward in your career and continue to contribute as a member for as long as the project evolves, beyond your tenure as a UT Design team member</a:t>
            </a:r>
          </a:p>
          <a:p>
            <a:pPr>
              <a:lnSpc>
                <a:spcPct val="200000"/>
              </a:lnSpc>
            </a:pPr>
            <a:endParaRPr lang="en-US" sz="1600" dirty="0" smtClean="0"/>
          </a:p>
          <a:p>
            <a:pPr>
              <a:lnSpc>
                <a:spcPct val="200000"/>
              </a:lnSpc>
            </a:pPr>
            <a:endParaRPr lang="en-US" sz="1600" dirty="0" smtClean="0"/>
          </a:p>
          <a:p>
            <a:pPr>
              <a:lnSpc>
                <a:spcPct val="200000"/>
              </a:lnSpc>
            </a:pP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321819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do we expect?</a:t>
            </a:r>
            <a:endParaRPr lang="en-US" dirty="0"/>
          </a:p>
        </p:txBody>
      </p:sp>
      <p:sp>
        <p:nvSpPr>
          <p:cNvPr id="3" name="Text Placeholder 2"/>
          <p:cNvSpPr>
            <a:spLocks noGrp="1"/>
          </p:cNvSpPr>
          <p:nvPr>
            <p:ph type="body" sz="quarter" idx="12"/>
          </p:nvPr>
        </p:nvSpPr>
        <p:spPr/>
        <p:txBody>
          <a:bodyPr>
            <a:normAutofit/>
          </a:bodyPr>
          <a:lstStyle/>
          <a:p>
            <a:pPr>
              <a:lnSpc>
                <a:spcPct val="250000"/>
              </a:lnSpc>
            </a:pPr>
            <a:r>
              <a:rPr lang="en-US" sz="1600" dirty="0" smtClean="0"/>
              <a:t>Researching about ONAP architecture and how OTF can be integrated with it</a:t>
            </a:r>
          </a:p>
          <a:p>
            <a:pPr>
              <a:lnSpc>
                <a:spcPct val="250000"/>
              </a:lnSpc>
            </a:pPr>
            <a:r>
              <a:rPr lang="en-US" sz="1600" dirty="0" smtClean="0"/>
              <a:t>Identifying best practices to release OTF along-side other ONAP components</a:t>
            </a:r>
          </a:p>
          <a:p>
            <a:pPr>
              <a:lnSpc>
                <a:spcPct val="250000"/>
              </a:lnSpc>
            </a:pPr>
            <a:r>
              <a:rPr lang="en-US" sz="1600" dirty="0" smtClean="0"/>
              <a:t>Identifying existing gaps between S/W design (APIs) for ONAP</a:t>
            </a:r>
          </a:p>
          <a:p>
            <a:pPr>
              <a:lnSpc>
                <a:spcPct val="250000"/>
              </a:lnSpc>
            </a:pPr>
            <a:r>
              <a:rPr lang="en-US" sz="1600" dirty="0"/>
              <a:t>Contributing and documenting </a:t>
            </a:r>
            <a:r>
              <a:rPr lang="en-US" sz="1600" dirty="0" smtClean="0"/>
              <a:t>the source code</a:t>
            </a:r>
          </a:p>
          <a:p>
            <a:pPr>
              <a:lnSpc>
                <a:spcPct val="250000"/>
              </a:lnSpc>
            </a:pPr>
            <a:r>
              <a:rPr lang="en-US" sz="1600" dirty="0" smtClean="0"/>
              <a:t>Performing workflow analysis and working </a:t>
            </a:r>
            <a:r>
              <a:rPr lang="en-US" sz="1600" dirty="0"/>
              <a:t>on bug fixes </a:t>
            </a:r>
            <a:endParaRPr lang="en-US" sz="1600" dirty="0" smtClean="0"/>
          </a:p>
          <a:p>
            <a:pPr>
              <a:lnSpc>
                <a:spcPct val="250000"/>
              </a:lnSpc>
            </a:pPr>
            <a:r>
              <a:rPr lang="en-US" sz="1600" dirty="0" smtClean="0"/>
              <a:t>Understanding individual role in an open-source environment and collaborating with fellow contributors</a:t>
            </a:r>
          </a:p>
          <a:p>
            <a:pPr>
              <a:lnSpc>
                <a:spcPct val="250000"/>
              </a:lnSpc>
            </a:pPr>
            <a:r>
              <a:rPr lang="en-US" sz="1600" dirty="0" smtClean="0"/>
              <a:t>Project contributor role v/s Project </a:t>
            </a:r>
            <a:r>
              <a:rPr lang="en-US" sz="1600" dirty="0"/>
              <a:t>o</a:t>
            </a:r>
            <a:r>
              <a:rPr lang="en-US" sz="1600" dirty="0" smtClean="0"/>
              <a:t>wnership role</a:t>
            </a:r>
          </a:p>
          <a:p>
            <a:endParaRPr lang="en-US" sz="1600" dirty="0"/>
          </a:p>
        </p:txBody>
      </p:sp>
    </p:spTree>
    <p:extLst>
      <p:ext uri="{BB962C8B-B14F-4D97-AF65-F5344CB8AC3E}">
        <p14:creationId xmlns:p14="http://schemas.microsoft.com/office/powerpoint/2010/main" val="3239103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Jio_Blue">
  <a:themeElements>
    <a:clrScheme name="Custom 1">
      <a:dk1>
        <a:srgbClr val="000000"/>
      </a:dk1>
      <a:lt1>
        <a:sysClr val="window" lastClr="FFFFFF"/>
      </a:lt1>
      <a:dk2>
        <a:srgbClr val="1F497D"/>
      </a:dk2>
      <a:lt2>
        <a:srgbClr val="EEECE1"/>
      </a:lt2>
      <a:accent1>
        <a:srgbClr val="008ED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ioFontStyle">
      <a:majorFont>
        <a:latin typeface="Helvetica Neue Bold"/>
        <a:ea typeface=""/>
        <a:cs typeface=""/>
      </a:majorFont>
      <a:minorFont>
        <a:latin typeface="Helvetica Neu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io_Blue" id="{0BD4C6EF-87FA-440C-8F70-D8BE6F0289D9}" vid="{D9FEDB3E-76DF-4039-8869-A09E01D05A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84384</TotalTime>
  <Words>329</Words>
  <Application>Microsoft Office PowerPoint</Application>
  <PresentationFormat>Widescreen</PresentationFormat>
  <Paragraphs>41</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Helvetica Neue</vt:lpstr>
      <vt:lpstr>Helvetica Neue Bold</vt:lpstr>
      <vt:lpstr>Helvetica Neue Light</vt:lpstr>
      <vt:lpstr>Jio_Blue</vt:lpstr>
      <vt:lpstr>PowerPoint Presentation</vt:lpstr>
      <vt:lpstr>PowerPoint Presentation</vt:lpstr>
      <vt:lpstr>PowerPoint Presentation</vt:lpstr>
      <vt:lpstr>PowerPoint Presentation</vt:lpstr>
    </vt:vector>
  </TitlesOfParts>
  <Company>RIL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Pratinav Kumar</dc:creator>
  <cp:lastModifiedBy>ATOC INTERN</cp:lastModifiedBy>
  <cp:revision>2646</cp:revision>
  <cp:lastPrinted>2017-11-29T21:09:50Z</cp:lastPrinted>
  <dcterms:created xsi:type="dcterms:W3CDTF">2015-01-14T16:00:03Z</dcterms:created>
  <dcterms:modified xsi:type="dcterms:W3CDTF">2018-08-10T19:38:50Z</dcterms:modified>
</cp:coreProperties>
</file>