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1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D770B-172E-3FFE-DD9B-783F1E056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D0C30D-1D3C-CBBA-D1BC-9896FE5688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98D1D-C800-5733-3E5B-C26876C01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92D53-C17F-48CE-B68C-543BB9E1F4CA}" type="datetimeFigureOut">
              <a:rPr lang="en-IN" smtClean="0"/>
              <a:t>22-08-2023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53003-BCC7-74C2-A6E3-BC71BED31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0D094-9EA2-6920-166A-88EEBDD7A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9C4D7-1990-4D22-AC2B-9DBD98C12C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6988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456B6-1C72-74E0-412F-7E90135DF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3092F6-D8D4-A813-8E3B-239DD590B6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3D8F8-B88E-B0A9-1602-A82280DCA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92D53-C17F-48CE-B68C-543BB9E1F4CA}" type="datetimeFigureOut">
              <a:rPr lang="en-IN" smtClean="0"/>
              <a:t>22-08-2023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DDA6F-EBA2-49BF-93D6-11AED6C62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3CA172-5339-A183-4C35-F35DE40BB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9C4D7-1990-4D22-AC2B-9DBD98C12C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2310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866B61-58FE-EC8E-80E3-CB5EA81E79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E5EBC8-4DD0-A0E5-9BAE-8CD7171EC5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DBDA33-B724-A0AE-9AF2-4C56FD4D9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92D53-C17F-48CE-B68C-543BB9E1F4CA}" type="datetimeFigureOut">
              <a:rPr lang="en-IN" smtClean="0"/>
              <a:t>22-08-2023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863962-1507-FF59-0564-206CD0AE9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023172-6928-7FBA-35A5-FF066BEAE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9C4D7-1990-4D22-AC2B-9DBD98C12C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9338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9F778-8F29-F86A-4576-6E7887C05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04AF1-920B-69E1-802A-759ABA202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74EE9C-1E1B-5C80-2E5D-5A436F783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92D53-C17F-48CE-B68C-543BB9E1F4CA}" type="datetimeFigureOut">
              <a:rPr lang="en-IN" smtClean="0"/>
              <a:t>22-08-2023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27AB3-479E-8F48-75F3-F9B0472AE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98127-7C39-1536-E3E3-EB11CDF97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9C4D7-1990-4D22-AC2B-9DBD98C12C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3289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66E22-D6E7-6BC3-A160-DF135B868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198FEE-28FE-C3F5-35A7-D80209BC4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22978-2BD8-6D04-185F-1BD69D80B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92D53-C17F-48CE-B68C-543BB9E1F4CA}" type="datetimeFigureOut">
              <a:rPr lang="en-IN" smtClean="0"/>
              <a:t>22-08-2023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E71642-E7EC-EFB6-8D77-C12C46319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00E2E9-9ADB-BE53-133C-FC1B36E17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9C4D7-1990-4D22-AC2B-9DBD98C12C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6082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E14AB-D506-E12F-40D1-7686657AD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A836C-6CC3-1514-33C9-87DDE4899F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6A73D8-FAC2-2A1C-B7E9-58882C1D38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79AED8-6E20-0D55-B95E-EBCFD4EEA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92D53-C17F-48CE-B68C-543BB9E1F4CA}" type="datetimeFigureOut">
              <a:rPr lang="en-IN" smtClean="0"/>
              <a:t>22-08-2023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8CAD03-8A74-AF13-562C-B16E61995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B1266-B95C-D5BD-AA8B-512446DCA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9C4D7-1990-4D22-AC2B-9DBD98C12C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4185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C12BC-BD21-8C74-4AD4-BDF4C4BE3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3C339A-C594-F190-ED75-649429CB23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09121C-8AF1-27F0-37C2-83B55757DF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3A3BC7-E9B9-3DFD-5244-13B7C4E352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B1BF53-1AF0-EA51-6B6A-55C54C6B47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5C2E0B-E7E8-5F8E-A281-73EE72C21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92D53-C17F-48CE-B68C-543BB9E1F4CA}" type="datetimeFigureOut">
              <a:rPr lang="en-IN" smtClean="0"/>
              <a:t>22-08-2023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8CCCE9-BB54-C8D8-6713-F8BC397D7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AA64E1-B1D3-8932-10A7-6187C91A5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9C4D7-1990-4D22-AC2B-9DBD98C12C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4276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432F8-668D-BBCD-CA59-BDBE430D0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57B7CA-4A7B-E66E-B49F-EE4BD9B38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92D53-C17F-48CE-B68C-543BB9E1F4CA}" type="datetimeFigureOut">
              <a:rPr lang="en-IN" smtClean="0"/>
              <a:t>22-08-2023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00F701-34D2-B51F-D9A9-7B716E03C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3A7902-5A37-034E-8D32-A1A674CFF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9C4D7-1990-4D22-AC2B-9DBD98C12C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7189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3BE3CE-05D7-13A0-22D9-5FE523363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92D53-C17F-48CE-B68C-543BB9E1F4CA}" type="datetimeFigureOut">
              <a:rPr lang="en-IN" smtClean="0"/>
              <a:t>22-08-2023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47F0A4-96C3-CEAC-D658-088E98840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3E7FE3-672F-6560-72D5-C201B076C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9C4D7-1990-4D22-AC2B-9DBD98C12C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7046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C0006-1EED-E7CD-06BB-91B90C9F9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44DFF-494E-47EB-D2B4-1B139362B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AE6072-47DD-BE7E-67F0-8B6A98CB86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2A7978-6EDC-19E6-26B6-D06A0B239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92D53-C17F-48CE-B68C-543BB9E1F4CA}" type="datetimeFigureOut">
              <a:rPr lang="en-IN" smtClean="0"/>
              <a:t>22-08-2023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27BC4F-577B-9C21-5B73-69934B55C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E30CAC-0D76-B11C-D1A8-28217FA35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9C4D7-1990-4D22-AC2B-9DBD98C12C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9028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AB099-6A4B-41A7-79FA-9FAA140A0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E290AE-6E63-D86A-12FD-713C2D5199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FFC9EC-C444-DC69-94C3-3ECD8F409A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31BBD0-5833-A114-CD4E-7BCA033C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92D53-C17F-48CE-B68C-543BB9E1F4CA}" type="datetimeFigureOut">
              <a:rPr lang="en-IN" smtClean="0"/>
              <a:t>22-08-2023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6E873B-20EB-1084-708B-4E086CBA3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09A2-8447-13C7-1582-692C1ED35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9C4D7-1990-4D22-AC2B-9DBD98C12C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5747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5C7136-E3FD-4611-2A98-98FFCEB93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9DDC88-F4B4-CA9F-9707-FE9A8029A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B4122-5C06-4A57-E1A6-44D9779F8F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92D53-C17F-48CE-B68C-543BB9E1F4CA}" type="datetimeFigureOut">
              <a:rPr lang="en-IN" smtClean="0"/>
              <a:t>22-08-2023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887D1-05FA-176D-9579-3D6BEB6379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24D26B-0D3D-9D10-2008-14862D7C68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9C4D7-1990-4D22-AC2B-9DBD98C12C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815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mailto:hemapetabsc007@gmail.com" TargetMode="External"/><Relationship Id="rId2" Type="http://schemas.openxmlformats.org/officeDocument/2006/relationships/hyperlink" Target="mailto::Anujsawant51@gmail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hyperlink" Target="mailto:hdeen7@gmail.com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46C32-1E95-4921-8AF4-034AD35858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B0540F-505C-E41E-D4F8-03C22EEB4C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1EB129-FE4E-8CED-1A9B-83540EB9A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96000" cy="6858000"/>
          </a:xfrm>
          <a:prstGeom prst="rect">
            <a:avLst/>
          </a:prstGeom>
        </p:spPr>
      </p:pic>
      <p:sp>
        <p:nvSpPr>
          <p:cNvPr id="5" name="Google Shape;958;p197">
            <a:extLst>
              <a:ext uri="{FF2B5EF4-FFF2-40B4-BE49-F238E27FC236}">
                <a16:creationId xmlns:a16="http://schemas.microsoft.com/office/drawing/2014/main" id="{FBA8CDC4-033E-0FEA-3D4B-13CBB1D1FED7}"/>
              </a:ext>
            </a:extLst>
          </p:cNvPr>
          <p:cNvSpPr/>
          <p:nvPr/>
        </p:nvSpPr>
        <p:spPr>
          <a:xfrm>
            <a:off x="6095999" y="0"/>
            <a:ext cx="609600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Google Shape;982;p197" descr="Open quotation mark">
            <a:extLst>
              <a:ext uri="{FF2B5EF4-FFF2-40B4-BE49-F238E27FC236}">
                <a16:creationId xmlns:a16="http://schemas.microsoft.com/office/drawing/2014/main" id="{8DD56370-F435-F6FE-5EBE-A0D353CE0C4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32332" y="1122363"/>
            <a:ext cx="1253737" cy="125373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oogle Shape;963;p197">
            <a:extLst>
              <a:ext uri="{FF2B5EF4-FFF2-40B4-BE49-F238E27FC236}">
                <a16:creationId xmlns:a16="http://schemas.microsoft.com/office/drawing/2014/main" id="{2EBEBE22-FB81-81FC-0918-AA9028C3FB58}"/>
              </a:ext>
            </a:extLst>
          </p:cNvPr>
          <p:cNvGrpSpPr/>
          <p:nvPr/>
        </p:nvGrpSpPr>
        <p:grpSpPr>
          <a:xfrm rot="10800000">
            <a:off x="11042304" y="5711809"/>
            <a:ext cx="1149695" cy="1146191"/>
            <a:chOff x="3421887" y="367584"/>
            <a:chExt cx="1596052" cy="1591188"/>
          </a:xfrm>
        </p:grpSpPr>
        <p:sp>
          <p:nvSpPr>
            <p:cNvPr id="8" name="Google Shape;964;p197">
              <a:extLst>
                <a:ext uri="{FF2B5EF4-FFF2-40B4-BE49-F238E27FC236}">
                  <a16:creationId xmlns:a16="http://schemas.microsoft.com/office/drawing/2014/main" id="{06424FA2-C5B4-FEEB-6E7D-7741FDB16794}"/>
                </a:ext>
              </a:extLst>
            </p:cNvPr>
            <p:cNvSpPr/>
            <p:nvPr/>
          </p:nvSpPr>
          <p:spPr>
            <a:xfrm>
              <a:off x="3421887" y="367584"/>
              <a:ext cx="1596052" cy="4784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965;p197">
              <a:extLst>
                <a:ext uri="{FF2B5EF4-FFF2-40B4-BE49-F238E27FC236}">
                  <a16:creationId xmlns:a16="http://schemas.microsoft.com/office/drawing/2014/main" id="{AAB55BAF-5B6C-7236-0418-99C00C255FCD}"/>
                </a:ext>
              </a:extLst>
            </p:cNvPr>
            <p:cNvSpPr/>
            <p:nvPr/>
          </p:nvSpPr>
          <p:spPr>
            <a:xfrm rot="5400000">
              <a:off x="2865518" y="923953"/>
              <a:ext cx="1591188" cy="4784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" name="Google Shape;981;p197">
            <a:extLst>
              <a:ext uri="{FF2B5EF4-FFF2-40B4-BE49-F238E27FC236}">
                <a16:creationId xmlns:a16="http://schemas.microsoft.com/office/drawing/2014/main" id="{EFE1070F-AFA8-18C8-9958-B91E480D7F49}"/>
              </a:ext>
            </a:extLst>
          </p:cNvPr>
          <p:cNvSpPr txBox="1"/>
          <p:nvPr/>
        </p:nvSpPr>
        <p:spPr>
          <a:xfrm>
            <a:off x="5868560" y="2485372"/>
            <a:ext cx="6206234" cy="815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90"/>
              <a:buFont typeface="Baloo"/>
              <a:buNone/>
            </a:pPr>
            <a:r>
              <a:rPr lang="en-GB" sz="4290" b="1" u="none" dirty="0">
                <a:solidFill>
                  <a:schemeClr val="accent2">
                    <a:lumMod val="75000"/>
                  </a:schemeClr>
                </a:solidFill>
                <a:latin typeface="Baloo"/>
                <a:ea typeface="Baloo"/>
                <a:cs typeface="Baloo"/>
                <a:sym typeface="Baloo"/>
              </a:rPr>
              <a:t>Customer Attrition :- Credit </a:t>
            </a:r>
            <a:r>
              <a:rPr lang="en-GB" sz="4290" b="1" dirty="0">
                <a:solidFill>
                  <a:schemeClr val="accent2">
                    <a:lumMod val="75000"/>
                  </a:schemeClr>
                </a:solidFill>
                <a:latin typeface="Baloo"/>
                <a:ea typeface="Baloo"/>
                <a:cs typeface="Baloo"/>
                <a:sym typeface="Baloo"/>
              </a:rPr>
              <a:t>C</a:t>
            </a:r>
            <a:r>
              <a:rPr lang="en-GB" sz="4290" b="1" u="none" dirty="0">
                <a:solidFill>
                  <a:schemeClr val="accent2">
                    <a:lumMod val="75000"/>
                  </a:schemeClr>
                </a:solidFill>
                <a:latin typeface="Baloo"/>
                <a:ea typeface="Baloo"/>
                <a:cs typeface="Baloo"/>
                <a:sym typeface="Baloo"/>
              </a:rPr>
              <a:t>ard Analysis</a:t>
            </a:r>
            <a:endParaRPr sz="4290" b="1" u="none" dirty="0">
              <a:solidFill>
                <a:schemeClr val="accent2">
                  <a:lumMod val="75000"/>
                </a:schemeClr>
              </a:solidFill>
              <a:latin typeface="Baloo"/>
              <a:ea typeface="Baloo"/>
              <a:cs typeface="Baloo"/>
              <a:sym typeface="Baloo"/>
            </a:endParaRPr>
          </a:p>
        </p:txBody>
      </p:sp>
      <p:pic>
        <p:nvPicPr>
          <p:cNvPr id="11" name="Google Shape;983;p197" descr="Open quotation mark">
            <a:extLst>
              <a:ext uri="{FF2B5EF4-FFF2-40B4-BE49-F238E27FC236}">
                <a16:creationId xmlns:a16="http://schemas.microsoft.com/office/drawing/2014/main" id="{48BF058E-AB9E-5367-F14A-41F75A130B0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1017789" y="3429000"/>
            <a:ext cx="1198724" cy="1198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980;p197">
            <a:extLst>
              <a:ext uri="{FF2B5EF4-FFF2-40B4-BE49-F238E27FC236}">
                <a16:creationId xmlns:a16="http://schemas.microsoft.com/office/drawing/2014/main" id="{9229D7E8-C3FD-B432-2B3E-A17E993314C5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56055" y="469761"/>
            <a:ext cx="1430859" cy="830822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981;p197">
            <a:extLst>
              <a:ext uri="{FF2B5EF4-FFF2-40B4-BE49-F238E27FC236}">
                <a16:creationId xmlns:a16="http://schemas.microsoft.com/office/drawing/2014/main" id="{7FD900E5-E740-7C3C-E2C2-DE6FB87DE18C}"/>
              </a:ext>
            </a:extLst>
          </p:cNvPr>
          <p:cNvSpPr txBox="1"/>
          <p:nvPr/>
        </p:nvSpPr>
        <p:spPr>
          <a:xfrm>
            <a:off x="6562628" y="4732476"/>
            <a:ext cx="1819371" cy="1655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90"/>
              <a:buFont typeface="Baloo"/>
              <a:buNone/>
            </a:pPr>
            <a:r>
              <a:rPr lang="en-US" sz="2000" b="1" u="none" dirty="0">
                <a:solidFill>
                  <a:schemeClr val="accent2">
                    <a:lumMod val="75000"/>
                  </a:schemeClr>
                </a:solidFill>
                <a:latin typeface="Baloo"/>
                <a:ea typeface="Baloo"/>
                <a:cs typeface="Baloo"/>
                <a:sym typeface="Baloo"/>
              </a:rPr>
              <a:t>By</a:t>
            </a:r>
            <a:endParaRPr lang="en-US" sz="2000" b="1" dirty="0">
              <a:solidFill>
                <a:schemeClr val="accent2">
                  <a:lumMod val="75000"/>
                </a:schemeClr>
              </a:solidFill>
              <a:latin typeface="Baloo"/>
              <a:ea typeface="Baloo"/>
              <a:cs typeface="Baloo"/>
              <a:sym typeface="Baloo"/>
            </a:endParaRPr>
          </a:p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90"/>
              <a:buFont typeface="Baloo"/>
              <a:buNone/>
            </a:pPr>
            <a:r>
              <a:rPr lang="en-US" sz="2000" b="1" u="none" dirty="0">
                <a:solidFill>
                  <a:schemeClr val="accent2">
                    <a:lumMod val="75000"/>
                  </a:schemeClr>
                </a:solidFill>
                <a:latin typeface="Baloo"/>
                <a:ea typeface="Baloo"/>
                <a:cs typeface="Baloo"/>
                <a:sym typeface="Baloo"/>
              </a:rPr>
              <a:t>Anuj Sawant</a:t>
            </a:r>
          </a:p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90"/>
              <a:buFont typeface="Baloo"/>
              <a:buNone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Baloo"/>
                <a:ea typeface="Baloo"/>
                <a:cs typeface="Baloo"/>
                <a:sym typeface="Baloo"/>
              </a:rPr>
              <a:t>Jalaludeen H</a:t>
            </a:r>
          </a:p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90"/>
              <a:buFont typeface="Baloo"/>
              <a:buNone/>
            </a:pPr>
            <a:r>
              <a:rPr lang="en-US" sz="2000" b="1" u="none" dirty="0">
                <a:solidFill>
                  <a:schemeClr val="accent2">
                    <a:lumMod val="75000"/>
                  </a:schemeClr>
                </a:solidFill>
                <a:latin typeface="Baloo"/>
                <a:ea typeface="Baloo"/>
                <a:cs typeface="Baloo"/>
                <a:sym typeface="Baloo"/>
              </a:rPr>
              <a:t>Hema Peta</a:t>
            </a:r>
          </a:p>
        </p:txBody>
      </p:sp>
    </p:spTree>
    <p:extLst>
      <p:ext uri="{BB962C8B-B14F-4D97-AF65-F5344CB8AC3E}">
        <p14:creationId xmlns:p14="http://schemas.microsoft.com/office/powerpoint/2010/main" val="2388237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E37606F-8C0A-BB0F-D5EE-2FC182CA593D}"/>
              </a:ext>
            </a:extLst>
          </p:cNvPr>
          <p:cNvSpPr txBox="1"/>
          <p:nvPr/>
        </p:nvSpPr>
        <p:spPr>
          <a:xfrm>
            <a:off x="3993502" y="-83976"/>
            <a:ext cx="31257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accent1">
                    <a:lumMod val="50000"/>
                  </a:schemeClr>
                </a:solidFill>
              </a:rPr>
              <a:t>HISTOGRAM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C8DB6E-994A-7476-5ABC-628979837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535927"/>
            <a:ext cx="3051110" cy="28930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D12CA87-7A3C-AD40-D487-C03D723F67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1111" y="535927"/>
            <a:ext cx="4767943" cy="289307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B23C7DF-0906-27C1-7D07-B99866432B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741964"/>
            <a:ext cx="3570514" cy="311603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C84AC03-5D01-567B-5C01-6302652FF2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0514" y="3741963"/>
            <a:ext cx="4372946" cy="311603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6528789-D35C-CF5F-22EA-D29D1D33D7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43460" y="3741961"/>
            <a:ext cx="4248541" cy="311603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F9CB6A8-C403-BF1C-56D9-B615EEA9F2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19054" y="535927"/>
            <a:ext cx="4372946" cy="2893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701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85718-1F72-8ABE-79E8-CB0111B30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A64A7-C2AC-E43F-A077-4A0D9F260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6370FD-0193-D6D3-94F5-7E7460EFB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5125"/>
            <a:ext cx="12192000" cy="648169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5CAEA08-3229-09B9-25EF-0C7E8D22E2B8}"/>
              </a:ext>
            </a:extLst>
          </p:cNvPr>
          <p:cNvSpPr txBox="1"/>
          <p:nvPr/>
        </p:nvSpPr>
        <p:spPr>
          <a:xfrm>
            <a:off x="4569120" y="-26849"/>
            <a:ext cx="35642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HEAT MAP</a:t>
            </a:r>
          </a:p>
        </p:txBody>
      </p:sp>
    </p:spTree>
    <p:extLst>
      <p:ext uri="{BB962C8B-B14F-4D97-AF65-F5344CB8AC3E}">
        <p14:creationId xmlns:p14="http://schemas.microsoft.com/office/powerpoint/2010/main" val="4082878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17080-3FFF-F3B2-D76A-CF72DC23B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D69DD-2D60-495B-90E6-C7E71D0BF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C69AFD-C857-4AA0-1AD6-CD8418D16B39}"/>
              </a:ext>
            </a:extLst>
          </p:cNvPr>
          <p:cNvSpPr txBox="1"/>
          <p:nvPr/>
        </p:nvSpPr>
        <p:spPr>
          <a:xfrm>
            <a:off x="475862" y="-123155"/>
            <a:ext cx="115046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/>
              <a:t>FEATURE ENGINEERING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F1020D-DB1A-3DC3-54E7-B732B8A5F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808" y="573703"/>
            <a:ext cx="11439330" cy="27679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866A57A-0261-891F-3CA0-CAF4A4C20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808" y="3476625"/>
            <a:ext cx="11439330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589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4FF9C-57A6-694B-71D5-07FD9D770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70A62-2E41-63BA-49EF-08068AFB4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AFAB58-75B1-956F-9D33-5D26B1D9F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290" y="752475"/>
            <a:ext cx="11750546" cy="26765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04B661-6E23-FCB3-F8FA-80251EB9EA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290" y="3700462"/>
            <a:ext cx="11750545" cy="28776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9364542-E6CD-A303-E171-31A0DDFE66A0}"/>
              </a:ext>
            </a:extLst>
          </p:cNvPr>
          <p:cNvSpPr txBox="1"/>
          <p:nvPr/>
        </p:nvSpPr>
        <p:spPr>
          <a:xfrm>
            <a:off x="202164" y="99923"/>
            <a:ext cx="6260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3181313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E93C1C9-CA28-2171-1243-FED10D79F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1348790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285BCC-B8F0-B0D0-C939-12CF98D4F4BD}"/>
              </a:ext>
            </a:extLst>
          </p:cNvPr>
          <p:cNvSpPr txBox="1"/>
          <p:nvPr/>
        </p:nvSpPr>
        <p:spPr>
          <a:xfrm>
            <a:off x="838200" y="230188"/>
            <a:ext cx="67367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LOGISTIC</a:t>
            </a:r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REGRESSION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2FB32E-78F4-6265-3266-AA56F6BF04D9}"/>
              </a:ext>
            </a:extLst>
          </p:cNvPr>
          <p:cNvSpPr txBox="1"/>
          <p:nvPr/>
        </p:nvSpPr>
        <p:spPr>
          <a:xfrm>
            <a:off x="158620" y="1203649"/>
            <a:ext cx="70632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Library used :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sklearn.linear_model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LogisticRegression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Accuracy: 87.13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Sensitivity: 74.62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Specificity: 88.34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Precision: 38.24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Recall: 74.82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F-Score: 50.56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AUC: 67.76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2DCABE4-3F84-E1AD-CD00-14A38353C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1036" y="2631233"/>
            <a:ext cx="6323045" cy="4226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317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94C1A6B-B940-5E85-7236-1C3D10BFD627}"/>
              </a:ext>
            </a:extLst>
          </p:cNvPr>
          <p:cNvSpPr txBox="1"/>
          <p:nvPr/>
        </p:nvSpPr>
        <p:spPr>
          <a:xfrm>
            <a:off x="279918" y="319124"/>
            <a:ext cx="536510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 MACHINE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97022C-5DF4-58B5-F1C3-2F04B03228A4}"/>
              </a:ext>
            </a:extLst>
          </p:cNvPr>
          <p:cNvSpPr txBox="1"/>
          <p:nvPr/>
        </p:nvSpPr>
        <p:spPr>
          <a:xfrm>
            <a:off x="177282" y="1663044"/>
            <a:ext cx="5850294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Library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used:sklearn.svm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(SVC)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Accuracy:87.56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Sensitivity:83.72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Specificity:87.85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Precision:34.41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Recall:83.72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F-Score:48.78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AUC:66.51</a:t>
            </a:r>
            <a:endParaRPr lang="en-IN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5E8176-F0D7-D553-DD5F-4C59EEB3A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9587" y="2727702"/>
            <a:ext cx="5514878" cy="4130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075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AB89E2B-2E90-411B-546D-69ED5834AF03}"/>
              </a:ext>
            </a:extLst>
          </p:cNvPr>
          <p:cNvSpPr txBox="1"/>
          <p:nvPr/>
        </p:nvSpPr>
        <p:spPr>
          <a:xfrm>
            <a:off x="251927" y="457200"/>
            <a:ext cx="5719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NAIVE BAYES ALGORITHM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5D47F6-0C48-21F2-A516-3D7E4AA7B881}"/>
              </a:ext>
            </a:extLst>
          </p:cNvPr>
          <p:cNvSpPr txBox="1"/>
          <p:nvPr/>
        </p:nvSpPr>
        <p:spPr>
          <a:xfrm>
            <a:off x="186612" y="1168521"/>
            <a:ext cx="5850294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Library used: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sklearn.naive_bayes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GaussianNB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Accuracy:84.99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Sensitivity:56.60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Specificity:90.67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Precision:54.87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Recall:56.60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F-Score:55.72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AUC:73.06</a:t>
            </a:r>
            <a:endParaRPr lang="en-IN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09FE3A-06AD-3D69-247D-3D3AC5BAB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1697" y="2505075"/>
            <a:ext cx="5366074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538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08D4DE-E29C-D241-BFA1-0B9CB8A8FDDD}"/>
              </a:ext>
            </a:extLst>
          </p:cNvPr>
          <p:cNvSpPr txBox="1"/>
          <p:nvPr/>
        </p:nvSpPr>
        <p:spPr>
          <a:xfrm>
            <a:off x="1175657" y="223934"/>
            <a:ext cx="63541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KNN-k nearest neighbour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6971BE-B7F2-64F1-52F6-611FCDB1DCFF}"/>
              </a:ext>
            </a:extLst>
          </p:cNvPr>
          <p:cNvSpPr txBox="1"/>
          <p:nvPr/>
        </p:nvSpPr>
        <p:spPr>
          <a:xfrm>
            <a:off x="335902" y="1278294"/>
            <a:ext cx="67087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Library used :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sklearn.neighbors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KNeighborsClassifier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Accuracy:84.17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Sensitivity:62.80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Specificity:85.39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Precision:19.69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Recall:62.80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F-Score:29.98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AUC:58.63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DCE3CE-A3D0-4923-61A3-42A9288FB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4434" y="2563293"/>
            <a:ext cx="5325933" cy="4294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911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82B16A1-1577-42EE-79DC-F26115E66A2C}"/>
              </a:ext>
            </a:extLst>
          </p:cNvPr>
          <p:cNvSpPr txBox="1"/>
          <p:nvPr/>
        </p:nvSpPr>
        <p:spPr>
          <a:xfrm>
            <a:off x="531845" y="447869"/>
            <a:ext cx="48612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DECISION TREES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BE9963-E0B2-5842-78BF-CC7ADC427008}"/>
              </a:ext>
            </a:extLst>
          </p:cNvPr>
          <p:cNvSpPr txBox="1"/>
          <p:nvPr/>
        </p:nvSpPr>
        <p:spPr>
          <a:xfrm>
            <a:off x="363893" y="1315616"/>
            <a:ext cx="73991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Library used :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sklearn.tree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DecisionTreeClassifier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Accuracy:92.56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Sensitivity:82.92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Specificity:94.24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Precision:71.51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Recall:82.91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F-Score:76.79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AUC:84.22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D3272C-C7EB-4E4C-810E-A79364153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81" y="2476306"/>
            <a:ext cx="5349551" cy="4297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685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54035-4D77-A320-C83C-FD8215327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111E3-D317-2E15-A717-398620882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8768AF-C4DE-6AB2-BA86-B6FB425009C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IN" sz="6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88B952C-3B07-42C1-9228-159E88899BF3}"/>
              </a:ext>
            </a:extLst>
          </p:cNvPr>
          <p:cNvSpPr/>
          <p:nvPr/>
        </p:nvSpPr>
        <p:spPr>
          <a:xfrm>
            <a:off x="475303" y="1670849"/>
            <a:ext cx="2454886" cy="81215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Predictive Modelling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8470F45-8AEA-0A00-BB75-8C51D84A3196}"/>
              </a:ext>
            </a:extLst>
          </p:cNvPr>
          <p:cNvSpPr/>
          <p:nvPr/>
        </p:nvSpPr>
        <p:spPr>
          <a:xfrm>
            <a:off x="475303" y="4087460"/>
            <a:ext cx="2454886" cy="842089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Feature Engineering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A57F2FF-61FF-52FD-BFD0-55E5CF2B00E9}"/>
              </a:ext>
            </a:extLst>
          </p:cNvPr>
          <p:cNvSpPr/>
          <p:nvPr/>
        </p:nvSpPr>
        <p:spPr>
          <a:xfrm>
            <a:off x="4593771" y="5818974"/>
            <a:ext cx="3004457" cy="877078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Data Exploration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33B64EF-63AF-280E-CB2C-80573E5FC8FC}"/>
              </a:ext>
            </a:extLst>
          </p:cNvPr>
          <p:cNvSpPr/>
          <p:nvPr/>
        </p:nvSpPr>
        <p:spPr>
          <a:xfrm>
            <a:off x="4458410" y="150828"/>
            <a:ext cx="3069771" cy="877078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Problem Statement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5D75EC6-00B4-10AE-230E-73B09AF16EE0}"/>
              </a:ext>
            </a:extLst>
          </p:cNvPr>
          <p:cNvSpPr/>
          <p:nvPr/>
        </p:nvSpPr>
        <p:spPr>
          <a:xfrm>
            <a:off x="9024500" y="1690688"/>
            <a:ext cx="2827175" cy="81215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Data Mining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F7898CF-119D-C64B-2F3B-91BDAC980401}"/>
              </a:ext>
            </a:extLst>
          </p:cNvPr>
          <p:cNvSpPr/>
          <p:nvPr/>
        </p:nvSpPr>
        <p:spPr>
          <a:xfrm>
            <a:off x="8926248" y="4087459"/>
            <a:ext cx="3013787" cy="842089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Data Cleaning</a:t>
            </a:r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7293525D-C7C5-8FB3-F560-86B69F5A66D5}"/>
              </a:ext>
            </a:extLst>
          </p:cNvPr>
          <p:cNvSpPr/>
          <p:nvPr/>
        </p:nvSpPr>
        <p:spPr>
          <a:xfrm>
            <a:off x="4688749" y="1912099"/>
            <a:ext cx="2827175" cy="2722593"/>
          </a:xfrm>
          <a:prstGeom prst="flowChartConnector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46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effectLst>
            <a:glow rad="101600">
              <a:schemeClr val="accent5">
                <a:satMod val="175000"/>
                <a:alpha val="40000"/>
              </a:schemeClr>
            </a:glow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46667C-C75F-3101-4890-367CCC1D135A}"/>
              </a:ext>
            </a:extLst>
          </p:cNvPr>
          <p:cNvSpPr txBox="1"/>
          <p:nvPr/>
        </p:nvSpPr>
        <p:spPr>
          <a:xfrm>
            <a:off x="4947866" y="2363911"/>
            <a:ext cx="2296265" cy="1723549"/>
          </a:xfrm>
          <a:prstGeom prst="rect">
            <a:avLst/>
          </a:prstGeom>
          <a:noFill/>
        </p:spPr>
        <p:txBody>
          <a:bodyPr wrap="square" lIns="36000" rtlCol="0">
            <a:noAutofit/>
          </a:bodyPr>
          <a:lstStyle/>
          <a:p>
            <a:pPr algn="ctr"/>
            <a:r>
              <a:rPr lang="en-IN" sz="4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DATA SCIENCE CYCLE</a:t>
            </a:r>
            <a:endParaRPr lang="en-IN" sz="4000" b="1" cap="none" spc="0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endParaRPr lang="en-IN" dirty="0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D7D18C87-136A-98F4-3024-AD9BDEB52637}"/>
              </a:ext>
            </a:extLst>
          </p:cNvPr>
          <p:cNvSpPr/>
          <p:nvPr/>
        </p:nvSpPr>
        <p:spPr>
          <a:xfrm rot="10800000">
            <a:off x="1288408" y="2690521"/>
            <a:ext cx="828675" cy="1061358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Arrow: Left-Up 14">
            <a:extLst>
              <a:ext uri="{FF2B5EF4-FFF2-40B4-BE49-F238E27FC236}">
                <a16:creationId xmlns:a16="http://schemas.microsoft.com/office/drawing/2014/main" id="{9B8A5294-A3B0-BA3D-5287-7A68B1083811}"/>
              </a:ext>
            </a:extLst>
          </p:cNvPr>
          <p:cNvSpPr/>
          <p:nvPr/>
        </p:nvSpPr>
        <p:spPr>
          <a:xfrm rot="5400000">
            <a:off x="1642312" y="4684172"/>
            <a:ext cx="1771630" cy="2454887"/>
          </a:xfrm>
          <a:prstGeom prst="leftUp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Arrow: Left-Up 15">
            <a:extLst>
              <a:ext uri="{FF2B5EF4-FFF2-40B4-BE49-F238E27FC236}">
                <a16:creationId xmlns:a16="http://schemas.microsoft.com/office/drawing/2014/main" id="{64D52F60-5AD2-7D49-30FA-B303BBBA902B}"/>
              </a:ext>
            </a:extLst>
          </p:cNvPr>
          <p:cNvSpPr/>
          <p:nvPr/>
        </p:nvSpPr>
        <p:spPr>
          <a:xfrm>
            <a:off x="8523891" y="5172608"/>
            <a:ext cx="2276474" cy="1639077"/>
          </a:xfrm>
          <a:prstGeom prst="leftUpArrow">
            <a:avLst>
              <a:gd name="adj1" fmla="val 26139"/>
              <a:gd name="adj2" fmla="val 25000"/>
              <a:gd name="adj3" fmla="val 25000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Arrow: Left-Up 16">
            <a:extLst>
              <a:ext uri="{FF2B5EF4-FFF2-40B4-BE49-F238E27FC236}">
                <a16:creationId xmlns:a16="http://schemas.microsoft.com/office/drawing/2014/main" id="{E2E84673-1491-C524-7C3F-F6A87328BB09}"/>
              </a:ext>
            </a:extLst>
          </p:cNvPr>
          <p:cNvSpPr/>
          <p:nvPr/>
        </p:nvSpPr>
        <p:spPr>
          <a:xfrm rot="16200000">
            <a:off x="8591219" y="-515209"/>
            <a:ext cx="1407372" cy="2827174"/>
          </a:xfrm>
          <a:prstGeom prst="leftUpArrow">
            <a:avLst>
              <a:gd name="adj1" fmla="val 27783"/>
              <a:gd name="adj2" fmla="val 25000"/>
              <a:gd name="adj3" fmla="val 29871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D67FDFB8-BFF0-F9AE-C9BD-8869AFA259D3}"/>
              </a:ext>
            </a:extLst>
          </p:cNvPr>
          <p:cNvSpPr/>
          <p:nvPr/>
        </p:nvSpPr>
        <p:spPr>
          <a:xfrm>
            <a:off x="10018803" y="2778624"/>
            <a:ext cx="828675" cy="1061358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6967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5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3" fill="hold">
                      <p:stCondLst>
                        <p:cond delay="0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0A3741-0FFF-C32C-008E-AA9EA558F810}"/>
              </a:ext>
            </a:extLst>
          </p:cNvPr>
          <p:cNvSpPr txBox="1"/>
          <p:nvPr/>
        </p:nvSpPr>
        <p:spPr>
          <a:xfrm>
            <a:off x="802432" y="345233"/>
            <a:ext cx="58409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RANDOM FOREST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AB7993-AD2D-7C27-41B8-0FE6CD1F26F1}"/>
              </a:ext>
            </a:extLst>
          </p:cNvPr>
          <p:cNvSpPr txBox="1"/>
          <p:nvPr/>
        </p:nvSpPr>
        <p:spPr>
          <a:xfrm>
            <a:off x="205276" y="1222310"/>
            <a:ext cx="75484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Library used :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sklearn.ensemble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RandomForestClassifier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Accuracy:94.30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Sensitivity:92.89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Specificity:94.52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Precision:72.46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Recall:92.89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F-Score:81.41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AUC:85.65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0C09B8-2762-ECCF-3E55-B93322B18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4741" y="2688964"/>
            <a:ext cx="5204247" cy="4169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204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496308-B1FC-BF73-F47E-7110E61B3E04}"/>
              </a:ext>
            </a:extLst>
          </p:cNvPr>
          <p:cNvSpPr txBox="1"/>
          <p:nvPr/>
        </p:nvSpPr>
        <p:spPr>
          <a:xfrm>
            <a:off x="503853" y="251927"/>
            <a:ext cx="5467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ACCURACY COMPARISON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6A3F1E-15F9-1E57-FDA3-C4AD5EEFA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3" y="1088182"/>
            <a:ext cx="7175143" cy="57698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895AED1-929F-E837-4F51-3CF5F6A0A37B}"/>
              </a:ext>
            </a:extLst>
          </p:cNvPr>
          <p:cNvSpPr txBox="1"/>
          <p:nvPr/>
        </p:nvSpPr>
        <p:spPr>
          <a:xfrm>
            <a:off x="7614362" y="2303403"/>
            <a:ext cx="44063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Random forest has the highest accuracy among all the models which is 94.30%</a:t>
            </a:r>
          </a:p>
        </p:txBody>
      </p:sp>
    </p:spTree>
    <p:extLst>
      <p:ext uri="{BB962C8B-B14F-4D97-AF65-F5344CB8AC3E}">
        <p14:creationId xmlns:p14="http://schemas.microsoft.com/office/powerpoint/2010/main" val="4198411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CC617BD-07FA-4AF5-3EAD-7FA5AB2F534D}"/>
              </a:ext>
            </a:extLst>
          </p:cNvPr>
          <p:cNvSpPr txBox="1"/>
          <p:nvPr/>
        </p:nvSpPr>
        <p:spPr>
          <a:xfrm>
            <a:off x="651586" y="5854606"/>
            <a:ext cx="23233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Anuj Sawant</a:t>
            </a:r>
          </a:p>
          <a:p>
            <a:r>
              <a:rPr lang="en-IN" sz="14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Anujsawant51@gmail.com</a:t>
            </a:r>
            <a:endParaRPr lang="en-IN" sz="1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EBEON0323780180</a:t>
            </a:r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32D558-082E-F1EE-8F4A-D51BAD92BAE2}"/>
              </a:ext>
            </a:extLst>
          </p:cNvPr>
          <p:cNvSpPr txBox="1"/>
          <p:nvPr/>
        </p:nvSpPr>
        <p:spPr>
          <a:xfrm>
            <a:off x="4855028" y="5854606"/>
            <a:ext cx="23233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90"/>
              <a:buFont typeface="Baloo"/>
              <a:buNone/>
            </a:pPr>
            <a:r>
              <a:rPr lang="en-US" sz="1400" b="1" u="none" dirty="0">
                <a:latin typeface="Times New Roman" panose="02020603050405020304" pitchFamily="18" charset="0"/>
                <a:ea typeface="Baloo"/>
                <a:cs typeface="Times New Roman" panose="02020603050405020304" pitchFamily="18" charset="0"/>
                <a:sym typeface="Baloo"/>
              </a:rPr>
              <a:t>Hema Peta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hemapetabsc007@gmail.com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EBEON0322435796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76650C-147C-7913-4A71-2D1A8505A23E}"/>
              </a:ext>
            </a:extLst>
          </p:cNvPr>
          <p:cNvSpPr txBox="1"/>
          <p:nvPr/>
        </p:nvSpPr>
        <p:spPr>
          <a:xfrm>
            <a:off x="8904514" y="5854606"/>
            <a:ext cx="23233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Jalaludeen H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hdeen7@gmail.com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EBEON0323780050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6293AB4-5B69-4F46-68D7-0966EE17E2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0139" y="1272269"/>
            <a:ext cx="7473821" cy="3047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098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BBEC5-5D04-21EE-8B38-D7EA05BC9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18B1C-9BAF-0311-44B1-E1BC77AD2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4A5C54-995B-D526-3A89-1C58CB633990}"/>
              </a:ext>
            </a:extLst>
          </p:cNvPr>
          <p:cNvSpPr/>
          <p:nvPr/>
        </p:nvSpPr>
        <p:spPr>
          <a:xfrm>
            <a:off x="-38100" y="-18661"/>
            <a:ext cx="12808112" cy="687666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D7CC1E-CD3A-1435-4726-596624FB7351}"/>
              </a:ext>
            </a:extLst>
          </p:cNvPr>
          <p:cNvSpPr txBox="1"/>
          <p:nvPr/>
        </p:nvSpPr>
        <p:spPr>
          <a:xfrm>
            <a:off x="522512" y="196909"/>
            <a:ext cx="6018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u="sng" dirty="0"/>
              <a:t>PROBLEM STATEMENT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261DD9-690C-E20F-7B73-85B5378C85F3}"/>
              </a:ext>
            </a:extLst>
          </p:cNvPr>
          <p:cNvSpPr txBox="1"/>
          <p:nvPr/>
        </p:nvSpPr>
        <p:spPr>
          <a:xfrm>
            <a:off x="285750" y="1409700"/>
            <a:ext cx="62388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The data set contains details of a customers credit card and the target variable is a binary variable reflecting the fact whether the customer who are likely to drop off 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C4A6FA-0D92-9EA0-0C27-423A4720B3A8}"/>
              </a:ext>
            </a:extLst>
          </p:cNvPr>
          <p:cNvSpPr txBox="1"/>
          <p:nvPr/>
        </p:nvSpPr>
        <p:spPr>
          <a:xfrm>
            <a:off x="8095081" y="-149933"/>
            <a:ext cx="4503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/>
              <a:t>Attribute Information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E67D8F-F9F7-B31A-F7DC-C79426B40BA3}"/>
              </a:ext>
            </a:extLst>
          </p:cNvPr>
          <p:cNvSpPr txBox="1"/>
          <p:nvPr/>
        </p:nvSpPr>
        <p:spPr>
          <a:xfrm>
            <a:off x="6343649" y="290915"/>
            <a:ext cx="6426363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1600" dirty="0"/>
              <a:t>CLIENTNUM : </a:t>
            </a:r>
            <a:r>
              <a:rPr lang="en-US" sz="1600" dirty="0"/>
              <a:t>Unique identifier for each customer.</a:t>
            </a:r>
            <a:endParaRPr lang="en-IN" sz="16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1600" dirty="0"/>
              <a:t>Attrition_Flag : </a:t>
            </a:r>
            <a:r>
              <a:rPr lang="en-US" sz="1600" dirty="0"/>
              <a:t>Flag indicating whether or not the customer has 	                 churned out.</a:t>
            </a:r>
            <a:endParaRPr lang="en-IN" sz="16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1600" dirty="0" err="1"/>
              <a:t>Customer_Age</a:t>
            </a:r>
            <a:r>
              <a:rPr lang="en-IN" sz="1600" dirty="0"/>
              <a:t> : Age of customer.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1600" dirty="0"/>
              <a:t>Gender : Gender of customer.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1600" dirty="0" err="1"/>
              <a:t>Dependent_coun</a:t>
            </a:r>
            <a:r>
              <a:rPr lang="en-IN" sz="1600" dirty="0"/>
              <a:t> : </a:t>
            </a:r>
            <a:r>
              <a:rPr lang="en-US" sz="1600" dirty="0"/>
              <a:t>Number of dependents that customer has. </a:t>
            </a:r>
            <a:endParaRPr lang="en-IN" sz="16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1600" dirty="0" err="1"/>
              <a:t>Education_Level</a:t>
            </a:r>
            <a:r>
              <a:rPr lang="en-IN" sz="1600" dirty="0"/>
              <a:t> : Education level of customer.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1600" dirty="0" err="1"/>
              <a:t>Marital_Status</a:t>
            </a:r>
            <a:r>
              <a:rPr lang="en-IN" sz="1600" dirty="0"/>
              <a:t> : Marital status of customer. 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1600" dirty="0" err="1"/>
              <a:t>Income_Category</a:t>
            </a:r>
            <a:r>
              <a:rPr lang="en-IN" sz="1600" dirty="0"/>
              <a:t> : Income category of customer.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1600" dirty="0" err="1"/>
              <a:t>Card_Category</a:t>
            </a:r>
            <a:r>
              <a:rPr lang="en-IN" sz="1600" dirty="0"/>
              <a:t> : </a:t>
            </a:r>
            <a:r>
              <a:rPr lang="en-US" sz="1600" dirty="0"/>
              <a:t>Type of card held by customer.</a:t>
            </a:r>
            <a:endParaRPr lang="en-IN" sz="16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1600" dirty="0" err="1"/>
              <a:t>Months_on_book</a:t>
            </a:r>
            <a:r>
              <a:rPr lang="en-IN" sz="1600" dirty="0"/>
              <a:t> : </a:t>
            </a:r>
            <a:r>
              <a:rPr lang="en-US" sz="1600" dirty="0"/>
              <a:t>How long customer has been on the books. </a:t>
            </a:r>
            <a:endParaRPr lang="en-IN" sz="16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1600" dirty="0" err="1"/>
              <a:t>Total_Relationship_Count</a:t>
            </a:r>
            <a:r>
              <a:rPr lang="en-IN" sz="1600" dirty="0"/>
              <a:t> : </a:t>
            </a:r>
            <a:r>
              <a:rPr lang="en-US" sz="1600" dirty="0"/>
              <a:t>Total number of relationships 		customer has with the credit card provider. </a:t>
            </a:r>
            <a:endParaRPr lang="en-IN" sz="16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1600" dirty="0"/>
              <a:t>Months_Inactive_12_mon : </a:t>
            </a:r>
            <a:r>
              <a:rPr lang="en-US" sz="1600" dirty="0"/>
              <a:t>Number of months customer has 		been inactive in the last twelve months.</a:t>
            </a:r>
            <a:endParaRPr lang="en-IN" sz="16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1600" dirty="0"/>
              <a:t>Contacts_Count_12_mon : </a:t>
            </a:r>
            <a:r>
              <a:rPr lang="en-US" sz="1600" dirty="0"/>
              <a:t>Number of contacts customer has 		had in the last twelve months.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1600" dirty="0" err="1"/>
              <a:t>Credit_Limit</a:t>
            </a:r>
            <a:r>
              <a:rPr lang="en-IN" sz="1600" dirty="0"/>
              <a:t> : Credit limit of customer.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1600" dirty="0" err="1"/>
              <a:t>Total_Revolving_Bal</a:t>
            </a:r>
            <a:r>
              <a:rPr lang="en-IN" sz="1600" dirty="0"/>
              <a:t> :</a:t>
            </a:r>
            <a:r>
              <a:rPr lang="en-US" sz="1600" dirty="0"/>
              <a:t>Total revolving balance of customer.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1600" dirty="0" err="1"/>
              <a:t>Avg_Open_To_Buy</a:t>
            </a:r>
            <a:r>
              <a:rPr lang="en-IN" sz="1600" dirty="0"/>
              <a:t> : </a:t>
            </a:r>
            <a:r>
              <a:rPr lang="en-US" sz="1600" dirty="0"/>
              <a:t>Average open to buy ratio of customer.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1600" dirty="0"/>
              <a:t>Total_Amt_Chng_Q4_Q1 : </a:t>
            </a:r>
            <a:r>
              <a:rPr lang="en-US" sz="1600" dirty="0"/>
              <a:t>Total amount changed from quarter 			4 to quarter 1.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1600" dirty="0" err="1"/>
              <a:t>Total_Trans_Amt</a:t>
            </a:r>
            <a:r>
              <a:rPr lang="en-IN" sz="1600" dirty="0"/>
              <a:t> : Total transaction amount.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1600" dirty="0" err="1"/>
              <a:t>Total_Trans_Ct</a:t>
            </a:r>
            <a:r>
              <a:rPr lang="en-IN" sz="1600" dirty="0"/>
              <a:t> : Total transaction count.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600" dirty="0"/>
              <a:t>Total_Ct_Chng_Q4_Q1 :Total count changed quarter 4 to quarter 1. 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1600" dirty="0" err="1"/>
              <a:t>Avg_Utilization_Ratio</a:t>
            </a:r>
            <a:r>
              <a:rPr lang="en-IN" sz="1600" dirty="0"/>
              <a:t> : </a:t>
            </a:r>
            <a:r>
              <a:rPr lang="en-US" sz="1600" dirty="0"/>
              <a:t>Average utilization ratio of customer.</a:t>
            </a:r>
            <a:endParaRPr lang="en-IN" sz="1600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sz="24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16A831-EF68-D602-0E27-FAC431CEE4F6}"/>
              </a:ext>
            </a:extLst>
          </p:cNvPr>
          <p:cNvSpPr txBox="1"/>
          <p:nvPr/>
        </p:nvSpPr>
        <p:spPr>
          <a:xfrm>
            <a:off x="522512" y="2740676"/>
            <a:ext cx="40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df.shape()=(10127,21)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31CA4F7-8531-3989-7244-C8D5E5D12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8126" y="3138420"/>
            <a:ext cx="6905625" cy="17716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8A26759-EF3E-9660-FFA9-B7971F6F99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38126" y="5031582"/>
            <a:ext cx="690562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745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8024A1-BBCE-B386-57C1-74E81E41BC3A}"/>
              </a:ext>
            </a:extLst>
          </p:cNvPr>
          <p:cNvSpPr txBox="1"/>
          <p:nvPr/>
        </p:nvSpPr>
        <p:spPr>
          <a:xfrm>
            <a:off x="354563" y="270588"/>
            <a:ext cx="11178074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OBJECTIVES</a:t>
            </a:r>
          </a:p>
          <a:p>
            <a:endParaRPr lang="en-IN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goal is to develop  a machine learning model for </a:t>
            </a:r>
            <a:r>
              <a:rPr lang="en-US" b="1" dirty="0">
                <a:ea typeface="Baloo"/>
                <a:cs typeface="Baloo"/>
                <a:sym typeface="Baloo"/>
              </a:rPr>
              <a:t>Customer Attrition (Credit Card Analysis)</a:t>
            </a: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various supervised machine learning classification models and predicting results in the form of best accuracy by comparing supervised algorithms 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0E656C-76C9-BFF6-C6F6-9C020D790DE8}"/>
              </a:ext>
            </a:extLst>
          </p:cNvPr>
          <p:cNvSpPr txBox="1"/>
          <p:nvPr/>
        </p:nvSpPr>
        <p:spPr>
          <a:xfrm>
            <a:off x="475861" y="2631233"/>
            <a:ext cx="4441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PROPOSED SYSTEM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F66E6A-8B05-E996-5FA2-1FD2CE3AFDEC}"/>
              </a:ext>
            </a:extLst>
          </p:cNvPr>
          <p:cNvSpPr txBox="1"/>
          <p:nvPr/>
        </p:nvSpPr>
        <p:spPr>
          <a:xfrm>
            <a:off x="354562" y="3429000"/>
            <a:ext cx="102823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proposed method is to build a Customer Attrition(credit card Analysis) using Machine Learning Technique . We are going to develop a AI based model , we need data to train our model . We can use customers credit card dataset in order to train the model . To use this dataset , we need to understand what the intents that we are going to train are . An intent is the intention of the user interacting with a predictive model or the intention behind each data that the model receives from a particular user .</a:t>
            </a:r>
          </a:p>
        </p:txBody>
      </p:sp>
    </p:spTree>
    <p:extLst>
      <p:ext uri="{BB962C8B-B14F-4D97-AF65-F5344CB8AC3E}">
        <p14:creationId xmlns:p14="http://schemas.microsoft.com/office/powerpoint/2010/main" val="1759636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AC420-61CA-02B5-D1FF-9A86BBE9D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D8FD8-3227-D7EC-D0A2-5F78ADC3B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84C362-F991-18AF-A3F8-0C73F0763D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0117" y="-93305"/>
            <a:ext cx="13307390" cy="7063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679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5E846-CAB7-CE07-F225-8D7C6F788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9DF4BB2-D5A9-2A8A-F869-2916EE42C4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815226"/>
            <a:ext cx="7741116" cy="1585199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4981FB6-E6C1-5A7C-BA00-97F7F1E209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7741116" cy="17257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63ED30-60D5-A787-82DE-BED652BA4B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1116" y="1"/>
            <a:ext cx="4450883" cy="460555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761EAD5-9114-FFA5-830D-B1E190313B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457575"/>
            <a:ext cx="2407640" cy="34004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CD3EFAE-CCCB-E08C-A321-8A2756410A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00706" y="4752144"/>
            <a:ext cx="9505950" cy="18954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F892008-9AE1-3137-35F4-B0046F823D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00706" y="3883971"/>
            <a:ext cx="524041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743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C56E4-F777-284B-5B14-13F613836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AE552-868A-2C08-E7AB-D44112BB5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D162F1-83CE-1605-29E4-661F3745EA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054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0FA60-2059-8DEE-838F-58FF51B09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F2F04ED-D713-751A-5DBB-C02B3B9265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66657" y="193994"/>
            <a:ext cx="4186106" cy="30861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B554B6-1A1B-2D83-17D2-1CDDA1A990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3994"/>
            <a:ext cx="3766657" cy="30861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421A511-D87A-4FE7-1453-FEBF74AB1D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0911" y="193994"/>
            <a:ext cx="4379055" cy="30861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046445C-C25B-B13F-A0AF-427033D5C8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280094"/>
            <a:ext cx="3976382" cy="357790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29C4A25-56B8-3BDC-0D30-51DB69D6FA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64529" y="3280094"/>
            <a:ext cx="4379056" cy="355409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D87E89C-8E27-B252-56AA-A49CA94EEF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28932" y="3280094"/>
            <a:ext cx="4186107" cy="362745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3E8B568-5107-80D4-E56B-F65A1A48337B}"/>
              </a:ext>
            </a:extLst>
          </p:cNvPr>
          <p:cNvSpPr txBox="1"/>
          <p:nvPr/>
        </p:nvSpPr>
        <p:spPr>
          <a:xfrm>
            <a:off x="2670238" y="-110199"/>
            <a:ext cx="3361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CATEGORICAL VARIABLE</a:t>
            </a:r>
          </a:p>
        </p:txBody>
      </p:sp>
    </p:spTree>
    <p:extLst>
      <p:ext uri="{BB962C8B-B14F-4D97-AF65-F5344CB8AC3E}">
        <p14:creationId xmlns:p14="http://schemas.microsoft.com/office/powerpoint/2010/main" val="1263845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2C33E-1C0B-67A4-33EE-813D5D8B6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2BD9E41-9DE0-AE3F-870C-ABAA629553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37237" y="88901"/>
            <a:ext cx="4085437" cy="3203574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3C61574-F01A-5E76-CF02-F756BB35EE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00173"/>
            <a:ext cx="3942826" cy="31810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09EDCD2-C8E2-3950-6683-7904D54AC8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4529" y="151290"/>
            <a:ext cx="4623732" cy="318103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6DF36D9-3220-0D5E-4805-3B5A9BE5D4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222944"/>
            <a:ext cx="4169328" cy="37147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2F97C4A-6D64-F9EE-28A0-CB94AD1639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54089" y="3222944"/>
            <a:ext cx="3988267" cy="37147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341B212-ED7F-1F2E-3D95-D5CFBCFF363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27116" y="3280094"/>
            <a:ext cx="4371145" cy="36576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67EB95E-5F42-8168-9EFE-A04222354FAC}"/>
              </a:ext>
            </a:extLst>
          </p:cNvPr>
          <p:cNvSpPr txBox="1"/>
          <p:nvPr/>
        </p:nvSpPr>
        <p:spPr>
          <a:xfrm>
            <a:off x="1007187" y="-64958"/>
            <a:ext cx="4697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CONTINUOUS</a:t>
            </a:r>
            <a:r>
              <a:rPr lang="en-I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N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VARIABLE</a:t>
            </a:r>
          </a:p>
        </p:txBody>
      </p:sp>
    </p:spTree>
    <p:extLst>
      <p:ext uri="{BB962C8B-B14F-4D97-AF65-F5344CB8AC3E}">
        <p14:creationId xmlns:p14="http://schemas.microsoft.com/office/powerpoint/2010/main" val="924442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735</Words>
  <Application>Microsoft Office PowerPoint</Application>
  <PresentationFormat>Widescreen</PresentationFormat>
  <Paragraphs>111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-apple-system</vt:lpstr>
      <vt:lpstr>Arial</vt:lpstr>
      <vt:lpstr>Baloo</vt:lpstr>
      <vt:lpstr>Calibri</vt:lpstr>
      <vt:lpstr>Calibri Light</vt:lpstr>
      <vt:lpstr>Segoe UI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Anuj sawant</dc:creator>
  <cp:lastModifiedBy>Anuj sawant</cp:lastModifiedBy>
  <cp:revision>11</cp:revision>
  <dcterms:created xsi:type="dcterms:W3CDTF">2023-08-17T15:03:06Z</dcterms:created>
  <dcterms:modified xsi:type="dcterms:W3CDTF">2023-08-22T09:01:15Z</dcterms:modified>
</cp:coreProperties>
</file>