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SemiBold"/>
      <p:regular r:id="rId19"/>
      <p:bold r:id="rId20"/>
      <p:italic r:id="rId21"/>
      <p:boldItalic r:id="rId22"/>
    </p:embeddedFont>
    <p:embeddedFont>
      <p:font typeface="Unna"/>
      <p:regular r:id="rId23"/>
      <p:bold r:id="rId24"/>
      <p:italic r:id="rId25"/>
      <p:boldItalic r:id="rId26"/>
    </p:embeddedFont>
    <p:embeddedFont>
      <p:font typeface="Raleway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0ACAC3-C8EF-49AF-B71F-9C902279CC5F}">
  <a:tblStyle styleId="{020ACAC3-C8EF-49AF-B71F-9C902279C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Unna-bold.fntdata"/><Relationship Id="rId23" Type="http://schemas.openxmlformats.org/officeDocument/2006/relationships/font" Target="fonts/Unn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nna-boldItalic.fntdata"/><Relationship Id="rId25" Type="http://schemas.openxmlformats.org/officeDocument/2006/relationships/font" Target="fonts/Unna-italic.fntdata"/><Relationship Id="rId28" Type="http://schemas.openxmlformats.org/officeDocument/2006/relationships/font" Target="fonts/RalewayMedium-bold.fntdata"/><Relationship Id="rId27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alewaySemiBol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b4c6d2e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b4c6d2e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d42c1d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d42c1d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c2da407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c2da407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c2da407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c2da407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2da407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c2da407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c2da407f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c2da407f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c2da407f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c2da407f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c2da407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c2da407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3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s://flaticon.com/" TargetMode="External"/><Relationship Id="rId6" Type="http://schemas.openxmlformats.org/officeDocument/2006/relationships/hyperlink" Target="https://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3" type="title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4" type="subTitle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9" type="title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5" type="title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7" type="subTitle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8" type="title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9" type="subTitle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1" type="title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hasCustomPrompt="1" type="title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3" type="subTitle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_2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_1_1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2" type="subTitle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3" type="subTitle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subTitle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5" type="subTitle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subTitle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2" type="subTitle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3" type="subTitle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4" type="subTitle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5" type="subTitle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6" type="subTitle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7" type="subTitle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8" type="subTitle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2" type="subTitle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3" type="subTitle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4" type="subTitle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5" type="subTitle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subTitle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7" type="subTitle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subTitle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9" type="subTitle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3" type="subTitle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4" type="subTitle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5" type="subTitle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jpg"/><Relationship Id="rId4" Type="http://schemas.openxmlformats.org/officeDocument/2006/relationships/image" Target="../media/image26.png"/><Relationship Id="rId5" Type="http://schemas.openxmlformats.org/officeDocument/2006/relationships/hyperlink" Target="https://docs.qgis.org/3.28/en/docs/gentle_gis_introduction/topolog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jpg"/><Relationship Id="rId4" Type="http://schemas.openxmlformats.org/officeDocument/2006/relationships/hyperlink" Target="https://saturncloud.io/blog/simple-efficient-algorithm-for-finding-intersections-between-line-segments/" TargetMode="External"/><Relationship Id="rId5" Type="http://schemas.openxmlformats.org/officeDocument/2006/relationships/hyperlink" Target="https://youtube.com/playlist?list=PLubYOWSl9mItBLmB2WiFU0A_WINUSLtGH&amp;feature=shar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3"/>
          <p:cNvCxnSpPr/>
          <p:nvPr/>
        </p:nvCxnSpPr>
        <p:spPr>
          <a:xfrm>
            <a:off x="2431650" y="2760751"/>
            <a:ext cx="43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3"/>
          <p:cNvSpPr txBox="1"/>
          <p:nvPr>
            <p:ph type="ctrTitle"/>
          </p:nvPr>
        </p:nvSpPr>
        <p:spPr>
          <a:xfrm>
            <a:off x="-93375" y="1623125"/>
            <a:ext cx="83673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</a:rPr>
              <a:t>Pedagogical Aid</a:t>
            </a:r>
            <a:endParaRPr sz="4300">
              <a:solidFill>
                <a:schemeClr val="dk2"/>
              </a:solidFill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</a:rPr>
              <a:t>Line Segment Intersection</a:t>
            </a:r>
            <a:endParaRPr sz="4300"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2300850" y="2760762"/>
            <a:ext cx="45996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 Patel (ap8942)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4"/>
          <p:cNvCxnSpPr/>
          <p:nvPr/>
        </p:nvCxnSpPr>
        <p:spPr>
          <a:xfrm>
            <a:off x="3167250" y="1058650"/>
            <a:ext cx="28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972900" y="2199400"/>
            <a:ext cx="23994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</a:t>
            </a:r>
            <a:endParaRPr sz="2000"/>
          </a:p>
        </p:txBody>
      </p:sp>
      <p:sp>
        <p:nvSpPr>
          <p:cNvPr id="221" name="Google Shape;221;p34"/>
          <p:cNvSpPr txBox="1"/>
          <p:nvPr>
            <p:ph idx="3" type="title"/>
          </p:nvPr>
        </p:nvSpPr>
        <p:spPr>
          <a:xfrm>
            <a:off x="972900" y="1674800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01</a:t>
            </a:r>
            <a:endParaRPr sz="3400"/>
          </a:p>
        </p:txBody>
      </p:sp>
      <p:sp>
        <p:nvSpPr>
          <p:cNvPr id="222" name="Google Shape;222;p34"/>
          <p:cNvSpPr txBox="1"/>
          <p:nvPr>
            <p:ph idx="7" type="subTitle"/>
          </p:nvPr>
        </p:nvSpPr>
        <p:spPr>
          <a:xfrm>
            <a:off x="5784125" y="2182450"/>
            <a:ext cx="26466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Goal</a:t>
            </a:r>
            <a:endParaRPr sz="2000"/>
          </a:p>
        </p:txBody>
      </p:sp>
      <p:sp>
        <p:nvSpPr>
          <p:cNvPr id="223" name="Google Shape;223;p34"/>
          <p:cNvSpPr txBox="1"/>
          <p:nvPr>
            <p:ph idx="9" type="title"/>
          </p:nvPr>
        </p:nvSpPr>
        <p:spPr>
          <a:xfrm>
            <a:off x="5784125" y="1657850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03</a:t>
            </a:r>
            <a:endParaRPr sz="3400"/>
          </a:p>
        </p:txBody>
      </p:sp>
      <p:sp>
        <p:nvSpPr>
          <p:cNvPr id="224" name="Google Shape;224;p34"/>
          <p:cNvSpPr txBox="1"/>
          <p:nvPr>
            <p:ph idx="16" type="subTitle"/>
          </p:nvPr>
        </p:nvSpPr>
        <p:spPr>
          <a:xfrm>
            <a:off x="3372288" y="2199400"/>
            <a:ext cx="23994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Applications</a:t>
            </a:r>
            <a:endParaRPr sz="2000"/>
          </a:p>
        </p:txBody>
      </p:sp>
      <p:sp>
        <p:nvSpPr>
          <p:cNvPr id="225" name="Google Shape;225;p34"/>
          <p:cNvSpPr txBox="1"/>
          <p:nvPr>
            <p:ph idx="18" type="title"/>
          </p:nvPr>
        </p:nvSpPr>
        <p:spPr>
          <a:xfrm>
            <a:off x="3372288" y="1674800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02</a:t>
            </a:r>
            <a:endParaRPr sz="3400"/>
          </a:p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972900" y="3930425"/>
            <a:ext cx="23994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Planned Layout</a:t>
            </a:r>
            <a:endParaRPr sz="2000"/>
          </a:p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972900" y="3405825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04</a:t>
            </a:r>
            <a:endParaRPr sz="3400"/>
          </a:p>
        </p:txBody>
      </p:sp>
      <p:sp>
        <p:nvSpPr>
          <p:cNvPr id="228" name="Google Shape;228;p34"/>
          <p:cNvSpPr txBox="1"/>
          <p:nvPr>
            <p:ph idx="7" type="subTitle"/>
          </p:nvPr>
        </p:nvSpPr>
        <p:spPr>
          <a:xfrm>
            <a:off x="5784125" y="3913475"/>
            <a:ext cx="26466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229" name="Google Shape;229;p34"/>
          <p:cNvSpPr txBox="1"/>
          <p:nvPr>
            <p:ph idx="9" type="title"/>
          </p:nvPr>
        </p:nvSpPr>
        <p:spPr>
          <a:xfrm>
            <a:off x="5784125" y="3388875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06</a:t>
            </a:r>
            <a:endParaRPr sz="3400"/>
          </a:p>
        </p:txBody>
      </p:sp>
      <p:sp>
        <p:nvSpPr>
          <p:cNvPr id="230" name="Google Shape;230;p34"/>
          <p:cNvSpPr txBox="1"/>
          <p:nvPr>
            <p:ph idx="16" type="subTitle"/>
          </p:nvPr>
        </p:nvSpPr>
        <p:spPr>
          <a:xfrm>
            <a:off x="3372288" y="3930425"/>
            <a:ext cx="23994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Timeline</a:t>
            </a:r>
            <a:endParaRPr sz="2000"/>
          </a:p>
        </p:txBody>
      </p:sp>
      <p:sp>
        <p:nvSpPr>
          <p:cNvPr id="231" name="Google Shape;231;p34"/>
          <p:cNvSpPr txBox="1"/>
          <p:nvPr>
            <p:ph idx="18" type="title"/>
          </p:nvPr>
        </p:nvSpPr>
        <p:spPr>
          <a:xfrm>
            <a:off x="3372288" y="3405825"/>
            <a:ext cx="23994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05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5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5"/>
          <p:cNvSpPr txBox="1"/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1759350" y="1178400"/>
            <a:ext cx="56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Given a set of line segments, find all the points where they cross each other.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9" name="Google Shape;239;p35"/>
          <p:cNvCxnSpPr/>
          <p:nvPr/>
        </p:nvCxnSpPr>
        <p:spPr>
          <a:xfrm rot="10800000">
            <a:off x="3962494" y="2518125"/>
            <a:ext cx="0" cy="19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5"/>
          <p:cNvCxnSpPr/>
          <p:nvPr/>
        </p:nvCxnSpPr>
        <p:spPr>
          <a:xfrm flipH="1" rot="10800000">
            <a:off x="3262017" y="2569126"/>
            <a:ext cx="1547700" cy="16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/>
          <p:nvPr/>
        </p:nvCxnSpPr>
        <p:spPr>
          <a:xfrm flipH="1" rot="10800000">
            <a:off x="4695557" y="2440687"/>
            <a:ext cx="393000" cy="15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5"/>
          <p:cNvCxnSpPr/>
          <p:nvPr/>
        </p:nvCxnSpPr>
        <p:spPr>
          <a:xfrm>
            <a:off x="2757025" y="3299735"/>
            <a:ext cx="1585500" cy="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5"/>
          <p:cNvCxnSpPr/>
          <p:nvPr/>
        </p:nvCxnSpPr>
        <p:spPr>
          <a:xfrm flipH="1" rot="10800000">
            <a:off x="2762300" y="2186231"/>
            <a:ext cx="1386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5"/>
          <p:cNvCxnSpPr/>
          <p:nvPr/>
        </p:nvCxnSpPr>
        <p:spPr>
          <a:xfrm>
            <a:off x="5518216" y="2348087"/>
            <a:ext cx="0" cy="14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5"/>
          <p:cNvCxnSpPr/>
          <p:nvPr/>
        </p:nvCxnSpPr>
        <p:spPr>
          <a:xfrm>
            <a:off x="4320879" y="2484057"/>
            <a:ext cx="188970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5"/>
          <p:cNvSpPr/>
          <p:nvPr/>
        </p:nvSpPr>
        <p:spPr>
          <a:xfrm>
            <a:off x="3909577" y="3400136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3551687" y="3771847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3909577" y="3970987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652284" y="2636995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5465299" y="3097958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922116" y="2788356"/>
            <a:ext cx="1059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6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6"/>
          <p:cNvSpPr txBox="1"/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Applications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188100" y="1540400"/>
            <a:ext cx="50442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 optimize route planning, find all the locations where roads intersect.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Alternatively, Find all the possible locations of bridges, by checking the intersections between roads and rivers. (basically spatial analysis)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in computer graphics for tasks such as collision detection, ray tracing, and determining whether geometric shapes intersect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in physics simulations for particle interactions and collision detection in simulations of physical systems.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And much more...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425" y="1540400"/>
            <a:ext cx="3552976" cy="23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451425" y="3957675"/>
            <a:ext cx="34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Figure: 1 Spatial Analysis Application for Line Segment Intersection Problem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8574975" y="41577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1786150" y="4847100"/>
            <a:ext cx="5136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Figure 1: credits: </a:t>
            </a:r>
            <a:r>
              <a:rPr lang="en" sz="7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https://docs.qgis.org/3.28/en/docs/gentle_gis_introduction/topology.html</a:t>
            </a:r>
            <a:endParaRPr sz="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37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7"/>
          <p:cNvSpPr txBox="1"/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Goal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881950" y="1178400"/>
            <a:ext cx="6502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 list of line segments - Manual or Randomized Initializations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 of Intersection Points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initialize line segments randomly in one click.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user to click on graphs to initialize line segments.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Pause, Resume, Step and Reset buttons to observe algorithm execution.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Pseudocode highlighting.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Structure Visualization in real-time.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➢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Animations to make everything look cleaner and nicer.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/>
          <p:nvPr/>
        </p:nvSpPr>
        <p:spPr>
          <a:xfrm>
            <a:off x="766200" y="993125"/>
            <a:ext cx="7611600" cy="35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66200" y="993125"/>
            <a:ext cx="1289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Screen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5291725" y="1323400"/>
            <a:ext cx="2942400" cy="200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863875" y="1323400"/>
            <a:ext cx="4264800" cy="223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5291725" y="3475950"/>
            <a:ext cx="2942400" cy="101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63875" y="3706625"/>
            <a:ext cx="717900" cy="31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046438" y="3706625"/>
            <a:ext cx="717900" cy="31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3229000" y="3706625"/>
            <a:ext cx="717900" cy="31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4410775" y="3706625"/>
            <a:ext cx="717900" cy="31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863875" y="4173450"/>
            <a:ext cx="4264800" cy="31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2351425" y="2190000"/>
            <a:ext cx="1289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6425725" y="2123800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Chart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867125" y="3713100"/>
            <a:ext cx="71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Pause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2048063" y="3706625"/>
            <a:ext cx="71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Resume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3229000" y="3706625"/>
            <a:ext cx="71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Step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4411550" y="3706625"/>
            <a:ext cx="71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Reset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867125" y="4173450"/>
            <a:ext cx="4264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5369575" y="3824700"/>
            <a:ext cx="2786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Data Structure Visualization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2" name="Google Shape;292;p38"/>
          <p:cNvCxnSpPr/>
          <p:nvPr/>
        </p:nvCxnSpPr>
        <p:spPr>
          <a:xfrm>
            <a:off x="2479650" y="7251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8"/>
          <p:cNvSpPr txBox="1"/>
          <p:nvPr>
            <p:ph type="title"/>
          </p:nvPr>
        </p:nvSpPr>
        <p:spPr>
          <a:xfrm>
            <a:off x="713250" y="2469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Planned Layout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9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9"/>
          <p:cNvSpPr txBox="1"/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Timeline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00" name="Google Shape;300;p39"/>
          <p:cNvGraphicFramePr/>
          <p:nvPr/>
        </p:nvGraphicFramePr>
        <p:xfrm>
          <a:off x="1930475" y="1278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{020ACAC3-C8EF-49AF-B71F-9C902279CC5F}</a:tableStyleId>
              </a:tblPr>
              <a:tblGrid>
                <a:gridCol w="1712950"/>
                <a:gridCol w="3570075"/>
              </a:tblGrid>
              <a:tr h="32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nna"/>
                          <a:ea typeface="Unna"/>
                          <a:cs typeface="Unna"/>
                          <a:sym typeface="Unna"/>
                        </a:rPr>
                        <a:t>Week No</a:t>
                      </a:r>
                      <a:endParaRPr sz="1800">
                        <a:solidFill>
                          <a:srgbClr val="FFFFFF"/>
                        </a:solidFill>
                        <a:latin typeface="Unna"/>
                        <a:ea typeface="Unna"/>
                        <a:cs typeface="Unna"/>
                        <a:sym typeface="Un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Unna"/>
                          <a:ea typeface="Unna"/>
                          <a:cs typeface="Unna"/>
                          <a:sym typeface="Unna"/>
                        </a:rPr>
                        <a:t>Goals</a:t>
                      </a:r>
                      <a:endParaRPr sz="1800">
                        <a:solidFill>
                          <a:srgbClr val="FFFFFF"/>
                        </a:solidFill>
                        <a:latin typeface="Unna"/>
                        <a:ea typeface="Unna"/>
                        <a:cs typeface="Unna"/>
                        <a:sym typeface="Unn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6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Implementing Base Algorithm and Data Structures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7 &amp; 8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Adding Graphs and Animations on Code Execution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9 &amp; 10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Pseudocode Highlighting and Action Buttons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11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and Manual Initializations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12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Data Structure visualization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13 - end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Code cleanup, bug fixes and preparing final documentation</a:t>
                      </a:r>
                      <a:endParaRPr sz="13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C4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40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0"/>
          <p:cNvSpPr txBox="1"/>
          <p:nvPr>
            <p:ph type="title"/>
          </p:nvPr>
        </p:nvSpPr>
        <p:spPr>
          <a:xfrm>
            <a:off x="713250" y="5804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807850" y="1948350"/>
            <a:ext cx="6502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CSCI 716 - Week 4 Lecture Slides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Line Segment Intersection Blogpost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aleway"/>
              <a:buChar char="❖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Line Intersection problem - Philipp Kindermann (YouTube)</a:t>
            </a:r>
            <a:r>
              <a:rPr lang="en" sz="12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713250" y="1843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