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aleway" pitchFamily="2" charset="0"/>
      <p:regular r:id="rId12"/>
      <p:bold r:id="rId13"/>
      <p:italic r:id="rId14"/>
      <p:boldItalic r:id="rId15"/>
    </p:embeddedFont>
    <p:embeddedFont>
      <p:font typeface="Raleway Medium" pitchFamily="2" charset="0"/>
      <p:regular r:id="rId16"/>
      <p:bold r:id="rId17"/>
      <p:italic r:id="rId18"/>
      <p:boldItalic r:id="rId19"/>
    </p:embeddedFont>
    <p:embeddedFont>
      <p:font typeface="Raleway SemiBold" pitchFamily="2" charset="0"/>
      <p:regular r:id="rId20"/>
      <p:bold r:id="rId21"/>
      <p:italic r:id="rId22"/>
      <p:boldItalic r:id="rId23"/>
    </p:embeddedFont>
    <p:embeddedFont>
      <p:font typeface="Unn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ACAC3-C8EF-49AF-B71F-9C902279CC5F}">
  <a:tblStyle styleId="{020ACAC3-C8EF-49AF-B71F-9C902279CC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35" autoAdjust="0"/>
  </p:normalViewPr>
  <p:slideViewPr>
    <p:cSldViewPr snapToGrid="0">
      <p:cViewPr varScale="1">
        <p:scale>
          <a:sx n="115" d="100"/>
          <a:sy n="115" d="100"/>
        </p:scale>
        <p:origin x="14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and good afternoon everyone, I am </a:t>
            </a:r>
            <a:r>
              <a:rPr lang="en-US" dirty="0" err="1"/>
              <a:t>anuj</a:t>
            </a:r>
            <a:r>
              <a:rPr lang="en-US" dirty="0"/>
              <a:t> </a:t>
            </a:r>
            <a:r>
              <a:rPr lang="en-US" dirty="0" err="1"/>
              <a:t>patel</a:t>
            </a:r>
            <a:r>
              <a:rPr lang="en-US" dirty="0"/>
              <a:t> and the topic for my project (well which is same as the previous group) is a simulation tool for Line segment intersection problem USING line sweep method (same thing as everyone learned in week 4).</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this, is the table of contents for this presentation. I will first talk about the problem and its applications followed by project information and timeline for the same.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Talking about the problem, we have a set of different line segments, what our task is to find all the intersection points between them. I am not going too deep about how part of the problem because that’s out of scope for this talk and I assume everyone is already familiar.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c2da407f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4c2da407f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 small list of applications where it is useful to find the intersection points. In the image, we have water bodies represented by blue strokes and roads represented by gold color. Assume that our job is to find the location of possible bridges from the image, we can find the intersections of roads and rivers to do so.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use the same algorithm to check if 2 objects are colliding with each other by finding their intersections.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that’s just a part of </a:t>
            </a:r>
            <a:r>
              <a:rPr lang="en-US" dirty="0" err="1"/>
              <a:t>whats</a:t>
            </a:r>
            <a:r>
              <a:rPr lang="en-US" dirty="0"/>
              <a:t> possible with same, so its important for students to know and understand this problem and its solution.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4c2da407f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4c2da407f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that’s where this project comes in, the main aim of this project is to help others understand line segment intersection problem using the line sweep algorithm which has an </a:t>
            </a:r>
            <a:r>
              <a:rPr lang="en-US" dirty="0" err="1"/>
              <a:t>nlogn</a:t>
            </a:r>
            <a:r>
              <a:rPr lang="en-US" dirty="0"/>
              <a:t> time complexity, so more on the efficient side of spectrum.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application will take set of line segments as input, either randomly initialized by clicking one button or manually initialized by clicking different points on graph, both of which be possible.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output will be a list of intersection points for all those line segments.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also a list of features I plan to implement for the application including pseudocode highlighting and code control flow buttons.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4c2da407f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4c2da407f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planned layout for the application, we have pseudocode area, chart area, results, stepper buttons, and random initialization button. Should be pretty easy to understand and use. I do hope everything fits in a 1080p screen because having a scrollbar will make it look bit ugly.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c2da407f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c2da407f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general timeline for the project, a little bit more detailed one is on the website.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4c2da407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4c2da407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references here.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c2da407f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4c2da407f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Erm, questions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s://freepik.com/" TargetMode="External"/><Relationship Id="rId5" Type="http://schemas.openxmlformats.org/officeDocument/2006/relationships/hyperlink" Target="https://flaticon.com/"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27538" y="-28787"/>
            <a:ext cx="9199075" cy="5201074"/>
          </a:xfrm>
          <a:prstGeom prst="rect">
            <a:avLst/>
          </a:prstGeom>
          <a:noFill/>
          <a:ln>
            <a:noFill/>
          </a:ln>
        </p:spPr>
      </p:pic>
      <p:sp>
        <p:nvSpPr>
          <p:cNvPr id="56" name="Google Shape;56;p11"/>
          <p:cNvSpPr txBox="1">
            <a:spLocks noGrp="1"/>
          </p:cNvSpPr>
          <p:nvPr>
            <p:ph type="title" hasCustomPrompt="1"/>
          </p:nvPr>
        </p:nvSpPr>
        <p:spPr>
          <a:xfrm>
            <a:off x="2015400" y="1749638"/>
            <a:ext cx="5113200" cy="12153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7" name="Google Shape;57;p11"/>
          <p:cNvSpPr txBox="1">
            <a:spLocks noGrp="1"/>
          </p:cNvSpPr>
          <p:nvPr>
            <p:ph type="subTitle" idx="1"/>
          </p:nvPr>
        </p:nvSpPr>
        <p:spPr>
          <a:xfrm>
            <a:off x="2015400" y="3005363"/>
            <a:ext cx="51132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pic>
        <p:nvPicPr>
          <p:cNvPr id="58" name="Google Shape;58;p1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4" name="Google Shape;84;p1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85" name="Google Shape;85;p14"/>
          <p:cNvSpPr txBox="1">
            <a:spLocks noGrp="1"/>
          </p:cNvSpPr>
          <p:nvPr>
            <p:ph type="title"/>
          </p:nvPr>
        </p:nvSpPr>
        <p:spPr>
          <a:xfrm>
            <a:off x="3152100" y="3110800"/>
            <a:ext cx="2839800" cy="33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6" name="Google Shape;86;p1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bg>
      <p:bgPr>
        <a:solidFill>
          <a:schemeClr val="dk1"/>
        </a:solidFill>
        <a:effectLst/>
      </p:bgPr>
    </p:bg>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9" name="Google Shape;89;p1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0" name="Google Shape;90;p15"/>
          <p:cNvSpPr txBox="1">
            <a:spLocks noGrp="1"/>
          </p:cNvSpPr>
          <p:nvPr>
            <p:ph type="title"/>
          </p:nvPr>
        </p:nvSpPr>
        <p:spPr>
          <a:xfrm>
            <a:off x="4978100" y="2078750"/>
            <a:ext cx="3055200" cy="8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91" name="Google Shape;91;p15"/>
          <p:cNvSpPr txBox="1">
            <a:spLocks noGrp="1"/>
          </p:cNvSpPr>
          <p:nvPr>
            <p:ph type="subTitle" idx="1"/>
          </p:nvPr>
        </p:nvSpPr>
        <p:spPr>
          <a:xfrm>
            <a:off x="49781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2" name="Google Shape;92;p15"/>
          <p:cNvSpPr txBox="1">
            <a:spLocks noGrp="1"/>
          </p:cNvSpPr>
          <p:nvPr>
            <p:ph type="title" idx="2" hasCustomPrompt="1"/>
          </p:nvPr>
        </p:nvSpPr>
        <p:spPr>
          <a:xfrm>
            <a:off x="4978100" y="1282525"/>
            <a:ext cx="30552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bg>
      <p:bgPr>
        <a:solidFill>
          <a:schemeClr val="dk1"/>
        </a:solid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95" name="Google Shape;95;p1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6" name="Google Shape;96;p16"/>
          <p:cNvSpPr txBox="1">
            <a:spLocks noGrp="1"/>
          </p:cNvSpPr>
          <p:nvPr>
            <p:ph type="title" hasCustomPrompt="1"/>
          </p:nvPr>
        </p:nvSpPr>
        <p:spPr>
          <a:xfrm>
            <a:off x="2485200" y="135607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7" name="Google Shape;97;p16"/>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98" name="Google Shape;98;p16"/>
          <p:cNvSpPr txBox="1">
            <a:spLocks noGrp="1"/>
          </p:cNvSpPr>
          <p:nvPr>
            <p:ph type="title" idx="2" hasCustomPrompt="1"/>
          </p:nvPr>
        </p:nvSpPr>
        <p:spPr>
          <a:xfrm>
            <a:off x="2485200" y="274242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9" name="Google Shape;99;p16"/>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_1_1">
    <p:bg>
      <p:bgPr>
        <a:solidFill>
          <a:schemeClr val="dk1"/>
        </a:solidFill>
        <a:effectLst/>
      </p:bgPr>
    </p:bg>
    <p:spTree>
      <p:nvGrpSpPr>
        <p:cNvPr id="1" name="Shape 100"/>
        <p:cNvGrpSpPr/>
        <p:nvPr/>
      </p:nvGrpSpPr>
      <p:grpSpPr>
        <a:xfrm>
          <a:off x="0" y="0"/>
          <a:ext cx="0" cy="0"/>
          <a:chOff x="0" y="0"/>
          <a:chExt cx="0" cy="0"/>
        </a:xfrm>
      </p:grpSpPr>
      <p:pic>
        <p:nvPicPr>
          <p:cNvPr id="101" name="Google Shape;101;p1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2" name="Google Shape;102;p17"/>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3" name="Google Shape;103;p1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7" name="Google Shape;107;p18"/>
          <p:cNvSpPr txBox="1">
            <a:spLocks noGrp="1"/>
          </p:cNvSpPr>
          <p:nvPr>
            <p:ph type="title"/>
          </p:nvPr>
        </p:nvSpPr>
        <p:spPr>
          <a:xfrm>
            <a:off x="2833050" y="1425500"/>
            <a:ext cx="3477900" cy="978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8300"/>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a:endParaRPr/>
          </a:p>
        </p:txBody>
      </p:sp>
      <p:sp>
        <p:nvSpPr>
          <p:cNvPr id="108" name="Google Shape;108;p18"/>
          <p:cNvSpPr txBox="1">
            <a:spLocks noGrp="1"/>
          </p:cNvSpPr>
          <p:nvPr>
            <p:ph type="subTitle" idx="1"/>
          </p:nvPr>
        </p:nvSpPr>
        <p:spPr>
          <a:xfrm>
            <a:off x="3095550" y="2631988"/>
            <a:ext cx="29529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2_1_1_1_1">
    <p:bg>
      <p:bgPr>
        <a:solidFill>
          <a:schemeClr val="dk1"/>
        </a:solidFill>
        <a:effectLst/>
      </p:bgPr>
    </p:bg>
    <p:spTree>
      <p:nvGrpSpPr>
        <p:cNvPr id="1" name="Shape 109"/>
        <p:cNvGrpSpPr/>
        <p:nvPr/>
      </p:nvGrpSpPr>
      <p:grpSpPr>
        <a:xfrm>
          <a:off x="0" y="0"/>
          <a:ext cx="0" cy="0"/>
          <a:chOff x="0" y="0"/>
          <a:chExt cx="0" cy="0"/>
        </a:xfrm>
      </p:grpSpPr>
      <p:pic>
        <p:nvPicPr>
          <p:cNvPr id="110" name="Google Shape;110;p1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1" name="Google Shape;111;p1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2" name="Google Shape;112;p1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3" name="Google Shape;113;p19"/>
          <p:cNvSpPr txBox="1">
            <a:spLocks noGrp="1"/>
          </p:cNvSpPr>
          <p:nvPr>
            <p:ph type="subTitle" idx="1"/>
          </p:nvPr>
        </p:nvSpPr>
        <p:spPr>
          <a:xfrm>
            <a:off x="53737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2_1_1_1_1_1">
    <p:bg>
      <p:bgPr>
        <a:solidFill>
          <a:schemeClr val="dk1"/>
        </a:solidFill>
        <a:effectLst/>
      </p:bgPr>
    </p:bg>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6" name="Google Shape;116;p2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7" name="Google Shape;117;p20"/>
          <p:cNvSpPr txBox="1">
            <a:spLocks noGrp="1"/>
          </p:cNvSpPr>
          <p:nvPr>
            <p:ph type="title"/>
          </p:nvPr>
        </p:nvSpPr>
        <p:spPr>
          <a:xfrm>
            <a:off x="2694275" y="1034825"/>
            <a:ext cx="37554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8" name="Google Shape;118;p20"/>
          <p:cNvSpPr txBox="1">
            <a:spLocks noGrp="1"/>
          </p:cNvSpPr>
          <p:nvPr>
            <p:ph type="subTitle" idx="1"/>
          </p:nvPr>
        </p:nvSpPr>
        <p:spPr>
          <a:xfrm>
            <a:off x="2276400" y="1968625"/>
            <a:ext cx="4591200" cy="219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Arial"/>
              <a:buChar char="●"/>
              <a:defRPr sz="1600"/>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endParaRPr/>
          </a:p>
        </p:txBody>
      </p:sp>
      <p:pic>
        <p:nvPicPr>
          <p:cNvPr id="119" name="Google Shape;119;p20"/>
          <p:cNvPicPr preferRelativeResize="0"/>
          <p:nvPr/>
        </p:nvPicPr>
        <p:blipFill>
          <a:blip r:embed="rId2">
            <a:alphaModFix/>
          </a:blip>
          <a:stretch>
            <a:fillRect/>
          </a:stretch>
        </p:blipFill>
        <p:spPr>
          <a:xfrm>
            <a:off x="-27538" y="-28787"/>
            <a:ext cx="9199075" cy="52010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 name="Google Shape;15;p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 name="Google Shape;16;p3"/>
          <p:cNvSpPr txBox="1">
            <a:spLocks noGrp="1"/>
          </p:cNvSpPr>
          <p:nvPr>
            <p:ph type="title"/>
          </p:nvPr>
        </p:nvSpPr>
        <p:spPr>
          <a:xfrm>
            <a:off x="2197650" y="2078738"/>
            <a:ext cx="4748700" cy="8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7" name="Google Shape;17;p3"/>
          <p:cNvSpPr txBox="1">
            <a:spLocks noGrp="1"/>
          </p:cNvSpPr>
          <p:nvPr>
            <p:ph type="subTitle" idx="1"/>
          </p:nvPr>
        </p:nvSpPr>
        <p:spPr>
          <a:xfrm>
            <a:off x="30444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197650" y="1282513"/>
            <a:ext cx="47487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2_1_1_1_1_1_1">
    <p:bg>
      <p:bgPr>
        <a:solidFill>
          <a:schemeClr val="dk1"/>
        </a:solidFill>
        <a:effectLst/>
      </p:bgPr>
    </p:bg>
    <p:spTree>
      <p:nvGrpSpPr>
        <p:cNvPr id="1" name="Shape 120"/>
        <p:cNvGrpSpPr/>
        <p:nvPr/>
      </p:nvGrpSpPr>
      <p:grpSpPr>
        <a:xfrm>
          <a:off x="0" y="0"/>
          <a:ext cx="0" cy="0"/>
          <a:chOff x="0" y="0"/>
          <a:chExt cx="0" cy="0"/>
        </a:xfrm>
      </p:grpSpPr>
      <p:pic>
        <p:nvPicPr>
          <p:cNvPr id="121" name="Google Shape;121;p2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22" name="Google Shape;122;p21"/>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23" name="Google Shape;123;p21"/>
          <p:cNvSpPr txBox="1">
            <a:spLocks noGrp="1"/>
          </p:cNvSpPr>
          <p:nvPr>
            <p:ph type="title"/>
          </p:nvPr>
        </p:nvSpPr>
        <p:spPr>
          <a:xfrm>
            <a:off x="4920000"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4" name="Google Shape;124;p21"/>
          <p:cNvSpPr txBox="1">
            <a:spLocks noGrp="1"/>
          </p:cNvSpPr>
          <p:nvPr>
            <p:ph type="subTitle" idx="1"/>
          </p:nvPr>
        </p:nvSpPr>
        <p:spPr>
          <a:xfrm>
            <a:off x="4920000"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2_1_1_1_1_1_1_1">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27" name="Google Shape;127;p22"/>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28" name="Google Shape;128;p22"/>
          <p:cNvSpPr txBox="1">
            <a:spLocks noGrp="1"/>
          </p:cNvSpPr>
          <p:nvPr>
            <p:ph type="title"/>
          </p:nvPr>
        </p:nvSpPr>
        <p:spPr>
          <a:xfrm flipH="1">
            <a:off x="1172525" y="1588475"/>
            <a:ext cx="3162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9" name="Google Shape;129;p22"/>
          <p:cNvSpPr txBox="1">
            <a:spLocks noGrp="1"/>
          </p:cNvSpPr>
          <p:nvPr>
            <p:ph type="subTitle" idx="1"/>
          </p:nvPr>
        </p:nvSpPr>
        <p:spPr>
          <a:xfrm flipH="1">
            <a:off x="1172525" y="2283550"/>
            <a:ext cx="3162600" cy="130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2_1_1_1_1_1_1_1_1">
    <p:bg>
      <p:bgPr>
        <a:solidFill>
          <a:schemeClr val="dk1"/>
        </a:solidFill>
        <a:effectLst/>
      </p:bgPr>
    </p:bg>
    <p:spTree>
      <p:nvGrpSpPr>
        <p:cNvPr id="1" name="Shape 130"/>
        <p:cNvGrpSpPr/>
        <p:nvPr/>
      </p:nvGrpSpPr>
      <p:grpSpPr>
        <a:xfrm>
          <a:off x="0" y="0"/>
          <a:ext cx="0" cy="0"/>
          <a:chOff x="0" y="0"/>
          <a:chExt cx="0" cy="0"/>
        </a:xfrm>
      </p:grpSpPr>
      <p:pic>
        <p:nvPicPr>
          <p:cNvPr id="131" name="Google Shape;131;p2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32" name="Google Shape;132;p2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33" name="Google Shape;133;p23"/>
          <p:cNvSpPr txBox="1">
            <a:spLocks noGrp="1"/>
          </p:cNvSpPr>
          <p:nvPr>
            <p:ph type="title"/>
          </p:nvPr>
        </p:nvSpPr>
        <p:spPr>
          <a:xfrm flipH="1">
            <a:off x="713250" y="1374400"/>
            <a:ext cx="3619800" cy="15720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
        <p:nvSpPr>
          <p:cNvPr id="134" name="Google Shape;134;p23"/>
          <p:cNvSpPr txBox="1">
            <a:spLocks noGrp="1"/>
          </p:cNvSpPr>
          <p:nvPr>
            <p:ph type="subTitle" idx="1"/>
          </p:nvPr>
        </p:nvSpPr>
        <p:spPr>
          <a:xfrm flipH="1">
            <a:off x="713250" y="3044047"/>
            <a:ext cx="3619800" cy="7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CUSTOM_2_1_1_1_1_1_1_1_1_2">
    <p:bg>
      <p:bgPr>
        <a:solidFill>
          <a:schemeClr val="dk1"/>
        </a:solidFill>
        <a:effectLst/>
      </p:bgPr>
    </p:bg>
    <p:spTree>
      <p:nvGrpSpPr>
        <p:cNvPr id="1" name="Shape 135"/>
        <p:cNvGrpSpPr/>
        <p:nvPr/>
      </p:nvGrpSpPr>
      <p:grpSpPr>
        <a:xfrm>
          <a:off x="0" y="0"/>
          <a:ext cx="0" cy="0"/>
          <a:chOff x="0" y="0"/>
          <a:chExt cx="0" cy="0"/>
        </a:xfrm>
      </p:grpSpPr>
      <p:pic>
        <p:nvPicPr>
          <p:cNvPr id="136" name="Google Shape;136;p2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37" name="Google Shape;137;p24"/>
          <p:cNvPicPr preferRelativeResize="0"/>
          <p:nvPr/>
        </p:nvPicPr>
        <p:blipFill rotWithShape="1">
          <a:blip r:embed="rId3">
            <a:alphaModFix/>
          </a:blip>
          <a:srcRect/>
          <a:stretch/>
        </p:blipFill>
        <p:spPr>
          <a:xfrm rot="10800000">
            <a:off x="-36599" y="-36550"/>
            <a:ext cx="9217198" cy="5216599"/>
          </a:xfrm>
          <a:prstGeom prst="rect">
            <a:avLst/>
          </a:prstGeom>
          <a:noFill/>
          <a:ln>
            <a:noFill/>
          </a:ln>
        </p:spPr>
      </p:pic>
      <p:sp>
        <p:nvSpPr>
          <p:cNvPr id="138" name="Google Shape;138;p2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24"/>
          <p:cNvSpPr txBox="1">
            <a:spLocks noGrp="1"/>
          </p:cNvSpPr>
          <p:nvPr>
            <p:ph type="subTitle" idx="1"/>
          </p:nvPr>
        </p:nvSpPr>
        <p:spPr>
          <a:xfrm flipH="1">
            <a:off x="1130250" y="2255950"/>
            <a:ext cx="2750400" cy="11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CUSTOM_2_1_1_1_1_1_1_1_1_1">
    <p:bg>
      <p:bgPr>
        <a:solidFill>
          <a:schemeClr val="dk1"/>
        </a:solidFill>
        <a:effectLst/>
      </p:bgPr>
    </p:bg>
    <p:spTree>
      <p:nvGrpSpPr>
        <p:cNvPr id="1" name="Shape 140"/>
        <p:cNvGrpSpPr/>
        <p:nvPr/>
      </p:nvGrpSpPr>
      <p:grpSpPr>
        <a:xfrm>
          <a:off x="0" y="0"/>
          <a:ext cx="0" cy="0"/>
          <a:chOff x="0" y="0"/>
          <a:chExt cx="0" cy="0"/>
        </a:xfrm>
      </p:grpSpPr>
      <p:pic>
        <p:nvPicPr>
          <p:cNvPr id="141" name="Google Shape;141;p2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2" name="Google Shape;142;p25"/>
          <p:cNvPicPr preferRelativeResize="0"/>
          <p:nvPr/>
        </p:nvPicPr>
        <p:blipFill rotWithShape="1">
          <a:blip r:embed="rId3">
            <a:alphaModFix/>
          </a:blip>
          <a:srcRect l="49" r="49"/>
          <a:stretch/>
        </p:blipFill>
        <p:spPr>
          <a:xfrm>
            <a:off x="-36599" y="-36550"/>
            <a:ext cx="9217198" cy="5216600"/>
          </a:xfrm>
          <a:prstGeom prst="rect">
            <a:avLst/>
          </a:prstGeom>
          <a:noFill/>
          <a:ln>
            <a:noFill/>
          </a:ln>
        </p:spPr>
      </p:pic>
      <p:sp>
        <p:nvSpPr>
          <p:cNvPr id="143" name="Google Shape;143;p25"/>
          <p:cNvSpPr txBox="1">
            <a:spLocks noGrp="1"/>
          </p:cNvSpPr>
          <p:nvPr>
            <p:ph type="subTitle" idx="1"/>
          </p:nvPr>
        </p:nvSpPr>
        <p:spPr>
          <a:xfrm>
            <a:off x="713225" y="1297400"/>
            <a:ext cx="4250100" cy="32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5" name="Google Shape;145;p25"/>
          <p:cNvSpPr txBox="1">
            <a:spLocks noGrp="1"/>
          </p:cNvSpPr>
          <p:nvPr>
            <p:ph type="subTitle" idx="2"/>
          </p:nvPr>
        </p:nvSpPr>
        <p:spPr>
          <a:xfrm>
            <a:off x="4963325" y="1833200"/>
            <a:ext cx="3467400" cy="27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dk1"/>
        </a:solidFill>
        <a:effectLst/>
      </p:bgPr>
    </p:bg>
    <p:spTree>
      <p:nvGrpSpPr>
        <p:cNvPr id="1" name="Shape 146"/>
        <p:cNvGrpSpPr/>
        <p:nvPr/>
      </p:nvGrpSpPr>
      <p:grpSpPr>
        <a:xfrm>
          <a:off x="0" y="0"/>
          <a:ext cx="0" cy="0"/>
          <a:chOff x="0" y="0"/>
          <a:chExt cx="0" cy="0"/>
        </a:xfrm>
      </p:grpSpPr>
      <p:pic>
        <p:nvPicPr>
          <p:cNvPr id="147" name="Google Shape;147;p2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8" name="Google Shape;148;p2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49" name="Google Shape;149;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50" name="Google Shape;150;p26"/>
          <p:cNvSpPr txBox="1">
            <a:spLocks noGrp="1"/>
          </p:cNvSpPr>
          <p:nvPr>
            <p:ph type="subTitle" idx="1"/>
          </p:nvPr>
        </p:nvSpPr>
        <p:spPr>
          <a:xfrm>
            <a:off x="1167675"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1" name="Google Shape;151;p26"/>
          <p:cNvSpPr txBox="1">
            <a:spLocks noGrp="1"/>
          </p:cNvSpPr>
          <p:nvPr>
            <p:ph type="subTitle" idx="2"/>
          </p:nvPr>
        </p:nvSpPr>
        <p:spPr>
          <a:xfrm>
            <a:off x="1167676"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6"/>
          <p:cNvSpPr txBox="1">
            <a:spLocks noGrp="1"/>
          </p:cNvSpPr>
          <p:nvPr>
            <p:ph type="subTitle" idx="3"/>
          </p:nvPr>
        </p:nvSpPr>
        <p:spPr>
          <a:xfrm>
            <a:off x="5837650"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3" name="Google Shape;153;p26"/>
          <p:cNvSpPr txBox="1">
            <a:spLocks noGrp="1"/>
          </p:cNvSpPr>
          <p:nvPr>
            <p:ph type="subTitle" idx="4"/>
          </p:nvPr>
        </p:nvSpPr>
        <p:spPr>
          <a:xfrm>
            <a:off x="5837651"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6"/>
          <p:cNvSpPr txBox="1">
            <a:spLocks noGrp="1"/>
          </p:cNvSpPr>
          <p:nvPr>
            <p:ph type="subTitle" idx="5"/>
          </p:nvPr>
        </p:nvSpPr>
        <p:spPr>
          <a:xfrm>
            <a:off x="3502662"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5" name="Google Shape;155;p26"/>
          <p:cNvSpPr txBox="1">
            <a:spLocks noGrp="1"/>
          </p:cNvSpPr>
          <p:nvPr>
            <p:ph type="subTitle" idx="6"/>
          </p:nvPr>
        </p:nvSpPr>
        <p:spPr>
          <a:xfrm>
            <a:off x="3502664"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CUSTOM_4_1">
    <p:bg>
      <p:bgPr>
        <a:solidFill>
          <a:schemeClr val="dk1"/>
        </a:solidFill>
        <a:effectLst/>
      </p:bgPr>
    </p:bg>
    <p:spTree>
      <p:nvGrpSpPr>
        <p:cNvPr id="1" name="Shape 156"/>
        <p:cNvGrpSpPr/>
        <p:nvPr/>
      </p:nvGrpSpPr>
      <p:grpSpPr>
        <a:xfrm>
          <a:off x="0" y="0"/>
          <a:ext cx="0" cy="0"/>
          <a:chOff x="0" y="0"/>
          <a:chExt cx="0" cy="0"/>
        </a:xfrm>
      </p:grpSpPr>
      <p:pic>
        <p:nvPicPr>
          <p:cNvPr id="157" name="Google Shape;157;p2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8" name="Google Shape;158;p27"/>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59" name="Google Shape;159;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27"/>
          <p:cNvSpPr txBox="1">
            <a:spLocks noGrp="1"/>
          </p:cNvSpPr>
          <p:nvPr>
            <p:ph type="subTitle" idx="1"/>
          </p:nvPr>
        </p:nvSpPr>
        <p:spPr>
          <a:xfrm>
            <a:off x="994050"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1" name="Google Shape;161;p27"/>
          <p:cNvSpPr txBox="1">
            <a:spLocks noGrp="1"/>
          </p:cNvSpPr>
          <p:nvPr>
            <p:ph type="subTitle" idx="2"/>
          </p:nvPr>
        </p:nvSpPr>
        <p:spPr>
          <a:xfrm>
            <a:off x="994050"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subTitle" idx="3"/>
          </p:nvPr>
        </p:nvSpPr>
        <p:spPr>
          <a:xfrm>
            <a:off x="6011275"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3" name="Google Shape;163;p27"/>
          <p:cNvSpPr txBox="1">
            <a:spLocks noGrp="1"/>
          </p:cNvSpPr>
          <p:nvPr>
            <p:ph type="subTitle" idx="4"/>
          </p:nvPr>
        </p:nvSpPr>
        <p:spPr>
          <a:xfrm>
            <a:off x="6011275"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subTitle" idx="5"/>
          </p:nvPr>
        </p:nvSpPr>
        <p:spPr>
          <a:xfrm>
            <a:off x="3502662" y="2614450"/>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65" name="Google Shape;165;p27"/>
          <p:cNvSpPr txBox="1">
            <a:spLocks noGrp="1"/>
          </p:cNvSpPr>
          <p:nvPr>
            <p:ph type="subTitle" idx="6"/>
          </p:nvPr>
        </p:nvSpPr>
        <p:spPr>
          <a:xfrm>
            <a:off x="3502663" y="3022925"/>
            <a:ext cx="21387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dk1"/>
        </a:solidFill>
        <a:effectLst/>
      </p:bgPr>
    </p:bg>
    <p:spTree>
      <p:nvGrpSpPr>
        <p:cNvPr id="1" name="Shape 166"/>
        <p:cNvGrpSpPr/>
        <p:nvPr/>
      </p:nvGrpSpPr>
      <p:grpSpPr>
        <a:xfrm>
          <a:off x="0" y="0"/>
          <a:ext cx="0" cy="0"/>
          <a:chOff x="0" y="0"/>
          <a:chExt cx="0" cy="0"/>
        </a:xfrm>
      </p:grpSpPr>
      <p:pic>
        <p:nvPicPr>
          <p:cNvPr id="167" name="Google Shape;167;p2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68" name="Google Shape;168;p2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9" name="Google Shape;169;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0" name="Google Shape;170;p28"/>
          <p:cNvSpPr txBox="1">
            <a:spLocks noGrp="1"/>
          </p:cNvSpPr>
          <p:nvPr>
            <p:ph type="subTitle" idx="1"/>
          </p:nvPr>
        </p:nvSpPr>
        <p:spPr>
          <a:xfrm>
            <a:off x="210425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1" name="Google Shape;171;p28"/>
          <p:cNvSpPr txBox="1">
            <a:spLocks noGrp="1"/>
          </p:cNvSpPr>
          <p:nvPr>
            <p:ph type="subTitle" idx="2"/>
          </p:nvPr>
        </p:nvSpPr>
        <p:spPr>
          <a:xfrm>
            <a:off x="210426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2" name="Google Shape;172;p28"/>
          <p:cNvSpPr txBox="1">
            <a:spLocks noGrp="1"/>
          </p:cNvSpPr>
          <p:nvPr>
            <p:ph type="subTitle" idx="3"/>
          </p:nvPr>
        </p:nvSpPr>
        <p:spPr>
          <a:xfrm>
            <a:off x="210425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3" name="Google Shape;173;p28"/>
          <p:cNvSpPr txBox="1">
            <a:spLocks noGrp="1"/>
          </p:cNvSpPr>
          <p:nvPr>
            <p:ph type="subTitle" idx="4"/>
          </p:nvPr>
        </p:nvSpPr>
        <p:spPr>
          <a:xfrm>
            <a:off x="210426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4" name="Google Shape;174;p28"/>
          <p:cNvSpPr txBox="1">
            <a:spLocks noGrp="1"/>
          </p:cNvSpPr>
          <p:nvPr>
            <p:ph type="subTitle" idx="5"/>
          </p:nvPr>
        </p:nvSpPr>
        <p:spPr>
          <a:xfrm>
            <a:off x="566120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5" name="Google Shape;175;p28"/>
          <p:cNvSpPr txBox="1">
            <a:spLocks noGrp="1"/>
          </p:cNvSpPr>
          <p:nvPr>
            <p:ph type="subTitle" idx="6"/>
          </p:nvPr>
        </p:nvSpPr>
        <p:spPr>
          <a:xfrm>
            <a:off x="566121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p28"/>
          <p:cNvSpPr txBox="1">
            <a:spLocks noGrp="1"/>
          </p:cNvSpPr>
          <p:nvPr>
            <p:ph type="subTitle" idx="7"/>
          </p:nvPr>
        </p:nvSpPr>
        <p:spPr>
          <a:xfrm>
            <a:off x="566120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7" name="Google Shape;177;p28"/>
          <p:cNvSpPr txBox="1">
            <a:spLocks noGrp="1"/>
          </p:cNvSpPr>
          <p:nvPr>
            <p:ph type="subTitle" idx="8"/>
          </p:nvPr>
        </p:nvSpPr>
        <p:spPr>
          <a:xfrm>
            <a:off x="566121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 name="Shape 178"/>
        <p:cNvGrpSpPr/>
        <p:nvPr/>
      </p:nvGrpSpPr>
      <p:grpSpPr>
        <a:xfrm>
          <a:off x="0" y="0"/>
          <a:ext cx="0" cy="0"/>
          <a:chOff x="0" y="0"/>
          <a:chExt cx="0" cy="0"/>
        </a:xfrm>
      </p:grpSpPr>
      <p:pic>
        <p:nvPicPr>
          <p:cNvPr id="179" name="Google Shape;179;p2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80" name="Google Shape;180;p2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81" name="Google Shape;181;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2" name="Google Shape;182;p29"/>
          <p:cNvSpPr txBox="1">
            <a:spLocks noGrp="1"/>
          </p:cNvSpPr>
          <p:nvPr>
            <p:ph type="subTitle" idx="1"/>
          </p:nvPr>
        </p:nvSpPr>
        <p:spPr>
          <a:xfrm>
            <a:off x="98337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3" name="Google Shape;183;p29"/>
          <p:cNvSpPr txBox="1">
            <a:spLocks noGrp="1"/>
          </p:cNvSpPr>
          <p:nvPr>
            <p:ph type="subTitle" idx="2"/>
          </p:nvPr>
        </p:nvSpPr>
        <p:spPr>
          <a:xfrm>
            <a:off x="98338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9"/>
          <p:cNvSpPr txBox="1">
            <a:spLocks noGrp="1"/>
          </p:cNvSpPr>
          <p:nvPr>
            <p:ph type="subTitle" idx="3"/>
          </p:nvPr>
        </p:nvSpPr>
        <p:spPr>
          <a:xfrm>
            <a:off x="98337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5" name="Google Shape;185;p29"/>
          <p:cNvSpPr txBox="1">
            <a:spLocks noGrp="1"/>
          </p:cNvSpPr>
          <p:nvPr>
            <p:ph type="subTitle" idx="4"/>
          </p:nvPr>
        </p:nvSpPr>
        <p:spPr>
          <a:xfrm>
            <a:off x="98338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9"/>
          <p:cNvSpPr txBox="1">
            <a:spLocks noGrp="1"/>
          </p:cNvSpPr>
          <p:nvPr>
            <p:ph type="subTitle" idx="5"/>
          </p:nvPr>
        </p:nvSpPr>
        <p:spPr>
          <a:xfrm>
            <a:off x="6000624"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7" name="Google Shape;187;p29"/>
          <p:cNvSpPr txBox="1">
            <a:spLocks noGrp="1"/>
          </p:cNvSpPr>
          <p:nvPr>
            <p:ph type="subTitle" idx="6"/>
          </p:nvPr>
        </p:nvSpPr>
        <p:spPr>
          <a:xfrm>
            <a:off x="6000635"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29"/>
          <p:cNvSpPr txBox="1">
            <a:spLocks noGrp="1"/>
          </p:cNvSpPr>
          <p:nvPr>
            <p:ph type="subTitle" idx="7"/>
          </p:nvPr>
        </p:nvSpPr>
        <p:spPr>
          <a:xfrm>
            <a:off x="6000624"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89" name="Google Shape;189;p29"/>
          <p:cNvSpPr txBox="1">
            <a:spLocks noGrp="1"/>
          </p:cNvSpPr>
          <p:nvPr>
            <p:ph type="subTitle" idx="8"/>
          </p:nvPr>
        </p:nvSpPr>
        <p:spPr>
          <a:xfrm>
            <a:off x="6000635"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9"/>
          <p:cNvSpPr txBox="1">
            <a:spLocks noGrp="1"/>
          </p:cNvSpPr>
          <p:nvPr>
            <p:ph type="subTitle" idx="9"/>
          </p:nvPr>
        </p:nvSpPr>
        <p:spPr>
          <a:xfrm>
            <a:off x="3491999" y="1515025"/>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91" name="Google Shape;191;p29"/>
          <p:cNvSpPr txBox="1">
            <a:spLocks noGrp="1"/>
          </p:cNvSpPr>
          <p:nvPr>
            <p:ph type="subTitle" idx="13"/>
          </p:nvPr>
        </p:nvSpPr>
        <p:spPr>
          <a:xfrm>
            <a:off x="3492010" y="1923500"/>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29"/>
          <p:cNvSpPr txBox="1">
            <a:spLocks noGrp="1"/>
          </p:cNvSpPr>
          <p:nvPr>
            <p:ph type="subTitle" idx="14"/>
          </p:nvPr>
        </p:nvSpPr>
        <p:spPr>
          <a:xfrm>
            <a:off x="3491999" y="30368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93" name="Google Shape;193;p29"/>
          <p:cNvSpPr txBox="1">
            <a:spLocks noGrp="1"/>
          </p:cNvSpPr>
          <p:nvPr>
            <p:ph type="subTitle" idx="15"/>
          </p:nvPr>
        </p:nvSpPr>
        <p:spPr>
          <a:xfrm>
            <a:off x="3492010" y="34453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dk1"/>
        </a:solidFill>
        <a:effectLst/>
      </p:bgPr>
    </p:bg>
    <p:spTree>
      <p:nvGrpSpPr>
        <p:cNvPr id="1" name="Shape 194"/>
        <p:cNvGrpSpPr/>
        <p:nvPr/>
      </p:nvGrpSpPr>
      <p:grpSpPr>
        <a:xfrm>
          <a:off x="0" y="0"/>
          <a:ext cx="0" cy="0"/>
          <a:chOff x="0" y="0"/>
          <a:chExt cx="0" cy="0"/>
        </a:xfrm>
      </p:grpSpPr>
      <p:pic>
        <p:nvPicPr>
          <p:cNvPr id="195" name="Google Shape;195;p3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96" name="Google Shape;196;p3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97" name="Google Shape;197;p30"/>
          <p:cNvSpPr txBox="1">
            <a:spLocks noGrp="1"/>
          </p:cNvSpPr>
          <p:nvPr>
            <p:ph type="title"/>
          </p:nvPr>
        </p:nvSpPr>
        <p:spPr>
          <a:xfrm>
            <a:off x="2629200" y="802676"/>
            <a:ext cx="3885600" cy="6930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98" name="Google Shape;198;p30"/>
          <p:cNvSpPr txBox="1">
            <a:spLocks noGrp="1"/>
          </p:cNvSpPr>
          <p:nvPr>
            <p:ph type="subTitle" idx="1"/>
          </p:nvPr>
        </p:nvSpPr>
        <p:spPr>
          <a:xfrm>
            <a:off x="2629200" y="2374125"/>
            <a:ext cx="38856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1pPr>
            <a:lvl2pPr lvl="1"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a:endParaRPr/>
          </a:p>
        </p:txBody>
      </p:sp>
      <p:sp>
        <p:nvSpPr>
          <p:cNvPr id="199" name="Google Shape;199;p30"/>
          <p:cNvSpPr txBox="1"/>
          <p:nvPr/>
        </p:nvSpPr>
        <p:spPr>
          <a:xfrm>
            <a:off x="2629200" y="3359150"/>
            <a:ext cx="3885600" cy="618000"/>
          </a:xfrm>
          <a:prstGeom prst="rect">
            <a:avLst/>
          </a:prstGeom>
          <a:noFill/>
          <a:ln>
            <a:noFill/>
          </a:ln>
        </p:spPr>
        <p:txBody>
          <a:bodyPr spcFirstLastPara="1" wrap="square" lIns="129525" tIns="129525" rIns="129525" bIns="129525" anchor="ctr" anchorCtr="0">
            <a:noAutofit/>
          </a:bodyPr>
          <a:lstStyle/>
          <a:p>
            <a:pPr marL="0" lvl="0" indent="0" algn="ctr" rtl="0">
              <a:lnSpc>
                <a:spcPct val="100000"/>
              </a:lnSpc>
              <a:spcBef>
                <a:spcPts val="0"/>
              </a:spcBef>
              <a:spcAft>
                <a:spcPts val="0"/>
              </a:spcAft>
              <a:buSzPts val="1018"/>
              <a:buNone/>
            </a:pPr>
            <a:r>
              <a:rPr lang="en" sz="1200">
                <a:solidFill>
                  <a:schemeClr val="dk1"/>
                </a:solidFill>
                <a:latin typeface="Raleway"/>
                <a:ea typeface="Raleway"/>
                <a:cs typeface="Raleway"/>
                <a:sym typeface="Raleway"/>
              </a:rPr>
              <a:t>Credits: This presentation template was created by </a:t>
            </a:r>
            <a:r>
              <a:rPr lang="en" sz="1200">
                <a:solidFill>
                  <a:schemeClr val="dk1"/>
                </a:solidFill>
                <a:uFill>
                  <a:noFill/>
                </a:uFill>
                <a:latin typeface="Raleway SemiBold"/>
                <a:ea typeface="Raleway SemiBold"/>
                <a:cs typeface="Raleway SemiBold"/>
                <a:sym typeface="Raleway SemiBold"/>
                <a:hlinkClick r:id="rId4">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a:solidFill>
                  <a:schemeClr val="dk1"/>
                </a:solidFill>
                <a:uFill>
                  <a:noFill/>
                </a:uFill>
                <a:latin typeface="Raleway SemiBold"/>
                <a:ea typeface="Raleway SemiBold"/>
                <a:cs typeface="Raleway SemiBold"/>
                <a:sym typeface="Raleway SemiBold"/>
                <a:hlinkClick r:id="rId5">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a:solidFill>
                  <a:schemeClr val="dk1"/>
                </a:solidFill>
                <a:uFill>
                  <a:noFill/>
                </a:uFill>
                <a:latin typeface="Raleway SemiBold"/>
                <a:ea typeface="Raleway SemiBold"/>
                <a:cs typeface="Raleway SemiBold"/>
                <a:sym typeface="Raleway SemiBold"/>
                <a:hlinkClick r:id="rId6">
                  <a:extLst>
                    <a:ext uri="{A12FA001-AC4F-418D-AE19-62706E023703}">
                      <ahyp:hlinkClr xmlns:ahyp="http://schemas.microsoft.com/office/drawing/2018/hyperlinkcolor" val="tx"/>
                    </a:ext>
                  </a:extLst>
                </a:hlinkClick>
              </a:rPr>
              <a:t>Freepik</a:t>
            </a:r>
            <a:endParaRPr sz="1200">
              <a:solidFill>
                <a:schemeClr val="dk1"/>
              </a:solidFill>
              <a:latin typeface="Raleway"/>
              <a:ea typeface="Raleway"/>
              <a:cs typeface="Raleway"/>
              <a:sym typeface="Raleway"/>
            </a:endParaRPr>
          </a:p>
        </p:txBody>
      </p:sp>
      <p:sp>
        <p:nvSpPr>
          <p:cNvPr id="200" name="Google Shape;200;p30"/>
          <p:cNvSpPr txBox="1">
            <a:spLocks noGrp="1"/>
          </p:cNvSpPr>
          <p:nvPr>
            <p:ph type="subTitle" idx="2"/>
          </p:nvPr>
        </p:nvSpPr>
        <p:spPr>
          <a:xfrm>
            <a:off x="2629200" y="4084675"/>
            <a:ext cx="3885600" cy="2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1pPr>
            <a:lvl2pPr lvl="1"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1" name="Google Shape;21;p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2" name="Google Shape;22;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4"/>
          <p:cNvSpPr txBox="1">
            <a:spLocks noGrp="1"/>
          </p:cNvSpPr>
          <p:nvPr>
            <p:ph type="body" idx="1"/>
          </p:nvPr>
        </p:nvSpPr>
        <p:spPr>
          <a:xfrm>
            <a:off x="713250" y="1297400"/>
            <a:ext cx="7717500" cy="3327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6" name="Google Shape;26;p5"/>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7" name="Google Shape;27;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2117974"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29" name="Google Shape;29;p5"/>
          <p:cNvSpPr txBox="1">
            <a:spLocks noGrp="1"/>
          </p:cNvSpPr>
          <p:nvPr>
            <p:ph type="subTitle" idx="2"/>
          </p:nvPr>
        </p:nvSpPr>
        <p:spPr>
          <a:xfrm>
            <a:off x="2117985"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66049" y="2614450"/>
            <a:ext cx="21600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31" name="Google Shape;31;p5"/>
          <p:cNvSpPr txBox="1">
            <a:spLocks noGrp="1"/>
          </p:cNvSpPr>
          <p:nvPr>
            <p:ph type="subTitle" idx="4"/>
          </p:nvPr>
        </p:nvSpPr>
        <p:spPr>
          <a:xfrm>
            <a:off x="4866060" y="3022925"/>
            <a:ext cx="2160000" cy="7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4" name="Google Shape;34;p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35" name="Google Shape;35;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8" name="Google Shape;38;p7"/>
          <p:cNvPicPr preferRelativeResize="0"/>
          <p:nvPr/>
        </p:nvPicPr>
        <p:blipFill rotWithShape="1">
          <a:blip r:embed="rId3">
            <a:alphaModFix/>
          </a:blip>
          <a:srcRect/>
          <a:stretch/>
        </p:blipFill>
        <p:spPr>
          <a:xfrm flipH="1">
            <a:off x="-36599" y="-36550"/>
            <a:ext cx="9217198" cy="5216599"/>
          </a:xfrm>
          <a:prstGeom prst="rect">
            <a:avLst/>
          </a:prstGeom>
          <a:noFill/>
          <a:ln>
            <a:noFill/>
          </a:ln>
        </p:spPr>
      </p:pic>
      <p:sp>
        <p:nvSpPr>
          <p:cNvPr id="39" name="Google Shape;39;p7"/>
          <p:cNvSpPr txBox="1">
            <a:spLocks noGrp="1"/>
          </p:cNvSpPr>
          <p:nvPr>
            <p:ph type="title"/>
          </p:nvPr>
        </p:nvSpPr>
        <p:spPr>
          <a:xfrm>
            <a:off x="3682075" y="1895350"/>
            <a:ext cx="4748700" cy="693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300"/>
              <a:buNone/>
              <a:defRPr sz="4300"/>
            </a:lvl1pPr>
            <a:lvl2pPr lvl="1" algn="r" rtl="0">
              <a:spcBef>
                <a:spcPts val="0"/>
              </a:spcBef>
              <a:spcAft>
                <a:spcPts val="0"/>
              </a:spcAft>
              <a:buSzPts val="4300"/>
              <a:buNone/>
              <a:defRPr sz="4300"/>
            </a:lvl2pPr>
            <a:lvl3pPr lvl="2" algn="r" rtl="0">
              <a:spcBef>
                <a:spcPts val="0"/>
              </a:spcBef>
              <a:spcAft>
                <a:spcPts val="0"/>
              </a:spcAft>
              <a:buSzPts val="4300"/>
              <a:buNone/>
              <a:defRPr sz="4300"/>
            </a:lvl3pPr>
            <a:lvl4pPr lvl="3" algn="r" rtl="0">
              <a:spcBef>
                <a:spcPts val="0"/>
              </a:spcBef>
              <a:spcAft>
                <a:spcPts val="0"/>
              </a:spcAft>
              <a:buSzPts val="4300"/>
              <a:buNone/>
              <a:defRPr sz="4300"/>
            </a:lvl4pPr>
            <a:lvl5pPr lvl="4" algn="r" rtl="0">
              <a:spcBef>
                <a:spcPts val="0"/>
              </a:spcBef>
              <a:spcAft>
                <a:spcPts val="0"/>
              </a:spcAft>
              <a:buSzPts val="4300"/>
              <a:buNone/>
              <a:defRPr sz="4300"/>
            </a:lvl5pPr>
            <a:lvl6pPr lvl="5" algn="r" rtl="0">
              <a:spcBef>
                <a:spcPts val="0"/>
              </a:spcBef>
              <a:spcAft>
                <a:spcPts val="0"/>
              </a:spcAft>
              <a:buSzPts val="4300"/>
              <a:buNone/>
              <a:defRPr sz="4300"/>
            </a:lvl6pPr>
            <a:lvl7pPr lvl="6" algn="r" rtl="0">
              <a:spcBef>
                <a:spcPts val="0"/>
              </a:spcBef>
              <a:spcAft>
                <a:spcPts val="0"/>
              </a:spcAft>
              <a:buSzPts val="4300"/>
              <a:buNone/>
              <a:defRPr sz="4300"/>
            </a:lvl7pPr>
            <a:lvl8pPr lvl="7" algn="r" rtl="0">
              <a:spcBef>
                <a:spcPts val="0"/>
              </a:spcBef>
              <a:spcAft>
                <a:spcPts val="0"/>
              </a:spcAft>
              <a:buSzPts val="4300"/>
              <a:buNone/>
              <a:defRPr sz="4300"/>
            </a:lvl8pPr>
            <a:lvl9pPr lvl="8" algn="r" rtl="0">
              <a:spcBef>
                <a:spcPts val="0"/>
              </a:spcBef>
              <a:spcAft>
                <a:spcPts val="0"/>
              </a:spcAft>
              <a:buSzPts val="4300"/>
              <a:buNone/>
              <a:defRPr sz="4300"/>
            </a:lvl9pPr>
          </a:lstStyle>
          <a:p>
            <a:endParaRPr/>
          </a:p>
        </p:txBody>
      </p:sp>
      <p:sp>
        <p:nvSpPr>
          <p:cNvPr id="40" name="Google Shape;40;p7"/>
          <p:cNvSpPr txBox="1">
            <a:spLocks noGrp="1"/>
          </p:cNvSpPr>
          <p:nvPr>
            <p:ph type="subTitle" idx="1"/>
          </p:nvPr>
        </p:nvSpPr>
        <p:spPr>
          <a:xfrm>
            <a:off x="4595875" y="2836050"/>
            <a:ext cx="38349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3" name="Google Shape;43;p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4" name="Google Shape;44;p8"/>
          <p:cNvSpPr txBox="1">
            <a:spLocks noGrp="1"/>
          </p:cNvSpPr>
          <p:nvPr>
            <p:ph type="title"/>
          </p:nvPr>
        </p:nvSpPr>
        <p:spPr>
          <a:xfrm>
            <a:off x="2280750" y="1762800"/>
            <a:ext cx="4582500" cy="16179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7200"/>
              <a:buNone/>
              <a:defRPr sz="8000"/>
            </a:lvl1pPr>
            <a:lvl2pPr lvl="1">
              <a:lnSpc>
                <a:spcPct val="75000"/>
              </a:lnSpc>
              <a:spcBef>
                <a:spcPts val="0"/>
              </a:spcBef>
              <a:spcAft>
                <a:spcPts val="0"/>
              </a:spcAft>
              <a:buSzPts val="7200"/>
              <a:buNone/>
              <a:defRPr sz="7200"/>
            </a:lvl2pPr>
            <a:lvl3pPr lvl="2">
              <a:lnSpc>
                <a:spcPct val="75000"/>
              </a:lnSpc>
              <a:spcBef>
                <a:spcPts val="0"/>
              </a:spcBef>
              <a:spcAft>
                <a:spcPts val="0"/>
              </a:spcAft>
              <a:buSzPts val="7200"/>
              <a:buNone/>
              <a:defRPr sz="7200"/>
            </a:lvl3pPr>
            <a:lvl4pPr lvl="3">
              <a:lnSpc>
                <a:spcPct val="75000"/>
              </a:lnSpc>
              <a:spcBef>
                <a:spcPts val="0"/>
              </a:spcBef>
              <a:spcAft>
                <a:spcPts val="0"/>
              </a:spcAft>
              <a:buSzPts val="7200"/>
              <a:buNone/>
              <a:defRPr sz="7200"/>
            </a:lvl4pPr>
            <a:lvl5pPr lvl="4">
              <a:lnSpc>
                <a:spcPct val="75000"/>
              </a:lnSpc>
              <a:spcBef>
                <a:spcPts val="0"/>
              </a:spcBef>
              <a:spcAft>
                <a:spcPts val="0"/>
              </a:spcAft>
              <a:buSzPts val="7200"/>
              <a:buNone/>
              <a:defRPr sz="7200"/>
            </a:lvl5pPr>
            <a:lvl6pPr lvl="5">
              <a:lnSpc>
                <a:spcPct val="75000"/>
              </a:lnSpc>
              <a:spcBef>
                <a:spcPts val="0"/>
              </a:spcBef>
              <a:spcAft>
                <a:spcPts val="0"/>
              </a:spcAft>
              <a:buSzPts val="7200"/>
              <a:buNone/>
              <a:defRPr sz="7200"/>
            </a:lvl6pPr>
            <a:lvl7pPr lvl="6">
              <a:lnSpc>
                <a:spcPct val="75000"/>
              </a:lnSpc>
              <a:spcBef>
                <a:spcPts val="0"/>
              </a:spcBef>
              <a:spcAft>
                <a:spcPts val="0"/>
              </a:spcAft>
              <a:buSzPts val="7200"/>
              <a:buNone/>
              <a:defRPr sz="7200"/>
            </a:lvl7pPr>
            <a:lvl8pPr lvl="7">
              <a:lnSpc>
                <a:spcPct val="75000"/>
              </a:lnSpc>
              <a:spcBef>
                <a:spcPts val="0"/>
              </a:spcBef>
              <a:spcAft>
                <a:spcPts val="0"/>
              </a:spcAft>
              <a:buSzPts val="7200"/>
              <a:buNone/>
              <a:defRPr sz="7200"/>
            </a:lvl8pPr>
            <a:lvl9pPr lvl="8">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a:endParaRPr/>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a:blip r:embed="rId2">
            <a:alphaModFix/>
          </a:blip>
          <a:stretch>
            <a:fillRect/>
          </a:stretch>
        </p:blipFill>
        <p:spPr>
          <a:xfrm>
            <a:off x="46755" y="0"/>
            <a:ext cx="9097242" cy="5143500"/>
          </a:xfrm>
          <a:prstGeom prst="rect">
            <a:avLst/>
          </a:prstGeom>
          <a:noFill/>
          <a:ln>
            <a:noFill/>
          </a:ln>
        </p:spPr>
      </p:pic>
      <p:sp>
        <p:nvSpPr>
          <p:cNvPr id="52" name="Google Shape;52;p10"/>
          <p:cNvSpPr/>
          <p:nvPr/>
        </p:nvSpPr>
        <p:spPr>
          <a:xfrm>
            <a:off x="0" y="0"/>
            <a:ext cx="5845200" cy="5143500"/>
          </a:xfrm>
          <a:prstGeom prst="rect">
            <a:avLst/>
          </a:prstGeom>
          <a:gradFill>
            <a:gsLst>
              <a:gs pos="0">
                <a:srgbClr val="0C1621">
                  <a:alpha val="5490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631250" y="539500"/>
            <a:ext cx="3352800" cy="7782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docs.qgis.org/3.28/en/docs/gentle_gis_introduction/topology.html" TargetMode="Externa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anuj67851.github.io/CompGeoProject/" TargetMode="External"/><Relationship Id="rId5" Type="http://schemas.openxmlformats.org/officeDocument/2006/relationships/hyperlink" Target="https://youtube.com/playlist?list=PLubYOWSl9mItBLmB2WiFU0A_WINUSLtGH&amp;feature=shared" TargetMode="External"/><Relationship Id="rId4" Type="http://schemas.openxmlformats.org/officeDocument/2006/relationships/hyperlink" Target="https://saturncloud.io/blog/simple-efficient-algorithm-for-finding-intersections-between-line-segmen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cxnSp>
        <p:nvCxnSpPr>
          <p:cNvPr id="211" name="Google Shape;211;p33"/>
          <p:cNvCxnSpPr/>
          <p:nvPr/>
        </p:nvCxnSpPr>
        <p:spPr>
          <a:xfrm>
            <a:off x="2431650" y="2760751"/>
            <a:ext cx="4338000" cy="0"/>
          </a:xfrm>
          <a:prstGeom prst="straightConnector1">
            <a:avLst/>
          </a:prstGeom>
          <a:noFill/>
          <a:ln w="9525" cap="flat" cmpd="sng">
            <a:solidFill>
              <a:schemeClr val="dk2"/>
            </a:solidFill>
            <a:prstDash val="solid"/>
            <a:round/>
            <a:headEnd type="none" w="med" len="med"/>
            <a:tailEnd type="none" w="med" len="med"/>
          </a:ln>
        </p:spPr>
      </p:cxnSp>
      <p:sp>
        <p:nvSpPr>
          <p:cNvPr id="212" name="Google Shape;212;p33"/>
          <p:cNvSpPr txBox="1">
            <a:spLocks noGrp="1"/>
          </p:cNvSpPr>
          <p:nvPr>
            <p:ph type="ctrTitle"/>
          </p:nvPr>
        </p:nvSpPr>
        <p:spPr>
          <a:xfrm>
            <a:off x="-93375" y="1623125"/>
            <a:ext cx="8367300" cy="10980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None/>
            </a:pPr>
            <a:r>
              <a:rPr lang="en" sz="4300">
                <a:solidFill>
                  <a:schemeClr val="dk2"/>
                </a:solidFill>
              </a:rPr>
              <a:t>Pedagogical Aid</a:t>
            </a:r>
            <a:endParaRPr sz="4300">
              <a:solidFill>
                <a:schemeClr val="dk2"/>
              </a:solidFill>
            </a:endParaRPr>
          </a:p>
          <a:p>
            <a:pPr marL="457200" lvl="0" indent="457200" algn="ctr" rtl="0">
              <a:spcBef>
                <a:spcPts val="0"/>
              </a:spcBef>
              <a:spcAft>
                <a:spcPts val="0"/>
              </a:spcAft>
              <a:buNone/>
            </a:pPr>
            <a:r>
              <a:rPr lang="en" sz="4300">
                <a:solidFill>
                  <a:schemeClr val="dk2"/>
                </a:solidFill>
              </a:rPr>
              <a:t>Line Segment Intersection</a:t>
            </a:r>
            <a:endParaRPr sz="4300"/>
          </a:p>
        </p:txBody>
      </p:sp>
      <p:sp>
        <p:nvSpPr>
          <p:cNvPr id="213" name="Google Shape;213;p33"/>
          <p:cNvSpPr txBox="1">
            <a:spLocks noGrp="1"/>
          </p:cNvSpPr>
          <p:nvPr>
            <p:ph type="subTitle" idx="1"/>
          </p:nvPr>
        </p:nvSpPr>
        <p:spPr>
          <a:xfrm>
            <a:off x="2300850" y="2760762"/>
            <a:ext cx="4599600" cy="77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Anuj Patel (ap8942)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cxnSp>
        <p:nvCxnSpPr>
          <p:cNvPr id="218" name="Google Shape;218;p34"/>
          <p:cNvCxnSpPr/>
          <p:nvPr/>
        </p:nvCxnSpPr>
        <p:spPr>
          <a:xfrm>
            <a:off x="3167250" y="1058650"/>
            <a:ext cx="2809500" cy="0"/>
          </a:xfrm>
          <a:prstGeom prst="straightConnector1">
            <a:avLst/>
          </a:prstGeom>
          <a:noFill/>
          <a:ln w="9525" cap="flat" cmpd="sng">
            <a:solidFill>
              <a:schemeClr val="dk2"/>
            </a:solidFill>
            <a:prstDash val="solid"/>
            <a:round/>
            <a:headEnd type="none" w="med" len="med"/>
            <a:tailEnd type="none" w="med" len="med"/>
          </a:ln>
        </p:spPr>
      </p:cxnSp>
      <p:sp>
        <p:nvSpPr>
          <p:cNvPr id="219" name="Google Shape;219;p34"/>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20" name="Google Shape;220;p34"/>
          <p:cNvSpPr txBox="1">
            <a:spLocks noGrp="1"/>
          </p:cNvSpPr>
          <p:nvPr>
            <p:ph type="subTitle" idx="1"/>
          </p:nvPr>
        </p:nvSpPr>
        <p:spPr>
          <a:xfrm>
            <a:off x="972900" y="2199400"/>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Problem</a:t>
            </a:r>
            <a:endParaRPr sz="2000"/>
          </a:p>
        </p:txBody>
      </p:sp>
      <p:sp>
        <p:nvSpPr>
          <p:cNvPr id="221" name="Google Shape;221;p34"/>
          <p:cNvSpPr txBox="1">
            <a:spLocks noGrp="1"/>
          </p:cNvSpPr>
          <p:nvPr>
            <p:ph type="title" idx="3"/>
          </p:nvPr>
        </p:nvSpPr>
        <p:spPr>
          <a:xfrm>
            <a:off x="972900" y="167480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01</a:t>
            </a:r>
            <a:endParaRPr sz="3400"/>
          </a:p>
        </p:txBody>
      </p:sp>
      <p:sp>
        <p:nvSpPr>
          <p:cNvPr id="222" name="Google Shape;222;p34"/>
          <p:cNvSpPr txBox="1">
            <a:spLocks noGrp="1"/>
          </p:cNvSpPr>
          <p:nvPr>
            <p:ph type="subTitle" idx="7"/>
          </p:nvPr>
        </p:nvSpPr>
        <p:spPr>
          <a:xfrm>
            <a:off x="5784125" y="2182450"/>
            <a:ext cx="26466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Project Goal</a:t>
            </a:r>
            <a:endParaRPr sz="2000"/>
          </a:p>
        </p:txBody>
      </p:sp>
      <p:sp>
        <p:nvSpPr>
          <p:cNvPr id="223" name="Google Shape;223;p34"/>
          <p:cNvSpPr txBox="1">
            <a:spLocks noGrp="1"/>
          </p:cNvSpPr>
          <p:nvPr>
            <p:ph type="title" idx="9"/>
          </p:nvPr>
        </p:nvSpPr>
        <p:spPr>
          <a:xfrm>
            <a:off x="5784125" y="165785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03</a:t>
            </a:r>
            <a:endParaRPr sz="3400"/>
          </a:p>
        </p:txBody>
      </p:sp>
      <p:sp>
        <p:nvSpPr>
          <p:cNvPr id="224" name="Google Shape;224;p34"/>
          <p:cNvSpPr txBox="1">
            <a:spLocks noGrp="1"/>
          </p:cNvSpPr>
          <p:nvPr>
            <p:ph type="subTitle" idx="16"/>
          </p:nvPr>
        </p:nvSpPr>
        <p:spPr>
          <a:xfrm>
            <a:off x="3372288" y="2199400"/>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Applications</a:t>
            </a:r>
            <a:endParaRPr sz="2000"/>
          </a:p>
        </p:txBody>
      </p:sp>
      <p:sp>
        <p:nvSpPr>
          <p:cNvPr id="225" name="Google Shape;225;p34"/>
          <p:cNvSpPr txBox="1">
            <a:spLocks noGrp="1"/>
          </p:cNvSpPr>
          <p:nvPr>
            <p:ph type="title" idx="18"/>
          </p:nvPr>
        </p:nvSpPr>
        <p:spPr>
          <a:xfrm>
            <a:off x="3372288" y="1674800"/>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02</a:t>
            </a:r>
            <a:endParaRPr sz="3400"/>
          </a:p>
        </p:txBody>
      </p:sp>
      <p:sp>
        <p:nvSpPr>
          <p:cNvPr id="226" name="Google Shape;226;p34"/>
          <p:cNvSpPr txBox="1">
            <a:spLocks noGrp="1"/>
          </p:cNvSpPr>
          <p:nvPr>
            <p:ph type="subTitle" idx="1"/>
          </p:nvPr>
        </p:nvSpPr>
        <p:spPr>
          <a:xfrm>
            <a:off x="972900" y="3930425"/>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Planned Layout</a:t>
            </a:r>
            <a:endParaRPr sz="2000"/>
          </a:p>
        </p:txBody>
      </p:sp>
      <p:sp>
        <p:nvSpPr>
          <p:cNvPr id="227" name="Google Shape;227;p34"/>
          <p:cNvSpPr txBox="1">
            <a:spLocks noGrp="1"/>
          </p:cNvSpPr>
          <p:nvPr>
            <p:ph type="title" idx="3"/>
          </p:nvPr>
        </p:nvSpPr>
        <p:spPr>
          <a:xfrm>
            <a:off x="972900" y="340582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04</a:t>
            </a:r>
            <a:endParaRPr sz="3400"/>
          </a:p>
        </p:txBody>
      </p:sp>
      <p:sp>
        <p:nvSpPr>
          <p:cNvPr id="228" name="Google Shape;228;p34"/>
          <p:cNvSpPr txBox="1">
            <a:spLocks noGrp="1"/>
          </p:cNvSpPr>
          <p:nvPr>
            <p:ph type="subTitle" idx="7"/>
          </p:nvPr>
        </p:nvSpPr>
        <p:spPr>
          <a:xfrm>
            <a:off x="5784125" y="3913475"/>
            <a:ext cx="26466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References</a:t>
            </a:r>
            <a:endParaRPr sz="2000"/>
          </a:p>
        </p:txBody>
      </p:sp>
      <p:sp>
        <p:nvSpPr>
          <p:cNvPr id="229" name="Google Shape;229;p34"/>
          <p:cNvSpPr txBox="1">
            <a:spLocks noGrp="1"/>
          </p:cNvSpPr>
          <p:nvPr>
            <p:ph type="title" idx="9"/>
          </p:nvPr>
        </p:nvSpPr>
        <p:spPr>
          <a:xfrm>
            <a:off x="5784125" y="338887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06</a:t>
            </a:r>
            <a:endParaRPr sz="3400"/>
          </a:p>
        </p:txBody>
      </p:sp>
      <p:sp>
        <p:nvSpPr>
          <p:cNvPr id="230" name="Google Shape;230;p34"/>
          <p:cNvSpPr txBox="1">
            <a:spLocks noGrp="1"/>
          </p:cNvSpPr>
          <p:nvPr>
            <p:ph type="subTitle" idx="16"/>
          </p:nvPr>
        </p:nvSpPr>
        <p:spPr>
          <a:xfrm>
            <a:off x="3372288" y="3930425"/>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Timeline</a:t>
            </a:r>
            <a:endParaRPr sz="2000"/>
          </a:p>
        </p:txBody>
      </p:sp>
      <p:sp>
        <p:nvSpPr>
          <p:cNvPr id="231" name="Google Shape;231;p34"/>
          <p:cNvSpPr txBox="1">
            <a:spLocks noGrp="1"/>
          </p:cNvSpPr>
          <p:nvPr>
            <p:ph type="title" idx="18"/>
          </p:nvPr>
        </p:nvSpPr>
        <p:spPr>
          <a:xfrm>
            <a:off x="3372288" y="3405825"/>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a:t>05</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cxnSp>
        <p:nvCxnSpPr>
          <p:cNvPr id="236" name="Google Shape;236;p35"/>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37" name="Google Shape;237;p35"/>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Problem</a:t>
            </a:r>
            <a:endParaRPr>
              <a:solidFill>
                <a:schemeClr val="dk2"/>
              </a:solidFill>
            </a:endParaRPr>
          </a:p>
        </p:txBody>
      </p:sp>
      <p:sp>
        <p:nvSpPr>
          <p:cNvPr id="238" name="Google Shape;238;p35"/>
          <p:cNvSpPr txBox="1"/>
          <p:nvPr/>
        </p:nvSpPr>
        <p:spPr>
          <a:xfrm>
            <a:off x="1759350" y="1178400"/>
            <a:ext cx="562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Raleway"/>
                <a:ea typeface="Raleway"/>
                <a:cs typeface="Raleway"/>
                <a:sym typeface="Raleway"/>
              </a:rPr>
              <a:t>Given a set of line segments, find all the points where they cross each other.</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p:txBody>
      </p:sp>
      <p:cxnSp>
        <p:nvCxnSpPr>
          <p:cNvPr id="239" name="Google Shape;239;p35"/>
          <p:cNvCxnSpPr/>
          <p:nvPr/>
        </p:nvCxnSpPr>
        <p:spPr>
          <a:xfrm rot="10800000">
            <a:off x="3962494" y="2518125"/>
            <a:ext cx="0" cy="19287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5"/>
          <p:cNvCxnSpPr/>
          <p:nvPr/>
        </p:nvCxnSpPr>
        <p:spPr>
          <a:xfrm rot="10800000" flipH="1">
            <a:off x="3262017" y="2569126"/>
            <a:ext cx="1547700" cy="16143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35"/>
          <p:cNvCxnSpPr/>
          <p:nvPr/>
        </p:nvCxnSpPr>
        <p:spPr>
          <a:xfrm rot="10800000" flipH="1">
            <a:off x="4695557" y="2440687"/>
            <a:ext cx="393000" cy="15303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5"/>
          <p:cNvCxnSpPr/>
          <p:nvPr/>
        </p:nvCxnSpPr>
        <p:spPr>
          <a:xfrm>
            <a:off x="2757025" y="3299735"/>
            <a:ext cx="1585500" cy="95490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35"/>
          <p:cNvCxnSpPr/>
          <p:nvPr/>
        </p:nvCxnSpPr>
        <p:spPr>
          <a:xfrm rot="10800000" flipH="1">
            <a:off x="2762300" y="2186231"/>
            <a:ext cx="1386300" cy="835200"/>
          </a:xfrm>
          <a:prstGeom prst="straightConnector1">
            <a:avLst/>
          </a:prstGeom>
          <a:noFill/>
          <a:ln w="9525" cap="flat" cmpd="sng">
            <a:solidFill>
              <a:schemeClr val="dk2"/>
            </a:solidFill>
            <a:prstDash val="solid"/>
            <a:round/>
            <a:headEnd type="none" w="med" len="med"/>
            <a:tailEnd type="none" w="med" len="med"/>
          </a:ln>
        </p:spPr>
      </p:cxnSp>
      <p:cxnSp>
        <p:nvCxnSpPr>
          <p:cNvPr id="244" name="Google Shape;244;p35"/>
          <p:cNvCxnSpPr/>
          <p:nvPr/>
        </p:nvCxnSpPr>
        <p:spPr>
          <a:xfrm>
            <a:off x="5518216" y="2348087"/>
            <a:ext cx="0" cy="14955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35"/>
          <p:cNvCxnSpPr/>
          <p:nvPr/>
        </p:nvCxnSpPr>
        <p:spPr>
          <a:xfrm>
            <a:off x="4320879" y="2484057"/>
            <a:ext cx="1889700" cy="1053600"/>
          </a:xfrm>
          <a:prstGeom prst="straightConnector1">
            <a:avLst/>
          </a:prstGeom>
          <a:noFill/>
          <a:ln w="9525" cap="flat" cmpd="sng">
            <a:solidFill>
              <a:schemeClr val="dk2"/>
            </a:solidFill>
            <a:prstDash val="solid"/>
            <a:round/>
            <a:headEnd type="none" w="med" len="med"/>
            <a:tailEnd type="none" w="med" len="med"/>
          </a:ln>
        </p:spPr>
      </p:cxnSp>
      <p:sp>
        <p:nvSpPr>
          <p:cNvPr id="246" name="Google Shape;246;p35"/>
          <p:cNvSpPr/>
          <p:nvPr/>
        </p:nvSpPr>
        <p:spPr>
          <a:xfrm>
            <a:off x="3909577" y="3400136"/>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7" name="Google Shape;247;p35"/>
          <p:cNvSpPr/>
          <p:nvPr/>
        </p:nvSpPr>
        <p:spPr>
          <a:xfrm>
            <a:off x="3551687" y="3771847"/>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8" name="Google Shape;248;p35"/>
          <p:cNvSpPr/>
          <p:nvPr/>
        </p:nvSpPr>
        <p:spPr>
          <a:xfrm>
            <a:off x="3909577" y="3970987"/>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49" name="Google Shape;249;p35"/>
          <p:cNvSpPr/>
          <p:nvPr/>
        </p:nvSpPr>
        <p:spPr>
          <a:xfrm>
            <a:off x="4652284" y="2636995"/>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50" name="Google Shape;250;p35"/>
          <p:cNvSpPr/>
          <p:nvPr/>
        </p:nvSpPr>
        <p:spPr>
          <a:xfrm>
            <a:off x="5465299" y="3097958"/>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51" name="Google Shape;251;p35"/>
          <p:cNvSpPr/>
          <p:nvPr/>
        </p:nvSpPr>
        <p:spPr>
          <a:xfrm>
            <a:off x="4922116" y="2788356"/>
            <a:ext cx="105900" cy="110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cxnSp>
        <p:nvCxnSpPr>
          <p:cNvPr id="256" name="Google Shape;256;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57" name="Google Shape;257;p36"/>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Applications</a:t>
            </a:r>
            <a:endParaRPr>
              <a:solidFill>
                <a:schemeClr val="dk2"/>
              </a:solidFill>
            </a:endParaRPr>
          </a:p>
        </p:txBody>
      </p:sp>
      <p:sp>
        <p:nvSpPr>
          <p:cNvPr id="258" name="Google Shape;258;p36"/>
          <p:cNvSpPr txBox="1"/>
          <p:nvPr/>
        </p:nvSpPr>
        <p:spPr>
          <a:xfrm>
            <a:off x="188100" y="1540400"/>
            <a:ext cx="5044200" cy="31605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200"/>
              </a:spcBef>
              <a:spcAft>
                <a:spcPts val="0"/>
              </a:spcAft>
              <a:buClr>
                <a:schemeClr val="dk1"/>
              </a:buClr>
              <a:buSzPts val="1200"/>
              <a:buChar char="●"/>
            </a:pPr>
            <a:r>
              <a:rPr lang="en" sz="1200">
                <a:solidFill>
                  <a:schemeClr val="dk1"/>
                </a:solidFill>
              </a:rPr>
              <a:t>To optimize route planning, find all the locations where roads intersect.</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Alternatively, Find all the possible locations of bridges, by checking the intersections between roads and rivers. (basically spatial analysis)</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Used in computer graphics for tasks such as collision detection, ray tracing, and determining whether geometric shapes intersect</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Used in physics simulations for particle interactions and collision detection in simulations of physical systems.</a:t>
            </a:r>
            <a:endParaRPr sz="1200">
              <a:solidFill>
                <a:schemeClr val="dk1"/>
              </a:solidFill>
            </a:endParaRPr>
          </a:p>
          <a:p>
            <a:pPr marL="457200" lvl="0" indent="-304800" algn="just" rtl="0">
              <a:lnSpc>
                <a:spcPct val="115000"/>
              </a:lnSpc>
              <a:spcBef>
                <a:spcPts val="1000"/>
              </a:spcBef>
              <a:spcAft>
                <a:spcPts val="0"/>
              </a:spcAft>
              <a:buClr>
                <a:schemeClr val="dk1"/>
              </a:buClr>
              <a:buSzPts val="1200"/>
              <a:buChar char="●"/>
            </a:pPr>
            <a:r>
              <a:rPr lang="en" sz="1200">
                <a:solidFill>
                  <a:schemeClr val="dk1"/>
                </a:solidFill>
              </a:rPr>
              <a:t>And much more...</a:t>
            </a:r>
            <a:endParaRPr sz="1200">
              <a:solidFill>
                <a:schemeClr val="dk1"/>
              </a:solidFill>
            </a:endParaRPr>
          </a:p>
          <a:p>
            <a:pPr marL="0" lvl="0" indent="0" algn="just" rtl="0">
              <a:spcBef>
                <a:spcPts val="1200"/>
              </a:spcBef>
              <a:spcAft>
                <a:spcPts val="0"/>
              </a:spcAft>
              <a:buNone/>
            </a:pPr>
            <a:endParaRPr sz="1200">
              <a:solidFill>
                <a:schemeClr val="dk1"/>
              </a:solidFill>
              <a:latin typeface="Raleway"/>
              <a:ea typeface="Raleway"/>
              <a:cs typeface="Raleway"/>
              <a:sym typeface="Raleway"/>
            </a:endParaRPr>
          </a:p>
        </p:txBody>
      </p:sp>
      <p:pic>
        <p:nvPicPr>
          <p:cNvPr id="259" name="Google Shape;259;p36"/>
          <p:cNvPicPr preferRelativeResize="0"/>
          <p:nvPr/>
        </p:nvPicPr>
        <p:blipFill>
          <a:blip r:embed="rId4">
            <a:alphaModFix/>
          </a:blip>
          <a:stretch>
            <a:fillRect/>
          </a:stretch>
        </p:blipFill>
        <p:spPr>
          <a:xfrm>
            <a:off x="5451425" y="1540400"/>
            <a:ext cx="3552976" cy="2368650"/>
          </a:xfrm>
          <a:prstGeom prst="rect">
            <a:avLst/>
          </a:prstGeom>
          <a:noFill/>
          <a:ln>
            <a:noFill/>
          </a:ln>
        </p:spPr>
      </p:pic>
      <p:sp>
        <p:nvSpPr>
          <p:cNvPr id="260" name="Google Shape;260;p36"/>
          <p:cNvSpPr txBox="1"/>
          <p:nvPr/>
        </p:nvSpPr>
        <p:spPr>
          <a:xfrm>
            <a:off x="5451425" y="3957675"/>
            <a:ext cx="34497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latin typeface="Raleway"/>
                <a:ea typeface="Raleway"/>
                <a:cs typeface="Raleway"/>
                <a:sym typeface="Raleway"/>
              </a:rPr>
              <a:t>Figure: 1 Spatial Analysis Application for Line Segment Intersection Problem</a:t>
            </a:r>
            <a:endParaRPr sz="900">
              <a:solidFill>
                <a:schemeClr val="dk1"/>
              </a:solidFill>
              <a:latin typeface="Raleway"/>
              <a:ea typeface="Raleway"/>
              <a:cs typeface="Raleway"/>
              <a:sym typeface="Raleway"/>
            </a:endParaRPr>
          </a:p>
        </p:txBody>
      </p:sp>
      <p:sp>
        <p:nvSpPr>
          <p:cNvPr id="261" name="Google Shape;261;p36"/>
          <p:cNvSpPr txBox="1"/>
          <p:nvPr/>
        </p:nvSpPr>
        <p:spPr>
          <a:xfrm>
            <a:off x="8574975" y="4157775"/>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2" name="Google Shape;262;p36"/>
          <p:cNvSpPr txBox="1"/>
          <p:nvPr/>
        </p:nvSpPr>
        <p:spPr>
          <a:xfrm>
            <a:off x="1786150" y="4847100"/>
            <a:ext cx="5136000" cy="2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aleway"/>
                <a:ea typeface="Raleway"/>
                <a:cs typeface="Raleway"/>
                <a:sym typeface="Raleway"/>
              </a:rPr>
              <a:t>Figure 1: credits: </a:t>
            </a:r>
            <a:r>
              <a:rPr lang="en" sz="700" u="sng">
                <a:solidFill>
                  <a:schemeClr val="hlink"/>
                </a:solidFill>
                <a:latin typeface="Raleway"/>
                <a:ea typeface="Raleway"/>
                <a:cs typeface="Raleway"/>
                <a:sym typeface="Raleway"/>
                <a:hlinkClick r:id="rId5"/>
              </a:rPr>
              <a:t>https://docs.qgis.org/3.28/en/docs/gentle_gis_introduction/topology.html</a:t>
            </a:r>
            <a:endParaRPr sz="1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cxnSp>
        <p:nvCxnSpPr>
          <p:cNvPr id="267" name="Google Shape;267;p37"/>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37"/>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Project Goal</a:t>
            </a:r>
            <a:endParaRPr>
              <a:solidFill>
                <a:schemeClr val="dk2"/>
              </a:solidFill>
            </a:endParaRPr>
          </a:p>
        </p:txBody>
      </p:sp>
      <p:sp>
        <p:nvSpPr>
          <p:cNvPr id="269" name="Google Shape;269;p37"/>
          <p:cNvSpPr txBox="1"/>
          <p:nvPr/>
        </p:nvSpPr>
        <p:spPr>
          <a:xfrm>
            <a:off x="881950" y="1178400"/>
            <a:ext cx="6502800" cy="2955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Input</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Initial list of line segments - Manual or Randomized Initializations</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Output</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List of Intersection Points</a:t>
            </a: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0" lvl="0" indent="0" algn="l" rtl="0">
              <a:spcBef>
                <a:spcPts val="0"/>
              </a:spcBef>
              <a:spcAft>
                <a:spcPts val="0"/>
              </a:spcAft>
              <a:buNone/>
            </a:pPr>
            <a:endParaRPr sz="1200">
              <a:solidFill>
                <a:schemeClr val="dk1"/>
              </a:solidFill>
              <a:latin typeface="Raleway"/>
              <a:ea typeface="Raleway"/>
              <a:cs typeface="Raleway"/>
              <a:sym typeface="Raleway"/>
            </a:endParaRPr>
          </a:p>
          <a:p>
            <a:pPr marL="457200" lvl="0"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Features</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Allows user to initialize line segments randomly in one click.</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Allows user to click on graphs to initialize line segments.</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Pause, Resume, Step and Reset buttons to observe algorithm execution.</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Pseudocode highlighting.</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Data Structure Visualization in real-time.</a:t>
            </a:r>
            <a:endParaRPr sz="1200">
              <a:solidFill>
                <a:schemeClr val="dk1"/>
              </a:solidFill>
              <a:latin typeface="Raleway"/>
              <a:ea typeface="Raleway"/>
              <a:cs typeface="Raleway"/>
              <a:sym typeface="Raleway"/>
            </a:endParaRPr>
          </a:p>
          <a:p>
            <a:pPr marL="914400" lvl="1" indent="-304800" algn="l" rtl="0">
              <a:spcBef>
                <a:spcPts val="0"/>
              </a:spcBef>
              <a:spcAft>
                <a:spcPts val="0"/>
              </a:spcAft>
              <a:buClr>
                <a:schemeClr val="dk1"/>
              </a:buClr>
              <a:buSzPts val="1200"/>
              <a:buFont typeface="Raleway"/>
              <a:buChar char="➢"/>
            </a:pPr>
            <a:r>
              <a:rPr lang="en" sz="1200">
                <a:solidFill>
                  <a:schemeClr val="dk1"/>
                </a:solidFill>
                <a:latin typeface="Raleway"/>
                <a:ea typeface="Raleway"/>
                <a:cs typeface="Raleway"/>
                <a:sym typeface="Raleway"/>
              </a:rPr>
              <a:t>Animations to make everything look cleaner and nicer.</a:t>
            </a:r>
            <a:endParaRPr sz="12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Google Shape;286;p38">
            <a:extLst>
              <a:ext uri="{FF2B5EF4-FFF2-40B4-BE49-F238E27FC236}">
                <a16:creationId xmlns:a16="http://schemas.microsoft.com/office/drawing/2014/main" id="{8C671094-CB69-0127-E67F-75854145D246}"/>
              </a:ext>
            </a:extLst>
          </p:cNvPr>
          <p:cNvSpPr txBox="1"/>
          <p:nvPr/>
        </p:nvSpPr>
        <p:spPr>
          <a:xfrm>
            <a:off x="5291724" y="3433524"/>
            <a:ext cx="1973599"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Raleway"/>
                <a:ea typeface="Raleway"/>
                <a:cs typeface="Raleway"/>
                <a:sym typeface="Raleway"/>
              </a:rPr>
              <a:t>Pause</a:t>
            </a:r>
            <a:endParaRPr sz="1000" dirty="0">
              <a:latin typeface="Raleway"/>
              <a:ea typeface="Raleway"/>
              <a:cs typeface="Raleway"/>
              <a:sym typeface="Raleway"/>
            </a:endParaRPr>
          </a:p>
        </p:txBody>
      </p:sp>
      <p:sp>
        <p:nvSpPr>
          <p:cNvPr id="274" name="Google Shape;274;p38"/>
          <p:cNvSpPr/>
          <p:nvPr/>
        </p:nvSpPr>
        <p:spPr>
          <a:xfrm>
            <a:off x="766200" y="993125"/>
            <a:ext cx="7611600" cy="3579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5" name="Google Shape;275;p38"/>
          <p:cNvSpPr txBox="1"/>
          <p:nvPr/>
        </p:nvSpPr>
        <p:spPr>
          <a:xfrm>
            <a:off x="766200" y="993125"/>
            <a:ext cx="1289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aleway"/>
                <a:ea typeface="Raleway"/>
                <a:cs typeface="Raleway"/>
                <a:sym typeface="Raleway"/>
              </a:rPr>
              <a:t>Screen</a:t>
            </a:r>
            <a:endParaRPr>
              <a:latin typeface="Raleway"/>
              <a:ea typeface="Raleway"/>
              <a:cs typeface="Raleway"/>
              <a:sym typeface="Raleway"/>
            </a:endParaRPr>
          </a:p>
        </p:txBody>
      </p:sp>
      <p:sp>
        <p:nvSpPr>
          <p:cNvPr id="276" name="Google Shape;276;p38"/>
          <p:cNvSpPr/>
          <p:nvPr/>
        </p:nvSpPr>
        <p:spPr>
          <a:xfrm>
            <a:off x="5291725" y="1323400"/>
            <a:ext cx="2942400" cy="20010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7" name="Google Shape;277;p38"/>
          <p:cNvSpPr/>
          <p:nvPr/>
        </p:nvSpPr>
        <p:spPr>
          <a:xfrm>
            <a:off x="863875" y="1323400"/>
            <a:ext cx="4264800" cy="2234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8" name="Google Shape;278;p38"/>
          <p:cNvSpPr/>
          <p:nvPr/>
        </p:nvSpPr>
        <p:spPr>
          <a:xfrm>
            <a:off x="5291725" y="3865418"/>
            <a:ext cx="2942400" cy="625732"/>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79" name="Google Shape;279;p38"/>
          <p:cNvSpPr/>
          <p:nvPr/>
        </p:nvSpPr>
        <p:spPr>
          <a:xfrm>
            <a:off x="863875" y="3706625"/>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0" name="Google Shape;280;p38"/>
          <p:cNvSpPr/>
          <p:nvPr/>
        </p:nvSpPr>
        <p:spPr>
          <a:xfrm>
            <a:off x="2046438" y="3706625"/>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1" name="Google Shape;281;p38"/>
          <p:cNvSpPr/>
          <p:nvPr/>
        </p:nvSpPr>
        <p:spPr>
          <a:xfrm>
            <a:off x="3229000" y="3706625"/>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3" name="Google Shape;283;p38"/>
          <p:cNvSpPr/>
          <p:nvPr/>
        </p:nvSpPr>
        <p:spPr>
          <a:xfrm>
            <a:off x="863875" y="4173450"/>
            <a:ext cx="42648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4" name="Google Shape;284;p38"/>
          <p:cNvSpPr txBox="1"/>
          <p:nvPr/>
        </p:nvSpPr>
        <p:spPr>
          <a:xfrm>
            <a:off x="2351425" y="2190000"/>
            <a:ext cx="1289700" cy="7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aleway"/>
                <a:ea typeface="Raleway"/>
                <a:cs typeface="Raleway"/>
                <a:sym typeface="Raleway"/>
              </a:rPr>
              <a:t>Pseudocode</a:t>
            </a:r>
            <a:endParaRPr>
              <a:latin typeface="Raleway"/>
              <a:ea typeface="Raleway"/>
              <a:cs typeface="Raleway"/>
              <a:sym typeface="Raleway"/>
            </a:endParaRPr>
          </a:p>
        </p:txBody>
      </p:sp>
      <p:sp>
        <p:nvSpPr>
          <p:cNvPr id="285" name="Google Shape;285;p38"/>
          <p:cNvSpPr txBox="1"/>
          <p:nvPr/>
        </p:nvSpPr>
        <p:spPr>
          <a:xfrm>
            <a:off x="6425725" y="2123800"/>
            <a:ext cx="674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aleway"/>
                <a:ea typeface="Raleway"/>
                <a:cs typeface="Raleway"/>
                <a:sym typeface="Raleway"/>
              </a:rPr>
              <a:t>Chart</a:t>
            </a:r>
            <a:endParaRPr>
              <a:latin typeface="Raleway"/>
              <a:ea typeface="Raleway"/>
              <a:cs typeface="Raleway"/>
              <a:sym typeface="Raleway"/>
            </a:endParaRPr>
          </a:p>
        </p:txBody>
      </p:sp>
      <p:sp>
        <p:nvSpPr>
          <p:cNvPr id="286" name="Google Shape;286;p38"/>
          <p:cNvSpPr txBox="1"/>
          <p:nvPr/>
        </p:nvSpPr>
        <p:spPr>
          <a:xfrm>
            <a:off x="867125" y="3713100"/>
            <a:ext cx="7179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Pause</a:t>
            </a:r>
            <a:endParaRPr sz="1000">
              <a:latin typeface="Raleway"/>
              <a:ea typeface="Raleway"/>
              <a:cs typeface="Raleway"/>
              <a:sym typeface="Raleway"/>
            </a:endParaRPr>
          </a:p>
        </p:txBody>
      </p:sp>
      <p:sp>
        <p:nvSpPr>
          <p:cNvPr id="287" name="Google Shape;287;p38"/>
          <p:cNvSpPr txBox="1"/>
          <p:nvPr/>
        </p:nvSpPr>
        <p:spPr>
          <a:xfrm>
            <a:off x="2048063" y="3706625"/>
            <a:ext cx="7179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Resume</a:t>
            </a:r>
            <a:endParaRPr sz="1000">
              <a:latin typeface="Raleway"/>
              <a:ea typeface="Raleway"/>
              <a:cs typeface="Raleway"/>
              <a:sym typeface="Raleway"/>
            </a:endParaRPr>
          </a:p>
        </p:txBody>
      </p:sp>
      <p:sp>
        <p:nvSpPr>
          <p:cNvPr id="288" name="Google Shape;288;p38"/>
          <p:cNvSpPr txBox="1"/>
          <p:nvPr/>
        </p:nvSpPr>
        <p:spPr>
          <a:xfrm>
            <a:off x="3229000" y="3706625"/>
            <a:ext cx="7179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Step</a:t>
            </a:r>
            <a:endParaRPr sz="1000">
              <a:latin typeface="Raleway"/>
              <a:ea typeface="Raleway"/>
              <a:cs typeface="Raleway"/>
              <a:sym typeface="Raleway"/>
            </a:endParaRPr>
          </a:p>
        </p:txBody>
      </p:sp>
      <p:sp>
        <p:nvSpPr>
          <p:cNvPr id="290" name="Google Shape;290;p38"/>
          <p:cNvSpPr txBox="1"/>
          <p:nvPr/>
        </p:nvSpPr>
        <p:spPr>
          <a:xfrm>
            <a:off x="867125" y="4173450"/>
            <a:ext cx="4264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Raleway"/>
                <a:ea typeface="Raleway"/>
                <a:cs typeface="Raleway"/>
                <a:sym typeface="Raleway"/>
              </a:rPr>
              <a:t>Results</a:t>
            </a:r>
            <a:endParaRPr sz="1000">
              <a:latin typeface="Raleway"/>
              <a:ea typeface="Raleway"/>
              <a:cs typeface="Raleway"/>
              <a:sym typeface="Raleway"/>
            </a:endParaRPr>
          </a:p>
        </p:txBody>
      </p:sp>
      <p:sp>
        <p:nvSpPr>
          <p:cNvPr id="291" name="Google Shape;291;p38"/>
          <p:cNvSpPr txBox="1"/>
          <p:nvPr/>
        </p:nvSpPr>
        <p:spPr>
          <a:xfrm>
            <a:off x="5369575" y="4014600"/>
            <a:ext cx="27867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aleway"/>
                <a:ea typeface="Raleway"/>
                <a:cs typeface="Raleway"/>
                <a:sym typeface="Raleway"/>
              </a:rPr>
              <a:t>Data Structure Visualization</a:t>
            </a:r>
            <a:endParaRPr dirty="0">
              <a:latin typeface="Raleway"/>
              <a:ea typeface="Raleway"/>
              <a:cs typeface="Raleway"/>
              <a:sym typeface="Raleway"/>
            </a:endParaRPr>
          </a:p>
        </p:txBody>
      </p:sp>
      <p:cxnSp>
        <p:nvCxnSpPr>
          <p:cNvPr id="292" name="Google Shape;292;p38"/>
          <p:cNvCxnSpPr/>
          <p:nvPr/>
        </p:nvCxnSpPr>
        <p:spPr>
          <a:xfrm>
            <a:off x="2479650" y="725150"/>
            <a:ext cx="4184700" cy="0"/>
          </a:xfrm>
          <a:prstGeom prst="straightConnector1">
            <a:avLst/>
          </a:prstGeom>
          <a:noFill/>
          <a:ln w="9525" cap="flat" cmpd="sng">
            <a:solidFill>
              <a:schemeClr val="dk2"/>
            </a:solidFill>
            <a:prstDash val="solid"/>
            <a:round/>
            <a:headEnd type="none" w="med" len="med"/>
            <a:tailEnd type="none" w="med" len="med"/>
          </a:ln>
        </p:spPr>
      </p:cxnSp>
      <p:sp>
        <p:nvSpPr>
          <p:cNvPr id="293" name="Google Shape;293;p38"/>
          <p:cNvSpPr txBox="1">
            <a:spLocks noGrp="1"/>
          </p:cNvSpPr>
          <p:nvPr>
            <p:ph type="title"/>
          </p:nvPr>
        </p:nvSpPr>
        <p:spPr>
          <a:xfrm>
            <a:off x="713250" y="2469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Planned Layout</a:t>
            </a:r>
            <a:endParaRPr>
              <a:solidFill>
                <a:schemeClr val="dk2"/>
              </a:solidFill>
            </a:endParaRPr>
          </a:p>
        </p:txBody>
      </p:sp>
      <p:sp>
        <p:nvSpPr>
          <p:cNvPr id="4" name="Google Shape;282;p38">
            <a:extLst>
              <a:ext uri="{FF2B5EF4-FFF2-40B4-BE49-F238E27FC236}">
                <a16:creationId xmlns:a16="http://schemas.microsoft.com/office/drawing/2014/main" id="{513CAB0F-5B4C-FA27-F33E-768A8889671B}"/>
              </a:ext>
            </a:extLst>
          </p:cNvPr>
          <p:cNvSpPr/>
          <p:nvPr/>
        </p:nvSpPr>
        <p:spPr>
          <a:xfrm>
            <a:off x="7373364" y="3440699"/>
            <a:ext cx="860761"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aleway"/>
                <a:ea typeface="Raleway"/>
                <a:cs typeface="Raleway"/>
                <a:sym typeface="Raleway"/>
              </a:rPr>
              <a:t>Initialize</a:t>
            </a:r>
            <a:endParaRPr dirty="0">
              <a:latin typeface="Raleway"/>
              <a:ea typeface="Raleway"/>
              <a:cs typeface="Raleway"/>
              <a:sym typeface="Raleway"/>
            </a:endParaRPr>
          </a:p>
        </p:txBody>
      </p:sp>
      <p:sp>
        <p:nvSpPr>
          <p:cNvPr id="5" name="Google Shape;282;p38">
            <a:extLst>
              <a:ext uri="{FF2B5EF4-FFF2-40B4-BE49-F238E27FC236}">
                <a16:creationId xmlns:a16="http://schemas.microsoft.com/office/drawing/2014/main" id="{05BCCD67-3A87-1888-D925-64AE82F47FD7}"/>
              </a:ext>
            </a:extLst>
          </p:cNvPr>
          <p:cNvSpPr/>
          <p:nvPr/>
        </p:nvSpPr>
        <p:spPr>
          <a:xfrm>
            <a:off x="4407397" y="3703412"/>
            <a:ext cx="717900"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a:ea typeface="Raleway"/>
              <a:cs typeface="Raleway"/>
              <a:sym typeface="Raleway"/>
            </a:endParaRPr>
          </a:p>
        </p:txBody>
      </p:sp>
      <p:sp>
        <p:nvSpPr>
          <p:cNvPr id="289" name="Google Shape;289;p38"/>
          <p:cNvSpPr txBox="1"/>
          <p:nvPr/>
        </p:nvSpPr>
        <p:spPr>
          <a:xfrm>
            <a:off x="4405697" y="3706625"/>
            <a:ext cx="730628"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Raleway"/>
                <a:ea typeface="Raleway"/>
                <a:cs typeface="Raleway"/>
                <a:sym typeface="Raleway"/>
              </a:rPr>
              <a:t>Reset</a:t>
            </a:r>
            <a:endParaRPr sz="1000" dirty="0">
              <a:latin typeface="Raleway"/>
              <a:ea typeface="Raleway"/>
              <a:cs typeface="Raleway"/>
              <a:sym typeface="Raleway"/>
            </a:endParaRPr>
          </a:p>
        </p:txBody>
      </p:sp>
      <p:sp>
        <p:nvSpPr>
          <p:cNvPr id="282" name="Google Shape;282;p38"/>
          <p:cNvSpPr/>
          <p:nvPr/>
        </p:nvSpPr>
        <p:spPr>
          <a:xfrm>
            <a:off x="5299749" y="3433524"/>
            <a:ext cx="1965573" cy="317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Raleway"/>
                <a:ea typeface="Raleway"/>
                <a:cs typeface="Raleway"/>
                <a:sym typeface="Raleway"/>
              </a:rPr>
              <a:t>Number of Line Segments</a:t>
            </a:r>
            <a:endParaRPr sz="1100" dirty="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cxnSp>
        <p:nvCxnSpPr>
          <p:cNvPr id="298" name="Google Shape;298;p39"/>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99" name="Google Shape;299;p39"/>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Timeline</a:t>
            </a:r>
            <a:endParaRPr>
              <a:solidFill>
                <a:schemeClr val="dk2"/>
              </a:solidFill>
            </a:endParaRPr>
          </a:p>
        </p:txBody>
      </p:sp>
      <p:graphicFrame>
        <p:nvGraphicFramePr>
          <p:cNvPr id="300" name="Google Shape;300;p39"/>
          <p:cNvGraphicFramePr/>
          <p:nvPr/>
        </p:nvGraphicFramePr>
        <p:xfrm>
          <a:off x="1930475" y="1278385"/>
          <a:ext cx="5283025" cy="3712330"/>
        </p:xfrm>
        <a:graphic>
          <a:graphicData uri="http://schemas.openxmlformats.org/drawingml/2006/table">
            <a:tbl>
              <a:tblPr>
                <a:noFill/>
                <a:tableStyleId>{020ACAC3-C8EF-49AF-B71F-9C902279CC5F}</a:tableStyleId>
              </a:tblPr>
              <a:tblGrid>
                <a:gridCol w="1712950">
                  <a:extLst>
                    <a:ext uri="{9D8B030D-6E8A-4147-A177-3AD203B41FA5}">
                      <a16:colId xmlns:a16="http://schemas.microsoft.com/office/drawing/2014/main" val="20000"/>
                    </a:ext>
                  </a:extLst>
                </a:gridCol>
                <a:gridCol w="3570075">
                  <a:extLst>
                    <a:ext uri="{9D8B030D-6E8A-4147-A177-3AD203B41FA5}">
                      <a16:colId xmlns:a16="http://schemas.microsoft.com/office/drawing/2014/main" val="20001"/>
                    </a:ext>
                  </a:extLst>
                </a:gridCol>
              </a:tblGrid>
              <a:tr h="327500">
                <a:tc>
                  <a:txBody>
                    <a:bodyPr/>
                    <a:lstStyle/>
                    <a:p>
                      <a:pPr marL="0" lvl="0" indent="0" algn="ctr" rtl="0">
                        <a:spcBef>
                          <a:spcPts val="0"/>
                        </a:spcBef>
                        <a:spcAft>
                          <a:spcPts val="0"/>
                        </a:spcAft>
                        <a:buNone/>
                      </a:pPr>
                      <a:r>
                        <a:rPr lang="en" sz="1800">
                          <a:solidFill>
                            <a:srgbClr val="FFFFFF"/>
                          </a:solidFill>
                          <a:latin typeface="Unna"/>
                          <a:ea typeface="Unna"/>
                          <a:cs typeface="Unna"/>
                          <a:sym typeface="Unna"/>
                        </a:rPr>
                        <a:t>Week No</a:t>
                      </a:r>
                      <a:endParaRPr sz="1800">
                        <a:solidFill>
                          <a:srgbClr val="FFFFFF"/>
                        </a:solidFill>
                        <a:latin typeface="Unna"/>
                        <a:ea typeface="Unna"/>
                        <a:cs typeface="Unna"/>
                        <a:sym typeface="Unna"/>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Unna"/>
                          <a:ea typeface="Unna"/>
                          <a:cs typeface="Unna"/>
                          <a:sym typeface="Unna"/>
                        </a:rPr>
                        <a:t>Goals</a:t>
                      </a:r>
                      <a:endParaRPr sz="1800">
                        <a:solidFill>
                          <a:srgbClr val="FFFFFF"/>
                        </a:solidFill>
                        <a:latin typeface="Unna"/>
                        <a:ea typeface="Unna"/>
                        <a:cs typeface="Unna"/>
                        <a:sym typeface="Unna"/>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0"/>
                  </a:ext>
                </a:extLst>
              </a:tr>
              <a:tr h="452775">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6</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Implementing Base Algorithm and Data Structures</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1"/>
                  </a:ext>
                </a:extLst>
              </a:tr>
              <a:tr h="53665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7 &amp; 8</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Adding Graphs and Animations on Code Execution</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2"/>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9 &amp; 10</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Pseudocode Highlighting and Action Buttons</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3"/>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11</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Random and Manual Initializations</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4"/>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12</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Data Structure visualization</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5"/>
                  </a:ext>
                </a:extLst>
              </a:tr>
              <a:tr h="469400">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Week 13 - end</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rgbClr val="FFFFFF"/>
                          </a:solidFill>
                          <a:latin typeface="Raleway"/>
                          <a:ea typeface="Raleway"/>
                          <a:cs typeface="Raleway"/>
                          <a:sym typeface="Raleway"/>
                        </a:rPr>
                        <a:t>Code cleanup, bug fixes and preparing final documentation</a:t>
                      </a:r>
                      <a:endParaRPr sz="1300">
                        <a:solidFill>
                          <a:srgbClr val="FFFFFF"/>
                        </a:solidFill>
                        <a:latin typeface="Raleway"/>
                        <a:ea typeface="Raleway"/>
                        <a:cs typeface="Raleway"/>
                        <a:sym typeface="Raleway"/>
                      </a:endParaRPr>
                    </a:p>
                  </a:txBody>
                  <a:tcPr marL="91425" marR="91425" marT="91425" marB="91425" anchor="ctr">
                    <a:lnL w="9525" cap="flat" cmpd="sng">
                      <a:solidFill>
                        <a:srgbClr val="EAC488"/>
                      </a:solidFill>
                      <a:prstDash val="solid"/>
                      <a:round/>
                      <a:headEnd type="none" w="sm" len="sm"/>
                      <a:tailEnd type="none" w="sm" len="sm"/>
                    </a:lnL>
                    <a:lnR w="9525" cap="flat" cmpd="sng">
                      <a:solidFill>
                        <a:srgbClr val="EAC488"/>
                      </a:solidFill>
                      <a:prstDash val="solid"/>
                      <a:round/>
                      <a:headEnd type="none" w="sm" len="sm"/>
                      <a:tailEnd type="none" w="sm" len="sm"/>
                    </a:lnR>
                    <a:lnT w="9525" cap="flat" cmpd="sng">
                      <a:solidFill>
                        <a:srgbClr val="EAC488"/>
                      </a:solidFill>
                      <a:prstDash val="solid"/>
                      <a:round/>
                      <a:headEnd type="none" w="sm" len="sm"/>
                      <a:tailEnd type="none" w="sm" len="sm"/>
                    </a:lnT>
                    <a:lnB w="9525" cap="flat" cmpd="sng">
                      <a:solidFill>
                        <a:srgbClr val="EAC488"/>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cxnSp>
        <p:nvCxnSpPr>
          <p:cNvPr id="305" name="Google Shape;305;p40"/>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306" name="Google Shape;306;p40"/>
          <p:cNvSpPr txBox="1">
            <a:spLocks noGrp="1"/>
          </p:cNvSpPr>
          <p:nvPr>
            <p:ph type="title"/>
          </p:nvPr>
        </p:nvSpPr>
        <p:spPr>
          <a:xfrm>
            <a:off x="713250" y="5804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References</a:t>
            </a:r>
            <a:endParaRPr>
              <a:solidFill>
                <a:schemeClr val="dk2"/>
              </a:solidFill>
            </a:endParaRPr>
          </a:p>
        </p:txBody>
      </p:sp>
      <p:sp>
        <p:nvSpPr>
          <p:cNvPr id="307" name="Google Shape;307;p40"/>
          <p:cNvSpPr txBox="1"/>
          <p:nvPr/>
        </p:nvSpPr>
        <p:spPr>
          <a:xfrm>
            <a:off x="807850" y="1948350"/>
            <a:ext cx="6502800" cy="144652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Raleway"/>
              <a:buChar char="❖"/>
            </a:pPr>
            <a:r>
              <a:rPr lang="en" sz="1200" dirty="0">
                <a:solidFill>
                  <a:schemeClr val="dk1"/>
                </a:solidFill>
                <a:latin typeface="Raleway"/>
                <a:ea typeface="Raleway"/>
                <a:cs typeface="Raleway"/>
                <a:sym typeface="Raleway"/>
              </a:rPr>
              <a:t>CSCI 716 - Week 4 Lecture Slides</a:t>
            </a:r>
            <a:endParaRPr sz="1200" dirty="0">
              <a:solidFill>
                <a:schemeClr val="dk1"/>
              </a:solidFill>
              <a:latin typeface="Raleway"/>
              <a:ea typeface="Raleway"/>
              <a:cs typeface="Raleway"/>
              <a:sym typeface="Raleway"/>
            </a:endParaRPr>
          </a:p>
          <a:p>
            <a:pPr marL="0" lvl="0" indent="0" algn="l" rtl="0">
              <a:spcBef>
                <a:spcPts val="0"/>
              </a:spcBef>
              <a:spcAft>
                <a:spcPts val="0"/>
              </a:spcAft>
              <a:buNone/>
            </a:pPr>
            <a:endParaRPr sz="1200" dirty="0">
              <a:solidFill>
                <a:schemeClr val="dk1"/>
              </a:solidFill>
              <a:latin typeface="Raleway"/>
              <a:ea typeface="Raleway"/>
              <a:cs typeface="Raleway"/>
              <a:sym typeface="Raleway"/>
            </a:endParaRPr>
          </a:p>
          <a:p>
            <a:pPr marL="457200" lvl="0" indent="-311150" algn="l" rtl="0">
              <a:spcBef>
                <a:spcPts val="0"/>
              </a:spcBef>
              <a:spcAft>
                <a:spcPts val="0"/>
              </a:spcAft>
              <a:buClr>
                <a:schemeClr val="dk1"/>
              </a:buClr>
              <a:buSzPts val="1300"/>
              <a:buFont typeface="Raleway"/>
              <a:buChar char="❖"/>
            </a:pPr>
            <a:r>
              <a:rPr lang="en" sz="1200" dirty="0">
                <a:solidFill>
                  <a:schemeClr val="hlink"/>
                </a:solidFill>
                <a:uFill>
                  <a:noFill/>
                </a:uFill>
                <a:latin typeface="Raleway"/>
                <a:ea typeface="Raleway"/>
                <a:cs typeface="Raleway"/>
                <a:sym typeface="Raleway"/>
                <a:hlinkClick r:id="rId4"/>
              </a:rPr>
              <a:t>Line Segment Intersection Blogpost</a:t>
            </a:r>
            <a:r>
              <a:rPr lang="en" sz="1200" dirty="0">
                <a:solidFill>
                  <a:schemeClr val="hlink"/>
                </a:solidFill>
                <a:latin typeface="Raleway"/>
                <a:ea typeface="Raleway"/>
                <a:cs typeface="Raleway"/>
                <a:sym typeface="Raleway"/>
              </a:rPr>
              <a:t> </a:t>
            </a:r>
            <a:endParaRPr sz="1200" dirty="0">
              <a:solidFill>
                <a:schemeClr val="hlink"/>
              </a:solidFill>
              <a:latin typeface="Raleway"/>
              <a:ea typeface="Raleway"/>
              <a:cs typeface="Raleway"/>
              <a:sym typeface="Raleway"/>
            </a:endParaRPr>
          </a:p>
          <a:p>
            <a:pPr marL="0" lvl="0" indent="0" algn="l" rtl="0">
              <a:spcBef>
                <a:spcPts val="0"/>
              </a:spcBef>
              <a:spcAft>
                <a:spcPts val="0"/>
              </a:spcAft>
              <a:buNone/>
            </a:pPr>
            <a:endParaRPr sz="1100" u="sng" dirty="0">
              <a:solidFill>
                <a:schemeClr val="hlink"/>
              </a:solidFill>
            </a:endParaRPr>
          </a:p>
          <a:p>
            <a:pPr marL="457200" lvl="0" indent="-304800" algn="l" rtl="0">
              <a:spcBef>
                <a:spcPts val="0"/>
              </a:spcBef>
              <a:spcAft>
                <a:spcPts val="0"/>
              </a:spcAft>
              <a:buClr>
                <a:schemeClr val="hlink"/>
              </a:buClr>
              <a:buSzPts val="1200"/>
              <a:buFont typeface="Raleway"/>
              <a:buChar char="❖"/>
            </a:pPr>
            <a:r>
              <a:rPr lang="en" sz="1200" dirty="0">
                <a:solidFill>
                  <a:schemeClr val="hlink"/>
                </a:solidFill>
                <a:uFill>
                  <a:noFill/>
                </a:uFill>
                <a:latin typeface="Raleway"/>
                <a:ea typeface="Raleway"/>
                <a:cs typeface="Raleway"/>
                <a:sym typeface="Raleway"/>
                <a:hlinkClick r:id="rId5"/>
              </a:rPr>
              <a:t>Line Intersection problem - Philipp Kindermann (YouTube)</a:t>
            </a:r>
            <a:r>
              <a:rPr lang="en" sz="1200" dirty="0">
                <a:solidFill>
                  <a:schemeClr val="hlink"/>
                </a:solidFill>
                <a:latin typeface="Raleway"/>
                <a:ea typeface="Raleway"/>
                <a:cs typeface="Raleway"/>
                <a:sym typeface="Raleway"/>
              </a:rPr>
              <a:t> </a:t>
            </a:r>
            <a:endParaRPr lang="en" sz="1100" u="sng" dirty="0">
              <a:solidFill>
                <a:schemeClr val="hlink"/>
              </a:solidFill>
              <a:latin typeface="Raleway"/>
              <a:ea typeface="Raleway"/>
              <a:cs typeface="Raleway"/>
              <a:sym typeface="Raleway"/>
            </a:endParaRPr>
          </a:p>
          <a:p>
            <a:pPr marL="457200" lvl="0" indent="-304800" algn="l" rtl="0">
              <a:spcBef>
                <a:spcPts val="0"/>
              </a:spcBef>
              <a:spcAft>
                <a:spcPts val="0"/>
              </a:spcAft>
              <a:buClr>
                <a:schemeClr val="hlink"/>
              </a:buClr>
              <a:buSzPts val="1200"/>
              <a:buFont typeface="Raleway"/>
              <a:buChar char="❖"/>
            </a:pPr>
            <a:endParaRPr lang="en" sz="1100" u="sng" dirty="0">
              <a:solidFill>
                <a:schemeClr val="hlink"/>
              </a:solidFill>
              <a:latin typeface="Raleway"/>
              <a:ea typeface="Raleway"/>
              <a:cs typeface="Raleway"/>
              <a:sym typeface="Raleway"/>
            </a:endParaRPr>
          </a:p>
          <a:p>
            <a:pPr marL="457200" lvl="0" indent="-304800" algn="l" rtl="0">
              <a:spcBef>
                <a:spcPts val="0"/>
              </a:spcBef>
              <a:spcAft>
                <a:spcPts val="0"/>
              </a:spcAft>
              <a:buClr>
                <a:schemeClr val="hlink"/>
              </a:buClr>
              <a:buSzPts val="1200"/>
              <a:buFont typeface="Raleway"/>
              <a:buChar char="❖"/>
            </a:pPr>
            <a:r>
              <a:rPr lang="en" sz="1100" dirty="0">
                <a:solidFill>
                  <a:schemeClr val="hlink"/>
                </a:solidFill>
                <a:latin typeface="Raleway"/>
                <a:ea typeface="Raleway"/>
                <a:cs typeface="Raleway"/>
                <a:sym typeface="Raleway"/>
              </a:rPr>
              <a:t>Project Link - </a:t>
            </a:r>
            <a:r>
              <a:rPr lang="en-US" sz="1100" dirty="0">
                <a:solidFill>
                  <a:schemeClr val="hlink"/>
                </a:solidFill>
                <a:latin typeface="Raleway"/>
                <a:ea typeface="Raleway"/>
                <a:cs typeface="Raleway"/>
                <a:sym typeface="Raleway"/>
                <a:hlinkClick r:id="rId6"/>
              </a:rPr>
              <a:t>https://anuj67851.github.io/CompGeoProject/</a:t>
            </a:r>
            <a:endParaRPr sz="1200" dirty="0">
              <a:solidFill>
                <a:schemeClr val="hlink"/>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713250" y="1843500"/>
            <a:ext cx="77175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Questions ?</a:t>
            </a:r>
            <a:endParaRPr/>
          </a:p>
        </p:txBody>
      </p:sp>
    </p:spTree>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795</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Unna</vt:lpstr>
      <vt:lpstr>Raleway Medium</vt:lpstr>
      <vt:lpstr>Raleway</vt:lpstr>
      <vt:lpstr>Raleway SemiBold</vt:lpstr>
      <vt:lpstr>Arial</vt:lpstr>
      <vt:lpstr>Dark Elegant Korean Style Project Proposal by Slidesgo</vt:lpstr>
      <vt:lpstr>Pedagogical Aid Line Segment Intersection</vt:lpstr>
      <vt:lpstr>Table of contents</vt:lpstr>
      <vt:lpstr>Problem</vt:lpstr>
      <vt:lpstr>Applications</vt:lpstr>
      <vt:lpstr>Project Goal</vt:lpstr>
      <vt:lpstr>Planned Layout</vt:lpstr>
      <vt:lpstr>Timeline</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Pedagogical Aid Line Segment Intersection</dc:title>
  <cp:lastModifiedBy>Anuj Patel</cp:lastModifiedBy>
  <cp:revision>2</cp:revision>
  <dcterms:modified xsi:type="dcterms:W3CDTF">2023-10-05T17:33:44Z</dcterms:modified>
</cp:coreProperties>
</file>