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Raleway Medium" pitchFamily="2" charset="0"/>
      <p:regular r:id="rId15"/>
      <p:bold r:id="rId16"/>
      <p:italic r:id="rId17"/>
      <p:boldItalic r:id="rId18"/>
    </p:embeddedFont>
    <p:embeddedFont>
      <p:font typeface="Raleway SemiBold" pitchFamily="2" charset="0"/>
      <p:regular r:id="rId19"/>
      <p:bold r:id="rId20"/>
      <p:italic r:id="rId21"/>
      <p:boldItalic r:id="rId22"/>
    </p:embeddedFont>
    <p:embeddedFont>
      <p:font typeface="Unn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31F745-0EE7-401D-858E-1C4E6FE11F0A}">
  <a:tblStyle styleId="{D431F745-0EE7-401D-858E-1C4E6FE11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c2da407f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c2da407f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e79cf96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e79cf96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c2da407f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c2da407f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c2da407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c2da407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2da407f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2da407f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reepik.com/" TargetMode="External"/><Relationship Id="rId5" Type="http://schemas.openxmlformats.org/officeDocument/2006/relationships/hyperlink" Target="https://flaticon.com/" TargetMode="External"/><Relationship Id="rId4" Type="http://schemas.openxmlformats.org/officeDocument/2006/relationships/hyperlink" Target="http://bit.ly/2Tynxth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2015400" y="1749638"/>
            <a:ext cx="5113200" cy="12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2015400" y="3005363"/>
            <a:ext cx="51132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 hasCustomPrompt="1"/>
          </p:nvPr>
        </p:nvSpPr>
        <p:spPr>
          <a:xfrm>
            <a:off x="2485200" y="1356075"/>
            <a:ext cx="41736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485200" y="2121775"/>
            <a:ext cx="41736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 hasCustomPrompt="1"/>
          </p:nvPr>
        </p:nvSpPr>
        <p:spPr>
          <a:xfrm>
            <a:off x="2485200" y="2742425"/>
            <a:ext cx="41736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3"/>
          </p:nvPr>
        </p:nvSpPr>
        <p:spPr>
          <a:xfrm>
            <a:off x="2485200" y="3508125"/>
            <a:ext cx="41736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5373750" y="2255950"/>
            <a:ext cx="2750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4920000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1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 flipH="1">
            <a:off x="713250" y="1374400"/>
            <a:ext cx="36198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 flipH="1">
            <a:off x="713250" y="3044047"/>
            <a:ext cx="3619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_2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1"/>
          </p:nvPr>
        </p:nvSpPr>
        <p:spPr>
          <a:xfrm flipH="1">
            <a:off x="1130250" y="2255950"/>
            <a:ext cx="2750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_1_1_1_1_1_1_1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l="49" r="49"/>
          <a:stretch/>
        </p:blipFill>
        <p:spPr>
          <a:xfrm>
            <a:off x="-36599" y="-36550"/>
            <a:ext cx="9217198" cy="5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713225" y="1297400"/>
            <a:ext cx="4250100" cy="32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2"/>
          </p:nvPr>
        </p:nvSpPr>
        <p:spPr>
          <a:xfrm>
            <a:off x="4963325" y="1833200"/>
            <a:ext cx="3467400" cy="27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1167675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2"/>
          </p:nvPr>
        </p:nvSpPr>
        <p:spPr>
          <a:xfrm>
            <a:off x="1167676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3"/>
          </p:nvPr>
        </p:nvSpPr>
        <p:spPr>
          <a:xfrm>
            <a:off x="5837650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4"/>
          </p:nvPr>
        </p:nvSpPr>
        <p:spPr>
          <a:xfrm>
            <a:off x="5837651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5"/>
          </p:nvPr>
        </p:nvSpPr>
        <p:spPr>
          <a:xfrm>
            <a:off x="3502662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6"/>
          </p:nvPr>
        </p:nvSpPr>
        <p:spPr>
          <a:xfrm>
            <a:off x="3502664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994050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994050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6011275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6011275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3502662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3502663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2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3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4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5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6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7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8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1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2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4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6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8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9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3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4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5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2629200" y="802676"/>
            <a:ext cx="3885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2629200" y="2374125"/>
            <a:ext cx="38856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629200" y="335915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2"/>
          </p:nvPr>
        </p:nvSpPr>
        <p:spPr>
          <a:xfrm>
            <a:off x="2629200" y="4084675"/>
            <a:ext cx="3885600" cy="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117974" y="26144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2117985" y="30229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866049" y="26144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866060" y="30229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280750" y="1762800"/>
            <a:ext cx="4582500" cy="16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5" y="0"/>
            <a:ext cx="9097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0" y="0"/>
            <a:ext cx="5845200" cy="5143500"/>
          </a:xfrm>
          <a:prstGeom prst="rect">
            <a:avLst/>
          </a:prstGeom>
          <a:gradFill>
            <a:gsLst>
              <a:gs pos="0">
                <a:srgbClr val="0C1621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31250" y="539500"/>
            <a:ext cx="33528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be.com/playlist?list=PLubYOWSl9mItBLmB2WiFU0A_WINUSLtGH&amp;feature=shared" TargetMode="External"/><Relationship Id="rId5" Type="http://schemas.openxmlformats.org/officeDocument/2006/relationships/hyperlink" Target="https://saturncloud.io/blog/simple-efficient-algorithm-for-finding-intersections-between-line-segments/" TargetMode="External"/><Relationship Id="rId4" Type="http://schemas.openxmlformats.org/officeDocument/2006/relationships/hyperlink" Target="https://en.wikipedia.org/wiki/Bentley%E2%80%93Ottmann_algorith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3"/>
          <p:cNvCxnSpPr/>
          <p:nvPr/>
        </p:nvCxnSpPr>
        <p:spPr>
          <a:xfrm>
            <a:off x="2431650" y="2760751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3"/>
          <p:cNvSpPr txBox="1">
            <a:spLocks noGrp="1"/>
          </p:cNvSpPr>
          <p:nvPr>
            <p:ph type="ctrTitle"/>
          </p:nvPr>
        </p:nvSpPr>
        <p:spPr>
          <a:xfrm>
            <a:off x="-93375" y="1623125"/>
            <a:ext cx="83673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</a:rPr>
              <a:t>Pedagogical Aid</a:t>
            </a:r>
            <a:endParaRPr sz="4300">
              <a:solidFill>
                <a:schemeClr val="dk2"/>
              </a:solidFill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</a:rPr>
              <a:t>Line Segment Intersection</a:t>
            </a:r>
            <a:endParaRPr sz="4300"/>
          </a:p>
        </p:txBody>
      </p:sp>
      <p:sp>
        <p:nvSpPr>
          <p:cNvPr id="213" name="Google Shape;213;p33"/>
          <p:cNvSpPr txBox="1">
            <a:spLocks noGrp="1"/>
          </p:cNvSpPr>
          <p:nvPr>
            <p:ph type="subTitle" idx="1"/>
          </p:nvPr>
        </p:nvSpPr>
        <p:spPr>
          <a:xfrm>
            <a:off x="2300850" y="2760762"/>
            <a:ext cx="45996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Anuj Patel (ap8942)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4"/>
          <p:cNvCxnSpPr/>
          <p:nvPr/>
        </p:nvCxnSpPr>
        <p:spPr>
          <a:xfrm>
            <a:off x="3167250" y="1058650"/>
            <a:ext cx="280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972900" y="21994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Recap</a:t>
            </a:r>
            <a:endParaRPr sz="2000"/>
          </a:p>
        </p:txBody>
      </p:sp>
      <p:sp>
        <p:nvSpPr>
          <p:cNvPr id="221" name="Google Shape;221;p34"/>
          <p:cNvSpPr txBox="1">
            <a:spLocks noGrp="1"/>
          </p:cNvSpPr>
          <p:nvPr>
            <p:ph type="title" idx="3"/>
          </p:nvPr>
        </p:nvSpPr>
        <p:spPr>
          <a:xfrm>
            <a:off x="972900" y="16748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01</a:t>
            </a:r>
            <a:endParaRPr sz="340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7"/>
          </p:nvPr>
        </p:nvSpPr>
        <p:spPr>
          <a:xfrm>
            <a:off x="5784125" y="2182450"/>
            <a:ext cx="26466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Progress</a:t>
            </a:r>
            <a:endParaRPr sz="200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9"/>
          </p:nvPr>
        </p:nvSpPr>
        <p:spPr>
          <a:xfrm>
            <a:off x="5784125" y="1657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03</a:t>
            </a:r>
            <a:endParaRPr sz="34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6"/>
          </p:nvPr>
        </p:nvSpPr>
        <p:spPr>
          <a:xfrm>
            <a:off x="3372288" y="21994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Goal</a:t>
            </a:r>
            <a:endParaRPr sz="2000"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18"/>
          </p:nvPr>
        </p:nvSpPr>
        <p:spPr>
          <a:xfrm>
            <a:off x="3372288" y="16748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02</a:t>
            </a:r>
            <a:endParaRPr sz="3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972900" y="3930425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Timeline</a:t>
            </a:r>
            <a:endParaRPr sz="200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3"/>
          </p:nvPr>
        </p:nvSpPr>
        <p:spPr>
          <a:xfrm>
            <a:off x="972900" y="3405825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04</a:t>
            </a:r>
            <a:endParaRPr sz="3400"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16"/>
          </p:nvPr>
        </p:nvSpPr>
        <p:spPr>
          <a:xfrm>
            <a:off x="3372288" y="3930425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</a:t>
            </a:r>
            <a:endParaRPr sz="2000"/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 idx="18"/>
          </p:nvPr>
        </p:nvSpPr>
        <p:spPr>
          <a:xfrm>
            <a:off x="3372288" y="3405825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05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35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Recap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1759350" y="1178400"/>
            <a:ext cx="562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Given a set of line segments, find all the points where they cross each other.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7" name="Google Shape;237;p35"/>
          <p:cNvCxnSpPr/>
          <p:nvPr/>
        </p:nvCxnSpPr>
        <p:spPr>
          <a:xfrm rot="10800000">
            <a:off x="3962494" y="2518125"/>
            <a:ext cx="0" cy="19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5"/>
          <p:cNvCxnSpPr/>
          <p:nvPr/>
        </p:nvCxnSpPr>
        <p:spPr>
          <a:xfrm rot="10800000" flipH="1">
            <a:off x="3262017" y="2569126"/>
            <a:ext cx="1547700" cy="16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/>
          <p:nvPr/>
        </p:nvCxnSpPr>
        <p:spPr>
          <a:xfrm rot="10800000" flipH="1">
            <a:off x="4695557" y="2440687"/>
            <a:ext cx="393000" cy="15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5"/>
          <p:cNvCxnSpPr/>
          <p:nvPr/>
        </p:nvCxnSpPr>
        <p:spPr>
          <a:xfrm>
            <a:off x="2757025" y="3299735"/>
            <a:ext cx="1585500" cy="95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5"/>
          <p:cNvCxnSpPr/>
          <p:nvPr/>
        </p:nvCxnSpPr>
        <p:spPr>
          <a:xfrm rot="10800000" flipH="1">
            <a:off x="2762300" y="2186231"/>
            <a:ext cx="1386300" cy="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5"/>
          <p:cNvCxnSpPr/>
          <p:nvPr/>
        </p:nvCxnSpPr>
        <p:spPr>
          <a:xfrm>
            <a:off x="5518216" y="2348087"/>
            <a:ext cx="0" cy="14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5"/>
          <p:cNvCxnSpPr/>
          <p:nvPr/>
        </p:nvCxnSpPr>
        <p:spPr>
          <a:xfrm>
            <a:off x="4320879" y="2484057"/>
            <a:ext cx="1889700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5"/>
          <p:cNvSpPr/>
          <p:nvPr/>
        </p:nvSpPr>
        <p:spPr>
          <a:xfrm>
            <a:off x="3909577" y="3400136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3551687" y="3771847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3909577" y="3970987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4652284" y="2636995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5465299" y="3097958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4922116" y="2788356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36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Goal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881950" y="1178400"/>
            <a:ext cx="6502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 list of line segments - Manual or Randomized Initializations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 of Intersection Points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user to initialize line segments randomly in one click.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user to click on canvas to initialize line segments.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Pause, Resume, Step and Reset buttons to observe algorithm execution.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Pseudocode highlighting.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Structure Visualization in real-time.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Animations to make everything look cleaner and nicer.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/>
        </p:nvSpPr>
        <p:spPr>
          <a:xfrm>
            <a:off x="766200" y="993125"/>
            <a:ext cx="1289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Screen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62" name="Google Shape;262;p37"/>
          <p:cNvCxnSpPr/>
          <p:nvPr/>
        </p:nvCxnSpPr>
        <p:spPr>
          <a:xfrm>
            <a:off x="2479650" y="1069326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660300" y="60756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Current Progress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881950" y="1178400"/>
            <a:ext cx="6502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 list of line segments - Manual Initialization by mouse dragging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 of Intersection Points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user to click on canvas to initialize line segments.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Clear and Execute buttons.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Pseudocode highlighting.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Animations to make everything look cleaner and nicer.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8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Timeline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71" name="Google Shape;271;p38"/>
          <p:cNvGraphicFramePr/>
          <p:nvPr/>
        </p:nvGraphicFramePr>
        <p:xfrm>
          <a:off x="1930475" y="1278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{D431F745-0EE7-401D-858E-1C4E6FE11F0A}</a:tableStyleId>
              </a:tblPr>
              <a:tblGrid>
                <a:gridCol w="17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nna"/>
                          <a:ea typeface="Unna"/>
                          <a:cs typeface="Unna"/>
                          <a:sym typeface="Unna"/>
                        </a:rPr>
                        <a:t>Week No</a:t>
                      </a:r>
                      <a:endParaRPr sz="1800">
                        <a:solidFill>
                          <a:srgbClr val="FFFFFF"/>
                        </a:solidFill>
                        <a:latin typeface="Unna"/>
                        <a:ea typeface="Unna"/>
                        <a:cs typeface="Unna"/>
                        <a:sym typeface="Un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nna"/>
                          <a:ea typeface="Unna"/>
                          <a:cs typeface="Unna"/>
                          <a:sym typeface="Unna"/>
                        </a:rPr>
                        <a:t>Goals</a:t>
                      </a:r>
                      <a:endParaRPr sz="1800">
                        <a:solidFill>
                          <a:srgbClr val="FFFFFF"/>
                        </a:solidFill>
                        <a:latin typeface="Unna"/>
                        <a:ea typeface="Unna"/>
                        <a:cs typeface="Unna"/>
                        <a:sym typeface="Unn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10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Step, resume and pause buttons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11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Add random initialization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12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Visualization for data structures used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13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Code cleanup and bugfixes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14 - end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Wrapping up and preparing for final presentation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C4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39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References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807850" y="1948350"/>
            <a:ext cx="65028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CSCI 716 - Week 4 Lecture Slides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Bentley-Ottmann Algorithm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❖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Line Segment Intersection Blogpost</a:t>
            </a:r>
            <a:r>
              <a:rPr lang="en" sz="120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chemeClr val="hlink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/>
              </a:rPr>
              <a:t>Line Intersection problem - Philipp Kindermann (YouTube)</a:t>
            </a:r>
            <a:r>
              <a:rPr lang="en" sz="120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13250" y="1843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Unna</vt:lpstr>
      <vt:lpstr>Raleway SemiBold</vt:lpstr>
      <vt:lpstr>Arial</vt:lpstr>
      <vt:lpstr>Raleway</vt:lpstr>
      <vt:lpstr>Raleway Medium</vt:lpstr>
      <vt:lpstr>Dark Elegant Korean Style Project Proposal by Slidesgo</vt:lpstr>
      <vt:lpstr>Pedagogical Aid Line Segment Intersection</vt:lpstr>
      <vt:lpstr>Table of contents</vt:lpstr>
      <vt:lpstr>Problem Recap</vt:lpstr>
      <vt:lpstr>Project Goal</vt:lpstr>
      <vt:lpstr>Current Progress</vt:lpstr>
      <vt:lpstr>Timeline</vt:lpstr>
      <vt:lpstr>References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Pedagogical Aid Line Segment Intersection</dc:title>
  <cp:lastModifiedBy>Anuj Patel</cp:lastModifiedBy>
  <cp:revision>1</cp:revision>
  <dcterms:modified xsi:type="dcterms:W3CDTF">2023-11-02T18:18:29Z</dcterms:modified>
</cp:coreProperties>
</file>