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embeddedFontLst>
    <p:embeddedFont>
      <p:font typeface="Arial Black" panose="020B0A04020102020204" pitchFamily="34" charset="0"/>
      <p:regular r:id="rId14"/>
      <p:bold r:id="rId15"/>
    </p:embeddedFont>
    <p:embeddedFont>
      <p:font typeface="Calibri" panose="020F0502020204030204" pitchFamily="34" charset="0"/>
      <p:regular r:id="rId16"/>
      <p:bold r:id="rId17"/>
      <p:italic r:id="rId18"/>
      <p:boldItalic r:id="rId19"/>
    </p:embeddedFont>
    <p:embeddedFont>
      <p:font typeface="Quattrocento Sans"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78" d="100"/>
          <a:sy n="78" d="100"/>
        </p:scale>
        <p:origin x="888"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2"/>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2"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2"/>
          <p:cNvSpPr/>
          <p:nvPr/>
        </p:nvSpPr>
        <p:spPr>
          <a:xfrm>
            <a:off x="246762" y="4621311"/>
            <a:ext cx="11698476" cy="15081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a:p>
        </p:txBody>
      </p:sp>
      <p:sp>
        <p:nvSpPr>
          <p:cNvPr id="20" name="Google Shape;20;p2"/>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2"/>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a:spLocks noGrp="1"/>
          </p:cNvSpPr>
          <p:nvPr>
            <p:ph type="pic" idx="2"/>
          </p:nvPr>
        </p:nvSpPr>
        <p:spPr>
          <a:xfrm>
            <a:off x="5384893" y="987427"/>
            <a:ext cx="6172200" cy="4873625"/>
          </a:xfrm>
          <a:prstGeom prst="rect">
            <a:avLst/>
          </a:prstGeom>
          <a:noFill/>
          <a:ln>
            <a:noFill/>
          </a:ln>
        </p:spPr>
      </p:sp>
      <p:sp>
        <p:nvSpPr>
          <p:cNvPr id="94" name="Google Shape;94;p13"/>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1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14"/>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1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1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5"/>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15"/>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3"/>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4"/>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8"/>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9"/>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1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10"/>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10"/>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10"/>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1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1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C:\Users\Admin\Desktop\New folder (3)\PPT\AcroLogoTransparant.png"/>
          <p:cNvPicPr preferRelativeResize="0"/>
          <p:nvPr/>
        </p:nvPicPr>
        <p:blipFill rotWithShape="1">
          <a:blip r:embed="rId15">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Activity Diagram</a:t>
            </a:r>
            <a:endParaRPr dirty="0"/>
          </a:p>
        </p:txBody>
      </p:sp>
      <p:sp>
        <p:nvSpPr>
          <p:cNvPr id="192" name="Google Shape;192;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 name="Content Placeholder 6">
            <a:extLst>
              <a:ext uri="{FF2B5EF4-FFF2-40B4-BE49-F238E27FC236}">
                <a16:creationId xmlns:a16="http://schemas.microsoft.com/office/drawing/2014/main" id="{B3231AD0-111C-52C8-B2B3-75BE12C62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956" y="1378122"/>
            <a:ext cx="4832088" cy="5271369"/>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E-R Diagram</a:t>
            </a:r>
            <a:endParaRPr dirty="0"/>
          </a:p>
        </p:txBody>
      </p:sp>
      <p:sp>
        <p:nvSpPr>
          <p:cNvPr id="201" name="Google Shape;201;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FB8A4FB0-3A8F-7E2A-C928-8F01636275DA}"/>
              </a:ext>
            </a:extLst>
          </p:cNvPr>
          <p:cNvPicPr>
            <a:picLocks noChangeAspect="1"/>
          </p:cNvPicPr>
          <p:nvPr/>
        </p:nvPicPr>
        <p:blipFill>
          <a:blip r:embed="rId3"/>
          <a:stretch>
            <a:fillRect/>
          </a:stretch>
        </p:blipFill>
        <p:spPr>
          <a:xfrm>
            <a:off x="961051" y="1487736"/>
            <a:ext cx="9927773" cy="4882659"/>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p:nvPr>
        </p:nvSpPr>
        <p:spPr>
          <a:xfrm>
            <a:off x="838200" y="2405576"/>
            <a:ext cx="10515600" cy="1860146"/>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7200"/>
              <a:buFont typeface="Calibri"/>
              <a:buNone/>
            </a:pPr>
            <a:r>
              <a:rPr lang="en-US" dirty="0"/>
              <a:t>Tour And Travel Booking System</a:t>
            </a:r>
            <a:endParaRPr dirty="0"/>
          </a:p>
        </p:txBody>
      </p:sp>
      <p:sp>
        <p:nvSpPr>
          <p:cNvPr id="121" name="Google Shape;121;p17"/>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dirty="0"/>
              <a:t>Submitted to: Prof. Nivedita Tiwari </a:t>
            </a:r>
            <a:endParaRPr dirty="0"/>
          </a:p>
          <a:p>
            <a:pPr marL="0" lvl="0" indent="0" algn="r" rtl="0">
              <a:lnSpc>
                <a:spcPct val="150000"/>
              </a:lnSpc>
              <a:spcBef>
                <a:spcPts val="600"/>
              </a:spcBef>
              <a:spcAft>
                <a:spcPts val="0"/>
              </a:spcAft>
              <a:buSzPct val="100000"/>
              <a:buNone/>
            </a:pPr>
            <a:r>
              <a:rPr lang="en-US" dirty="0"/>
              <a:t>Department of Information Technology</a:t>
            </a:r>
            <a:endParaRPr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1" y="2402238"/>
            <a:ext cx="4802944"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t>Supervised by:</a:t>
            </a:r>
            <a:br>
              <a:rPr lang="en-US" sz="3200" dirty="0"/>
            </a:br>
            <a:r>
              <a:rPr lang="en-US" sz="3200" dirty="0"/>
              <a:t>Prof. Brajesh Chaturvedi</a:t>
            </a:r>
            <a:endParaRPr sz="3200" dirty="0"/>
          </a:p>
        </p:txBody>
      </p:sp>
      <p:sp>
        <p:nvSpPr>
          <p:cNvPr id="127" name="Google Shape;127;p18"/>
          <p:cNvSpPr txBox="1">
            <a:spLocks noGrp="1"/>
          </p:cNvSpPr>
          <p:nvPr>
            <p:ph type="body" idx="1"/>
          </p:nvPr>
        </p:nvSpPr>
        <p:spPr>
          <a:xfrm>
            <a:off x="5999584" y="1996751"/>
            <a:ext cx="5593148" cy="2856603"/>
          </a:xfrm>
          <a:prstGeom prst="rect">
            <a:avLst/>
          </a:prstGeom>
          <a:noFill/>
          <a:ln>
            <a:noFill/>
          </a:ln>
        </p:spPr>
        <p:txBody>
          <a:bodyPr spcFirstLastPara="1" wrap="square" lIns="91425" tIns="45700" rIns="91425" bIns="45700" anchor="ctr" anchorCtr="0">
            <a:normAutofit fontScale="70000" lnSpcReduction="20000"/>
          </a:bodyPr>
          <a:lstStyle/>
          <a:p>
            <a:pPr marL="0" lvl="0" indent="0" algn="l" rtl="0">
              <a:lnSpc>
                <a:spcPct val="120000"/>
              </a:lnSpc>
              <a:spcBef>
                <a:spcPts val="0"/>
              </a:spcBef>
              <a:spcAft>
                <a:spcPts val="0"/>
              </a:spcAft>
              <a:buSzPct val="100000"/>
              <a:buNone/>
            </a:pPr>
            <a:r>
              <a:rPr lang="en-US" dirty="0"/>
              <a:t>Team Members</a:t>
            </a:r>
            <a:endParaRPr dirty="0"/>
          </a:p>
          <a:p>
            <a:pPr marL="0" lvl="0" indent="0" algn="l" rtl="0">
              <a:lnSpc>
                <a:spcPct val="120000"/>
              </a:lnSpc>
              <a:spcBef>
                <a:spcPts val="0"/>
              </a:spcBef>
              <a:spcAft>
                <a:spcPts val="0"/>
              </a:spcAft>
              <a:buSzPct val="100000"/>
              <a:buNone/>
            </a:pPr>
            <a:r>
              <a:rPr lang="en-US" dirty="0"/>
              <a:t>1. Anuj Mishra(0827IT211015)</a:t>
            </a:r>
            <a:endParaRPr dirty="0"/>
          </a:p>
          <a:p>
            <a:pPr marL="0" lvl="0" indent="0" algn="l" rtl="0">
              <a:lnSpc>
                <a:spcPct val="120000"/>
              </a:lnSpc>
              <a:spcBef>
                <a:spcPts val="0"/>
              </a:spcBef>
              <a:spcAft>
                <a:spcPts val="0"/>
              </a:spcAft>
              <a:buSzPct val="100000"/>
              <a:buNone/>
            </a:pPr>
            <a:r>
              <a:rPr lang="en-US" dirty="0"/>
              <a:t>2.Harsh </a:t>
            </a:r>
            <a:r>
              <a:rPr lang="en-US" dirty="0" err="1"/>
              <a:t>Machiya</a:t>
            </a:r>
            <a:r>
              <a:rPr lang="en-US" dirty="0"/>
              <a:t> (0827IT211040)</a:t>
            </a:r>
            <a:endParaRPr dirty="0"/>
          </a:p>
          <a:p>
            <a:pPr marL="0" lvl="0" indent="0" algn="l" rtl="0">
              <a:lnSpc>
                <a:spcPct val="120000"/>
              </a:lnSpc>
              <a:spcBef>
                <a:spcPts val="0"/>
              </a:spcBef>
              <a:spcAft>
                <a:spcPts val="0"/>
              </a:spcAft>
              <a:buSzPct val="100000"/>
              <a:buNone/>
            </a:pPr>
            <a:r>
              <a:rPr lang="en-US" dirty="0"/>
              <a:t>3.Chirag Malviya (0827IT211031)</a:t>
            </a:r>
            <a:endParaRPr dirty="0"/>
          </a:p>
        </p:txBody>
      </p:sp>
      <p:sp>
        <p:nvSpPr>
          <p:cNvPr id="129" name="Google Shape;129;p1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Abstract</a:t>
            </a:r>
            <a:endParaRPr/>
          </a:p>
        </p:txBody>
      </p:sp>
      <p:sp>
        <p:nvSpPr>
          <p:cNvPr id="143" name="Google Shape;143;p20"/>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indent="0">
              <a:spcBef>
                <a:spcPts val="0"/>
              </a:spcBef>
              <a:buSzPts val="3200"/>
              <a:buNone/>
            </a:pPr>
            <a:r>
              <a:rPr lang="en-US" sz="320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A tour and travel booking system project is a software Website designed to streamline the process of planning and booking trips and vacations. It enables travelers to search for destinations, compare prices, view itineraries, and make reservations for flights, accommodations, transportation, and activities all in one convenient platform. Additionally, it often includes features such as user profiles, payment processing, and real-time availability updates to ensure a seamless and hassle-free travel booking experience for both customers and travel providers.</a:t>
            </a:r>
            <a:endParaRPr lang="en-US" sz="3200" dirty="0">
              <a:latin typeface="Calibri" panose="020F0502020204030204" pitchFamily="34" charset="0"/>
              <a:cs typeface="Calibri" panose="020F0502020204030204" pitchFamily="34" charset="0"/>
            </a:endParaRPr>
          </a:p>
          <a:p>
            <a:pPr marL="0" lvl="0" indent="0" algn="just" rtl="0">
              <a:lnSpc>
                <a:spcPct val="90000"/>
              </a:lnSpc>
              <a:spcBef>
                <a:spcPts val="0"/>
              </a:spcBef>
              <a:spcAft>
                <a:spcPts val="0"/>
              </a:spcAft>
              <a:buSzPts val="3200"/>
              <a:buNone/>
            </a:pPr>
            <a:endParaRPr dirty="0"/>
          </a:p>
        </p:txBody>
      </p:sp>
      <p:sp>
        <p:nvSpPr>
          <p:cNvPr id="145" name="Google Shape;145;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Introduction </a:t>
            </a:r>
            <a:endParaRPr/>
          </a:p>
        </p:txBody>
      </p:sp>
      <p:sp>
        <p:nvSpPr>
          <p:cNvPr id="151" name="Google Shape;151;p21"/>
          <p:cNvSpPr txBox="1">
            <a:spLocks noGrp="1"/>
          </p:cNvSpPr>
          <p:nvPr>
            <p:ph type="body" idx="1"/>
          </p:nvPr>
        </p:nvSpPr>
        <p:spPr>
          <a:xfrm>
            <a:off x="154546" y="1449570"/>
            <a:ext cx="11635274" cy="5112846"/>
          </a:xfrm>
          <a:prstGeom prst="rect">
            <a:avLst/>
          </a:prstGeom>
          <a:noFill/>
          <a:ln>
            <a:noFill/>
          </a:ln>
        </p:spPr>
        <p:txBody>
          <a:bodyPr spcFirstLastPara="1" wrap="square" lIns="91425" tIns="45700" rIns="91425" bIns="45700" anchor="t" anchorCtr="0">
            <a:normAutofit/>
          </a:bodyPr>
          <a:lstStyle/>
          <a:p>
            <a:pPr marL="228600" indent="-25400">
              <a:spcBef>
                <a:spcPts val="960"/>
              </a:spcBef>
              <a:buSzPts val="3200"/>
              <a:buNone/>
            </a:pPr>
            <a:r>
              <a:rPr lang="en-US" dirty="0">
                <a:effectLst/>
                <a:latin typeface="Calibri" panose="020F0502020204030204" pitchFamily="34" charset="0"/>
                <a:ea typeface="Georgia" panose="02040502050405020303" pitchFamily="18" charset="0"/>
                <a:cs typeface="Calibri" panose="020F0502020204030204" pitchFamily="34" charset="0"/>
              </a:rPr>
              <a:t>“Effortless Travel Planning: The Tour and Travel Booking System Project”. A tour and travel booking system project is a technology-driven solution designed to simplify and enhance the process of planning, booking, and managing travel experiences for individuals and groups. This project aims to provide a comprehensive platform that connects travelers with a wide range of travel services, including flights, accommodations, transportation, tours, and activities. The system offers numerous features such as real-time availability, price comparison, user reviews, secure payment processing, and personalized itinerary planning. </a:t>
            </a:r>
            <a:endParaRPr lang="en-IN" dirty="0">
              <a:effectLst/>
              <a:latin typeface="Calibri" panose="020F0502020204030204" pitchFamily="34" charset="0"/>
              <a:ea typeface="Georgia" panose="02040502050405020303" pitchFamily="18" charset="0"/>
              <a:cs typeface="Calibri" panose="020F0502020204030204" pitchFamily="34" charset="0"/>
            </a:endParaRPr>
          </a:p>
          <a:p>
            <a:pPr marL="228600" lvl="0" indent="-25400" algn="just" rtl="0">
              <a:lnSpc>
                <a:spcPct val="90000"/>
              </a:lnSpc>
              <a:spcBef>
                <a:spcPts val="960"/>
              </a:spcBef>
              <a:spcAft>
                <a:spcPts val="0"/>
              </a:spcAft>
              <a:buSzPts val="3200"/>
              <a:buNone/>
            </a:pPr>
            <a:endParaRPr lang="en-IN" dirty="0">
              <a:latin typeface="Calibri" panose="020F0502020204030204" pitchFamily="34" charset="0"/>
              <a:cs typeface="Calibri" panose="020F0502020204030204" pitchFamily="34" charset="0"/>
            </a:endParaRPr>
          </a:p>
        </p:txBody>
      </p:sp>
      <p:sp>
        <p:nvSpPr>
          <p:cNvPr id="153" name="Google Shape;153;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Problem Statement</a:t>
            </a:r>
            <a:endParaRPr/>
          </a:p>
        </p:txBody>
      </p:sp>
      <p:sp>
        <p:nvSpPr>
          <p:cNvPr id="159" name="Google Shape;159;p22"/>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85000" lnSpcReduction="10000"/>
          </a:bodyPr>
          <a:lstStyle/>
          <a:p>
            <a:pPr marL="0" indent="0">
              <a:spcBef>
                <a:spcPts val="0"/>
              </a:spcBef>
              <a:buSzPts val="3200"/>
              <a:buNone/>
            </a:pPr>
            <a:r>
              <a:rPr lang="en-US" sz="3200" b="1" dirty="0"/>
              <a:t>Inefficient Booking Process: </a:t>
            </a:r>
            <a:r>
              <a:rPr lang="en-US" sz="3200" dirty="0"/>
              <a:t>Travelers struggle with a complex and time-consuming booking process for flights, accommodations, and activities, leading to frustration and a poor user experience.</a:t>
            </a:r>
          </a:p>
          <a:p>
            <a:pPr marL="0" indent="0">
              <a:spcBef>
                <a:spcPts val="0"/>
              </a:spcBef>
              <a:buSzPts val="3200"/>
              <a:buNone/>
            </a:pPr>
            <a:r>
              <a:rPr lang="en-US" sz="3200" b="1" dirty="0"/>
              <a:t>Lack of Comprehensive Travel Information: </a:t>
            </a:r>
            <a:r>
              <a:rPr lang="en-US" sz="3200" dirty="0"/>
              <a:t>Travelers find it challenging to access up-to-date and comprehensive information about destinations, including attractions, accommodations, and local events.</a:t>
            </a:r>
          </a:p>
          <a:p>
            <a:pPr marL="0" indent="0">
              <a:spcBef>
                <a:spcPts val="0"/>
              </a:spcBef>
              <a:buSzPts val="3200"/>
              <a:buNone/>
            </a:pPr>
            <a:r>
              <a:rPr lang="en-US" sz="3200" b="1" dirty="0"/>
              <a:t>Limited Access to Local Experiences:</a:t>
            </a:r>
            <a:r>
              <a:rPr lang="en-US" sz="3200" dirty="0"/>
              <a:t> Tourists miss out on authentic local experiences due to a lack of access to local guides, tours, and cultural activities.</a:t>
            </a:r>
          </a:p>
          <a:p>
            <a:pPr marL="0" indent="0">
              <a:spcBef>
                <a:spcPts val="0"/>
              </a:spcBef>
              <a:buSzPts val="3200"/>
              <a:buNone/>
            </a:pPr>
            <a:r>
              <a:rPr lang="en-US" sz="3200" b="1" dirty="0"/>
              <a:t>Safety and Security Concerns: </a:t>
            </a:r>
            <a:r>
              <a:rPr lang="en-US" sz="3200" dirty="0"/>
              <a:t>Travelers express concerns about safety and security while traveling, including travel advisories, emergency support, and risk mitigation.</a:t>
            </a:r>
          </a:p>
          <a:p>
            <a:pPr marL="0" indent="0">
              <a:spcBef>
                <a:spcPts val="0"/>
              </a:spcBef>
              <a:buSzPts val="3200"/>
              <a:buNone/>
            </a:pPr>
            <a:r>
              <a:rPr lang="en-US" sz="3200" b="1" dirty="0"/>
              <a:t>Hidden Fees and Unexpected Costs: </a:t>
            </a:r>
            <a:r>
              <a:rPr lang="en-US" sz="3200" dirty="0"/>
              <a:t>Travelers encounter hidden fees and unexpected costs when booking, leading to budget overruns and dissatisfaction.</a:t>
            </a:r>
          </a:p>
          <a:p>
            <a:pPr marL="0" indent="0">
              <a:spcBef>
                <a:spcPts val="0"/>
              </a:spcBef>
              <a:buSzPts val="3200"/>
              <a:buNone/>
            </a:pPr>
            <a:r>
              <a:rPr lang="en-US" sz="3200" dirty="0"/>
              <a:t> </a:t>
            </a:r>
          </a:p>
          <a:p>
            <a:pPr marL="0" indent="0">
              <a:spcBef>
                <a:spcPts val="0"/>
              </a:spcBef>
              <a:buSzPts val="3200"/>
              <a:buNone/>
            </a:pPr>
            <a:endParaRPr lang="en-US" sz="3200" dirty="0"/>
          </a:p>
          <a:p>
            <a:pPr marL="0" indent="0">
              <a:spcBef>
                <a:spcPts val="0"/>
              </a:spcBef>
              <a:buSzPts val="3200"/>
              <a:buNone/>
            </a:pPr>
            <a:endParaRPr dirty="0"/>
          </a:p>
        </p:txBody>
      </p:sp>
      <p:sp>
        <p:nvSpPr>
          <p:cNvPr id="161" name="Google Shape;161;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Block Diagram</a:t>
            </a:r>
            <a:endParaRPr dirty="0"/>
          </a:p>
        </p:txBody>
      </p:sp>
      <p:sp>
        <p:nvSpPr>
          <p:cNvPr id="169" name="Google Shape;169;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3" name="Picture 2">
            <a:extLst>
              <a:ext uri="{FF2B5EF4-FFF2-40B4-BE49-F238E27FC236}">
                <a16:creationId xmlns:a16="http://schemas.microsoft.com/office/drawing/2014/main" id="{36F323C5-4265-75AF-2F69-3FF846648107}"/>
              </a:ext>
            </a:extLst>
          </p:cNvPr>
          <p:cNvPicPr>
            <a:picLocks noChangeAspect="1"/>
          </p:cNvPicPr>
          <p:nvPr/>
        </p:nvPicPr>
        <p:blipFill>
          <a:blip r:embed="rId3"/>
          <a:stretch>
            <a:fillRect/>
          </a:stretch>
        </p:blipFill>
        <p:spPr>
          <a:xfrm>
            <a:off x="2864498" y="1398844"/>
            <a:ext cx="6279502" cy="5300732"/>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Use Case Diagram</a:t>
            </a:r>
            <a:endParaRPr dirty="0"/>
          </a:p>
        </p:txBody>
      </p:sp>
      <p:sp>
        <p:nvSpPr>
          <p:cNvPr id="177" name="Google Shape;177;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 name="Content Placeholder 18">
            <a:extLst>
              <a:ext uri="{FF2B5EF4-FFF2-40B4-BE49-F238E27FC236}">
                <a16:creationId xmlns:a16="http://schemas.microsoft.com/office/drawing/2014/main" id="{1E42FA37-FDEC-E803-8D42-E924ABB31A70}"/>
              </a:ext>
            </a:extLst>
          </p:cNvPr>
          <p:cNvPicPr>
            <a:picLocks noChangeAspect="1"/>
          </p:cNvPicPr>
          <p:nvPr/>
        </p:nvPicPr>
        <p:blipFill>
          <a:blip r:embed="rId3"/>
          <a:srcRect/>
          <a:stretch/>
        </p:blipFill>
        <p:spPr>
          <a:xfrm>
            <a:off x="2892490" y="1349446"/>
            <a:ext cx="4613709" cy="5415248"/>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Class Diagram</a:t>
            </a:r>
            <a:endParaRPr dirty="0"/>
          </a:p>
        </p:txBody>
      </p:sp>
      <p:sp>
        <p:nvSpPr>
          <p:cNvPr id="185" name="Google Shape;185;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4" name="Content Placeholder 4">
            <a:extLst>
              <a:ext uri="{FF2B5EF4-FFF2-40B4-BE49-F238E27FC236}">
                <a16:creationId xmlns:a16="http://schemas.microsoft.com/office/drawing/2014/main" id="{0BD80FCA-A4D3-0C65-7D24-ECEC75464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709" y="1518081"/>
            <a:ext cx="8664533" cy="4882719"/>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400</Words>
  <Application>Microsoft Office PowerPoint</Application>
  <PresentationFormat>Widescreen</PresentationFormat>
  <Paragraphs>33</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Quattrocento Sans</vt:lpstr>
      <vt:lpstr>Arial Black</vt:lpstr>
      <vt:lpstr>Courier New</vt:lpstr>
      <vt:lpstr>Droid Sans Mono</vt:lpstr>
      <vt:lpstr>Calibri</vt:lpstr>
      <vt:lpstr>Arial</vt:lpstr>
      <vt:lpstr>Noto Sans Symbols</vt:lpstr>
      <vt:lpstr>WelcomeDoc</vt:lpstr>
      <vt:lpstr>PowerPoint Presentation</vt:lpstr>
      <vt:lpstr>Tour And Travel Booking System</vt:lpstr>
      <vt:lpstr>Supervised by: Prof. Brajesh Chaturvedi</vt:lpstr>
      <vt:lpstr>Abstract</vt:lpstr>
      <vt:lpstr>Introduction </vt:lpstr>
      <vt:lpstr>The Problem Statement</vt:lpstr>
      <vt:lpstr>Block Diagram</vt:lpstr>
      <vt:lpstr>Use Case Diagram</vt:lpstr>
      <vt:lpstr>Class Diagram</vt:lpstr>
      <vt:lpstr>Activity Diagram</vt:lpstr>
      <vt:lpstr>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Mishra</dc:creator>
  <cp:lastModifiedBy>Harsh Machiya</cp:lastModifiedBy>
  <cp:revision>3</cp:revision>
  <dcterms:modified xsi:type="dcterms:W3CDTF">2023-11-08T07:50:59Z</dcterms:modified>
</cp:coreProperties>
</file>