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5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D4A"/>
    <a:srgbClr val="F6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1E172-42D6-47C3-BDDB-7839E5BDF36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4EC97-10E1-4D8E-880F-8C3C7A3FA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2484-E531-6608-A322-A2623A13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9D99D-F974-0A3C-4280-4B53C08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49AC-F236-73F6-172D-E75E8B4B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D6E8-7195-A2B2-5004-352DE77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B666-EF3F-27CD-9E4C-0D71F439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08C4-3462-613F-B5AD-AA24687C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5580C-744B-11EF-239C-336F43D74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2F83-E1DC-CEF6-A5DF-C9F0E4A0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40F8-39C4-AFBF-9A96-84B9FD11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5D52-FE96-C4B5-4129-C43C86AD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3082E-0D2B-DD73-58CD-7B5EA1A50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ED3D-F9C0-131C-FABB-D9E5F2D6B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6852-8BC9-BE20-2E7F-E9D8F987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43E6-27B6-47B6-072C-B86ABF55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D28-6893-ADEB-0272-60BB5164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65AD-4B15-5081-B818-2337F7B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907A-0E67-AFA9-52BB-514A2699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19AF-C546-FE89-4186-E67BF6C7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41DA-DF2F-94D7-8B4E-FCC4AFD9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1B9-A3F4-B514-F660-5FC2E709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B0E-CF96-4232-B391-C194C692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D27F0-81BD-2B2B-B69E-EE9A20FB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03E2-A7E1-411F-8B2C-028ECF6E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9D6-9B94-355B-ABD3-FBECC401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C130-8791-59C3-500D-0A3C9739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FA92-5605-E6A7-0BA1-6DD31FDA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B148-92FE-052C-5FB1-59A44D79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8C25F-A754-DD5A-BE24-C9B538038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904D0-32A4-CB27-4209-4F740DDB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8F277-5064-4153-CAC1-F5EEDA1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D47C-6905-2945-AF9C-90174ACD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BB7-F1E5-E729-F8A6-712BAA3B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E9699-5795-BB60-B73A-7483FA79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83DFE-B920-12B5-1F50-BCC84CF4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C095-26F4-704C-D2FE-8D73CDF24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826F2-1424-17C0-1628-F2F0EFF4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1AAE5-867F-B96B-6DA4-2AF1EA80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47180-D3FD-8136-B503-5692610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719DC-6EAF-C1FA-8CAE-09402D09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6467-9E58-7663-967B-63D2B220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0D7AB-FFA4-28E5-F7D7-1AB57C14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99B7C-A7A5-C703-B95F-CB357DE4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9DEB4-CC07-9B37-97A0-2FED7456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2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E4A2D-8CA7-4A4F-94A5-109F2CE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7208-730A-3D99-156D-42F2A591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ECC8D-B2AC-7FEB-F688-83F6802D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6289-4B86-2CEF-F2CE-F023FC34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2ED7-0BC4-2110-53C4-1B432307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113E-2572-474C-0692-243C5E0B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4019-4695-17D4-B0A9-A64DA4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2E18-44E2-3C3F-2FC8-18205C9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ED80-CC6F-8800-4F76-414A9D34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377E-8F29-3F4B-6720-728CA738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067DD-DED3-8F20-453D-2F124918B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FF896-577E-EE3F-DEAE-ECB4B598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6721-FE38-A522-7496-AAB43E1C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CD73-8A03-7628-DB81-6D99625E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2148-8170-310E-9136-A9DF9077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0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64C2F-46CE-B69F-73FB-8F8FCD7D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EA46-58C8-1FCE-6BB4-74DF1AB8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18E1-618C-A1CA-5C12-D96B42C85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FF3BE-B52E-4B8A-AE0B-96AC6D2051C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C3E3-8CEE-5A37-E75C-D6F2BC8CA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A87E-AC15-8E55-D061-C5C294DE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5E353-9312-4AC1-9302-973A7E08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EA22-2F6B-9387-58FA-8CF5996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F543D-0E1A-78E0-8580-0A4B1C019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7782" cy="6858000"/>
          </a:xfrm>
        </p:spPr>
      </p:pic>
    </p:spTree>
    <p:extLst>
      <p:ext uri="{BB962C8B-B14F-4D97-AF65-F5344CB8AC3E}">
        <p14:creationId xmlns:p14="http://schemas.microsoft.com/office/powerpoint/2010/main" val="33184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32DC-CAA2-3053-A273-4D744FFD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 err="1">
                <a:solidFill>
                  <a:srgbClr val="FF0000"/>
                </a:solidFill>
              </a:rPr>
              <a:t>Big</a:t>
            </a:r>
            <a:r>
              <a:rPr lang="en-IN" dirty="0" err="1"/>
              <a:t>Basket</a:t>
            </a:r>
            <a:r>
              <a:rPr lang="en-IN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EB9B-1191-34A7-F20F-10BCCA2F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STEPS IN PROJECT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Gathering/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/ Quality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DAX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Lay 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Development and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/ Report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 Generation</a:t>
            </a:r>
            <a:endParaRPr lang="en-IN" dirty="0"/>
          </a:p>
        </p:txBody>
      </p:sp>
      <p:pic>
        <p:nvPicPr>
          <p:cNvPr id="4" name="Picture 3" descr="A green square with black and red letters">
            <a:extLst>
              <a:ext uri="{FF2B5EF4-FFF2-40B4-BE49-F238E27FC236}">
                <a16:creationId xmlns:a16="http://schemas.microsoft.com/office/drawing/2014/main" id="{8A2C6AED-3656-561D-E326-64B4E071F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443444"/>
            <a:ext cx="956013" cy="81032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C0E15-1134-CEB3-6E4A-A6C8DA239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1332084"/>
            <a:ext cx="1590675" cy="2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6BF-9A24-6483-6894-774977F9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 err="1">
                <a:solidFill>
                  <a:srgbClr val="FF0000"/>
                </a:solidFill>
              </a:rPr>
              <a:t>Big</a:t>
            </a:r>
            <a:r>
              <a:rPr lang="en-IN" dirty="0" err="1"/>
              <a:t>Basket</a:t>
            </a:r>
            <a:r>
              <a:rPr lang="en-IN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CD20F-FC8D-A45D-DA0F-6708E4B1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1332084"/>
            <a:ext cx="1590675" cy="258350"/>
          </a:xfrm>
        </p:spPr>
      </p:pic>
      <p:pic>
        <p:nvPicPr>
          <p:cNvPr id="7" name="Picture 6" descr="A green square with black and red letters">
            <a:extLst>
              <a:ext uri="{FF2B5EF4-FFF2-40B4-BE49-F238E27FC236}">
                <a16:creationId xmlns:a16="http://schemas.microsoft.com/office/drawing/2014/main" id="{9D5B27E1-F72E-C858-9B30-03B65F98F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443444"/>
            <a:ext cx="956013" cy="810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D43D0-B36F-7049-3663-E5FEF39BD5A7}"/>
              </a:ext>
            </a:extLst>
          </p:cNvPr>
          <p:cNvSpPr txBox="1"/>
          <p:nvPr/>
        </p:nvSpPr>
        <p:spPr>
          <a:xfrm>
            <a:off x="480767" y="1800520"/>
            <a:ext cx="11349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000" b="1" dirty="0"/>
              <a:t>BUSINESS REQUIREMENT </a:t>
            </a:r>
          </a:p>
          <a:p>
            <a:r>
              <a:rPr lang="en-US" dirty="0"/>
              <a:t>To conduct a comprehensive analysis of </a:t>
            </a:r>
            <a:r>
              <a:rPr lang="en-US" dirty="0" err="1"/>
              <a:t>BigBasket</a:t>
            </a:r>
            <a:r>
              <a:rPr lang="en-US" dirty="0"/>
              <a:t> sales performance, customer satisfaction, and inventory distribution to identify key insights and opportunities for optimization using various KPIs and visualizations in Power BI.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000" b="1" dirty="0"/>
              <a:t>KPI's Requirements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Total Sales: The overall revenue generated from all items sold.</a:t>
            </a:r>
          </a:p>
          <a:p>
            <a:pPr marL="342900" indent="-342900">
              <a:buAutoNum type="arabicPeriod"/>
            </a:pPr>
            <a:r>
              <a:rPr lang="en-US" dirty="0"/>
              <a:t>Average Sales: The average revenue per sale. </a:t>
            </a:r>
          </a:p>
          <a:p>
            <a:pPr marL="342900" indent="-342900">
              <a:buAutoNum type="arabicPeriod"/>
            </a:pPr>
            <a:r>
              <a:rPr lang="en-US" dirty="0"/>
              <a:t> Number of Items: The total count of different items sold. </a:t>
            </a:r>
          </a:p>
          <a:p>
            <a:pPr marL="342900" indent="-342900">
              <a:buAutoNum type="arabicPeriod"/>
            </a:pPr>
            <a:r>
              <a:rPr lang="en-US" dirty="0"/>
              <a:t> Average Rating: The average customer rating for items sold.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81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C5C8-94FF-0590-F841-30B0E0FE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 err="1">
                <a:solidFill>
                  <a:srgbClr val="FF0000"/>
                </a:solidFill>
              </a:rPr>
              <a:t>Big</a:t>
            </a:r>
            <a:r>
              <a:rPr lang="en-IN" dirty="0" err="1"/>
              <a:t>Basket</a:t>
            </a:r>
            <a:r>
              <a:rPr lang="en-IN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5044-D95D-31EF-C727-5ACF4113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90688"/>
            <a:ext cx="11391900" cy="44862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BUSINESS REQUIREMENT:-</a:t>
            </a:r>
          </a:p>
          <a:p>
            <a:pPr marL="0" indent="0">
              <a:buNone/>
            </a:pPr>
            <a:r>
              <a:rPr lang="en-US" dirty="0"/>
              <a:t>Chart's Requirements </a:t>
            </a:r>
          </a:p>
          <a:p>
            <a:pPr marL="0" indent="0">
              <a:buNone/>
            </a:pPr>
            <a:r>
              <a:rPr lang="en-US" sz="2900" dirty="0"/>
              <a:t>1.Total Sales by Fat Content: </a:t>
            </a:r>
          </a:p>
          <a:p>
            <a:pPr lvl="1"/>
            <a:r>
              <a:rPr lang="en-US" sz="1900" b="1" dirty="0"/>
              <a:t>Objective:</a:t>
            </a:r>
            <a:r>
              <a:rPr lang="en-US" sz="1900" dirty="0"/>
              <a:t> Analyze the impact of fat content on total sales. </a:t>
            </a:r>
          </a:p>
          <a:p>
            <a:pPr lvl="1"/>
            <a:r>
              <a:rPr lang="en-US" sz="1900" b="1" dirty="0"/>
              <a:t>Additional KPI Metrics: </a:t>
            </a:r>
            <a:r>
              <a:rPr lang="en-US" sz="1900" dirty="0"/>
              <a:t>Assess how other KPIs (Average Sales, Number of Items, Average Rating) vary with fat content. </a:t>
            </a:r>
          </a:p>
          <a:p>
            <a:pPr lvl="1"/>
            <a:r>
              <a:rPr lang="en-US" sz="1900" b="1" dirty="0"/>
              <a:t>Chart Type: </a:t>
            </a:r>
            <a:r>
              <a:rPr lang="en-US" sz="1900" dirty="0"/>
              <a:t>Donut Chart. </a:t>
            </a:r>
          </a:p>
          <a:p>
            <a:pPr marL="0" indent="0">
              <a:buNone/>
            </a:pPr>
            <a:r>
              <a:rPr lang="en-US" dirty="0"/>
              <a:t>2. Total Sales by Item Type: </a:t>
            </a:r>
          </a:p>
          <a:p>
            <a:pPr lvl="1"/>
            <a:r>
              <a:rPr lang="en-US" sz="1800" b="1" dirty="0"/>
              <a:t>Objective: </a:t>
            </a:r>
            <a:r>
              <a:rPr lang="en-US" sz="1800" dirty="0"/>
              <a:t>Identify the performance of different item types in terms of total sales. </a:t>
            </a:r>
          </a:p>
          <a:p>
            <a:pPr lvl="1"/>
            <a:r>
              <a:rPr lang="en-US" sz="1800" b="1" dirty="0"/>
              <a:t>Additional KPI Metrics: </a:t>
            </a:r>
            <a:r>
              <a:rPr lang="en-US" sz="1800" dirty="0"/>
              <a:t>Assess how other KPIs (Average Sales, Number of Items, Average Rating) vary with fat content. </a:t>
            </a:r>
          </a:p>
          <a:p>
            <a:pPr lvl="1"/>
            <a:r>
              <a:rPr lang="en-US" sz="1800" b="1" dirty="0"/>
              <a:t>Chart Type: </a:t>
            </a:r>
            <a:r>
              <a:rPr lang="en-US" sz="1800" dirty="0"/>
              <a:t>Bar Chart.</a:t>
            </a:r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sz="2900" dirty="0"/>
              <a:t>Fat Content by Outlet for Total Sales: </a:t>
            </a:r>
          </a:p>
          <a:p>
            <a:pPr lvl="1"/>
            <a:r>
              <a:rPr lang="en-US" sz="1800" b="1" dirty="0"/>
              <a:t>Objective: </a:t>
            </a:r>
            <a:r>
              <a:rPr lang="en-US" sz="1800" dirty="0"/>
              <a:t>Compare total sales across different outlets segmented by fat content. </a:t>
            </a:r>
          </a:p>
          <a:p>
            <a:pPr lvl="1"/>
            <a:r>
              <a:rPr lang="en-US" sz="1800" b="1" dirty="0"/>
              <a:t>Additional KPI Metrics: </a:t>
            </a:r>
            <a:r>
              <a:rPr lang="en-US" sz="1800" dirty="0"/>
              <a:t>Assess how other KPIs (Average Sales, Number of Items, Average Rating) vary with fat content. </a:t>
            </a:r>
          </a:p>
          <a:p>
            <a:pPr lvl="1"/>
            <a:r>
              <a:rPr lang="en-US" sz="1800" b="1" dirty="0"/>
              <a:t>Chart Type: </a:t>
            </a:r>
            <a:r>
              <a:rPr lang="en-US" sz="1800" dirty="0"/>
              <a:t>Stacked Column</a:t>
            </a:r>
          </a:p>
        </p:txBody>
      </p:sp>
      <p:pic>
        <p:nvPicPr>
          <p:cNvPr id="4" name="Picture 3" descr="A green square with black and red letters">
            <a:extLst>
              <a:ext uri="{FF2B5EF4-FFF2-40B4-BE49-F238E27FC236}">
                <a16:creationId xmlns:a16="http://schemas.microsoft.com/office/drawing/2014/main" id="{24900DFD-6B7E-9B8B-5A07-D98C7F25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443444"/>
            <a:ext cx="956013" cy="81032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A1A27-015F-A8A2-BB1F-C1076F4C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1332084"/>
            <a:ext cx="1590675" cy="2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EFE-D63B-F8DE-FE61-DAACB84E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 err="1">
                <a:solidFill>
                  <a:srgbClr val="FF0000"/>
                </a:solidFill>
              </a:rPr>
              <a:t>Big</a:t>
            </a:r>
            <a:r>
              <a:rPr lang="en-IN" dirty="0" err="1"/>
              <a:t>Basket</a:t>
            </a:r>
            <a:r>
              <a:rPr lang="en-IN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97E-376F-AF2F-7B87-32AACA00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8923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sz="2600" dirty="0"/>
              <a:t>Total Sales by Outlet Establishment: </a:t>
            </a:r>
            <a:endParaRPr lang="en-US" dirty="0"/>
          </a:p>
          <a:p>
            <a:pPr lvl="1"/>
            <a:r>
              <a:rPr lang="en-US" sz="1800" b="1" dirty="0"/>
              <a:t>Objective: </a:t>
            </a:r>
            <a:r>
              <a:rPr lang="en-US" sz="1800" dirty="0"/>
              <a:t>Evaluate how the age or type of outlet establishment influences total sales. </a:t>
            </a:r>
          </a:p>
          <a:p>
            <a:pPr lvl="1"/>
            <a:r>
              <a:rPr lang="en-US" sz="1800" b="1" dirty="0"/>
              <a:t>Chart Type: </a:t>
            </a:r>
            <a:r>
              <a:rPr lang="en-US" sz="1800" dirty="0"/>
              <a:t>Line Chart. </a:t>
            </a:r>
            <a:endParaRPr lang="en-IN" sz="1800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sz="2600" dirty="0"/>
              <a:t>Sales by Outlet Size</a:t>
            </a:r>
            <a:r>
              <a:rPr lang="en-US" sz="1700" dirty="0"/>
              <a:t>: </a:t>
            </a:r>
          </a:p>
          <a:p>
            <a:pPr lvl="1"/>
            <a:r>
              <a:rPr lang="en-US" sz="1800" b="1" dirty="0"/>
              <a:t>Objective: </a:t>
            </a:r>
            <a:r>
              <a:rPr lang="en-US" sz="1800" dirty="0"/>
              <a:t>Analyze the correlation between outlet size and total sales.</a:t>
            </a:r>
          </a:p>
          <a:p>
            <a:pPr lvl="1"/>
            <a:r>
              <a:rPr lang="en-US" sz="1800" dirty="0"/>
              <a:t> </a:t>
            </a:r>
            <a:r>
              <a:rPr lang="en-US" sz="1800" b="1" dirty="0"/>
              <a:t>Chart Type: </a:t>
            </a:r>
            <a:r>
              <a:rPr lang="en-US" sz="1800" dirty="0"/>
              <a:t>Donut/ Pie Chart. 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sz="2600" dirty="0"/>
              <a:t>Sales by Outlet Location</a:t>
            </a:r>
            <a:r>
              <a:rPr lang="en-US" sz="1700" dirty="0"/>
              <a:t>: </a:t>
            </a:r>
            <a:endParaRPr lang="en-US" dirty="0"/>
          </a:p>
          <a:p>
            <a:pPr lvl="1"/>
            <a:r>
              <a:rPr lang="en-US" sz="1800" b="1" dirty="0"/>
              <a:t>Objective: </a:t>
            </a:r>
            <a:r>
              <a:rPr lang="en-US" sz="1800" dirty="0"/>
              <a:t>Assess the geographic distribution of sales across different locations. </a:t>
            </a:r>
          </a:p>
          <a:p>
            <a:pPr lvl="1"/>
            <a:r>
              <a:rPr lang="en-US" sz="1800" b="1" dirty="0"/>
              <a:t>Chart Type: </a:t>
            </a:r>
            <a:r>
              <a:rPr lang="en-US" sz="1800" dirty="0"/>
              <a:t>Funnel Map. 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sz="1700" dirty="0"/>
              <a:t>. </a:t>
            </a:r>
            <a:r>
              <a:rPr lang="en-US" sz="2600" dirty="0"/>
              <a:t>All Metrics by Outlet Type</a:t>
            </a:r>
            <a:r>
              <a:rPr lang="en-US" dirty="0"/>
              <a:t>: </a:t>
            </a:r>
          </a:p>
          <a:p>
            <a:pPr lvl="1"/>
            <a:r>
              <a:rPr lang="en-US" sz="1800" b="1" dirty="0"/>
              <a:t>Objective: </a:t>
            </a:r>
            <a:r>
              <a:rPr lang="en-US" sz="1800" dirty="0"/>
              <a:t>Provide a comprehensive view of all key metrics (Total Sales, Average Sales, Number of Items, Average Rating) broken down by different outlet types. </a:t>
            </a:r>
          </a:p>
          <a:p>
            <a:pPr lvl="1"/>
            <a:r>
              <a:rPr lang="en-US" sz="1800" b="1" dirty="0"/>
              <a:t>Chart Type: </a:t>
            </a:r>
            <a:r>
              <a:rPr lang="en-US" sz="1800" dirty="0"/>
              <a:t>Matrix Card.</a:t>
            </a:r>
            <a:endParaRPr lang="en-IN" sz="1800" dirty="0"/>
          </a:p>
        </p:txBody>
      </p:sp>
      <p:pic>
        <p:nvPicPr>
          <p:cNvPr id="4" name="Picture 3" descr="A green square with black and red letters">
            <a:extLst>
              <a:ext uri="{FF2B5EF4-FFF2-40B4-BE49-F238E27FC236}">
                <a16:creationId xmlns:a16="http://schemas.microsoft.com/office/drawing/2014/main" id="{F4515EB1-9DB6-0F27-1E9E-9F802C01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443444"/>
            <a:ext cx="956013" cy="81032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A473D-C58D-E41D-8A94-744B4D28E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18" y="1332084"/>
            <a:ext cx="1590675" cy="2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Office Theme</vt:lpstr>
      <vt:lpstr>PowerPoint Presentation</vt:lpstr>
      <vt:lpstr>  BigBasket Analysis</vt:lpstr>
      <vt:lpstr>  BigBasket Analysis</vt:lpstr>
      <vt:lpstr>  BigBasket Analysis</vt:lpstr>
      <vt:lpstr>  BigBasket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Meshram</dc:creator>
  <cp:lastModifiedBy>Anuj Meshram</cp:lastModifiedBy>
  <cp:revision>2</cp:revision>
  <dcterms:created xsi:type="dcterms:W3CDTF">2024-10-02T11:04:48Z</dcterms:created>
  <dcterms:modified xsi:type="dcterms:W3CDTF">2024-10-02T13:06:33Z</dcterms:modified>
</cp:coreProperties>
</file>