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4" r:id="rId2"/>
    <p:sldId id="282" r:id="rId3"/>
    <p:sldId id="284" r:id="rId4"/>
    <p:sldId id="265" r:id="rId5"/>
    <p:sldId id="256" r:id="rId6"/>
    <p:sldId id="267" r:id="rId7"/>
    <p:sldId id="260" r:id="rId8"/>
    <p:sldId id="271" r:id="rId9"/>
    <p:sldId id="258" r:id="rId10"/>
    <p:sldId id="269" r:id="rId11"/>
    <p:sldId id="259" r:id="rId12"/>
    <p:sldId id="270" r:id="rId13"/>
    <p:sldId id="274" r:id="rId14"/>
    <p:sldId id="275" r:id="rId15"/>
    <p:sldId id="276" r:id="rId16"/>
    <p:sldId id="283" r:id="rId17"/>
    <p:sldId id="285" r:id="rId18"/>
    <p:sldId id="286" r:id="rId19"/>
    <p:sldId id="279" r:id="rId20"/>
    <p:sldId id="280" r:id="rId21"/>
    <p:sldId id="281" r:id="rId22"/>
    <p:sldId id="277" r:id="rId23"/>
    <p:sldId id="26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282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a Jadhav" userId="b2e982afdc18560a" providerId="LiveId" clId="{3456BDF8-0AA6-4C89-9D08-AF0390B0CAB6}"/>
    <pc:docChg chg="undo custSel addSld modSld sldOrd">
      <pc:chgData name="Anuja Jadhav" userId="b2e982afdc18560a" providerId="LiveId" clId="{3456BDF8-0AA6-4C89-9D08-AF0390B0CAB6}" dt="2021-05-12T19:51:22.364" v="905" actId="1076"/>
      <pc:docMkLst>
        <pc:docMk/>
      </pc:docMkLst>
      <pc:sldChg chg="modSp mod">
        <pc:chgData name="Anuja Jadhav" userId="b2e982afdc18560a" providerId="LiveId" clId="{3456BDF8-0AA6-4C89-9D08-AF0390B0CAB6}" dt="2021-05-12T19:38:31.506" v="706" actId="20577"/>
        <pc:sldMkLst>
          <pc:docMk/>
          <pc:sldMk cId="414506039" sldId="260"/>
        </pc:sldMkLst>
        <pc:graphicFrameChg chg="modGraphic">
          <ac:chgData name="Anuja Jadhav" userId="b2e982afdc18560a" providerId="LiveId" clId="{3456BDF8-0AA6-4C89-9D08-AF0390B0CAB6}" dt="2021-05-12T19:38:31.506" v="706" actId="20577"/>
          <ac:graphicFrameMkLst>
            <pc:docMk/>
            <pc:sldMk cId="414506039" sldId="260"/>
            <ac:graphicFrameMk id="2" creationId="{7D2F442D-D52B-4089-AD60-6114B5E07F7A}"/>
          </ac:graphicFrameMkLst>
        </pc:graphicFrameChg>
      </pc:sldChg>
      <pc:sldChg chg="addSp modSp mod">
        <pc:chgData name="Anuja Jadhav" userId="b2e982afdc18560a" providerId="LiveId" clId="{3456BDF8-0AA6-4C89-9D08-AF0390B0CAB6}" dt="2021-05-12T18:54:07.680" v="9" actId="1076"/>
        <pc:sldMkLst>
          <pc:docMk/>
          <pc:sldMk cId="1819590420" sldId="264"/>
        </pc:sldMkLst>
        <pc:spChg chg="mod">
          <ac:chgData name="Anuja Jadhav" userId="b2e982afdc18560a" providerId="LiveId" clId="{3456BDF8-0AA6-4C89-9D08-AF0390B0CAB6}" dt="2021-05-12T18:54:07.680" v="9" actId="1076"/>
          <ac:spMkLst>
            <pc:docMk/>
            <pc:sldMk cId="1819590420" sldId="264"/>
            <ac:spMk id="2" creationId="{825CAECF-FBC6-4060-8ACD-BC3D4CADEF89}"/>
          </ac:spMkLst>
        </pc:spChg>
        <pc:spChg chg="add mod">
          <ac:chgData name="Anuja Jadhav" userId="b2e982afdc18560a" providerId="LiveId" clId="{3456BDF8-0AA6-4C89-9D08-AF0390B0CAB6}" dt="2021-05-12T18:53:50.044" v="7" actId="1076"/>
          <ac:spMkLst>
            <pc:docMk/>
            <pc:sldMk cId="1819590420" sldId="264"/>
            <ac:spMk id="4" creationId="{3A90EB63-BBC7-4949-84FE-1698FF3EBA46}"/>
          </ac:spMkLst>
        </pc:spChg>
        <pc:picChg chg="add mod">
          <ac:chgData name="Anuja Jadhav" userId="b2e982afdc18560a" providerId="LiveId" clId="{3456BDF8-0AA6-4C89-9D08-AF0390B0CAB6}" dt="2021-05-12T18:53:08.171" v="5" actId="1076"/>
          <ac:picMkLst>
            <pc:docMk/>
            <pc:sldMk cId="1819590420" sldId="264"/>
            <ac:picMk id="3" creationId="{BEA44573-29F6-4B3A-B015-7B0D2E9876BE}"/>
          </ac:picMkLst>
        </pc:picChg>
      </pc:sldChg>
      <pc:sldChg chg="modSp mod">
        <pc:chgData name="Anuja Jadhav" userId="b2e982afdc18560a" providerId="LiveId" clId="{3456BDF8-0AA6-4C89-9D08-AF0390B0CAB6}" dt="2021-05-12T19:51:22.364" v="905" actId="1076"/>
        <pc:sldMkLst>
          <pc:docMk/>
          <pc:sldMk cId="908982621" sldId="266"/>
        </pc:sldMkLst>
        <pc:spChg chg="mod">
          <ac:chgData name="Anuja Jadhav" userId="b2e982afdc18560a" providerId="LiveId" clId="{3456BDF8-0AA6-4C89-9D08-AF0390B0CAB6}" dt="2021-05-12T19:51:22.364" v="905" actId="1076"/>
          <ac:spMkLst>
            <pc:docMk/>
            <pc:sldMk cId="908982621" sldId="266"/>
            <ac:spMk id="2" creationId="{B7FABDF3-FD7A-48AD-B7ED-A949D7D46F09}"/>
          </ac:spMkLst>
        </pc:spChg>
      </pc:sldChg>
      <pc:sldChg chg="modSp mod">
        <pc:chgData name="Anuja Jadhav" userId="b2e982afdc18560a" providerId="LiveId" clId="{3456BDF8-0AA6-4C89-9D08-AF0390B0CAB6}" dt="2021-05-12T19:23:12.350" v="652" actId="1076"/>
        <pc:sldMkLst>
          <pc:docMk/>
          <pc:sldMk cId="0" sldId="275"/>
        </pc:sldMkLst>
        <pc:spChg chg="mod">
          <ac:chgData name="Anuja Jadhav" userId="b2e982afdc18560a" providerId="LiveId" clId="{3456BDF8-0AA6-4C89-9D08-AF0390B0CAB6}" dt="2021-05-12T19:23:12.350" v="652" actId="1076"/>
          <ac:spMkLst>
            <pc:docMk/>
            <pc:sldMk cId="0" sldId="275"/>
            <ac:spMk id="3" creationId="{00000000-0000-0000-0000-000000000000}"/>
          </ac:spMkLst>
        </pc:spChg>
      </pc:sldChg>
      <pc:sldChg chg="modSp mod ord">
        <pc:chgData name="Anuja Jadhav" userId="b2e982afdc18560a" providerId="LiveId" clId="{3456BDF8-0AA6-4C89-9D08-AF0390B0CAB6}" dt="2021-05-12T19:50:57.141" v="903" actId="14100"/>
        <pc:sldMkLst>
          <pc:docMk/>
          <pc:sldMk cId="0" sldId="277"/>
        </pc:sldMkLst>
        <pc:spChg chg="mod">
          <ac:chgData name="Anuja Jadhav" userId="b2e982afdc18560a" providerId="LiveId" clId="{3456BDF8-0AA6-4C89-9D08-AF0390B0CAB6}" dt="2021-05-12T19:50:57.141" v="903" actId="14100"/>
          <ac:spMkLst>
            <pc:docMk/>
            <pc:sldMk cId="0" sldId="277"/>
            <ac:spMk id="2" creationId="{00000000-0000-0000-0000-000000000000}"/>
          </ac:spMkLst>
        </pc:spChg>
      </pc:sldChg>
      <pc:sldChg chg="addSp modSp mod">
        <pc:chgData name="Anuja Jadhav" userId="b2e982afdc18560a" providerId="LiveId" clId="{3456BDF8-0AA6-4C89-9D08-AF0390B0CAB6}" dt="2021-05-12T19:11:54.368" v="552" actId="1076"/>
        <pc:sldMkLst>
          <pc:docMk/>
          <pc:sldMk cId="4182748303" sldId="279"/>
        </pc:sldMkLst>
        <pc:spChg chg="add mod">
          <ac:chgData name="Anuja Jadhav" userId="b2e982afdc18560a" providerId="LiveId" clId="{3456BDF8-0AA6-4C89-9D08-AF0390B0CAB6}" dt="2021-05-12T19:11:49.036" v="551" actId="255"/>
          <ac:spMkLst>
            <pc:docMk/>
            <pc:sldMk cId="4182748303" sldId="279"/>
            <ac:spMk id="4" creationId="{CA25995D-5004-4C42-BBED-01357138916D}"/>
          </ac:spMkLst>
        </pc:spChg>
        <pc:picChg chg="mod">
          <ac:chgData name="Anuja Jadhav" userId="b2e982afdc18560a" providerId="LiveId" clId="{3456BDF8-0AA6-4C89-9D08-AF0390B0CAB6}" dt="2021-05-12T19:11:54.368" v="552" actId="1076"/>
          <ac:picMkLst>
            <pc:docMk/>
            <pc:sldMk cId="4182748303" sldId="279"/>
            <ac:picMk id="3" creationId="{E454205D-296F-416E-B4E1-6F8B6B50F903}"/>
          </ac:picMkLst>
        </pc:picChg>
      </pc:sldChg>
      <pc:sldChg chg="modSp new mod">
        <pc:chgData name="Anuja Jadhav" userId="b2e982afdc18560a" providerId="LiveId" clId="{3456BDF8-0AA6-4C89-9D08-AF0390B0CAB6}" dt="2021-05-12T19:49:44.970" v="902" actId="14100"/>
        <pc:sldMkLst>
          <pc:docMk/>
          <pc:sldMk cId="1066371359" sldId="282"/>
        </pc:sldMkLst>
        <pc:spChg chg="mod">
          <ac:chgData name="Anuja Jadhav" userId="b2e982afdc18560a" providerId="LiveId" clId="{3456BDF8-0AA6-4C89-9D08-AF0390B0CAB6}" dt="2021-05-12T18:54:56.719" v="21" actId="27636"/>
          <ac:spMkLst>
            <pc:docMk/>
            <pc:sldMk cId="1066371359" sldId="282"/>
            <ac:spMk id="2" creationId="{13C12AA7-2725-41EC-9D9F-7A2E8867947C}"/>
          </ac:spMkLst>
        </pc:spChg>
        <pc:spChg chg="mod">
          <ac:chgData name="Anuja Jadhav" userId="b2e982afdc18560a" providerId="LiveId" clId="{3456BDF8-0AA6-4C89-9D08-AF0390B0CAB6}" dt="2021-05-12T19:49:44.970" v="902" actId="14100"/>
          <ac:spMkLst>
            <pc:docMk/>
            <pc:sldMk cId="1066371359" sldId="282"/>
            <ac:spMk id="3" creationId="{8BB298DE-7407-4068-917B-56719C2242DF}"/>
          </ac:spMkLst>
        </pc:spChg>
      </pc:sldChg>
      <pc:sldChg chg="modSp new mod">
        <pc:chgData name="Anuja Jadhav" userId="b2e982afdc18560a" providerId="LiveId" clId="{3456BDF8-0AA6-4C89-9D08-AF0390B0CAB6}" dt="2021-05-12T19:47:12.060" v="760" actId="20577"/>
        <pc:sldMkLst>
          <pc:docMk/>
          <pc:sldMk cId="4096308727" sldId="283"/>
        </pc:sldMkLst>
        <pc:spChg chg="mod">
          <ac:chgData name="Anuja Jadhav" userId="b2e982afdc18560a" providerId="LiveId" clId="{3456BDF8-0AA6-4C89-9D08-AF0390B0CAB6}" dt="2021-05-12T19:47:12.060" v="760" actId="20577"/>
          <ac:spMkLst>
            <pc:docMk/>
            <pc:sldMk cId="4096308727" sldId="283"/>
            <ac:spMk id="2" creationId="{EAAD1013-1029-4A38-BA59-79D0C3AF3950}"/>
          </ac:spMkLst>
        </pc:spChg>
        <pc:spChg chg="mod">
          <ac:chgData name="Anuja Jadhav" userId="b2e982afdc18560a" providerId="LiveId" clId="{3456BDF8-0AA6-4C89-9D08-AF0390B0CAB6}" dt="2021-05-12T19:18:10.880" v="649" actId="255"/>
          <ac:spMkLst>
            <pc:docMk/>
            <pc:sldMk cId="4096308727" sldId="283"/>
            <ac:spMk id="3" creationId="{D1961037-B3D9-4FDB-B745-6EE010E5AA51}"/>
          </ac:spMkLst>
        </pc:spChg>
      </pc:sldChg>
      <pc:sldChg chg="modSp new mod">
        <pc:chgData name="Anuja Jadhav" userId="b2e982afdc18560a" providerId="LiveId" clId="{3456BDF8-0AA6-4C89-9D08-AF0390B0CAB6}" dt="2021-05-12T19:00:59.584" v="138" actId="2711"/>
        <pc:sldMkLst>
          <pc:docMk/>
          <pc:sldMk cId="1102423623" sldId="284"/>
        </pc:sldMkLst>
        <pc:spChg chg="mod">
          <ac:chgData name="Anuja Jadhav" userId="b2e982afdc18560a" providerId="LiveId" clId="{3456BDF8-0AA6-4C89-9D08-AF0390B0CAB6}" dt="2021-05-12T18:59:42.644" v="130" actId="27636"/>
          <ac:spMkLst>
            <pc:docMk/>
            <pc:sldMk cId="1102423623" sldId="284"/>
            <ac:spMk id="2" creationId="{F09B5011-DB64-4F8A-A26F-BFF8AB5D912D}"/>
          </ac:spMkLst>
        </pc:spChg>
        <pc:spChg chg="mod">
          <ac:chgData name="Anuja Jadhav" userId="b2e982afdc18560a" providerId="LiveId" clId="{3456BDF8-0AA6-4C89-9D08-AF0390B0CAB6}" dt="2021-05-12T19:00:59.584" v="138" actId="2711"/>
          <ac:spMkLst>
            <pc:docMk/>
            <pc:sldMk cId="1102423623" sldId="284"/>
            <ac:spMk id="3" creationId="{E55A187C-701B-4A55-B7FE-8CD8715D697C}"/>
          </ac:spMkLst>
        </pc:spChg>
      </pc:sldChg>
      <pc:sldChg chg="modSp new mod">
        <pc:chgData name="Anuja Jadhav" userId="b2e982afdc18560a" providerId="LiveId" clId="{3456BDF8-0AA6-4C89-9D08-AF0390B0CAB6}" dt="2021-05-12T19:17:51.585" v="647" actId="1076"/>
        <pc:sldMkLst>
          <pc:docMk/>
          <pc:sldMk cId="2868816784" sldId="285"/>
        </pc:sldMkLst>
        <pc:spChg chg="mod">
          <ac:chgData name="Anuja Jadhav" userId="b2e982afdc18560a" providerId="LiveId" clId="{3456BDF8-0AA6-4C89-9D08-AF0390B0CAB6}" dt="2021-05-12T19:07:05.791" v="531" actId="27636"/>
          <ac:spMkLst>
            <pc:docMk/>
            <pc:sldMk cId="2868816784" sldId="285"/>
            <ac:spMk id="2" creationId="{79E41D2D-7C13-4A46-9F36-8A8A424F211D}"/>
          </ac:spMkLst>
        </pc:spChg>
        <pc:spChg chg="mod">
          <ac:chgData name="Anuja Jadhav" userId="b2e982afdc18560a" providerId="LiveId" clId="{3456BDF8-0AA6-4C89-9D08-AF0390B0CAB6}" dt="2021-05-12T19:17:51.585" v="647" actId="1076"/>
          <ac:spMkLst>
            <pc:docMk/>
            <pc:sldMk cId="2868816784" sldId="285"/>
            <ac:spMk id="3" creationId="{6AE9D6B0-CD0A-417C-AACC-B2B1AA41BEA6}"/>
          </ac:spMkLst>
        </pc:spChg>
      </pc:sldChg>
      <pc:sldChg chg="modSp new mod">
        <pc:chgData name="Anuja Jadhav" userId="b2e982afdc18560a" providerId="LiveId" clId="{3456BDF8-0AA6-4C89-9D08-AF0390B0CAB6}" dt="2021-05-12T19:16:49.851" v="646" actId="20577"/>
        <pc:sldMkLst>
          <pc:docMk/>
          <pc:sldMk cId="380053633" sldId="286"/>
        </pc:sldMkLst>
        <pc:spChg chg="mod">
          <ac:chgData name="Anuja Jadhav" userId="b2e982afdc18560a" providerId="LiveId" clId="{3456BDF8-0AA6-4C89-9D08-AF0390B0CAB6}" dt="2021-05-12T19:13:56.034" v="617" actId="27636"/>
          <ac:spMkLst>
            <pc:docMk/>
            <pc:sldMk cId="380053633" sldId="286"/>
            <ac:spMk id="2" creationId="{F7E8260D-802C-4DB0-943A-C0598F53AEDB}"/>
          </ac:spMkLst>
        </pc:spChg>
        <pc:spChg chg="mod">
          <ac:chgData name="Anuja Jadhav" userId="b2e982afdc18560a" providerId="LiveId" clId="{3456BDF8-0AA6-4C89-9D08-AF0390B0CAB6}" dt="2021-05-12T19:16:49.851" v="646" actId="20577"/>
          <ac:spMkLst>
            <pc:docMk/>
            <pc:sldMk cId="380053633" sldId="286"/>
            <ac:spMk id="3" creationId="{0A443A64-78C6-438B-8A23-C5546A1050C7}"/>
          </ac:spMkLst>
        </pc:spChg>
      </pc:sldChg>
      <pc:sldChg chg="modSp new mod">
        <pc:chgData name="Anuja Jadhav" userId="b2e982afdc18560a" providerId="LiveId" clId="{3456BDF8-0AA6-4C89-9D08-AF0390B0CAB6}" dt="2021-05-12T19:41:52.179" v="721" actId="20577"/>
        <pc:sldMkLst>
          <pc:docMk/>
          <pc:sldMk cId="4171644562" sldId="287"/>
        </pc:sldMkLst>
        <pc:spChg chg="mod">
          <ac:chgData name="Anuja Jadhav" userId="b2e982afdc18560a" providerId="LiveId" clId="{3456BDF8-0AA6-4C89-9D08-AF0390B0CAB6}" dt="2021-05-12T19:31:53.509" v="688" actId="1076"/>
          <ac:spMkLst>
            <pc:docMk/>
            <pc:sldMk cId="4171644562" sldId="287"/>
            <ac:spMk id="2" creationId="{A778728D-84D6-4383-AB74-15937F5E724A}"/>
          </ac:spMkLst>
        </pc:spChg>
        <pc:spChg chg="mod">
          <ac:chgData name="Anuja Jadhav" userId="b2e982afdc18560a" providerId="LiveId" clId="{3456BDF8-0AA6-4C89-9D08-AF0390B0CAB6}" dt="2021-05-12T19:41:52.179" v="721" actId="20577"/>
          <ac:spMkLst>
            <pc:docMk/>
            <pc:sldMk cId="4171644562" sldId="287"/>
            <ac:spMk id="3" creationId="{D659DB0F-1FBA-4B9A-BB2B-F513D74D09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254421-2119-4FFA-BA52-26C6144EDA84}" type="datetimeFigureOut">
              <a:rPr lang="en-IN" smtClean="0"/>
              <a:pPr/>
              <a:t>13-05-2021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F4CC7A-77F6-4AE3-9842-34DE0EABC4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AECF-FBC6-4060-8ACD-BC3D4CAD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74574"/>
            <a:ext cx="9404723" cy="43007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300" b="1" dirty="0"/>
              <a:t>Object Localization</a:t>
            </a:r>
            <a:br>
              <a:rPr lang="en-US" sz="5300" b="1" dirty="0"/>
            </a:br>
            <a:br>
              <a:rPr lang="en-US" sz="5300" b="1" dirty="0"/>
            </a:br>
            <a:br>
              <a:rPr lang="en-US" sz="5300" b="1" dirty="0"/>
            </a:br>
            <a:r>
              <a:rPr lang="en-US" sz="5300" b="1" dirty="0"/>
              <a:t>                              </a:t>
            </a:r>
            <a:r>
              <a:rPr lang="en-US" sz="2000" dirty="0"/>
              <a:t>Group members: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                                                                                  Deep Dama (07)</a:t>
            </a:r>
            <a:br>
              <a:rPr lang="en-US" sz="2000" b="1" dirty="0"/>
            </a:br>
            <a:r>
              <a:rPr lang="en-US" sz="2000" b="1" dirty="0"/>
              <a:t>                                                                       Durwankur </a:t>
            </a:r>
            <a:r>
              <a:rPr lang="en-US" sz="2000" b="1" dirty="0" err="1"/>
              <a:t>Gursale</a:t>
            </a:r>
            <a:r>
              <a:rPr lang="en-US" sz="2000" b="1" dirty="0"/>
              <a:t> (17)</a:t>
            </a:r>
            <a:br>
              <a:rPr lang="en-US" sz="2000" b="1" dirty="0"/>
            </a:br>
            <a:r>
              <a:rPr lang="en-US" sz="2000" b="1" dirty="0"/>
              <a:t>                                                                                Anuja </a:t>
            </a:r>
            <a:r>
              <a:rPr lang="en-US" sz="2000" b="1" dirty="0" err="1"/>
              <a:t>Jadhav</a:t>
            </a:r>
            <a:r>
              <a:rPr lang="en-US" sz="2000" b="1" dirty="0"/>
              <a:t> (22)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44573-29F6-4B3A-B015-7B0D2E98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8" y="358994"/>
            <a:ext cx="1524820" cy="1615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0EB63-BBC7-4949-84FE-1698FF3EBA46}"/>
              </a:ext>
            </a:extLst>
          </p:cNvPr>
          <p:cNvSpPr txBox="1"/>
          <p:nvPr/>
        </p:nvSpPr>
        <p:spPr>
          <a:xfrm>
            <a:off x="1970720" y="582646"/>
            <a:ext cx="10125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KONKAN GYANPEETH COLLEGE OF ENGINEERING, KARJAT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000" dirty="0"/>
              <a:t>Affiliated to University of Mumbai, Approved by AICTE, New Delhi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8DE18-7A7D-487B-84E9-D5D13E52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1015796"/>
            <a:ext cx="7239611" cy="48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868981D-B458-4D6D-AA24-3E36214F9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7056"/>
              </p:ext>
            </p:extLst>
          </p:nvPr>
        </p:nvGraphicFramePr>
        <p:xfrm>
          <a:off x="1395274" y="630315"/>
          <a:ext cx="9401452" cy="683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763">
                  <a:extLst>
                    <a:ext uri="{9D8B030D-6E8A-4147-A177-3AD203B41FA5}">
                      <a16:colId xmlns:a16="http://schemas.microsoft.com/office/drawing/2014/main" val="966334804"/>
                    </a:ext>
                  </a:extLst>
                </a:gridCol>
                <a:gridCol w="2081293">
                  <a:extLst>
                    <a:ext uri="{9D8B030D-6E8A-4147-A177-3AD203B41FA5}">
                      <a16:colId xmlns:a16="http://schemas.microsoft.com/office/drawing/2014/main" val="1733985455"/>
                    </a:ext>
                  </a:extLst>
                </a:gridCol>
                <a:gridCol w="2452552">
                  <a:extLst>
                    <a:ext uri="{9D8B030D-6E8A-4147-A177-3AD203B41FA5}">
                      <a16:colId xmlns:a16="http://schemas.microsoft.com/office/drawing/2014/main" val="1608893447"/>
                    </a:ext>
                  </a:extLst>
                </a:gridCol>
                <a:gridCol w="4332844">
                  <a:extLst>
                    <a:ext uri="{9D8B030D-6E8A-4147-A177-3AD203B41FA5}">
                      <a16:colId xmlns:a16="http://schemas.microsoft.com/office/drawing/2014/main" val="246235779"/>
                    </a:ext>
                  </a:extLst>
                </a:gridCol>
              </a:tblGrid>
              <a:tr h="6835197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SSD: Single Shot </a:t>
                      </a:r>
                      <a:r>
                        <a:rPr lang="en-US" dirty="0" err="1"/>
                        <a:t>MultiBox</a:t>
                      </a:r>
                      <a:r>
                        <a:rPr lang="en-US" dirty="0"/>
                        <a:t> Detector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Wei Liu , Dragomir </a:t>
                      </a:r>
                      <a:r>
                        <a:rPr lang="en-IN" dirty="0" err="1"/>
                        <a:t>Anguelov</a:t>
                      </a:r>
                      <a:r>
                        <a:rPr lang="en-IN" dirty="0"/>
                        <a:t>, Dumitru Erhan , Christian </a:t>
                      </a:r>
                      <a:r>
                        <a:rPr lang="en-IN" dirty="0" err="1"/>
                        <a:t>Szegedy</a:t>
                      </a:r>
                      <a:r>
                        <a:rPr lang="en-IN" dirty="0"/>
                        <a:t> , Scott Reed , Cheng-Yang Fu , Alexander C. Berg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specially targets to small objects.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its ways to detect small objects is using the anchor box.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Introducing anchor box not only increased the amount of object to detect for each cell, but also helped the network to better differentiate overlapping small objects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8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EA937-E61A-46C3-987B-26B4288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3527635"/>
            <a:ext cx="8272340" cy="2646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87BC8-D886-44BD-A7FB-C0108598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96" y="1013728"/>
            <a:ext cx="8272340" cy="20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Regression 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93669"/>
            <a:ext cx="9956800" cy="45259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Algorithms based on regression – they predict classes and bounding boxes for the whole image </a:t>
            </a:r>
            <a:r>
              <a:rPr lang="en-US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maven pro"/>
              </a:rPr>
              <a:t>in one run of the algorithm</a:t>
            </a: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. The two best known examples from this group are the </a:t>
            </a:r>
            <a:r>
              <a:rPr lang="en-US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maven pro"/>
              </a:rPr>
              <a:t>YOLO (You Only Look Once)</a:t>
            </a: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 family algorithms and SSD (Single Shot </a:t>
            </a:r>
            <a:r>
              <a:rPr lang="en-US" sz="28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Multibox</a:t>
            </a: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 Detector). </a:t>
            </a:r>
          </a:p>
          <a:p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They are commonly used for  real-time object detection as, in general, they trade a bit of accuracy for large improvements in speed.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1" y="3655145"/>
            <a:ext cx="9523018" cy="2794843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To understand the YOLO algorithm, it is necessary to establish what is actually being predicted. Ultimately, we aim to predict a class of an object and the bounding box specifying object location. Each bounding box can be described using four descriptors: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center of a bounding box (</a:t>
            </a:r>
            <a:r>
              <a:rPr lang="en-US" sz="1800" b="1" dirty="0" err="1"/>
              <a:t>bx</a:t>
            </a:r>
            <a:r>
              <a:rPr lang="en-US" sz="1800" b="1" dirty="0"/>
              <a:t> by</a:t>
            </a:r>
            <a:r>
              <a:rPr lang="en-US" sz="1800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width (</a:t>
            </a:r>
            <a:r>
              <a:rPr lang="en-US" sz="1800" b="1" dirty="0" err="1"/>
              <a:t>bw</a:t>
            </a:r>
            <a:r>
              <a:rPr lang="en-US" sz="1800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height (</a:t>
            </a:r>
            <a:r>
              <a:rPr lang="en-US" sz="1800" b="1" dirty="0" err="1"/>
              <a:t>bh</a:t>
            </a:r>
            <a:r>
              <a:rPr lang="en-US" sz="1800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value </a:t>
            </a:r>
            <a:r>
              <a:rPr lang="en-US" sz="1800" b="1" dirty="0"/>
              <a:t>c </a:t>
            </a:r>
            <a:r>
              <a:rPr lang="en-US" sz="1800" dirty="0"/>
              <a:t>is corresponding to a class of an object (such as: car, traffic lights, etc.).</a:t>
            </a:r>
          </a:p>
          <a:p>
            <a:endParaRPr lang="en-US" dirty="0"/>
          </a:p>
        </p:txBody>
      </p:sp>
      <p:pic>
        <p:nvPicPr>
          <p:cNvPr id="1026" name="Picture 2" descr="https://appsilon.com/wp-content/uploads/2018/08/bbox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886" y="136580"/>
            <a:ext cx="7602583" cy="306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823" y="357676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Most of the cells and bounding boxes will not contain an object. </a:t>
            </a:r>
          </a:p>
          <a:p>
            <a:r>
              <a:rPr lang="en-US" sz="2400" dirty="0"/>
              <a:t>Therefore, we predict the value pc, which serves to remove boxes with low object probability and bounding boxes with the highest shared area in a process called </a:t>
            </a:r>
            <a:r>
              <a:rPr lang="en-US" sz="2400" b="1" dirty="0"/>
              <a:t>non-max suppression</a:t>
            </a:r>
            <a:r>
              <a:rPr lang="en-US" sz="2400" dirty="0"/>
              <a:t>.</a:t>
            </a:r>
          </a:p>
        </p:txBody>
      </p:sp>
      <p:pic>
        <p:nvPicPr>
          <p:cNvPr id="36866" name="Picture 2" descr="nonmax sup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511" y="774053"/>
            <a:ext cx="7504254" cy="2478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013-1029-4A38-BA59-79D0C3AF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1037-B3D9-4FDB-B745-6EE010E5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924532"/>
            <a:ext cx="10482470" cy="4933468"/>
          </a:xfrm>
        </p:spPr>
        <p:txBody>
          <a:bodyPr>
            <a:normAutofit/>
          </a:bodyPr>
          <a:lstStyle/>
          <a:p>
            <a:r>
              <a:rPr lang="en-US" sz="2800" dirty="0"/>
              <a:t>To detect all instances of objects from a known class, such as people, cars or faces in an image.</a:t>
            </a:r>
          </a:p>
          <a:p>
            <a:r>
              <a:rPr lang="en-US" sz="2800" dirty="0"/>
              <a:t>Object detection systems construct a model for an object class from a set of training examples.</a:t>
            </a:r>
          </a:p>
          <a:p>
            <a:r>
              <a:rPr lang="en-US" sz="2800" dirty="0"/>
              <a:t>To analyze scenes in an image or video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630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1D2D-7C13-4A46-9F36-8A8A424F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45779"/>
          </a:xfrm>
        </p:spPr>
        <p:txBody>
          <a:bodyPr>
            <a:normAutofit fontScale="90000"/>
          </a:bodyPr>
          <a:lstStyle/>
          <a:p>
            <a:r>
              <a:rPr lang="en-US" dirty="0"/>
              <a:t>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D6B0-CD0A-417C-AACC-B2B1AA41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3513"/>
            <a:ext cx="10906539" cy="4827451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scope of this project is to detect all instances of objects from a known class such as people cars or faces in an image.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Once an object instance has been detected (e.g., a face), it is be possible to obtain further information, including: to recognize the specific instance (e.g., to identify the subject’s face), to track the object over an image sequence (e.g., to track the face in a video), and to extract further information about the object (e.g., to determine the subject’s gender)</a:t>
            </a:r>
            <a:endParaRPr lang="en-IN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The system developed in this project is such that it will add a bounding box to locate an object in an image once it is detected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1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260D-802C-4DB0-943A-C0598F53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8553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3A64-78C6-438B-8A23-C5546A10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69774"/>
            <a:ext cx="10601739" cy="4456390"/>
          </a:xfrm>
        </p:spPr>
        <p:txBody>
          <a:bodyPr/>
          <a:lstStyle/>
          <a:p>
            <a:pPr marL="289052" marR="955675" indent="0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90233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To build a system that will detect all instances of objects from </a:t>
            </a:r>
            <a:r>
              <a:rPr lang="en-US" sz="2400" dirty="0">
                <a:ea typeface="Times New Roman" panose="02020603050405020304" pitchFamily="18" charset="0"/>
              </a:rPr>
              <a:t>a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known class such as people cars or faces in an image.</a:t>
            </a:r>
          </a:p>
          <a:p>
            <a:pPr marL="289052" marR="955675" indent="0" algn="just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902335" algn="l"/>
              </a:tabLst>
            </a:pP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60452" marR="50673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Sub-problem: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Wingdings" panose="05000000000000000000" pitchFamily="2" charset="2"/>
              <a:buChar char=""/>
              <a:tabLst>
                <a:tab pos="902335" algn="l"/>
              </a:tabLst>
            </a:pPr>
            <a:r>
              <a:rPr lang="en-US" sz="24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To detect objects from several different classes</a:t>
            </a:r>
            <a:endParaRPr lang="en-IN" sz="2400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680"/>
              </a:spcBef>
              <a:buSzPts val="1200"/>
              <a:buFont typeface="Wingdings" panose="05000000000000000000" pitchFamily="2" charset="2"/>
              <a:buChar char=""/>
              <a:tabLst>
                <a:tab pos="902335" algn="l"/>
              </a:tabLst>
            </a:pPr>
            <a:r>
              <a:rPr lang="en-US" sz="24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To classify multiple objects from a single</a:t>
            </a:r>
            <a:r>
              <a:rPr lang="en-US" sz="2400" spc="-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image.</a:t>
            </a:r>
            <a:endParaRPr lang="en-IN" sz="2400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700"/>
              </a:spcBef>
              <a:buSzPts val="1200"/>
              <a:buFont typeface="Wingdings" panose="05000000000000000000" pitchFamily="2" charset="2"/>
              <a:buChar char=""/>
              <a:tabLst>
                <a:tab pos="902335" algn="l"/>
              </a:tabLst>
            </a:pPr>
            <a:r>
              <a:rPr lang="en-US" sz="24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To create a bounding box for the images detected </a:t>
            </a:r>
            <a:endParaRPr lang="en-IN" sz="2400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4205D-296F-416E-B4E1-6F8B6B50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46" y="1641143"/>
            <a:ext cx="8126907" cy="4430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5995D-5004-4C42-BBED-01357138916D}"/>
              </a:ext>
            </a:extLst>
          </p:cNvPr>
          <p:cNvSpPr txBox="1"/>
          <p:nvPr/>
        </p:nvSpPr>
        <p:spPr>
          <a:xfrm>
            <a:off x="848140" y="335673"/>
            <a:ext cx="979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Comparison between different models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274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2AA7-2725-41EC-9D9F-7A2E8867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92771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8DE-7407-4068-917B-56719C22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04556"/>
            <a:ext cx="10923037" cy="5178805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Literature Survey</a:t>
            </a:r>
          </a:p>
          <a:p>
            <a:r>
              <a:rPr lang="en-US" sz="2400" dirty="0"/>
              <a:t>Region based algorithms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Scope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Comparison between different models</a:t>
            </a:r>
          </a:p>
          <a:p>
            <a:r>
              <a:rPr lang="en-US" sz="2400" dirty="0"/>
              <a:t>Most suitable model for the project: YOLO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637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E5C73-DE08-4862-848A-82BC9F76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90" y="925661"/>
            <a:ext cx="7629220" cy="50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8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094223-6D05-4966-995C-7E9A54CD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9532" y="488272"/>
            <a:ext cx="9200608" cy="5731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21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39" y="354151"/>
            <a:ext cx="10099123" cy="866947"/>
          </a:xfrm>
        </p:spPr>
        <p:txBody>
          <a:bodyPr>
            <a:normAutofit fontScale="90000"/>
          </a:bodyPr>
          <a:lstStyle/>
          <a:p>
            <a:r>
              <a:rPr lang="en-US" dirty="0"/>
              <a:t>Most suitable model for the project: YOLO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063" y="1859280"/>
            <a:ext cx="8915400" cy="3777622"/>
          </a:xfrm>
        </p:spPr>
        <p:txBody>
          <a:bodyPr/>
          <a:lstStyle/>
          <a:p>
            <a:r>
              <a:rPr lang="en-US" dirty="0"/>
              <a:t>YOLOv3 is fast </a:t>
            </a:r>
          </a:p>
          <a:p>
            <a:r>
              <a:rPr lang="en-US" dirty="0"/>
              <a:t>In </a:t>
            </a:r>
            <a:r>
              <a:rPr lang="en-US" dirty="0" err="1"/>
              <a:t>mAP</a:t>
            </a:r>
            <a:r>
              <a:rPr lang="en-US" dirty="0"/>
              <a:t> measured at .5 IOU YOLOv3 is on par with Focal Loss but about 4x faster.</a:t>
            </a:r>
          </a:p>
          <a:p>
            <a:r>
              <a:rPr lang="en-US" dirty="0"/>
              <a:t> Moreover, you can easily tradeoff between speed and accuracy simply by changing the size of the model, no retraining required!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DF3-FD7A-48AD-B7ED-A949D7D4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37" y="423184"/>
            <a:ext cx="8911687" cy="7519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Conclusion: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8C5E-26A6-48AA-B278-601A3B8C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80" y="1736132"/>
            <a:ext cx="8915400" cy="3777622"/>
          </a:xfrm>
        </p:spPr>
        <p:txBody>
          <a:bodyPr>
            <a:normAutofit/>
          </a:bodyPr>
          <a:lstStyle/>
          <a:p>
            <a:r>
              <a:rPr lang="en-IN" sz="2600" dirty="0"/>
              <a:t>We need to train a neural network based on a images dataset.</a:t>
            </a:r>
          </a:p>
          <a:p>
            <a:r>
              <a:rPr lang="en-IN" sz="2600" dirty="0"/>
              <a:t>Various filters have to be used to identify , classify  objects.</a:t>
            </a:r>
          </a:p>
          <a:p>
            <a:r>
              <a:rPr lang="en-IN" sz="2600" dirty="0"/>
              <a:t>Bounded-Box  must be used to localize object.  </a:t>
            </a:r>
            <a:r>
              <a:rPr lang="en-IN" sz="2600" dirty="0" err="1"/>
              <a:t>Ie</a:t>
            </a:r>
            <a:r>
              <a:rPr lang="en-IN" sz="2600" dirty="0"/>
              <a:t>. Provide  object  location.</a:t>
            </a:r>
          </a:p>
          <a:p>
            <a:r>
              <a:rPr lang="en-IN" sz="2600" dirty="0"/>
              <a:t>Our objective will be to detect and locate objects using suitable methodologies.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98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728D-84D6-4383-AB74-15937F5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791472"/>
            <a:ext cx="10204174" cy="71927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DB0F-1FBA-4B9A-BB2B-F513D74D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342323"/>
            <a:ext cx="10813774" cy="5592761"/>
          </a:xfrm>
        </p:spPr>
        <p:txBody>
          <a:bodyPr>
            <a:normAutofit/>
          </a:bodyPr>
          <a:lstStyle/>
          <a:p>
            <a:r>
              <a:rPr lang="en-IN" sz="2000" dirty="0"/>
              <a:t>Region-based Convolutional Networks for Accurate Object Detection and Segmentation Ross </a:t>
            </a:r>
            <a:r>
              <a:rPr lang="en-IN" sz="2000" dirty="0" err="1"/>
              <a:t>Girshick</a:t>
            </a:r>
            <a:r>
              <a:rPr lang="en-IN" sz="2000" dirty="0"/>
              <a:t>, Jeff Donahue, Student Member, IEEE, Trevor</a:t>
            </a:r>
          </a:p>
          <a:p>
            <a:r>
              <a:rPr lang="en-IN" sz="2000" dirty="0"/>
              <a:t>Submitted on 8 Jun 2015 (v1), last revised 9 May 2016 (this version, v5)] YOLO v1 Joseph Redmon, Santosh </a:t>
            </a:r>
            <a:r>
              <a:rPr lang="en-IN" sz="2000" dirty="0" err="1"/>
              <a:t>Divvala</a:t>
            </a:r>
            <a:r>
              <a:rPr lang="en-IN" sz="2000" dirty="0"/>
              <a:t>, Ross </a:t>
            </a:r>
            <a:r>
              <a:rPr lang="en-IN" sz="2000" dirty="0" err="1"/>
              <a:t>Girshick</a:t>
            </a:r>
            <a:r>
              <a:rPr lang="en-IN" sz="2000" dirty="0"/>
              <a:t>, Ali Farhadi</a:t>
            </a:r>
          </a:p>
          <a:p>
            <a:r>
              <a:rPr lang="en-US" sz="2000" dirty="0"/>
              <a:t>[Submitted on 8 Dec 2015 (v1), last revised 29 Dec 2016 (this version, v5)] SSD Wei Liu,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Christian </a:t>
            </a:r>
            <a:r>
              <a:rPr lang="en-US" sz="2000" dirty="0" err="1"/>
              <a:t>Szegedy</a:t>
            </a:r>
            <a:r>
              <a:rPr lang="en-US" sz="2000" dirty="0"/>
              <a:t>, Scott</a:t>
            </a:r>
          </a:p>
          <a:p>
            <a:r>
              <a:rPr lang="en-US" sz="2000" dirty="0"/>
              <a:t>Reed, Cheng-Yang Fu, Alexander C. Berg[Submitted on 4 Jun 2015 (v1), last revised 6 Jan 2016 (this version, v3)] Faster R-CNN </a:t>
            </a:r>
            <a:r>
              <a:rPr lang="en-US" sz="2000" dirty="0" err="1"/>
              <a:t>Shaoqing</a:t>
            </a:r>
            <a:r>
              <a:rPr lang="en-US" sz="2000" dirty="0"/>
              <a:t> Ren, </a:t>
            </a:r>
            <a:r>
              <a:rPr lang="en-US" sz="2000" dirty="0" err="1"/>
              <a:t>Kaiming</a:t>
            </a:r>
            <a:r>
              <a:rPr lang="en-US" sz="2000" dirty="0"/>
              <a:t> He, Ross </a:t>
            </a:r>
            <a:r>
              <a:rPr lang="en-US" sz="2000" dirty="0" err="1"/>
              <a:t>Girshick</a:t>
            </a:r>
            <a:r>
              <a:rPr lang="en-US" sz="2000" dirty="0"/>
              <a:t>, Jian Sun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16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5011-DB64-4F8A-A26F-BFF8AB5D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9277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187C-701B-4A55-B7FE-8CD8715D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461"/>
            <a:ext cx="10654748" cy="4840703"/>
          </a:xfrm>
        </p:spPr>
        <p:txBody>
          <a:bodyPr/>
          <a:lstStyle/>
          <a:p>
            <a:pPr marL="444500" marR="504190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>
                <a:effectLst/>
                <a:ea typeface="Times New Roman" panose="02020603050405020304" pitchFamily="18" charset="0"/>
              </a:rPr>
              <a:t>Object localization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 refers to identifying the location of one or more objects in an image and drawing a bounding box around their extent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. Image classification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 involves predicting the class of one object in an image. 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Object detection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 combines these two tasks and localizes and classifies one or more objects in an image. 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Object detection is one of the areas of computer vision that is maturing very rapidly.  Today, there is a plethora of pre-trained models for object detection (YOLO, RCNN, Fast RCNN, Mask RCNN, Multi-box etc.). So, it only takes a small amount of effort to detect most of the objects in a video or in an image.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4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0CC8-6EC1-4044-8A02-96CFC66F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329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Introduction: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C2EA-CAA6-4E68-9FF0-BD8415ED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04512"/>
            <a:ext cx="9233109" cy="48989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 object localization you identify the object and locate where exactly it is present within the image. Simply put, object localization aims to locate the main object in an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Location of the object is depicted using the bounding box. A bounding box (usually shortened to </a:t>
            </a:r>
            <a:r>
              <a:rPr lang="en-US" sz="2000" dirty="0" err="1"/>
              <a:t>Bbox</a:t>
            </a:r>
            <a:r>
              <a:rPr lang="en-US" sz="2000" dirty="0"/>
              <a:t>) is an area defined by two longitudes and two latitudes.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31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0CBA53-3E47-48A1-8EC6-1D811489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44872"/>
              </p:ext>
            </p:extLst>
          </p:nvPr>
        </p:nvGraphicFramePr>
        <p:xfrm>
          <a:off x="769270" y="1327771"/>
          <a:ext cx="10653459" cy="11060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280">
                  <a:extLst>
                    <a:ext uri="{9D8B030D-6E8A-4147-A177-3AD203B41FA5}">
                      <a16:colId xmlns:a16="http://schemas.microsoft.com/office/drawing/2014/main" val="4202747668"/>
                    </a:ext>
                  </a:extLst>
                </a:gridCol>
                <a:gridCol w="1871128">
                  <a:extLst>
                    <a:ext uri="{9D8B030D-6E8A-4147-A177-3AD203B41FA5}">
                      <a16:colId xmlns:a16="http://schemas.microsoft.com/office/drawing/2014/main" val="2882118938"/>
                    </a:ext>
                  </a:extLst>
                </a:gridCol>
                <a:gridCol w="2642874">
                  <a:extLst>
                    <a:ext uri="{9D8B030D-6E8A-4147-A177-3AD203B41FA5}">
                      <a16:colId xmlns:a16="http://schemas.microsoft.com/office/drawing/2014/main" val="2147402505"/>
                    </a:ext>
                  </a:extLst>
                </a:gridCol>
                <a:gridCol w="5497177">
                  <a:extLst>
                    <a:ext uri="{9D8B030D-6E8A-4147-A177-3AD203B41FA5}">
                      <a16:colId xmlns:a16="http://schemas.microsoft.com/office/drawing/2014/main" val="4037036308"/>
                    </a:ext>
                  </a:extLst>
                </a:gridCol>
              </a:tblGrid>
              <a:tr h="824270"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SR.NO.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AUTHOR(PUB.YEAR)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73711"/>
                  </a:ext>
                </a:extLst>
              </a:tr>
              <a:tr h="8041628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Region-based Convolutional Networks for Accurate Object Detection and Segmentation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Ross </a:t>
                      </a:r>
                      <a:r>
                        <a:rPr lang="en-IN" dirty="0" err="1"/>
                        <a:t>Girshick</a:t>
                      </a:r>
                      <a:r>
                        <a:rPr lang="en-IN" dirty="0"/>
                        <a:t>, Jeff Donahue, Student Member, IEEE, Trevor Darrell, Member, IEEE, and Jitendra Malik, Fellow, IEEE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R-CNN is a region based approach that led to a wave of research in object detection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two-stage framework, </a:t>
                      </a:r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region proposal stage, and region classification and refinement stage.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R-CNN extracts regions of interest from an input image by using a technique called selective search.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74748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06772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0054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3654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18002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60368"/>
                  </a:ext>
                </a:extLst>
              </a:tr>
              <a:tr h="3297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864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242FC4-534A-4F54-98F7-586AB481B0E0}"/>
              </a:ext>
            </a:extLst>
          </p:cNvPr>
          <p:cNvSpPr txBox="1"/>
          <p:nvPr/>
        </p:nvSpPr>
        <p:spPr>
          <a:xfrm>
            <a:off x="769270" y="568171"/>
            <a:ext cx="581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Literature Survey: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0446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0AE85-35FC-48F4-AC83-9CD55E35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20" y="2083517"/>
            <a:ext cx="9432160" cy="26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2F442D-D52B-4089-AD60-6114B5E0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26135"/>
              </p:ext>
            </p:extLst>
          </p:nvPr>
        </p:nvGraphicFramePr>
        <p:xfrm>
          <a:off x="1091953" y="674703"/>
          <a:ext cx="10227075" cy="6759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355">
                  <a:extLst>
                    <a:ext uri="{9D8B030D-6E8A-4147-A177-3AD203B41FA5}">
                      <a16:colId xmlns:a16="http://schemas.microsoft.com/office/drawing/2014/main" val="2482677448"/>
                    </a:ext>
                  </a:extLst>
                </a:gridCol>
                <a:gridCol w="2285111">
                  <a:extLst>
                    <a:ext uri="{9D8B030D-6E8A-4147-A177-3AD203B41FA5}">
                      <a16:colId xmlns:a16="http://schemas.microsoft.com/office/drawing/2014/main" val="188587381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2887080321"/>
                    </a:ext>
                  </a:extLst>
                </a:gridCol>
                <a:gridCol w="4447711">
                  <a:extLst>
                    <a:ext uri="{9D8B030D-6E8A-4147-A177-3AD203B41FA5}">
                      <a16:colId xmlns:a16="http://schemas.microsoft.com/office/drawing/2014/main" val="2616703855"/>
                    </a:ext>
                  </a:extLst>
                </a:gridCol>
              </a:tblGrid>
              <a:tr h="675914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R-CNN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Shaoqing</a:t>
                      </a:r>
                      <a:r>
                        <a:rPr lang="en-US" dirty="0"/>
                        <a:t> Ren, </a:t>
                      </a:r>
                      <a:r>
                        <a:rPr lang="en-US" dirty="0" err="1"/>
                        <a:t>Kaiming</a:t>
                      </a:r>
                      <a:r>
                        <a:rPr lang="en-US" dirty="0"/>
                        <a:t> He, Ross </a:t>
                      </a:r>
                      <a:r>
                        <a:rPr lang="en-US" dirty="0" err="1"/>
                        <a:t>Girshick</a:t>
                      </a:r>
                      <a:r>
                        <a:rPr lang="en-US" dirty="0"/>
                        <a:t>, and Jian Sun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R-CNN is faster than previous versions of R-CNN.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introduced a technique called anchor box. Anchor boxes are pre-defined prior boxes with different aspect ratios and sizes but share the same central location.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0" lang="en-US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5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6D75E-004B-47A2-A539-AC16A2A1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75" y="694940"/>
            <a:ext cx="4524850" cy="52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3BEB34-BC04-4075-B39D-E5F228992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15890"/>
              </p:ext>
            </p:extLst>
          </p:nvPr>
        </p:nvGraphicFramePr>
        <p:xfrm>
          <a:off x="1244353" y="656374"/>
          <a:ext cx="9703293" cy="6361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91">
                  <a:extLst>
                    <a:ext uri="{9D8B030D-6E8A-4147-A177-3AD203B41FA5}">
                      <a16:colId xmlns:a16="http://schemas.microsoft.com/office/drawing/2014/main" val="1817813866"/>
                    </a:ext>
                  </a:extLst>
                </a:gridCol>
                <a:gridCol w="2499653">
                  <a:extLst>
                    <a:ext uri="{9D8B030D-6E8A-4147-A177-3AD203B41FA5}">
                      <a16:colId xmlns:a16="http://schemas.microsoft.com/office/drawing/2014/main" val="4261023040"/>
                    </a:ext>
                  </a:extLst>
                </a:gridCol>
                <a:gridCol w="2016837">
                  <a:extLst>
                    <a:ext uri="{9D8B030D-6E8A-4147-A177-3AD203B41FA5}">
                      <a16:colId xmlns:a16="http://schemas.microsoft.com/office/drawing/2014/main" val="226752653"/>
                    </a:ext>
                  </a:extLst>
                </a:gridCol>
                <a:gridCol w="4527612">
                  <a:extLst>
                    <a:ext uri="{9D8B030D-6E8A-4147-A177-3AD203B41FA5}">
                      <a16:colId xmlns:a16="http://schemas.microsoft.com/office/drawing/2014/main" val="702993837"/>
                    </a:ext>
                  </a:extLst>
                </a:gridCol>
              </a:tblGrid>
              <a:tr h="6361424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Object Detection with Yolo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Geethapriya</a:t>
                      </a:r>
                      <a:r>
                        <a:rPr lang="en-IN" dirty="0"/>
                        <a:t>. S, N. </a:t>
                      </a:r>
                      <a:r>
                        <a:rPr lang="en-IN" dirty="0" err="1"/>
                        <a:t>Duraimurugan</a:t>
                      </a:r>
                      <a:r>
                        <a:rPr lang="en-IN" dirty="0"/>
                        <a:t>, S.P. </a:t>
                      </a:r>
                      <a:r>
                        <a:rPr lang="en-IN" dirty="0" err="1"/>
                        <a:t>Chokkalingam</a:t>
                      </a:r>
                      <a:r>
                        <a:rPr lang="en-IN" dirty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YOLO is a Regression based algorithm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this, we won't select the interested regions from the image. Instead, we predict the classes and bounding boxes of the whole image at a single run of the algorithm and detect multiple objects using a single neural network.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YOLO algorithm is fast as compared to other classification algorithms.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9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7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1069</TotalTime>
  <Words>1280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Franklin Gothic Book</vt:lpstr>
      <vt:lpstr>inherit</vt:lpstr>
      <vt:lpstr>maven pro</vt:lpstr>
      <vt:lpstr>Wingdings</vt:lpstr>
      <vt:lpstr>Wingdings 2</vt:lpstr>
      <vt:lpstr>Technic</vt:lpstr>
      <vt:lpstr> Object Localization                                 Group members:                                                                                    Deep Dama (07)                                                                        Durwankur Gursale (17)                                                                                 Anuja Jadhav (22)</vt:lpstr>
      <vt:lpstr>Contents:</vt:lpstr>
      <vt:lpstr>Abstract:</vt:lpstr>
      <vt:lpstr>Introduction: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based algorithms</vt:lpstr>
      <vt:lpstr>PowerPoint Presentation</vt:lpstr>
      <vt:lpstr>PowerPoint Presentation</vt:lpstr>
      <vt:lpstr>Objectives:</vt:lpstr>
      <vt:lpstr>Scope:</vt:lpstr>
      <vt:lpstr>Problem Statement:</vt:lpstr>
      <vt:lpstr>PowerPoint Presentation</vt:lpstr>
      <vt:lpstr>PowerPoint Presentation</vt:lpstr>
      <vt:lpstr>PowerPoint Presentation</vt:lpstr>
      <vt:lpstr>Most suitable model for the project: YOLO 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shitaldama.34@gmail.com</dc:creator>
  <cp:lastModifiedBy>Anuja Jadhav</cp:lastModifiedBy>
  <cp:revision>70</cp:revision>
  <dcterms:created xsi:type="dcterms:W3CDTF">2020-02-19T13:48:11Z</dcterms:created>
  <dcterms:modified xsi:type="dcterms:W3CDTF">2021-05-12T19:51:26Z</dcterms:modified>
</cp:coreProperties>
</file>