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15" r:id="rId5"/>
    <p:sldId id="309" r:id="rId6"/>
    <p:sldId id="436" r:id="rId7"/>
    <p:sldId id="447" r:id="rId8"/>
    <p:sldId id="449" r:id="rId9"/>
    <p:sldId id="450" r:id="rId10"/>
    <p:sldId id="451" r:id="rId11"/>
    <p:sldId id="439" r:id="rId12"/>
    <p:sldId id="452" r:id="rId13"/>
    <p:sldId id="453" r:id="rId14"/>
    <p:sldId id="437" r:id="rId15"/>
    <p:sldId id="438" r:id="rId16"/>
    <p:sldId id="442" r:id="rId17"/>
    <p:sldId id="454" r:id="rId18"/>
    <p:sldId id="441" r:id="rId19"/>
    <p:sldId id="443" r:id="rId20"/>
    <p:sldId id="455" r:id="rId21"/>
    <p:sldId id="4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94"/>
  </p:normalViewPr>
  <p:slideViewPr>
    <p:cSldViewPr snapToGrid="0">
      <p:cViewPr varScale="1">
        <p:scale>
          <a:sx n="67" d="100"/>
          <a:sy n="67" d="100"/>
        </p:scale>
        <p:origin x="568"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B512D3-3BA6-411C-BC74-7F586F1A856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8A034BB-9799-471C-B015-D341A58D896C}">
      <dgm:prSet/>
      <dgm:spPr/>
      <dgm:t>
        <a:bodyPr/>
        <a:lstStyle/>
        <a:p>
          <a:r>
            <a:rPr lang="en-US" b="0" i="0" dirty="0"/>
            <a:t>Terraform is an open-source Infrastructure as Code (</a:t>
          </a:r>
          <a:r>
            <a:rPr lang="en-US" b="0" i="0" dirty="0" err="1"/>
            <a:t>IaC</a:t>
          </a:r>
          <a:r>
            <a:rPr lang="en-US" b="0" i="0" dirty="0"/>
            <a:t>) tool developed by HashiCorp.</a:t>
          </a:r>
          <a:endParaRPr lang="en-US" dirty="0"/>
        </a:p>
      </dgm:t>
    </dgm:pt>
    <dgm:pt modelId="{4F08B2A9-AFE3-4F01-AC68-CD05045AEEB4}" type="parTrans" cxnId="{E83ED63F-A8F1-4CAB-9720-F61C7ED580A5}">
      <dgm:prSet/>
      <dgm:spPr/>
      <dgm:t>
        <a:bodyPr/>
        <a:lstStyle/>
        <a:p>
          <a:endParaRPr lang="en-US"/>
        </a:p>
      </dgm:t>
    </dgm:pt>
    <dgm:pt modelId="{C8AF2811-138D-4B59-9C81-1E5E4D684CC5}" type="sibTrans" cxnId="{E83ED63F-A8F1-4CAB-9720-F61C7ED580A5}">
      <dgm:prSet/>
      <dgm:spPr/>
      <dgm:t>
        <a:bodyPr/>
        <a:lstStyle/>
        <a:p>
          <a:endParaRPr lang="en-US"/>
        </a:p>
      </dgm:t>
    </dgm:pt>
    <dgm:pt modelId="{CAD4CF87-302A-471D-AB4C-4A54A6E3CCDC}">
      <dgm:prSet/>
      <dgm:spPr/>
      <dgm:t>
        <a:bodyPr/>
        <a:lstStyle/>
        <a:p>
          <a:r>
            <a:rPr lang="en-US" b="0" i="0" dirty="0"/>
            <a:t>It allows you to </a:t>
          </a:r>
          <a:r>
            <a:rPr lang="en-US" b="1" i="0" dirty="0"/>
            <a:t>automate and manage your infrastructure, your platform and your services</a:t>
          </a:r>
          <a:r>
            <a:rPr lang="en-US" b="0" i="0" dirty="0"/>
            <a:t> that run on that platform.</a:t>
          </a:r>
          <a:endParaRPr lang="en-US" dirty="0"/>
        </a:p>
      </dgm:t>
    </dgm:pt>
    <dgm:pt modelId="{FFB4B26C-D5DD-498C-860E-76FF508E0173}" type="parTrans" cxnId="{7AC731DA-EB18-4C47-8443-B3CCA6E3F4F1}">
      <dgm:prSet/>
      <dgm:spPr/>
      <dgm:t>
        <a:bodyPr/>
        <a:lstStyle/>
        <a:p>
          <a:endParaRPr lang="en-US"/>
        </a:p>
      </dgm:t>
    </dgm:pt>
    <dgm:pt modelId="{C7374B7A-FC11-4B50-9682-F09F26226A55}" type="sibTrans" cxnId="{7AC731DA-EB18-4C47-8443-B3CCA6E3F4F1}">
      <dgm:prSet/>
      <dgm:spPr/>
      <dgm:t>
        <a:bodyPr/>
        <a:lstStyle/>
        <a:p>
          <a:endParaRPr lang="en-US"/>
        </a:p>
      </dgm:t>
    </dgm:pt>
    <dgm:pt modelId="{16891C09-0572-425C-9009-E9A287930C4D}">
      <dgm:prSet/>
      <dgm:spPr/>
      <dgm:t>
        <a:bodyPr/>
        <a:lstStyle/>
        <a:p>
          <a:r>
            <a:rPr lang="en-US" b="0" i="0"/>
            <a:t>Terraform uses a declarative approach, allowing you to define infrastructure configurations as code.</a:t>
          </a:r>
          <a:endParaRPr lang="en-US"/>
        </a:p>
      </dgm:t>
    </dgm:pt>
    <dgm:pt modelId="{1A5507A9-323C-4BD8-B4F9-D4975E8C88DE}" type="parTrans" cxnId="{B173C640-7195-4E05-85A5-5B7435C95546}">
      <dgm:prSet/>
      <dgm:spPr/>
      <dgm:t>
        <a:bodyPr/>
        <a:lstStyle/>
        <a:p>
          <a:endParaRPr lang="en-US"/>
        </a:p>
      </dgm:t>
    </dgm:pt>
    <dgm:pt modelId="{47648626-306C-4D14-ADC6-EC94A956C229}" type="sibTrans" cxnId="{B173C640-7195-4E05-85A5-5B7435C95546}">
      <dgm:prSet/>
      <dgm:spPr/>
      <dgm:t>
        <a:bodyPr/>
        <a:lstStyle/>
        <a:p>
          <a:endParaRPr lang="en-US"/>
        </a:p>
      </dgm:t>
    </dgm:pt>
    <dgm:pt modelId="{58534AB6-0157-4ACD-8FE9-E8C26C35F1F3}" type="pres">
      <dgm:prSet presAssocID="{AEB512D3-3BA6-411C-BC74-7F586F1A8562}" presName="root" presStyleCnt="0">
        <dgm:presLayoutVars>
          <dgm:dir/>
          <dgm:resizeHandles val="exact"/>
        </dgm:presLayoutVars>
      </dgm:prSet>
      <dgm:spPr/>
    </dgm:pt>
    <dgm:pt modelId="{945D47AA-E17F-4644-99BA-0541F62A66EB}" type="pres">
      <dgm:prSet presAssocID="{F8A034BB-9799-471C-B015-D341A58D896C}" presName="compNode" presStyleCnt="0"/>
      <dgm:spPr/>
    </dgm:pt>
    <dgm:pt modelId="{0341E77F-CC6D-4CE3-9DCA-8E6CD06DE2A9}" type="pres">
      <dgm:prSet presAssocID="{F8A034BB-9799-471C-B015-D341A58D896C}" presName="bgRect" presStyleLbl="bgShp" presStyleIdx="0" presStyleCnt="3" custLinFactNeighborX="672" custLinFactNeighborY="3169"/>
      <dgm:spPr/>
    </dgm:pt>
    <dgm:pt modelId="{D6C42104-0203-4B0C-9792-235CEDBCDCE7}" type="pres">
      <dgm:prSet presAssocID="{F8A034BB-9799-471C-B015-D341A58D89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563713A2-7EF8-4ED8-B7AA-DF0A5E07498E}" type="pres">
      <dgm:prSet presAssocID="{F8A034BB-9799-471C-B015-D341A58D896C}" presName="spaceRect" presStyleCnt="0"/>
      <dgm:spPr/>
    </dgm:pt>
    <dgm:pt modelId="{990864F7-A499-41B0-A77B-1E3DD796F1F5}" type="pres">
      <dgm:prSet presAssocID="{F8A034BB-9799-471C-B015-D341A58D896C}" presName="parTx" presStyleLbl="revTx" presStyleIdx="0" presStyleCnt="3">
        <dgm:presLayoutVars>
          <dgm:chMax val="0"/>
          <dgm:chPref val="0"/>
        </dgm:presLayoutVars>
      </dgm:prSet>
      <dgm:spPr/>
    </dgm:pt>
    <dgm:pt modelId="{D85A98B8-A0FD-4E4C-88CF-924232C478F3}" type="pres">
      <dgm:prSet presAssocID="{C8AF2811-138D-4B59-9C81-1E5E4D684CC5}" presName="sibTrans" presStyleCnt="0"/>
      <dgm:spPr/>
    </dgm:pt>
    <dgm:pt modelId="{49904BA9-FF4C-407B-A281-B15C6C15F8B2}" type="pres">
      <dgm:prSet presAssocID="{CAD4CF87-302A-471D-AB4C-4A54A6E3CCDC}" presName="compNode" presStyleCnt="0"/>
      <dgm:spPr/>
    </dgm:pt>
    <dgm:pt modelId="{87BFD70D-5FF0-4707-9A3C-C9C13791F54D}" type="pres">
      <dgm:prSet presAssocID="{CAD4CF87-302A-471D-AB4C-4A54A6E3CCDC}" presName="bgRect" presStyleLbl="bgShp" presStyleIdx="1" presStyleCnt="3"/>
      <dgm:spPr/>
    </dgm:pt>
    <dgm:pt modelId="{DD703453-4BE0-4459-819D-8C9404740C49}" type="pres">
      <dgm:prSet presAssocID="{CAD4CF87-302A-471D-AB4C-4A54A6E3CC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4398AE7-13F3-4F4D-B693-FB035F29BD7A}" type="pres">
      <dgm:prSet presAssocID="{CAD4CF87-302A-471D-AB4C-4A54A6E3CCDC}" presName="spaceRect" presStyleCnt="0"/>
      <dgm:spPr/>
    </dgm:pt>
    <dgm:pt modelId="{2D26098B-3DD2-403C-BF07-CFCD087472A8}" type="pres">
      <dgm:prSet presAssocID="{CAD4CF87-302A-471D-AB4C-4A54A6E3CCDC}" presName="parTx" presStyleLbl="revTx" presStyleIdx="1" presStyleCnt="3">
        <dgm:presLayoutVars>
          <dgm:chMax val="0"/>
          <dgm:chPref val="0"/>
        </dgm:presLayoutVars>
      </dgm:prSet>
      <dgm:spPr/>
    </dgm:pt>
    <dgm:pt modelId="{E0BA9F24-F22A-4941-A399-006432AA0E71}" type="pres">
      <dgm:prSet presAssocID="{C7374B7A-FC11-4B50-9682-F09F26226A55}" presName="sibTrans" presStyleCnt="0"/>
      <dgm:spPr/>
    </dgm:pt>
    <dgm:pt modelId="{F3638496-002F-426B-9E40-1389A2A3B420}" type="pres">
      <dgm:prSet presAssocID="{16891C09-0572-425C-9009-E9A287930C4D}" presName="compNode" presStyleCnt="0"/>
      <dgm:spPr/>
    </dgm:pt>
    <dgm:pt modelId="{CAF1D1C6-A3DB-48AC-AFF0-F8DAF234C18D}" type="pres">
      <dgm:prSet presAssocID="{16891C09-0572-425C-9009-E9A287930C4D}" presName="bgRect" presStyleLbl="bgShp" presStyleIdx="2" presStyleCnt="3"/>
      <dgm:spPr/>
    </dgm:pt>
    <dgm:pt modelId="{EAEFBA98-3333-4034-AEDE-C9ECE0245884}" type="pres">
      <dgm:prSet presAssocID="{16891C09-0572-425C-9009-E9A287930C4D}" presName="iconRect" presStyleLbl="node1" presStyleIdx="2" presStyleCnt="3"/>
      <dgm:spPr>
        <a:ln>
          <a:noFill/>
        </a:ln>
      </dgm:spPr>
    </dgm:pt>
    <dgm:pt modelId="{9B9ED197-C2D6-425C-BB5C-95679EBCFD53}" type="pres">
      <dgm:prSet presAssocID="{16891C09-0572-425C-9009-E9A287930C4D}" presName="spaceRect" presStyleCnt="0"/>
      <dgm:spPr/>
    </dgm:pt>
    <dgm:pt modelId="{7A86E081-6AFB-4C95-BAF9-08546B82E68D}" type="pres">
      <dgm:prSet presAssocID="{16891C09-0572-425C-9009-E9A287930C4D}" presName="parTx" presStyleLbl="revTx" presStyleIdx="2" presStyleCnt="3">
        <dgm:presLayoutVars>
          <dgm:chMax val="0"/>
          <dgm:chPref val="0"/>
        </dgm:presLayoutVars>
      </dgm:prSet>
      <dgm:spPr/>
    </dgm:pt>
  </dgm:ptLst>
  <dgm:cxnLst>
    <dgm:cxn modelId="{58C72C06-38F0-4561-B290-585DBDDC4924}" type="presOf" srcId="{CAD4CF87-302A-471D-AB4C-4A54A6E3CCDC}" destId="{2D26098B-3DD2-403C-BF07-CFCD087472A8}" srcOrd="0" destOrd="0" presId="urn:microsoft.com/office/officeart/2018/2/layout/IconVerticalSolidList"/>
    <dgm:cxn modelId="{29D13008-0448-4F55-AFA8-1F8FF6E53C11}" type="presOf" srcId="{F8A034BB-9799-471C-B015-D341A58D896C}" destId="{990864F7-A499-41B0-A77B-1E3DD796F1F5}" srcOrd="0" destOrd="0" presId="urn:microsoft.com/office/officeart/2018/2/layout/IconVerticalSolidList"/>
    <dgm:cxn modelId="{69337D36-3D8A-4737-9955-0875321723FC}" type="presOf" srcId="{AEB512D3-3BA6-411C-BC74-7F586F1A8562}" destId="{58534AB6-0157-4ACD-8FE9-E8C26C35F1F3}" srcOrd="0" destOrd="0" presId="urn:microsoft.com/office/officeart/2018/2/layout/IconVerticalSolidList"/>
    <dgm:cxn modelId="{E83ED63F-A8F1-4CAB-9720-F61C7ED580A5}" srcId="{AEB512D3-3BA6-411C-BC74-7F586F1A8562}" destId="{F8A034BB-9799-471C-B015-D341A58D896C}" srcOrd="0" destOrd="0" parTransId="{4F08B2A9-AFE3-4F01-AC68-CD05045AEEB4}" sibTransId="{C8AF2811-138D-4B59-9C81-1E5E4D684CC5}"/>
    <dgm:cxn modelId="{B173C640-7195-4E05-85A5-5B7435C95546}" srcId="{AEB512D3-3BA6-411C-BC74-7F586F1A8562}" destId="{16891C09-0572-425C-9009-E9A287930C4D}" srcOrd="2" destOrd="0" parTransId="{1A5507A9-323C-4BD8-B4F9-D4975E8C88DE}" sibTransId="{47648626-306C-4D14-ADC6-EC94A956C229}"/>
    <dgm:cxn modelId="{7AC731DA-EB18-4C47-8443-B3CCA6E3F4F1}" srcId="{AEB512D3-3BA6-411C-BC74-7F586F1A8562}" destId="{CAD4CF87-302A-471D-AB4C-4A54A6E3CCDC}" srcOrd="1" destOrd="0" parTransId="{FFB4B26C-D5DD-498C-860E-76FF508E0173}" sibTransId="{C7374B7A-FC11-4B50-9682-F09F26226A55}"/>
    <dgm:cxn modelId="{FF7403F0-1807-4493-AAD6-72BEABDF29EA}" type="presOf" srcId="{16891C09-0572-425C-9009-E9A287930C4D}" destId="{7A86E081-6AFB-4C95-BAF9-08546B82E68D}" srcOrd="0" destOrd="0" presId="urn:microsoft.com/office/officeart/2018/2/layout/IconVerticalSolidList"/>
    <dgm:cxn modelId="{94D6150D-42FE-4899-AEAA-C630C7C7C054}" type="presParOf" srcId="{58534AB6-0157-4ACD-8FE9-E8C26C35F1F3}" destId="{945D47AA-E17F-4644-99BA-0541F62A66EB}" srcOrd="0" destOrd="0" presId="urn:microsoft.com/office/officeart/2018/2/layout/IconVerticalSolidList"/>
    <dgm:cxn modelId="{1DA49F5E-A9B8-4313-A6F4-BC0CA5D1BF14}" type="presParOf" srcId="{945D47AA-E17F-4644-99BA-0541F62A66EB}" destId="{0341E77F-CC6D-4CE3-9DCA-8E6CD06DE2A9}" srcOrd="0" destOrd="0" presId="urn:microsoft.com/office/officeart/2018/2/layout/IconVerticalSolidList"/>
    <dgm:cxn modelId="{6944A833-6419-4118-8399-3A3A6BB99EAE}" type="presParOf" srcId="{945D47AA-E17F-4644-99BA-0541F62A66EB}" destId="{D6C42104-0203-4B0C-9792-235CEDBCDCE7}" srcOrd="1" destOrd="0" presId="urn:microsoft.com/office/officeart/2018/2/layout/IconVerticalSolidList"/>
    <dgm:cxn modelId="{2FCEA260-D097-48FF-824E-725F447BE046}" type="presParOf" srcId="{945D47AA-E17F-4644-99BA-0541F62A66EB}" destId="{563713A2-7EF8-4ED8-B7AA-DF0A5E07498E}" srcOrd="2" destOrd="0" presId="urn:microsoft.com/office/officeart/2018/2/layout/IconVerticalSolidList"/>
    <dgm:cxn modelId="{E5BAD4B0-5814-4553-B6C4-2F3295FA8626}" type="presParOf" srcId="{945D47AA-E17F-4644-99BA-0541F62A66EB}" destId="{990864F7-A499-41B0-A77B-1E3DD796F1F5}" srcOrd="3" destOrd="0" presId="urn:microsoft.com/office/officeart/2018/2/layout/IconVerticalSolidList"/>
    <dgm:cxn modelId="{277AFD8C-72F7-4FCF-8C83-98512F10B2C6}" type="presParOf" srcId="{58534AB6-0157-4ACD-8FE9-E8C26C35F1F3}" destId="{D85A98B8-A0FD-4E4C-88CF-924232C478F3}" srcOrd="1" destOrd="0" presId="urn:microsoft.com/office/officeart/2018/2/layout/IconVerticalSolidList"/>
    <dgm:cxn modelId="{5826C7BC-17B6-4B03-8883-67B6AB83684E}" type="presParOf" srcId="{58534AB6-0157-4ACD-8FE9-E8C26C35F1F3}" destId="{49904BA9-FF4C-407B-A281-B15C6C15F8B2}" srcOrd="2" destOrd="0" presId="urn:microsoft.com/office/officeart/2018/2/layout/IconVerticalSolidList"/>
    <dgm:cxn modelId="{28A851AF-7B17-46D5-9F0B-D9D8D25F1A15}" type="presParOf" srcId="{49904BA9-FF4C-407B-A281-B15C6C15F8B2}" destId="{87BFD70D-5FF0-4707-9A3C-C9C13791F54D}" srcOrd="0" destOrd="0" presId="urn:microsoft.com/office/officeart/2018/2/layout/IconVerticalSolidList"/>
    <dgm:cxn modelId="{A574CE1D-6A2D-4AD8-9345-C0E3064CBDFF}" type="presParOf" srcId="{49904BA9-FF4C-407B-A281-B15C6C15F8B2}" destId="{DD703453-4BE0-4459-819D-8C9404740C49}" srcOrd="1" destOrd="0" presId="urn:microsoft.com/office/officeart/2018/2/layout/IconVerticalSolidList"/>
    <dgm:cxn modelId="{0F3DC52C-C583-41EC-92E3-0FA0330DE80E}" type="presParOf" srcId="{49904BA9-FF4C-407B-A281-B15C6C15F8B2}" destId="{14398AE7-13F3-4F4D-B693-FB035F29BD7A}" srcOrd="2" destOrd="0" presId="urn:microsoft.com/office/officeart/2018/2/layout/IconVerticalSolidList"/>
    <dgm:cxn modelId="{6C731A7B-221E-40CF-B172-67C045601663}" type="presParOf" srcId="{49904BA9-FF4C-407B-A281-B15C6C15F8B2}" destId="{2D26098B-3DD2-403C-BF07-CFCD087472A8}" srcOrd="3" destOrd="0" presId="urn:microsoft.com/office/officeart/2018/2/layout/IconVerticalSolidList"/>
    <dgm:cxn modelId="{C7B9C09A-5DBC-4BFE-985D-40A103B85B1A}" type="presParOf" srcId="{58534AB6-0157-4ACD-8FE9-E8C26C35F1F3}" destId="{E0BA9F24-F22A-4941-A399-006432AA0E71}" srcOrd="3" destOrd="0" presId="urn:microsoft.com/office/officeart/2018/2/layout/IconVerticalSolidList"/>
    <dgm:cxn modelId="{9C013A87-F274-4771-8079-7F3D06A71F7F}" type="presParOf" srcId="{58534AB6-0157-4ACD-8FE9-E8C26C35F1F3}" destId="{F3638496-002F-426B-9E40-1389A2A3B420}" srcOrd="4" destOrd="0" presId="urn:microsoft.com/office/officeart/2018/2/layout/IconVerticalSolidList"/>
    <dgm:cxn modelId="{7CC50B65-8EC8-43CB-9E7A-01E8065972FE}" type="presParOf" srcId="{F3638496-002F-426B-9E40-1389A2A3B420}" destId="{CAF1D1C6-A3DB-48AC-AFF0-F8DAF234C18D}" srcOrd="0" destOrd="0" presId="urn:microsoft.com/office/officeart/2018/2/layout/IconVerticalSolidList"/>
    <dgm:cxn modelId="{BB17AA6B-BA84-4577-889E-2AC32758B096}" type="presParOf" srcId="{F3638496-002F-426B-9E40-1389A2A3B420}" destId="{EAEFBA98-3333-4034-AEDE-C9ECE0245884}" srcOrd="1" destOrd="0" presId="urn:microsoft.com/office/officeart/2018/2/layout/IconVerticalSolidList"/>
    <dgm:cxn modelId="{25D1258D-14D2-4EA3-AC0A-A539C826E0E3}" type="presParOf" srcId="{F3638496-002F-426B-9E40-1389A2A3B420}" destId="{9B9ED197-C2D6-425C-BB5C-95679EBCFD53}" srcOrd="2" destOrd="0" presId="urn:microsoft.com/office/officeart/2018/2/layout/IconVerticalSolidList"/>
    <dgm:cxn modelId="{7CB1065A-0A6B-4FD8-B901-E2B4BCDD4632}" type="presParOf" srcId="{F3638496-002F-426B-9E40-1389A2A3B420}" destId="{7A86E081-6AFB-4C95-BAF9-08546B82E6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1E77F-CC6D-4CE3-9DCA-8E6CD06DE2A9}">
      <dsp:nvSpPr>
        <dsp:cNvPr id="0" name=""/>
        <dsp:cNvSpPr/>
      </dsp:nvSpPr>
      <dsp:spPr>
        <a:xfrm>
          <a:off x="0" y="39008"/>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42104-0203-4B0C-9792-235CEDBCDCE7}">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90864F7-A499-41B0-A77B-1E3DD796F1F5}">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dirty="0"/>
            <a:t>Terraform is an open-source Infrastructure as Code (</a:t>
          </a:r>
          <a:r>
            <a:rPr lang="en-US" sz="2500" b="0" i="0" kern="1200" dirty="0" err="1"/>
            <a:t>IaC</a:t>
          </a:r>
          <a:r>
            <a:rPr lang="en-US" sz="2500" b="0" i="0" kern="1200" dirty="0"/>
            <a:t>) tool developed by HashiCorp.</a:t>
          </a:r>
          <a:endParaRPr lang="en-US" sz="2500" kern="1200" dirty="0"/>
        </a:p>
      </dsp:txBody>
      <dsp:txXfrm>
        <a:off x="1402804" y="519"/>
        <a:ext cx="10054627" cy="1214549"/>
      </dsp:txXfrm>
    </dsp:sp>
    <dsp:sp modelId="{87BFD70D-5FF0-4707-9A3C-C9C13791F54D}">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3453-4BE0-4459-819D-8C9404740C49}">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D26098B-3DD2-403C-BF07-CFCD087472A8}">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dirty="0"/>
            <a:t>It allows you to </a:t>
          </a:r>
          <a:r>
            <a:rPr lang="en-US" sz="2500" b="1" i="0" kern="1200" dirty="0"/>
            <a:t>automate and manage your infrastructure, your platform and your services</a:t>
          </a:r>
          <a:r>
            <a:rPr lang="en-US" sz="2500" b="0" i="0" kern="1200" dirty="0"/>
            <a:t> that run on that platform.</a:t>
          </a:r>
          <a:endParaRPr lang="en-US" sz="2500" kern="1200" dirty="0"/>
        </a:p>
      </dsp:txBody>
      <dsp:txXfrm>
        <a:off x="1402804" y="1518705"/>
        <a:ext cx="10054627" cy="1214549"/>
      </dsp:txXfrm>
    </dsp:sp>
    <dsp:sp modelId="{CAF1D1C6-A3DB-48AC-AFF0-F8DAF234C18D}">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EFBA98-3333-4034-AEDE-C9ECE0245884}">
      <dsp:nvSpPr>
        <dsp:cNvPr id="0" name=""/>
        <dsp:cNvSpPr/>
      </dsp:nvSpPr>
      <dsp:spPr>
        <a:xfrm>
          <a:off x="367401" y="3310165"/>
          <a:ext cx="668002" cy="668002"/>
        </a:xfrm>
        <a:prstGeom prst="rect">
          <a:avLst/>
        </a:prstGeom>
        <a:solidFill>
          <a:schemeClr val="accent1">
            <a:hueOff val="0"/>
            <a:satOff val="0"/>
            <a:lumOff val="0"/>
            <a:alphaOff val="0"/>
          </a:schemeClr>
        </a:solid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A86E081-6AFB-4C95-BAF9-08546B82E68D}">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b="0" i="0" kern="1200"/>
            <a:t>Terraform uses a declarative approach, allowing you to define infrastructure configurations as code.</a:t>
          </a:r>
          <a:endParaRPr lang="en-US" sz="2500" kern="1200"/>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l5k1ai_GBDE" TargetMode="External"/><Relationship Id="rId2" Type="http://schemas.openxmlformats.org/officeDocument/2006/relationships/hyperlink" Target="https://developer.hashicorp.com/terraform" TargetMode="External"/><Relationship Id="rId1" Type="http://schemas.openxmlformats.org/officeDocument/2006/relationships/slideLayout" Target="../slideLayouts/slideLayout6.xml"/><Relationship Id="rId4" Type="http://schemas.openxmlformats.org/officeDocument/2006/relationships/hyperlink" Target="https://github.com/terraform-aws-modules/terraform-aws-ec2-instance.g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9FB1D850-F815-674D-B510-ABCC2BADE57A}"/>
              </a:ext>
            </a:extLst>
          </p:cNvPr>
          <p:cNvSpPr>
            <a:spLocks noGrp="1"/>
          </p:cNvSpPr>
          <p:nvPr>
            <p:ph type="title"/>
          </p:nvPr>
        </p:nvSpPr>
        <p:spPr>
          <a:xfrm>
            <a:off x="9808142" y="5485553"/>
            <a:ext cx="11457432" cy="914400"/>
          </a:xfrm>
        </p:spPr>
        <p:txBody>
          <a:bodyPr anchor="t">
            <a:normAutofit/>
          </a:bodyPr>
          <a:lstStyle/>
          <a:p>
            <a:r>
              <a:rPr lang="en-US" sz="1800" dirty="0"/>
              <a:t>May 30, 2023</a:t>
            </a:r>
          </a:p>
          <a:p>
            <a:pPr lvl="1" algn="l"/>
            <a:r>
              <a:rPr lang="en-US" dirty="0">
                <a:solidFill>
                  <a:schemeClr val="tx1"/>
                </a:solidFill>
              </a:rPr>
              <a:t>Anuja Ajay</a:t>
            </a:r>
          </a:p>
          <a:p>
            <a:pPr lvl="1" algn="l"/>
            <a:r>
              <a:rPr lang="en-US" dirty="0">
                <a:solidFill>
                  <a:schemeClr val="tx1"/>
                </a:solidFill>
              </a:rPr>
              <a:t>245235</a:t>
            </a:r>
          </a:p>
        </p:txBody>
      </p:sp>
      <p:pic>
        <p:nvPicPr>
          <p:cNvPr id="3076" name="Picture 4" descr="Comment Terraform améliore l’adoption du DevOps?">
            <a:extLst>
              <a:ext uri="{FF2B5EF4-FFF2-40B4-BE49-F238E27FC236}">
                <a16:creationId xmlns:a16="http://schemas.microsoft.com/office/drawing/2014/main" id="{DBDA0470-0B44-4BE1-8B96-2880C33342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669802"/>
            <a:ext cx="11457432" cy="4067387"/>
          </a:xfrm>
          <a:prstGeom prst="rect">
            <a:avLst/>
          </a:prstGeom>
          <a:solidFill>
            <a:srgbClr val="FFFFFF"/>
          </a:solidFill>
        </p:spPr>
      </p:pic>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with medium confidence">
            <a:extLst>
              <a:ext uri="{FF2B5EF4-FFF2-40B4-BE49-F238E27FC236}">
                <a16:creationId xmlns:a16="http://schemas.microsoft.com/office/drawing/2014/main" id="{49DCE51B-E739-40A4-807A-486CF9152F7C}"/>
              </a:ext>
            </a:extLst>
          </p:cNvPr>
          <p:cNvPicPr>
            <a:picLocks noChangeAspect="1"/>
          </p:cNvPicPr>
          <p:nvPr/>
        </p:nvPicPr>
        <p:blipFill rotWithShape="1">
          <a:blip r:embed="rId2"/>
          <a:srcRect l="2447" t="28773" r="16711" b="14526"/>
          <a:stretch/>
        </p:blipFill>
        <p:spPr>
          <a:xfrm>
            <a:off x="0" y="1"/>
            <a:ext cx="12192000" cy="6189044"/>
          </a:xfrm>
          <a:prstGeom prst="rect">
            <a:avLst/>
          </a:prstGeom>
        </p:spPr>
      </p:pic>
    </p:spTree>
    <p:extLst>
      <p:ext uri="{BB962C8B-B14F-4D97-AF65-F5344CB8AC3E}">
        <p14:creationId xmlns:p14="http://schemas.microsoft.com/office/powerpoint/2010/main" val="423849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F0CF0FB-29D1-4EA5-9EAC-FD0941DAD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20" y="233681"/>
            <a:ext cx="11663680" cy="564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77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DECE4C8-06FA-4E18-A9FD-A86FCCF1B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23520"/>
            <a:ext cx="11102975" cy="5913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9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Title 1">
            <a:extLst>
              <a:ext uri="{FF2B5EF4-FFF2-40B4-BE49-F238E27FC236}">
                <a16:creationId xmlns:a16="http://schemas.microsoft.com/office/drawing/2014/main" id="{B700BB42-F035-B684-E7BC-D9BC2E174461}"/>
              </a:ext>
            </a:extLst>
          </p:cNvPr>
          <p:cNvSpPr>
            <a:spLocks noGrp="1"/>
          </p:cNvSpPr>
          <p:nvPr>
            <p:ph type="title"/>
          </p:nvPr>
        </p:nvSpPr>
        <p:spPr>
          <a:xfrm>
            <a:off x="365760" y="365760"/>
            <a:ext cx="11457432" cy="914400"/>
          </a:xfrm>
        </p:spPr>
        <p:txBody>
          <a:bodyPr anchor="t">
            <a:normAutofit/>
          </a:bodyPr>
          <a:lstStyle/>
          <a:p>
            <a:r>
              <a:rPr lang="en-US" dirty="0"/>
              <a:t>Workflow of Terraform</a:t>
            </a:r>
          </a:p>
        </p:txBody>
      </p:sp>
      <p:pic>
        <p:nvPicPr>
          <p:cNvPr id="7170" name="Picture 2" descr="Terraform deployment workflow">
            <a:extLst>
              <a:ext uri="{FF2B5EF4-FFF2-40B4-BE49-F238E27FC236}">
                <a16:creationId xmlns:a16="http://schemas.microsoft.com/office/drawing/2014/main" id="{0741A963-74F6-45F6-9EE1-B896D0B051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1440" y="2063344"/>
            <a:ext cx="7534656" cy="2731312"/>
          </a:xfrm>
          <a:prstGeom prst="rect">
            <a:avLst/>
          </a:prstGeom>
          <a:noFill/>
          <a:extLst>
            <a:ext uri="{909E8E84-426E-40DD-AFC4-6F175D3DCCD1}">
              <a14:hiddenFill xmlns:a14="http://schemas.microsoft.com/office/drawing/2010/main">
                <a:solidFill>
                  <a:srgbClr val="FFFFFF"/>
                </a:solidFill>
              </a14:hiddenFill>
            </a:ext>
          </a:extLst>
        </p:spPr>
      </p:pic>
      <p:sp>
        <p:nvSpPr>
          <p:cNvPr id="7182" name="Content Placeholder 3">
            <a:extLst>
              <a:ext uri="{FF2B5EF4-FFF2-40B4-BE49-F238E27FC236}">
                <a16:creationId xmlns:a16="http://schemas.microsoft.com/office/drawing/2014/main" id="{B6E570AF-6914-EBDF-57F1-8221A509C8E5}"/>
              </a:ext>
            </a:extLst>
          </p:cNvPr>
          <p:cNvSpPr>
            <a:spLocks noGrp="1"/>
          </p:cNvSpPr>
          <p:nvPr>
            <p:ph sz="half" idx="2"/>
          </p:nvPr>
        </p:nvSpPr>
        <p:spPr>
          <a:xfrm>
            <a:off x="7534656" y="1798320"/>
            <a:ext cx="4769104" cy="4282440"/>
          </a:xfrm>
        </p:spPr>
        <p:txBody>
          <a:bodyPr>
            <a:normAutofit/>
          </a:bodyPr>
          <a:lstStyle/>
          <a:p>
            <a:pPr>
              <a:lnSpc>
                <a:spcPct val="90000"/>
              </a:lnSpc>
            </a:pPr>
            <a:r>
              <a:rPr lang="en-US" sz="1500" b="0" i="0" dirty="0">
                <a:effectLst/>
              </a:rPr>
              <a:t>To deploy infrastructure with Terraform:</a:t>
            </a:r>
          </a:p>
          <a:p>
            <a:pPr marL="0" indent="0">
              <a:lnSpc>
                <a:spcPct val="90000"/>
              </a:lnSpc>
              <a:buNone/>
            </a:pPr>
            <a:endParaRPr lang="en-US" sz="1500" b="0" i="0" dirty="0">
              <a:effectLst/>
            </a:endParaRPr>
          </a:p>
          <a:p>
            <a:pPr>
              <a:lnSpc>
                <a:spcPct val="90000"/>
              </a:lnSpc>
              <a:buFont typeface="Arial" panose="020B0604020202020204" pitchFamily="34" charset="0"/>
              <a:buChar char="•"/>
            </a:pPr>
            <a:r>
              <a:rPr lang="en-US" sz="1500" b="1" i="0" dirty="0">
                <a:effectLst/>
              </a:rPr>
              <a:t>Scope</a:t>
            </a:r>
            <a:r>
              <a:rPr lang="en-US" sz="1500" b="0" i="0" dirty="0">
                <a:effectLst/>
              </a:rPr>
              <a:t> - Identify the infrastructure for your project.</a:t>
            </a:r>
          </a:p>
          <a:p>
            <a:pPr>
              <a:lnSpc>
                <a:spcPct val="90000"/>
              </a:lnSpc>
              <a:buFont typeface="Arial" panose="020B0604020202020204" pitchFamily="34" charset="0"/>
              <a:buChar char="•"/>
            </a:pPr>
            <a:r>
              <a:rPr lang="en-US" sz="1500" b="1" i="0" dirty="0">
                <a:effectLst/>
              </a:rPr>
              <a:t>Author</a:t>
            </a:r>
            <a:r>
              <a:rPr lang="en-US" sz="1500" b="0" i="0" dirty="0">
                <a:effectLst/>
              </a:rPr>
              <a:t> - Write the configuration for your infrastructure.</a:t>
            </a:r>
          </a:p>
          <a:p>
            <a:pPr>
              <a:lnSpc>
                <a:spcPct val="90000"/>
              </a:lnSpc>
              <a:buFont typeface="Arial" panose="020B0604020202020204" pitchFamily="34" charset="0"/>
              <a:buChar char="•"/>
            </a:pPr>
            <a:r>
              <a:rPr lang="en-US" sz="1500" b="1" i="0" dirty="0">
                <a:effectLst/>
              </a:rPr>
              <a:t>Initialize</a:t>
            </a:r>
            <a:r>
              <a:rPr lang="en-US" sz="1500" b="0" i="0" dirty="0">
                <a:effectLst/>
              </a:rPr>
              <a:t> - Install the plugins Terraform needs to manage the infrastructure.</a:t>
            </a:r>
          </a:p>
          <a:p>
            <a:pPr>
              <a:lnSpc>
                <a:spcPct val="90000"/>
              </a:lnSpc>
              <a:buFont typeface="Arial" panose="020B0604020202020204" pitchFamily="34" charset="0"/>
              <a:buChar char="•"/>
            </a:pPr>
            <a:r>
              <a:rPr lang="en-US" sz="1500" b="1" i="0" dirty="0">
                <a:effectLst/>
              </a:rPr>
              <a:t>Plan</a:t>
            </a:r>
            <a:r>
              <a:rPr lang="en-US" sz="1500" b="0" i="0" dirty="0">
                <a:effectLst/>
              </a:rPr>
              <a:t> - Preview the changes Terraform will make to match your configuration.</a:t>
            </a:r>
          </a:p>
          <a:p>
            <a:pPr>
              <a:lnSpc>
                <a:spcPct val="90000"/>
              </a:lnSpc>
              <a:buFont typeface="Arial" panose="020B0604020202020204" pitchFamily="34" charset="0"/>
              <a:buChar char="•"/>
            </a:pPr>
            <a:r>
              <a:rPr lang="en-US" sz="1500" b="1" i="0" dirty="0">
                <a:effectLst/>
              </a:rPr>
              <a:t>Apply</a:t>
            </a:r>
            <a:r>
              <a:rPr lang="en-US" sz="1500" b="0" i="0" dirty="0">
                <a:effectLst/>
              </a:rPr>
              <a:t> - Make the planned changes.</a:t>
            </a:r>
          </a:p>
        </p:txBody>
      </p:sp>
    </p:spTree>
    <p:extLst>
      <p:ext uri="{BB962C8B-B14F-4D97-AF65-F5344CB8AC3E}">
        <p14:creationId xmlns:p14="http://schemas.microsoft.com/office/powerpoint/2010/main" val="258068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E31BD9-55FB-45E6-8968-CA2A945B8796}"/>
              </a:ext>
            </a:extLst>
          </p:cNvPr>
          <p:cNvPicPr>
            <a:picLocks noGrp="1" noChangeAspect="1"/>
          </p:cNvPicPr>
          <p:nvPr>
            <p:ph type="pic" sz="quarter" idx="10"/>
          </p:nvPr>
        </p:nvPicPr>
        <p:blipFill rotWithShape="1">
          <a:blip r:embed="rId2"/>
          <a:srcRect b="5403"/>
          <a:stretch/>
        </p:blipFill>
        <p:spPr>
          <a:xfrm>
            <a:off x="20" y="10"/>
            <a:ext cx="12191980" cy="6487417"/>
          </a:xfrm>
          <a:noFill/>
        </p:spPr>
      </p:pic>
    </p:spTree>
    <p:extLst>
      <p:ext uri="{BB962C8B-B14F-4D97-AF65-F5344CB8AC3E}">
        <p14:creationId xmlns:p14="http://schemas.microsoft.com/office/powerpoint/2010/main" val="185724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812B-EFFB-4635-A6E2-B6925DF94212}"/>
              </a:ext>
            </a:extLst>
          </p:cNvPr>
          <p:cNvSpPr>
            <a:spLocks noGrp="1"/>
          </p:cNvSpPr>
          <p:nvPr>
            <p:ph type="title"/>
          </p:nvPr>
        </p:nvSpPr>
        <p:spPr>
          <a:xfrm>
            <a:off x="365760" y="330868"/>
            <a:ext cx="11457432" cy="914400"/>
          </a:xfrm>
        </p:spPr>
        <p:txBody>
          <a:bodyPr/>
          <a:lstStyle/>
          <a:p>
            <a:pPr algn="ctr"/>
            <a:r>
              <a:rPr lang="en-US" dirty="0"/>
              <a:t>Steps to Follow</a:t>
            </a:r>
            <a:endParaRPr lang="en-IN" dirty="0"/>
          </a:p>
        </p:txBody>
      </p:sp>
      <p:sp>
        <p:nvSpPr>
          <p:cNvPr id="8" name="Content Placeholder 7">
            <a:extLst>
              <a:ext uri="{FF2B5EF4-FFF2-40B4-BE49-F238E27FC236}">
                <a16:creationId xmlns:a16="http://schemas.microsoft.com/office/drawing/2014/main" id="{1CC037AC-5916-4CD3-BAB9-BD0C0FCD1474}"/>
              </a:ext>
            </a:extLst>
          </p:cNvPr>
          <p:cNvSpPr>
            <a:spLocks noGrp="1"/>
          </p:cNvSpPr>
          <p:nvPr>
            <p:ph idx="1"/>
          </p:nvPr>
        </p:nvSpPr>
        <p:spPr>
          <a:xfrm>
            <a:off x="500513" y="1062389"/>
            <a:ext cx="11457432" cy="4251960"/>
          </a:xfrm>
        </p:spPr>
        <p:txBody>
          <a:bodyPr numCol="1"/>
          <a:lstStyle/>
          <a:p>
            <a:endParaRPr lang="en-US" dirty="0"/>
          </a:p>
          <a:p>
            <a:pPr marL="285750" indent="-285750">
              <a:buFont typeface="Arial" panose="020B0604020202020204" pitchFamily="34" charset="0"/>
              <a:buChar char="•"/>
            </a:pPr>
            <a:r>
              <a:rPr lang="en-US" dirty="0"/>
              <a:t>Install Terraform: Download and install Terraform from the official website</a:t>
            </a:r>
          </a:p>
          <a:p>
            <a:pPr marL="285750" indent="-285750">
              <a:buFont typeface="Courier New" panose="02070309020205020404" pitchFamily="49" charset="0"/>
              <a:buChar char="o"/>
            </a:pPr>
            <a:r>
              <a:rPr lang="en-US" dirty="0"/>
              <a:t>(https://www.terraform.io/downloads.html) based on your operating system.</a:t>
            </a:r>
          </a:p>
          <a:p>
            <a:endParaRPr lang="en-US" dirty="0"/>
          </a:p>
          <a:p>
            <a:pPr marL="285750" indent="-285750">
              <a:buFont typeface="Arial" panose="020B0604020202020204" pitchFamily="34" charset="0"/>
              <a:buChar char="•"/>
            </a:pPr>
            <a:r>
              <a:rPr lang="en-US" b="1" dirty="0"/>
              <a:t>Configure AWS Credentials</a:t>
            </a:r>
            <a:r>
              <a:rPr lang="en-US" dirty="0"/>
              <a:t>: Set up your AWS credentials to allow Terraform to interact with your AWS account. </a:t>
            </a:r>
          </a:p>
          <a:p>
            <a:pPr marL="285750" indent="-285750">
              <a:buFont typeface="Arial" panose="020B0604020202020204" pitchFamily="34" charset="0"/>
              <a:buChar char="•"/>
            </a:pPr>
            <a:r>
              <a:rPr lang="en-US" dirty="0"/>
              <a:t>You can either set the environment variables AWS_ACCESS_KEY_ID and AWS_SECRET_ACCESS_KEY or use the AWS CLI command </a:t>
            </a:r>
            <a:r>
              <a:rPr lang="en-US" dirty="0" err="1"/>
              <a:t>aws</a:t>
            </a:r>
            <a:r>
              <a:rPr lang="en-US" dirty="0"/>
              <a:t> configure to configure your credentials.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Create a working directory</a:t>
            </a:r>
            <a:r>
              <a:rPr lang="en-US" dirty="0"/>
              <a:t>: Create a new directory on your local machine to hold your Terraform files.</a:t>
            </a:r>
            <a:endParaRPr lang="en-IN" dirty="0"/>
          </a:p>
        </p:txBody>
      </p:sp>
    </p:spTree>
    <p:extLst>
      <p:ext uri="{BB962C8B-B14F-4D97-AF65-F5344CB8AC3E}">
        <p14:creationId xmlns:p14="http://schemas.microsoft.com/office/powerpoint/2010/main" val="323684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E4C196-4BA6-4E4E-859E-1997436C6C6B}"/>
              </a:ext>
            </a:extLst>
          </p:cNvPr>
          <p:cNvSpPr txBox="1"/>
          <p:nvPr/>
        </p:nvSpPr>
        <p:spPr>
          <a:xfrm>
            <a:off x="416560" y="751840"/>
            <a:ext cx="11094720" cy="4033520"/>
          </a:xfrm>
          <a:prstGeom prst="rect">
            <a:avLst/>
          </a:prstGeom>
          <a:noFill/>
        </p:spPr>
        <p:txBody>
          <a:bodyPr wrap="square" lIns="0" tIns="0" rIns="0" bIns="0" rtlCol="0">
            <a:noAutofit/>
          </a:bodyPr>
          <a:lstStyle/>
          <a:p>
            <a:pPr marL="285750" indent="-285750">
              <a:lnSpc>
                <a:spcPct val="100000"/>
              </a:lnSpc>
              <a:spcBef>
                <a:spcPts val="1200"/>
              </a:spcBef>
              <a:buSzPct val="100000"/>
              <a:buFont typeface="Arial" panose="020B0604020202020204" pitchFamily="34" charset="0"/>
              <a:buChar char="•"/>
            </a:pPr>
            <a:r>
              <a:rPr lang="en-US" sz="1800" b="1" dirty="0"/>
              <a:t>Initialize the working directory</a:t>
            </a:r>
            <a:r>
              <a:rPr lang="en-US" sz="1800" dirty="0"/>
              <a:t>: Open a terminal or command prompt, navigate to the directory created in the previous step, and run the following command to initialize the working directory</a:t>
            </a:r>
            <a:r>
              <a:rPr lang="en-US" sz="1800" i="1" dirty="0"/>
              <a:t>:</a:t>
            </a:r>
          </a:p>
          <a:p>
            <a:pPr marL="285750" indent="-285750">
              <a:lnSpc>
                <a:spcPct val="100000"/>
              </a:lnSpc>
              <a:spcBef>
                <a:spcPts val="1200"/>
              </a:spcBef>
              <a:buSzPct val="100000"/>
              <a:buFont typeface="Courier New" panose="02070309020205020404" pitchFamily="49" charset="0"/>
              <a:buChar char="o"/>
            </a:pPr>
            <a:r>
              <a:rPr lang="en-IN" sz="1800" i="1" dirty="0"/>
              <a:t>terraform </a:t>
            </a:r>
            <a:r>
              <a:rPr lang="en-IN" sz="1800" i="1" dirty="0" err="1"/>
              <a:t>init</a:t>
            </a:r>
            <a:endParaRPr lang="en-IN" sz="1800" i="1" dirty="0"/>
          </a:p>
          <a:p>
            <a:pPr marL="182880" indent="-182880">
              <a:spcBef>
                <a:spcPts val="1200"/>
              </a:spcBef>
              <a:buSzPct val="100000"/>
              <a:buFont typeface="Arial"/>
              <a:buChar char="•"/>
            </a:pPr>
            <a:r>
              <a:rPr kumimoji="0" lang="en-US" altLang="en-US" sz="1800" b="1" i="0" u="none" strike="noStrike" cap="none" normalizeH="0" baseline="0" dirty="0">
                <a:ln>
                  <a:noFill/>
                </a:ln>
                <a:solidFill>
                  <a:schemeClr val="tx1"/>
                </a:solidFill>
                <a:effectLst/>
                <a:latin typeface="Söhne"/>
              </a:rPr>
              <a:t>Create a Terraform configuration file:</a:t>
            </a:r>
            <a:r>
              <a:rPr kumimoji="0" lang="en-US" altLang="en-US" sz="1800" b="0" i="0" u="none" strike="noStrike" cap="none" normalizeH="0" baseline="0" dirty="0">
                <a:ln>
                  <a:noFill/>
                </a:ln>
                <a:solidFill>
                  <a:srgbClr val="374151"/>
                </a:solidFill>
                <a:effectLst/>
                <a:latin typeface="Söhne"/>
              </a:rPr>
              <a:t> Create a file named </a:t>
            </a:r>
            <a:r>
              <a:rPr kumimoji="0" lang="en-US" altLang="en-US" b="1" i="0" u="none" strike="noStrike" cap="none" normalizeH="0" baseline="0" dirty="0">
                <a:ln>
                  <a:noFill/>
                </a:ln>
                <a:solidFill>
                  <a:schemeClr val="tx1"/>
                </a:solidFill>
                <a:effectLst/>
                <a:latin typeface="Söhne Mono"/>
              </a:rPr>
              <a:t>main.tf</a:t>
            </a:r>
            <a:r>
              <a:rPr kumimoji="0" lang="en-US" altLang="en-US" sz="1800" b="0" i="0" u="none" strike="noStrike" cap="none" normalizeH="0" baseline="0" dirty="0">
                <a:ln>
                  <a:noFill/>
                </a:ln>
                <a:solidFill>
                  <a:srgbClr val="374151"/>
                </a:solidFill>
                <a:effectLst/>
                <a:latin typeface="Söhne"/>
              </a:rPr>
              <a:t> in your working directory and add the following code:</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182880" indent="-182880">
              <a:lnSpc>
                <a:spcPct val="100000"/>
              </a:lnSpc>
              <a:spcBef>
                <a:spcPts val="1200"/>
              </a:spcBef>
              <a:buSzPct val="100000"/>
              <a:buFont typeface="Arial"/>
              <a:buChar char="•"/>
            </a:pPr>
            <a:r>
              <a:rPr lang="en-US" sz="1800" b="1" dirty="0"/>
              <a:t>Initialize the Terraform configuration</a:t>
            </a:r>
            <a:r>
              <a:rPr lang="en-US" sz="1800" dirty="0"/>
              <a:t>: Run the following command to initialize the Terraform configuration:</a:t>
            </a:r>
          </a:p>
          <a:p>
            <a:pPr marL="285750" indent="-285750">
              <a:lnSpc>
                <a:spcPct val="100000"/>
              </a:lnSpc>
              <a:spcBef>
                <a:spcPts val="1200"/>
              </a:spcBef>
              <a:buSzPct val="100000"/>
              <a:buFont typeface="Courier New" panose="02070309020205020404" pitchFamily="49" charset="0"/>
              <a:buChar char="o"/>
            </a:pPr>
            <a:r>
              <a:rPr lang="en-US" sz="1800" i="1" dirty="0"/>
              <a:t>terraform </a:t>
            </a:r>
            <a:r>
              <a:rPr lang="en-US" sz="1800" i="1" dirty="0" err="1"/>
              <a:t>init</a:t>
            </a:r>
            <a:endParaRPr lang="en-US" sz="1800" i="1" dirty="0"/>
          </a:p>
          <a:p>
            <a:pPr marL="285750" indent="-285750">
              <a:lnSpc>
                <a:spcPct val="100000"/>
              </a:lnSpc>
              <a:spcBef>
                <a:spcPts val="1200"/>
              </a:spcBef>
              <a:buSzPct val="100000"/>
              <a:buFont typeface="Arial" panose="020B0604020202020204" pitchFamily="34" charset="0"/>
              <a:buChar char="•"/>
            </a:pPr>
            <a:r>
              <a:rPr lang="en-US" sz="1800" b="1" dirty="0"/>
              <a:t>Preview the changes</a:t>
            </a:r>
            <a:r>
              <a:rPr lang="en-US" sz="1800" dirty="0"/>
              <a:t>: Run the following command to preview the changes Terraform will make to your AWS infrastructure:</a:t>
            </a:r>
          </a:p>
          <a:p>
            <a:pPr marL="285750" indent="-285750">
              <a:lnSpc>
                <a:spcPct val="100000"/>
              </a:lnSpc>
              <a:spcBef>
                <a:spcPts val="1200"/>
              </a:spcBef>
              <a:buSzPct val="100000"/>
              <a:buFont typeface="Courier New" panose="02070309020205020404" pitchFamily="49" charset="0"/>
              <a:buChar char="o"/>
            </a:pPr>
            <a:r>
              <a:rPr lang="en-US" sz="1800" i="1" dirty="0"/>
              <a:t>terraform plan</a:t>
            </a:r>
          </a:p>
          <a:p>
            <a:pPr marL="285750" indent="-285750">
              <a:lnSpc>
                <a:spcPct val="100000"/>
              </a:lnSpc>
              <a:spcBef>
                <a:spcPts val="1200"/>
              </a:spcBef>
              <a:buSzPct val="100000"/>
              <a:buFont typeface="Arial" panose="020B0604020202020204" pitchFamily="34" charset="0"/>
              <a:buChar char="•"/>
            </a:pPr>
            <a:r>
              <a:rPr lang="en-US" sz="1800" b="1" dirty="0"/>
              <a:t>Apply the changes</a:t>
            </a:r>
            <a:r>
              <a:rPr lang="en-US" sz="1800" dirty="0"/>
              <a:t>: Run the following command to apply the Terraform configuration and create the AWS resources:</a:t>
            </a:r>
          </a:p>
          <a:p>
            <a:pPr marL="285750" indent="-285750">
              <a:lnSpc>
                <a:spcPct val="100000"/>
              </a:lnSpc>
              <a:spcBef>
                <a:spcPts val="1200"/>
              </a:spcBef>
              <a:buSzPct val="100000"/>
              <a:buFont typeface="Courier New" panose="02070309020205020404" pitchFamily="49" charset="0"/>
              <a:buChar char="o"/>
            </a:pPr>
            <a:r>
              <a:rPr lang="en-US" sz="1800" i="1" dirty="0"/>
              <a:t>terraform apply</a:t>
            </a:r>
            <a:endParaRPr lang="en-IN" sz="1800" i="1" dirty="0"/>
          </a:p>
        </p:txBody>
      </p:sp>
    </p:spTree>
    <p:extLst>
      <p:ext uri="{BB962C8B-B14F-4D97-AF65-F5344CB8AC3E}">
        <p14:creationId xmlns:p14="http://schemas.microsoft.com/office/powerpoint/2010/main" val="326704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6454-D9E2-48C5-9711-7CE807EE289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B44D318-ECE8-4E70-B7DE-A1576CF13F50}"/>
              </a:ext>
            </a:extLst>
          </p:cNvPr>
          <p:cNvSpPr>
            <a:spLocks noGrp="1"/>
          </p:cNvSpPr>
          <p:nvPr>
            <p:ph idx="1"/>
          </p:nvPr>
        </p:nvSpPr>
        <p:spPr/>
        <p:txBody>
          <a:bodyPr numCol="1"/>
          <a:lstStyle/>
          <a:p>
            <a:pPr marL="285750" indent="-285750">
              <a:buFont typeface="Arial" panose="020B0604020202020204" pitchFamily="34" charset="0"/>
              <a:buChar char="•"/>
            </a:pPr>
            <a:r>
              <a:rPr lang="en-IN" dirty="0"/>
              <a:t>Terraform Documentation: </a:t>
            </a:r>
            <a:r>
              <a:rPr lang="en-IN" dirty="0">
                <a:hlinkClick r:id="rId2"/>
              </a:rPr>
              <a:t>https://developer.hashicorp.com/terraform</a:t>
            </a:r>
            <a:endParaRPr lang="en-IN" dirty="0"/>
          </a:p>
          <a:p>
            <a:pPr marL="285750" indent="-285750">
              <a:buFont typeface="Arial" panose="020B0604020202020204" pitchFamily="34" charset="0"/>
              <a:buChar char="•"/>
            </a:pPr>
            <a:r>
              <a:rPr lang="en-IN" dirty="0"/>
              <a:t>Terraform Tutorial YouTube Video:    </a:t>
            </a:r>
            <a:r>
              <a:rPr lang="en-IN" dirty="0">
                <a:hlinkClick r:id="rId3"/>
              </a:rPr>
              <a:t>https://youtu.be/l5k1ai_GBDE</a:t>
            </a:r>
            <a:endParaRPr lang="en-IN" dirty="0"/>
          </a:p>
          <a:p>
            <a:pPr marL="285750" indent="-285750">
              <a:buFont typeface="Arial" panose="020B0604020202020204" pitchFamily="34" charset="0"/>
              <a:buChar char="•"/>
            </a:pPr>
            <a:r>
              <a:rPr lang="en-IN" dirty="0"/>
              <a:t>GitHub Link : </a:t>
            </a:r>
            <a:r>
              <a:rPr lang="en-IN" dirty="0">
                <a:hlinkClick r:id="rId4"/>
              </a:rPr>
              <a:t>https://github.com/terraform-aws-modules/terraform-aws-ec2-instance.git</a:t>
            </a:r>
            <a:endParaRPr lang="en-IN" dirty="0"/>
          </a:p>
        </p:txBody>
      </p:sp>
    </p:spTree>
    <p:extLst>
      <p:ext uri="{BB962C8B-B14F-4D97-AF65-F5344CB8AC3E}">
        <p14:creationId xmlns:p14="http://schemas.microsoft.com/office/powerpoint/2010/main" val="428313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20040"/>
            <a:ext cx="11457432" cy="914400"/>
          </a:xfrm>
        </p:spPr>
        <p:txBody>
          <a:bodyPr anchor="t">
            <a:normAutofit/>
          </a:bodyPr>
          <a:lstStyle/>
          <a:p>
            <a:r>
              <a:rPr lang="en-IN" b="1" i="0">
                <a:effectLst/>
              </a:rPr>
              <a:t>What is Terraform?</a:t>
            </a:r>
          </a:p>
        </p:txBody>
      </p:sp>
      <p:graphicFrame>
        <p:nvGraphicFramePr>
          <p:cNvPr id="9" name="Content Placeholder 2">
            <a:extLst>
              <a:ext uri="{FF2B5EF4-FFF2-40B4-BE49-F238E27FC236}">
                <a16:creationId xmlns:a16="http://schemas.microsoft.com/office/drawing/2014/main" id="{397877C9-C2D3-1289-561A-DC33EB9A4CA4}"/>
              </a:ext>
            </a:extLst>
          </p:cNvPr>
          <p:cNvGraphicFramePr>
            <a:graphicFrameLocks noGrp="1"/>
          </p:cNvGraphicFramePr>
          <p:nvPr>
            <p:ph idx="1"/>
            <p:extLst>
              <p:ext uri="{D42A27DB-BD31-4B8C-83A1-F6EECF244321}">
                <p14:modId xmlns:p14="http://schemas.microsoft.com/office/powerpoint/2010/main" val="180032510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65760"/>
            <a:ext cx="11457432" cy="914400"/>
          </a:xfrm>
        </p:spPr>
        <p:txBody>
          <a:bodyPr anchor="t">
            <a:normAutofit/>
          </a:bodyPr>
          <a:lstStyle/>
          <a:p>
            <a:r>
              <a:rPr lang="en-US" i="0">
                <a:effectLst/>
              </a:rPr>
              <a:t>Key features and benefits of Terraform</a:t>
            </a:r>
            <a:endParaRPr lang="en-IN" i="0">
              <a:effectLst/>
            </a:endParaRPr>
          </a:p>
        </p:txBody>
      </p:sp>
      <p:pic>
        <p:nvPicPr>
          <p:cNvPr id="2054" name="Picture 6" descr="IaC and Terraform | LaunchRack">
            <a:extLst>
              <a:ext uri="{FF2B5EF4-FFF2-40B4-BE49-F238E27FC236}">
                <a16:creationId xmlns:a16="http://schemas.microsoft.com/office/drawing/2014/main" id="{459C6180-5793-44D5-9A8D-DA4A6FD643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076" y="1595120"/>
            <a:ext cx="5994400" cy="3667760"/>
          </a:xfrm>
          <a:prstGeom prst="rect">
            <a:avLst/>
          </a:prstGeom>
          <a:solidFill>
            <a:srgbClr val="FFFFFF"/>
          </a:solidFill>
        </p:spPr>
      </p:pic>
      <p:sp>
        <p:nvSpPr>
          <p:cNvPr id="7" name="Content Placeholder 2">
            <a:extLst>
              <a:ext uri="{FF2B5EF4-FFF2-40B4-BE49-F238E27FC236}">
                <a16:creationId xmlns:a16="http://schemas.microsoft.com/office/drawing/2014/main" id="{34AAF1F3-771B-C840-B912-DF6FFAE64F4F}"/>
              </a:ext>
            </a:extLst>
          </p:cNvPr>
          <p:cNvSpPr>
            <a:spLocks noGrp="1"/>
          </p:cNvSpPr>
          <p:nvPr>
            <p:ph sz="half" idx="2"/>
          </p:nvPr>
        </p:nvSpPr>
        <p:spPr>
          <a:xfrm>
            <a:off x="6245352" y="1828800"/>
            <a:ext cx="5577840" cy="4251960"/>
          </a:xfrm>
        </p:spPr>
        <p:txBody>
          <a:bodyPr>
            <a:normAutofit/>
          </a:bodyPr>
          <a:lstStyle/>
          <a:p>
            <a:pPr>
              <a:lnSpc>
                <a:spcPct val="90000"/>
              </a:lnSpc>
              <a:spcAft>
                <a:spcPts val="600"/>
              </a:spcAft>
              <a:buFont typeface="Arial" panose="020B0604020202020204" pitchFamily="34" charset="0"/>
              <a:buChar char="•"/>
            </a:pPr>
            <a:r>
              <a:rPr lang="en-US" sz="1500" b="1" i="0" dirty="0">
                <a:effectLst/>
              </a:rPr>
              <a:t>Infrastructure as Code (</a:t>
            </a:r>
            <a:r>
              <a:rPr lang="en-US" sz="1500" b="1" i="0" dirty="0" err="1">
                <a:effectLst/>
              </a:rPr>
              <a:t>IaC</a:t>
            </a:r>
            <a:r>
              <a:rPr lang="en-US" sz="1500" b="1" i="0" dirty="0">
                <a:effectLst/>
              </a:rPr>
              <a:t>): </a:t>
            </a:r>
            <a:r>
              <a:rPr lang="en-US" sz="1500" b="0" i="0" dirty="0">
                <a:effectLst/>
              </a:rPr>
              <a:t>Terraform treats infrastructure configurations as code, making it easy to manage, version, and collaborate on infrastructure changes.</a:t>
            </a:r>
          </a:p>
          <a:p>
            <a:pPr>
              <a:lnSpc>
                <a:spcPct val="90000"/>
              </a:lnSpc>
              <a:spcAft>
                <a:spcPts val="600"/>
              </a:spcAft>
              <a:buFont typeface="Arial" panose="020B0604020202020204" pitchFamily="34" charset="0"/>
              <a:buChar char="•"/>
            </a:pPr>
            <a:r>
              <a:rPr lang="en-US" sz="1500" b="1" i="0" dirty="0">
                <a:effectLst/>
              </a:rPr>
              <a:t>Multi-Cloud Provisioning:</a:t>
            </a:r>
            <a:r>
              <a:rPr lang="en-US" sz="1500" b="0" i="0" dirty="0">
                <a:effectLst/>
              </a:rPr>
              <a:t> Terraform supports multiple cloud providers, allowing you to provision resources on AWS, Azure, Google Cloud, and more using a single configuration.</a:t>
            </a:r>
          </a:p>
          <a:p>
            <a:pPr>
              <a:lnSpc>
                <a:spcPct val="90000"/>
              </a:lnSpc>
              <a:spcAft>
                <a:spcPts val="600"/>
              </a:spcAft>
              <a:buFont typeface="Arial" panose="020B0604020202020204" pitchFamily="34" charset="0"/>
              <a:buChar char="•"/>
            </a:pPr>
            <a:r>
              <a:rPr lang="en-US" sz="1500" b="1" i="0" dirty="0">
                <a:effectLst/>
              </a:rPr>
              <a:t>State Management: </a:t>
            </a:r>
            <a:r>
              <a:rPr lang="en-US" sz="1500" b="0" i="0" dirty="0">
                <a:effectLst/>
              </a:rPr>
              <a:t>Terraform keeps track of your infrastructure state, making it easy to update and manage resources over time.</a:t>
            </a:r>
          </a:p>
          <a:p>
            <a:pPr>
              <a:lnSpc>
                <a:spcPct val="90000"/>
              </a:lnSpc>
              <a:spcAft>
                <a:spcPts val="600"/>
              </a:spcAft>
              <a:buFont typeface="Arial" panose="020B0604020202020204" pitchFamily="34" charset="0"/>
              <a:buChar char="•"/>
            </a:pPr>
            <a:r>
              <a:rPr lang="en-US" sz="1500" b="1" i="0" dirty="0">
                <a:effectLst/>
              </a:rPr>
              <a:t>Plan and Preview: </a:t>
            </a:r>
            <a:r>
              <a:rPr lang="en-US" sz="1500" b="0" i="0" dirty="0">
                <a:effectLst/>
              </a:rPr>
              <a:t>Terraform provides a preview of changes before applying them, helping you understand the impact and avoid unintended modifications.</a:t>
            </a:r>
          </a:p>
          <a:p>
            <a:pPr>
              <a:lnSpc>
                <a:spcPct val="90000"/>
              </a:lnSpc>
              <a:spcAft>
                <a:spcPts val="600"/>
              </a:spcAft>
              <a:buFont typeface="Arial" panose="020B0604020202020204" pitchFamily="34" charset="0"/>
              <a:buChar char="•"/>
            </a:pPr>
            <a:r>
              <a:rPr lang="en-US" sz="1500" b="1" i="0" dirty="0">
                <a:effectLst/>
              </a:rPr>
              <a:t>Scalability and Reusability: </a:t>
            </a:r>
            <a:r>
              <a:rPr lang="en-US" sz="1500" b="0" i="0" dirty="0">
                <a:effectLst/>
              </a:rPr>
              <a:t>Terraform lets you create reusable infrastructure modules, enabling scalability and consistency across projects.</a:t>
            </a:r>
          </a:p>
        </p:txBody>
      </p:sp>
    </p:spTree>
    <p:extLst>
      <p:ext uri="{BB962C8B-B14F-4D97-AF65-F5344CB8AC3E}">
        <p14:creationId xmlns:p14="http://schemas.microsoft.com/office/powerpoint/2010/main" val="316377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8024D6-E6A6-49C8-929A-0AA4B55E5B75}"/>
              </a:ext>
            </a:extLst>
          </p:cNvPr>
          <p:cNvPicPr>
            <a:picLocks noGrp="1" noChangeAspect="1"/>
          </p:cNvPicPr>
          <p:nvPr>
            <p:ph type="pic" sz="quarter" idx="10"/>
          </p:nvPr>
        </p:nvPicPr>
        <p:blipFill rotWithShape="1">
          <a:blip r:embed="rId2"/>
          <a:srcRect b="5123"/>
          <a:stretch/>
        </p:blipFill>
        <p:spPr>
          <a:xfrm>
            <a:off x="19" y="-1"/>
            <a:ext cx="12191981" cy="6468167"/>
          </a:xfrm>
          <a:noFill/>
        </p:spPr>
      </p:pic>
    </p:spTree>
    <p:extLst>
      <p:ext uri="{BB962C8B-B14F-4D97-AF65-F5344CB8AC3E}">
        <p14:creationId xmlns:p14="http://schemas.microsoft.com/office/powerpoint/2010/main" val="224666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704641-6152-47CD-B310-9E161AF37690}"/>
              </a:ext>
            </a:extLst>
          </p:cNvPr>
          <p:cNvPicPr>
            <a:picLocks noChangeAspect="1"/>
          </p:cNvPicPr>
          <p:nvPr/>
        </p:nvPicPr>
        <p:blipFill rotWithShape="1">
          <a:blip r:embed="rId2"/>
          <a:srcRect b="5403"/>
          <a:stretch/>
        </p:blipFill>
        <p:spPr>
          <a:xfrm>
            <a:off x="0" y="-57751"/>
            <a:ext cx="12192000" cy="6410425"/>
          </a:xfrm>
          <a:prstGeom prst="rect">
            <a:avLst/>
          </a:prstGeom>
          <a:noFill/>
        </p:spPr>
      </p:pic>
    </p:spTree>
    <p:extLst>
      <p:ext uri="{BB962C8B-B14F-4D97-AF65-F5344CB8AC3E}">
        <p14:creationId xmlns:p14="http://schemas.microsoft.com/office/powerpoint/2010/main" val="331475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with low confidence">
            <a:extLst>
              <a:ext uri="{FF2B5EF4-FFF2-40B4-BE49-F238E27FC236}">
                <a16:creationId xmlns:a16="http://schemas.microsoft.com/office/drawing/2014/main" id="{FDB81C49-68F4-4ADD-AECB-6074249B09EA}"/>
              </a:ext>
            </a:extLst>
          </p:cNvPr>
          <p:cNvPicPr>
            <a:picLocks noChangeAspect="1"/>
          </p:cNvPicPr>
          <p:nvPr/>
        </p:nvPicPr>
        <p:blipFill rotWithShape="1">
          <a:blip r:embed="rId2"/>
          <a:srcRect b="5973"/>
          <a:stretch/>
        </p:blipFill>
        <p:spPr>
          <a:xfrm>
            <a:off x="0" y="0"/>
            <a:ext cx="12192000" cy="6448425"/>
          </a:xfrm>
          <a:prstGeom prst="rect">
            <a:avLst/>
          </a:prstGeom>
        </p:spPr>
      </p:pic>
    </p:spTree>
    <p:extLst>
      <p:ext uri="{BB962C8B-B14F-4D97-AF65-F5344CB8AC3E}">
        <p14:creationId xmlns:p14="http://schemas.microsoft.com/office/powerpoint/2010/main" val="106025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low confidence">
            <a:extLst>
              <a:ext uri="{FF2B5EF4-FFF2-40B4-BE49-F238E27FC236}">
                <a16:creationId xmlns:a16="http://schemas.microsoft.com/office/drawing/2014/main" id="{F93F1CA2-9343-4887-B5AA-D1AEF989F970}"/>
              </a:ext>
            </a:extLst>
          </p:cNvPr>
          <p:cNvPicPr>
            <a:picLocks noChangeAspect="1"/>
          </p:cNvPicPr>
          <p:nvPr/>
        </p:nvPicPr>
        <p:blipFill rotWithShape="1">
          <a:blip r:embed="rId2"/>
          <a:srcRect b="5544"/>
          <a:stretch/>
        </p:blipFill>
        <p:spPr>
          <a:xfrm>
            <a:off x="0" y="-1"/>
            <a:ext cx="12192000" cy="6372225"/>
          </a:xfrm>
          <a:prstGeom prst="rect">
            <a:avLst/>
          </a:prstGeom>
          <a:noFill/>
        </p:spPr>
      </p:pic>
    </p:spTree>
    <p:extLst>
      <p:ext uri="{BB962C8B-B14F-4D97-AF65-F5344CB8AC3E}">
        <p14:creationId xmlns:p14="http://schemas.microsoft.com/office/powerpoint/2010/main" val="362052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65760"/>
            <a:ext cx="11457432" cy="914400"/>
          </a:xfrm>
        </p:spPr>
        <p:txBody>
          <a:bodyPr anchor="t">
            <a:normAutofit/>
          </a:bodyPr>
          <a:lstStyle/>
          <a:p>
            <a:r>
              <a:rPr lang="en-IN" b="1" i="0" dirty="0">
                <a:effectLst/>
              </a:rPr>
              <a:t>Terraform Architecture</a:t>
            </a:r>
          </a:p>
        </p:txBody>
      </p:sp>
      <p:pic>
        <p:nvPicPr>
          <p:cNvPr id="7" name="Picture 6">
            <a:extLst>
              <a:ext uri="{FF2B5EF4-FFF2-40B4-BE49-F238E27FC236}">
                <a16:creationId xmlns:a16="http://schemas.microsoft.com/office/drawing/2014/main" id="{9AC7DB79-FAC9-4F8D-8344-8A2D17AF4DE5}"/>
              </a:ext>
            </a:extLst>
          </p:cNvPr>
          <p:cNvPicPr>
            <a:picLocks noChangeAspect="1"/>
          </p:cNvPicPr>
          <p:nvPr/>
        </p:nvPicPr>
        <p:blipFill rotWithShape="1">
          <a:blip r:embed="rId2"/>
          <a:srcRect l="1" r="605" b="6526"/>
          <a:stretch/>
        </p:blipFill>
        <p:spPr>
          <a:xfrm>
            <a:off x="0" y="-115502"/>
            <a:ext cx="12192000" cy="6314171"/>
          </a:xfrm>
          <a:prstGeom prst="rect">
            <a:avLst/>
          </a:prstGeom>
        </p:spPr>
      </p:pic>
    </p:spTree>
    <p:extLst>
      <p:ext uri="{BB962C8B-B14F-4D97-AF65-F5344CB8AC3E}">
        <p14:creationId xmlns:p14="http://schemas.microsoft.com/office/powerpoint/2010/main" val="288820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A8758C3-440F-4E67-A4A7-77ED28A47D41}"/>
              </a:ext>
            </a:extLst>
          </p:cNvPr>
          <p:cNvSpPr txBox="1"/>
          <p:nvPr/>
        </p:nvSpPr>
        <p:spPr>
          <a:xfrm>
            <a:off x="365760" y="365760"/>
            <a:ext cx="11457432" cy="914400"/>
          </a:xfrm>
          <a:prstGeom prst="rect">
            <a:avLst/>
          </a:prstGeom>
        </p:spPr>
        <p:txBody>
          <a:bodyPr vert="horz" lIns="0" tIns="0" rIns="0" bIns="0" rtlCol="0" anchor="t" anchorCtr="0">
            <a:normAutofit/>
          </a:bodyPr>
          <a:lstStyle/>
          <a:p>
            <a:pPr algn="ctr">
              <a:lnSpc>
                <a:spcPct val="90000"/>
              </a:lnSpc>
              <a:spcBef>
                <a:spcPct val="0"/>
              </a:spcBef>
              <a:spcAft>
                <a:spcPts val="600"/>
              </a:spcAft>
              <a:buSzPct val="100000"/>
            </a:pPr>
            <a:r>
              <a:rPr lang="en-US" sz="3200" b="1" kern="1200" dirty="0">
                <a:latin typeface="+mj-lt"/>
                <a:ea typeface="+mj-ea"/>
                <a:cs typeface="+mj-cs"/>
              </a:rPr>
              <a:t>Example Configuration Files</a:t>
            </a:r>
          </a:p>
        </p:txBody>
      </p:sp>
      <p:pic>
        <p:nvPicPr>
          <p:cNvPr id="8" name="Picture 7" descr="A screenshot of a computer program&#10;&#10;Description automatically generated with medium confidence">
            <a:extLst>
              <a:ext uri="{FF2B5EF4-FFF2-40B4-BE49-F238E27FC236}">
                <a16:creationId xmlns:a16="http://schemas.microsoft.com/office/drawing/2014/main" id="{F769EB52-7C2D-4674-9A96-AA87406A0CDB}"/>
              </a:ext>
            </a:extLst>
          </p:cNvPr>
          <p:cNvPicPr>
            <a:picLocks noChangeAspect="1"/>
          </p:cNvPicPr>
          <p:nvPr/>
        </p:nvPicPr>
        <p:blipFill rotWithShape="1">
          <a:blip r:embed="rId2"/>
          <a:srcRect l="2322" t="14069" r="6551"/>
          <a:stretch/>
        </p:blipFill>
        <p:spPr>
          <a:xfrm>
            <a:off x="0" y="962526"/>
            <a:ext cx="12192000" cy="5236143"/>
          </a:xfrm>
          <a:prstGeom prst="rect">
            <a:avLst/>
          </a:prstGeom>
          <a:noFill/>
        </p:spPr>
      </p:pic>
    </p:spTree>
    <p:extLst>
      <p:ext uri="{BB962C8B-B14F-4D97-AF65-F5344CB8AC3E}">
        <p14:creationId xmlns:p14="http://schemas.microsoft.com/office/powerpoint/2010/main" val="21788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2328</TotalTime>
  <Words>518</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Courier New</vt:lpstr>
      <vt:lpstr>Söhne</vt:lpstr>
      <vt:lpstr>Söhne Mono</vt:lpstr>
      <vt:lpstr>UST</vt:lpstr>
      <vt:lpstr>May 30, 2023 Anuja Ajay 245235</vt:lpstr>
      <vt:lpstr>What is Terraform?</vt:lpstr>
      <vt:lpstr>Key features and benefits of Terraform</vt:lpstr>
      <vt:lpstr>PowerPoint Presentation</vt:lpstr>
      <vt:lpstr>PowerPoint Presentation</vt:lpstr>
      <vt:lpstr>PowerPoint Presentation</vt:lpstr>
      <vt:lpstr>PowerPoint Presentation</vt:lpstr>
      <vt:lpstr>Terraform Architecture</vt:lpstr>
      <vt:lpstr>PowerPoint Presentation</vt:lpstr>
      <vt:lpstr>PowerPoint Presentation</vt:lpstr>
      <vt:lpstr>PowerPoint Presentation</vt:lpstr>
      <vt:lpstr>PowerPoint Presentation</vt:lpstr>
      <vt:lpstr>Workflow of Terraform</vt:lpstr>
      <vt:lpstr>PowerPoint Presentation</vt:lpstr>
      <vt:lpstr>Steps to Follow</vt:lpstr>
      <vt:lpstr>PowerPoint Presentation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Anuja Ajay(UST,IN)</cp:lastModifiedBy>
  <cp:revision>46</cp:revision>
  <cp:lastPrinted>2019-10-06T00:46:52Z</cp:lastPrinted>
  <dcterms:created xsi:type="dcterms:W3CDTF">2020-12-03T20:34:18Z</dcterms:created>
  <dcterms:modified xsi:type="dcterms:W3CDTF">2023-06-05T10:30:57Z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