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56" r:id="rId2"/>
    <p:sldId id="266" r:id="rId3"/>
    <p:sldId id="262" r:id="rId4"/>
    <p:sldId id="257" r:id="rId5"/>
    <p:sldId id="264" r:id="rId6"/>
    <p:sldId id="258" r:id="rId7"/>
    <p:sldId id="263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EBCD3-FEA2-BB69-C7EF-6E450AD8492C}" v="71" dt="2025-02-11T01:52:20.435"/>
    <p1510:client id="{2A79C431-261F-4E37-8BFB-C3CDCCBF1408}" v="215" dt="2025-02-10T05:59:54.942"/>
    <p1510:client id="{48C5A004-FC7D-C263-EBAF-1AF264F340FC}" v="353" dt="2025-02-10T16:18:42.486"/>
    <p1510:client id="{79AE1905-41BA-EB4D-8671-D84FE0411468}" v="53" dt="2025-02-11T01:44:28.399"/>
    <p1510:client id="{C504A32D-835D-5757-FE05-1F47A130E218}" v="737" dt="2025-02-10T18:36:4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8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96161-342D-4356-A42B-FAFD225CDE7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28724-9B77-4DBC-8D13-FCE525EAF5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/>
            <a:t>The system should send push notifications to users for schedule changes, delays, or urgent updates. </a:t>
          </a:r>
          <a:endParaRPr lang="en-US" sz="1600"/>
        </a:p>
      </dgm:t>
    </dgm:pt>
    <dgm:pt modelId="{F5ACB88C-8CC6-4008-9735-F38AC0017B13}" type="parTrans" cxnId="{3448275D-DDC8-4EA5-9E68-61404AD99D89}">
      <dgm:prSet/>
      <dgm:spPr/>
      <dgm:t>
        <a:bodyPr/>
        <a:lstStyle/>
        <a:p>
          <a:endParaRPr lang="en-US"/>
        </a:p>
      </dgm:t>
    </dgm:pt>
    <dgm:pt modelId="{5E6C94C3-BD1B-4E2C-A9A4-E18A666BC32E}" type="sibTrans" cxnId="{3448275D-DDC8-4EA5-9E68-61404AD99D89}">
      <dgm:prSet/>
      <dgm:spPr/>
      <dgm:t>
        <a:bodyPr/>
        <a:lstStyle/>
        <a:p>
          <a:endParaRPr lang="en-US"/>
        </a:p>
      </dgm:t>
    </dgm:pt>
    <dgm:pt modelId="{FB7AEF73-27AC-4E14-BF57-BC7A81330F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/>
            <a:t>Users should be able to view, edit, book, and update schedules/slots in real-time. </a:t>
          </a:r>
          <a:endParaRPr lang="en-US" sz="1600"/>
        </a:p>
      </dgm:t>
    </dgm:pt>
    <dgm:pt modelId="{6E727933-2327-4D91-BA10-4E67670BF7B3}" type="parTrans" cxnId="{1A2A40AD-5B8C-454D-9101-E5A3D7F43062}">
      <dgm:prSet/>
      <dgm:spPr/>
      <dgm:t>
        <a:bodyPr/>
        <a:lstStyle/>
        <a:p>
          <a:endParaRPr lang="en-US"/>
        </a:p>
      </dgm:t>
    </dgm:pt>
    <dgm:pt modelId="{4416424B-8E13-4A8A-B63C-860A88A8816F}" type="sibTrans" cxnId="{1A2A40AD-5B8C-454D-9101-E5A3D7F43062}">
      <dgm:prSet/>
      <dgm:spPr/>
      <dgm:t>
        <a:bodyPr/>
        <a:lstStyle/>
        <a:p>
          <a:endParaRPr lang="en-US"/>
        </a:p>
      </dgm:t>
    </dgm:pt>
    <dgm:pt modelId="{E7DDEAE0-9515-4576-A87F-2C354E52D9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/>
            <a:t>The system must integrate with airport systems, customs databases, and transportation providers to fetch real-time data and updates.</a:t>
          </a:r>
          <a:endParaRPr lang="en-US" sz="1600"/>
        </a:p>
      </dgm:t>
    </dgm:pt>
    <dgm:pt modelId="{02AF7C18-7D3D-4666-8AFB-5317C29BCF20}" type="parTrans" cxnId="{178523F5-C235-410F-AB05-B09898A3CA00}">
      <dgm:prSet/>
      <dgm:spPr/>
      <dgm:t>
        <a:bodyPr/>
        <a:lstStyle/>
        <a:p>
          <a:endParaRPr lang="en-US"/>
        </a:p>
      </dgm:t>
    </dgm:pt>
    <dgm:pt modelId="{8F76791B-837F-4629-A32E-8CF18B2E26C8}" type="sibTrans" cxnId="{178523F5-C235-410F-AB05-B09898A3CA00}">
      <dgm:prSet/>
      <dgm:spPr/>
      <dgm:t>
        <a:bodyPr/>
        <a:lstStyle/>
        <a:p>
          <a:endParaRPr lang="en-US"/>
        </a:p>
      </dgm:t>
    </dgm:pt>
    <dgm:pt modelId="{8229F73B-31B2-4CCC-8595-CBECB091DD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/>
            <a:t>The system should be updated with resource availability dynamically based on usage.</a:t>
          </a:r>
          <a:endParaRPr lang="en-US" sz="1600"/>
        </a:p>
      </dgm:t>
    </dgm:pt>
    <dgm:pt modelId="{18F4FDB5-40CA-46B9-A333-0DA779D37A5C}" type="parTrans" cxnId="{631FEB59-A933-4E0C-9CFD-4BDD7E6508B9}">
      <dgm:prSet/>
      <dgm:spPr/>
      <dgm:t>
        <a:bodyPr/>
        <a:lstStyle/>
        <a:p>
          <a:endParaRPr lang="en-US"/>
        </a:p>
      </dgm:t>
    </dgm:pt>
    <dgm:pt modelId="{228D98D9-58CD-4BFA-AE91-A9C8521BE60E}" type="sibTrans" cxnId="{631FEB59-A933-4E0C-9CFD-4BDD7E6508B9}">
      <dgm:prSet/>
      <dgm:spPr/>
      <dgm:t>
        <a:bodyPr/>
        <a:lstStyle/>
        <a:p>
          <a:endParaRPr lang="en-US"/>
        </a:p>
      </dgm:t>
    </dgm:pt>
    <dgm:pt modelId="{AA63597C-E7D8-4974-A7F9-CB20EA20C4D0}" type="pres">
      <dgm:prSet presAssocID="{B8096161-342D-4356-A42B-FAFD225CDE7D}" presName="root" presStyleCnt="0">
        <dgm:presLayoutVars>
          <dgm:dir/>
          <dgm:resizeHandles val="exact"/>
        </dgm:presLayoutVars>
      </dgm:prSet>
      <dgm:spPr/>
    </dgm:pt>
    <dgm:pt modelId="{2E28B38E-0B15-4CA6-A9D7-CBD2CB4E203A}" type="pres">
      <dgm:prSet presAssocID="{52928724-9B77-4DBC-8D13-FCE525EAF5F8}" presName="compNode" presStyleCnt="0"/>
      <dgm:spPr/>
    </dgm:pt>
    <dgm:pt modelId="{E89D1FE1-3B6D-44C4-96A7-173C63E840F6}" type="pres">
      <dgm:prSet presAssocID="{52928724-9B77-4DBC-8D13-FCE525EAF5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211C4C11-AE73-401A-8EAB-1B72EF77BD95}" type="pres">
      <dgm:prSet presAssocID="{52928724-9B77-4DBC-8D13-FCE525EAF5F8}" presName="spaceRect" presStyleCnt="0"/>
      <dgm:spPr/>
    </dgm:pt>
    <dgm:pt modelId="{787B214D-0A77-402B-BB5E-532C01A8C896}" type="pres">
      <dgm:prSet presAssocID="{52928724-9B77-4DBC-8D13-FCE525EAF5F8}" presName="textRect" presStyleLbl="revTx" presStyleIdx="0" presStyleCnt="4">
        <dgm:presLayoutVars>
          <dgm:chMax val="1"/>
          <dgm:chPref val="1"/>
        </dgm:presLayoutVars>
      </dgm:prSet>
      <dgm:spPr/>
    </dgm:pt>
    <dgm:pt modelId="{302FD7C8-807C-43AF-9FCB-D4EC8881BF7B}" type="pres">
      <dgm:prSet presAssocID="{5E6C94C3-BD1B-4E2C-A9A4-E18A666BC32E}" presName="sibTrans" presStyleCnt="0"/>
      <dgm:spPr/>
    </dgm:pt>
    <dgm:pt modelId="{1CDA9710-41B7-4C32-A6AF-53B18FA77D6D}" type="pres">
      <dgm:prSet presAssocID="{FB7AEF73-27AC-4E14-BF57-BC7A81330F71}" presName="compNode" presStyleCnt="0"/>
      <dgm:spPr/>
    </dgm:pt>
    <dgm:pt modelId="{0A8BDA5F-5F3C-4CD0-A77F-DA0F7A620A41}" type="pres">
      <dgm:prSet presAssocID="{FB7AEF73-27AC-4E14-BF57-BC7A81330F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0AA73DB-C3C7-4A19-A0EE-113E39286803}" type="pres">
      <dgm:prSet presAssocID="{FB7AEF73-27AC-4E14-BF57-BC7A81330F71}" presName="spaceRect" presStyleCnt="0"/>
      <dgm:spPr/>
    </dgm:pt>
    <dgm:pt modelId="{1A52E2BB-5D03-4F63-B525-01E4DD053ACB}" type="pres">
      <dgm:prSet presAssocID="{FB7AEF73-27AC-4E14-BF57-BC7A81330F71}" presName="textRect" presStyleLbl="revTx" presStyleIdx="1" presStyleCnt="4">
        <dgm:presLayoutVars>
          <dgm:chMax val="1"/>
          <dgm:chPref val="1"/>
        </dgm:presLayoutVars>
      </dgm:prSet>
      <dgm:spPr/>
    </dgm:pt>
    <dgm:pt modelId="{4135C126-8E4B-4381-9A29-BE4F9A28F1E7}" type="pres">
      <dgm:prSet presAssocID="{4416424B-8E13-4A8A-B63C-860A88A8816F}" presName="sibTrans" presStyleCnt="0"/>
      <dgm:spPr/>
    </dgm:pt>
    <dgm:pt modelId="{2A721EA9-C83A-4E3F-BA02-B588BCD8DB44}" type="pres">
      <dgm:prSet presAssocID="{E7DDEAE0-9515-4576-A87F-2C354E52D998}" presName="compNode" presStyleCnt="0"/>
      <dgm:spPr/>
    </dgm:pt>
    <dgm:pt modelId="{A22D1031-81D4-4AC9-8354-CDBF44693492}" type="pres">
      <dgm:prSet presAssocID="{E7DDEAE0-9515-4576-A87F-2C354E52D9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038036-FF68-4D57-A486-207677B9BB23}" type="pres">
      <dgm:prSet presAssocID="{E7DDEAE0-9515-4576-A87F-2C354E52D998}" presName="spaceRect" presStyleCnt="0"/>
      <dgm:spPr/>
    </dgm:pt>
    <dgm:pt modelId="{6F6FBA40-6534-43C0-A38C-2638F924ED2D}" type="pres">
      <dgm:prSet presAssocID="{E7DDEAE0-9515-4576-A87F-2C354E52D998}" presName="textRect" presStyleLbl="revTx" presStyleIdx="2" presStyleCnt="4">
        <dgm:presLayoutVars>
          <dgm:chMax val="1"/>
          <dgm:chPref val="1"/>
        </dgm:presLayoutVars>
      </dgm:prSet>
      <dgm:spPr/>
    </dgm:pt>
    <dgm:pt modelId="{3BA72369-FDFA-44C2-9EE2-281B00B3E10A}" type="pres">
      <dgm:prSet presAssocID="{8F76791B-837F-4629-A32E-8CF18B2E26C8}" presName="sibTrans" presStyleCnt="0"/>
      <dgm:spPr/>
    </dgm:pt>
    <dgm:pt modelId="{54F9AF1A-68E9-4078-8871-E7B16EDB0408}" type="pres">
      <dgm:prSet presAssocID="{8229F73B-31B2-4CCC-8595-CBECB091DDC9}" presName="compNode" presStyleCnt="0"/>
      <dgm:spPr/>
    </dgm:pt>
    <dgm:pt modelId="{3E9E51A6-8902-44AA-80AB-A9E00D53EDB0}" type="pres">
      <dgm:prSet presAssocID="{8229F73B-31B2-4CCC-8595-CBECB091DD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F6CABBC-9D0E-4B6B-BFB0-CB69FF803AB9}" type="pres">
      <dgm:prSet presAssocID="{8229F73B-31B2-4CCC-8595-CBECB091DDC9}" presName="spaceRect" presStyleCnt="0"/>
      <dgm:spPr/>
    </dgm:pt>
    <dgm:pt modelId="{E754C7DA-0648-46CE-9922-2138D75705C8}" type="pres">
      <dgm:prSet presAssocID="{8229F73B-31B2-4CCC-8595-CBECB091DD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D89736-6448-4CFB-9FBE-D36BE29CA236}" type="presOf" srcId="{FB7AEF73-27AC-4E14-BF57-BC7A81330F71}" destId="{1A52E2BB-5D03-4F63-B525-01E4DD053ACB}" srcOrd="0" destOrd="0" presId="urn:microsoft.com/office/officeart/2018/2/layout/IconLabelList"/>
    <dgm:cxn modelId="{631FEB59-A933-4E0C-9CFD-4BDD7E6508B9}" srcId="{B8096161-342D-4356-A42B-FAFD225CDE7D}" destId="{8229F73B-31B2-4CCC-8595-CBECB091DDC9}" srcOrd="3" destOrd="0" parTransId="{18F4FDB5-40CA-46B9-A333-0DA779D37A5C}" sibTransId="{228D98D9-58CD-4BFA-AE91-A9C8521BE60E}"/>
    <dgm:cxn modelId="{3448275D-DDC8-4EA5-9E68-61404AD99D89}" srcId="{B8096161-342D-4356-A42B-FAFD225CDE7D}" destId="{52928724-9B77-4DBC-8D13-FCE525EAF5F8}" srcOrd="0" destOrd="0" parTransId="{F5ACB88C-8CC6-4008-9735-F38AC0017B13}" sibTransId="{5E6C94C3-BD1B-4E2C-A9A4-E18A666BC32E}"/>
    <dgm:cxn modelId="{05A7066C-234A-40FF-8FE9-70CE022ACC76}" type="presOf" srcId="{8229F73B-31B2-4CCC-8595-CBECB091DDC9}" destId="{E754C7DA-0648-46CE-9922-2138D75705C8}" srcOrd="0" destOrd="0" presId="urn:microsoft.com/office/officeart/2018/2/layout/IconLabelList"/>
    <dgm:cxn modelId="{CC5DAF77-02BD-41BB-B052-3FF1B5D0B9A2}" type="presOf" srcId="{52928724-9B77-4DBC-8D13-FCE525EAF5F8}" destId="{787B214D-0A77-402B-BB5E-532C01A8C896}" srcOrd="0" destOrd="0" presId="urn:microsoft.com/office/officeart/2018/2/layout/IconLabelList"/>
    <dgm:cxn modelId="{C0819CAC-D56A-414E-A01A-7C6B7FABA407}" type="presOf" srcId="{E7DDEAE0-9515-4576-A87F-2C354E52D998}" destId="{6F6FBA40-6534-43C0-A38C-2638F924ED2D}" srcOrd="0" destOrd="0" presId="urn:microsoft.com/office/officeart/2018/2/layout/IconLabelList"/>
    <dgm:cxn modelId="{1A2A40AD-5B8C-454D-9101-E5A3D7F43062}" srcId="{B8096161-342D-4356-A42B-FAFD225CDE7D}" destId="{FB7AEF73-27AC-4E14-BF57-BC7A81330F71}" srcOrd="1" destOrd="0" parTransId="{6E727933-2327-4D91-BA10-4E67670BF7B3}" sibTransId="{4416424B-8E13-4A8A-B63C-860A88A8816F}"/>
    <dgm:cxn modelId="{178523F5-C235-410F-AB05-B09898A3CA00}" srcId="{B8096161-342D-4356-A42B-FAFD225CDE7D}" destId="{E7DDEAE0-9515-4576-A87F-2C354E52D998}" srcOrd="2" destOrd="0" parTransId="{02AF7C18-7D3D-4666-8AFB-5317C29BCF20}" sibTransId="{8F76791B-837F-4629-A32E-8CF18B2E26C8}"/>
    <dgm:cxn modelId="{204023FE-24C9-4E7C-8B6A-3F79135EBDD0}" type="presOf" srcId="{B8096161-342D-4356-A42B-FAFD225CDE7D}" destId="{AA63597C-E7D8-4974-A7F9-CB20EA20C4D0}" srcOrd="0" destOrd="0" presId="urn:microsoft.com/office/officeart/2018/2/layout/IconLabelList"/>
    <dgm:cxn modelId="{007D806D-AE00-4873-9D81-BC5DAD2F1247}" type="presParOf" srcId="{AA63597C-E7D8-4974-A7F9-CB20EA20C4D0}" destId="{2E28B38E-0B15-4CA6-A9D7-CBD2CB4E203A}" srcOrd="0" destOrd="0" presId="urn:microsoft.com/office/officeart/2018/2/layout/IconLabelList"/>
    <dgm:cxn modelId="{5A45CB28-63AC-4998-AE03-956DA1BC991F}" type="presParOf" srcId="{2E28B38E-0B15-4CA6-A9D7-CBD2CB4E203A}" destId="{E89D1FE1-3B6D-44C4-96A7-173C63E840F6}" srcOrd="0" destOrd="0" presId="urn:microsoft.com/office/officeart/2018/2/layout/IconLabelList"/>
    <dgm:cxn modelId="{C096CCD8-79CC-4BF2-98BE-949EC1ED9B3E}" type="presParOf" srcId="{2E28B38E-0B15-4CA6-A9D7-CBD2CB4E203A}" destId="{211C4C11-AE73-401A-8EAB-1B72EF77BD95}" srcOrd="1" destOrd="0" presId="urn:microsoft.com/office/officeart/2018/2/layout/IconLabelList"/>
    <dgm:cxn modelId="{1B8B3CA4-E40A-4D5D-916C-955198913049}" type="presParOf" srcId="{2E28B38E-0B15-4CA6-A9D7-CBD2CB4E203A}" destId="{787B214D-0A77-402B-BB5E-532C01A8C896}" srcOrd="2" destOrd="0" presId="urn:microsoft.com/office/officeart/2018/2/layout/IconLabelList"/>
    <dgm:cxn modelId="{52353C61-C023-4F2A-9F2A-5EFDD84C3E86}" type="presParOf" srcId="{AA63597C-E7D8-4974-A7F9-CB20EA20C4D0}" destId="{302FD7C8-807C-43AF-9FCB-D4EC8881BF7B}" srcOrd="1" destOrd="0" presId="urn:microsoft.com/office/officeart/2018/2/layout/IconLabelList"/>
    <dgm:cxn modelId="{08819C0E-F17C-42AA-B9DE-E6FF54106892}" type="presParOf" srcId="{AA63597C-E7D8-4974-A7F9-CB20EA20C4D0}" destId="{1CDA9710-41B7-4C32-A6AF-53B18FA77D6D}" srcOrd="2" destOrd="0" presId="urn:microsoft.com/office/officeart/2018/2/layout/IconLabelList"/>
    <dgm:cxn modelId="{6800A397-D1D0-4569-8D71-EE7A607E5CCB}" type="presParOf" srcId="{1CDA9710-41B7-4C32-A6AF-53B18FA77D6D}" destId="{0A8BDA5F-5F3C-4CD0-A77F-DA0F7A620A41}" srcOrd="0" destOrd="0" presId="urn:microsoft.com/office/officeart/2018/2/layout/IconLabelList"/>
    <dgm:cxn modelId="{81720B2F-1EAF-49BE-8CF6-C0FBB035AEF2}" type="presParOf" srcId="{1CDA9710-41B7-4C32-A6AF-53B18FA77D6D}" destId="{D0AA73DB-C3C7-4A19-A0EE-113E39286803}" srcOrd="1" destOrd="0" presId="urn:microsoft.com/office/officeart/2018/2/layout/IconLabelList"/>
    <dgm:cxn modelId="{92D8AFB6-601E-4EDA-9E95-4510B5E01E16}" type="presParOf" srcId="{1CDA9710-41B7-4C32-A6AF-53B18FA77D6D}" destId="{1A52E2BB-5D03-4F63-B525-01E4DD053ACB}" srcOrd="2" destOrd="0" presId="urn:microsoft.com/office/officeart/2018/2/layout/IconLabelList"/>
    <dgm:cxn modelId="{3C1ABF3D-E252-4F7C-928D-C8BBC57823BA}" type="presParOf" srcId="{AA63597C-E7D8-4974-A7F9-CB20EA20C4D0}" destId="{4135C126-8E4B-4381-9A29-BE4F9A28F1E7}" srcOrd="3" destOrd="0" presId="urn:microsoft.com/office/officeart/2018/2/layout/IconLabelList"/>
    <dgm:cxn modelId="{B727E9A6-9FD4-4207-97C3-801C485684ED}" type="presParOf" srcId="{AA63597C-E7D8-4974-A7F9-CB20EA20C4D0}" destId="{2A721EA9-C83A-4E3F-BA02-B588BCD8DB44}" srcOrd="4" destOrd="0" presId="urn:microsoft.com/office/officeart/2018/2/layout/IconLabelList"/>
    <dgm:cxn modelId="{3BB2EF31-5508-4B2E-B4EE-0FFCBE8BF8F2}" type="presParOf" srcId="{2A721EA9-C83A-4E3F-BA02-B588BCD8DB44}" destId="{A22D1031-81D4-4AC9-8354-CDBF44693492}" srcOrd="0" destOrd="0" presId="urn:microsoft.com/office/officeart/2018/2/layout/IconLabelList"/>
    <dgm:cxn modelId="{BE36AA49-8DF7-4E82-9792-8A7D194435A6}" type="presParOf" srcId="{2A721EA9-C83A-4E3F-BA02-B588BCD8DB44}" destId="{29038036-FF68-4D57-A486-207677B9BB23}" srcOrd="1" destOrd="0" presId="urn:microsoft.com/office/officeart/2018/2/layout/IconLabelList"/>
    <dgm:cxn modelId="{C521A919-6FE3-40DB-9505-00EDE33DB2BB}" type="presParOf" srcId="{2A721EA9-C83A-4E3F-BA02-B588BCD8DB44}" destId="{6F6FBA40-6534-43C0-A38C-2638F924ED2D}" srcOrd="2" destOrd="0" presId="urn:microsoft.com/office/officeart/2018/2/layout/IconLabelList"/>
    <dgm:cxn modelId="{1D48F20F-F3A4-4C44-9928-3A9E18558140}" type="presParOf" srcId="{AA63597C-E7D8-4974-A7F9-CB20EA20C4D0}" destId="{3BA72369-FDFA-44C2-9EE2-281B00B3E10A}" srcOrd="5" destOrd="0" presId="urn:microsoft.com/office/officeart/2018/2/layout/IconLabelList"/>
    <dgm:cxn modelId="{C76263D6-4C14-4D56-AB2B-B16716BAB49B}" type="presParOf" srcId="{AA63597C-E7D8-4974-A7F9-CB20EA20C4D0}" destId="{54F9AF1A-68E9-4078-8871-E7B16EDB0408}" srcOrd="6" destOrd="0" presId="urn:microsoft.com/office/officeart/2018/2/layout/IconLabelList"/>
    <dgm:cxn modelId="{05296D73-76FF-49F3-AFEB-3F236E5C1E64}" type="presParOf" srcId="{54F9AF1A-68E9-4078-8871-E7B16EDB0408}" destId="{3E9E51A6-8902-44AA-80AB-A9E00D53EDB0}" srcOrd="0" destOrd="0" presId="urn:microsoft.com/office/officeart/2018/2/layout/IconLabelList"/>
    <dgm:cxn modelId="{56A82228-0EEE-4983-BA4E-6BB41A74C635}" type="presParOf" srcId="{54F9AF1A-68E9-4078-8871-E7B16EDB0408}" destId="{3F6CABBC-9D0E-4B6B-BFB0-CB69FF803AB9}" srcOrd="1" destOrd="0" presId="urn:microsoft.com/office/officeart/2018/2/layout/IconLabelList"/>
    <dgm:cxn modelId="{68B68640-083D-4516-8270-78B5F265F633}" type="presParOf" srcId="{54F9AF1A-68E9-4078-8871-E7B16EDB0408}" destId="{E754C7DA-0648-46CE-9922-2138D75705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D1FE1-3B6D-44C4-96A7-173C63E840F6}">
      <dsp:nvSpPr>
        <dsp:cNvPr id="0" name=""/>
        <dsp:cNvSpPr/>
      </dsp:nvSpPr>
      <dsp:spPr>
        <a:xfrm>
          <a:off x="972143" y="489907"/>
          <a:ext cx="927205" cy="927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214D-0A77-402B-BB5E-532C01A8C896}">
      <dsp:nvSpPr>
        <dsp:cNvPr id="0" name=""/>
        <dsp:cNvSpPr/>
      </dsp:nvSpPr>
      <dsp:spPr>
        <a:xfrm>
          <a:off x="405517" y="1865762"/>
          <a:ext cx="2060456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system should send push notifications to users for schedule changes, delays, or urgent updates. </a:t>
          </a:r>
          <a:endParaRPr lang="en-US" sz="1600" kern="1200"/>
        </a:p>
      </dsp:txBody>
      <dsp:txXfrm>
        <a:off x="405517" y="1865762"/>
        <a:ext cx="2060456" cy="1613671"/>
      </dsp:txXfrm>
    </dsp:sp>
    <dsp:sp modelId="{0A8BDA5F-5F3C-4CD0-A77F-DA0F7A620A41}">
      <dsp:nvSpPr>
        <dsp:cNvPr id="0" name=""/>
        <dsp:cNvSpPr/>
      </dsp:nvSpPr>
      <dsp:spPr>
        <a:xfrm>
          <a:off x="3393179" y="489907"/>
          <a:ext cx="927205" cy="927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2E2BB-5D03-4F63-B525-01E4DD053ACB}">
      <dsp:nvSpPr>
        <dsp:cNvPr id="0" name=""/>
        <dsp:cNvSpPr/>
      </dsp:nvSpPr>
      <dsp:spPr>
        <a:xfrm>
          <a:off x="2826553" y="1865762"/>
          <a:ext cx="2060456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Users should be able to view, edit, book, and update schedules/slots in real-time. </a:t>
          </a:r>
          <a:endParaRPr lang="en-US" sz="1600" kern="1200"/>
        </a:p>
      </dsp:txBody>
      <dsp:txXfrm>
        <a:off x="2826553" y="1865762"/>
        <a:ext cx="2060456" cy="1613671"/>
      </dsp:txXfrm>
    </dsp:sp>
    <dsp:sp modelId="{A22D1031-81D4-4AC9-8354-CDBF44693492}">
      <dsp:nvSpPr>
        <dsp:cNvPr id="0" name=""/>
        <dsp:cNvSpPr/>
      </dsp:nvSpPr>
      <dsp:spPr>
        <a:xfrm>
          <a:off x="5814215" y="489907"/>
          <a:ext cx="927205" cy="927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FBA40-6534-43C0-A38C-2638F924ED2D}">
      <dsp:nvSpPr>
        <dsp:cNvPr id="0" name=""/>
        <dsp:cNvSpPr/>
      </dsp:nvSpPr>
      <dsp:spPr>
        <a:xfrm>
          <a:off x="5247589" y="1865762"/>
          <a:ext cx="2060456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system must integrate with airport systems, customs databases, and transportation providers to fetch real-time data and updates.</a:t>
          </a:r>
          <a:endParaRPr lang="en-US" sz="1600" kern="1200"/>
        </a:p>
      </dsp:txBody>
      <dsp:txXfrm>
        <a:off x="5247589" y="1865762"/>
        <a:ext cx="2060456" cy="1613671"/>
      </dsp:txXfrm>
    </dsp:sp>
    <dsp:sp modelId="{3E9E51A6-8902-44AA-80AB-A9E00D53EDB0}">
      <dsp:nvSpPr>
        <dsp:cNvPr id="0" name=""/>
        <dsp:cNvSpPr/>
      </dsp:nvSpPr>
      <dsp:spPr>
        <a:xfrm>
          <a:off x="8235251" y="489907"/>
          <a:ext cx="927205" cy="9272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4C7DA-0648-46CE-9922-2138D75705C8}">
      <dsp:nvSpPr>
        <dsp:cNvPr id="0" name=""/>
        <dsp:cNvSpPr/>
      </dsp:nvSpPr>
      <dsp:spPr>
        <a:xfrm>
          <a:off x="7668626" y="1865762"/>
          <a:ext cx="2060456" cy="16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system should be updated with resource availability dynamically based on usage.</a:t>
          </a:r>
          <a:endParaRPr lang="en-US" sz="1600" kern="1200"/>
        </a:p>
      </dsp:txBody>
      <dsp:txXfrm>
        <a:off x="7668626" y="1865762"/>
        <a:ext cx="2060456" cy="161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41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9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7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54" r:id="rId7"/>
    <p:sldLayoutId id="2147483755" r:id="rId8"/>
    <p:sldLayoutId id="2147483756" r:id="rId9"/>
    <p:sldLayoutId id="2147483758" r:id="rId10"/>
    <p:sldLayoutId id="214748375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4DDF7987-B798-B3D2-1228-E6657BEE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rcRect l="1060" r="10051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C9AD6-2C7F-ADFE-6829-F34CA84E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Cargo Connect: Improving Airport Freight Flow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6D8C3-D12F-DFFB-CE01-B04D92C93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-1 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Anuja, Smit, Bradley, Chijioke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28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759B-1B37-61A3-D21B-541BB1CB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83" y="82510"/>
            <a:ext cx="10134600" cy="1288489"/>
          </a:xfrm>
        </p:spPr>
        <p:txBody>
          <a:bodyPr/>
          <a:lstStyle/>
          <a:p>
            <a:r>
              <a:rPr lang="en-US"/>
              <a:t>Core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C405-A845-7939-7671-841EA306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583" y="1626645"/>
            <a:ext cx="10134600" cy="3969342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shall monitor incoming aircraft and their arrival times to predict the estimated freight release time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shall manage and assign loading / unloading bays to trucks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shall manage and assign parking lots to trucks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must prioritize cargo loading based on urgency and designated exit routes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must handle emergency situations and adjust for sudden traffic congestion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must provide optimized outbound routes for freight trucks after delivery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shall direct vehicles to use particular exits based on final destination and current congestion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must integrate fragmented data sources (e.g., airport systems, customs, transportation providers) into a single platform for seamless data access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system shall display assignments on a mobile app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mbo" panose="02020502050201020203" pitchFamily="18" charset="0"/>
              </a:rPr>
              <a:t>The app should have an intuitive and user-friendly interface for easy navigation and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27EA0A-9D10-4FC0-8460-5E1D91C67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901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E3A84-E70F-0498-BA63-F88389A2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579" y="1066800"/>
            <a:ext cx="3800490" cy="4116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cap="all" spc="390" baseline="0" dirty="0">
                <a:latin typeface="+mj-lt"/>
                <a:ea typeface="+mj-ea"/>
                <a:cs typeface="+mj-cs"/>
              </a:rPr>
              <a:t>Challenges </a:t>
            </a:r>
            <a:br>
              <a:rPr lang="en-US" sz="2800" b="1" cap="all" spc="390" dirty="0"/>
            </a:br>
            <a:r>
              <a:rPr lang="en-US" sz="2800" b="1" cap="all" spc="390"/>
              <a:t>&amp;</a:t>
            </a:r>
            <a:br>
              <a:rPr lang="en-US" sz="2800" b="1" cap="all" spc="390" dirty="0"/>
            </a:br>
            <a:r>
              <a:rPr lang="en-US" sz="2800" b="1" kern="1200" cap="all" spc="390" baseline="0">
                <a:latin typeface="+mj-lt"/>
                <a:ea typeface="+mj-ea"/>
                <a:cs typeface="+mj-cs"/>
              </a:rPr>
              <a:t>requirements</a:t>
            </a:r>
            <a:endParaRPr lang="en-US" sz="2800" b="1" kern="1200" cap="all" spc="390" baseline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58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94DFA6-FC25-D462-8CA3-C840A64A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Challenge 1: Access Control and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453D-426D-C95F-7BAB-423247B2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5074041" cy="5565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Calibri"/>
              <a:buChar char="-"/>
            </a:pPr>
            <a:r>
              <a:rPr lang="en-US" sz="1700" dirty="0"/>
              <a:t>Restricted access zones within the airport limit vehicle movement, often requiring security clearance and approvals to enter. This could cause delays due to lengthy security checks, and complex entry procedures</a:t>
            </a:r>
            <a:endParaRPr lang="en-US" dirty="0"/>
          </a:p>
          <a:p>
            <a:pPr marL="342900" indent="-342900" algn="just">
              <a:lnSpc>
                <a:spcPct val="100000"/>
              </a:lnSpc>
              <a:buFont typeface="Calibri"/>
              <a:buChar char="-"/>
            </a:pPr>
            <a:r>
              <a:rPr lang="en-US" sz="1700" b="1" dirty="0"/>
              <a:t>Software Features</a:t>
            </a:r>
            <a:r>
              <a:rPr lang="en-US" sz="1700" dirty="0"/>
              <a:t>: A digital access control system that tracks airport entry points, verifying vehicle authorization and ensuring seamless access to restricted zones for DALI-registered vehicles</a:t>
            </a:r>
          </a:p>
          <a:p>
            <a:pPr marL="342900" indent="-342900" algn="just">
              <a:lnSpc>
                <a:spcPct val="100000"/>
              </a:lnSpc>
              <a:buFont typeface="Calibri"/>
              <a:buChar char="-"/>
            </a:pPr>
            <a:r>
              <a:rPr lang="en-US" sz="1700" b="1" dirty="0"/>
              <a:t>Software requirements:</a:t>
            </a:r>
            <a:r>
              <a:rPr lang="en-US" sz="1700" dirty="0"/>
              <a:t> </a:t>
            </a:r>
            <a:r>
              <a:rPr lang="en-US" sz="1700" dirty="0">
                <a:ea typeface="+mn-lt"/>
                <a:cs typeface="+mn-lt"/>
              </a:rPr>
              <a:t>RFID or Barcode scanning for real-time vehicle identification, And authentication system to verify the authorization of DALI vehicles entering restricted zones; Integration with airport security and clearance systems to streamline entry and ensure regulatory compliance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9871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BE42D-0F10-F2A5-5199-BCBCD9CD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AE8F-691B-4617-8CB0-862FE2DC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315602"/>
            <a:ext cx="5465149" cy="3649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17220" lvl="1" indent="-342900" algn="just">
              <a:lnSpc>
                <a:spcPct val="100000"/>
              </a:lnSpc>
              <a:buFont typeface="Courier New"/>
              <a:buChar char="o"/>
            </a:pPr>
            <a:r>
              <a:rPr lang="en-US" sz="1700" dirty="0">
                <a:ea typeface="+mn-lt"/>
                <a:cs typeface="+mn-lt"/>
              </a:rPr>
              <a:t>The system shall authenticate DALI-registered vehicles using RFID or barcode scanning, ensuring only authorized vehicles gain access and reducing manual security checks.</a:t>
            </a:r>
            <a:endParaRPr lang="en-US" dirty="0"/>
          </a:p>
          <a:p>
            <a:pPr marL="617220" lvl="1" indent="-342900" algn="just">
              <a:lnSpc>
                <a:spcPct val="100000"/>
              </a:lnSpc>
              <a:buFont typeface="Courier New"/>
              <a:buChar char="o"/>
            </a:pPr>
            <a:r>
              <a:rPr lang="en-US" sz="1700" dirty="0">
                <a:ea typeface="+mn-lt"/>
                <a:cs typeface="+mn-lt"/>
              </a:rPr>
              <a:t>The system shall dynamically verify and update vehicle authorization statuses by integrating with airport security databases and clearance systems.</a:t>
            </a:r>
          </a:p>
          <a:p>
            <a:pPr marL="617220" lvl="1" indent="-342900" algn="just">
              <a:lnSpc>
                <a:spcPct val="100000"/>
              </a:lnSpc>
              <a:buFont typeface="Courier New"/>
              <a:buChar char="o"/>
            </a:pPr>
            <a:r>
              <a:rPr lang="en-US" sz="1700" dirty="0">
                <a:ea typeface="+mn-lt"/>
                <a:cs typeface="+mn-lt"/>
              </a:rPr>
              <a:t>The system shall log all vehicle entry/exit events at restricted zones and trigger alerts for unauthorized access attempts, providing audit trails for security reviews.</a:t>
            </a:r>
            <a:endParaRPr lang="en-US" sz="1700" dirty="0"/>
          </a:p>
        </p:txBody>
      </p:sp>
      <p:pic>
        <p:nvPicPr>
          <p:cNvPr id="5" name="Picture 4" descr="Long exposure of lights">
            <a:extLst>
              <a:ext uri="{FF2B5EF4-FFF2-40B4-BE49-F238E27FC236}">
                <a16:creationId xmlns:a16="http://schemas.microsoft.com/office/drawing/2014/main" id="{2C7EC491-3EA6-6C23-8716-6DD9374B2A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323" r="16206" b="-10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804E36-6605-4C15-AE05-652814944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0D5C27-8D3C-4B26-892C-65D34D694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725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703459-5B5E-4B0D-999D-DB8565B7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4561" y="159026"/>
            <a:ext cx="5798876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1F022-5A37-6BED-E99F-984EFD03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rcRect l="19509" r="19509"/>
          <a:stretch/>
        </p:blipFill>
        <p:spPr>
          <a:xfrm>
            <a:off x="20" y="10"/>
            <a:ext cx="6095981" cy="6872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E8AB3-259E-118F-CBC9-81618E1E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038046"/>
            <a:ext cx="4229100" cy="555240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0000"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Challenge 2: Fragmented Data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9027-B1BB-9233-44DF-7A1270C6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682" y="867088"/>
            <a:ext cx="5014662" cy="5134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fragmented data delays real-time decision-making and makes the system inefficient. 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/>
          </a:p>
          <a:p>
            <a:pPr marL="342900" indent="-342900" algn="just">
              <a:lnSpc>
                <a:spcPct val="100000"/>
              </a:lnSpc>
              <a:buFont typeface="Arial"/>
              <a:buChar char="•"/>
            </a:pPr>
            <a:r>
              <a:rPr lang="en-US" dirty="0"/>
              <a:t>Required data for the Freight operations is dispersed across multiple stakeholders.</a:t>
            </a:r>
          </a:p>
          <a:p>
            <a:pPr marL="617220" lvl="1" indent="-342900" algn="just">
              <a:lnSpc>
                <a:spcPct val="100000"/>
              </a:lnSpc>
              <a:buFont typeface="Courier New"/>
              <a:buChar char="o"/>
            </a:pPr>
            <a:r>
              <a:rPr lang="en-US" dirty="0"/>
              <a:t>Cargo Companies</a:t>
            </a:r>
          </a:p>
          <a:p>
            <a:pPr marL="617220" lvl="1" indent="-342900" algn="just">
              <a:lnSpc>
                <a:spcPct val="100000"/>
              </a:lnSpc>
              <a:buFont typeface="Courier New"/>
              <a:buChar char="o"/>
            </a:pPr>
            <a:r>
              <a:rPr lang="en-US" dirty="0"/>
              <a:t>Delivery Partners</a:t>
            </a:r>
          </a:p>
          <a:p>
            <a:pPr marL="617220" lvl="1" indent="-342900" algn="just">
              <a:lnSpc>
                <a:spcPct val="100000"/>
              </a:lnSpc>
              <a:buFont typeface="Courier New"/>
              <a:buChar char="o"/>
            </a:pPr>
            <a:r>
              <a:rPr lang="en-US" dirty="0"/>
              <a:t>Truck Operators</a:t>
            </a:r>
          </a:p>
          <a:p>
            <a:pPr marL="617220" lvl="1" indent="-342900" algn="just">
              <a:lnSpc>
                <a:spcPct val="100000"/>
              </a:lnSpc>
              <a:buFont typeface="Courier New"/>
              <a:buChar char="o"/>
            </a:pPr>
            <a:r>
              <a:rPr lang="en-US" dirty="0"/>
              <a:t>Airports &amp; Custom Authorities</a:t>
            </a:r>
          </a:p>
          <a:p>
            <a:pPr lvl="1" indent="0" algn="just">
              <a:lnSpc>
                <a:spcPct val="100000"/>
              </a:lnSpc>
              <a:buNone/>
            </a:pPr>
            <a:endParaRPr lang="en-US"/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en-US" dirty="0"/>
              <a:t>Integration Barriers: </a:t>
            </a:r>
          </a:p>
          <a:p>
            <a:pPr marL="617220" lvl="1" indent="-342900" algn="just">
              <a:lnSpc>
                <a:spcPct val="100000"/>
              </a:lnSpc>
              <a:buFont typeface="Courier New,monospace"/>
              <a:buChar char="o"/>
            </a:pPr>
            <a:r>
              <a:rPr lang="en-US" dirty="0"/>
              <a:t>System Incompatibility</a:t>
            </a:r>
          </a:p>
          <a:p>
            <a:pPr marL="617220" lvl="1" indent="-342900" algn="just">
              <a:lnSpc>
                <a:spcPct val="100000"/>
              </a:lnSpc>
              <a:buFont typeface="Courier New,monospace"/>
              <a:buChar char="o"/>
            </a:pPr>
            <a:r>
              <a:rPr lang="en-US" dirty="0"/>
              <a:t>Accessibility &amp; Policy Restrictions</a:t>
            </a:r>
          </a:p>
        </p:txBody>
      </p:sp>
    </p:spTree>
    <p:extLst>
      <p:ext uri="{BB962C8B-B14F-4D97-AF65-F5344CB8AC3E}">
        <p14:creationId xmlns:p14="http://schemas.microsoft.com/office/powerpoint/2010/main" val="12595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0BF0-A96D-594E-B47F-B99AB9A1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04" y="2191797"/>
            <a:ext cx="6184815" cy="339880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  <a:p>
            <a:pPr marL="617220" lvl="1" indent="-3429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The system shall aggregate and synchronize real-time data from all stakeholders.</a:t>
            </a:r>
            <a:endParaRPr lang="en-US" sz="2000" dirty="0"/>
          </a:p>
          <a:p>
            <a:pPr marL="617220" lvl="1" indent="-342900">
              <a:buFont typeface="Courier New"/>
              <a:buChar char="o"/>
            </a:pPr>
            <a:r>
              <a:rPr lang="en-US" sz="2000" dirty="0"/>
              <a:t>The system shall ensure interoperability across different systems. </a:t>
            </a:r>
          </a:p>
          <a:p>
            <a:pPr marL="617220" lvl="1" indent="-3429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The system shall enforce role-based access controls to dynamically share critical operational data.</a:t>
            </a:r>
            <a:endParaRPr lang="en-US" sz="2000" dirty="0"/>
          </a:p>
          <a:p>
            <a:pPr marL="617220" lvl="1" indent="-3429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The system shall provide stakeholders with a unified dashboard displaying real-time metrics.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7DDF7699-B1D2-3391-415E-A2FAE306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3058" r="49442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1DF294F-E806-0C13-FD67-7393DD55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893234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Requirements:</a:t>
            </a:r>
          </a:p>
        </p:txBody>
      </p:sp>
    </p:spTree>
    <p:extLst>
      <p:ext uri="{BB962C8B-B14F-4D97-AF65-F5344CB8AC3E}">
        <p14:creationId xmlns:p14="http://schemas.microsoft.com/office/powerpoint/2010/main" val="108296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BDEC78-2E9D-9910-A7BC-8EDA0781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24" y="1351429"/>
            <a:ext cx="3987590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Challenge 3:</a:t>
            </a:r>
            <a:br>
              <a:rPr lang="en-US" dirty="0">
                <a:latin typeface="Bembo"/>
              </a:rPr>
            </a:br>
            <a:r>
              <a:rPr lang="en-US" b="0" i="0" dirty="0">
                <a:effectLst/>
                <a:latin typeface="Bembo"/>
              </a:rPr>
              <a:t>Real-Time Scheduling and Coordination</a:t>
            </a:r>
            <a:endParaRPr lang="en-US" dirty="0">
              <a:latin typeface="Bembo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9566C0E-8093-9ECC-73B1-8C2FDA29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5033"/>
            <a:ext cx="5511752" cy="6129067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900" b="1" dirty="0">
                <a:latin typeface="Bembo"/>
              </a:rPr>
              <a:t>Why this challenge arrived?</a:t>
            </a:r>
            <a:endParaRPr lang="en-US" dirty="0">
              <a:latin typeface="Bembo"/>
            </a:endParaRP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900" i="0" dirty="0">
                <a:effectLst/>
                <a:latin typeface="Bembo"/>
              </a:rPr>
              <a:t>Freight schedules are often disrupted by delays, weather conditions, or unexpected events, requiring real-time adjustments.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900" i="0" dirty="0">
                <a:effectLst/>
                <a:latin typeface="Bembo"/>
              </a:rPr>
              <a:t>Coordination between freight operators, drivers, airport authorities, and customs officials is complex and time-sensitive.</a:t>
            </a:r>
            <a:endParaRPr lang="en-US" sz="1900" dirty="0">
              <a:latin typeface="Bembo"/>
            </a:endParaRP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900" i="0" dirty="0">
                <a:effectLst/>
                <a:latin typeface="Bembo"/>
              </a:rPr>
              <a:t>Lack of Real-Time Visibility</a:t>
            </a:r>
          </a:p>
          <a:p>
            <a:pPr algn="just">
              <a:lnSpc>
                <a:spcPct val="100000"/>
              </a:lnSpc>
            </a:pPr>
            <a:r>
              <a:rPr lang="en-US" sz="1900" b="1" dirty="0">
                <a:latin typeface="Bembo"/>
              </a:rPr>
              <a:t>Software features to address the challenge: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i="0" dirty="0">
                <a:effectLst/>
                <a:latin typeface="Bembo"/>
              </a:rPr>
              <a:t>Collaborative platform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Bembo"/>
              </a:rPr>
              <a:t>Real time notifications and alerts.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i="0" dirty="0">
                <a:effectLst/>
                <a:latin typeface="Bembo"/>
              </a:rPr>
              <a:t>Integrating with external APIs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Bembo"/>
              </a:rPr>
              <a:t>Resource allocation management.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Bembo"/>
              </a:rPr>
              <a:t>Scheduling slots interface</a:t>
            </a:r>
          </a:p>
        </p:txBody>
      </p:sp>
    </p:spTree>
    <p:extLst>
      <p:ext uri="{BB962C8B-B14F-4D97-AF65-F5344CB8AC3E}">
        <p14:creationId xmlns:p14="http://schemas.microsoft.com/office/powerpoint/2010/main" val="68183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0D3C-CAB1-C9EF-BA21-CC262812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BD46E77-7B18-58AE-CE0B-948F2C0DE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061505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4408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41242A"/>
      </a:dk2>
      <a:lt2>
        <a:srgbClr val="E2E8E4"/>
      </a:lt2>
      <a:accent1>
        <a:srgbClr val="BA7FA3"/>
      </a:accent1>
      <a:accent2>
        <a:srgbClr val="C392C4"/>
      </a:accent2>
      <a:accent3>
        <a:srgbClr val="C6969F"/>
      </a:accent3>
      <a:accent4>
        <a:srgbClr val="77AE8D"/>
      </a:accent4>
      <a:accent5>
        <a:srgbClr val="82ACA4"/>
      </a:accent5>
      <a:accent6>
        <a:srgbClr val="7AA9B7"/>
      </a:accent6>
      <a:hlink>
        <a:srgbClr val="558D6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Arial,Sans-Serif</vt:lpstr>
      <vt:lpstr>Bembo</vt:lpstr>
      <vt:lpstr>Calibri</vt:lpstr>
      <vt:lpstr>Courier New</vt:lpstr>
      <vt:lpstr>Courier New,monospace</vt:lpstr>
      <vt:lpstr>Times New Roman</vt:lpstr>
      <vt:lpstr>AdornVTI</vt:lpstr>
      <vt:lpstr>Cargo Connect: Improving Airport Freight Flow</vt:lpstr>
      <vt:lpstr>Core requirements</vt:lpstr>
      <vt:lpstr>Challenges  &amp; requirements</vt:lpstr>
      <vt:lpstr>Challenge 1: Access Control and Restrictions</vt:lpstr>
      <vt:lpstr>Requirements:</vt:lpstr>
      <vt:lpstr>Challenge 2: Fragmented Data Ecosystems</vt:lpstr>
      <vt:lpstr>Requirements:</vt:lpstr>
      <vt:lpstr>Challenge 3: Real-Time Scheduling and Coordination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 Connect: Improving Airport Freight Flow</dc:title>
  <dc:creator>Anuja, FNU</dc:creator>
  <cp:lastModifiedBy>Anuja, FNU</cp:lastModifiedBy>
  <cp:revision>84</cp:revision>
  <dcterms:created xsi:type="dcterms:W3CDTF">2025-02-10T02:58:31Z</dcterms:created>
  <dcterms:modified xsi:type="dcterms:W3CDTF">2025-02-11T17:53:46Z</dcterms:modified>
</cp:coreProperties>
</file>