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61" r:id="rId5"/>
    <p:sldId id="263" r:id="rId6"/>
    <p:sldId id="260" r:id="rId7"/>
    <p:sldId id="259"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9C4D7-B7CE-C7FB-7337-B54685A14A3A}" v="648" dt="2025-02-04T04:16:37.342"/>
    <p1510:client id="{B41C2051-8F61-E34B-19FB-41431BAAD844}" v="1012" dt="2025-02-04T05:05:55.474"/>
    <p1510:client id="{C1862C17-0849-D14D-63B1-2A34954D11C2}" v="839" dt="2025-02-04T04:32:18.156"/>
    <p1510:client id="{CB15FF8C-48D6-3749-B07C-B057DC6A6EE4}" v="371" dt="2025-02-04T04:30:25.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43"/>
  </p:normalViewPr>
  <p:slideViewPr>
    <p:cSldViewPr snapToGrid="0">
      <p:cViewPr varScale="1">
        <p:scale>
          <a:sx n="115" d="100"/>
          <a:sy n="115"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16BAD-DF2E-4DE2-BDDC-6402F7F5FC8B}"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94BB7F35-A237-4BEC-B447-923402D9469F}">
      <dgm:prSet/>
      <dgm:spPr/>
      <dgm:t>
        <a:bodyPr/>
        <a:lstStyle/>
        <a:p>
          <a:pPr>
            <a:defRPr cap="all"/>
          </a:pPr>
          <a:r>
            <a:rPr lang="en-US"/>
            <a:t>Logistic Companies </a:t>
          </a:r>
        </a:p>
      </dgm:t>
    </dgm:pt>
    <dgm:pt modelId="{A06C3884-7195-45CB-BBD8-C7A500D33006}" type="parTrans" cxnId="{4EE155EB-E64E-4059-8A92-66475F5D9EE2}">
      <dgm:prSet/>
      <dgm:spPr/>
      <dgm:t>
        <a:bodyPr/>
        <a:lstStyle/>
        <a:p>
          <a:endParaRPr lang="en-US"/>
        </a:p>
      </dgm:t>
    </dgm:pt>
    <dgm:pt modelId="{5F44FD39-D32F-4421-9E4F-36329462B1A4}" type="sibTrans" cxnId="{4EE155EB-E64E-4059-8A92-66475F5D9EE2}">
      <dgm:prSet/>
      <dgm:spPr/>
      <dgm:t>
        <a:bodyPr/>
        <a:lstStyle/>
        <a:p>
          <a:endParaRPr lang="en-US"/>
        </a:p>
      </dgm:t>
    </dgm:pt>
    <dgm:pt modelId="{CFBFA43E-947D-46D3-BFF7-586D07F3AEB3}">
      <dgm:prSet/>
      <dgm:spPr/>
      <dgm:t>
        <a:bodyPr/>
        <a:lstStyle/>
        <a:p>
          <a:pPr>
            <a:defRPr cap="all"/>
          </a:pPr>
          <a:r>
            <a:rPr lang="en-US"/>
            <a:t>Public Congestion in the Rural Area</a:t>
          </a:r>
        </a:p>
      </dgm:t>
    </dgm:pt>
    <dgm:pt modelId="{27A2C339-1B8C-4824-BC06-DF39A4D669F3}" type="parTrans" cxnId="{56CC6051-90AA-45A7-9F2A-B64D00032C92}">
      <dgm:prSet/>
      <dgm:spPr/>
      <dgm:t>
        <a:bodyPr/>
        <a:lstStyle/>
        <a:p>
          <a:endParaRPr lang="en-US"/>
        </a:p>
      </dgm:t>
    </dgm:pt>
    <dgm:pt modelId="{7B7DAFA0-07FF-45B2-B5C6-99264AEFB881}" type="sibTrans" cxnId="{56CC6051-90AA-45A7-9F2A-B64D00032C92}">
      <dgm:prSet/>
      <dgm:spPr/>
      <dgm:t>
        <a:bodyPr/>
        <a:lstStyle/>
        <a:p>
          <a:endParaRPr lang="en-US"/>
        </a:p>
      </dgm:t>
    </dgm:pt>
    <dgm:pt modelId="{B5DC590E-2FCB-4D3C-93E1-E36FAB198476}">
      <dgm:prSet/>
      <dgm:spPr/>
      <dgm:t>
        <a:bodyPr/>
        <a:lstStyle/>
        <a:p>
          <a:pPr>
            <a:defRPr cap="all"/>
          </a:pPr>
          <a:r>
            <a:rPr lang="en-US"/>
            <a:t>Safety Concerns</a:t>
          </a:r>
        </a:p>
      </dgm:t>
    </dgm:pt>
    <dgm:pt modelId="{FBF93A65-C117-4AA9-892F-C989D160F557}" type="parTrans" cxnId="{1F3050A7-8934-460D-AFCA-4630D4AA8B7A}">
      <dgm:prSet/>
      <dgm:spPr/>
      <dgm:t>
        <a:bodyPr/>
        <a:lstStyle/>
        <a:p>
          <a:endParaRPr lang="en-US"/>
        </a:p>
      </dgm:t>
    </dgm:pt>
    <dgm:pt modelId="{EF52611C-49FC-45E4-A2A9-27ABCE30EC48}" type="sibTrans" cxnId="{1F3050A7-8934-460D-AFCA-4630D4AA8B7A}">
      <dgm:prSet/>
      <dgm:spPr/>
      <dgm:t>
        <a:bodyPr/>
        <a:lstStyle/>
        <a:p>
          <a:endParaRPr lang="en-US"/>
        </a:p>
      </dgm:t>
    </dgm:pt>
    <dgm:pt modelId="{4F0C5258-91ED-4895-AD83-BDD11C861932}" type="pres">
      <dgm:prSet presAssocID="{1CB16BAD-DF2E-4DE2-BDDC-6402F7F5FC8B}" presName="root" presStyleCnt="0">
        <dgm:presLayoutVars>
          <dgm:dir/>
          <dgm:resizeHandles val="exact"/>
        </dgm:presLayoutVars>
      </dgm:prSet>
      <dgm:spPr/>
    </dgm:pt>
    <dgm:pt modelId="{FC3DB973-9D8E-4463-A880-5E5917C39B0D}" type="pres">
      <dgm:prSet presAssocID="{94BB7F35-A237-4BEC-B447-923402D9469F}" presName="compNode" presStyleCnt="0"/>
      <dgm:spPr/>
    </dgm:pt>
    <dgm:pt modelId="{4C24D411-5953-4649-A618-944AA80BBEEA}" type="pres">
      <dgm:prSet presAssocID="{94BB7F35-A237-4BEC-B447-923402D9469F}" presName="iconBgRect" presStyleLbl="bgShp" presStyleIdx="0" presStyleCnt="3"/>
      <dgm:spPr/>
    </dgm:pt>
    <dgm:pt modelId="{9401E389-D22E-483A-B4FD-953E7D63A9AD}" type="pres">
      <dgm:prSet presAssocID="{94BB7F35-A237-4BEC-B447-923402D946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74856F67-FBC1-408C-99DA-A1408E86DB48}" type="pres">
      <dgm:prSet presAssocID="{94BB7F35-A237-4BEC-B447-923402D9469F}" presName="spaceRect" presStyleCnt="0"/>
      <dgm:spPr/>
    </dgm:pt>
    <dgm:pt modelId="{F12EDD09-28D9-4250-89FF-22B2B45FCA18}" type="pres">
      <dgm:prSet presAssocID="{94BB7F35-A237-4BEC-B447-923402D9469F}" presName="textRect" presStyleLbl="revTx" presStyleIdx="0" presStyleCnt="3">
        <dgm:presLayoutVars>
          <dgm:chMax val="1"/>
          <dgm:chPref val="1"/>
        </dgm:presLayoutVars>
      </dgm:prSet>
      <dgm:spPr/>
    </dgm:pt>
    <dgm:pt modelId="{94F12576-EA71-4314-BDAE-34352DB37DD5}" type="pres">
      <dgm:prSet presAssocID="{5F44FD39-D32F-4421-9E4F-36329462B1A4}" presName="sibTrans" presStyleCnt="0"/>
      <dgm:spPr/>
    </dgm:pt>
    <dgm:pt modelId="{8474826F-8903-4976-A75E-356268776BEC}" type="pres">
      <dgm:prSet presAssocID="{CFBFA43E-947D-46D3-BFF7-586D07F3AEB3}" presName="compNode" presStyleCnt="0"/>
      <dgm:spPr/>
    </dgm:pt>
    <dgm:pt modelId="{CC9E28C9-C76F-44AE-811D-B64997EBA068}" type="pres">
      <dgm:prSet presAssocID="{CFBFA43E-947D-46D3-BFF7-586D07F3AEB3}" presName="iconBgRect" presStyleLbl="bgShp" presStyleIdx="1" presStyleCnt="3"/>
      <dgm:spPr/>
    </dgm:pt>
    <dgm:pt modelId="{B1A89573-00F0-4F21-9CE3-77AAD21A8DCC}" type="pres">
      <dgm:prSet presAssocID="{CFBFA43E-947D-46D3-BFF7-586D07F3AE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A6F755DB-EA99-4384-9D9C-9BA4CFBE55D5}" type="pres">
      <dgm:prSet presAssocID="{CFBFA43E-947D-46D3-BFF7-586D07F3AEB3}" presName="spaceRect" presStyleCnt="0"/>
      <dgm:spPr/>
    </dgm:pt>
    <dgm:pt modelId="{BB8242B1-CA10-4520-90AC-EB7E8071F8DD}" type="pres">
      <dgm:prSet presAssocID="{CFBFA43E-947D-46D3-BFF7-586D07F3AEB3}" presName="textRect" presStyleLbl="revTx" presStyleIdx="1" presStyleCnt="3">
        <dgm:presLayoutVars>
          <dgm:chMax val="1"/>
          <dgm:chPref val="1"/>
        </dgm:presLayoutVars>
      </dgm:prSet>
      <dgm:spPr/>
    </dgm:pt>
    <dgm:pt modelId="{FE57BF53-7636-47B4-9E7E-080981429665}" type="pres">
      <dgm:prSet presAssocID="{7B7DAFA0-07FF-45B2-B5C6-99264AEFB881}" presName="sibTrans" presStyleCnt="0"/>
      <dgm:spPr/>
    </dgm:pt>
    <dgm:pt modelId="{2512CFED-6B7B-4864-9FD4-E371A8CB5B42}" type="pres">
      <dgm:prSet presAssocID="{B5DC590E-2FCB-4D3C-93E1-E36FAB198476}" presName="compNode" presStyleCnt="0"/>
      <dgm:spPr/>
    </dgm:pt>
    <dgm:pt modelId="{845E5420-6FF6-4268-9B30-1A021444FAF7}" type="pres">
      <dgm:prSet presAssocID="{B5DC590E-2FCB-4D3C-93E1-E36FAB198476}" presName="iconBgRect" presStyleLbl="bgShp" presStyleIdx="2" presStyleCnt="3"/>
      <dgm:spPr/>
    </dgm:pt>
    <dgm:pt modelId="{22037E20-1FF4-498E-9FFF-9B55D72E4FA1}" type="pres">
      <dgm:prSet presAssocID="{B5DC590E-2FCB-4D3C-93E1-E36FAB1984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CEBA3D40-73A5-4D3B-8481-E60B0CBBCD13}" type="pres">
      <dgm:prSet presAssocID="{B5DC590E-2FCB-4D3C-93E1-E36FAB198476}" presName="spaceRect" presStyleCnt="0"/>
      <dgm:spPr/>
    </dgm:pt>
    <dgm:pt modelId="{63E7E352-542F-4241-AAA4-7BC79F849D0D}" type="pres">
      <dgm:prSet presAssocID="{B5DC590E-2FCB-4D3C-93E1-E36FAB198476}" presName="textRect" presStyleLbl="revTx" presStyleIdx="2" presStyleCnt="3">
        <dgm:presLayoutVars>
          <dgm:chMax val="1"/>
          <dgm:chPref val="1"/>
        </dgm:presLayoutVars>
      </dgm:prSet>
      <dgm:spPr/>
    </dgm:pt>
  </dgm:ptLst>
  <dgm:cxnLst>
    <dgm:cxn modelId="{ADC5F028-E543-4EC5-AE0F-4B3A165120ED}" type="presOf" srcId="{1CB16BAD-DF2E-4DE2-BDDC-6402F7F5FC8B}" destId="{4F0C5258-91ED-4895-AD83-BDD11C861932}" srcOrd="0" destOrd="0" presId="urn:microsoft.com/office/officeart/2018/5/layout/IconCircleLabelList"/>
    <dgm:cxn modelId="{DC6E103F-0BDF-47DD-8566-61085197B6F2}" type="presOf" srcId="{CFBFA43E-947D-46D3-BFF7-586D07F3AEB3}" destId="{BB8242B1-CA10-4520-90AC-EB7E8071F8DD}" srcOrd="0" destOrd="0" presId="urn:microsoft.com/office/officeart/2018/5/layout/IconCircleLabelList"/>
    <dgm:cxn modelId="{56CC6051-90AA-45A7-9F2A-B64D00032C92}" srcId="{1CB16BAD-DF2E-4DE2-BDDC-6402F7F5FC8B}" destId="{CFBFA43E-947D-46D3-BFF7-586D07F3AEB3}" srcOrd="1" destOrd="0" parTransId="{27A2C339-1B8C-4824-BC06-DF39A4D669F3}" sibTransId="{7B7DAFA0-07FF-45B2-B5C6-99264AEFB881}"/>
    <dgm:cxn modelId="{B235528B-72A3-4951-93FA-51F1F379E5CC}" type="presOf" srcId="{94BB7F35-A237-4BEC-B447-923402D9469F}" destId="{F12EDD09-28D9-4250-89FF-22B2B45FCA18}" srcOrd="0" destOrd="0" presId="urn:microsoft.com/office/officeart/2018/5/layout/IconCircleLabelList"/>
    <dgm:cxn modelId="{1F3050A7-8934-460D-AFCA-4630D4AA8B7A}" srcId="{1CB16BAD-DF2E-4DE2-BDDC-6402F7F5FC8B}" destId="{B5DC590E-2FCB-4D3C-93E1-E36FAB198476}" srcOrd="2" destOrd="0" parTransId="{FBF93A65-C117-4AA9-892F-C989D160F557}" sibTransId="{EF52611C-49FC-45E4-A2A9-27ABCE30EC48}"/>
    <dgm:cxn modelId="{BAAD75C0-26DB-47AC-A00A-5F9B756AFBA3}" type="presOf" srcId="{B5DC590E-2FCB-4D3C-93E1-E36FAB198476}" destId="{63E7E352-542F-4241-AAA4-7BC79F849D0D}" srcOrd="0" destOrd="0" presId="urn:microsoft.com/office/officeart/2018/5/layout/IconCircleLabelList"/>
    <dgm:cxn modelId="{4EE155EB-E64E-4059-8A92-66475F5D9EE2}" srcId="{1CB16BAD-DF2E-4DE2-BDDC-6402F7F5FC8B}" destId="{94BB7F35-A237-4BEC-B447-923402D9469F}" srcOrd="0" destOrd="0" parTransId="{A06C3884-7195-45CB-BBD8-C7A500D33006}" sibTransId="{5F44FD39-D32F-4421-9E4F-36329462B1A4}"/>
    <dgm:cxn modelId="{64DE25A0-8320-42F9-A3C3-5F70E2660573}" type="presParOf" srcId="{4F0C5258-91ED-4895-AD83-BDD11C861932}" destId="{FC3DB973-9D8E-4463-A880-5E5917C39B0D}" srcOrd="0" destOrd="0" presId="urn:microsoft.com/office/officeart/2018/5/layout/IconCircleLabelList"/>
    <dgm:cxn modelId="{B1B618D9-0010-4812-88E2-A357267A7D84}" type="presParOf" srcId="{FC3DB973-9D8E-4463-A880-5E5917C39B0D}" destId="{4C24D411-5953-4649-A618-944AA80BBEEA}" srcOrd="0" destOrd="0" presId="urn:microsoft.com/office/officeart/2018/5/layout/IconCircleLabelList"/>
    <dgm:cxn modelId="{4DA80665-006E-4F43-9127-575428744567}" type="presParOf" srcId="{FC3DB973-9D8E-4463-A880-5E5917C39B0D}" destId="{9401E389-D22E-483A-B4FD-953E7D63A9AD}" srcOrd="1" destOrd="0" presId="urn:microsoft.com/office/officeart/2018/5/layout/IconCircleLabelList"/>
    <dgm:cxn modelId="{B00C035E-A2F8-478D-810B-65D590A572F6}" type="presParOf" srcId="{FC3DB973-9D8E-4463-A880-5E5917C39B0D}" destId="{74856F67-FBC1-408C-99DA-A1408E86DB48}" srcOrd="2" destOrd="0" presId="urn:microsoft.com/office/officeart/2018/5/layout/IconCircleLabelList"/>
    <dgm:cxn modelId="{77122EA9-D5AB-45C3-9568-A645AC69EBFC}" type="presParOf" srcId="{FC3DB973-9D8E-4463-A880-5E5917C39B0D}" destId="{F12EDD09-28D9-4250-89FF-22B2B45FCA18}" srcOrd="3" destOrd="0" presId="urn:microsoft.com/office/officeart/2018/5/layout/IconCircleLabelList"/>
    <dgm:cxn modelId="{FFF4A685-E207-41E6-BC5B-59ECEA709B2A}" type="presParOf" srcId="{4F0C5258-91ED-4895-AD83-BDD11C861932}" destId="{94F12576-EA71-4314-BDAE-34352DB37DD5}" srcOrd="1" destOrd="0" presId="urn:microsoft.com/office/officeart/2018/5/layout/IconCircleLabelList"/>
    <dgm:cxn modelId="{4592981F-A8C0-46F6-ACCA-838517E38A9A}" type="presParOf" srcId="{4F0C5258-91ED-4895-AD83-BDD11C861932}" destId="{8474826F-8903-4976-A75E-356268776BEC}" srcOrd="2" destOrd="0" presId="urn:microsoft.com/office/officeart/2018/5/layout/IconCircleLabelList"/>
    <dgm:cxn modelId="{DF52738F-CAEC-4E72-B610-60D934C6A8AE}" type="presParOf" srcId="{8474826F-8903-4976-A75E-356268776BEC}" destId="{CC9E28C9-C76F-44AE-811D-B64997EBA068}" srcOrd="0" destOrd="0" presId="urn:microsoft.com/office/officeart/2018/5/layout/IconCircleLabelList"/>
    <dgm:cxn modelId="{0BBCA301-50A7-44C7-B9F9-845C45796B08}" type="presParOf" srcId="{8474826F-8903-4976-A75E-356268776BEC}" destId="{B1A89573-00F0-4F21-9CE3-77AAD21A8DCC}" srcOrd="1" destOrd="0" presId="urn:microsoft.com/office/officeart/2018/5/layout/IconCircleLabelList"/>
    <dgm:cxn modelId="{C4E54CDA-2CAD-463A-BE60-3F6EFB152D31}" type="presParOf" srcId="{8474826F-8903-4976-A75E-356268776BEC}" destId="{A6F755DB-EA99-4384-9D9C-9BA4CFBE55D5}" srcOrd="2" destOrd="0" presId="urn:microsoft.com/office/officeart/2018/5/layout/IconCircleLabelList"/>
    <dgm:cxn modelId="{DD7CB605-1B00-451B-B785-7F29DC980064}" type="presParOf" srcId="{8474826F-8903-4976-A75E-356268776BEC}" destId="{BB8242B1-CA10-4520-90AC-EB7E8071F8DD}" srcOrd="3" destOrd="0" presId="urn:microsoft.com/office/officeart/2018/5/layout/IconCircleLabelList"/>
    <dgm:cxn modelId="{0878F9DC-1AFF-4A49-A0E3-BC34D3B00126}" type="presParOf" srcId="{4F0C5258-91ED-4895-AD83-BDD11C861932}" destId="{FE57BF53-7636-47B4-9E7E-080981429665}" srcOrd="3" destOrd="0" presId="urn:microsoft.com/office/officeart/2018/5/layout/IconCircleLabelList"/>
    <dgm:cxn modelId="{EA8CEE04-FD49-4065-937C-03C1063D8AA6}" type="presParOf" srcId="{4F0C5258-91ED-4895-AD83-BDD11C861932}" destId="{2512CFED-6B7B-4864-9FD4-E371A8CB5B42}" srcOrd="4" destOrd="0" presId="urn:microsoft.com/office/officeart/2018/5/layout/IconCircleLabelList"/>
    <dgm:cxn modelId="{B7AA4EF2-E778-4EF4-BD5C-32F9A18F1D5D}" type="presParOf" srcId="{2512CFED-6B7B-4864-9FD4-E371A8CB5B42}" destId="{845E5420-6FF6-4268-9B30-1A021444FAF7}" srcOrd="0" destOrd="0" presId="urn:microsoft.com/office/officeart/2018/5/layout/IconCircleLabelList"/>
    <dgm:cxn modelId="{09BEB42D-FFF3-49D6-9DD2-4A42B1949D45}" type="presParOf" srcId="{2512CFED-6B7B-4864-9FD4-E371A8CB5B42}" destId="{22037E20-1FF4-498E-9FFF-9B55D72E4FA1}" srcOrd="1" destOrd="0" presId="urn:microsoft.com/office/officeart/2018/5/layout/IconCircleLabelList"/>
    <dgm:cxn modelId="{9C2D68F7-4683-4197-A1B9-8285CF1F06C8}" type="presParOf" srcId="{2512CFED-6B7B-4864-9FD4-E371A8CB5B42}" destId="{CEBA3D40-73A5-4D3B-8481-E60B0CBBCD13}" srcOrd="2" destOrd="0" presId="urn:microsoft.com/office/officeart/2018/5/layout/IconCircleLabelList"/>
    <dgm:cxn modelId="{09FAF6B0-67D8-40D2-B5BE-968215C0E93B}" type="presParOf" srcId="{2512CFED-6B7B-4864-9FD4-E371A8CB5B42}" destId="{63E7E352-542F-4241-AAA4-7BC79F849D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4D411-5953-4649-A618-944AA80BBEEA}">
      <dsp:nvSpPr>
        <dsp:cNvPr id="0" name=""/>
        <dsp:cNvSpPr/>
      </dsp:nvSpPr>
      <dsp:spPr>
        <a:xfrm>
          <a:off x="696000" y="285819"/>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1E389-D22E-483A-B4FD-953E7D63A9AD}">
      <dsp:nvSpPr>
        <dsp:cNvPr id="0" name=""/>
        <dsp:cNvSpPr/>
      </dsp:nvSpPr>
      <dsp:spPr>
        <a:xfrm>
          <a:off x="1120125" y="709944"/>
          <a:ext cx="1141874" cy="11418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2EDD09-28D9-4250-89FF-22B2B45FCA18}">
      <dsp:nvSpPr>
        <dsp:cNvPr id="0" name=""/>
        <dsp:cNvSpPr/>
      </dsp:nvSpPr>
      <dsp:spPr>
        <a:xfrm>
          <a:off x="59812" y="28958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Logistic Companies </a:t>
          </a:r>
        </a:p>
      </dsp:txBody>
      <dsp:txXfrm>
        <a:off x="59812" y="2895818"/>
        <a:ext cx="3262500" cy="720000"/>
      </dsp:txXfrm>
    </dsp:sp>
    <dsp:sp modelId="{CC9E28C9-C76F-44AE-811D-B64997EBA068}">
      <dsp:nvSpPr>
        <dsp:cNvPr id="0" name=""/>
        <dsp:cNvSpPr/>
      </dsp:nvSpPr>
      <dsp:spPr>
        <a:xfrm>
          <a:off x="4529437" y="285819"/>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89573-00F0-4F21-9CE3-77AAD21A8DCC}">
      <dsp:nvSpPr>
        <dsp:cNvPr id="0" name=""/>
        <dsp:cNvSpPr/>
      </dsp:nvSpPr>
      <dsp:spPr>
        <a:xfrm>
          <a:off x="4953562" y="709944"/>
          <a:ext cx="1141874" cy="11418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242B1-CA10-4520-90AC-EB7E8071F8DD}">
      <dsp:nvSpPr>
        <dsp:cNvPr id="0" name=""/>
        <dsp:cNvSpPr/>
      </dsp:nvSpPr>
      <dsp:spPr>
        <a:xfrm>
          <a:off x="3893250" y="28958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Public Congestion in the Rural Area</a:t>
          </a:r>
        </a:p>
      </dsp:txBody>
      <dsp:txXfrm>
        <a:off x="3893250" y="2895818"/>
        <a:ext cx="3262500" cy="720000"/>
      </dsp:txXfrm>
    </dsp:sp>
    <dsp:sp modelId="{845E5420-6FF6-4268-9B30-1A021444FAF7}">
      <dsp:nvSpPr>
        <dsp:cNvPr id="0" name=""/>
        <dsp:cNvSpPr/>
      </dsp:nvSpPr>
      <dsp:spPr>
        <a:xfrm>
          <a:off x="8362875" y="285819"/>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37E20-1FF4-498E-9FFF-9B55D72E4FA1}">
      <dsp:nvSpPr>
        <dsp:cNvPr id="0" name=""/>
        <dsp:cNvSpPr/>
      </dsp:nvSpPr>
      <dsp:spPr>
        <a:xfrm>
          <a:off x="8787000" y="709944"/>
          <a:ext cx="1141874" cy="11418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E7E352-542F-4241-AAA4-7BC79F849D0D}">
      <dsp:nvSpPr>
        <dsp:cNvPr id="0" name=""/>
        <dsp:cNvSpPr/>
      </dsp:nvSpPr>
      <dsp:spPr>
        <a:xfrm>
          <a:off x="7726687" y="28958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Safety Concerns</a:t>
          </a:r>
        </a:p>
      </dsp:txBody>
      <dsp:txXfrm>
        <a:off x="7726687" y="2895818"/>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2286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6614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5851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34485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3067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1579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4160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328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7099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2886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2/3/25</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7847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2/3/25</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495103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gothamist.com/news/ups-fedex-rack-parking-violations-city-struggles-reduce-congestion"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289/isee.2021.P-360"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70DF15-E754-42BB-9A78-F070643B1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7B8BA-0ABE-DA71-3922-C3813C7EDE43}"/>
              </a:ext>
            </a:extLst>
          </p:cNvPr>
          <p:cNvSpPr>
            <a:spLocks noGrp="1"/>
          </p:cNvSpPr>
          <p:nvPr>
            <p:ph type="ctrTitle"/>
          </p:nvPr>
        </p:nvSpPr>
        <p:spPr>
          <a:xfrm>
            <a:off x="2069331" y="4934601"/>
            <a:ext cx="8031961" cy="882398"/>
          </a:xfrm>
        </p:spPr>
        <p:txBody>
          <a:bodyPr>
            <a:noAutofit/>
          </a:bodyPr>
          <a:lstStyle/>
          <a:p>
            <a:r>
              <a:rPr lang="en-US" sz="2800" b="1" i="0" dirty="0">
                <a:solidFill>
                  <a:srgbClr val="000000"/>
                </a:solidFill>
                <a:effectLst/>
                <a:highlight>
                  <a:srgbClr val="E6E6E6"/>
                </a:highlight>
                <a:latin typeface="Times New Roman" panose="02020603050405020304" pitchFamily="18" charset="0"/>
                <a:cs typeface="Times New Roman" panose="02020603050405020304" pitchFamily="18" charset="0"/>
              </a:rPr>
              <a:t>Enhancing DALI Smart Traffic System with Logistic Vehicles Integration</a:t>
            </a: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4929FD3-6B43-2732-CD1A-C0225EBD07F1}"/>
              </a:ext>
            </a:extLst>
          </p:cNvPr>
          <p:cNvSpPr>
            <a:spLocks noGrp="1"/>
          </p:cNvSpPr>
          <p:nvPr>
            <p:ph type="subTitle" idx="1"/>
          </p:nvPr>
        </p:nvSpPr>
        <p:spPr>
          <a:xfrm>
            <a:off x="2780983" y="5945844"/>
            <a:ext cx="6396471" cy="509627"/>
          </a:xfrm>
        </p:spPr>
        <p:txBody>
          <a:bodyPr>
            <a:normAutofit/>
          </a:bodyPr>
          <a:lstStyle/>
          <a:p>
            <a:r>
              <a:rPr lang="en-US" sz="1200" dirty="0"/>
              <a:t>Group 2</a:t>
            </a:r>
          </a:p>
        </p:txBody>
      </p:sp>
      <p:pic>
        <p:nvPicPr>
          <p:cNvPr id="4" name="Picture 3" descr="A colorful light bulb with business icons">
            <a:extLst>
              <a:ext uri="{FF2B5EF4-FFF2-40B4-BE49-F238E27FC236}">
                <a16:creationId xmlns:a16="http://schemas.microsoft.com/office/drawing/2014/main" id="{409828D1-1D50-17AA-E15D-1C1BEF4DE385}"/>
              </a:ext>
            </a:extLst>
          </p:cNvPr>
          <p:cNvPicPr>
            <a:picLocks noChangeAspect="1"/>
          </p:cNvPicPr>
          <p:nvPr/>
        </p:nvPicPr>
        <p:blipFill>
          <a:blip r:embed="rId2"/>
          <a:srcRect t="25238" b="21951"/>
          <a:stretch/>
        </p:blipFill>
        <p:spPr>
          <a:xfrm>
            <a:off x="-15059" y="-10437"/>
            <a:ext cx="12200741" cy="4510316"/>
          </a:xfrm>
          <a:prstGeom prst="rect">
            <a:avLst/>
          </a:prstGeom>
        </p:spPr>
      </p:pic>
      <p:grpSp>
        <p:nvGrpSpPr>
          <p:cNvPr id="13" name="Group 12">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32" y="4252353"/>
            <a:ext cx="12157773" cy="494218"/>
            <a:chOff x="18956" y="5952517"/>
            <a:chExt cx="12157773" cy="494218"/>
          </a:xfrm>
          <a:solidFill>
            <a:schemeClr val="bg1"/>
          </a:solidFill>
        </p:grpSpPr>
        <p:sp>
          <p:nvSpPr>
            <p:cNvPr id="14"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40209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orful light bulb with business icons">
            <a:extLst>
              <a:ext uri="{FF2B5EF4-FFF2-40B4-BE49-F238E27FC236}">
                <a16:creationId xmlns:a16="http://schemas.microsoft.com/office/drawing/2014/main" id="{9A586F1F-5A02-FA89-CBC6-F0091D5C1903}"/>
              </a:ext>
            </a:extLst>
          </p:cNvPr>
          <p:cNvPicPr>
            <a:picLocks noChangeAspect="1"/>
          </p:cNvPicPr>
          <p:nvPr/>
        </p:nvPicPr>
        <p:blipFill>
          <a:blip r:embed="rId2"/>
          <a:srcRect t="25238" b="21951"/>
          <a:stretch/>
        </p:blipFill>
        <p:spPr>
          <a:xfrm>
            <a:off x="-15059" y="-10437"/>
            <a:ext cx="12200741" cy="4510316"/>
          </a:xfrm>
          <a:prstGeom prst="rect">
            <a:avLst/>
          </a:prstGeom>
        </p:spPr>
      </p:pic>
      <p:sp>
        <p:nvSpPr>
          <p:cNvPr id="7" name="Rectangle 6">
            <a:extLst>
              <a:ext uri="{FF2B5EF4-FFF2-40B4-BE49-F238E27FC236}">
                <a16:creationId xmlns:a16="http://schemas.microsoft.com/office/drawing/2014/main" id="{596AE8DF-F8B7-BC88-E4EF-BCBF8C8E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F1A4B8A-B6BA-EA22-CD08-EDC5FDB7AD13}"/>
              </a:ext>
            </a:extLst>
          </p:cNvPr>
          <p:cNvSpPr txBox="1"/>
          <p:nvPr/>
        </p:nvSpPr>
        <p:spPr>
          <a:xfrm>
            <a:off x="4716517" y="5366844"/>
            <a:ext cx="2737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Modern Love"/>
              </a:rPr>
              <a:t>Thank You</a:t>
            </a:r>
          </a:p>
        </p:txBody>
      </p:sp>
    </p:spTree>
    <p:extLst>
      <p:ext uri="{BB962C8B-B14F-4D97-AF65-F5344CB8AC3E}">
        <p14:creationId xmlns:p14="http://schemas.microsoft.com/office/powerpoint/2010/main" val="241797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AF1A6-3F1A-624E-872A-71844DE588D8}"/>
              </a:ext>
            </a:extLst>
          </p:cNvPr>
          <p:cNvSpPr>
            <a:spLocks noGrp="1"/>
          </p:cNvSpPr>
          <p:nvPr>
            <p:ph type="title"/>
          </p:nvPr>
        </p:nvSpPr>
        <p:spPr>
          <a:xfrm>
            <a:off x="876300" y="1371599"/>
            <a:ext cx="3333611" cy="3410047"/>
          </a:xfrm>
        </p:spPr>
        <p:txBody>
          <a:bodyPr>
            <a:normAutofit/>
          </a:bodyPr>
          <a:lstStyle/>
          <a:p>
            <a:pPr algn="ctr"/>
            <a:r>
              <a:rPr lang="en-US" dirty="0"/>
              <a:t>Problem </a:t>
            </a:r>
            <a:r>
              <a:rPr lang="en-US"/>
              <a:t>Statement</a:t>
            </a:r>
          </a:p>
        </p:txBody>
      </p:sp>
      <p:sp>
        <p:nvSpPr>
          <p:cNvPr id="10" name="Rectangle 9">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4896" y="0"/>
            <a:ext cx="6640807" cy="5988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0A692D-4CA8-CEAF-198E-DCA366AFB4AF}"/>
              </a:ext>
            </a:extLst>
          </p:cNvPr>
          <p:cNvSpPr>
            <a:spLocks noGrp="1"/>
          </p:cNvSpPr>
          <p:nvPr>
            <p:ph idx="1"/>
          </p:nvPr>
        </p:nvSpPr>
        <p:spPr>
          <a:xfrm>
            <a:off x="5583468" y="876300"/>
            <a:ext cx="5027324" cy="4532344"/>
          </a:xfrm>
        </p:spPr>
        <p:txBody>
          <a:bodyPr vert="horz" lIns="91440" tIns="45720" rIns="91440" bIns="45720" rtlCol="0">
            <a:normAutofit/>
          </a:bodyPr>
          <a:lstStyle/>
          <a:p>
            <a:pPr marL="0" indent="0">
              <a:buNone/>
            </a:pPr>
            <a:r>
              <a:rPr lang="en-US" dirty="0"/>
              <a:t>                To enhance the existing DALI Smart Traffic System by integrating logistics vehicles with the system's real-time data processing and traffic management capabilities, minimizing trip</a:t>
            </a:r>
            <a:r>
              <a:rPr lang="en-US" dirty="0">
                <a:ea typeface="+mn-lt"/>
                <a:cs typeface="+mn-lt"/>
              </a:rPr>
              <a:t> durations via route optimization and reduction of red light stops.</a:t>
            </a:r>
            <a:endParaRPr lang="en-US" dirty="0"/>
          </a:p>
          <a:p>
            <a:pPr marL="0" indent="0">
              <a:buNone/>
            </a:pPr>
            <a:endParaRPr lang="en-US" dirty="0"/>
          </a:p>
        </p:txBody>
      </p:sp>
      <p:sp>
        <p:nvSpPr>
          <p:cNvPr id="12"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FDEC2BF8-6140-4DEA-8D04-010C6305B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82" y="5502854"/>
            <a:ext cx="12048558" cy="1050358"/>
            <a:chOff x="19682" y="5502854"/>
            <a:chExt cx="12048558" cy="1050358"/>
          </a:xfrm>
        </p:grpSpPr>
        <p:sp>
          <p:nvSpPr>
            <p:cNvPr id="15"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853621" y="633859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35821" y="63576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5533" y="6387995"/>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57" y="625863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3257" y="55276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4581" y="555723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0285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522" y="555911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061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0611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0285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82" y="555560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452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6079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611" y="579380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3193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2541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40914"/>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5560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3520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6539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7682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82258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680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557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70995" y="6343505"/>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1170" y="6334358"/>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2485" y="634635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87167" y="643940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64104" y="585379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479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7682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3194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2"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7674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65A8F-2440-17ED-6ED4-A0C74F3F4254}"/>
              </a:ext>
            </a:extLst>
          </p:cNvPr>
          <p:cNvSpPr>
            <a:spLocks noGrp="1"/>
          </p:cNvSpPr>
          <p:nvPr>
            <p:ph type="title"/>
          </p:nvPr>
        </p:nvSpPr>
        <p:spPr>
          <a:xfrm>
            <a:off x="1422399" y="701749"/>
            <a:ext cx="9343065" cy="999460"/>
          </a:xfrm>
        </p:spPr>
        <p:txBody>
          <a:bodyPr>
            <a:normAutofit/>
          </a:bodyPr>
          <a:lstStyle/>
          <a:p>
            <a:pPr algn="ctr"/>
            <a:r>
              <a:rPr lang="en-US" dirty="0"/>
              <a:t>Case </a:t>
            </a:r>
            <a:r>
              <a:rPr lang="en-US"/>
              <a:t>Studies</a:t>
            </a:r>
            <a:r>
              <a:rPr lang="en-US" dirty="0"/>
              <a:t>:</a:t>
            </a:r>
            <a:endParaRPr lang="en-US"/>
          </a:p>
        </p:txBody>
      </p:sp>
      <p:sp>
        <p:nvSpPr>
          <p:cNvPr id="11" name="Rectangle 10">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4228F4-8057-B782-693C-279E4382D395}"/>
              </a:ext>
            </a:extLst>
          </p:cNvPr>
          <p:cNvGraphicFramePr>
            <a:graphicFrameLocks noGrp="1"/>
          </p:cNvGraphicFramePr>
          <p:nvPr>
            <p:ph idx="1"/>
            <p:extLst>
              <p:ext uri="{D42A27DB-BD31-4B8C-83A1-F6EECF244321}">
                <p14:modId xmlns:p14="http://schemas.microsoft.com/office/powerpoint/2010/main" val="258993008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95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rs in the parking lot">
            <a:extLst>
              <a:ext uri="{FF2B5EF4-FFF2-40B4-BE49-F238E27FC236}">
                <a16:creationId xmlns:a16="http://schemas.microsoft.com/office/drawing/2014/main" id="{3258530F-A66F-C630-D558-8234FD074072}"/>
              </a:ext>
            </a:extLst>
          </p:cNvPr>
          <p:cNvPicPr>
            <a:picLocks noChangeAspect="1"/>
          </p:cNvPicPr>
          <p:nvPr/>
        </p:nvPicPr>
        <p:blipFill>
          <a:blip r:embed="rId2">
            <a:alphaModFix amt="60000"/>
          </a:blip>
          <a:srcRect l="41433" r="7353"/>
          <a:stretch/>
        </p:blipFill>
        <p:spPr>
          <a:xfrm>
            <a:off x="-1" y="1"/>
            <a:ext cx="5295331" cy="6875834"/>
          </a:xfrm>
          <a:prstGeom prst="rect">
            <a:avLst/>
          </a:prstGeom>
        </p:spPr>
      </p:pic>
      <p:sp>
        <p:nvSpPr>
          <p:cNvPr id="2" name="Title 1">
            <a:extLst>
              <a:ext uri="{FF2B5EF4-FFF2-40B4-BE49-F238E27FC236}">
                <a16:creationId xmlns:a16="http://schemas.microsoft.com/office/drawing/2014/main" id="{3B7B532B-C29B-2F28-4405-A72C2AEE01E8}"/>
              </a:ext>
            </a:extLst>
          </p:cNvPr>
          <p:cNvSpPr>
            <a:spLocks noGrp="1"/>
          </p:cNvSpPr>
          <p:nvPr>
            <p:ph type="title"/>
          </p:nvPr>
        </p:nvSpPr>
        <p:spPr>
          <a:xfrm>
            <a:off x="591674" y="1395699"/>
            <a:ext cx="4223965" cy="4111831"/>
          </a:xfrm>
        </p:spPr>
        <p:txBody>
          <a:bodyPr>
            <a:normAutofit/>
          </a:bodyPr>
          <a:lstStyle/>
          <a:p>
            <a:pPr algn="ctr"/>
            <a:r>
              <a:rPr lang="en-US">
                <a:solidFill>
                  <a:srgbClr val="FFFFFF"/>
                </a:solidFill>
              </a:rPr>
              <a:t>Case Study 1: Logistic Companies</a:t>
            </a:r>
          </a:p>
        </p:txBody>
      </p:sp>
      <p:sp>
        <p:nvSpPr>
          <p:cNvPr id="3" name="Content Placeholder 2">
            <a:extLst>
              <a:ext uri="{FF2B5EF4-FFF2-40B4-BE49-F238E27FC236}">
                <a16:creationId xmlns:a16="http://schemas.microsoft.com/office/drawing/2014/main" id="{FD8B15F2-0869-5D15-4F03-4CAAF8A155C3}"/>
              </a:ext>
            </a:extLst>
          </p:cNvPr>
          <p:cNvSpPr>
            <a:spLocks noGrp="1"/>
          </p:cNvSpPr>
          <p:nvPr>
            <p:ph idx="1"/>
          </p:nvPr>
        </p:nvSpPr>
        <p:spPr>
          <a:xfrm>
            <a:off x="6096000" y="876300"/>
            <a:ext cx="5219700" cy="5105400"/>
          </a:xfrm>
        </p:spPr>
        <p:txBody>
          <a:bodyPr vert="horz" lIns="91440" tIns="45720" rIns="91440" bIns="45720" rtlCol="0">
            <a:normAutofit/>
          </a:bodyPr>
          <a:lstStyle/>
          <a:p>
            <a:pPr marL="514350" lvl="1" indent="-285750">
              <a:lnSpc>
                <a:spcPct val="140000"/>
              </a:lnSpc>
              <a:buFont typeface="Calibri"/>
              <a:buChar char="-"/>
            </a:pPr>
            <a:r>
              <a:rPr lang="en-US" sz="1300">
                <a:ea typeface="+mn-lt"/>
                <a:cs typeface="+mn-lt"/>
              </a:rPr>
              <a:t>Large logistics companies such as FedEx, UPS, USPS, and Amazon are experiencing significant operational inefficiencies due to urban traffic congestion. </a:t>
            </a:r>
          </a:p>
          <a:p>
            <a:pPr marL="514350" lvl="1" indent="-285750">
              <a:lnSpc>
                <a:spcPct val="140000"/>
              </a:lnSpc>
              <a:buClr>
                <a:srgbClr val="A2B5A9"/>
              </a:buClr>
              <a:buFont typeface="Calibri"/>
              <a:buChar char="-"/>
            </a:pPr>
            <a:r>
              <a:rPr lang="en-US" sz="1300">
                <a:ea typeface="+mn-lt"/>
                <a:cs typeface="+mn-lt"/>
              </a:rPr>
              <a:t>Up to 30% of urban traffic delays are caused by delivery vehicles searching for parking spaces.</a:t>
            </a:r>
          </a:p>
          <a:p>
            <a:pPr marL="514350" lvl="1" indent="-285750">
              <a:lnSpc>
                <a:spcPct val="140000"/>
              </a:lnSpc>
              <a:buClr>
                <a:srgbClr val="A2B5A9"/>
              </a:buClr>
              <a:buFont typeface="Calibri"/>
              <a:buChar char="-"/>
            </a:pPr>
            <a:r>
              <a:rPr lang="en-US" sz="1300">
                <a:ea typeface="+mn-lt"/>
                <a:cs typeface="+mn-lt"/>
              </a:rPr>
              <a:t>To meet delivery schedules, companies frequently violate parking regulations in dense urban areas.</a:t>
            </a:r>
          </a:p>
          <a:p>
            <a:pPr marL="514350" lvl="1" indent="-285750">
              <a:lnSpc>
                <a:spcPct val="140000"/>
              </a:lnSpc>
              <a:buClr>
                <a:srgbClr val="A2B5A9"/>
              </a:buClr>
              <a:buFont typeface="Calibri"/>
              <a:buChar char="-"/>
            </a:pPr>
            <a:r>
              <a:rPr lang="en-US" sz="1300">
                <a:ea typeface="+mn-lt"/>
                <a:cs typeface="+mn-lt"/>
              </a:rPr>
              <a:t>FedEx paid </a:t>
            </a:r>
            <a:r>
              <a:rPr lang="en-US" sz="1300" b="1">
                <a:ea typeface="+mn-lt"/>
                <a:cs typeface="+mn-lt"/>
              </a:rPr>
              <a:t>$9.8</a:t>
            </a:r>
            <a:r>
              <a:rPr lang="en-US" sz="1300">
                <a:ea typeface="+mn-lt"/>
                <a:cs typeface="+mn-lt"/>
              </a:rPr>
              <a:t> </a:t>
            </a:r>
            <a:r>
              <a:rPr lang="en-US" sz="1300" b="1">
                <a:ea typeface="+mn-lt"/>
                <a:cs typeface="+mn-lt"/>
              </a:rPr>
              <a:t>million </a:t>
            </a:r>
            <a:r>
              <a:rPr lang="en-US" sz="1300">
                <a:ea typeface="+mn-lt"/>
                <a:cs typeface="+mn-lt"/>
              </a:rPr>
              <a:t>for 146,019 parking violations in New York City in a single year whereas UPS paid </a:t>
            </a:r>
            <a:r>
              <a:rPr lang="en-US" sz="1300" b="1">
                <a:ea typeface="+mn-lt"/>
                <a:cs typeface="+mn-lt"/>
              </a:rPr>
              <a:t>$23</a:t>
            </a:r>
            <a:r>
              <a:rPr lang="en-US" sz="1300">
                <a:ea typeface="+mn-lt"/>
                <a:cs typeface="+mn-lt"/>
              </a:rPr>
              <a:t> </a:t>
            </a:r>
            <a:r>
              <a:rPr lang="en-US" sz="1300" b="1">
                <a:ea typeface="+mn-lt"/>
                <a:cs typeface="+mn-lt"/>
              </a:rPr>
              <a:t>million </a:t>
            </a:r>
            <a:r>
              <a:rPr lang="en-US" sz="1300">
                <a:ea typeface="+mn-lt"/>
                <a:cs typeface="+mn-lt"/>
              </a:rPr>
              <a:t>for 348,890 parking violations.</a:t>
            </a:r>
          </a:p>
          <a:p>
            <a:pPr lvl="1">
              <a:lnSpc>
                <a:spcPct val="140000"/>
              </a:lnSpc>
              <a:buClr>
                <a:srgbClr val="A2B5A9"/>
              </a:buClr>
            </a:pPr>
            <a:endParaRPr lang="en-US" sz="1300">
              <a:ea typeface="+mn-lt"/>
              <a:cs typeface="+mn-lt"/>
            </a:endParaRPr>
          </a:p>
          <a:p>
            <a:pPr marL="514350" lvl="1" indent="-285750">
              <a:lnSpc>
                <a:spcPct val="140000"/>
              </a:lnSpc>
              <a:buClr>
                <a:srgbClr val="A2B5A9"/>
              </a:buClr>
              <a:buFont typeface="Calibri"/>
              <a:buChar char="-"/>
            </a:pPr>
            <a:r>
              <a:rPr lang="en-US" sz="1300">
                <a:ea typeface="+mn-lt"/>
                <a:cs typeface="+mn-lt"/>
              </a:rPr>
              <a:t>Chang, S. (2020, February 18). </a:t>
            </a:r>
            <a:r>
              <a:rPr lang="en-US" sz="1300" i="1">
                <a:ea typeface="+mn-lt"/>
                <a:cs typeface="+mn-lt"/>
              </a:rPr>
              <a:t>UPS, FedEx Rack Up Parking Violations As City Struggles To Reduce Congestion</a:t>
            </a:r>
            <a:r>
              <a:rPr lang="en-US" sz="1300">
                <a:ea typeface="+mn-lt"/>
                <a:cs typeface="+mn-lt"/>
              </a:rPr>
              <a:t>. </a:t>
            </a:r>
            <a:r>
              <a:rPr lang="en-US" sz="1300" i="1">
                <a:ea typeface="+mn-lt"/>
                <a:cs typeface="+mn-lt"/>
              </a:rPr>
              <a:t>Gothamist</a:t>
            </a:r>
            <a:r>
              <a:rPr lang="en-US" sz="1300">
                <a:ea typeface="+mn-lt"/>
                <a:cs typeface="+mn-lt"/>
              </a:rPr>
              <a:t>. Retrieved from </a:t>
            </a:r>
            <a:r>
              <a:rPr lang="en-US" sz="1300">
                <a:ea typeface="+mn-lt"/>
                <a:cs typeface="+mn-lt"/>
                <a:hlinkClick r:id="rId3"/>
              </a:rPr>
              <a:t>https://gothamist.com/news/ups-fedex-rack-parking-violations-city-struggles-reduce-congestion</a:t>
            </a:r>
            <a:endParaRPr lang="en-US" sz="1300">
              <a:ea typeface="+mn-lt"/>
              <a:cs typeface="+mn-lt"/>
            </a:endParaRPr>
          </a:p>
        </p:txBody>
      </p:sp>
    </p:spTree>
    <p:extLst>
      <p:ext uri="{BB962C8B-B14F-4D97-AF65-F5344CB8AC3E}">
        <p14:creationId xmlns:p14="http://schemas.microsoft.com/office/powerpoint/2010/main" val="422570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591836-127A-3505-E8C0-C5EF659C303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s in a traffic jam">
            <a:extLst>
              <a:ext uri="{FF2B5EF4-FFF2-40B4-BE49-F238E27FC236}">
                <a16:creationId xmlns:a16="http://schemas.microsoft.com/office/drawing/2014/main" id="{B30A3BCC-09F7-ED58-940E-47F1F741691E}"/>
              </a:ext>
            </a:extLst>
          </p:cNvPr>
          <p:cNvPicPr>
            <a:picLocks noChangeAspect="1"/>
          </p:cNvPicPr>
          <p:nvPr/>
        </p:nvPicPr>
        <p:blipFill>
          <a:blip r:embed="rId2">
            <a:alphaModFix amt="60000"/>
          </a:blip>
          <a:srcRect l="24611" r="25331" b="2"/>
          <a:stretch/>
        </p:blipFill>
        <p:spPr>
          <a:xfrm>
            <a:off x="-1" y="1"/>
            <a:ext cx="5295331" cy="6875834"/>
          </a:xfrm>
          <a:prstGeom prst="rect">
            <a:avLst/>
          </a:prstGeom>
        </p:spPr>
      </p:pic>
      <p:sp>
        <p:nvSpPr>
          <p:cNvPr id="2" name="Title 1">
            <a:extLst>
              <a:ext uri="{FF2B5EF4-FFF2-40B4-BE49-F238E27FC236}">
                <a16:creationId xmlns:a16="http://schemas.microsoft.com/office/drawing/2014/main" id="{3EFCEC87-6C1F-6E07-F879-94F8C84FF84C}"/>
              </a:ext>
            </a:extLst>
          </p:cNvPr>
          <p:cNvSpPr>
            <a:spLocks noGrp="1"/>
          </p:cNvSpPr>
          <p:nvPr>
            <p:ph type="title"/>
          </p:nvPr>
        </p:nvSpPr>
        <p:spPr>
          <a:xfrm>
            <a:off x="591674" y="1395699"/>
            <a:ext cx="4223965" cy="4111831"/>
          </a:xfrm>
        </p:spPr>
        <p:txBody>
          <a:bodyPr>
            <a:normAutofit/>
          </a:bodyPr>
          <a:lstStyle/>
          <a:p>
            <a:pPr algn="ctr"/>
            <a:r>
              <a:rPr lang="en-US">
                <a:solidFill>
                  <a:srgbClr val="FFFFFF"/>
                </a:solidFill>
              </a:rPr>
              <a:t>Case Study 2: Public Congestion (in rural areas)</a:t>
            </a:r>
          </a:p>
        </p:txBody>
      </p:sp>
      <p:sp>
        <p:nvSpPr>
          <p:cNvPr id="3" name="Content Placeholder 2">
            <a:extLst>
              <a:ext uri="{FF2B5EF4-FFF2-40B4-BE49-F238E27FC236}">
                <a16:creationId xmlns:a16="http://schemas.microsoft.com/office/drawing/2014/main" id="{7B36B6BC-7178-16F5-5620-E947C3EB11B8}"/>
              </a:ext>
            </a:extLst>
          </p:cNvPr>
          <p:cNvSpPr>
            <a:spLocks noGrp="1"/>
          </p:cNvSpPr>
          <p:nvPr>
            <p:ph idx="1"/>
          </p:nvPr>
        </p:nvSpPr>
        <p:spPr>
          <a:xfrm>
            <a:off x="6096000" y="876300"/>
            <a:ext cx="5219700" cy="5105400"/>
          </a:xfrm>
        </p:spPr>
        <p:txBody>
          <a:bodyPr vert="horz" lIns="91440" tIns="45720" rIns="91440" bIns="45720" rtlCol="0">
            <a:normAutofit fontScale="92500" lnSpcReduction="10000"/>
          </a:bodyPr>
          <a:lstStyle/>
          <a:p>
            <a:pPr marL="342900" indent="-342900">
              <a:lnSpc>
                <a:spcPct val="140000"/>
              </a:lnSpc>
              <a:buClr>
                <a:srgbClr val="A2B5A9"/>
              </a:buClr>
              <a:buFont typeface="Calibri" panose="020B0604020202020204" pitchFamily="34" charset="0"/>
              <a:buChar char="-"/>
            </a:pPr>
            <a:r>
              <a:rPr lang="en-US" sz="1700"/>
              <a:t>Some cascading effects of port congestion</a:t>
            </a:r>
          </a:p>
          <a:p>
            <a:pPr marL="662940" lvl="2">
              <a:lnSpc>
                <a:spcPct val="140000"/>
              </a:lnSpc>
              <a:buClr>
                <a:srgbClr val="A2B5A9"/>
              </a:buClr>
              <a:buFont typeface="Wingdings" panose="020B0604020202020204" pitchFamily="34" charset="0"/>
              <a:buChar char="§"/>
            </a:pPr>
            <a:r>
              <a:rPr lang="en-US" sz="1700" b="0"/>
              <a:t>Delay of 'innocent' and unsuspecting vehicles due to port congestion</a:t>
            </a:r>
          </a:p>
          <a:p>
            <a:pPr marL="662940" lvl="2">
              <a:lnSpc>
                <a:spcPct val="140000"/>
              </a:lnSpc>
              <a:buClr>
                <a:srgbClr val="A2B5A9"/>
              </a:buClr>
              <a:buFont typeface="Wingdings" panose="020B0604020202020204" pitchFamily="34" charset="0"/>
              <a:buChar char="§"/>
            </a:pPr>
            <a:r>
              <a:rPr lang="en-US" sz="1700" b="0"/>
              <a:t>Increased resolution cost: time and money to unblock traffic</a:t>
            </a:r>
            <a:endParaRPr lang="en-US" sz="1700"/>
          </a:p>
          <a:p>
            <a:pPr>
              <a:lnSpc>
                <a:spcPct val="140000"/>
              </a:lnSpc>
              <a:buClr>
                <a:srgbClr val="A2B5A9"/>
              </a:buClr>
              <a:buFont typeface="Calibri" panose="020B0604020202020204" pitchFamily="34" charset="0"/>
              <a:buChar char="-"/>
            </a:pPr>
            <a:r>
              <a:rPr lang="en-US" sz="1700"/>
              <a:t>Examples:</a:t>
            </a:r>
          </a:p>
          <a:p>
            <a:pPr marL="834390" lvl="2" indent="-285750">
              <a:lnSpc>
                <a:spcPct val="140000"/>
              </a:lnSpc>
              <a:buClr>
                <a:srgbClr val="A2B5A9"/>
              </a:buClr>
              <a:buFont typeface="Wingdings"/>
              <a:buChar char="§"/>
            </a:pPr>
            <a:r>
              <a:rPr lang="en-US" sz="1700" b="1"/>
              <a:t>2020</a:t>
            </a:r>
            <a:r>
              <a:rPr lang="en-US" sz="1700" b="0"/>
              <a:t>: Backlog piling due to cargo and covid-19 supply chain disruptions which caused ships to wait off the coast for days to unload</a:t>
            </a:r>
          </a:p>
          <a:p>
            <a:pPr marL="834390" lvl="2" indent="-285750">
              <a:lnSpc>
                <a:spcPct val="140000"/>
              </a:lnSpc>
              <a:buClr>
                <a:srgbClr val="A2B5A9"/>
              </a:buClr>
              <a:buFont typeface="Wingdings"/>
              <a:buChar char="§"/>
            </a:pPr>
            <a:r>
              <a:rPr lang="en-US" sz="1700" b="1"/>
              <a:t>2016</a:t>
            </a:r>
            <a:r>
              <a:rPr lang="en-US" sz="1700" b="0"/>
              <a:t>: New York recorded significant delays for public transportation due to sudden rice in freight truck activities during road repairs and bridge maintenance </a:t>
            </a:r>
          </a:p>
          <a:p>
            <a:pPr marL="514350" lvl="1" indent="-285750">
              <a:lnSpc>
                <a:spcPct val="140000"/>
              </a:lnSpc>
              <a:buClr>
                <a:srgbClr val="A2B5A9"/>
              </a:buClr>
              <a:buFont typeface="Calibri"/>
              <a:buChar char="-"/>
            </a:pPr>
            <a:endParaRPr lang="en-US" sz="1700"/>
          </a:p>
        </p:txBody>
      </p:sp>
    </p:spTree>
    <p:extLst>
      <p:ext uri="{BB962C8B-B14F-4D97-AF65-F5344CB8AC3E}">
        <p14:creationId xmlns:p14="http://schemas.microsoft.com/office/powerpoint/2010/main" val="304154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xes On Rack In Warehouse">
            <a:extLst>
              <a:ext uri="{FF2B5EF4-FFF2-40B4-BE49-F238E27FC236}">
                <a16:creationId xmlns:a16="http://schemas.microsoft.com/office/drawing/2014/main" id="{DB7C380C-CB33-E989-CD89-6231ED8C7E31}"/>
              </a:ext>
            </a:extLst>
          </p:cNvPr>
          <p:cNvPicPr>
            <a:picLocks noChangeAspect="1"/>
          </p:cNvPicPr>
          <p:nvPr/>
        </p:nvPicPr>
        <p:blipFill>
          <a:blip r:embed="rId2">
            <a:alphaModFix amt="60000"/>
          </a:blip>
          <a:srcRect l="28993" r="19600" b="-1"/>
          <a:stretch/>
        </p:blipFill>
        <p:spPr>
          <a:xfrm>
            <a:off x="-1" y="1"/>
            <a:ext cx="5295331" cy="6875834"/>
          </a:xfrm>
          <a:prstGeom prst="rect">
            <a:avLst/>
          </a:prstGeom>
        </p:spPr>
      </p:pic>
      <p:sp>
        <p:nvSpPr>
          <p:cNvPr id="2" name="Title 1">
            <a:extLst>
              <a:ext uri="{FF2B5EF4-FFF2-40B4-BE49-F238E27FC236}">
                <a16:creationId xmlns:a16="http://schemas.microsoft.com/office/drawing/2014/main" id="{089C8375-C0E5-1DEB-ADD5-3DA27B3F38E0}"/>
              </a:ext>
            </a:extLst>
          </p:cNvPr>
          <p:cNvSpPr>
            <a:spLocks noGrp="1"/>
          </p:cNvSpPr>
          <p:nvPr>
            <p:ph type="title"/>
          </p:nvPr>
        </p:nvSpPr>
        <p:spPr>
          <a:xfrm>
            <a:off x="591674" y="1395699"/>
            <a:ext cx="4223965" cy="4111831"/>
          </a:xfrm>
        </p:spPr>
        <p:txBody>
          <a:bodyPr>
            <a:normAutofit/>
          </a:bodyPr>
          <a:lstStyle/>
          <a:p>
            <a:pPr algn="ctr"/>
            <a:r>
              <a:rPr lang="en-US">
                <a:solidFill>
                  <a:srgbClr val="FFFFFF"/>
                </a:solidFill>
              </a:rPr>
              <a:t>Case Study 3: Safety Concerns</a:t>
            </a:r>
          </a:p>
        </p:txBody>
      </p:sp>
      <p:sp>
        <p:nvSpPr>
          <p:cNvPr id="3" name="Content Placeholder 2">
            <a:extLst>
              <a:ext uri="{FF2B5EF4-FFF2-40B4-BE49-F238E27FC236}">
                <a16:creationId xmlns:a16="http://schemas.microsoft.com/office/drawing/2014/main" id="{12DF250A-1D09-CD37-D177-7443A50047EA}"/>
              </a:ext>
            </a:extLst>
          </p:cNvPr>
          <p:cNvSpPr>
            <a:spLocks noGrp="1"/>
          </p:cNvSpPr>
          <p:nvPr>
            <p:ph idx="1"/>
          </p:nvPr>
        </p:nvSpPr>
        <p:spPr>
          <a:xfrm>
            <a:off x="6096000" y="876300"/>
            <a:ext cx="5219700" cy="5105400"/>
          </a:xfrm>
        </p:spPr>
        <p:txBody>
          <a:bodyPr vert="horz" lIns="91440" tIns="45720" rIns="91440" bIns="45720" rtlCol="0">
            <a:normAutofit lnSpcReduction="10000"/>
          </a:bodyPr>
          <a:lstStyle/>
          <a:p>
            <a:pPr>
              <a:lnSpc>
                <a:spcPct val="140000"/>
              </a:lnSpc>
            </a:pPr>
            <a:r>
              <a:rPr lang="en-US" sz="1200" dirty="0"/>
              <a:t>In 2018, a large grocery delivery service warehouse opened in New York City.</a:t>
            </a:r>
          </a:p>
          <a:p>
            <a:pPr>
              <a:lnSpc>
                <a:spcPct val="140000"/>
              </a:lnSpc>
              <a:buClr>
                <a:srgbClr val="A2B5A9"/>
              </a:buClr>
            </a:pPr>
            <a:r>
              <a:rPr lang="en-US" sz="1200" dirty="0"/>
              <a:t>Measurements (pre and post) were taken at eight sites around the area. Black carbon and fine particulate matter readings were taken to characterize air pollution, while decibel readings were used to measure noise pollution.</a:t>
            </a:r>
          </a:p>
          <a:p>
            <a:pPr>
              <a:lnSpc>
                <a:spcPct val="140000"/>
              </a:lnSpc>
              <a:buClr>
                <a:srgbClr val="A2B5A9"/>
              </a:buClr>
            </a:pPr>
            <a:r>
              <a:rPr lang="en-US" sz="1200" dirty="0"/>
              <a:t>The result was that increased traffic translated into mean predicted increases of 0.003 ug/m^3 (black carbon) and 0.06 dBA (noise).</a:t>
            </a:r>
          </a:p>
          <a:p>
            <a:pPr>
              <a:lnSpc>
                <a:spcPct val="140000"/>
              </a:lnSpc>
              <a:buClr>
                <a:srgbClr val="A2B5A9"/>
              </a:buClr>
            </a:pPr>
            <a:r>
              <a:rPr lang="en-US" sz="1200" dirty="0"/>
              <a:t>This increase in air pollution was considered significant by the study.</a:t>
            </a:r>
          </a:p>
          <a:p>
            <a:pPr>
              <a:lnSpc>
                <a:spcPct val="140000"/>
              </a:lnSpc>
              <a:buClr>
                <a:srgbClr val="A2B5A9"/>
              </a:buClr>
            </a:pPr>
            <a:r>
              <a:rPr lang="en-US" sz="1200" dirty="0"/>
              <a:t>This case study shows that the impact of increased delivery transit on air quality is significant and poses a safety concern to residents living proximal to the routes.</a:t>
            </a:r>
          </a:p>
          <a:p>
            <a:pPr>
              <a:lnSpc>
                <a:spcPct val="140000"/>
              </a:lnSpc>
              <a:buClr>
                <a:srgbClr val="A2B5A9"/>
              </a:buClr>
            </a:pPr>
            <a:r>
              <a:rPr lang="en-US" sz="1200" dirty="0" err="1">
                <a:ea typeface="+mn-lt"/>
                <a:cs typeface="+mn-lt"/>
              </a:rPr>
              <a:t>Shearston</a:t>
            </a:r>
            <a:r>
              <a:rPr lang="en-US" sz="1200" dirty="0">
                <a:ea typeface="+mn-lt"/>
                <a:cs typeface="+mn-lt"/>
              </a:rPr>
              <a:t>, J. A., Johnson, A. M., Domingo </a:t>
            </a:r>
            <a:r>
              <a:rPr lang="en-US" sz="1200" dirty="0" err="1">
                <a:ea typeface="+mn-lt"/>
                <a:cs typeface="+mn-lt"/>
              </a:rPr>
              <a:t>Relloso</a:t>
            </a:r>
            <a:r>
              <a:rPr lang="en-US" sz="1200" dirty="0">
                <a:ea typeface="+mn-lt"/>
                <a:cs typeface="+mn-lt"/>
              </a:rPr>
              <a:t>, A., </a:t>
            </a:r>
            <a:r>
              <a:rPr lang="en-US" sz="1200" dirty="0" err="1">
                <a:ea typeface="+mn-lt"/>
                <a:cs typeface="+mn-lt"/>
              </a:rPr>
              <a:t>Kioumourtzoglou</a:t>
            </a:r>
            <a:r>
              <a:rPr lang="en-US" sz="1200" dirty="0">
                <a:ea typeface="+mn-lt"/>
                <a:cs typeface="+mn-lt"/>
              </a:rPr>
              <a:t>, M. A., Hernandez, D., Ross, J., </a:t>
            </a:r>
            <a:r>
              <a:rPr lang="en-US" sz="1200" dirty="0" err="1">
                <a:ea typeface="+mn-lt"/>
                <a:cs typeface="+mn-lt"/>
              </a:rPr>
              <a:t>Chillrud</a:t>
            </a:r>
            <a:r>
              <a:rPr lang="en-US" sz="1200" dirty="0">
                <a:ea typeface="+mn-lt"/>
                <a:cs typeface="+mn-lt"/>
              </a:rPr>
              <a:t>, S. N., &amp; </a:t>
            </a:r>
            <a:r>
              <a:rPr lang="en-US" sz="1200" dirty="0" err="1">
                <a:ea typeface="+mn-lt"/>
                <a:cs typeface="+mn-lt"/>
              </a:rPr>
              <a:t>Hilpert</a:t>
            </a:r>
            <a:r>
              <a:rPr lang="en-US" sz="1200" dirty="0">
                <a:ea typeface="+mn-lt"/>
                <a:cs typeface="+mn-lt"/>
              </a:rPr>
              <a:t>, M. (2021). A South Bronx Community-based Study: Impacts on Traffic, Air Pollution, and Noise from a Large Delivery Service Warehouse. </a:t>
            </a:r>
            <a:r>
              <a:rPr lang="en-US" sz="1200" i="1" dirty="0">
                <a:ea typeface="+mn-lt"/>
                <a:cs typeface="+mn-lt"/>
              </a:rPr>
              <a:t>Environmental Health Perspectives. Supplements</a:t>
            </a:r>
            <a:r>
              <a:rPr lang="en-US" sz="1200" dirty="0">
                <a:ea typeface="+mn-lt"/>
                <a:cs typeface="+mn-lt"/>
              </a:rPr>
              <a:t>, </a:t>
            </a:r>
            <a:r>
              <a:rPr lang="en-US" sz="1200" i="1" dirty="0">
                <a:ea typeface="+mn-lt"/>
                <a:cs typeface="+mn-lt"/>
              </a:rPr>
              <a:t>2021</a:t>
            </a:r>
            <a:r>
              <a:rPr lang="en-US" sz="1200" dirty="0">
                <a:ea typeface="+mn-lt"/>
                <a:cs typeface="+mn-lt"/>
              </a:rPr>
              <a:t>(1). </a:t>
            </a:r>
            <a:r>
              <a:rPr lang="en-US" sz="1200" dirty="0">
                <a:ea typeface="+mn-lt"/>
                <a:cs typeface="+mn-lt"/>
                <a:hlinkClick r:id="rId3"/>
              </a:rPr>
              <a:t>https://doi.org/10.1289/isee.2021.P-360</a:t>
            </a:r>
            <a:endParaRPr lang="en-US" sz="1200" dirty="0"/>
          </a:p>
          <a:p>
            <a:pPr>
              <a:lnSpc>
                <a:spcPct val="140000"/>
              </a:lnSpc>
              <a:buClr>
                <a:srgbClr val="A2B5A9"/>
              </a:buClr>
            </a:pPr>
            <a:endParaRPr lang="en-US" sz="1100" dirty="0"/>
          </a:p>
          <a:p>
            <a:pPr>
              <a:lnSpc>
                <a:spcPct val="140000"/>
              </a:lnSpc>
              <a:buClr>
                <a:srgbClr val="A2B5A9"/>
              </a:buClr>
            </a:pPr>
            <a:endParaRPr lang="en-US" sz="1100" dirty="0"/>
          </a:p>
        </p:txBody>
      </p:sp>
    </p:spTree>
    <p:extLst>
      <p:ext uri="{BB962C8B-B14F-4D97-AF65-F5344CB8AC3E}">
        <p14:creationId xmlns:p14="http://schemas.microsoft.com/office/powerpoint/2010/main" val="43957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03FFE-7557-1883-363F-EE6516CE522D}"/>
              </a:ext>
            </a:extLst>
          </p:cNvPr>
          <p:cNvSpPr>
            <a:spLocks noGrp="1"/>
          </p:cNvSpPr>
          <p:nvPr>
            <p:ph type="title"/>
          </p:nvPr>
        </p:nvSpPr>
        <p:spPr>
          <a:xfrm>
            <a:off x="1073810" y="696226"/>
            <a:ext cx="8675712" cy="981892"/>
          </a:xfrm>
        </p:spPr>
        <p:txBody>
          <a:bodyPr>
            <a:normAutofit/>
          </a:bodyPr>
          <a:lstStyle/>
          <a:p>
            <a:r>
              <a:rPr lang="en-US" dirty="0"/>
              <a:t>Challenges </a:t>
            </a:r>
          </a:p>
        </p:txBody>
      </p:sp>
      <p:sp>
        <p:nvSpPr>
          <p:cNvPr id="11" name="Rectangle 10">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4"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0D89725-5DBE-B76D-A714-FE8D81F0C239}"/>
              </a:ext>
            </a:extLst>
          </p:cNvPr>
          <p:cNvSpPr>
            <a:spLocks noGrp="1"/>
          </p:cNvSpPr>
          <p:nvPr>
            <p:ph idx="1"/>
          </p:nvPr>
        </p:nvSpPr>
        <p:spPr>
          <a:xfrm>
            <a:off x="1086357" y="2342775"/>
            <a:ext cx="5009643" cy="3197413"/>
          </a:xfrm>
        </p:spPr>
        <p:txBody>
          <a:bodyPr vert="horz" lIns="91440" tIns="45720" rIns="91440" bIns="45720" rtlCol="0">
            <a:normAutofit/>
          </a:bodyPr>
          <a:lstStyle/>
          <a:p>
            <a:pPr marL="0" indent="0">
              <a:buNone/>
            </a:pPr>
            <a:r>
              <a:rPr lang="en-US" b="1" dirty="0">
                <a:ea typeface="+mn-lt"/>
                <a:cs typeface="+mn-lt"/>
              </a:rPr>
              <a:t>      Active Challenges (Direct impact on logistics companies)</a:t>
            </a:r>
            <a:endParaRPr lang="en-US" dirty="0"/>
          </a:p>
          <a:p>
            <a:pPr marL="457200" indent="-457200">
              <a:buFont typeface="+mj-lt"/>
              <a:buAutoNum type="arabicPeriod"/>
            </a:pPr>
            <a:r>
              <a:rPr lang="en-US" dirty="0"/>
              <a:t>Static Routing Systems</a:t>
            </a:r>
          </a:p>
          <a:p>
            <a:pPr marL="457200" indent="-457200">
              <a:buClr>
                <a:srgbClr val="A2B5A9"/>
              </a:buClr>
              <a:buAutoNum type="arabicPeriod"/>
            </a:pPr>
            <a:r>
              <a:rPr lang="en-US" dirty="0">
                <a:ea typeface="+mn-lt"/>
                <a:cs typeface="+mn-lt"/>
              </a:rPr>
              <a:t>Lack of Priority Access </a:t>
            </a:r>
            <a:endParaRPr lang="en-US" dirty="0"/>
          </a:p>
          <a:p>
            <a:pPr marL="457200" indent="-457200">
              <a:buClr>
                <a:srgbClr val="E2E8E4">
                  <a:lumMod val="75000"/>
                </a:srgbClr>
              </a:buClr>
              <a:buAutoNum type="arabicPeriod"/>
            </a:pPr>
            <a:r>
              <a:rPr lang="en-US" dirty="0">
                <a:ea typeface="+mn-lt"/>
                <a:cs typeface="+mn-lt"/>
              </a:rPr>
              <a:t>Fragmented Data Ecosystems</a:t>
            </a:r>
          </a:p>
          <a:p>
            <a:pPr marL="0" indent="0">
              <a:buClr>
                <a:srgbClr val="A2B5A9"/>
              </a:buClr>
              <a:buNone/>
            </a:pPr>
            <a:endParaRPr lang="en-US" dirty="0">
              <a:cs typeface="Arial"/>
            </a:endParaRPr>
          </a:p>
          <a:p>
            <a:pPr>
              <a:buClr>
                <a:srgbClr val="A2B5A9"/>
              </a:buClr>
            </a:pPr>
            <a:endParaRPr lang="en-US" dirty="0"/>
          </a:p>
          <a:p>
            <a:pPr lvl="1">
              <a:buClr>
                <a:srgbClr val="A2B5A9"/>
              </a:buClr>
            </a:pPr>
            <a:endParaRPr lang="en-US" dirty="0"/>
          </a:p>
        </p:txBody>
      </p:sp>
      <p:grpSp>
        <p:nvGrpSpPr>
          <p:cNvPr id="57" name="Group 56">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8"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Boxes and roller conveyor">
            <a:extLst>
              <a:ext uri="{FF2B5EF4-FFF2-40B4-BE49-F238E27FC236}">
                <a16:creationId xmlns:a16="http://schemas.microsoft.com/office/drawing/2014/main" id="{D9712356-3E4F-46DE-F66B-74ED1E6915AA}"/>
              </a:ext>
            </a:extLst>
          </p:cNvPr>
          <p:cNvPicPr>
            <a:picLocks noChangeAspect="1"/>
          </p:cNvPicPr>
          <p:nvPr/>
        </p:nvPicPr>
        <p:blipFill>
          <a:blip r:embed="rId2"/>
          <a:srcRect r="1" b="2380"/>
          <a:stretch/>
        </p:blipFill>
        <p:spPr>
          <a:xfrm>
            <a:off x="6586071" y="1879643"/>
            <a:ext cx="5613519" cy="4109986"/>
          </a:xfrm>
          <a:prstGeom prst="rect">
            <a:avLst/>
          </a:prstGeom>
        </p:spPr>
      </p:pic>
    </p:spTree>
    <p:extLst>
      <p:ext uri="{BB962C8B-B14F-4D97-AF65-F5344CB8AC3E}">
        <p14:creationId xmlns:p14="http://schemas.microsoft.com/office/powerpoint/2010/main" val="410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1" name="Group 13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3" name="Freeform 132">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89" name="Rectangle 18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30865D77-3585-8A60-0539-4319EF21D7FE}"/>
              </a:ext>
            </a:extLst>
          </p:cNvPr>
          <p:cNvPicPr>
            <a:picLocks noChangeAspect="1"/>
          </p:cNvPicPr>
          <p:nvPr/>
        </p:nvPicPr>
        <p:blipFill>
          <a:blip r:embed="rId2">
            <a:alphaModFix amt="60000"/>
          </a:blip>
          <a:srcRect l="21660" r="27126"/>
          <a:stretch/>
        </p:blipFill>
        <p:spPr>
          <a:xfrm>
            <a:off x="-1" y="1"/>
            <a:ext cx="5295331" cy="6875834"/>
          </a:xfrm>
          <a:prstGeom prst="rect">
            <a:avLst/>
          </a:prstGeom>
        </p:spPr>
      </p:pic>
      <p:sp>
        <p:nvSpPr>
          <p:cNvPr id="3" name="TextBox 2">
            <a:extLst>
              <a:ext uri="{FF2B5EF4-FFF2-40B4-BE49-F238E27FC236}">
                <a16:creationId xmlns:a16="http://schemas.microsoft.com/office/drawing/2014/main" id="{2C515556-CEF2-23C4-9E7E-760169664D48}"/>
              </a:ext>
            </a:extLst>
          </p:cNvPr>
          <p:cNvSpPr txBox="1"/>
          <p:nvPr/>
        </p:nvSpPr>
        <p:spPr>
          <a:xfrm>
            <a:off x="6096000" y="876300"/>
            <a:ext cx="5219700" cy="5105400"/>
          </a:xfrm>
          <a:prstGeom prst="rect">
            <a:avLst/>
          </a:prstGeom>
        </p:spPr>
        <p:txBody>
          <a:bodyPr vert="horz" lIns="91440" tIns="45720" rIns="91440" bIns="45720" rtlCol="0">
            <a:normAutofit/>
          </a:bodyPr>
          <a:lstStyle/>
          <a:p>
            <a:pPr marL="0" indent="0">
              <a:lnSpc>
                <a:spcPct val="150000"/>
              </a:lnSpc>
              <a:spcAft>
                <a:spcPts val="600"/>
              </a:spcAft>
              <a:buClr>
                <a:schemeClr val="bg2">
                  <a:lumMod val="75000"/>
                </a:schemeClr>
              </a:buClr>
              <a:buNone/>
            </a:pPr>
            <a:r>
              <a:rPr lang="en-US" b="1">
                <a:solidFill>
                  <a:schemeClr val="tx2"/>
                </a:solidFill>
              </a:rPr>
              <a:t>Passive Challenges (Indirect impact on public / environment)</a:t>
            </a:r>
          </a:p>
          <a:p>
            <a:pPr marL="0" indent="0">
              <a:lnSpc>
                <a:spcPct val="150000"/>
              </a:lnSpc>
              <a:spcAft>
                <a:spcPts val="600"/>
              </a:spcAft>
              <a:buClr>
                <a:schemeClr val="bg2">
                  <a:lumMod val="75000"/>
                </a:schemeClr>
              </a:buClr>
              <a:buNone/>
            </a:pPr>
            <a:endParaRPr lang="en-US">
              <a:solidFill>
                <a:schemeClr val="tx2"/>
              </a:solidFill>
            </a:endParaRPr>
          </a:p>
          <a:p>
            <a:pPr marL="457200" indent="-457200">
              <a:lnSpc>
                <a:spcPct val="150000"/>
              </a:lnSpc>
              <a:spcAft>
                <a:spcPts val="600"/>
              </a:spcAft>
              <a:buClr>
                <a:schemeClr val="bg2">
                  <a:lumMod val="75000"/>
                </a:schemeClr>
              </a:buClr>
              <a:buAutoNum type="arabicPeriod"/>
            </a:pPr>
            <a:r>
              <a:rPr lang="en-US">
                <a:solidFill>
                  <a:schemeClr val="tx2"/>
                </a:solidFill>
              </a:rPr>
              <a:t>Public Congestions in the rural area</a:t>
            </a:r>
          </a:p>
          <a:p>
            <a:pPr marL="457200" indent="-457200">
              <a:lnSpc>
                <a:spcPct val="150000"/>
              </a:lnSpc>
              <a:spcAft>
                <a:spcPts val="600"/>
              </a:spcAft>
              <a:buClr>
                <a:schemeClr val="bg2">
                  <a:lumMod val="75000"/>
                </a:schemeClr>
              </a:buClr>
              <a:buAutoNum type="arabicPeriod"/>
            </a:pPr>
            <a:r>
              <a:rPr lang="en-US">
                <a:solidFill>
                  <a:schemeClr val="tx2"/>
                </a:solidFill>
              </a:rPr>
              <a:t>Environmental Degradation</a:t>
            </a:r>
          </a:p>
          <a:p>
            <a:pPr marL="457200" indent="-457200">
              <a:lnSpc>
                <a:spcPct val="150000"/>
              </a:lnSpc>
              <a:spcAft>
                <a:spcPts val="600"/>
              </a:spcAft>
              <a:buClr>
                <a:schemeClr val="bg2">
                  <a:lumMod val="75000"/>
                </a:schemeClr>
              </a:buClr>
              <a:buAutoNum type="arabicPeriod"/>
            </a:pPr>
            <a:r>
              <a:rPr lang="en-US">
                <a:solidFill>
                  <a:schemeClr val="tx2"/>
                </a:solidFill>
              </a:rPr>
              <a:t>Community Disruption</a:t>
            </a:r>
          </a:p>
        </p:txBody>
      </p:sp>
    </p:spTree>
    <p:extLst>
      <p:ext uri="{BB962C8B-B14F-4D97-AF65-F5344CB8AC3E}">
        <p14:creationId xmlns:p14="http://schemas.microsoft.com/office/powerpoint/2010/main" val="131704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2" name="Rectangle 351">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 name="Picture 347" descr="Boxes on conveyor belt&#10;&#10;Description automatically generated">
            <a:extLst>
              <a:ext uri="{FF2B5EF4-FFF2-40B4-BE49-F238E27FC236}">
                <a16:creationId xmlns:a16="http://schemas.microsoft.com/office/drawing/2014/main" id="{2ED440B7-38C3-8BB2-657B-B1C854750B3D}"/>
              </a:ext>
            </a:extLst>
          </p:cNvPr>
          <p:cNvPicPr>
            <a:picLocks noChangeAspect="1"/>
          </p:cNvPicPr>
          <p:nvPr/>
        </p:nvPicPr>
        <p:blipFill>
          <a:blip r:embed="rId2">
            <a:alphaModFix amt="60000"/>
          </a:blip>
          <a:srcRect l="30146" r="26534" b="-1"/>
          <a:stretch/>
        </p:blipFill>
        <p:spPr>
          <a:xfrm>
            <a:off x="-1" y="1"/>
            <a:ext cx="5295331" cy="6875834"/>
          </a:xfrm>
          <a:prstGeom prst="rect">
            <a:avLst/>
          </a:prstGeom>
        </p:spPr>
      </p:pic>
      <p:sp>
        <p:nvSpPr>
          <p:cNvPr id="2" name="Title 1">
            <a:extLst>
              <a:ext uri="{FF2B5EF4-FFF2-40B4-BE49-F238E27FC236}">
                <a16:creationId xmlns:a16="http://schemas.microsoft.com/office/drawing/2014/main" id="{F1B1FFBF-D921-DD74-3EDA-69F22D9E1D23}"/>
              </a:ext>
            </a:extLst>
          </p:cNvPr>
          <p:cNvSpPr>
            <a:spLocks noGrp="1"/>
          </p:cNvSpPr>
          <p:nvPr>
            <p:ph type="title"/>
          </p:nvPr>
        </p:nvSpPr>
        <p:spPr>
          <a:xfrm>
            <a:off x="591674" y="1395699"/>
            <a:ext cx="4223965" cy="4111831"/>
          </a:xfrm>
        </p:spPr>
        <p:txBody>
          <a:bodyPr>
            <a:normAutofit/>
          </a:bodyPr>
          <a:lstStyle/>
          <a:p>
            <a:pPr algn="ctr"/>
            <a:r>
              <a:rPr lang="en-US">
                <a:solidFill>
                  <a:srgbClr val="FFFFFF"/>
                </a:solidFill>
              </a:rPr>
              <a:t>Requirements:</a:t>
            </a:r>
          </a:p>
        </p:txBody>
      </p:sp>
      <p:sp>
        <p:nvSpPr>
          <p:cNvPr id="287" name="Content Placeholder 2">
            <a:extLst>
              <a:ext uri="{FF2B5EF4-FFF2-40B4-BE49-F238E27FC236}">
                <a16:creationId xmlns:a16="http://schemas.microsoft.com/office/drawing/2014/main" id="{542221E7-D5E7-18B6-39A2-C267D8D740A0}"/>
              </a:ext>
            </a:extLst>
          </p:cNvPr>
          <p:cNvSpPr>
            <a:spLocks noGrp="1"/>
          </p:cNvSpPr>
          <p:nvPr>
            <p:ph idx="1"/>
          </p:nvPr>
        </p:nvSpPr>
        <p:spPr>
          <a:xfrm>
            <a:off x="6096000" y="876300"/>
            <a:ext cx="5219700" cy="5105400"/>
          </a:xfrm>
        </p:spPr>
        <p:txBody>
          <a:bodyPr vert="horz" lIns="91440" tIns="45720" rIns="91440" bIns="45720" rtlCol="0">
            <a:noAutofit/>
          </a:bodyPr>
          <a:lstStyle/>
          <a:p>
            <a:pPr>
              <a:lnSpc>
                <a:spcPct val="140000"/>
              </a:lnSpc>
              <a:buClr>
                <a:srgbClr val="E2E8E4">
                  <a:lumMod val="75000"/>
                </a:srgbClr>
              </a:buClr>
            </a:pPr>
            <a:r>
              <a:rPr lang="en-US" sz="1800" dirty="0"/>
              <a:t>The system must support multiple vehicle coordination.</a:t>
            </a:r>
          </a:p>
          <a:p>
            <a:pPr>
              <a:lnSpc>
                <a:spcPct val="140000"/>
              </a:lnSpc>
              <a:buClr>
                <a:srgbClr val="E2E8E4">
                  <a:lumMod val="75000"/>
                </a:srgbClr>
              </a:buClr>
            </a:pPr>
            <a:r>
              <a:rPr lang="en-US" sz="1800" dirty="0"/>
              <a:t>The system must forecast signal timings and optimize vehicle movement to modify routes in order to reduce stops at red lights.</a:t>
            </a:r>
          </a:p>
          <a:p>
            <a:pPr>
              <a:lnSpc>
                <a:spcPct val="140000"/>
              </a:lnSpc>
              <a:buClr>
                <a:srgbClr val="E2E8E4">
                  <a:lumMod val="75000"/>
                </a:srgbClr>
              </a:buClr>
            </a:pPr>
            <a:r>
              <a:rPr lang="en-US" sz="1800" dirty="0"/>
              <a:t>The system must be able to easily integrate with current supply chain management and logistics platforms in order to provide real-time updates.</a:t>
            </a:r>
          </a:p>
          <a:p>
            <a:pPr>
              <a:lnSpc>
                <a:spcPct val="140000"/>
              </a:lnSpc>
              <a:buClr>
                <a:srgbClr val="A2B5A9"/>
              </a:buClr>
            </a:pPr>
            <a:r>
              <a:rPr lang="en-US" sz="1800" dirty="0"/>
              <a:t>The system must analyze historical and real-time data for predictive analytics</a:t>
            </a:r>
          </a:p>
          <a:p>
            <a:pPr>
              <a:lnSpc>
                <a:spcPct val="140000"/>
              </a:lnSpc>
              <a:buClr>
                <a:srgbClr val="E2E8E4">
                  <a:lumMod val="75000"/>
                </a:srgbClr>
              </a:buClr>
            </a:pPr>
            <a:r>
              <a:rPr lang="en-US" sz="1800" dirty="0"/>
              <a:t>The system must enforce speed limit to achieve safety concerns.</a:t>
            </a:r>
          </a:p>
        </p:txBody>
      </p:sp>
    </p:spTree>
    <p:extLst>
      <p:ext uri="{BB962C8B-B14F-4D97-AF65-F5344CB8AC3E}">
        <p14:creationId xmlns:p14="http://schemas.microsoft.com/office/powerpoint/2010/main" val="1579371376"/>
      </p:ext>
    </p:extLst>
  </p:cSld>
  <p:clrMapOvr>
    <a:masterClrMapping/>
  </p:clrMapOvr>
</p:sld>
</file>

<file path=ppt/theme/theme1.xml><?xml version="1.0" encoding="utf-8"?>
<a:theme xmlns:a="http://schemas.openxmlformats.org/drawingml/2006/main" name="Bohemia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134</TotalTime>
  <Words>616</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Calibri</vt:lpstr>
      <vt:lpstr>Modern Love</vt:lpstr>
      <vt:lpstr>Times New Roman</vt:lpstr>
      <vt:lpstr>Wingdings</vt:lpstr>
      <vt:lpstr>BohemianVTI</vt:lpstr>
      <vt:lpstr>Enhancing DALI Smart Traffic System with Logistic Vehicles Integration</vt:lpstr>
      <vt:lpstr>Problem Statement</vt:lpstr>
      <vt:lpstr>Case Studies:</vt:lpstr>
      <vt:lpstr>Case Study 1: Logistic Companies</vt:lpstr>
      <vt:lpstr>Case Study 2: Public Congestion (in rural areas)</vt:lpstr>
      <vt:lpstr>Case Study 3: Safety Concerns</vt:lpstr>
      <vt:lpstr>Challenges </vt:lpstr>
      <vt:lpstr>PowerPoint Presentation</vt:lpstr>
      <vt:lpstr>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DALI Smart Traffic System with Logistic Vehicles Integration</dc:title>
  <dc:creator>Anuja, FNU</dc:creator>
  <cp:lastModifiedBy>Anuja, FNU</cp:lastModifiedBy>
  <cp:revision>2</cp:revision>
  <dcterms:created xsi:type="dcterms:W3CDTF">2025-02-04T03:04:05Z</dcterms:created>
  <dcterms:modified xsi:type="dcterms:W3CDTF">2025-02-04T05:18:32Z</dcterms:modified>
</cp:coreProperties>
</file>