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6" r:id="rId6"/>
    <p:sldId id="267" r:id="rId7"/>
    <p:sldId id="268" r:id="rId8"/>
    <p:sldId id="269" r:id="rId9"/>
    <p:sldId id="270" r:id="rId10"/>
    <p:sldId id="275" r:id="rId11"/>
    <p:sldId id="276" r:id="rId12"/>
    <p:sldId id="272" r:id="rId13"/>
    <p:sldId id="274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99" autoAdjust="0"/>
  </p:normalViewPr>
  <p:slideViewPr>
    <p:cSldViewPr snapToGrid="0">
      <p:cViewPr varScale="1">
        <p:scale>
          <a:sx n="75" d="100"/>
          <a:sy n="75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8633F-D660-44D0-A243-7F2881FF5672}" type="datetimeFigureOut">
              <a:rPr lang="en-IN" smtClean="0"/>
              <a:t>15-02-2018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12CBB-04AD-4F33-8606-91930F50E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4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12CBB-04AD-4F33-8606-91930F50EE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9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12CBB-04AD-4F33-8606-91930F50EE5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2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12CBB-04AD-4F33-8606-91930F50EE5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6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12CBB-04AD-4F33-8606-91930F50EE5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8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12CBB-04AD-4F33-8606-91930F50EE5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6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12CBB-04AD-4F33-8606-91930F50EE5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24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12CBB-04AD-4F33-8606-91930F50EE5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7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4B0B-A372-4E9E-A0A7-3F0B4B70D67A}" type="datetime1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86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E42A-C949-4B7F-A532-88D68860DE9C}" type="datetime1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E8F9-B99F-4D71-90A9-CD4DF2F9A582}" type="datetime1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9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1424-6FC5-4B06-9BEE-34E0E3D00975}" type="datetime1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43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77B6-E9E0-4B60-A293-49D32CE8AD9A}" type="datetime1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2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BEE6-7826-4907-A467-0D7F45D3EC44}" type="datetime1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BD3-CCC3-48E6-AEA3-FB6C2B60B178}" type="datetime1">
              <a:rPr lang="en-IN" smtClean="0"/>
              <a:t>15-02-2018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DFAB-3DED-486C-9403-34E9C19E70CF}" type="datetime1">
              <a:rPr lang="en-IN" smtClean="0"/>
              <a:t>15-02-2018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6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571F-00B9-4014-A619-9E5FDDCBEBB2}" type="datetime1">
              <a:rPr lang="en-IN" smtClean="0"/>
              <a:t>15-02-2018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0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543C-83A6-4ADC-96BA-5001D5F5DEA2}" type="datetime1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729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AD00-E643-476A-9893-4F87402B5495}" type="datetime1">
              <a:rPr lang="en-IN" smtClean="0"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9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0B1F-95BB-44E2-A7B4-B9AA959BF8F7}" type="datetime1">
              <a:rPr lang="en-IN" smtClean="0"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DB55-251B-4146-90FC-9767F093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44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"/>
            <a:lum/>
          </a:blip>
          <a:srcRect/>
          <a:stretch>
            <a:fillRect t="-52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37624" y="1951538"/>
            <a:ext cx="8598878" cy="784830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IN" sz="4500" u="sng" dirty="0">
                <a:solidFill>
                  <a:schemeClr val="accent2">
                    <a:lumMod val="75000"/>
                  </a:schemeClr>
                </a:solidFill>
              </a:rPr>
              <a:t>WIRELESS ROBOTIC ARM</a:t>
            </a:r>
            <a:endParaRPr lang="en-IN" sz="45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6000" y="4426662"/>
            <a:ext cx="3280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SHASHIKUMAR K      1PE14EC132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R S KARAN                 1PE14EC103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KALAVATHI HK          1PE15EC411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ANUJA HALYAL          1PE14EC022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813" y="4659343"/>
            <a:ext cx="33719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dirty="0">
                <a:solidFill>
                  <a:schemeClr val="accent5">
                    <a:lumMod val="50000"/>
                  </a:schemeClr>
                </a:solidFill>
              </a:rPr>
              <a:t>PROJECT GUIDE: Prof ANAND</a:t>
            </a:r>
            <a:endParaRPr lang="en-IN" sz="2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5999" y="3827736"/>
            <a:ext cx="25427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accent5">
                    <a:lumMod val="50000"/>
                  </a:schemeClr>
                </a:solidFill>
              </a:rPr>
              <a:t>TEAM MEMBERS:</a:t>
            </a:r>
            <a:endParaRPr lang="en-IN" sz="2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E9DB55-251B-4146-90FC-9767F093C2FE}" type="slidenum">
              <a:rPr lang="en-IN" smtClean="0"/>
              <a:t>1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68814" y="4266929"/>
            <a:ext cx="250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accent5">
                    <a:lumMod val="50000"/>
                  </a:schemeClr>
                </a:solidFill>
              </a:rPr>
              <a:t>GROUP 46</a:t>
            </a:r>
            <a:endParaRPr lang="en-IN" sz="27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378201" y="2571751"/>
            <a:ext cx="59309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IN" sz="4500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6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"/>
          <a:stretch/>
        </p:blipFill>
        <p:spPr>
          <a:xfrm>
            <a:off x="0" y="857251"/>
            <a:ext cx="9144000" cy="5381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0" t="25947" r="7303" b="14675"/>
          <a:stretch/>
        </p:blipFill>
        <p:spPr>
          <a:xfrm>
            <a:off x="3732550" y="1981513"/>
            <a:ext cx="5366578" cy="33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E9DB55-251B-4146-90FC-9767F093C2FE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385344"/>
              </p:ext>
            </p:extLst>
          </p:nvPr>
        </p:nvGraphicFramePr>
        <p:xfrm>
          <a:off x="152400" y="953262"/>
          <a:ext cx="8724900" cy="481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1744980"/>
                <a:gridCol w="1744980"/>
                <a:gridCol w="1744980"/>
                <a:gridCol w="1744980"/>
              </a:tblGrid>
              <a:tr h="81838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    Gesture/Finger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     Thumb(V)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Index(V)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Middle(V)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Ring(V)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</a:tr>
              <a:tr h="798869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Straight</a:t>
                      </a:r>
                      <a:endParaRPr lang="en-IN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2.67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2.32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1.92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2.31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</a:tr>
              <a:tr h="798869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Claw</a:t>
                      </a:r>
                      <a:endParaRPr lang="en-IN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2.74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2.97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2.06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2.97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</a:tr>
              <a:tr h="798869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Thumbs</a:t>
                      </a:r>
                      <a:r>
                        <a:rPr lang="en-IN" sz="1800" dirty="0" smtClean="0"/>
                        <a:t> </a:t>
                      </a:r>
                      <a:r>
                        <a:rPr lang="en-IN" sz="1800" b="1" dirty="0" smtClean="0"/>
                        <a:t>up</a:t>
                      </a:r>
                      <a:endParaRPr lang="en-IN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2.64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3.28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2.14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3.14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</a:tr>
              <a:tr h="845431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Loose thumbs up</a:t>
                      </a:r>
                      <a:endParaRPr lang="en-IN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2.63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3.07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2.07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2.95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</a:tr>
              <a:tr h="753893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Peace sign</a:t>
                      </a:r>
                      <a:endParaRPr lang="en-IN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2.79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2.28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1.91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3.03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0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99519"/>
            <a:ext cx="9144000" cy="36552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950" dirty="0">
                <a:solidFill>
                  <a:schemeClr val="accent1">
                    <a:lumMod val="50000"/>
                  </a:schemeClr>
                </a:solidFill>
              </a:rPr>
              <a:t>ESTIMATED COST</a:t>
            </a:r>
            <a:endParaRPr lang="en-IN" sz="49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DB55-251B-4146-90FC-9767F093C2F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1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529347" y="1823153"/>
            <a:ext cx="3457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u="sng" dirty="0">
                <a:solidFill>
                  <a:schemeClr val="accent1">
                    <a:lumMod val="50000"/>
                  </a:schemeClr>
                </a:solidFill>
              </a:rPr>
              <a:t>GLOVES</a:t>
            </a:r>
            <a:endParaRPr lang="en-IN" sz="2700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IN" sz="27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IN" sz="2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3500" y="1823153"/>
            <a:ext cx="305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u="sng" dirty="0">
                <a:solidFill>
                  <a:schemeClr val="accent1">
                    <a:lumMod val="50000"/>
                  </a:schemeClr>
                </a:solidFill>
              </a:rPr>
              <a:t>ROBOTIC ARM</a:t>
            </a:r>
          </a:p>
          <a:p>
            <a:pPr algn="ctr"/>
            <a:endParaRPr lang="en-IN" sz="2100" dirty="0"/>
          </a:p>
          <a:p>
            <a:pPr algn="ctr"/>
            <a:endParaRPr lang="en-IN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290513" y="2413353"/>
            <a:ext cx="3582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FLEX SENSORS :600*4=2400Rs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MPU6050: 300Rs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MICROCONTROLLER : 500-800Rs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 err="1"/>
              <a:t>nRF</a:t>
            </a:r>
            <a:r>
              <a:rPr lang="en-IN" dirty="0"/>
              <a:t> module : 200Rs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Force Sensor :500Rs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1" y="2091199"/>
            <a:ext cx="4438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IN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SERVO MOTORS : 400Rs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Force Sensor : 500Rs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MICROCONTROLLER : 500-800Rs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 err="1"/>
              <a:t>nRF</a:t>
            </a:r>
            <a:r>
              <a:rPr lang="en-IN" dirty="0"/>
              <a:t> module : 200rs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Robotic hand material(foam and tubes):500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Solenoid: 500-800 Rs</a:t>
            </a:r>
          </a:p>
          <a:p>
            <a:endParaRPr lang="en-IN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11356" y="5278264"/>
            <a:ext cx="46337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rgbClr val="002060"/>
                </a:solidFill>
              </a:rPr>
              <a:t>Total Estimated Cost: 6500Rs</a:t>
            </a:r>
            <a:endParaRPr lang="en-IN" sz="27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E9DB55-251B-4146-90FC-9767F093C2F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6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E9DB55-251B-4146-90FC-9767F093C2FE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758"/>
            <a:ext cx="9185309" cy="3321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2401" y="1314450"/>
            <a:ext cx="317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b="1" dirty="0"/>
              <a:t>   GANTT CHART</a:t>
            </a:r>
          </a:p>
          <a:p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34875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131" y="1212346"/>
            <a:ext cx="8282354" cy="784830"/>
          </a:xfrm>
          <a:prstGeom prst="rect">
            <a:avLst/>
          </a:prstGeom>
          <a:solidFill>
            <a:schemeClr val="tx2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500" u="sng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  <a:endParaRPr lang="en-IN" sz="45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594" y="2106650"/>
            <a:ext cx="7821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132" y="2597829"/>
            <a:ext cx="8827868" cy="3046988"/>
          </a:xfrm>
          <a:prstGeom prst="rect">
            <a:avLst/>
          </a:prstGeom>
          <a:solidFill>
            <a:schemeClr val="tx2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To make a wireless robotic arm that imitates a human hand.</a:t>
            </a:r>
          </a:p>
          <a:p>
            <a:endParaRPr lang="en-IN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To throw and catch a ball thrown vertically up.</a:t>
            </a:r>
          </a:p>
          <a:p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To have the sense of touch to differentiate between a hard and a soft object.</a:t>
            </a:r>
          </a:p>
          <a:p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E9DB55-251B-4146-90FC-9767F093C2F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E4E7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E4E7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7562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7562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E4E7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E4E7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0934" y="953073"/>
            <a:ext cx="601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u="sng" dirty="0">
                <a:solidFill>
                  <a:schemeClr val="accent6">
                    <a:lumMod val="50000"/>
                  </a:schemeClr>
                </a:solidFill>
              </a:rPr>
              <a:t>BLOCK DIAGRAM</a:t>
            </a:r>
          </a:p>
          <a:p>
            <a:endParaRPr lang="en-IN" sz="27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9701" y="2105898"/>
            <a:ext cx="1244600" cy="609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HAND GLOVE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2965" y="1860090"/>
            <a:ext cx="1882379" cy="1100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9" name="Rectangle 8"/>
          <p:cNvSpPr/>
          <p:nvPr/>
        </p:nvSpPr>
        <p:spPr>
          <a:xfrm>
            <a:off x="6504186" y="2041287"/>
            <a:ext cx="1095375" cy="740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6" name="TextBox 5"/>
          <p:cNvSpPr txBox="1"/>
          <p:nvPr/>
        </p:nvSpPr>
        <p:spPr>
          <a:xfrm flipH="1">
            <a:off x="3835203" y="2147401"/>
            <a:ext cx="24074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sz="2700" dirty="0"/>
              <a:t>ARDUINO</a:t>
            </a:r>
            <a:endParaRPr lang="en-IN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6582371" y="2237314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nRF24L01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32422" y="3594514"/>
            <a:ext cx="1152525" cy="657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nRF24L01</a:t>
            </a:r>
            <a:endParaRPr lang="en-IN" sz="1350" dirty="0"/>
          </a:p>
        </p:txBody>
      </p:sp>
      <p:sp>
        <p:nvSpPr>
          <p:cNvPr id="16" name="Rectangle 15"/>
          <p:cNvSpPr/>
          <p:nvPr/>
        </p:nvSpPr>
        <p:spPr>
          <a:xfrm>
            <a:off x="6705600" y="3413125"/>
            <a:ext cx="1533525" cy="876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SERVO MOTORS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732808" y="3281658"/>
            <a:ext cx="1829594" cy="1071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ARDUINO</a:t>
            </a:r>
            <a:endParaRPr lang="en-IN" sz="1350" dirty="0"/>
          </a:p>
        </p:txBody>
      </p:sp>
      <p:sp>
        <p:nvSpPr>
          <p:cNvPr id="10" name="Rectangle 9"/>
          <p:cNvSpPr/>
          <p:nvPr/>
        </p:nvSpPr>
        <p:spPr>
          <a:xfrm>
            <a:off x="6715125" y="4765675"/>
            <a:ext cx="1524000" cy="933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FORCE SENSOR</a:t>
            </a:r>
            <a:endParaRPr lang="en-IN" dirty="0"/>
          </a:p>
        </p:txBody>
      </p:sp>
      <p:cxnSp>
        <p:nvCxnSpPr>
          <p:cNvPr id="27" name="Straight Arrow Connector 26"/>
          <p:cNvCxnSpPr>
            <a:endCxn id="8" idx="1"/>
          </p:cNvCxnSpPr>
          <p:nvPr/>
        </p:nvCxnSpPr>
        <p:spPr>
          <a:xfrm>
            <a:off x="2654300" y="2408686"/>
            <a:ext cx="1058664" cy="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</p:cNvCxnSpPr>
          <p:nvPr/>
        </p:nvCxnSpPr>
        <p:spPr>
          <a:xfrm flipV="1">
            <a:off x="2584947" y="3923056"/>
            <a:ext cx="1143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</p:cNvCxnSpPr>
          <p:nvPr/>
        </p:nvCxnSpPr>
        <p:spPr>
          <a:xfrm flipV="1">
            <a:off x="5562402" y="3815106"/>
            <a:ext cx="1175345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595343" y="2404832"/>
            <a:ext cx="929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230019" y="5288389"/>
            <a:ext cx="1507727" cy="1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98060" y="4315038"/>
            <a:ext cx="0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088855" y="3815105"/>
            <a:ext cx="2" cy="108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88855" y="4899025"/>
            <a:ext cx="616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18796" y="4459378"/>
            <a:ext cx="10419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Robotic arm</a:t>
            </a:r>
            <a:endParaRPr lang="en-IN" sz="1350" dirty="0"/>
          </a:p>
        </p:txBody>
      </p:sp>
      <p:sp>
        <p:nvSpPr>
          <p:cNvPr id="11" name="Rectangle 10"/>
          <p:cNvSpPr/>
          <p:nvPr/>
        </p:nvSpPr>
        <p:spPr>
          <a:xfrm>
            <a:off x="1381165" y="4928220"/>
            <a:ext cx="1181060" cy="63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Solenoid</a:t>
            </a:r>
            <a:endParaRPr lang="en-IN" sz="135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214938" y="4345414"/>
            <a:ext cx="0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562227" y="5232400"/>
            <a:ext cx="1435833" cy="2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5284" y="2778094"/>
            <a:ext cx="628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accent1">
                    <a:lumMod val="50000"/>
                  </a:schemeClr>
                </a:solidFill>
              </a:rPr>
              <a:t>HARDWARE REQUIREMENTS</a:t>
            </a:r>
            <a:endParaRPr lang="en-IN" sz="36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E9DB55-251B-4146-90FC-9767F093C2F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1754" y="857250"/>
            <a:ext cx="39987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u="sng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r>
              <a:rPr lang="en-IN" sz="2400" u="sng" dirty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IN" sz="3300" u="sng" dirty="0">
                <a:solidFill>
                  <a:schemeClr val="accent2">
                    <a:lumMod val="75000"/>
                  </a:schemeClr>
                </a:solidFill>
              </a:rPr>
              <a:t>UNO</a:t>
            </a:r>
            <a:endParaRPr lang="en-IN" sz="24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1" y="1954529"/>
            <a:ext cx="4641303" cy="3676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2300" y="2109987"/>
            <a:ext cx="4711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Based on Atmega328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I/P voltage : 7-12V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14 Digital I/O pins( 6 as PWM outputs)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6 Analog inputs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Inbuilt 5V,3.3V voltage regulators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Inbuilt ADC with 10-bit resolution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32k FLASH MEMORY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E9DB55-251B-4146-90FC-9767F093C2F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4422" y="844550"/>
            <a:ext cx="3956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u="sng" dirty="0">
                <a:solidFill>
                  <a:schemeClr val="accent2">
                    <a:lumMod val="75000"/>
                  </a:schemeClr>
                </a:solidFill>
              </a:rPr>
              <a:t>FLEX SENSORS</a:t>
            </a:r>
            <a:endParaRPr lang="en-IN" sz="30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3" y="1722414"/>
            <a:ext cx="4153580" cy="33783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7324" y="2011119"/>
            <a:ext cx="46525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Work as voltage dividers</a:t>
            </a:r>
            <a:endParaRPr lang="en-IN" sz="2100" dirty="0">
              <a:solidFill>
                <a:schemeClr val="accent1">
                  <a:lumMod val="50000"/>
                </a:schemeClr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Resistance changes depending on the bend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Change in bend is proportional to the electrical resistance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Thin strips 1’’-5’’ long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accent1">
                  <a:lumMod val="50000"/>
                </a:schemeClr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Resistance Range:1.5K-40K ohms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E9DB55-251B-4146-90FC-9767F093C2F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2247" y="1036936"/>
            <a:ext cx="4346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u="sng" dirty="0">
                <a:solidFill>
                  <a:schemeClr val="accent2">
                    <a:lumMod val="75000"/>
                  </a:schemeClr>
                </a:solidFill>
              </a:rPr>
              <a:t>SERVO MOTORS</a:t>
            </a:r>
            <a:endParaRPr lang="en-IN" sz="30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5816" y="1905334"/>
            <a:ext cx="4621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DC motor working with the principle of SERVOMECHANISM.</a:t>
            </a:r>
          </a:p>
          <a:p>
            <a:endParaRPr lang="en-IN" sz="2100" dirty="0">
              <a:solidFill>
                <a:schemeClr val="accent1">
                  <a:lumMod val="50000"/>
                </a:schemeClr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Tiny, light weight with high o/p power.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accent1">
                  <a:lumMod val="50000"/>
                </a:schemeClr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Rotates approx. 180°(90° each direction).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accent1">
                  <a:lumMod val="50000"/>
                </a:schemeClr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Torque – 2.5 kg/cm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Weight – 14.7 </a:t>
            </a:r>
            <a:r>
              <a:rPr lang="en-IN" sz="2100" dirty="0" err="1">
                <a:solidFill>
                  <a:schemeClr val="accent1">
                    <a:lumMod val="50000"/>
                  </a:schemeClr>
                </a:solidFill>
              </a:rPr>
              <a:t>gms</a:t>
            </a:r>
            <a:endParaRPr lang="en-IN" sz="2100" dirty="0">
              <a:solidFill>
                <a:schemeClr val="accent1">
                  <a:lumMod val="50000"/>
                </a:schemeClr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</a:rPr>
              <a:t>Voltage – 4.8-6V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E9DB55-251B-4146-90FC-9767F093C2FE}" type="slidenum">
              <a:rPr lang="en-IN" smtClean="0"/>
              <a:t>7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" y="1905334"/>
            <a:ext cx="3112389" cy="31123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1268" y="5017723"/>
            <a:ext cx="194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Servo motor SG90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E9DB55-251B-4146-90FC-9767F093C2FE}" type="slidenum">
              <a:rPr lang="en-IN" smtClean="0"/>
              <a:t>8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854196" y="1035558"/>
            <a:ext cx="18020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u="sng" dirty="0">
                <a:solidFill>
                  <a:schemeClr val="accent2">
                    <a:lumMod val="75000"/>
                  </a:schemeClr>
                </a:solidFill>
              </a:rPr>
              <a:t>SOLENOID</a:t>
            </a:r>
            <a:endParaRPr lang="en-IN" sz="24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6717" y="5267510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Small Push Pull Solenoid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8244" y="1613375"/>
            <a:ext cx="41010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Electromagnets made of coil of copper wire with armature in middle.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When coil is energized armature is pulled to centre of coil.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Armature with return spring.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3</a:t>
            </a:r>
            <a:r>
              <a:rPr lang="en-IN" dirty="0">
                <a:solidFill>
                  <a:srgbClr val="002060"/>
                </a:solidFill>
              </a:rPr>
              <a:t>0mm long body.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12V dc operation with 250mA current draw.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5 newton starting force(at 12V DC).</a:t>
            </a:r>
          </a:p>
          <a:p>
            <a:endParaRPr lang="en-IN" dirty="0"/>
          </a:p>
          <a:p>
            <a:endParaRPr lang="en-IN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9" y="2066002"/>
            <a:ext cx="3696898" cy="30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9782" y="857250"/>
            <a:ext cx="2157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u="sng" dirty="0">
                <a:solidFill>
                  <a:schemeClr val="accent2">
                    <a:lumMod val="75000"/>
                  </a:schemeClr>
                </a:solidFill>
              </a:rPr>
              <a:t>Force Sensor</a:t>
            </a:r>
            <a:endParaRPr lang="en-IN" sz="30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EE9DB55-251B-4146-90FC-9767F093C2FE}" type="slidenum">
              <a:rPr lang="en-IN" smtClean="0"/>
              <a:t>9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7" y="1341998"/>
            <a:ext cx="3274695" cy="3274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7552" y="4801359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Force Sensitive Resistor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6532" y="1931787"/>
            <a:ext cx="45948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FSR will vary its resistance depending on how much pressure is being applied to the sensing area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The harder the force, the lower the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resistance.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This FSR can sense applied force anywhere in the range of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100g-10kg.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Sensing diameter: 0.5"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6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</TotalTime>
  <Words>418</Words>
  <Application>Microsoft Office PowerPoint</Application>
  <PresentationFormat>On-screen Show (4:3)</PresentationFormat>
  <Paragraphs>142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75</cp:revision>
  <dcterms:created xsi:type="dcterms:W3CDTF">2017-09-07T11:24:32Z</dcterms:created>
  <dcterms:modified xsi:type="dcterms:W3CDTF">2018-02-15T11:35:57Z</dcterms:modified>
</cp:coreProperties>
</file>