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0" r:id="rId3"/>
    <p:sldId id="292" r:id="rId4"/>
    <p:sldId id="259" r:id="rId5"/>
    <p:sldId id="300" r:id="rId6"/>
    <p:sldId id="343" r:id="rId7"/>
    <p:sldId id="262" r:id="rId8"/>
    <p:sldId id="263" r:id="rId9"/>
    <p:sldId id="264" r:id="rId10"/>
    <p:sldId id="321" r:id="rId11"/>
    <p:sldId id="267" r:id="rId12"/>
    <p:sldId id="297" r:id="rId13"/>
    <p:sldId id="268" r:id="rId14"/>
    <p:sldId id="347" r:id="rId15"/>
    <p:sldId id="348" r:id="rId16"/>
    <p:sldId id="356" r:id="rId17"/>
    <p:sldId id="355" r:id="rId18"/>
    <p:sldId id="354" r:id="rId19"/>
    <p:sldId id="353" r:id="rId20"/>
    <p:sldId id="351" r:id="rId21"/>
    <p:sldId id="361" r:id="rId22"/>
    <p:sldId id="371" r:id="rId23"/>
    <p:sldId id="362" r:id="rId24"/>
    <p:sldId id="363" r:id="rId25"/>
    <p:sldId id="364" r:id="rId26"/>
    <p:sldId id="296" r:id="rId27"/>
    <p:sldId id="274"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p:scale>
          <a:sx n="80" d="100"/>
          <a:sy n="80" d="100"/>
        </p:scale>
        <p:origin x="-1550" y="-2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class diagram shows a set of classes, interfaces, collaborations and their relationships.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5FDBF95E-DA7F-4100-90CB-4D99A6961DEE}" type="slidenum">
              <a:rPr lang="en-US" smtClean="0"/>
              <a:pPr/>
              <a:t>12</a:t>
            </a:fld>
            <a:endParaRPr lang="en-US"/>
          </a:p>
        </p:txBody>
      </p:sp>
    </p:spTree>
    <p:extLst>
      <p:ext uri="{BB962C8B-B14F-4D97-AF65-F5344CB8AC3E}">
        <p14:creationId xmlns="" xmlns:p14="http://schemas.microsoft.com/office/powerpoint/2010/main" val="410474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1/3/2023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1/3/2023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8429684" cy="4084506"/>
          </a:xfrm>
        </p:spPr>
        <p:txBody>
          <a:bodyPr>
            <a:normAutofit/>
          </a:bodyPr>
          <a:lstStyle/>
          <a:p>
            <a:pPr algn="ctr"/>
            <a:r>
              <a:rPr lang="en-US" sz="5400" b="1" u="sng" dirty="0" smtClean="0"/>
              <a:t>Online Birth</a:t>
            </a:r>
            <a:r>
              <a:rPr lang="en-US" sz="5400" b="1" u="sng" dirty="0"/>
              <a:t/>
            </a:r>
            <a:br>
              <a:rPr lang="en-US" sz="5400" b="1" u="sng" dirty="0"/>
            </a:br>
            <a:r>
              <a:rPr lang="en-US" sz="5400" b="1" u="sng" dirty="0" smtClean="0"/>
              <a:t>Certificate </a:t>
            </a:r>
            <a:r>
              <a:rPr lang="en-US" sz="5400" b="1" u="sng" dirty="0"/>
              <a:t>System</a:t>
            </a:r>
            <a:r>
              <a:rPr lang="en-US" b="1" u="sng" dirty="0"/>
              <a:t/>
            </a:r>
            <a:br>
              <a:rPr lang="en-US" b="1" u="sng" dirty="0"/>
            </a:br>
            <a:r>
              <a:rPr lang="en-US" b="1" u="sng" dirty="0"/>
              <a:t/>
            </a:r>
            <a:br>
              <a:rPr lang="en-US" b="1" u="sng" dirty="0"/>
            </a:br>
            <a:r>
              <a:rPr lang="en-US" sz="3200" b="1" u="sng" dirty="0"/>
              <a:t>Developed in PHP &amp; MySQL</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CC19E-4561-AA11-A8DC-FE302D187B3D}"/>
              </a:ext>
            </a:extLst>
          </p:cNvPr>
          <p:cNvSpPr>
            <a:spLocks noGrp="1"/>
          </p:cNvSpPr>
          <p:nvPr>
            <p:ph type="title"/>
          </p:nvPr>
        </p:nvSpPr>
        <p:spPr>
          <a:xfrm>
            <a:off x="1435608" y="-99392"/>
            <a:ext cx="7498080" cy="936104"/>
          </a:xfrm>
        </p:spPr>
        <p:txBody>
          <a:bodyPr/>
          <a:lstStyle/>
          <a:p>
            <a:pPr algn="ctr"/>
            <a:r>
              <a:rPr lang="en-IN" b="1" dirty="0"/>
              <a:t>Continue…</a:t>
            </a:r>
          </a:p>
        </p:txBody>
      </p:sp>
      <p:pic>
        <p:nvPicPr>
          <p:cNvPr id="2051" name="Picture 3" descr="C:\Users\pande\Desktop\ice_screenshot_20230107-112650.png"/>
          <p:cNvPicPr>
            <a:picLocks noChangeAspect="1" noChangeArrowheads="1"/>
          </p:cNvPicPr>
          <p:nvPr/>
        </p:nvPicPr>
        <p:blipFill>
          <a:blip r:embed="rId2"/>
          <a:srcRect/>
          <a:stretch>
            <a:fillRect/>
          </a:stretch>
        </p:blipFill>
        <p:spPr bwMode="auto">
          <a:xfrm>
            <a:off x="1428728" y="785794"/>
            <a:ext cx="6786610" cy="5761037"/>
          </a:xfrm>
          <a:prstGeom prst="rect">
            <a:avLst/>
          </a:prstGeom>
          <a:noFill/>
        </p:spPr>
      </p:pic>
    </p:spTree>
    <p:extLst>
      <p:ext uri="{BB962C8B-B14F-4D97-AF65-F5344CB8AC3E}">
        <p14:creationId xmlns="" xmlns:p14="http://schemas.microsoft.com/office/powerpoint/2010/main" val="3098815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28670"/>
          </a:xfrm>
        </p:spPr>
        <p:txBody>
          <a:bodyPr/>
          <a:lstStyle/>
          <a:p>
            <a:pPr algn="ctr"/>
            <a:r>
              <a:rPr lang="en-IN" b="1" dirty="0"/>
              <a:t>ER Diagram</a:t>
            </a:r>
            <a:endParaRPr lang="en-US" b="1" dirty="0"/>
          </a:p>
        </p:txBody>
      </p:sp>
      <p:pic>
        <p:nvPicPr>
          <p:cNvPr id="6" name="Picture 5" descr="C:\Users\pande\Downloads\Untitled Diagram.drawio.png"/>
          <p:cNvPicPr/>
          <p:nvPr/>
        </p:nvPicPr>
        <p:blipFill>
          <a:blip r:embed="rId2"/>
          <a:srcRect/>
          <a:stretch>
            <a:fillRect/>
          </a:stretch>
        </p:blipFill>
        <p:spPr bwMode="auto">
          <a:xfrm>
            <a:off x="1285852" y="1054100"/>
            <a:ext cx="7429552" cy="5589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5F0386-8B12-CC23-A99D-098C6B343917}"/>
              </a:ext>
            </a:extLst>
          </p:cNvPr>
          <p:cNvSpPr>
            <a:spLocks noGrp="1"/>
          </p:cNvSpPr>
          <p:nvPr>
            <p:ph type="title"/>
          </p:nvPr>
        </p:nvSpPr>
        <p:spPr>
          <a:xfrm>
            <a:off x="1435608" y="-99392"/>
            <a:ext cx="7498080" cy="1152128"/>
          </a:xfrm>
        </p:spPr>
        <p:txBody>
          <a:bodyPr/>
          <a:lstStyle/>
          <a:p>
            <a:pPr algn="ctr"/>
            <a:r>
              <a:rPr lang="en-IN" b="1" dirty="0"/>
              <a:t>Class Diagram</a:t>
            </a:r>
          </a:p>
        </p:txBody>
      </p:sp>
      <p:pic>
        <p:nvPicPr>
          <p:cNvPr id="3" name="Picture 2" descr="C:\Users\pande\Downloads\obcs class diaram.png"/>
          <p:cNvPicPr>
            <a:picLocks noChangeAspect="1" noChangeArrowheads="1"/>
          </p:cNvPicPr>
          <p:nvPr/>
        </p:nvPicPr>
        <p:blipFill>
          <a:blip r:embed="rId3"/>
          <a:srcRect/>
          <a:stretch>
            <a:fillRect/>
          </a:stretch>
        </p:blipFill>
        <p:spPr bwMode="auto">
          <a:xfrm>
            <a:off x="1143000" y="1142984"/>
            <a:ext cx="8001000" cy="4886325"/>
          </a:xfrm>
          <a:prstGeom prst="rect">
            <a:avLst/>
          </a:prstGeom>
          <a:noFill/>
        </p:spPr>
      </p:pic>
    </p:spTree>
    <p:extLst>
      <p:ext uri="{BB962C8B-B14F-4D97-AF65-F5344CB8AC3E}">
        <p14:creationId xmlns="" xmlns:p14="http://schemas.microsoft.com/office/powerpoint/2010/main" val="394142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a:t>Implementation and </a:t>
            </a:r>
            <a:br>
              <a:rPr lang="en-US" b="1" u="sng" dirty="0"/>
            </a:br>
            <a:r>
              <a:rPr lang="en-US" b="1" u="sng" dirty="0"/>
              <a:t>System Testing</a:t>
            </a:r>
            <a:r>
              <a:rPr lang="en-US" dirty="0"/>
              <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56DCD4-051F-CF5C-6DCD-FB022B6EAD03}"/>
              </a:ext>
            </a:extLst>
          </p:cNvPr>
          <p:cNvSpPr>
            <a:spLocks noGrp="1"/>
          </p:cNvSpPr>
          <p:nvPr>
            <p:ph type="title"/>
          </p:nvPr>
        </p:nvSpPr>
        <p:spPr>
          <a:xfrm>
            <a:off x="1435608" y="0"/>
            <a:ext cx="7498080" cy="908720"/>
          </a:xfrm>
        </p:spPr>
        <p:txBody>
          <a:bodyPr/>
          <a:lstStyle/>
          <a:p>
            <a:pPr algn="ctr"/>
            <a:r>
              <a:rPr lang="en-US" b="1" u="sng" dirty="0"/>
              <a:t>Project Screens</a:t>
            </a:r>
            <a:endParaRPr lang="en-IN" dirty="0"/>
          </a:p>
        </p:txBody>
      </p:sp>
      <p:pic>
        <p:nvPicPr>
          <p:cNvPr id="5" name="Picture 4"/>
          <p:cNvPicPr/>
          <p:nvPr/>
        </p:nvPicPr>
        <p:blipFill>
          <a:blip r:embed="rId2" cstate="print"/>
          <a:srcRect/>
          <a:stretch>
            <a:fillRect/>
          </a:stretch>
        </p:blipFill>
        <p:spPr bwMode="auto">
          <a:xfrm>
            <a:off x="1357290" y="1000108"/>
            <a:ext cx="7500990" cy="2928958"/>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357290" y="4286256"/>
            <a:ext cx="7500990" cy="2143116"/>
          </a:xfrm>
          <a:prstGeom prst="rect">
            <a:avLst/>
          </a:prstGeom>
          <a:noFill/>
          <a:ln w="9525">
            <a:noFill/>
            <a:miter lim="800000"/>
            <a:headEnd/>
            <a:tailEnd/>
          </a:ln>
        </p:spPr>
      </p:pic>
    </p:spTree>
    <p:extLst>
      <p:ext uri="{BB962C8B-B14F-4D97-AF65-F5344CB8AC3E}">
        <p14:creationId xmlns="" xmlns:p14="http://schemas.microsoft.com/office/powerpoint/2010/main" val="1839936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1500166" y="428604"/>
            <a:ext cx="7215238" cy="2543337"/>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500166" y="3429000"/>
            <a:ext cx="7215238" cy="2609234"/>
          </a:xfrm>
          <a:prstGeom prst="rect">
            <a:avLst/>
          </a:prstGeom>
          <a:noFill/>
          <a:ln w="9525">
            <a:noFill/>
            <a:miter lim="800000"/>
            <a:headEnd/>
            <a:tailEnd/>
          </a:ln>
        </p:spPr>
      </p:pic>
    </p:spTree>
    <p:extLst>
      <p:ext uri="{BB962C8B-B14F-4D97-AF65-F5344CB8AC3E}">
        <p14:creationId xmlns="" xmlns:p14="http://schemas.microsoft.com/office/powerpoint/2010/main" val="2558230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1500166" y="571480"/>
            <a:ext cx="7215238" cy="2499084"/>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643042" y="3929066"/>
            <a:ext cx="7215238" cy="2449559"/>
          </a:xfrm>
          <a:prstGeom prst="rect">
            <a:avLst/>
          </a:prstGeom>
          <a:noFill/>
          <a:ln w="9525">
            <a:noFill/>
            <a:miter lim="800000"/>
            <a:headEnd/>
            <a:tailEnd/>
          </a:ln>
        </p:spPr>
      </p:pic>
    </p:spTree>
    <p:extLst>
      <p:ext uri="{BB962C8B-B14F-4D97-AF65-F5344CB8AC3E}">
        <p14:creationId xmlns="" xmlns:p14="http://schemas.microsoft.com/office/powerpoint/2010/main" val="3240794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srcRect/>
          <a:stretch>
            <a:fillRect/>
          </a:stretch>
        </p:blipFill>
        <p:spPr bwMode="auto">
          <a:xfrm>
            <a:off x="1357290" y="357166"/>
            <a:ext cx="7429552" cy="226945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428728" y="3143248"/>
            <a:ext cx="7215238" cy="2748004"/>
          </a:xfrm>
          <a:prstGeom prst="rect">
            <a:avLst/>
          </a:prstGeom>
          <a:noFill/>
          <a:ln w="9525">
            <a:noFill/>
            <a:miter lim="800000"/>
            <a:headEnd/>
            <a:tailEnd/>
          </a:ln>
        </p:spPr>
      </p:pic>
    </p:spTree>
    <p:extLst>
      <p:ext uri="{BB962C8B-B14F-4D97-AF65-F5344CB8AC3E}">
        <p14:creationId xmlns="" xmlns:p14="http://schemas.microsoft.com/office/powerpoint/2010/main" val="4073085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srcRect/>
          <a:stretch>
            <a:fillRect/>
          </a:stretch>
        </p:blipFill>
        <p:spPr bwMode="auto">
          <a:xfrm>
            <a:off x="1571604" y="357166"/>
            <a:ext cx="7000924" cy="2082429"/>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643042" y="3500438"/>
            <a:ext cx="6858048" cy="2393146"/>
          </a:xfrm>
          <a:prstGeom prst="rect">
            <a:avLst/>
          </a:prstGeom>
          <a:noFill/>
          <a:ln w="9525">
            <a:noFill/>
            <a:miter lim="800000"/>
            <a:headEnd/>
            <a:tailEnd/>
          </a:ln>
        </p:spPr>
      </p:pic>
    </p:spTree>
    <p:extLst>
      <p:ext uri="{BB962C8B-B14F-4D97-AF65-F5344CB8AC3E}">
        <p14:creationId xmlns="" xmlns:p14="http://schemas.microsoft.com/office/powerpoint/2010/main" val="3204188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srcRect/>
          <a:stretch>
            <a:fillRect/>
          </a:stretch>
        </p:blipFill>
        <p:spPr bwMode="auto">
          <a:xfrm>
            <a:off x="1500166" y="285728"/>
            <a:ext cx="7215238" cy="2628741"/>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428728" y="3429000"/>
            <a:ext cx="7286676" cy="2331148"/>
          </a:xfrm>
          <a:prstGeom prst="rect">
            <a:avLst/>
          </a:prstGeom>
          <a:noFill/>
          <a:ln w="9525">
            <a:noFill/>
            <a:miter lim="800000"/>
            <a:headEnd/>
            <a:tailEnd/>
          </a:ln>
        </p:spPr>
      </p:pic>
    </p:spTree>
    <p:extLst>
      <p:ext uri="{BB962C8B-B14F-4D97-AF65-F5344CB8AC3E}">
        <p14:creationId xmlns="" xmlns:p14="http://schemas.microsoft.com/office/powerpoint/2010/main" val="3889029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GB" b="1" u="sng" dirty="0"/>
              <a:t>Abstract</a:t>
            </a:r>
            <a:r>
              <a:rPr lang="en-US" dirty="0"/>
              <a:t/>
            </a:r>
            <a:br>
              <a:rPr lang="en-US" dirty="0"/>
            </a:br>
            <a:endParaRPr lang="en-US" dirty="0"/>
          </a:p>
        </p:txBody>
      </p:sp>
      <p:sp>
        <p:nvSpPr>
          <p:cNvPr id="3" name="Content Placeholder 2"/>
          <p:cNvSpPr>
            <a:spLocks noGrp="1"/>
          </p:cNvSpPr>
          <p:nvPr>
            <p:ph idx="1"/>
          </p:nvPr>
        </p:nvSpPr>
        <p:spPr>
          <a:xfrm>
            <a:off x="1187624" y="1071546"/>
            <a:ext cx="7746064" cy="5885846"/>
          </a:xfrm>
        </p:spPr>
        <p:txBody>
          <a:bodyPr>
            <a:normAutofit/>
          </a:bodyPr>
          <a:lstStyle/>
          <a:p>
            <a:r>
              <a:rPr lang="en-US" sz="1800" dirty="0" smtClean="0"/>
              <a:t>Online Birth Certificate System maintains a good record of date of birth of people. This system helps admin to view data of date of birth of people who reside in country.  </a:t>
            </a:r>
          </a:p>
          <a:p>
            <a:r>
              <a:rPr lang="en-US" sz="1800" dirty="0" smtClean="0"/>
              <a:t>The main objective of “Online Birth Certificate System” project is to providing easier registration of date of birth and gets certificate of birth online which save lots of time.</a:t>
            </a:r>
          </a:p>
          <a:p>
            <a:pPr marL="82296"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marR="12700" indent="0" algn="just">
              <a:lnSpc>
                <a:spcPct val="114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srcRect/>
          <a:stretch>
            <a:fillRect/>
          </a:stretch>
        </p:blipFill>
        <p:spPr bwMode="auto">
          <a:xfrm>
            <a:off x="1428728" y="285728"/>
            <a:ext cx="7500990" cy="2607168"/>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428728" y="3357562"/>
            <a:ext cx="7429552" cy="2685274"/>
          </a:xfrm>
          <a:prstGeom prst="rect">
            <a:avLst/>
          </a:prstGeom>
          <a:noFill/>
          <a:ln w="9525">
            <a:noFill/>
            <a:miter lim="800000"/>
            <a:headEnd/>
            <a:tailEnd/>
          </a:ln>
        </p:spPr>
      </p:pic>
    </p:spTree>
    <p:extLst>
      <p:ext uri="{BB962C8B-B14F-4D97-AF65-F5344CB8AC3E}">
        <p14:creationId xmlns="" xmlns:p14="http://schemas.microsoft.com/office/powerpoint/2010/main" val="2094027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srcRect/>
          <a:stretch>
            <a:fillRect/>
          </a:stretch>
        </p:blipFill>
        <p:spPr bwMode="auto">
          <a:xfrm>
            <a:off x="1571604" y="357166"/>
            <a:ext cx="7000924" cy="2487391"/>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571604" y="3500438"/>
            <a:ext cx="7143800" cy="224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1714480" y="214290"/>
            <a:ext cx="7072362" cy="2521527"/>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714480" y="3357562"/>
            <a:ext cx="7072362" cy="2346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1571604" y="357166"/>
            <a:ext cx="7215238" cy="2824619"/>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500166" y="3571876"/>
            <a:ext cx="7215238" cy="23096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1500166" y="357166"/>
            <a:ext cx="7286676" cy="286334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643042" y="3857628"/>
            <a:ext cx="6929486" cy="201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1571604" y="428604"/>
            <a:ext cx="7286676" cy="2745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56DD0-4D5C-3C1C-222D-A083EF7058A7}"/>
              </a:ext>
            </a:extLst>
          </p:cNvPr>
          <p:cNvSpPr>
            <a:spLocks noGrp="1"/>
          </p:cNvSpPr>
          <p:nvPr>
            <p:ph type="title"/>
          </p:nvPr>
        </p:nvSpPr>
        <p:spPr>
          <a:xfrm>
            <a:off x="1115616" y="548680"/>
            <a:ext cx="8064896" cy="360040"/>
          </a:xfrm>
        </p:spPr>
        <p:txBody>
          <a:bodyPr>
            <a:normAutofit fontScale="90000"/>
          </a:bodyPr>
          <a:lstStyle/>
          <a:p>
            <a:pPr algn="ctr"/>
            <a:r>
              <a:rPr lang="en-US" sz="4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t>Conclusion</a:t>
            </a:r>
            <a:r>
              <a:rPr lang="en-IN"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t/>
            </a:r>
            <a:br>
              <a:rPr lang="en-IN"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8F4CC09E-328C-FC4A-6A9B-8669484BF513}"/>
              </a:ext>
            </a:extLst>
          </p:cNvPr>
          <p:cNvSpPr>
            <a:spLocks noGrp="1"/>
          </p:cNvSpPr>
          <p:nvPr>
            <p:ph idx="1"/>
          </p:nvPr>
        </p:nvSpPr>
        <p:spPr>
          <a:xfrm>
            <a:off x="1071538" y="764704"/>
            <a:ext cx="7892950" cy="6552728"/>
          </a:xfrm>
        </p:spPr>
        <p:txBody>
          <a:bodyPr>
            <a:normAutofit/>
          </a:bodyPr>
          <a:lstStyle/>
          <a:p>
            <a:pPr>
              <a:buNone/>
            </a:pPr>
            <a:r>
              <a:rPr lang="en-US" sz="1800" dirty="0" smtClean="0"/>
              <a:t>This Application provides a computerized version of Birth Certificate which helps admin to view data of date of birth of people who reside in country.</a:t>
            </a:r>
          </a:p>
          <a:p>
            <a:pPr>
              <a:buNone/>
            </a:pPr>
            <a:r>
              <a:rPr lang="en-US" sz="1800" dirty="0" smtClean="0"/>
              <a:t>It makes entire process online and can generate reports. It has a facility of user’s login where user can fill the application details and send to admin.</a:t>
            </a:r>
          </a:p>
          <a:p>
            <a:pPr>
              <a:buNone/>
            </a:pPr>
            <a:r>
              <a:rPr lang="en-US" sz="1800" dirty="0" smtClean="0"/>
              <a:t>The Application was designed in such a way that future changes can be                               done easily. The following conclusions can be deduced from the development of the project.</a:t>
            </a:r>
          </a:p>
          <a:p>
            <a:pPr lvl="0"/>
            <a:r>
              <a:rPr lang="en-US" sz="1800" dirty="0" smtClean="0"/>
              <a:t>Automation of the entire system improves the productivity.</a:t>
            </a:r>
          </a:p>
          <a:p>
            <a:pPr lvl="0"/>
            <a:r>
              <a:rPr lang="en-US" sz="1800" dirty="0" smtClean="0"/>
              <a:t>It provides a friendly graphical user interface which proves to be better when compared to the existing system.</a:t>
            </a:r>
          </a:p>
          <a:p>
            <a:pPr lvl="0"/>
            <a:r>
              <a:rPr lang="en-US" sz="1800" dirty="0" smtClean="0"/>
              <a:t>It gives appropriate access to the authorized users depending on their permissions.</a:t>
            </a:r>
          </a:p>
          <a:p>
            <a:pPr lvl="0"/>
            <a:r>
              <a:rPr lang="en-US" sz="1800" dirty="0" smtClean="0"/>
              <a:t>It effectively overcomes the delay in communications.</a:t>
            </a:r>
          </a:p>
          <a:p>
            <a:pPr lvl="0"/>
            <a:r>
              <a:rPr lang="en-US" sz="1800" dirty="0" smtClean="0"/>
              <a:t>Updating of information becomes so easier.</a:t>
            </a:r>
          </a:p>
          <a:p>
            <a:pPr lvl="0"/>
            <a:r>
              <a:rPr lang="en-US" sz="1800" dirty="0" smtClean="0"/>
              <a:t>System security, data security and reliability are the striking features.</a:t>
            </a:r>
          </a:p>
          <a:p>
            <a:pPr lvl="0"/>
            <a:r>
              <a:rPr lang="en-US" sz="1800" dirty="0" smtClean="0"/>
              <a:t>The System has adequate scope for modification in future if it is necessary.</a:t>
            </a:r>
          </a:p>
          <a:p>
            <a:pPr marL="82296" indent="0" algn="just">
              <a:lnSpc>
                <a:spcPct val="115000"/>
              </a:lnSpc>
              <a:spcAft>
                <a:spcPts val="1000"/>
              </a:spcAft>
              <a:buNone/>
            </a:pPr>
            <a:r>
              <a:rPr lang="en-US" sz="1800" dirty="0">
                <a:effectLst/>
                <a:latin typeface="Calibri" panose="020F0502020204030204" pitchFamily="34" charset="0"/>
                <a:ea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 xmlns:p14="http://schemas.microsoft.com/office/powerpoint/2010/main" val="4264840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References</a:t>
            </a:r>
            <a:r>
              <a:rPr lang="en-US" dirty="0"/>
              <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PHP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https://www.w3schools.com/php/default.asp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https://www.sitepoint.com/php/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https://www.php.net/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a:rPr>
              <a:t>https://www.mysql.com/</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http://www.mysqltutorial.org</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XAMPP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7"/>
              </a:rPr>
              <a:t>https://www.apachefriends.org/download.html</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821436" indent="0">
              <a:buNone/>
            </a:pPr>
            <a:endParaRPr lang="en-IN" sz="2400" b="1" dirty="0">
              <a:solidFill>
                <a:schemeClr val="tx1">
                  <a:lumMod val="85000"/>
                  <a:lumOff val="15000"/>
                </a:schemeClr>
              </a:solidFill>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369B0-BB9F-784F-4B98-FB926F0C3A62}"/>
              </a:ext>
            </a:extLst>
          </p:cNvPr>
          <p:cNvSpPr>
            <a:spLocks noGrp="1"/>
          </p:cNvSpPr>
          <p:nvPr>
            <p:ph type="title"/>
          </p:nvPr>
        </p:nvSpPr>
        <p:spPr>
          <a:xfrm>
            <a:off x="1435608" y="0"/>
            <a:ext cx="7498080" cy="980728"/>
          </a:xfrm>
        </p:spPr>
        <p:txBody>
          <a:bodyPr/>
          <a:lstStyle/>
          <a:p>
            <a:pPr algn="ctr"/>
            <a:r>
              <a:rPr lang="en-IN" b="1" dirty="0" smtClean="0"/>
              <a:t>Purpose</a:t>
            </a:r>
            <a:endParaRPr lang="en-IN" b="1" dirty="0"/>
          </a:p>
        </p:txBody>
      </p:sp>
      <p:sp>
        <p:nvSpPr>
          <p:cNvPr id="3" name="Content Placeholder 2">
            <a:extLst>
              <a:ext uri="{FF2B5EF4-FFF2-40B4-BE49-F238E27FC236}">
                <a16:creationId xmlns="" xmlns:a16="http://schemas.microsoft.com/office/drawing/2014/main" id="{63AA11BA-B415-1FB6-C626-6A663C90E87B}"/>
              </a:ext>
            </a:extLst>
          </p:cNvPr>
          <p:cNvSpPr>
            <a:spLocks noGrp="1"/>
          </p:cNvSpPr>
          <p:nvPr>
            <p:ph idx="1"/>
          </p:nvPr>
        </p:nvSpPr>
        <p:spPr>
          <a:xfrm>
            <a:off x="1259632" y="857232"/>
            <a:ext cx="7674056" cy="6172168"/>
          </a:xfrm>
        </p:spPr>
        <p:txBody>
          <a:bodyPr>
            <a:normAutofit/>
          </a:bodyPr>
          <a:lstStyle/>
          <a:p>
            <a:r>
              <a:rPr lang="en-US" sz="1800" dirty="0" smtClean="0"/>
              <a:t>The purpose of developing birth certificate management system is to computerized the tradition way of birth registration. Another purpose for developing this application is to generate the report automatically.</a:t>
            </a:r>
          </a:p>
          <a:p>
            <a:pPr>
              <a:lnSpc>
                <a:spcPct val="115000"/>
              </a:lnSpc>
              <a:spcAft>
                <a:spcPts val="1000"/>
              </a:spcAft>
              <a:buNone/>
            </a:pPr>
            <a:endParaRPr lang="en-IN" sz="2400" b="1" dirty="0" smtClean="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buNone/>
            </a:pPr>
            <a:r>
              <a:rPr lang="en-IN" b="1" u="sng" dirty="0" smtClean="0">
                <a:effectLst/>
                <a:latin typeface="Calibri" panose="020F0502020204030204" pitchFamily="34" charset="0"/>
                <a:ea typeface="Times New Roman" panose="02020603050405020304" pitchFamily="18" charset="0"/>
                <a:cs typeface="Calibri" panose="020F0502020204030204" pitchFamily="34" charset="0"/>
              </a:rPr>
              <a:t>Scope</a:t>
            </a:r>
            <a:endParaRPr lang="en-IN" sz="2400" b="1" u="sng" dirty="0">
              <a:latin typeface="Calibri" panose="020F0502020204030204" pitchFamily="34" charset="0"/>
              <a:ea typeface="Times New Roman" panose="02020603050405020304" pitchFamily="18" charset="0"/>
              <a:cs typeface="Times New Roman" panose="02020603050405020304" pitchFamily="18" charset="0"/>
            </a:endParaRPr>
          </a:p>
          <a:p>
            <a:r>
              <a:rPr lang="en-US" sz="1800" dirty="0" smtClean="0"/>
              <a:t>Births registration plays a very important role in planning of various government schemes.  All the important information like place of birth date, place of birth and vital particular at the time of Births are required in various places so this project helps to maintain all these records at one place which is useful for government as well as people.</a:t>
            </a:r>
          </a:p>
          <a:p>
            <a:pPr>
              <a:lnSpc>
                <a:spcPct val="115000"/>
              </a:lnSpc>
              <a:spcAft>
                <a:spcPts val="1000"/>
              </a:spcAft>
              <a:buNone/>
            </a:pPr>
            <a:endParaRPr lang="en-US"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 xmlns:p14="http://schemas.microsoft.com/office/powerpoint/2010/main" val="914662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4400" b="1" u="sng" dirty="0"/>
              <a:t>Project</a:t>
            </a:r>
            <a:r>
              <a:rPr lang="en-US" sz="4900" b="1" u="sng" dirty="0"/>
              <a:t> </a:t>
            </a:r>
            <a:r>
              <a:rPr lang="en-US" sz="4400" b="1" u="sng" dirty="0"/>
              <a:t>Modules</a:t>
            </a:r>
            <a:r>
              <a:rPr lang="en-US" dirty="0"/>
              <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a:bodyPr>
          <a:lstStyle/>
          <a:p>
            <a:pPr>
              <a:buNone/>
            </a:pPr>
            <a:r>
              <a:rPr lang="en-US" sz="1800" dirty="0" smtClean="0"/>
              <a:t>In Online Birth Certificate System we use PHP and </a:t>
            </a:r>
            <a:r>
              <a:rPr lang="en-US" sz="1800" dirty="0" err="1" smtClean="0"/>
              <a:t>MySQL</a:t>
            </a:r>
            <a:r>
              <a:rPr lang="en-US" sz="1800" dirty="0" smtClean="0"/>
              <a:t> Database. This project has two module i.e. admin and user.</a:t>
            </a:r>
          </a:p>
          <a:p>
            <a:pPr>
              <a:buNone/>
            </a:pPr>
            <a:endParaRPr lang="en-US" sz="1800" dirty="0" smtClean="0"/>
          </a:p>
          <a:p>
            <a:pPr>
              <a:lnSpc>
                <a:spcPts val="1950"/>
              </a:lnSpc>
              <a:spcAft>
                <a:spcPts val="1875"/>
              </a:spcAft>
              <a:buFont typeface="Wingdings" panose="05000000000000000000" pitchFamily="2" charset="2"/>
              <a:buChar char="Ø"/>
            </a:pPr>
            <a:r>
              <a:rPr lang="en-US" sz="1800" b="1" dirty="0" smtClean="0">
                <a:effectLst/>
                <a:latin typeface="Calibri" panose="020F0502020204030204" pitchFamily="34" charset="0"/>
                <a:ea typeface="Times New Roman" panose="02020603050405020304" pitchFamily="18" charset="0"/>
              </a:rPr>
              <a:t>User</a:t>
            </a:r>
            <a:endParaRPr lang="en-US" sz="1800" b="1" dirty="0">
              <a:effectLst/>
              <a:latin typeface="Calibri" panose="020F0502020204030204" pitchFamily="34" charset="0"/>
              <a:ea typeface="Times New Roman" panose="02020603050405020304" pitchFamily="18" charset="0"/>
            </a:endParaRPr>
          </a:p>
          <a:p>
            <a:pPr>
              <a:lnSpc>
                <a:spcPts val="1950"/>
              </a:lnSpc>
              <a:spcAft>
                <a:spcPts val="1875"/>
              </a:spcAft>
              <a:buFont typeface="Wingdings" panose="05000000000000000000" pitchFamily="2" charset="2"/>
              <a:buChar char="Ø"/>
            </a:pPr>
            <a:r>
              <a:rPr lang="en-IN" sz="1800" b="1" dirty="0" smtClean="0">
                <a:latin typeface="Calibri" panose="020F0502020204030204" pitchFamily="34" charset="0"/>
                <a:ea typeface="Times New Roman" panose="02020603050405020304" pitchFamily="18" charset="0"/>
              </a:rPr>
              <a:t>Admin</a:t>
            </a:r>
            <a:endParaRPr lang="en-IN" sz="1800" b="1" dirty="0">
              <a:effectLst/>
              <a:latin typeface="Times New Roman" panose="02020603050405020304" pitchFamily="18" charset="0"/>
              <a:ea typeface="Times New Roman" panose="02020603050405020304" pitchFamily="18" charset="0"/>
            </a:endParaRPr>
          </a:p>
          <a:p>
            <a:pPr marL="82296" indent="0">
              <a:lnSpc>
                <a:spcPct val="115000"/>
              </a:lnSpc>
              <a:spcAft>
                <a:spcPts val="1000"/>
              </a:spcAft>
              <a:buNone/>
            </a:pPr>
            <a:endParaRPr lang="en-IN"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94F28-49AE-774F-083E-DD44D65AB3B9}"/>
              </a:ext>
            </a:extLst>
          </p:cNvPr>
          <p:cNvSpPr>
            <a:spLocks noGrp="1"/>
          </p:cNvSpPr>
          <p:nvPr>
            <p:ph type="title"/>
          </p:nvPr>
        </p:nvSpPr>
        <p:spPr>
          <a:xfrm>
            <a:off x="1435608" y="0"/>
            <a:ext cx="7498080" cy="764704"/>
          </a:xfrm>
        </p:spPr>
        <p:txBody>
          <a:bodyPr/>
          <a:lstStyle/>
          <a:p>
            <a:pPr algn="ctr"/>
            <a:r>
              <a:rPr lang="en-IN" b="1" dirty="0" smtClean="0"/>
              <a:t>Admin Module</a:t>
            </a:r>
            <a:endParaRPr lang="en-IN" b="1" dirty="0"/>
          </a:p>
        </p:txBody>
      </p:sp>
      <p:sp>
        <p:nvSpPr>
          <p:cNvPr id="3" name="Content Placeholder 2">
            <a:extLst>
              <a:ext uri="{FF2B5EF4-FFF2-40B4-BE49-F238E27FC236}">
                <a16:creationId xmlns="" xmlns:a16="http://schemas.microsoft.com/office/drawing/2014/main" id="{537E97F1-8CFB-5A8E-5E21-EF71AA6F3E85}"/>
              </a:ext>
            </a:extLst>
          </p:cNvPr>
          <p:cNvSpPr>
            <a:spLocks noGrp="1"/>
          </p:cNvSpPr>
          <p:nvPr>
            <p:ph idx="1"/>
          </p:nvPr>
        </p:nvSpPr>
        <p:spPr>
          <a:xfrm>
            <a:off x="1187624" y="764704"/>
            <a:ext cx="7848872" cy="6048672"/>
          </a:xfrm>
        </p:spPr>
        <p:txBody>
          <a:bodyPr>
            <a:normAutofit fontScale="92500" lnSpcReduction="20000"/>
          </a:bodyPr>
          <a:lstStyle/>
          <a:p>
            <a:r>
              <a:rPr lang="en-US" b="1" dirty="0" smtClean="0"/>
              <a:t>1</a:t>
            </a:r>
            <a:r>
              <a:rPr lang="en-US" b="1" dirty="0" smtClean="0"/>
              <a:t>. Home</a:t>
            </a:r>
            <a:r>
              <a:rPr lang="en-US" dirty="0" smtClean="0"/>
              <a:t>:  In this section, admin can briefly view the total number of new application, total verified application and total rejected application.</a:t>
            </a:r>
          </a:p>
          <a:p>
            <a:r>
              <a:rPr lang="en-US" b="1" dirty="0" smtClean="0"/>
              <a:t>2. Birth Application: </a:t>
            </a:r>
            <a:r>
              <a:rPr lang="en-US" dirty="0" smtClean="0"/>
              <a:t>In this section, admin view the application details and they have also right to change application status according to current status.</a:t>
            </a:r>
          </a:p>
          <a:p>
            <a:r>
              <a:rPr lang="en-US" b="1" dirty="0" smtClean="0"/>
              <a:t>3. Reports: </a:t>
            </a:r>
            <a:r>
              <a:rPr lang="en-US" dirty="0" smtClean="0"/>
              <a:t>In this section admin can view the application details in a particular period.</a:t>
            </a:r>
          </a:p>
          <a:p>
            <a:r>
              <a:rPr lang="en-US" b="1" dirty="0" smtClean="0"/>
              <a:t>4. Search:</a:t>
            </a:r>
            <a:r>
              <a:rPr lang="en-US" dirty="0" smtClean="0"/>
              <a:t> In this section, admin can search application with the help of customer application </a:t>
            </a:r>
          </a:p>
          <a:p>
            <a:r>
              <a:rPr lang="en-US" dirty="0" smtClean="0"/>
              <a:t>Admin can also update his profile, change the password and recover the password.</a:t>
            </a:r>
          </a:p>
          <a:p>
            <a:pPr fontAlgn="base">
              <a:buNone/>
            </a:pPr>
            <a:endParaRPr lang="en-IN" dirty="0"/>
          </a:p>
        </p:txBody>
      </p:sp>
    </p:spTree>
    <p:extLst>
      <p:ext uri="{BB962C8B-B14F-4D97-AF65-F5344CB8AC3E}">
        <p14:creationId xmlns="" xmlns:p14="http://schemas.microsoft.com/office/powerpoint/2010/main" val="1250427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6A20A-7736-78FB-72B8-33391BBBCA05}"/>
              </a:ext>
            </a:extLst>
          </p:cNvPr>
          <p:cNvSpPr>
            <a:spLocks noGrp="1"/>
          </p:cNvSpPr>
          <p:nvPr>
            <p:ph type="title"/>
          </p:nvPr>
        </p:nvSpPr>
        <p:spPr>
          <a:xfrm>
            <a:off x="1435608" y="0"/>
            <a:ext cx="7498080" cy="1142984"/>
          </a:xfrm>
        </p:spPr>
        <p:txBody>
          <a:bodyPr/>
          <a:lstStyle/>
          <a:p>
            <a:pPr algn="ctr"/>
            <a:r>
              <a:rPr lang="en-US" b="1" dirty="0" smtClean="0"/>
              <a:t>User Module</a:t>
            </a:r>
            <a:endParaRPr lang="en-IN" b="1" dirty="0"/>
          </a:p>
        </p:txBody>
      </p:sp>
      <p:sp>
        <p:nvSpPr>
          <p:cNvPr id="3" name="Content Placeholder 2">
            <a:extLst>
              <a:ext uri="{FF2B5EF4-FFF2-40B4-BE49-F238E27FC236}">
                <a16:creationId xmlns="" xmlns:a16="http://schemas.microsoft.com/office/drawing/2014/main" id="{9B4F8AE6-A9F3-530F-DCB3-D3D8A10D30E6}"/>
              </a:ext>
            </a:extLst>
          </p:cNvPr>
          <p:cNvSpPr>
            <a:spLocks noGrp="1"/>
          </p:cNvSpPr>
          <p:nvPr>
            <p:ph idx="1"/>
          </p:nvPr>
        </p:nvSpPr>
        <p:spPr>
          <a:xfrm>
            <a:off x="1000100" y="1285860"/>
            <a:ext cx="7933588" cy="5429288"/>
          </a:xfrm>
        </p:spPr>
        <p:txBody>
          <a:bodyPr>
            <a:normAutofit lnSpcReduction="10000"/>
          </a:bodyPr>
          <a:lstStyle/>
          <a:p>
            <a:r>
              <a:rPr lang="en-US" sz="2800" b="1" dirty="0" smtClean="0"/>
              <a:t>1.</a:t>
            </a:r>
            <a:r>
              <a:rPr lang="en-US" sz="2800" dirty="0" smtClean="0"/>
              <a:t> </a:t>
            </a:r>
            <a:r>
              <a:rPr lang="en-US" sz="2800" b="1" dirty="0" smtClean="0"/>
              <a:t>Home Page</a:t>
            </a:r>
            <a:r>
              <a:rPr lang="en-US" sz="2800" dirty="0" smtClean="0"/>
              <a:t>: In this section, user can view welcome page of web application.</a:t>
            </a:r>
          </a:p>
          <a:p>
            <a:r>
              <a:rPr lang="en-US" sz="2800" b="1" dirty="0" smtClean="0"/>
              <a:t>2. Birth </a:t>
            </a:r>
            <a:r>
              <a:rPr lang="en-US" sz="2800" b="1" dirty="0" err="1" smtClean="0"/>
              <a:t>Reg</a:t>
            </a:r>
            <a:r>
              <a:rPr lang="en-US" sz="2800" b="1" dirty="0" smtClean="0"/>
              <a:t> Form</a:t>
            </a:r>
            <a:r>
              <a:rPr lang="en-US" sz="2800" dirty="0" smtClean="0"/>
              <a:t>: In this section, user can fill the form of birth certificate and see the status of his/her application.</a:t>
            </a:r>
          </a:p>
          <a:p>
            <a:r>
              <a:rPr lang="en-US" sz="2800" b="1" dirty="0" smtClean="0"/>
              <a:t>3. Certificate:</a:t>
            </a:r>
            <a:r>
              <a:rPr lang="en-US" sz="2800" dirty="0" smtClean="0"/>
              <a:t> In this section user can take print of verified certificate</a:t>
            </a:r>
            <a:r>
              <a:rPr lang="en-US" sz="2800" dirty="0" smtClean="0"/>
              <a:t>.</a:t>
            </a:r>
          </a:p>
          <a:p>
            <a:r>
              <a:rPr lang="en-IN" sz="2800" dirty="0" smtClean="0"/>
              <a:t>User can also download the certificate in PDF format.</a:t>
            </a:r>
            <a:endParaRPr lang="en-US" sz="2800" dirty="0" smtClean="0"/>
          </a:p>
          <a:p>
            <a:r>
              <a:rPr lang="en-US" sz="2800" dirty="0" smtClean="0"/>
              <a:t>User can also update his profile, change the password and recover the password</a:t>
            </a:r>
            <a:r>
              <a:rPr lang="en-US" sz="2800" dirty="0" smtClean="0"/>
              <a:t>.</a:t>
            </a:r>
          </a:p>
          <a:p>
            <a:r>
              <a:rPr lang="en-IN" sz="2800" dirty="0" smtClean="0"/>
              <a:t>User can also verify certificate without login.</a:t>
            </a:r>
            <a:endParaRPr lang="en-US" sz="2800" dirty="0" smtClean="0"/>
          </a:p>
          <a:p>
            <a:pPr>
              <a:buNone/>
            </a:pPr>
            <a:endParaRPr lang="en-IN" sz="2800" dirty="0"/>
          </a:p>
        </p:txBody>
      </p:sp>
    </p:spTree>
    <p:extLst>
      <p:ext uri="{BB962C8B-B14F-4D97-AF65-F5344CB8AC3E}">
        <p14:creationId xmlns="" xmlns:p14="http://schemas.microsoft.com/office/powerpoint/2010/main" val="315566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r>
              <a:rPr lang="en-US" dirty="0"/>
              <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 xmlns:a16="http://schemas.microsoft.com/office/drawing/2014/main" val="20000"/>
                    </a:ext>
                  </a:extLst>
                </a:gridCol>
                <a:gridCol w="3452826">
                  <a:extLst>
                    <a:ext uri="{9D8B030D-6E8A-4147-A177-3AD203B41FA5}">
                      <a16:colId xmlns=""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 xmlns:a16="http://schemas.microsoft.com/office/drawing/2014/main" val="20000"/>
                    </a:ext>
                  </a:extLst>
                </a:gridCol>
                <a:gridCol w="3357586">
                  <a:extLst>
                    <a:ext uri="{9D8B030D-6E8A-4147-A177-3AD203B41FA5}">
                      <a16:colId xmlns=""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857256"/>
          </a:xfrm>
        </p:spPr>
        <p:txBody>
          <a:bodyPr>
            <a:normAutofit fontScale="90000"/>
          </a:bodyPr>
          <a:lstStyle/>
          <a:p>
            <a:pPr algn="ctr"/>
            <a:r>
              <a:rPr lang="en-IN" b="1" dirty="0"/>
              <a:t>Use Case Diagram</a:t>
            </a:r>
            <a:br>
              <a:rPr lang="en-IN" b="1" dirty="0"/>
            </a:br>
            <a:endParaRPr lang="en-US" b="1" dirty="0"/>
          </a:p>
        </p:txBody>
      </p:sp>
      <p:pic>
        <p:nvPicPr>
          <p:cNvPr id="3" name="Picture 2" descr="C:\Users\pande\Desktop\ice_screenshot_20230103-234750.png"/>
          <p:cNvPicPr>
            <a:picLocks noChangeAspect="1" noChangeArrowheads="1"/>
          </p:cNvPicPr>
          <p:nvPr/>
        </p:nvPicPr>
        <p:blipFill>
          <a:blip r:embed="rId3"/>
          <a:srcRect/>
          <a:stretch>
            <a:fillRect/>
          </a:stretch>
        </p:blipFill>
        <p:spPr bwMode="auto">
          <a:xfrm>
            <a:off x="1357290" y="768350"/>
            <a:ext cx="7358114" cy="594679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8675</TotalTime>
  <Words>777</Words>
  <Application>Microsoft Office PowerPoint</Application>
  <PresentationFormat>On-screen Show (4:3)</PresentationFormat>
  <Paragraphs>113</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Online Birth Certificate System  Developed in PHP &amp; MySQL </vt:lpstr>
      <vt:lpstr>Abstract </vt:lpstr>
      <vt:lpstr>Purpose</vt:lpstr>
      <vt:lpstr>Project Modules </vt:lpstr>
      <vt:lpstr>Admin Module</vt:lpstr>
      <vt:lpstr>User Module</vt:lpstr>
      <vt:lpstr>Requirement Specification </vt:lpstr>
      <vt:lpstr>Continue.....</vt:lpstr>
      <vt:lpstr>Use Case Diagram </vt:lpstr>
      <vt:lpstr>Continue…</vt:lpstr>
      <vt:lpstr>ER Diagram</vt:lpstr>
      <vt:lpstr>Class Diagram</vt:lpstr>
      <vt:lpstr>Implementation and  System Testing </vt:lpstr>
      <vt:lpstr>Project Screens</vt:lpstr>
      <vt:lpstr>Slide 15</vt:lpstr>
      <vt:lpstr>Slide 16</vt:lpstr>
      <vt:lpstr>Slide 17</vt:lpstr>
      <vt:lpstr>Slide 18</vt:lpstr>
      <vt:lpstr>Slide 19</vt:lpstr>
      <vt:lpstr>Slide 20</vt:lpstr>
      <vt:lpstr>Slide 21</vt:lpstr>
      <vt:lpstr>Slide 22</vt:lpstr>
      <vt:lpstr>Slide 23</vt:lpstr>
      <vt:lpstr>Slide 24</vt:lpstr>
      <vt:lpstr>Slide 25</vt:lpstr>
      <vt:lpstr>Conclusion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Anuj kumar</cp:lastModifiedBy>
  <cp:revision>75</cp:revision>
  <dcterms:created xsi:type="dcterms:W3CDTF">2021-11-06T13:13:02Z</dcterms:created>
  <dcterms:modified xsi:type="dcterms:W3CDTF">2023-01-07T06:20:09Z</dcterms:modified>
</cp:coreProperties>
</file>