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60" r:id="rId3"/>
    <p:sldId id="285" r:id="rId4"/>
    <p:sldId id="286" r:id="rId5"/>
    <p:sldId id="261" r:id="rId6"/>
    <p:sldId id="262" r:id="rId7"/>
    <p:sldId id="287" r:id="rId8"/>
    <p:sldId id="259" r:id="rId9"/>
    <p:sldId id="290" r:id="rId10"/>
    <p:sldId id="291" r:id="rId11"/>
    <p:sldId id="277" r:id="rId12"/>
    <p:sldId id="266" r:id="rId13"/>
    <p:sldId id="276" r:id="rId14"/>
    <p:sldId id="274" r:id="rId15"/>
    <p:sldId id="280" r:id="rId16"/>
    <p:sldId id="294" r:id="rId17"/>
    <p:sldId id="296" r:id="rId18"/>
    <p:sldId id="273" r:id="rId19"/>
    <p:sldId id="267" r:id="rId20"/>
    <p:sldId id="281" r:id="rId21"/>
    <p:sldId id="282" r:id="rId22"/>
    <p:sldId id="278" r:id="rId23"/>
    <p:sldId id="279" r:id="rId24"/>
    <p:sldId id="295" r:id="rId25"/>
    <p:sldId id="283" r:id="rId26"/>
    <p:sldId id="293" r:id="rId27"/>
    <p:sldId id="270" r:id="rId28"/>
    <p:sldId id="284" r:id="rId29"/>
    <p:sldId id="2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2F7A-430C-42F4-838F-265339932491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1E06F-7B5B-4E5B-97AB-0E9A1096B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ourier New" pitchFamily="49" charset="0"/>
              </a:rPr>
              <a:t>make</a:t>
            </a:r>
            <a:r>
              <a:rPr lang="en-US" dirty="0" smtClean="0"/>
              <a:t> recompiles if </a:t>
            </a:r>
            <a:r>
              <a:rPr lang="en-US" i="1" dirty="0" err="1" smtClean="0"/>
              <a:t>foo.c</a:t>
            </a:r>
            <a:r>
              <a:rPr lang="en-US" dirty="0" smtClean="0"/>
              <a:t> is newer than </a:t>
            </a:r>
            <a:r>
              <a:rPr lang="en-US" i="1" dirty="0" err="1" smtClean="0"/>
              <a:t>foo.o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Scenario</a:t>
            </a:r>
            <a:r>
              <a:rPr lang="en-US" baseline="0" dirty="0" smtClean="0"/>
              <a:t>  :</a:t>
            </a:r>
            <a:r>
              <a:rPr lang="en-US" sz="2000" b="1" dirty="0" smtClean="0">
                <a:latin typeface="Courier New" pitchFamily="49" charset="0"/>
              </a:rPr>
              <a:t>make</a:t>
            </a:r>
            <a:r>
              <a:rPr lang="en-US" dirty="0" smtClean="0"/>
              <a:t> on machine </a:t>
            </a:r>
            <a:r>
              <a:rPr lang="en-US" i="1" dirty="0" smtClean="0"/>
              <a:t>A</a:t>
            </a:r>
            <a:r>
              <a:rPr lang="en-US" dirty="0" smtClean="0"/>
              <a:t> to build </a:t>
            </a:r>
            <a:r>
              <a:rPr lang="en-US" i="1" dirty="0" err="1" smtClean="0"/>
              <a:t>foo.o</a:t>
            </a:r>
            <a:endParaRPr lang="en-US" dirty="0" smtClean="0"/>
          </a:p>
          <a:p>
            <a:pPr lvl="2"/>
            <a:r>
              <a:rPr lang="en-US" dirty="0" smtClean="0"/>
              <a:t>Test on machine </a:t>
            </a:r>
            <a:r>
              <a:rPr lang="en-US" i="1" dirty="0" smtClean="0"/>
              <a:t>B</a:t>
            </a:r>
            <a:r>
              <a:rPr lang="en-US" dirty="0" smtClean="0"/>
              <a:t>; find and fix a bug in </a:t>
            </a:r>
            <a:r>
              <a:rPr lang="en-US" i="1" dirty="0" err="1" smtClean="0"/>
              <a:t>foo.c</a:t>
            </a:r>
            <a:endParaRPr lang="en-US" dirty="0" smtClean="0"/>
          </a:p>
          <a:p>
            <a:pPr lvl="2"/>
            <a:r>
              <a:rPr lang="en-US" dirty="0" smtClean="0"/>
              <a:t>Re-run </a:t>
            </a:r>
            <a:r>
              <a:rPr lang="en-US" sz="2000" b="1" dirty="0" smtClean="0">
                <a:latin typeface="Courier New" pitchFamily="49" charset="0"/>
              </a:rPr>
              <a:t>make</a:t>
            </a:r>
            <a:r>
              <a:rPr lang="en-US" dirty="0" smtClean="0"/>
              <a:t> on machine </a:t>
            </a:r>
            <a:r>
              <a:rPr lang="en-US" i="1" dirty="0" smtClean="0"/>
              <a:t>B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E06F-7B5B-4E5B-97AB-0E9A1096B3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UTC-Co-</a:t>
            </a:r>
            <a:r>
              <a:rPr lang="en-US" dirty="0" err="1" smtClean="0"/>
              <a:t>ordinated</a:t>
            </a:r>
            <a:r>
              <a:rPr lang="en-US" dirty="0" smtClean="0"/>
              <a:t> universal time</a:t>
            </a:r>
          </a:p>
          <a:p>
            <a:endParaRPr lang="en-US" dirty="0" smtClean="0"/>
          </a:p>
          <a:p>
            <a:r>
              <a:rPr lang="en-US" dirty="0" smtClean="0"/>
              <a:t>Logical synchronization –</a:t>
            </a:r>
            <a:r>
              <a:rPr lang="en-US" dirty="0" err="1" smtClean="0"/>
              <a:t>lamport</a:t>
            </a:r>
            <a:r>
              <a:rPr lang="en-US" dirty="0" smtClean="0"/>
              <a:t> ex.</a:t>
            </a:r>
          </a:p>
          <a:p>
            <a:r>
              <a:rPr lang="en-US" dirty="0" smtClean="0"/>
              <a:t>We are doing</a:t>
            </a:r>
            <a:r>
              <a:rPr lang="en-US" baseline="0" dirty="0" smtClean="0"/>
              <a:t> </a:t>
            </a:r>
            <a:r>
              <a:rPr lang="en-US" dirty="0" smtClean="0"/>
              <a:t>Physical </a:t>
            </a:r>
            <a:r>
              <a:rPr lang="en-US" dirty="0" err="1" smtClean="0"/>
              <a:t>synchr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Loosely</a:t>
            </a:r>
            <a:r>
              <a:rPr lang="en-US" baseline="0" dirty="0" smtClean="0"/>
              <a:t> and tightly coupled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E06F-7B5B-4E5B-97AB-0E9A1096B38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clocks</a:t>
            </a:r>
            <a:r>
              <a:rPr lang="en-US" baseline="0" dirty="0" smtClean="0"/>
              <a:t> diverge.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E06F-7B5B-4E5B-97AB-0E9A1096B3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0F93A5-E3B0-4157-A9B8-63167590E76D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C28C70-5DF3-4523-84B1-330D941FEC2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839200" cy="12192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Cluster Clock Synchronization 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2004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Sponsored by :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dirty="0" smtClean="0">
                <a:latin typeface="Comic Sans MS" pitchFamily="66" charset="0"/>
              </a:rPr>
              <a:t>Symantec Corp.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External guide :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dirty="0" smtClean="0">
                <a:latin typeface="Comic Sans MS" pitchFamily="66" charset="0"/>
              </a:rPr>
              <a:t>Mr. Avinash Patil.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Internal guide: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dirty="0" smtClean="0">
                <a:latin typeface="Comic Sans MS" pitchFamily="66" charset="0"/>
              </a:rPr>
              <a:t>Prof. Vivek Deshpande.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32004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Project members :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1. Divyanshu </a:t>
            </a:r>
            <a:r>
              <a:rPr lang="en-US" dirty="0" err="1" smtClean="0">
                <a:latin typeface="Comic Sans MS" pitchFamily="66" charset="0"/>
              </a:rPr>
              <a:t>Shekher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	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2. Neha </a:t>
            </a:r>
            <a:r>
              <a:rPr lang="en-US" dirty="0" err="1" smtClean="0">
                <a:latin typeface="Comic Sans MS" pitchFamily="66" charset="0"/>
              </a:rPr>
              <a:t>Doiphode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3. Dhanashree </a:t>
            </a:r>
            <a:r>
              <a:rPr lang="en-US" dirty="0" err="1" smtClean="0">
                <a:latin typeface="Comic Sans MS" pitchFamily="66" charset="0"/>
              </a:rPr>
              <a:t>Kashid</a:t>
            </a:r>
            <a:r>
              <a:rPr lang="en-US" dirty="0"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	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4. Anuja </a:t>
            </a:r>
            <a:r>
              <a:rPr lang="en-US" dirty="0" err="1" smtClean="0">
                <a:latin typeface="Comic Sans MS" pitchFamily="66" charset="0"/>
              </a:rPr>
              <a:t>Kench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G:\sym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752600"/>
            <a:ext cx="2362200" cy="1307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r0918-080000-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" y="447675"/>
            <a:ext cx="4283075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 descr="br1023-080124-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" y="438150"/>
            <a:ext cx="43053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527425" y="5727700"/>
            <a:ext cx="2106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Oct 23, 2006</a:t>
            </a:r>
          </a:p>
          <a:p>
            <a:pPr algn="ctr"/>
            <a:r>
              <a:rPr lang="en-US"/>
              <a:t>8:00:00</a:t>
            </a:r>
          </a:p>
        </p:txBody>
      </p:sp>
      <p:pic>
        <p:nvPicPr>
          <p:cNvPr id="14341" name="Picture 7" descr="bm1023-080149-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075" y="282575"/>
            <a:ext cx="4656138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606550" y="5084763"/>
            <a:ext cx="124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8:01:24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6059488" y="5084763"/>
            <a:ext cx="124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8:01:48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373063" y="5627688"/>
            <a:ext cx="2679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</a:rPr>
              <a:t>Skew = +84 seconds</a:t>
            </a:r>
          </a:p>
          <a:p>
            <a:pPr algn="ctr"/>
            <a:r>
              <a:rPr lang="en-US" sz="2000">
                <a:solidFill>
                  <a:schemeClr val="accent1"/>
                </a:solidFill>
              </a:rPr>
              <a:t>+84 seconds/35 days</a:t>
            </a:r>
          </a:p>
          <a:p>
            <a:pPr algn="ctr"/>
            <a:r>
              <a:rPr lang="en-US" sz="2000">
                <a:solidFill>
                  <a:schemeClr val="accent1"/>
                </a:solidFill>
              </a:rPr>
              <a:t>Drift = +2.4 sec/day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5972175" y="5627688"/>
            <a:ext cx="279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</a:rPr>
              <a:t>Skew = +108 seconds</a:t>
            </a:r>
          </a:p>
          <a:p>
            <a:pPr algn="ctr"/>
            <a:r>
              <a:rPr lang="en-US" sz="2000">
                <a:solidFill>
                  <a:schemeClr val="accent1"/>
                </a:solidFill>
              </a:rPr>
              <a:t>+108 seconds/35 days</a:t>
            </a:r>
          </a:p>
          <a:p>
            <a:pPr algn="ctr"/>
            <a:r>
              <a:rPr lang="en-US" sz="2000">
                <a:solidFill>
                  <a:schemeClr val="accent1"/>
                </a:solidFill>
              </a:rPr>
              <a:t>Drift = +3.1 sec/day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Clock sources in Linux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914400"/>
          <a:ext cx="8839200" cy="579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057400"/>
                <a:gridCol w="2012244"/>
                <a:gridCol w="1622778"/>
                <a:gridCol w="1698978"/>
              </a:tblGrid>
              <a:tr h="4625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HPET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Jiffies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TSC</a:t>
                      </a:r>
                      <a:endParaRPr lang="en-US" sz="1600" dirty="0"/>
                    </a:p>
                  </a:txBody>
                  <a:tcPr/>
                </a:tc>
              </a:tr>
              <a:tr h="14424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RTC (real time clock) is usually</a:t>
                      </a:r>
                      <a:r>
                        <a:rPr lang="en-US" sz="1600" baseline="0" dirty="0" smtClean="0"/>
                        <a:t> integrated into south bridge of the motherboard.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is a high</a:t>
                      </a:r>
                      <a:r>
                        <a:rPr lang="en-US" sz="1600" baseline="0" dirty="0" smtClean="0"/>
                        <a:t> precision clock source due to its very low jitter.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Based on timer interrupt &amp; referred to as kernel</a:t>
                      </a:r>
                      <a:r>
                        <a:rPr lang="en-US" sz="1600" baseline="0" dirty="0" smtClean="0"/>
                        <a:t> heartbeats.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64-bit register. It counts number</a:t>
                      </a:r>
                      <a:r>
                        <a:rPr lang="en-US" sz="1600" baseline="0" dirty="0" smtClean="0"/>
                        <a:t> of ticks since last boot or reset.</a:t>
                      </a:r>
                      <a:endParaRPr lang="en-US" sz="1600" dirty="0"/>
                    </a:p>
                  </a:txBody>
                  <a:tcPr/>
                </a:tc>
              </a:tr>
              <a:tr h="2133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Frequency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/>
                        <a:t>3.579545 MHz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MHz which is not appropriate</a:t>
                      </a:r>
                      <a:r>
                        <a:rPr lang="en-US" sz="1600" baseline="0" dirty="0" smtClean="0"/>
                        <a:t> for high resolution </a:t>
                      </a:r>
                      <a:r>
                        <a:rPr lang="en-US" sz="1600" baseline="0" dirty="0" err="1" smtClean="0"/>
                        <a:t>timestamping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Frequency</a:t>
                      </a:r>
                      <a:r>
                        <a:rPr lang="en-US" sz="1600" baseline="0" dirty="0" smtClean="0"/>
                        <a:t> can be specified at compile time.</a:t>
                      </a:r>
                    </a:p>
                    <a:p>
                      <a:r>
                        <a:rPr lang="en-US" sz="1600" baseline="0" dirty="0" smtClean="0"/>
                        <a:t>Min = 1/250 Hz. </a:t>
                      </a:r>
                    </a:p>
                    <a:p>
                      <a:r>
                        <a:rPr lang="en-US" sz="1600" baseline="0" dirty="0" smtClean="0"/>
                        <a:t>Max = 1/1000 Hz.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TSC operates at CPU’s clock frequency.  Constant TSC feature ensures uniform tick rate at max CPU frequency</a:t>
                      </a:r>
                      <a:endParaRPr lang="en-US" sz="1600" dirty="0"/>
                    </a:p>
                  </a:txBody>
                  <a:tcPr/>
                </a:tc>
              </a:tr>
              <a:tr h="17577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Clock frequency limits the precision to microsecond level.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Nanosecond level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Millisecond</a:t>
                      </a:r>
                      <a:r>
                        <a:rPr lang="en-US" sz="1600" baseline="0" dirty="0" smtClean="0"/>
                        <a:t> (1 to 4 ms) level which is far from proper </a:t>
                      </a:r>
                      <a:r>
                        <a:rPr lang="en-US" sz="1600" baseline="0" dirty="0" err="1" smtClean="0"/>
                        <a:t>timestamping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excellent high-resolution precision </a:t>
                      </a:r>
                      <a:r>
                        <a:rPr lang="en-US" sz="1600" dirty="0" err="1" smtClean="0"/>
                        <a:t>upto</a:t>
                      </a:r>
                      <a:r>
                        <a:rPr lang="en-US" sz="1600" dirty="0" smtClean="0"/>
                        <a:t> 1 nanosecond.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         Project Overview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/>
            <a:r>
              <a:rPr lang="en-US" sz="2800" dirty="0" smtClean="0">
                <a:latin typeface="Comic Sans MS" pitchFamily="66" charset="0"/>
              </a:rPr>
              <a:t>Phase I</a:t>
            </a:r>
          </a:p>
          <a:p>
            <a:pPr marL="971550" lvl="1" indent="-571500"/>
            <a:r>
              <a:rPr lang="en-US" dirty="0" smtClean="0">
                <a:latin typeface="Comic Sans MS" pitchFamily="66" charset="0"/>
              </a:rPr>
              <a:t>Establish master-slave architecture.</a:t>
            </a:r>
          </a:p>
          <a:p>
            <a:pPr marL="971550" lvl="1" indent="-571500"/>
            <a:r>
              <a:rPr lang="en-US" dirty="0" smtClean="0">
                <a:latin typeface="Comic Sans MS" pitchFamily="66" charset="0"/>
              </a:rPr>
              <a:t>Exchange time stamped packets between the master and slaves. </a:t>
            </a:r>
          </a:p>
          <a:p>
            <a:pPr marL="971550" lvl="1" indent="-571500">
              <a:buNone/>
            </a:pPr>
            <a:endParaRPr lang="en-US" dirty="0" smtClean="0">
              <a:latin typeface="Comic Sans MS" pitchFamily="66" charset="0"/>
            </a:endParaRPr>
          </a:p>
          <a:p>
            <a:pPr marL="571500" indent="-571500"/>
            <a:r>
              <a:rPr lang="en-US" sz="2800" dirty="0" smtClean="0">
                <a:latin typeface="Comic Sans MS" pitchFamily="66" charset="0"/>
              </a:rPr>
              <a:t>Phase II</a:t>
            </a:r>
          </a:p>
          <a:p>
            <a:pPr marL="971550" lvl="1" indent="-571500"/>
            <a:r>
              <a:rPr lang="en-US" dirty="0" smtClean="0">
                <a:latin typeface="Comic Sans MS" pitchFamily="66" charset="0"/>
              </a:rPr>
              <a:t>Calculate delay and offset.</a:t>
            </a:r>
          </a:p>
          <a:p>
            <a:pPr marL="971550" lvl="1" indent="-571500"/>
            <a:r>
              <a:rPr lang="en-US" dirty="0" smtClean="0">
                <a:latin typeface="Comic Sans MS" pitchFamily="66" charset="0"/>
              </a:rPr>
              <a:t>Use delay &amp; offset in synchronization.</a:t>
            </a:r>
            <a:endParaRPr lang="en-US" sz="2800" dirty="0" smtClean="0">
              <a:latin typeface="Comic Sans MS" pitchFamily="66" charset="0"/>
            </a:endParaRPr>
          </a:p>
          <a:p>
            <a:pPr marL="971550" lvl="1" indent="-571500"/>
            <a:r>
              <a:rPr lang="en-US" dirty="0" smtClean="0">
                <a:latin typeface="Comic Sans MS" pitchFamily="66" charset="0"/>
              </a:rPr>
              <a:t>Run the synchronization algorithm to synchronize slaves with the master.</a:t>
            </a:r>
          </a:p>
          <a:p>
            <a:pPr marL="971550" lvl="1" indent="-571500"/>
            <a:endParaRPr lang="en-US" dirty="0" smtClean="0">
              <a:latin typeface="Comic Sans MS" pitchFamily="66" charset="0"/>
            </a:endParaRPr>
          </a:p>
          <a:p>
            <a:pPr marL="571500" indent="-571500">
              <a:buNone/>
            </a:pPr>
            <a:r>
              <a:rPr lang="en-US" sz="2800" dirty="0" smtClean="0">
                <a:latin typeface="Comic Sans MS" pitchFamily="66" charset="0"/>
              </a:rPr>
              <a:t> 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621268"/>
            <a:ext cx="1447799" cy="1546233"/>
          </a:xfrm>
          <a:prstGeom prst="rect">
            <a:avLst/>
          </a:prstGeom>
          <a:noFill/>
        </p:spPr>
      </p:pic>
      <p:pic>
        <p:nvPicPr>
          <p:cNvPr id="5" name="Picture 2" descr="I:\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07268"/>
            <a:ext cx="1447799" cy="1546233"/>
          </a:xfrm>
          <a:prstGeom prst="rect">
            <a:avLst/>
          </a:prstGeom>
          <a:noFill/>
        </p:spPr>
      </p:pic>
      <p:pic>
        <p:nvPicPr>
          <p:cNvPr id="6" name="Picture 2" descr="I:\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888468"/>
            <a:ext cx="1447799" cy="1546233"/>
          </a:xfrm>
          <a:prstGeom prst="rect">
            <a:avLst/>
          </a:prstGeom>
          <a:noFill/>
        </p:spPr>
      </p:pic>
      <p:pic>
        <p:nvPicPr>
          <p:cNvPr id="7" name="Picture 2" descr="I:\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983468"/>
            <a:ext cx="1447799" cy="154623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57600" y="213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Master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458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Slave 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488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Slave II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4659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Slave III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 rot="5400000" flipH="1" flipV="1">
            <a:off x="1689616" y="786884"/>
            <a:ext cx="1459468" cy="278130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2"/>
          </p:cNvCxnSpPr>
          <p:nvPr/>
        </p:nvCxnSpPr>
        <p:spPr>
          <a:xfrm rot="16200000" flipV="1">
            <a:off x="3283982" y="3562350"/>
            <a:ext cx="2385536" cy="26670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26" idx="3"/>
          </p:cNvCxnSpPr>
          <p:nvPr/>
        </p:nvCxnSpPr>
        <p:spPr>
          <a:xfrm rot="16200000" flipV="1">
            <a:off x="5777709" y="722076"/>
            <a:ext cx="1589083" cy="293370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9718613">
            <a:off x="830902" y="2202415"/>
            <a:ext cx="9144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4900717">
            <a:off x="4446465" y="4164628"/>
            <a:ext cx="9144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910170">
            <a:off x="7306711" y="2357575"/>
            <a:ext cx="9144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1524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mic Sans MS" pitchFamily="66" charset="0"/>
              </a:rPr>
              <a:t>Establishment of master – slave architecture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0.20087 -0.1488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0.01128 -0.16828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6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2158 -0.16042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8" grpId="0" animBg="1"/>
      <p:bldP spid="18" grpId="1" animBg="1"/>
      <p:bldP spid="19" grpId="1" animBg="1"/>
      <p:bldP spid="19" grpId="2" animBg="1"/>
      <p:bldP spid="20" grpId="1" animBg="1"/>
      <p:bldP spid="2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1524000" cy="137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0" y="228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Master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228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Slave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647700" y="4381500"/>
            <a:ext cx="44965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3" descr="F:\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685800"/>
            <a:ext cx="1524000" cy="1371600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 rot="5400000">
            <a:off x="4991100" y="4381500"/>
            <a:ext cx="44965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3429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</a:t>
            </a:r>
            <a:r>
              <a:rPr lang="en-US" sz="2400" dirty="0" smtClean="0">
                <a:latin typeface="Comic Sans MS" pitchFamily="66" charset="0"/>
              </a:rPr>
              <a:t>1</a:t>
            </a:r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00200" y="3657600"/>
            <a:ext cx="5638800" cy="609600"/>
          </a:xfrm>
          <a:prstGeom prst="straightConnector1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313846">
            <a:off x="3144203" y="3359740"/>
            <a:ext cx="184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C0000"/>
                </a:solidFill>
                <a:latin typeface="Comic Sans MS" pitchFamily="66" charset="0"/>
              </a:rPr>
              <a:t>Sync </a:t>
            </a:r>
            <a:r>
              <a:rPr lang="en-US" sz="2800" dirty="0" smtClean="0">
                <a:solidFill>
                  <a:srgbClr val="CC0000"/>
                </a:solidFill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rgbClr val="CC0000"/>
                </a:solidFill>
                <a:latin typeface="Comic Sans MS" pitchFamily="66" charset="0"/>
              </a:rPr>
              <a:t>T1</a:t>
            </a:r>
            <a:r>
              <a:rPr lang="en-US" sz="2800" dirty="0" smtClean="0">
                <a:solidFill>
                  <a:srgbClr val="CC0000"/>
                </a:solidFill>
                <a:latin typeface="Comic Sans MS" pitchFamily="66" charset="0"/>
              </a:rPr>
              <a:t>)</a:t>
            </a:r>
            <a:endParaRPr lang="en-US" sz="2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9000" y="4114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T2</a:t>
            </a:r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>
            <a:endCxn id="26" idx="3"/>
          </p:cNvCxnSpPr>
          <p:nvPr/>
        </p:nvCxnSpPr>
        <p:spPr>
          <a:xfrm rot="10800000" flipV="1">
            <a:off x="1600200" y="5105399"/>
            <a:ext cx="5638800" cy="223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9000" y="487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</a:t>
            </a:r>
            <a:r>
              <a:rPr lang="en-US" sz="2400" dirty="0" smtClean="0">
                <a:latin typeface="Comic Sans MS" pitchFamily="66" charset="0"/>
              </a:rPr>
              <a:t>3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600" y="487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</a:t>
            </a:r>
            <a:r>
              <a:rPr lang="en-US" sz="2400" dirty="0" smtClean="0">
                <a:latin typeface="Comic Sans MS" pitchFamily="66" charset="0"/>
              </a:rPr>
              <a:t>4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4495800"/>
            <a:ext cx="267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Delay request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00200" y="5867400"/>
            <a:ext cx="5638800" cy="457200"/>
          </a:xfrm>
          <a:prstGeom prst="straightConnector1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86389">
            <a:off x="3671116" y="5377001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328102">
            <a:off x="3064891" y="5501142"/>
            <a:ext cx="353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00"/>
                </a:solidFill>
                <a:latin typeface="Comic Sans MS" pitchFamily="66" charset="0"/>
              </a:rPr>
              <a:t>Delay response (T4</a:t>
            </a:r>
            <a:r>
              <a:rPr lang="en-US" sz="2800" dirty="0" smtClean="0">
                <a:solidFill>
                  <a:srgbClr val="CC0000"/>
                </a:solidFill>
                <a:latin typeface="Comic Sans MS" pitchFamily="66" charset="0"/>
              </a:rPr>
              <a:t>)</a:t>
            </a:r>
            <a:endParaRPr lang="en-US" sz="2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5200" y="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Phase I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1569720" y="2682242"/>
            <a:ext cx="5669280" cy="5181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31791">
            <a:off x="3442994" y="2377105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INIT</a:t>
            </a:r>
            <a:endParaRPr lang="en-US" sz="2800" dirty="0">
              <a:solidFill>
                <a:schemeClr val="accent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8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7" grpId="0"/>
      <p:bldP spid="18" grpId="0"/>
      <p:bldP spid="25" grpId="0"/>
      <p:bldP spid="26" grpId="0"/>
      <p:bldP spid="27" grpId="0"/>
      <p:bldP spid="31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6096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itchFamily="66" charset="0"/>
              </a:rPr>
              <a:t>Implementation of phase I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Use of  enhanced </a:t>
            </a:r>
            <a:r>
              <a:rPr lang="en-US" sz="2400" dirty="0" err="1" smtClean="0">
                <a:latin typeface="Comic Sans MS" pitchFamily="66" charset="0"/>
              </a:rPr>
              <a:t>libpcap</a:t>
            </a:r>
            <a:r>
              <a:rPr lang="en-US" sz="2400" dirty="0" smtClean="0">
                <a:latin typeface="Comic Sans MS" pitchFamily="66" charset="0"/>
              </a:rPr>
              <a:t> for nanosecond </a:t>
            </a:r>
            <a:r>
              <a:rPr lang="en-US" sz="2400" dirty="0" err="1" smtClean="0">
                <a:latin typeface="Comic Sans MS" pitchFamily="66" charset="0"/>
              </a:rPr>
              <a:t>timestamping</a:t>
            </a:r>
            <a:r>
              <a:rPr lang="en-US" sz="2400" dirty="0" smtClean="0">
                <a:latin typeface="Comic Sans MS" pitchFamily="66" charset="0"/>
              </a:rPr>
              <a:t> of captured packets.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 Modification of enhanced </a:t>
            </a:r>
            <a:r>
              <a:rPr lang="en-US" sz="2400" dirty="0" err="1" smtClean="0">
                <a:latin typeface="Comic Sans MS" pitchFamily="66" charset="0"/>
              </a:rPr>
              <a:t>libpcap</a:t>
            </a:r>
            <a:r>
              <a:rPr lang="en-US" sz="2400" dirty="0" smtClean="0">
                <a:latin typeface="Comic Sans MS" pitchFamily="66" charset="0"/>
              </a:rPr>
              <a:t> for </a:t>
            </a:r>
            <a:r>
              <a:rPr lang="en-US" sz="2400" dirty="0" err="1" smtClean="0">
                <a:latin typeface="Comic Sans MS" pitchFamily="66" charset="0"/>
              </a:rPr>
              <a:t>timestamping</a:t>
            </a:r>
            <a:r>
              <a:rPr lang="en-US" sz="2400" dirty="0" smtClean="0">
                <a:latin typeface="Comic Sans MS" pitchFamily="66" charset="0"/>
              </a:rPr>
              <a:t> outgoing packets </a:t>
            </a:r>
            <a:r>
              <a:rPr lang="en-US" sz="2400" dirty="0" err="1" smtClean="0">
                <a:latin typeface="Comic Sans MS" pitchFamily="66" charset="0"/>
              </a:rPr>
              <a:t>upto</a:t>
            </a:r>
            <a:r>
              <a:rPr lang="en-US" sz="2400" dirty="0" smtClean="0">
                <a:latin typeface="Comic Sans MS" pitchFamily="66" charset="0"/>
              </a:rPr>
              <a:t> nanosecond level precision by  writing an IOCTL.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Obtaining all four timestamps : T1 , T2 , T3 , T4 in nanoseconds.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endParaRPr lang="en-US" sz="2400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lni_0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39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2286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Flow of IOCTL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Packet capturing Library : </a:t>
            </a:r>
            <a:r>
              <a:rPr lang="en-US" sz="2800" dirty="0" err="1" smtClean="0">
                <a:latin typeface="Comic Sans MS" pitchFamily="66" charset="0"/>
              </a:rPr>
              <a:t>Libpcap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 Open Source packet capturing library used by various 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packet sniffers such as </a:t>
            </a:r>
            <a:r>
              <a:rPr lang="en-US" sz="2400" dirty="0" err="1" smtClean="0">
                <a:latin typeface="Comic Sans MS" pitchFamily="66" charset="0"/>
              </a:rPr>
              <a:t>Wireshark</a:t>
            </a:r>
            <a:r>
              <a:rPr lang="en-US" sz="2400" dirty="0" smtClean="0">
                <a:latin typeface="Comic Sans MS" pitchFamily="66" charset="0"/>
              </a:rPr>
              <a:t> etc.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 Provides API’s for sending and Receiving packets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 Captures packets and timestamps them at microsecond  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resolution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 Provides accurate timestamps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1524000" cy="1371600"/>
          </a:xfrm>
          <a:prstGeom prst="rect">
            <a:avLst/>
          </a:prstGeom>
          <a:noFill/>
        </p:spPr>
      </p:pic>
      <p:pic>
        <p:nvPicPr>
          <p:cNvPr id="7" name="Picture 3" descr="F:\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04800"/>
            <a:ext cx="1524000" cy="1371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47800" y="2057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2438400"/>
            <a:ext cx="18288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Libpcap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30480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7800" y="37338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47800" y="44196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47800" y="51054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62600" y="2057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18288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Libpcap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2600" y="30480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2600" y="37338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62600" y="44196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62600" y="51054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>
            <a:off x="533400" y="2438400"/>
            <a:ext cx="838200" cy="2514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Right Arrow 35"/>
          <p:cNvSpPr/>
          <p:nvPr/>
        </p:nvSpPr>
        <p:spPr>
          <a:xfrm rot="10800000">
            <a:off x="7848600" y="2286000"/>
            <a:ext cx="838200" cy="2514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8096" y="3589497"/>
            <a:ext cx="6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Raw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6830391">
            <a:off x="-132544" y="26906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Socket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514600" y="6019800"/>
            <a:ext cx="228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6019800"/>
            <a:ext cx="228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1" idx="0"/>
            <a:endCxn id="42" idx="0"/>
          </p:cNvCxnSpPr>
          <p:nvPr/>
        </p:nvCxnSpPr>
        <p:spPr>
          <a:xfrm rot="5400000" flipH="1" flipV="1">
            <a:off x="4648200" y="4000500"/>
            <a:ext cx="1588" cy="403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4609306" y="4534694"/>
            <a:ext cx="1588" cy="403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14800" y="60960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58" name="Curved Right Arrow 57"/>
          <p:cNvSpPr/>
          <p:nvPr/>
        </p:nvSpPr>
        <p:spPr>
          <a:xfrm>
            <a:off x="2133600" y="5715000"/>
            <a:ext cx="228600" cy="685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flipH="1" flipV="1">
            <a:off x="6934200" y="5638800"/>
            <a:ext cx="228600" cy="609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5400000">
            <a:off x="8325217" y="352807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Socket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4536534">
            <a:off x="8450102" y="2675098"/>
            <a:ext cx="6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Raw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67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6" grpId="0" animBg="1"/>
      <p:bldP spid="37" grpId="0"/>
      <p:bldP spid="38" grpId="0"/>
      <p:bldP spid="41" grpId="0" animBg="1"/>
      <p:bldP spid="42" grpId="0" animBg="1"/>
      <p:bldP spid="46" grpId="1" animBg="1"/>
      <p:bldP spid="58" grpId="0" animBg="1"/>
      <p:bldP spid="59" grpId="0" animBg="1"/>
      <p:bldP spid="60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Phase II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Calculate delay  and offset between master and slave to synchronize clocks to very tight bounds.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971800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Slave’s time after adjustment = Slave’s current time + offset</a:t>
            </a:r>
          </a:p>
          <a:p>
            <a:endParaRPr lang="en-US" sz="2800" b="1" dirty="0" smtClean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Slave’s frequency adjustment factor =</a:t>
            </a:r>
          </a:p>
          <a:p>
            <a:r>
              <a:rPr lang="en-US" sz="2800" b="1" dirty="0" smtClean="0">
                <a:latin typeface="Comic Sans MS" pitchFamily="66" charset="0"/>
              </a:rPr>
              <a:t> (3600 + offset) / 3.6 </a:t>
            </a:r>
            <a:endParaRPr lang="en-US" sz="2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	clock synchronization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715000"/>
          </a:xfrm>
        </p:spPr>
        <p:txBody>
          <a:bodyPr>
            <a:noAutofit/>
          </a:bodyPr>
          <a:lstStyle/>
          <a:p>
            <a:r>
              <a:rPr lang="en-US" sz="2100" dirty="0" smtClean="0">
                <a:latin typeface="Comic Sans MS" pitchFamily="66" charset="0"/>
              </a:rPr>
              <a:t>Time is a quantity which we often want to measure accurately.</a:t>
            </a:r>
          </a:p>
          <a:p>
            <a:endParaRPr lang="en-US" sz="2100" dirty="0" smtClean="0">
              <a:latin typeface="Comic Sans MS" pitchFamily="66" charset="0"/>
            </a:endParaRPr>
          </a:p>
          <a:p>
            <a:r>
              <a:rPr lang="en-US" sz="2100" dirty="0" smtClean="0">
                <a:latin typeface="Comic Sans MS" pitchFamily="66" charset="0"/>
              </a:rPr>
              <a:t>In Distributed systems, there is no common clock or other precise global time source exists.</a:t>
            </a:r>
          </a:p>
          <a:p>
            <a:endParaRPr lang="en-US" sz="2100" dirty="0" smtClean="0">
              <a:latin typeface="Comic Sans MS" pitchFamily="66" charset="0"/>
            </a:endParaRPr>
          </a:p>
          <a:p>
            <a:r>
              <a:rPr lang="en-US" sz="2100" dirty="0" smtClean="0">
                <a:latin typeface="Comic Sans MS" pitchFamily="66" charset="0"/>
              </a:rPr>
              <a:t>A clock synchronization service ensures that spatially dispersed processors in a distributed system share a common notion of time.</a:t>
            </a:r>
          </a:p>
          <a:p>
            <a:pPr>
              <a:buNone/>
            </a:pPr>
            <a:endParaRPr lang="en-US" sz="2100" dirty="0" smtClean="0">
              <a:latin typeface="Comic Sans MS" pitchFamily="66" charset="0"/>
            </a:endParaRPr>
          </a:p>
          <a:p>
            <a:r>
              <a:rPr lang="en-US" sz="2100" dirty="0" smtClean="0">
                <a:latin typeface="Comic Sans MS" pitchFamily="66" charset="0"/>
              </a:rPr>
              <a:t>To </a:t>
            </a:r>
            <a:r>
              <a:rPr lang="en-US" sz="2100" dirty="0">
                <a:latin typeface="Comic Sans MS" pitchFamily="66" charset="0"/>
              </a:rPr>
              <a:t>behave as a single, unified computing resource, </a:t>
            </a:r>
            <a:r>
              <a:rPr lang="en-US" sz="2100" dirty="0" smtClean="0">
                <a:latin typeface="Comic Sans MS" pitchFamily="66" charset="0"/>
              </a:rPr>
              <a:t>distributed systems need clock </a:t>
            </a:r>
            <a:r>
              <a:rPr lang="en-US" sz="2100" dirty="0">
                <a:latin typeface="Comic Sans MS" pitchFamily="66" charset="0"/>
              </a:rPr>
              <a:t>synchronization service</a:t>
            </a:r>
            <a:r>
              <a:rPr lang="en-US" sz="21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100" dirty="0" smtClean="0">
                <a:latin typeface="Comic Sans MS" pitchFamily="66" charset="0"/>
              </a:rPr>
              <a:t> </a:t>
            </a:r>
          </a:p>
          <a:p>
            <a:r>
              <a:rPr lang="en-US" sz="2100" dirty="0" smtClean="0">
                <a:latin typeface="Comic Sans MS" pitchFamily="66" charset="0"/>
              </a:rPr>
              <a:t>Synchronized clocks are useful in the distributed systems for performance measurements, auditing, event ordering etc.</a:t>
            </a:r>
          </a:p>
          <a:p>
            <a:pPr lvl="1"/>
            <a:r>
              <a:rPr lang="en-US" sz="2100" dirty="0" err="1" smtClean="0">
                <a:latin typeface="Comic Sans MS" pitchFamily="66" charset="0"/>
              </a:rPr>
              <a:t>E.g</a:t>
            </a:r>
            <a:r>
              <a:rPr lang="en-US" sz="2100" dirty="0" smtClean="0">
                <a:latin typeface="Comic Sans MS" pitchFamily="66" charset="0"/>
              </a:rPr>
              <a:t> ‘make’ utility in Linux.</a:t>
            </a:r>
          </a:p>
          <a:p>
            <a:pPr>
              <a:buNone/>
            </a:pPr>
            <a:r>
              <a:rPr lang="en-US" sz="2100" dirty="0" smtClean="0">
                <a:latin typeface="Comic Sans MS" pitchFamily="66" charset="0"/>
              </a:rPr>
              <a:t> </a:t>
            </a:r>
            <a:endParaRPr lang="en-US" sz="21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mic Sans MS" pitchFamily="66" charset="0"/>
              </a:rPr>
              <a:t>Implementation of phase II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1 .Calculating delay and offset 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473005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2 .  Use of calculated delay and offset for adjusting slave’s system time according to master.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1676400"/>
            <a:ext cx="632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Delay + Offset = T2- T1 ……………I</a:t>
            </a:r>
          </a:p>
          <a:p>
            <a:endParaRPr lang="en-US" sz="24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 Delay – Offset = T4-T3 …………….II</a:t>
            </a:r>
          </a:p>
          <a:p>
            <a:endParaRPr lang="en-US" sz="24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      From I and II,</a:t>
            </a:r>
          </a:p>
          <a:p>
            <a:endParaRPr lang="en-US" sz="2400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Delay = (( T2-T1 ) + (T4-T3))/2</a:t>
            </a:r>
          </a:p>
          <a:p>
            <a:endParaRPr lang="en-U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     Offset = ((T2-T1)-(T4-T3))/2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3733800"/>
            <a:ext cx="533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28713"/>
            <a:ext cx="8458200" cy="542448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2400" y="3048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Snapshot of code snippet– Adjustment of seconds and nanoseconds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itchFamily="66" charset="0"/>
              </a:rPr>
              <a:t> Comparison with NTP</a:t>
            </a:r>
            <a:endParaRPr lang="en-US" sz="3600" dirty="0">
              <a:latin typeface="Comic Sans MS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066800"/>
          <a:ext cx="8686800" cy="561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073400"/>
                <a:gridCol w="2794000"/>
              </a:tblGrid>
              <a:tr h="6092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</a:t>
                      </a:r>
                      <a:r>
                        <a:rPr lang="en-US" sz="1600" baseline="0" dirty="0" smtClean="0"/>
                        <a:t> algorithm</a:t>
                      </a:r>
                      <a:endParaRPr lang="en-US" sz="1600" dirty="0"/>
                    </a:p>
                  </a:txBody>
                  <a:tcPr/>
                </a:tc>
              </a:tr>
              <a:tr h="19815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Has</a:t>
                      </a:r>
                      <a:r>
                        <a:rPr lang="en-US" sz="1600" baseline="0" dirty="0" smtClean="0"/>
                        <a:t> a hierarchical design consisting of  number of timeservers and clients. Each timeserver is assigned a  “stratum” level  corresponding to its distance from the accurate time source.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 – slave</a:t>
                      </a:r>
                      <a:r>
                        <a:rPr lang="en-US" sz="1600" baseline="0" dirty="0" smtClean="0"/>
                        <a:t> architecture.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</a:t>
                      </a:r>
                      <a:r>
                        <a:rPr lang="en-US" sz="1600" baseline="0" dirty="0" smtClean="0"/>
                        <a:t> of operation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Client pulls time from server.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 pushes time to slaves.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Approach of synchronization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approach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 of synchronization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 synchronization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 synchronization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10-100 millisecond</a:t>
                      </a:r>
                      <a:r>
                        <a:rPr lang="en-US" sz="1600" baseline="0" dirty="0" smtClean="0"/>
                        <a:t> level  of precision.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Nanosecond level 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itchFamily="66" charset="0"/>
              </a:rPr>
              <a:t>Comparison with PTP</a:t>
            </a:r>
            <a:endParaRPr lang="en-US" sz="3600" dirty="0">
              <a:latin typeface="Comic Sans MS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066800"/>
          <a:ext cx="8686800" cy="500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3048000"/>
              </a:tblGrid>
              <a:tr h="6092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PTP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</a:t>
                      </a:r>
                      <a:r>
                        <a:rPr lang="en-US" sz="1600" baseline="0" dirty="0" smtClean="0"/>
                        <a:t> algorithm</a:t>
                      </a:r>
                      <a:endParaRPr lang="en-US" sz="1600" dirty="0"/>
                    </a:p>
                  </a:txBody>
                  <a:tcPr/>
                </a:tc>
              </a:tr>
              <a:tr h="13719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</a:t>
                      </a:r>
                      <a:r>
                        <a:rPr lang="en-US" sz="1600" baseline="0" dirty="0" smtClean="0"/>
                        <a:t> – slave architecture.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 – slave architecture.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</a:t>
                      </a:r>
                      <a:r>
                        <a:rPr lang="en-US" sz="1600" baseline="0" dirty="0" smtClean="0"/>
                        <a:t> of operation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</a:t>
                      </a:r>
                      <a:r>
                        <a:rPr lang="en-US" sz="1600" baseline="0" dirty="0" smtClean="0"/>
                        <a:t> pushes time to slaves.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 pushes time to slaves.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Approach of synchronization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Hybrid 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approach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 of synchronization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 synchronization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 synchronization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20-100</a:t>
                      </a:r>
                      <a:r>
                        <a:rPr lang="en-US" sz="1600" baseline="0" dirty="0" smtClean="0"/>
                        <a:t> nanosecond level  of precision.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Nanosecond level</a:t>
                      </a:r>
                      <a:endParaRPr lang="en-US" sz="1600" dirty="0"/>
                    </a:p>
                  </a:txBody>
                  <a:tcPr/>
                </a:tc>
              </a:tr>
              <a:tr h="6044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810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Applications of </a:t>
            </a:r>
            <a:r>
              <a:rPr lang="en-US" sz="2800" dirty="0" smtClean="0">
                <a:latin typeface="Comic Sans MS" pitchFamily="66" charset="0"/>
              </a:rPr>
              <a:t>nanosecond precision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92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1.High speed precision in bank trading  </a:t>
            </a:r>
          </a:p>
          <a:p>
            <a:r>
              <a:rPr lang="en-US" sz="2400" dirty="0" smtClean="0">
                <a:latin typeface="Comic Sans MS" pitchFamily="66" charset="0"/>
              </a:rPr>
              <a:t>2.Log management </a:t>
            </a:r>
          </a:p>
          <a:p>
            <a:r>
              <a:rPr lang="en-US" sz="2400" dirty="0" smtClean="0">
                <a:latin typeface="Comic Sans MS" pitchFamily="66" charset="0"/>
              </a:rPr>
              <a:t>3.Bandwidth usage </a:t>
            </a:r>
          </a:p>
          <a:p>
            <a:r>
              <a:rPr lang="en-US" sz="2400" dirty="0" smtClean="0">
                <a:latin typeface="Comic Sans MS" pitchFamily="66" charset="0"/>
              </a:rPr>
              <a:t>4.network fault detection.</a:t>
            </a:r>
          </a:p>
          <a:p>
            <a:r>
              <a:rPr lang="en-US" sz="2400" dirty="0" smtClean="0">
                <a:latin typeface="Comic Sans MS" pitchFamily="66" charset="0"/>
              </a:rPr>
              <a:t>5.Military electronic systems that encode ,decode ,      </a:t>
            </a:r>
            <a:r>
              <a:rPr lang="en-US" sz="2400" dirty="0" err="1" smtClean="0">
                <a:latin typeface="Comic Sans MS" pitchFamily="66" charset="0"/>
              </a:rPr>
              <a:t>present,transport</a:t>
            </a:r>
            <a:r>
              <a:rPr lang="en-US" sz="2400" dirty="0" smtClean="0">
                <a:latin typeface="Comic Sans MS" pitchFamily="66" charset="0"/>
              </a:rPr>
              <a:t> real time data.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e.g</a:t>
            </a:r>
            <a:r>
              <a:rPr lang="en-US" sz="2400" dirty="0" smtClean="0">
                <a:latin typeface="Comic Sans MS" pitchFamily="66" charset="0"/>
              </a:rPr>
              <a:t> :- 1)Weapon test systems</a:t>
            </a:r>
          </a:p>
          <a:p>
            <a:r>
              <a:rPr lang="en-US" sz="2400" dirty="0" smtClean="0">
                <a:latin typeface="Comic Sans MS" pitchFamily="66" charset="0"/>
              </a:rPr>
              <a:t>	         2)Distributed sensor networks.</a:t>
            </a:r>
          </a:p>
          <a:p>
            <a:r>
              <a:rPr lang="en-US" sz="2400" dirty="0" smtClean="0">
                <a:latin typeface="Comic Sans MS" pitchFamily="66" charset="0"/>
              </a:rPr>
              <a:t>	         3) Radar processing </a:t>
            </a:r>
          </a:p>
          <a:p>
            <a:r>
              <a:rPr lang="en-US" sz="2400" dirty="0" smtClean="0">
                <a:latin typeface="Comic Sans MS" pitchFamily="66" charset="0"/>
              </a:rPr>
              <a:t>	         4)Signal intelligence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6.Deep space networks</a:t>
            </a:r>
          </a:p>
          <a:p>
            <a:r>
              <a:rPr lang="en-US" sz="2400" dirty="0" smtClean="0">
                <a:latin typeface="Comic Sans MS" pitchFamily="66" charset="0"/>
              </a:rPr>
              <a:t>7.Real time Multimedia and control applications</a:t>
            </a:r>
          </a:p>
          <a:p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Limitations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Comic Sans MS" pitchFamily="66" charset="0"/>
              </a:rPr>
              <a:t>Protocol is currently designed for LAN environment.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Election algorithm is not currently implemented in case of failure of master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Protocol works in homogeneous cluster environment.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    Conclusion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mic Sans MS" pitchFamily="66" charset="0"/>
              </a:rPr>
              <a:t>Clock Synchronization is an important </a:t>
            </a:r>
            <a:r>
              <a:rPr lang="en-US" sz="2800" dirty="0" smtClean="0">
                <a:latin typeface="Comic Sans MS" pitchFamily="66" charset="0"/>
              </a:rPr>
              <a:t>issue </a:t>
            </a:r>
            <a:r>
              <a:rPr lang="en-US" sz="2800" dirty="0">
                <a:latin typeface="Comic Sans MS" pitchFamily="66" charset="0"/>
              </a:rPr>
              <a:t>in any fault-tolerant distributed system </a:t>
            </a:r>
            <a:r>
              <a:rPr lang="en-US" sz="2800" dirty="0" smtClean="0">
                <a:latin typeface="Comic Sans MS" pitchFamily="66" charset="0"/>
              </a:rPr>
              <a:t>and has </a:t>
            </a:r>
            <a:r>
              <a:rPr lang="en-US" sz="2800" dirty="0">
                <a:latin typeface="Comic Sans MS" pitchFamily="66" charset="0"/>
              </a:rPr>
              <a:t>been extensively studied in recent years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Protocol synchronizes nodes in the cluster to very tight bounds (</a:t>
            </a:r>
            <a:r>
              <a:rPr lang="en-US" sz="2800" dirty="0" err="1" smtClean="0">
                <a:latin typeface="Comic Sans MS" pitchFamily="66" charset="0"/>
              </a:rPr>
              <a:t>upto</a:t>
            </a:r>
            <a:r>
              <a:rPr lang="en-US" sz="2800" dirty="0" smtClean="0">
                <a:latin typeface="Comic Sans MS" pitchFamily="66" charset="0"/>
              </a:rPr>
              <a:t> nanosecond precision).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References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>
                <a:latin typeface="Comic Sans MS" pitchFamily="66" charset="0"/>
              </a:rPr>
              <a:t>Understanding the Linux kernel: </a:t>
            </a:r>
            <a:r>
              <a:rPr lang="en-US" dirty="0" err="1" smtClean="0">
                <a:latin typeface="Comic Sans MS" pitchFamily="66" charset="0"/>
              </a:rPr>
              <a:t>O’reilly</a:t>
            </a:r>
            <a:r>
              <a:rPr lang="en-US" dirty="0" smtClean="0">
                <a:latin typeface="Comic Sans MS" pitchFamily="66" charset="0"/>
              </a:rPr>
              <a:t> publications.</a:t>
            </a:r>
          </a:p>
          <a:p>
            <a:pPr lvl="0"/>
            <a:r>
              <a:rPr lang="en-US" dirty="0" smtClean="0">
                <a:latin typeface="Comic Sans MS" pitchFamily="66" charset="0"/>
              </a:rPr>
              <a:t>Linux device driver 3</a:t>
            </a:r>
            <a:r>
              <a:rPr lang="en-US" baseline="30000" dirty="0" smtClean="0">
                <a:latin typeface="Comic Sans MS" pitchFamily="66" charset="0"/>
              </a:rPr>
              <a:t>rd</a:t>
            </a:r>
            <a:r>
              <a:rPr lang="en-US" dirty="0" smtClean="0">
                <a:latin typeface="Comic Sans MS" pitchFamily="66" charset="0"/>
              </a:rPr>
              <a:t> edition: </a:t>
            </a:r>
            <a:r>
              <a:rPr lang="en-US" dirty="0" err="1" smtClean="0">
                <a:latin typeface="Comic Sans MS" pitchFamily="66" charset="0"/>
              </a:rPr>
              <a:t>O’reilly</a:t>
            </a:r>
            <a:r>
              <a:rPr lang="en-US" dirty="0" smtClean="0">
                <a:latin typeface="Comic Sans MS" pitchFamily="66" charset="0"/>
              </a:rPr>
              <a:t> publications.</a:t>
            </a:r>
          </a:p>
          <a:p>
            <a:pPr lvl="0"/>
            <a:r>
              <a:rPr lang="en-US" dirty="0" smtClean="0">
                <a:latin typeface="Comic Sans MS" pitchFamily="66" charset="0"/>
              </a:rPr>
              <a:t>Understanding Linux Network Internals: </a:t>
            </a:r>
            <a:r>
              <a:rPr lang="en-US" dirty="0" err="1" smtClean="0">
                <a:latin typeface="Comic Sans MS" pitchFamily="66" charset="0"/>
              </a:rPr>
              <a:t>O’reilly</a:t>
            </a:r>
            <a:r>
              <a:rPr lang="en-US" dirty="0" smtClean="0">
                <a:latin typeface="Comic Sans MS" pitchFamily="66" charset="0"/>
              </a:rPr>
              <a:t> publications.</a:t>
            </a:r>
          </a:p>
          <a:p>
            <a:pPr lvl="0"/>
            <a:r>
              <a:rPr lang="en-US" dirty="0" smtClean="0">
                <a:latin typeface="Comic Sans MS" pitchFamily="66" charset="0"/>
              </a:rPr>
              <a:t>Unix Network programming, vol-1 – Richard Stevens.</a:t>
            </a:r>
          </a:p>
          <a:p>
            <a:pPr lvl="0"/>
            <a:r>
              <a:rPr lang="en-US" dirty="0" smtClean="0">
                <a:latin typeface="Comic Sans MS" pitchFamily="66" charset="0"/>
              </a:rPr>
              <a:t>Distributed Operating Systems – </a:t>
            </a:r>
            <a:r>
              <a:rPr lang="en-US" dirty="0" err="1" smtClean="0">
                <a:latin typeface="Comic Sans MS" pitchFamily="66" charset="0"/>
              </a:rPr>
              <a:t>Tanenbaum</a:t>
            </a:r>
            <a:r>
              <a:rPr lang="en-US" dirty="0" smtClean="0">
                <a:latin typeface="Comic Sans MS" pitchFamily="66" charset="0"/>
              </a:rPr>
              <a:t>. </a:t>
            </a:r>
          </a:p>
          <a:p>
            <a:pPr lvl="0"/>
            <a:r>
              <a:rPr lang="en-US" dirty="0" smtClean="0">
                <a:latin typeface="Comic Sans MS" pitchFamily="66" charset="0"/>
              </a:rPr>
              <a:t>Software based packet capturing with high precision time stamping for Linux by Peter </a:t>
            </a:r>
            <a:r>
              <a:rPr lang="en-US" dirty="0" err="1" smtClean="0">
                <a:latin typeface="Comic Sans MS" pitchFamily="66" charset="0"/>
              </a:rPr>
              <a:t>Orosz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lvl="0"/>
            <a:r>
              <a:rPr lang="en-US" dirty="0" smtClean="0">
                <a:latin typeface="Comic Sans MS" pitchFamily="66" charset="0"/>
              </a:rPr>
              <a:t>Time synchronization in a local area network by </a:t>
            </a:r>
            <a:r>
              <a:rPr lang="en-US" dirty="0" err="1" smtClean="0">
                <a:latin typeface="Comic Sans MS" pitchFamily="66" charset="0"/>
              </a:rPr>
              <a:t>Svein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Johannessen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lvl="0"/>
            <a:r>
              <a:rPr lang="en-US" dirty="0" smtClean="0">
                <a:latin typeface="Comic Sans MS" pitchFamily="66" charset="0"/>
              </a:rPr>
              <a:t>Synchronizing Networks with IEEE 1588 by Alexander Tan.</a:t>
            </a:r>
          </a:p>
          <a:p>
            <a:r>
              <a:rPr lang="en-US" dirty="0" smtClean="0">
                <a:latin typeface="Comic Sans MS" pitchFamily="66" charset="0"/>
              </a:rPr>
              <a:t>IEEE 1588 Implementation and performance of time stamping techniques by Hans </a:t>
            </a:r>
            <a:r>
              <a:rPr lang="en-US" dirty="0" err="1" smtClean="0">
                <a:latin typeface="Comic Sans MS" pitchFamily="66" charset="0"/>
              </a:rPr>
              <a:t>Weibel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High-Precision relative clock synchronization using Time Stamp Counters by </a:t>
            </a:r>
          </a:p>
          <a:p>
            <a:r>
              <a:rPr lang="en-US" dirty="0" err="1" smtClean="0">
                <a:latin typeface="Comic Sans MS" pitchFamily="66" charset="0"/>
              </a:rPr>
              <a:t>Guo</a:t>
            </a:r>
            <a:r>
              <a:rPr lang="en-US" dirty="0" smtClean="0">
                <a:latin typeface="Comic Sans MS" pitchFamily="66" charset="0"/>
              </a:rPr>
              <a:t>-Song-</a:t>
            </a:r>
            <a:r>
              <a:rPr lang="en-US" dirty="0" err="1" smtClean="0">
                <a:latin typeface="Comic Sans MS" pitchFamily="66" charset="0"/>
              </a:rPr>
              <a:t>Tian,Yu</a:t>
            </a:r>
            <a:r>
              <a:rPr lang="en-US" dirty="0" smtClean="0">
                <a:latin typeface="Comic Sans MS" pitchFamily="66" charset="0"/>
              </a:rPr>
              <a:t>-Chu-</a:t>
            </a:r>
            <a:r>
              <a:rPr lang="en-US" dirty="0" err="1" smtClean="0">
                <a:latin typeface="Comic Sans MS" pitchFamily="66" charset="0"/>
              </a:rPr>
              <a:t>Tian</a:t>
            </a:r>
            <a:r>
              <a:rPr lang="en-US" dirty="0" smtClean="0">
                <a:latin typeface="Comic Sans MS" pitchFamily="66" charset="0"/>
              </a:rPr>
              <a:t> and Colin </a:t>
            </a:r>
            <a:r>
              <a:rPr lang="en-US" dirty="0" err="1" smtClean="0">
                <a:latin typeface="Comic Sans MS" pitchFamily="66" charset="0"/>
              </a:rPr>
              <a:t>Fidge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5791200" cy="160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                   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</a:t>
            </a:r>
            <a:r>
              <a:rPr lang="en-US" sz="6000" dirty="0" smtClean="0">
                <a:latin typeface="Comic Sans MS" pitchFamily="66" charset="0"/>
              </a:rPr>
              <a:t>THANK YOU !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Need of Clock Synchronization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en-US" dirty="0" smtClean="0">
                <a:latin typeface="Comic Sans MS" pitchFamily="66" charset="0"/>
              </a:rPr>
              <a:t>Temporal ordering of events produced by concurrent processes</a:t>
            </a:r>
          </a:p>
          <a:p>
            <a:pPr>
              <a:spcAft>
                <a:spcPct val="50000"/>
              </a:spcAft>
            </a:pPr>
            <a:r>
              <a:rPr lang="en-US" dirty="0" smtClean="0">
                <a:latin typeface="Comic Sans MS" pitchFamily="66" charset="0"/>
              </a:rPr>
              <a:t>Synchronization between senders and receivers of messages</a:t>
            </a:r>
          </a:p>
          <a:p>
            <a:pPr>
              <a:spcAft>
                <a:spcPct val="50000"/>
              </a:spcAft>
            </a:pPr>
            <a:r>
              <a:rPr lang="en-US" dirty="0" smtClean="0">
                <a:latin typeface="Comic Sans MS" pitchFamily="66" charset="0"/>
              </a:rPr>
              <a:t>Coordination of joint activity</a:t>
            </a:r>
          </a:p>
          <a:p>
            <a:pPr>
              <a:spcAft>
                <a:spcPct val="50000"/>
              </a:spcAft>
            </a:pPr>
            <a:r>
              <a:rPr lang="en-US" dirty="0" smtClean="0">
                <a:latin typeface="Comic Sans MS" pitchFamily="66" charset="0"/>
              </a:rPr>
              <a:t>Serialization of concurrent access for shared objects</a:t>
            </a: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 Logical &amp; Physical Clocks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Logical clock keeps track of event ordering.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-In this, what matters is not the time of day at 	which the event occurred but that all processes can agree on the </a:t>
            </a:r>
            <a:r>
              <a:rPr lang="en-US" i="1" dirty="0" smtClean="0">
                <a:latin typeface="Comic Sans MS" pitchFamily="66" charset="0"/>
              </a:rPr>
              <a:t>order </a:t>
            </a:r>
            <a:r>
              <a:rPr lang="en-US" dirty="0" smtClean="0">
                <a:latin typeface="Comic Sans MS" pitchFamily="66" charset="0"/>
              </a:rPr>
              <a:t>in which related events occur.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 marL="0" indent="0"/>
            <a:r>
              <a:rPr lang="en-US" dirty="0" smtClean="0">
                <a:latin typeface="Comic Sans MS" pitchFamily="66" charset="0"/>
              </a:rPr>
              <a:t>Physical clocks keep time of day.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-With physical clocks, the interest is not in 	advancing them just to ensure proper message 	ordering, but to have the system clock keep good 	time.</a:t>
            </a: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     Modes of synchronization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External </a:t>
            </a:r>
            <a:r>
              <a:rPr lang="en-US" sz="2800" dirty="0" smtClean="0">
                <a:latin typeface="Comic Sans MS" pitchFamily="66" charset="0"/>
              </a:rPr>
              <a:t>synchronization 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Source of synchronization is UTC time.</a:t>
            </a:r>
          </a:p>
          <a:p>
            <a:pPr lvl="1"/>
            <a:endParaRPr lang="en-US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Internal synchronization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No external source of time.</a:t>
            </a:r>
            <a:endParaRPr lang="en-US" dirty="0">
              <a:latin typeface="Comic Sans MS" pitchFamily="66" charset="0"/>
            </a:endParaRPr>
          </a:p>
          <a:p>
            <a:pPr lvl="1"/>
            <a:r>
              <a:rPr lang="en-US" dirty="0" smtClean="0">
                <a:latin typeface="Comic Sans MS" pitchFamily="66" charset="0"/>
              </a:rPr>
              <a:t>Clocks are synchronized with one another to a known degree of accuracy.</a:t>
            </a:r>
          </a:p>
          <a:p>
            <a:pPr lvl="1"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Usually </a:t>
            </a:r>
            <a:r>
              <a:rPr lang="en-US" sz="2800" dirty="0" smtClean="0">
                <a:latin typeface="Comic Sans MS" pitchFamily="66" charset="0"/>
              </a:rPr>
              <a:t>loosely coupled </a:t>
            </a:r>
            <a:r>
              <a:rPr lang="en-US" sz="2800" dirty="0">
                <a:latin typeface="Comic Sans MS" pitchFamily="66" charset="0"/>
              </a:rPr>
              <a:t>systems use external synchronization and tightly coupled systems use </a:t>
            </a:r>
            <a:r>
              <a:rPr lang="en-US" sz="2800" dirty="0" smtClean="0">
                <a:latin typeface="Comic Sans MS" pitchFamily="66" charset="0"/>
              </a:rPr>
              <a:t>internal synchronization</a:t>
            </a:r>
            <a:r>
              <a:rPr lang="en-US" sz="2800" dirty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Approaches for clock synchronization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Software approach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Does not require specialized hardware.</a:t>
            </a:r>
          </a:p>
          <a:p>
            <a:pPr lvl="1"/>
            <a:r>
              <a:rPr lang="en-US" sz="2400" dirty="0" smtClean="0">
                <a:latin typeface="Comic Sans MS" pitchFamily="66" charset="0"/>
              </a:rPr>
              <a:t>Uses system time for synchronization.</a:t>
            </a:r>
          </a:p>
          <a:p>
            <a:pPr lvl="1"/>
            <a:endParaRPr lang="en-US" sz="2400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Hardware approach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Requires a specialized hardware which is capable of time stamping.</a:t>
            </a:r>
          </a:p>
          <a:p>
            <a:pPr lvl="1"/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Hybrid approach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A hardware assisted software synchronization .</a:t>
            </a:r>
          </a:p>
          <a:p>
            <a:pPr lvl="1">
              <a:buNone/>
            </a:pPr>
            <a:endParaRPr lang="en-US" dirty="0" smtClean="0">
              <a:latin typeface="Comic Sans MS" pitchFamily="66" charset="0"/>
            </a:endParaRPr>
          </a:p>
          <a:p>
            <a:pPr lvl="1">
              <a:buNone/>
            </a:pPr>
            <a:endParaRPr lang="en-US" dirty="0" smtClean="0">
              <a:latin typeface="Comic Sans MS" pitchFamily="66" charset="0"/>
            </a:endParaRPr>
          </a:p>
          <a:p>
            <a:pPr lvl="1"/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Why clocks differ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dirty="0" smtClean="0">
                <a:latin typeface="Comic Sans MS" pitchFamily="66" charset="0"/>
              </a:rPr>
              <a:t>Getting two systems to agree on time is a tough task :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Two clocks hardly ever agree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Quartz oscillators oscillate at slightly different frequencies</a:t>
            </a:r>
          </a:p>
          <a:p>
            <a:pPr lvl="1">
              <a:buNone/>
            </a:pP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Reasons :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Environmental factors </a:t>
            </a:r>
          </a:p>
          <a:p>
            <a:pPr lvl="3"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 Temperature</a:t>
            </a:r>
          </a:p>
          <a:p>
            <a:pPr lvl="3"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 Air </a:t>
            </a:r>
            <a:r>
              <a:rPr lang="en-US" sz="2800" dirty="0" smtClean="0">
                <a:latin typeface="Comic Sans MS" pitchFamily="66" charset="0"/>
              </a:rPr>
              <a:t>circulation</a:t>
            </a:r>
          </a:p>
          <a:p>
            <a:pPr lvl="3"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 Pressure</a:t>
            </a:r>
            <a:endParaRPr lang="en-US" sz="2800" dirty="0" smtClean="0">
              <a:latin typeface="Comic Sans MS" pitchFamily="66" charset="0"/>
            </a:endParaRPr>
          </a:p>
          <a:p>
            <a:pPr lvl="1"/>
            <a:r>
              <a:rPr lang="en-US" dirty="0" smtClean="0">
                <a:latin typeface="Comic Sans MS" pitchFamily="66" charset="0"/>
              </a:rPr>
              <a:t>Initial manufacturing tolerance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Aging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Mechanical stresses such as ‘vibrations’</a:t>
            </a:r>
          </a:p>
          <a:p>
            <a:pPr lvl="1"/>
            <a:endParaRPr lang="en-US" dirty="0" smtClean="0">
              <a:latin typeface="Comic Sans MS" pitchFamily="66" charset="0"/>
            </a:endParaRPr>
          </a:p>
          <a:p>
            <a:pPr lvl="1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Clock Skew &amp; Clock Drift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3891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Clock drift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Clocks run at slightly different frequencies.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Thus they count time at different rates.</a:t>
            </a:r>
          </a:p>
          <a:p>
            <a:pPr lvl="1"/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Clock  skew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Difference between two clocks at one point in time</a:t>
            </a:r>
          </a:p>
          <a:p>
            <a:pPr lvl="1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	</a:t>
            </a:r>
            <a:r>
              <a:rPr lang="en-US" sz="2800" dirty="0" smtClean="0">
                <a:latin typeface="Comic Sans MS" pitchFamily="66" charset="0"/>
              </a:rPr>
              <a:t>	</a:t>
            </a:r>
          </a:p>
          <a:p>
            <a:pPr lvl="3"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ar0918-080000-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" y="447675"/>
            <a:ext cx="4283075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7" descr="am0918-080000-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8963" y="355600"/>
            <a:ext cx="45259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9"/>
          <p:cNvSpPr txBox="1">
            <a:spLocks noChangeArrowheads="1"/>
          </p:cNvSpPr>
          <p:nvPr/>
        </p:nvSpPr>
        <p:spPr bwMode="auto">
          <a:xfrm>
            <a:off x="2297113" y="5737225"/>
            <a:ext cx="4568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Sept 18, 2006</a:t>
            </a:r>
          </a:p>
          <a:p>
            <a:pPr algn="ctr"/>
            <a:r>
              <a:rPr lang="en-US"/>
              <a:t>8:00:00</a:t>
            </a:r>
          </a:p>
        </p:txBody>
      </p:sp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1477963" y="508476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8:00:00</a:t>
            </a:r>
          </a:p>
        </p:txBody>
      </p:sp>
      <p:sp>
        <p:nvSpPr>
          <p:cNvPr id="13318" name="Text Box 13"/>
          <p:cNvSpPr txBox="1">
            <a:spLocks noChangeArrowheads="1"/>
          </p:cNvSpPr>
          <p:nvPr/>
        </p:nvSpPr>
        <p:spPr bwMode="auto">
          <a:xfrm>
            <a:off x="6035675" y="5084763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8:00:00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1758</TotalTime>
  <Words>1225</Words>
  <Application>Microsoft Office PowerPoint</Application>
  <PresentationFormat>On-screen Show (4:3)</PresentationFormat>
  <Paragraphs>306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    Cluster Clock Synchronization </vt:lpstr>
      <vt:lpstr> clock synchronization</vt:lpstr>
      <vt:lpstr>Need of Clock Synchronization</vt:lpstr>
      <vt:lpstr> Logical &amp; Physical Clocks </vt:lpstr>
      <vt:lpstr>     Modes of synchronization</vt:lpstr>
      <vt:lpstr>Approaches for clock synchronization</vt:lpstr>
      <vt:lpstr>Why clocks differ ?</vt:lpstr>
      <vt:lpstr>Clock Skew &amp; Clock Drift</vt:lpstr>
      <vt:lpstr>Slide 9</vt:lpstr>
      <vt:lpstr>Slide 10</vt:lpstr>
      <vt:lpstr>Slide 11</vt:lpstr>
      <vt:lpstr>         Project Overview</vt:lpstr>
      <vt:lpstr>Slide 13</vt:lpstr>
      <vt:lpstr>Slide 14</vt:lpstr>
      <vt:lpstr>Slide 15</vt:lpstr>
      <vt:lpstr>Slide 16</vt:lpstr>
      <vt:lpstr>Slide 17</vt:lpstr>
      <vt:lpstr>Slide 18</vt:lpstr>
      <vt:lpstr>Phase II</vt:lpstr>
      <vt:lpstr>Slide 20</vt:lpstr>
      <vt:lpstr>Slide 21</vt:lpstr>
      <vt:lpstr>Slide 22</vt:lpstr>
      <vt:lpstr>Slide 23</vt:lpstr>
      <vt:lpstr>Slide 24</vt:lpstr>
      <vt:lpstr>Slide 25</vt:lpstr>
      <vt:lpstr>Limitations</vt:lpstr>
      <vt:lpstr>                Conclusion</vt:lpstr>
      <vt:lpstr>References</vt:lpstr>
      <vt:lpstr>Slide 29</vt:lpstr>
    </vt:vector>
  </TitlesOfParts>
  <Company>mitcoe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Clock Synchronization Driver</dc:title>
  <dc:creator>doiphode neha</dc:creator>
  <cp:lastModifiedBy>.</cp:lastModifiedBy>
  <cp:revision>196</cp:revision>
  <dcterms:created xsi:type="dcterms:W3CDTF">2010-10-15T06:10:30Z</dcterms:created>
  <dcterms:modified xsi:type="dcterms:W3CDTF">2011-06-25T05:52:57Z</dcterms:modified>
</cp:coreProperties>
</file>