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5" r:id="rId4"/>
    <p:sldId id="258" r:id="rId5"/>
    <p:sldId id="270" r:id="rId6"/>
    <p:sldId id="271" r:id="rId7"/>
    <p:sldId id="260" r:id="rId8"/>
    <p:sldId id="261" r:id="rId9"/>
    <p:sldId id="262" r:id="rId10"/>
    <p:sldId id="263" r:id="rId11"/>
    <p:sldId id="264"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94" autoAdjust="0"/>
    <p:restoredTop sz="94619" autoAdjust="0"/>
  </p:normalViewPr>
  <p:slideViewPr>
    <p:cSldViewPr snapToGrid="0">
      <p:cViewPr varScale="1">
        <p:scale>
          <a:sx n="67" d="100"/>
          <a:sy n="67" d="100"/>
        </p:scale>
        <p:origin x="42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14/05/2021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14/05/2021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14/05/2021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14/05/2021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14/05/2021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14/05/2021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14/05/2021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14/05/2021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14/05/2021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14/05/2021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14/05/2021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14/05/2021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14/05/2021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333875" y="496570"/>
            <a:ext cx="3333750" cy="2713355"/>
          </a:xfrm>
          <a:prstGeom prst="rect">
            <a:avLst/>
          </a:prstGeom>
        </p:spPr>
      </p:pic>
      <p:sp>
        <p:nvSpPr>
          <p:cNvPr id="6" name="Text Box 5"/>
          <p:cNvSpPr txBox="1"/>
          <p:nvPr/>
        </p:nvSpPr>
        <p:spPr>
          <a:xfrm>
            <a:off x="516890" y="3401060"/>
            <a:ext cx="11470640" cy="1322070"/>
          </a:xfrm>
          <a:prstGeom prst="rect">
            <a:avLst/>
          </a:prstGeom>
          <a:noFill/>
        </p:spPr>
        <p:txBody>
          <a:bodyPr wrap="square" rtlCol="0">
            <a:spAutoFit/>
          </a:bodyPr>
          <a:lstStyle/>
          <a:p>
            <a:r>
              <a:rPr lang="en-US" sz="4000" dirty="0">
                <a:sym typeface="+mn-ea"/>
              </a:rPr>
              <a:t>GrocMan - An IoT based grocery management system</a:t>
            </a:r>
            <a:endParaRPr lang="en-US" sz="4000" dirty="0"/>
          </a:p>
          <a:p>
            <a:endParaRPr 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p>
        </p:txBody>
      </p:sp>
      <p:pic>
        <p:nvPicPr>
          <p:cNvPr id="5" name="Content Placeholder 4"/>
          <p:cNvPicPr>
            <a:picLocks noGrp="1" noChangeAspect="1"/>
          </p:cNvPicPr>
          <p:nvPr>
            <p:ph idx="1"/>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800"/>
                    </a14:imgEffect>
                    <a14:imgEffect>
                      <a14:saturation sat="102000"/>
                    </a14:imgEffect>
                  </a14:imgLayer>
                </a14:imgProps>
              </a:ext>
            </a:extLst>
          </a:blip>
          <a:stretch>
            <a:fillRect/>
          </a:stretch>
        </p:blipFill>
        <p:spPr>
          <a:xfrm>
            <a:off x="10544810" y="885825"/>
            <a:ext cx="567055" cy="567055"/>
          </a:xfrm>
        </p:spPr>
      </p:pic>
      <p:sp>
        <p:nvSpPr>
          <p:cNvPr id="3" name="TextBox 2"/>
          <p:cNvSpPr txBox="1"/>
          <p:nvPr/>
        </p:nvSpPr>
        <p:spPr>
          <a:xfrm>
            <a:off x="1083945" y="2377440"/>
            <a:ext cx="10027920" cy="2676525"/>
          </a:xfrm>
          <a:prstGeom prst="rect">
            <a:avLst/>
          </a:prstGeom>
          <a:noFill/>
        </p:spPr>
        <p:txBody>
          <a:bodyPr wrap="square" rtlCol="0">
            <a:spAutoFit/>
          </a:bodyPr>
          <a:lstStyle/>
          <a:p>
            <a:pPr marL="342900" indent="-342900">
              <a:buFont typeface="Wingdings" panose="05000000000000000000" charset="0"/>
              <a:buChar char="v"/>
            </a:pPr>
            <a:r>
              <a:rPr lang="en-US" sz="2400" dirty="0"/>
              <a:t> The responsive web online portal helps to identify inventory status of all the grocery items in the house at a glance </a:t>
            </a:r>
          </a:p>
          <a:p>
            <a:pPr indent="0">
              <a:buFont typeface="Wingdings" panose="05000000000000000000" charset="0"/>
              <a:buNone/>
            </a:pPr>
            <a:endParaRPr lang="en-US" sz="2400" dirty="0"/>
          </a:p>
          <a:p>
            <a:pPr marL="342900" indent="-342900">
              <a:buFont typeface="Wingdings" panose="05000000000000000000" charset="0"/>
              <a:buChar char="v"/>
            </a:pPr>
            <a:r>
              <a:rPr lang="en-US" sz="2400" dirty="0"/>
              <a:t> Order the required groceries on a click of a button from the comfort of your home.</a:t>
            </a:r>
          </a:p>
          <a:p>
            <a:pPr indent="0">
              <a:buFont typeface="Wingdings" panose="05000000000000000000" charset="0"/>
              <a:buNone/>
            </a:pPr>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900"/>
                    </a14:imgEffect>
                  </a14:imgLayer>
                </a14:imgProps>
              </a:ext>
            </a:extLst>
          </a:blip>
          <a:stretch>
            <a:fillRect/>
          </a:stretch>
        </p:blipFill>
        <p:spPr>
          <a:xfrm>
            <a:off x="10285730" y="965835"/>
            <a:ext cx="747395" cy="682625"/>
          </a:xfrm>
        </p:spPr>
      </p:pic>
      <p:sp>
        <p:nvSpPr>
          <p:cNvPr id="3" name="TextBox 2"/>
          <p:cNvSpPr txBox="1"/>
          <p:nvPr/>
        </p:nvSpPr>
        <p:spPr>
          <a:xfrm>
            <a:off x="1224915" y="2208530"/>
            <a:ext cx="10079990" cy="2676525"/>
          </a:xfrm>
          <a:prstGeom prst="rect">
            <a:avLst/>
          </a:prstGeom>
          <a:noFill/>
        </p:spPr>
        <p:txBody>
          <a:bodyPr wrap="square" rtlCol="0">
            <a:spAutoFit/>
          </a:bodyPr>
          <a:lstStyle/>
          <a:p>
            <a:pPr marL="285750" indent="-285750" algn="l">
              <a:buFont typeface="Wingdings" panose="05000000000000000000" charset="0"/>
              <a:buChar char="v"/>
            </a:pPr>
            <a:r>
              <a:rPr lang="en-US" sz="2400" dirty="0"/>
              <a:t> Research Paper: ijret.esatjournals.org</a:t>
            </a:r>
          </a:p>
          <a:p>
            <a:pPr indent="0" algn="l">
              <a:buFont typeface="Wingdings" panose="05000000000000000000" charset="0"/>
              <a:buNone/>
            </a:pPr>
            <a:endParaRPr lang="en-US" sz="2400" dirty="0"/>
          </a:p>
          <a:p>
            <a:pPr marL="285750" indent="-285750" algn="l">
              <a:buFont typeface="Wingdings" panose="05000000000000000000" charset="0"/>
              <a:buChar char="v"/>
            </a:pPr>
            <a:r>
              <a:rPr lang="en-US" sz="2400" dirty="0"/>
              <a:t> Research Paper :   https://www.researchgate.net/publication/311771245_IOT_based_grocery_management_system</a:t>
            </a:r>
          </a:p>
          <a:p>
            <a:pPr indent="0" algn="l">
              <a:buFont typeface="Wingdings" panose="05000000000000000000" charset="0"/>
              <a:buNone/>
            </a:pPr>
            <a:endParaRPr lang="en-US" sz="2400" dirty="0"/>
          </a:p>
          <a:p>
            <a:pPr marL="285750" indent="-285750" algn="l">
              <a:buFont typeface="Wingdings" panose="05000000000000000000" charset="0"/>
              <a:buChar char="v"/>
            </a:pPr>
            <a:r>
              <a:rPr lang="en-US" sz="2400" dirty="0"/>
              <a:t> Research Paper : semanticscholor.org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477578" y="2829560"/>
            <a:ext cx="5236845" cy="1198880"/>
          </a:xfrm>
          <a:prstGeom prst="rect">
            <a:avLst/>
          </a:prstGeom>
          <a:noFill/>
          <a:ln>
            <a:noFill/>
          </a:ln>
        </p:spPr>
        <p:txBody>
          <a:bodyPr wrap="none" rtlCol="0" anchor="t">
            <a:spAutoFit/>
          </a:bodyPr>
          <a:lstStyle/>
          <a:p>
            <a:pPr algn="ctr"/>
            <a:r>
              <a:rPr lang="en-US" altLang="zh-CN" sz="7200" b="1">
                <a:solidFill>
                  <a:schemeClr val="accent1"/>
                </a:solidFill>
                <a:effectLst>
                  <a:outerShdw blurRad="38100" dist="25400" dir="5400000" algn="ctr" rotWithShape="0">
                    <a:srgbClr val="6E747A">
                      <a:alpha val="43000"/>
                    </a:srgbClr>
                  </a:outerShdw>
                </a:effectLst>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a:xfrm>
            <a:off x="1097280" y="2193290"/>
            <a:ext cx="10058400" cy="3947160"/>
          </a:xfrm>
        </p:spPr>
        <p:txBody>
          <a:bodyPr>
            <a:normAutofit/>
          </a:bodyPr>
          <a:lstStyle/>
          <a:p>
            <a:r>
              <a:rPr lang="en-US" sz="2400" dirty="0"/>
              <a:t>            GrocMan - An IoT based grocery management system is a smart and new way of grocery shopping that acts as our helper and re-defines the approach towards grocery shopping.</a:t>
            </a:r>
          </a:p>
          <a:p>
            <a:r>
              <a:rPr lang="en-US" sz="2400" dirty="0"/>
              <a:t>             Here we are going to measure the weight under the fixed value of frequency and according to that the order will be placed for shopping of that particular grocery list.</a:t>
            </a:r>
          </a:p>
          <a:p>
            <a:r>
              <a:rPr lang="en-US" sz="2400" dirty="0"/>
              <a:t>             This system introduces us to the simple implementation and usable application with the low cost solution to the common man. </a:t>
            </a:r>
          </a:p>
        </p:txBody>
      </p:sp>
      <p:pic>
        <p:nvPicPr>
          <p:cNvPr id="5" name="Picture 4"/>
          <p:cNvPicPr>
            <a:picLocks noChangeAspect="1"/>
          </p:cNvPicPr>
          <p:nvPr/>
        </p:nvPicPr>
        <p:blipFill rotWithShape="1">
          <a:blip r:embed="rId2"/>
          <a:srcRect l="53092" t="9337" r="28184" b="67853"/>
          <a:stretch>
            <a:fillRect/>
          </a:stretch>
        </p:blipFill>
        <p:spPr>
          <a:xfrm>
            <a:off x="10520680" y="1065530"/>
            <a:ext cx="553720" cy="504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000" dirty="0"/>
              <a:t>PROBLEM STATEMENT -</a:t>
            </a:r>
          </a:p>
        </p:txBody>
      </p:sp>
      <p:pic>
        <p:nvPicPr>
          <p:cNvPr id="5" name="Content Placeholder 4"/>
          <p:cNvPicPr>
            <a:picLocks noGrp="1" noChangeAspect="1"/>
          </p:cNvPicPr>
          <p:nvPr>
            <p:ph idx="1"/>
          </p:nvPr>
        </p:nvPicPr>
        <p:blipFill>
          <a:blip r:embed="rId2"/>
          <a:stretch>
            <a:fillRect/>
          </a:stretch>
        </p:blipFill>
        <p:spPr>
          <a:xfrm>
            <a:off x="10534650" y="941705"/>
            <a:ext cx="621030" cy="621030"/>
          </a:xfrm>
        </p:spPr>
      </p:pic>
      <p:sp>
        <p:nvSpPr>
          <p:cNvPr id="4" name="TextBox 3"/>
          <p:cNvSpPr txBox="1"/>
          <p:nvPr/>
        </p:nvSpPr>
        <p:spPr>
          <a:xfrm>
            <a:off x="1097280" y="2165230"/>
            <a:ext cx="10496622" cy="1845310"/>
          </a:xfrm>
          <a:prstGeom prst="rect">
            <a:avLst/>
          </a:prstGeom>
          <a:noFill/>
        </p:spPr>
        <p:txBody>
          <a:bodyPr wrap="square" rtlCol="0">
            <a:spAutoFit/>
          </a:bodyPr>
          <a:lstStyle/>
          <a:p>
            <a:r>
              <a:rPr lang="en-US" dirty="0"/>
              <a:t>       </a:t>
            </a:r>
            <a:endParaRPr lang="en-US" sz="2400" dirty="0"/>
          </a:p>
          <a:p>
            <a:endParaRPr lang="en-US" sz="2400" dirty="0"/>
          </a:p>
          <a:p>
            <a:r>
              <a:rPr lang="en-US" sz="2400" dirty="0"/>
              <a:t>	In this project, The system will continuously take the measurements of weight of different groceries using weight sensor as a input and system will gives the output as delivery of groceries if user wants to purchase.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8" y="286603"/>
            <a:ext cx="10058401" cy="1450757"/>
          </a:xfrm>
        </p:spPr>
        <p:txBody>
          <a:bodyPr/>
          <a:lstStyle/>
          <a:p>
            <a:r>
              <a:rPr lang="en-US" dirty="0"/>
              <a:t>INTRODUCTION - </a:t>
            </a:r>
          </a:p>
        </p:txBody>
      </p:sp>
      <p:sp>
        <p:nvSpPr>
          <p:cNvPr id="3" name="Content Placeholder 2"/>
          <p:cNvSpPr>
            <a:spLocks noGrp="1"/>
          </p:cNvSpPr>
          <p:nvPr>
            <p:ph idx="1"/>
          </p:nvPr>
        </p:nvSpPr>
        <p:spPr>
          <a:xfrm>
            <a:off x="1097280" y="1845733"/>
            <a:ext cx="10058400" cy="4282923"/>
          </a:xfrm>
        </p:spPr>
        <p:txBody>
          <a:bodyPr>
            <a:normAutofit/>
          </a:bodyPr>
          <a:lstStyle/>
          <a:p>
            <a:r>
              <a:rPr lang="en-US" sz="2100" dirty="0"/>
              <a:t>             </a:t>
            </a:r>
            <a:r>
              <a:rPr lang="en-US" sz="2200" dirty="0"/>
              <a:t>Grocery shopping these days has become a job. The client needs to continuously monitor groceries at home and also has the work of managing coupons, maintaining shopping lists, standing in restraint out queues, reading the fine print on food cans, and even needs to find out within which rack and row he or she may notice that item. </a:t>
            </a:r>
          </a:p>
          <a:p>
            <a:r>
              <a:rPr lang="en-US" sz="2200" dirty="0"/>
              <a:t>             Most of the time we remain in wrong belief that we have enough grocery in our kitchen but we have to face empty bottles at the time of emergency when the requirement is must that gives us inconvenience. </a:t>
            </a:r>
          </a:p>
          <a:p>
            <a:r>
              <a:rPr lang="en-US" sz="2200" dirty="0"/>
              <a:t>             And to avoid this, some time we buy more than enough grocery &amp; store it at our home for many days, which is also an inconvenience can cause damage to grocery. </a:t>
            </a:r>
          </a:p>
          <a:p>
            <a:r>
              <a:rPr lang="en-US" sz="2200" dirty="0"/>
              <a:t>             Both this situations are problems. System that can give continuous level measurement and can notify us about low level of content is required to avoid these problems.</a:t>
            </a:r>
          </a:p>
        </p:txBody>
      </p:sp>
      <p:pic>
        <p:nvPicPr>
          <p:cNvPr id="7" name="Picture 6"/>
          <p:cNvPicPr>
            <a:picLocks noChangeAspect="1"/>
          </p:cNvPicPr>
          <p:nvPr/>
        </p:nvPicPr>
        <p:blipFill>
          <a:blip r:embed="rId2"/>
          <a:stretch>
            <a:fillRect/>
          </a:stretch>
        </p:blipFill>
        <p:spPr>
          <a:xfrm>
            <a:off x="10542270" y="1019810"/>
            <a:ext cx="553720" cy="553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Feasibility of Idea -</a:t>
            </a:r>
          </a:p>
        </p:txBody>
      </p:sp>
      <p:sp>
        <p:nvSpPr>
          <p:cNvPr id="3" name="Content Placeholder 2"/>
          <p:cNvSpPr>
            <a:spLocks noGrp="1"/>
          </p:cNvSpPr>
          <p:nvPr>
            <p:ph idx="1"/>
          </p:nvPr>
        </p:nvSpPr>
        <p:spPr>
          <a:xfrm>
            <a:off x="1162050" y="2212764"/>
            <a:ext cx="10058400" cy="4023360"/>
          </a:xfrm>
        </p:spPr>
        <p:txBody>
          <a:bodyPr>
            <a:normAutofit lnSpcReduction="10000"/>
          </a:bodyPr>
          <a:lstStyle/>
          <a:p>
            <a:pPr>
              <a:buFont typeface="Wingdings" panose="05000000000000000000" charset="0"/>
              <a:buChar char="v"/>
            </a:pPr>
            <a:r>
              <a:rPr lang="en-US" sz="2800"/>
              <a:t> Specific : </a:t>
            </a:r>
            <a:r>
              <a:rPr lang="en-US" sz="2400"/>
              <a:t>automatically detects the level of groceries and if required, Order</a:t>
            </a:r>
            <a:endParaRPr lang="en-US" sz="2800"/>
          </a:p>
          <a:p>
            <a:pPr>
              <a:buFont typeface="Wingdings" panose="05000000000000000000" charset="0"/>
              <a:buChar char="v"/>
            </a:pPr>
            <a:r>
              <a:rPr lang="en-US" sz="2800"/>
              <a:t> Measurable : </a:t>
            </a:r>
            <a:r>
              <a:rPr lang="en-US" sz="2400"/>
              <a:t>approach according to software developement cycle.</a:t>
            </a:r>
            <a:endParaRPr lang="en-US" sz="2800"/>
          </a:p>
          <a:p>
            <a:pPr>
              <a:buFont typeface="Wingdings" panose="05000000000000000000" charset="0"/>
              <a:buChar char="v"/>
            </a:pPr>
            <a:r>
              <a:rPr lang="en-US" sz="2800"/>
              <a:t> Attainable : </a:t>
            </a:r>
          </a:p>
          <a:p>
            <a:pPr>
              <a:buFont typeface="Wingdings" panose="05000000000000000000" charset="0"/>
              <a:buChar char="v"/>
            </a:pPr>
            <a:r>
              <a:rPr lang="en-US" sz="2800"/>
              <a:t> Realistic</a:t>
            </a:r>
          </a:p>
          <a:p>
            <a:pPr>
              <a:buFont typeface="Wingdings" panose="05000000000000000000" charset="0"/>
              <a:buChar char="v"/>
            </a:pPr>
            <a:r>
              <a:rPr lang="en-US" sz="2800"/>
              <a:t> Timeline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9148"/>
            <a:ext cx="10058400" cy="1450757"/>
          </a:xfrm>
        </p:spPr>
        <p:txBody>
          <a:bodyPr/>
          <a:lstStyle/>
          <a:p>
            <a:r>
              <a:rPr lang="en-US"/>
              <a:t>Applicability of Solution -</a:t>
            </a:r>
          </a:p>
        </p:txBody>
      </p:sp>
      <p:sp>
        <p:nvSpPr>
          <p:cNvPr id="3" name="Content Placeholder 2"/>
          <p:cNvSpPr>
            <a:spLocks noGrp="1"/>
          </p:cNvSpPr>
          <p:nvPr>
            <p:ph idx="1"/>
          </p:nvPr>
        </p:nvSpPr>
        <p:spPr>
          <a:xfrm>
            <a:off x="1066800" y="2212764"/>
            <a:ext cx="10058400" cy="4023360"/>
          </a:xfrm>
        </p:spPr>
        <p:txBody>
          <a:bodyPr/>
          <a:lstStyle/>
          <a:p>
            <a:pPr>
              <a:buFont typeface="Wingdings" panose="05000000000000000000" charset="0"/>
              <a:buChar char="v"/>
            </a:pPr>
            <a:r>
              <a:rPr lang="en-US" sz="2800"/>
              <a:t> Usability</a:t>
            </a:r>
          </a:p>
          <a:p>
            <a:pPr>
              <a:buFont typeface="Wingdings" panose="05000000000000000000" charset="0"/>
              <a:buChar char="v"/>
            </a:pPr>
            <a:r>
              <a:rPr lang="en-US" sz="2800"/>
              <a:t> Scalability</a:t>
            </a:r>
          </a:p>
          <a:p>
            <a:pPr>
              <a:buFont typeface="Wingdings" panose="05000000000000000000" charset="0"/>
              <a:buChar char="v"/>
            </a:pPr>
            <a:r>
              <a:rPr lang="en-US" sz="2800"/>
              <a:t> Economic Sustainability</a:t>
            </a:r>
          </a:p>
          <a:p>
            <a:pPr>
              <a:buFont typeface="Wingdings" panose="05000000000000000000" charset="0"/>
              <a:buChar char="v"/>
            </a:pPr>
            <a:r>
              <a:rPr lang="en-US" sz="2800">
                <a:sym typeface="+mn-ea"/>
              </a:rPr>
              <a:t> Environmental Sustainability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SURVEY &amp; LIMITATION OF EXISTING SYSTEM</a:t>
            </a:r>
          </a:p>
        </p:txBody>
      </p:sp>
      <p:pic>
        <p:nvPicPr>
          <p:cNvPr id="5" name="Content Placeholder 4"/>
          <p:cNvPicPr>
            <a:picLocks noGrp="1" noChangeAspect="1"/>
          </p:cNvPicPr>
          <p:nvPr>
            <p:ph idx="1"/>
          </p:nvPr>
        </p:nvPicPr>
        <p:blipFill>
          <a:blip r:embed="rId2"/>
          <a:stretch>
            <a:fillRect/>
          </a:stretch>
        </p:blipFill>
        <p:spPr>
          <a:xfrm>
            <a:off x="10538460" y="998220"/>
            <a:ext cx="617220" cy="541020"/>
          </a:xfrm>
          <a:prstGeom prst="triangle">
            <a:avLst/>
          </a:prstGeom>
        </p:spPr>
      </p:pic>
      <p:sp>
        <p:nvSpPr>
          <p:cNvPr id="3" name="TextBox 2"/>
          <p:cNvSpPr txBox="1"/>
          <p:nvPr/>
        </p:nvSpPr>
        <p:spPr>
          <a:xfrm>
            <a:off x="1386205" y="3976370"/>
            <a:ext cx="9130030" cy="2214880"/>
          </a:xfrm>
          <a:prstGeom prst="rect">
            <a:avLst/>
          </a:prstGeom>
          <a:noFill/>
        </p:spPr>
        <p:txBody>
          <a:bodyPr wrap="square" rtlCol="0">
            <a:spAutoFit/>
          </a:bodyPr>
          <a:lstStyle/>
          <a:p>
            <a:r>
              <a:rPr lang="en-US" sz="2400" dirty="0"/>
              <a:t>LIMITATIONS :</a:t>
            </a:r>
          </a:p>
          <a:p>
            <a:endParaRPr lang="en-US" sz="2400" dirty="0"/>
          </a:p>
          <a:p>
            <a:pPr marL="342900" indent="-342900">
              <a:buFont typeface="Wingdings" panose="05000000000000000000" charset="0"/>
              <a:buChar char="v"/>
            </a:pPr>
            <a:r>
              <a:rPr lang="en-US" sz="2400" dirty="0"/>
              <a:t>  Need of manual listing of grocery items.</a:t>
            </a:r>
          </a:p>
          <a:p>
            <a:pPr marL="342900" indent="-342900"/>
            <a:endParaRPr lang="en-US" sz="2400" dirty="0"/>
          </a:p>
          <a:p>
            <a:pPr marL="342900" indent="-342900">
              <a:buFont typeface="Wingdings" panose="05000000000000000000" charset="0"/>
              <a:buChar char="v"/>
            </a:pPr>
            <a:r>
              <a:rPr lang="en-US" sz="2400" dirty="0"/>
              <a:t>  No Android application used for automatic grocery cart .</a:t>
            </a:r>
          </a:p>
          <a:p>
            <a:endParaRPr lang="en-US" dirty="0"/>
          </a:p>
        </p:txBody>
      </p:sp>
      <p:sp>
        <p:nvSpPr>
          <p:cNvPr id="4" name="Text Box 3"/>
          <p:cNvSpPr txBox="1"/>
          <p:nvPr/>
        </p:nvSpPr>
        <p:spPr>
          <a:xfrm>
            <a:off x="1386205" y="2120900"/>
            <a:ext cx="8528685" cy="1568450"/>
          </a:xfrm>
          <a:prstGeom prst="rect">
            <a:avLst/>
          </a:prstGeom>
          <a:noFill/>
        </p:spPr>
        <p:txBody>
          <a:bodyPr wrap="square" rtlCol="0">
            <a:spAutoFit/>
          </a:bodyPr>
          <a:lstStyle/>
          <a:p>
            <a:pPr indent="0" algn="just">
              <a:buFont typeface="Arial" panose="020B0604020202020204" pitchFamily="34" charset="0"/>
              <a:buNone/>
            </a:pPr>
            <a:r>
              <a:rPr lang="en-US" sz="2400" dirty="0">
                <a:sym typeface="+mn-ea"/>
              </a:rPr>
              <a:t>1. </a:t>
            </a:r>
            <a:r>
              <a:rPr lang="en-US" sz="2400">
                <a:sym typeface="+mn-ea"/>
              </a:rPr>
              <a:t> IoT based grocery management system - from researchgate</a:t>
            </a:r>
          </a:p>
          <a:p>
            <a:pPr indent="0" algn="just">
              <a:buFont typeface="Arial" panose="020B0604020202020204" pitchFamily="34" charset="0"/>
              <a:buNone/>
            </a:pPr>
            <a:endParaRPr lang="en-US" sz="2400">
              <a:sym typeface="+mn-ea"/>
            </a:endParaRPr>
          </a:p>
          <a:p>
            <a:pPr indent="0" algn="just">
              <a:buFont typeface="Arial" panose="020B0604020202020204" pitchFamily="34" charset="0"/>
              <a:buNone/>
            </a:pPr>
            <a:r>
              <a:rPr lang="en-US" sz="2400">
                <a:sym typeface="+mn-ea"/>
              </a:rPr>
              <a:t>2.  Smart Kitchen Automation and Grocery Management System using IoT from researchgate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OBJECTIVES -</a:t>
            </a:r>
          </a:p>
        </p:txBody>
      </p:sp>
      <p:pic>
        <p:nvPicPr>
          <p:cNvPr id="5" name="Content Placeholder 4"/>
          <p:cNvPicPr>
            <a:picLocks noGrp="1" noChangeAspect="1"/>
          </p:cNvPicPr>
          <p:nvPr>
            <p:ph idx="1"/>
          </p:nvPr>
        </p:nvPicPr>
        <p:blipFill>
          <a:blip r:embed="rId2"/>
          <a:stretch>
            <a:fillRect/>
          </a:stretch>
        </p:blipFill>
        <p:spPr>
          <a:xfrm>
            <a:off x="10514965" y="951865"/>
            <a:ext cx="640715" cy="640715"/>
          </a:xfrm>
        </p:spPr>
      </p:pic>
      <p:sp>
        <p:nvSpPr>
          <p:cNvPr id="3" name="TextBox 2"/>
          <p:cNvSpPr txBox="1"/>
          <p:nvPr/>
        </p:nvSpPr>
        <p:spPr>
          <a:xfrm>
            <a:off x="1097280" y="2216989"/>
            <a:ext cx="10053320" cy="3415030"/>
          </a:xfrm>
          <a:prstGeom prst="rect">
            <a:avLst/>
          </a:prstGeom>
          <a:noFill/>
        </p:spPr>
        <p:txBody>
          <a:bodyPr wrap="square" rtlCol="0">
            <a:spAutoFit/>
          </a:bodyPr>
          <a:lstStyle/>
          <a:p>
            <a:pPr marL="342900" indent="-342900"/>
            <a:r>
              <a:rPr lang="en-US" sz="2400" dirty="0"/>
              <a:t>Phase 1: Build smart container which can measure weight and it is connected     	           to WIFI.</a:t>
            </a:r>
          </a:p>
          <a:p>
            <a:pPr marL="342900" indent="-342900"/>
            <a:endParaRPr lang="en-US" sz="2400" dirty="0"/>
          </a:p>
          <a:p>
            <a:pPr marL="342900" indent="-342900"/>
            <a:r>
              <a:rPr lang="en-US" sz="2400" dirty="0"/>
              <a:t>Phase 2: Store the status of grocery posted by container to the AWS cloud.</a:t>
            </a:r>
          </a:p>
          <a:p>
            <a:pPr marL="342900" indent="-342900"/>
            <a:endParaRPr lang="en-US" sz="2400" dirty="0"/>
          </a:p>
          <a:p>
            <a:pPr marL="342900" indent="-342900"/>
            <a:r>
              <a:rPr lang="en-US" sz="2400" dirty="0"/>
              <a:t>Phase 3: calculate the “out of stock value” and add those groceries to the cart.</a:t>
            </a:r>
          </a:p>
          <a:p>
            <a:pPr marL="342900" indent="-342900"/>
            <a:endParaRPr lang="en-US" sz="2400" dirty="0"/>
          </a:p>
          <a:p>
            <a:pPr marL="342900" indent="-342900"/>
            <a:r>
              <a:rPr lang="en-US" sz="2400" dirty="0"/>
              <a:t>Phase 4: Purchase the items added to the cart according to user’s approval</a:t>
            </a:r>
          </a:p>
          <a:p>
            <a:pPr marL="342900" indent="-342900"/>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EXPECTED INPUT &amp; OUTPUT -</a:t>
            </a:r>
          </a:p>
        </p:txBody>
      </p:sp>
      <p:pic>
        <p:nvPicPr>
          <p:cNvPr id="5" name="Content Placeholder 4"/>
          <p:cNvPicPr>
            <a:picLocks noGrp="1" noChangeAspect="1"/>
          </p:cNvPicPr>
          <p:nvPr>
            <p:ph idx="1"/>
          </p:nvPr>
        </p:nvPicPr>
        <p:blipFill>
          <a:blip/>
          <a:stretch>
            <a:fillRect/>
          </a:stretch>
        </p:blipFill>
        <p:spPr>
          <a:xfrm>
            <a:off x="9892352" y="685800"/>
            <a:ext cx="1202368" cy="975360"/>
          </a:xfrm>
          <a:prstGeom prst="ellipse">
            <a:avLst/>
          </a:prstGeom>
        </p:spPr>
      </p:pic>
      <p:sp>
        <p:nvSpPr>
          <p:cNvPr id="3" name="TextBox 2"/>
          <p:cNvSpPr txBox="1"/>
          <p:nvPr/>
        </p:nvSpPr>
        <p:spPr>
          <a:xfrm>
            <a:off x="1261745" y="2114550"/>
            <a:ext cx="8804910" cy="1198880"/>
          </a:xfrm>
          <a:prstGeom prst="rect">
            <a:avLst/>
          </a:prstGeom>
          <a:noFill/>
        </p:spPr>
        <p:txBody>
          <a:bodyPr wrap="square" rtlCol="0">
            <a:spAutoFit/>
          </a:bodyPr>
          <a:lstStyle/>
          <a:p>
            <a:pPr marL="342900" indent="-342900">
              <a:buFont typeface="Wingdings" panose="05000000000000000000" charset="0"/>
              <a:buChar char="v"/>
            </a:pPr>
            <a:r>
              <a:rPr lang="en-US" sz="2400" dirty="0"/>
              <a:t>Input:  Weight of out of stock groceries</a:t>
            </a:r>
            <a:r>
              <a:rPr lang="en-US" sz="2400" dirty="0">
                <a:sym typeface="+mn-ea"/>
              </a:rPr>
              <a:t>.</a:t>
            </a:r>
            <a:endParaRPr lang="en-US" sz="2400" dirty="0"/>
          </a:p>
          <a:p>
            <a:pPr marL="342900" indent="-342900">
              <a:buFont typeface="Wingdings" panose="05000000000000000000" charset="0"/>
              <a:buChar char="v"/>
            </a:pPr>
            <a:endParaRPr lang="en-US" sz="2400" dirty="0"/>
          </a:p>
          <a:p>
            <a:pPr marL="342900" indent="-342900">
              <a:buFont typeface="Wingdings" panose="05000000000000000000" charset="0"/>
              <a:buChar char="v"/>
            </a:pPr>
            <a:r>
              <a:rPr lang="en-US" sz="2400" dirty="0"/>
              <a:t>Output: Delivery of the ordered groceries .</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591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PowerPoint Presentation</vt:lpstr>
      <vt:lpstr>ABSTRACT -</vt:lpstr>
      <vt:lpstr> PROBLEM STATEMENT -</vt:lpstr>
      <vt:lpstr>INTRODUCTION - </vt:lpstr>
      <vt:lpstr>Feasibility of Idea -</vt:lpstr>
      <vt:lpstr>Applicability of Solution -</vt:lpstr>
      <vt:lpstr>SURVEY &amp; LIMITATION OF EXISTING SYSTEM</vt:lpstr>
      <vt:lpstr> OBJECTIVES -</vt:lpstr>
      <vt:lpstr>EXPECTED INPUT &amp; OUTPUT -</vt:lpstr>
      <vt:lpstr>APPLICATIONS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Anuja Mane</dc:creator>
  <cp:lastModifiedBy>Anuja Mane</cp:lastModifiedBy>
  <cp:revision>82</cp:revision>
  <dcterms:created xsi:type="dcterms:W3CDTF">2020-09-02T17:20:00Z</dcterms:created>
  <dcterms:modified xsi:type="dcterms:W3CDTF">2021-05-14T10:03:17Z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1033-11.2.0.9747</vt:lpwstr>
  </property>
</Properties>
</file>