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8" roundtripDataSignature="AMtx7mijtZU32xzF7x+mUv84diVJrISW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 name="Shape 18"/>
        <p:cNvGrpSpPr/>
        <p:nvPr/>
      </p:nvGrpSpPr>
      <p:grpSpPr>
        <a:xfrm>
          <a:off x="0" y="0"/>
          <a:ext cx="0" cy="0"/>
          <a:chOff x="0" y="0"/>
          <a:chExt cx="0" cy="0"/>
        </a:xfrm>
      </p:grpSpPr>
      <p:sp>
        <p:nvSpPr>
          <p:cNvPr id="19" name="Google Shape;19;p1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3"/>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2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4"/>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4"/>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7" name="Google Shape;27;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0" name="Shape 30"/>
        <p:cNvGrpSpPr/>
        <p:nvPr/>
      </p:nvGrpSpPr>
      <p:grpSpPr>
        <a:xfrm>
          <a:off x="0" y="0"/>
          <a:ext cx="0" cy="0"/>
          <a:chOff x="0" y="0"/>
          <a:chExt cx="0" cy="0"/>
        </a:xfrm>
      </p:grpSpPr>
      <p:sp>
        <p:nvSpPr>
          <p:cNvPr id="31" name="Google Shape;31;p16"/>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6"/>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8000"/>
              <a:buFont typeface="Calibri"/>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6"/>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lt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35" name="Google Shape;35;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8" name="Google Shape;38;p16"/>
          <p:cNvCxnSpPr/>
          <p:nvPr/>
        </p:nvCxnSpPr>
        <p:spPr>
          <a:xfrm>
            <a:off x="1207658" y="4343400"/>
            <a:ext cx="9875520" cy="0"/>
          </a:xfrm>
          <a:prstGeom prst="straightConnector1">
            <a:avLst/>
          </a:prstGeom>
          <a:noFill/>
          <a:ln cap="flat" cmpd="sng" w="9525">
            <a:solidFill>
              <a:srgbClr val="FEFEFE"/>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9" name="Shape 39"/>
        <p:cNvGrpSpPr/>
        <p:nvPr/>
      </p:nvGrpSpPr>
      <p:grpSpPr>
        <a:xfrm>
          <a:off x="0" y="0"/>
          <a:ext cx="0" cy="0"/>
          <a:chOff x="0" y="0"/>
          <a:chExt cx="0" cy="0"/>
        </a:xfrm>
      </p:grpSpPr>
      <p:sp>
        <p:nvSpPr>
          <p:cNvPr id="40" name="Google Shape;40;p1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7"/>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8000"/>
              <a:buFont typeface="Calibri"/>
              <a:buNone/>
              <a:defRPr b="0"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7"/>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lt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chemeClr val="lt1"/>
                </a:solidFill>
              </a:defRPr>
            </a:lvl2pPr>
            <a:lvl3pPr indent="-228600" lvl="2" marL="1371600" algn="l">
              <a:lnSpc>
                <a:spcPct val="90000"/>
              </a:lnSpc>
              <a:spcBef>
                <a:spcPts val="400"/>
              </a:spcBef>
              <a:spcAft>
                <a:spcPts val="0"/>
              </a:spcAft>
              <a:buSzPts val="1600"/>
              <a:buNone/>
              <a:defRPr sz="1600">
                <a:solidFill>
                  <a:schemeClr val="lt1"/>
                </a:solidFill>
              </a:defRPr>
            </a:lvl3pPr>
            <a:lvl4pPr indent="-228600" lvl="3" marL="1828800" algn="l">
              <a:lnSpc>
                <a:spcPct val="90000"/>
              </a:lnSpc>
              <a:spcBef>
                <a:spcPts val="400"/>
              </a:spcBef>
              <a:spcAft>
                <a:spcPts val="0"/>
              </a:spcAft>
              <a:buSzPts val="1400"/>
              <a:buNone/>
              <a:defRPr sz="1400">
                <a:solidFill>
                  <a:schemeClr val="lt1"/>
                </a:solidFill>
              </a:defRPr>
            </a:lvl4pPr>
            <a:lvl5pPr indent="-228600" lvl="4" marL="2286000" algn="l">
              <a:lnSpc>
                <a:spcPct val="90000"/>
              </a:lnSpc>
              <a:spcBef>
                <a:spcPts val="400"/>
              </a:spcBef>
              <a:spcAft>
                <a:spcPts val="0"/>
              </a:spcAft>
              <a:buSzPts val="1400"/>
              <a:buNone/>
              <a:defRPr sz="1400">
                <a:solidFill>
                  <a:schemeClr val="lt1"/>
                </a:solidFill>
              </a:defRPr>
            </a:lvl5pPr>
            <a:lvl6pPr indent="-228600" lvl="5" marL="2743200" algn="l">
              <a:lnSpc>
                <a:spcPct val="90000"/>
              </a:lnSpc>
              <a:spcBef>
                <a:spcPts val="400"/>
              </a:spcBef>
              <a:spcAft>
                <a:spcPts val="0"/>
              </a:spcAft>
              <a:buSzPts val="1400"/>
              <a:buNone/>
              <a:defRPr sz="1400">
                <a:solidFill>
                  <a:schemeClr val="lt1"/>
                </a:solidFill>
              </a:defRPr>
            </a:lvl6pPr>
            <a:lvl7pPr indent="-228600" lvl="6" marL="3200400" algn="l">
              <a:lnSpc>
                <a:spcPct val="90000"/>
              </a:lnSpc>
              <a:spcBef>
                <a:spcPts val="400"/>
              </a:spcBef>
              <a:spcAft>
                <a:spcPts val="0"/>
              </a:spcAft>
              <a:buSzPts val="1400"/>
              <a:buNone/>
              <a:defRPr sz="1400">
                <a:solidFill>
                  <a:schemeClr val="lt1"/>
                </a:solidFill>
              </a:defRPr>
            </a:lvl7pPr>
            <a:lvl8pPr indent="-228600" lvl="7" marL="3657600" algn="l">
              <a:lnSpc>
                <a:spcPct val="90000"/>
              </a:lnSpc>
              <a:spcBef>
                <a:spcPts val="400"/>
              </a:spcBef>
              <a:spcAft>
                <a:spcPts val="0"/>
              </a:spcAft>
              <a:buSzPts val="1400"/>
              <a:buNone/>
              <a:defRPr sz="1400">
                <a:solidFill>
                  <a:schemeClr val="lt1"/>
                </a:solidFill>
              </a:defRPr>
            </a:lvl8pPr>
            <a:lvl9pPr indent="-228600" lvl="8" marL="4114800" algn="l">
              <a:lnSpc>
                <a:spcPct val="90000"/>
              </a:lnSpc>
              <a:spcBef>
                <a:spcPts val="400"/>
              </a:spcBef>
              <a:spcAft>
                <a:spcPts val="400"/>
              </a:spcAft>
              <a:buSzPts val="1400"/>
              <a:buNone/>
              <a:defRPr sz="1400">
                <a:solidFill>
                  <a:schemeClr val="lt1"/>
                </a:solidFill>
              </a:defRPr>
            </a:lvl9pPr>
          </a:lstStyle>
          <a:p/>
        </p:txBody>
      </p:sp>
      <p:sp>
        <p:nvSpPr>
          <p:cNvPr id="44" name="Google Shape;44;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7" name="Google Shape;47;p17"/>
          <p:cNvCxnSpPr/>
          <p:nvPr/>
        </p:nvCxnSpPr>
        <p:spPr>
          <a:xfrm>
            <a:off x="1207658" y="4343400"/>
            <a:ext cx="9875520" cy="0"/>
          </a:xfrm>
          <a:prstGeom prst="straightConnector1">
            <a:avLst/>
          </a:prstGeom>
          <a:noFill/>
          <a:ln cap="flat" cmpd="sng" w="9525">
            <a:solidFill>
              <a:srgbClr val="FEFEFE"/>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8"/>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9"/>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lt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19"/>
          <p:cNvSpPr txBox="1"/>
          <p:nvPr>
            <p:ph idx="2" type="body"/>
          </p:nvPr>
        </p:nvSpPr>
        <p:spPr>
          <a:xfrm>
            <a:off x="1097280" y="2582335"/>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19"/>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lt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19"/>
          <p:cNvSpPr txBox="1"/>
          <p:nvPr>
            <p:ph idx="4" type="body"/>
          </p:nvPr>
        </p:nvSpPr>
        <p:spPr>
          <a:xfrm>
            <a:off x="6217920" y="2582334"/>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21"/>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1"/>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1"/>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1"/>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21"/>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21"/>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lt2"/>
                </a:solidFill>
                <a:latin typeface="Calibri"/>
                <a:ea typeface="Calibri"/>
                <a:cs typeface="Calibri"/>
                <a:sym typeface="Calibri"/>
              </a:defRPr>
            </a:lvl1pPr>
            <a:lvl2pPr indent="0" lvl="1" marL="0" algn="r">
              <a:spcBef>
                <a:spcPts val="0"/>
              </a:spcBef>
              <a:buNone/>
              <a:defRPr sz="1050">
                <a:solidFill>
                  <a:schemeClr val="lt2"/>
                </a:solidFill>
                <a:latin typeface="Calibri"/>
                <a:ea typeface="Calibri"/>
                <a:cs typeface="Calibri"/>
                <a:sym typeface="Calibri"/>
              </a:defRPr>
            </a:lvl2pPr>
            <a:lvl3pPr indent="0" lvl="2" marL="0" algn="r">
              <a:spcBef>
                <a:spcPts val="0"/>
              </a:spcBef>
              <a:buNone/>
              <a:defRPr sz="1050">
                <a:solidFill>
                  <a:schemeClr val="lt2"/>
                </a:solidFill>
                <a:latin typeface="Calibri"/>
                <a:ea typeface="Calibri"/>
                <a:cs typeface="Calibri"/>
                <a:sym typeface="Calibri"/>
              </a:defRPr>
            </a:lvl3pPr>
            <a:lvl4pPr indent="0" lvl="3" marL="0" algn="r">
              <a:spcBef>
                <a:spcPts val="0"/>
              </a:spcBef>
              <a:buNone/>
              <a:defRPr sz="1050">
                <a:solidFill>
                  <a:schemeClr val="lt2"/>
                </a:solidFill>
                <a:latin typeface="Calibri"/>
                <a:ea typeface="Calibri"/>
                <a:cs typeface="Calibri"/>
                <a:sym typeface="Calibri"/>
              </a:defRPr>
            </a:lvl4pPr>
            <a:lvl5pPr indent="0" lvl="4" marL="0" algn="r">
              <a:spcBef>
                <a:spcPts val="0"/>
              </a:spcBef>
              <a:buNone/>
              <a:defRPr sz="1050">
                <a:solidFill>
                  <a:schemeClr val="lt2"/>
                </a:solidFill>
                <a:latin typeface="Calibri"/>
                <a:ea typeface="Calibri"/>
                <a:cs typeface="Calibri"/>
                <a:sym typeface="Calibri"/>
              </a:defRPr>
            </a:lvl5pPr>
            <a:lvl6pPr indent="0" lvl="5" marL="0" algn="r">
              <a:spcBef>
                <a:spcPts val="0"/>
              </a:spcBef>
              <a:buNone/>
              <a:defRPr sz="1050">
                <a:solidFill>
                  <a:schemeClr val="lt2"/>
                </a:solidFill>
                <a:latin typeface="Calibri"/>
                <a:ea typeface="Calibri"/>
                <a:cs typeface="Calibri"/>
                <a:sym typeface="Calibri"/>
              </a:defRPr>
            </a:lvl6pPr>
            <a:lvl7pPr indent="0" lvl="6" marL="0" algn="r">
              <a:spcBef>
                <a:spcPts val="0"/>
              </a:spcBef>
              <a:buNone/>
              <a:defRPr sz="1050">
                <a:solidFill>
                  <a:schemeClr val="lt2"/>
                </a:solidFill>
                <a:latin typeface="Calibri"/>
                <a:ea typeface="Calibri"/>
                <a:cs typeface="Calibri"/>
                <a:sym typeface="Calibri"/>
              </a:defRPr>
            </a:lvl7pPr>
            <a:lvl8pPr indent="0" lvl="7" marL="0" algn="r">
              <a:spcBef>
                <a:spcPts val="0"/>
              </a:spcBef>
              <a:buNone/>
              <a:defRPr sz="1050">
                <a:solidFill>
                  <a:schemeClr val="lt2"/>
                </a:solidFill>
                <a:latin typeface="Calibri"/>
                <a:ea typeface="Calibri"/>
                <a:cs typeface="Calibri"/>
                <a:sym typeface="Calibri"/>
              </a:defRPr>
            </a:lvl8pPr>
            <a:lvl9pPr indent="0" lvl="8" marL="0" algn="r">
              <a:spcBef>
                <a:spcPts val="0"/>
              </a:spcBef>
              <a:buNone/>
              <a:defRPr sz="1050">
                <a:solidFill>
                  <a:schemeClr val="l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2"/>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2"/>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2"/>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2"/>
          <p:cNvSpPr/>
          <p:nvPr>
            <p:ph idx="2" type="pic"/>
          </p:nvPr>
        </p:nvSpPr>
        <p:spPr>
          <a:xfrm>
            <a:off x="15" y="0"/>
            <a:ext cx="12191985" cy="4915076"/>
          </a:xfrm>
          <a:prstGeom prst="rect">
            <a:avLst/>
          </a:prstGeom>
          <a:solidFill>
            <a:srgbClr val="2E395D"/>
          </a:solid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rgbClr val="FEFEFE"/>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FEFEFE"/>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FEFEFE"/>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FEFEFE"/>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FEFEFE"/>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FEFEFE"/>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FEFEFE"/>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FEFEFE"/>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FEFEFE"/>
                </a:solidFill>
                <a:latin typeface="Calibri"/>
                <a:ea typeface="Calibri"/>
                <a:cs typeface="Calibri"/>
                <a:sym typeface="Calibri"/>
              </a:defRPr>
            </a:lvl9pPr>
          </a:lstStyle>
          <a:p/>
        </p:txBody>
      </p:sp>
      <p:sp>
        <p:nvSpPr>
          <p:cNvPr id="83" name="Google Shape;83;p22"/>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A3A3A"/>
            </a:gs>
            <a:gs pos="65000">
              <a:schemeClr val="dk1"/>
            </a:gs>
            <a:gs pos="100000">
              <a:schemeClr val="dk1"/>
            </a:gs>
          </a:gsLst>
          <a:lin ang="16200000" scaled="0"/>
        </a:gradFill>
      </p:bgPr>
    </p:bg>
    <p:spTree>
      <p:nvGrpSpPr>
        <p:cNvPr id="9" name="Shape 9"/>
        <p:cNvGrpSpPr/>
        <p:nvPr/>
      </p:nvGrpSpPr>
      <p:grpSpPr>
        <a:xfrm>
          <a:off x="0" y="0"/>
          <a:ext cx="0" cy="0"/>
          <a:chOff x="0" y="0"/>
          <a:chExt cx="0" cy="0"/>
        </a:xfrm>
      </p:grpSpPr>
      <p:sp>
        <p:nvSpPr>
          <p:cNvPr id="10" name="Google Shape;10;p1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FEFEFE"/>
              </a:buClr>
              <a:buSzPts val="4800"/>
              <a:buFont typeface="Calibri"/>
              <a:buNone/>
              <a:defRPr b="0" i="0" sz="4800" u="none" cap="none" strike="noStrike">
                <a:solidFill>
                  <a:srgbClr val="FEFEFE"/>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FEFEFE"/>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FEFEFE"/>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9pPr>
          </a:lstStyle>
          <a:p/>
        </p:txBody>
      </p:sp>
      <p:sp>
        <p:nvSpPr>
          <p:cNvPr id="14" name="Google Shape;14;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5" name="Google Shape;15;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6" name="Google Shape;16;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3"/>
          <p:cNvCxnSpPr/>
          <p:nvPr/>
        </p:nvCxnSpPr>
        <p:spPr>
          <a:xfrm>
            <a:off x="1193532" y="1737845"/>
            <a:ext cx="9966960" cy="0"/>
          </a:xfrm>
          <a:prstGeom prst="straightConnector1">
            <a:avLst/>
          </a:prstGeom>
          <a:noFill/>
          <a:ln cap="flat" cmpd="sng" w="9525">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
          <p:cNvPicPr preferRelativeResize="0"/>
          <p:nvPr/>
        </p:nvPicPr>
        <p:blipFill rotWithShape="1">
          <a:blip r:embed="rId3">
            <a:alphaModFix/>
          </a:blip>
          <a:srcRect b="0" l="0" r="0" t="0"/>
          <a:stretch/>
        </p:blipFill>
        <p:spPr>
          <a:xfrm>
            <a:off x="4333875" y="496570"/>
            <a:ext cx="3333750" cy="2713355"/>
          </a:xfrm>
          <a:prstGeom prst="rect">
            <a:avLst/>
          </a:prstGeom>
          <a:noFill/>
          <a:ln>
            <a:noFill/>
          </a:ln>
        </p:spPr>
      </p:pic>
      <p:sp>
        <p:nvSpPr>
          <p:cNvPr id="106" name="Google Shape;106;p1"/>
          <p:cNvSpPr txBox="1"/>
          <p:nvPr/>
        </p:nvSpPr>
        <p:spPr>
          <a:xfrm>
            <a:off x="516890" y="3401060"/>
            <a:ext cx="11470640" cy="13220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000" u="none" cap="none" strike="noStrike">
                <a:solidFill>
                  <a:schemeClr val="lt1"/>
                </a:solidFill>
                <a:latin typeface="Calibri"/>
                <a:ea typeface="Calibri"/>
                <a:cs typeface="Calibri"/>
                <a:sym typeface="Calibri"/>
              </a:rPr>
              <a:t>GrocMan - An IoT based grocery management system</a:t>
            </a:r>
            <a:endParaRPr sz="40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40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APPLICATIONS -</a:t>
            </a:r>
            <a:endParaRPr/>
          </a:p>
        </p:txBody>
      </p:sp>
      <p:pic>
        <p:nvPicPr>
          <p:cNvPr id="167" name="Google Shape;167;p10"/>
          <p:cNvPicPr preferRelativeResize="0"/>
          <p:nvPr>
            <p:ph idx="1" type="body"/>
          </p:nvPr>
        </p:nvPicPr>
        <p:blipFill rotWithShape="1">
          <a:blip r:embed="rId3">
            <a:alphaModFix/>
          </a:blip>
          <a:srcRect b="0" l="0" r="0" t="0"/>
          <a:stretch/>
        </p:blipFill>
        <p:spPr>
          <a:xfrm>
            <a:off x="10544810" y="885825"/>
            <a:ext cx="567055" cy="567055"/>
          </a:xfrm>
          <a:prstGeom prst="rect">
            <a:avLst/>
          </a:prstGeom>
          <a:noFill/>
          <a:ln>
            <a:noFill/>
          </a:ln>
        </p:spPr>
      </p:pic>
      <p:sp>
        <p:nvSpPr>
          <p:cNvPr id="168" name="Google Shape;168;p10"/>
          <p:cNvSpPr txBox="1"/>
          <p:nvPr/>
        </p:nvSpPr>
        <p:spPr>
          <a:xfrm>
            <a:off x="846455" y="2399030"/>
            <a:ext cx="10499090" cy="230695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 The responsive web online portal helps to identify inventory status of all the grocery items in the house at a glance </a:t>
            </a:r>
            <a:endParaRPr/>
          </a:p>
          <a:p>
            <a:pPr indent="0" lvl="0" marL="0" marR="0" rtl="0" algn="l">
              <a:spcBef>
                <a:spcPts val="0"/>
              </a:spcBef>
              <a:spcAft>
                <a:spcPts val="0"/>
              </a:spcAft>
              <a:buClr>
                <a:schemeClr val="lt1"/>
              </a:buClr>
              <a:buSzPts val="2400"/>
              <a:buFont typeface="Noto Sans Symbols"/>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 Order the required groceries on a click of a button from the comfort of your home.</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REFERENCES -</a:t>
            </a:r>
            <a:endParaRPr/>
          </a:p>
        </p:txBody>
      </p:sp>
      <p:pic>
        <p:nvPicPr>
          <p:cNvPr id="174" name="Google Shape;174;p11"/>
          <p:cNvPicPr preferRelativeResize="0"/>
          <p:nvPr>
            <p:ph idx="1" type="body"/>
          </p:nvPr>
        </p:nvPicPr>
        <p:blipFill rotWithShape="1">
          <a:blip r:embed="rId3">
            <a:alphaModFix/>
          </a:blip>
          <a:srcRect b="0" l="0" r="0" t="0"/>
          <a:stretch/>
        </p:blipFill>
        <p:spPr>
          <a:xfrm>
            <a:off x="10285730" y="965835"/>
            <a:ext cx="747395" cy="682625"/>
          </a:xfrm>
          <a:prstGeom prst="rect">
            <a:avLst/>
          </a:prstGeom>
          <a:noFill/>
          <a:ln>
            <a:noFill/>
          </a:ln>
        </p:spPr>
      </p:pic>
      <p:sp>
        <p:nvSpPr>
          <p:cNvPr id="175" name="Google Shape;175;p11"/>
          <p:cNvSpPr txBox="1"/>
          <p:nvPr/>
        </p:nvSpPr>
        <p:spPr>
          <a:xfrm>
            <a:off x="1224915" y="2208530"/>
            <a:ext cx="10079990" cy="26765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 Research Paper: ijret.esatjournals.org</a:t>
            </a:r>
            <a:endParaRPr/>
          </a:p>
          <a:p>
            <a:pPr indent="0" lvl="0" marL="0" marR="0" rtl="0" algn="l">
              <a:spcBef>
                <a:spcPts val="0"/>
              </a:spcBef>
              <a:spcAft>
                <a:spcPts val="0"/>
              </a:spcAft>
              <a:buClr>
                <a:schemeClr val="lt1"/>
              </a:buClr>
              <a:buSzPts val="2400"/>
              <a:buFont typeface="Noto Sans Symbols"/>
              <a:buNone/>
            </a:pPr>
            <a:r>
              <a:t/>
            </a:r>
            <a:endParaRPr sz="2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 Research Paper :   https://www.researchgate.net/publication/311771245_IOT_based_grocery_management_system</a:t>
            </a:r>
            <a:endParaRPr/>
          </a:p>
          <a:p>
            <a:pPr indent="0" lvl="0" marL="0" marR="0" rtl="0" algn="l">
              <a:spcBef>
                <a:spcPts val="0"/>
              </a:spcBef>
              <a:spcAft>
                <a:spcPts val="0"/>
              </a:spcAft>
              <a:buClr>
                <a:schemeClr val="lt1"/>
              </a:buClr>
              <a:buSzPts val="2400"/>
              <a:buFont typeface="Noto Sans Symbols"/>
              <a:buNone/>
            </a:pPr>
            <a:r>
              <a:t/>
            </a:r>
            <a:endParaRPr sz="2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 Research Paper : semanticscholor.org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p:nvPr/>
        </p:nvSpPr>
        <p:spPr>
          <a:xfrm>
            <a:off x="3477578" y="2829560"/>
            <a:ext cx="5236845" cy="11988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7200">
                <a:solidFill>
                  <a:schemeClr val="accent1"/>
                </a:solidFill>
                <a:latin typeface="Calibri"/>
                <a:ea typeface="Calibri"/>
                <a:cs typeface="Calibri"/>
                <a:sym typeface="Calibri"/>
              </a:rPr>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ABSTRACT -</a:t>
            </a:r>
            <a:endParaRPr/>
          </a:p>
        </p:txBody>
      </p:sp>
      <p:sp>
        <p:nvSpPr>
          <p:cNvPr id="112" name="Google Shape;112;p2"/>
          <p:cNvSpPr txBox="1"/>
          <p:nvPr>
            <p:ph idx="1" type="body"/>
          </p:nvPr>
        </p:nvSpPr>
        <p:spPr>
          <a:xfrm>
            <a:off x="1097280" y="2193290"/>
            <a:ext cx="10058400" cy="39471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lang="en-US" sz="2400"/>
              <a:t>            GrocMan - An IoT based grocery management system is a smart and new way of grocery shopping that acts as our helper and re-defines the approach towards grocery shopping.</a:t>
            </a:r>
            <a:endParaRPr/>
          </a:p>
          <a:p>
            <a:pPr indent="-152400" lvl="0" marL="91440" rtl="0" algn="l">
              <a:lnSpc>
                <a:spcPct val="90000"/>
              </a:lnSpc>
              <a:spcBef>
                <a:spcPts val="1400"/>
              </a:spcBef>
              <a:spcAft>
                <a:spcPts val="0"/>
              </a:spcAft>
              <a:buSzPts val="2400"/>
              <a:buChar char=" "/>
            </a:pPr>
            <a:r>
              <a:rPr lang="en-US" sz="2400"/>
              <a:t>             Here we are going to measure the weight under the fixed value of frequency and according to that the order will be placed for shopping of that particular grocery list.</a:t>
            </a:r>
            <a:endParaRPr/>
          </a:p>
          <a:p>
            <a:pPr indent="-152400" lvl="0" marL="91440" rtl="0" algn="l">
              <a:lnSpc>
                <a:spcPct val="90000"/>
              </a:lnSpc>
              <a:spcBef>
                <a:spcPts val="1400"/>
              </a:spcBef>
              <a:spcAft>
                <a:spcPts val="0"/>
              </a:spcAft>
              <a:buSzPts val="2400"/>
              <a:buChar char=" "/>
            </a:pPr>
            <a:r>
              <a:rPr lang="en-US" sz="2400"/>
              <a:t>             This system introduces us to the simple implementation and usable application with the low cost solution to the common man. </a:t>
            </a:r>
            <a:endParaRPr/>
          </a:p>
        </p:txBody>
      </p:sp>
      <p:pic>
        <p:nvPicPr>
          <p:cNvPr id="113" name="Google Shape;113;p2"/>
          <p:cNvPicPr preferRelativeResize="0"/>
          <p:nvPr/>
        </p:nvPicPr>
        <p:blipFill rotWithShape="1">
          <a:blip r:embed="rId3">
            <a:alphaModFix/>
          </a:blip>
          <a:srcRect b="67852" l="53091" r="28183" t="9337"/>
          <a:stretch/>
        </p:blipFill>
        <p:spPr>
          <a:xfrm>
            <a:off x="10520680" y="1065530"/>
            <a:ext cx="553720" cy="504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 </a:t>
            </a:r>
            <a:r>
              <a:rPr lang="en-US" sz="4000"/>
              <a:t>PROBLEM STATEMENT -</a:t>
            </a:r>
            <a:endParaRPr/>
          </a:p>
        </p:txBody>
      </p:sp>
      <p:pic>
        <p:nvPicPr>
          <p:cNvPr id="119" name="Google Shape;119;p3"/>
          <p:cNvPicPr preferRelativeResize="0"/>
          <p:nvPr>
            <p:ph idx="1" type="body"/>
          </p:nvPr>
        </p:nvPicPr>
        <p:blipFill rotWithShape="1">
          <a:blip r:embed="rId3">
            <a:alphaModFix/>
          </a:blip>
          <a:srcRect b="0" l="0" r="0" t="0"/>
          <a:stretch/>
        </p:blipFill>
        <p:spPr>
          <a:xfrm>
            <a:off x="10534650" y="941705"/>
            <a:ext cx="621030" cy="621030"/>
          </a:xfrm>
          <a:prstGeom prst="rect">
            <a:avLst/>
          </a:prstGeom>
          <a:noFill/>
          <a:ln>
            <a:noFill/>
          </a:ln>
        </p:spPr>
      </p:pic>
      <p:sp>
        <p:nvSpPr>
          <p:cNvPr id="120" name="Google Shape;120;p3"/>
          <p:cNvSpPr txBox="1"/>
          <p:nvPr/>
        </p:nvSpPr>
        <p:spPr>
          <a:xfrm>
            <a:off x="1097280" y="2165230"/>
            <a:ext cx="10496622" cy="1845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In this project, The system will continuously take the measurements of weight of different groceries using weight sensor as a input and system will gives the output as delivery of groceries if user wants to purchase.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1097278" y="286603"/>
            <a:ext cx="1005840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INTRODUCTION </a:t>
            </a:r>
            <a:endParaRPr/>
          </a:p>
        </p:txBody>
      </p:sp>
      <p:sp>
        <p:nvSpPr>
          <p:cNvPr id="126" name="Google Shape;126;p4"/>
          <p:cNvSpPr txBox="1"/>
          <p:nvPr>
            <p:ph idx="1" type="body"/>
          </p:nvPr>
        </p:nvSpPr>
        <p:spPr>
          <a:xfrm>
            <a:off x="1097280" y="1845733"/>
            <a:ext cx="10058400" cy="4282923"/>
          </a:xfrm>
          <a:prstGeom prst="rect">
            <a:avLst/>
          </a:prstGeom>
          <a:noFill/>
          <a:ln>
            <a:noFill/>
          </a:ln>
        </p:spPr>
        <p:txBody>
          <a:bodyPr anchorCtr="0" anchor="t" bIns="45700" lIns="0" spcFirstLastPara="1" rIns="0" wrap="square" tIns="45700">
            <a:normAutofit/>
          </a:bodyPr>
          <a:lstStyle/>
          <a:p>
            <a:pPr indent="-133350" lvl="0" marL="91440" rtl="0" algn="l">
              <a:lnSpc>
                <a:spcPct val="90000"/>
              </a:lnSpc>
              <a:spcBef>
                <a:spcPts val="0"/>
              </a:spcBef>
              <a:spcAft>
                <a:spcPts val="0"/>
              </a:spcAft>
              <a:buSzPts val="2100"/>
              <a:buChar char=" "/>
            </a:pPr>
            <a:r>
              <a:rPr lang="en-US" sz="2100"/>
              <a:t>             </a:t>
            </a:r>
            <a:r>
              <a:rPr lang="en-US" sz="2200"/>
              <a:t>Grocery shopping these days has become a job. The client needs to continuously monitor groceries at home and also has the work of managing coupons, maintaining shopping lists, standing in restraint out queues, reading the fine print on food cans, and even needs to find out within which rack and row he or she may notice that item. </a:t>
            </a:r>
            <a:endParaRPr/>
          </a:p>
          <a:p>
            <a:pPr indent="-139700" lvl="0" marL="91440" rtl="0" algn="l">
              <a:lnSpc>
                <a:spcPct val="90000"/>
              </a:lnSpc>
              <a:spcBef>
                <a:spcPts val="1400"/>
              </a:spcBef>
              <a:spcAft>
                <a:spcPts val="0"/>
              </a:spcAft>
              <a:buSzPts val="2200"/>
              <a:buChar char=" "/>
            </a:pPr>
            <a:r>
              <a:rPr lang="en-US" sz="2200"/>
              <a:t>             Most of the time we remain in wrong belief that we have enough grocery in our kitchen but we have to face empty bottles at the time of emergency when the requirement is must that gives us inconvenience. </a:t>
            </a:r>
            <a:endParaRPr/>
          </a:p>
          <a:p>
            <a:pPr indent="-139700" lvl="0" marL="91440" rtl="0" algn="l">
              <a:lnSpc>
                <a:spcPct val="90000"/>
              </a:lnSpc>
              <a:spcBef>
                <a:spcPts val="1400"/>
              </a:spcBef>
              <a:spcAft>
                <a:spcPts val="0"/>
              </a:spcAft>
              <a:buSzPts val="2200"/>
              <a:buChar char=" "/>
            </a:pPr>
            <a:r>
              <a:rPr lang="en-US" sz="2200"/>
              <a:t>             And to avoid this, some time we buy more than enough grocery &amp; store it at our home for many days, which is also an inconvenience can cause damage to grocery. </a:t>
            </a:r>
            <a:endParaRPr/>
          </a:p>
          <a:p>
            <a:pPr indent="-139700" lvl="0" marL="91440" rtl="0" algn="l">
              <a:lnSpc>
                <a:spcPct val="90000"/>
              </a:lnSpc>
              <a:spcBef>
                <a:spcPts val="1400"/>
              </a:spcBef>
              <a:spcAft>
                <a:spcPts val="0"/>
              </a:spcAft>
              <a:buSzPts val="2200"/>
              <a:buChar char=" "/>
            </a:pPr>
            <a:r>
              <a:rPr lang="en-US" sz="2200"/>
              <a:t>             Both this situations are problems. System that can give continuous level measurement and can notify us about low level of content is required to avoid these problems.</a:t>
            </a:r>
            <a:endParaRPr/>
          </a:p>
        </p:txBody>
      </p:sp>
      <p:pic>
        <p:nvPicPr>
          <p:cNvPr id="127" name="Google Shape;127;p4"/>
          <p:cNvPicPr preferRelativeResize="0"/>
          <p:nvPr/>
        </p:nvPicPr>
        <p:blipFill rotWithShape="1">
          <a:blip r:embed="rId3">
            <a:alphaModFix/>
          </a:blip>
          <a:srcRect b="0" l="0" r="0" t="0"/>
          <a:stretch/>
        </p:blipFill>
        <p:spPr>
          <a:xfrm>
            <a:off x="10542270" y="1019810"/>
            <a:ext cx="553720" cy="5537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Feasibility of Idea -</a:t>
            </a:r>
            <a:endParaRPr/>
          </a:p>
        </p:txBody>
      </p:sp>
      <p:sp>
        <p:nvSpPr>
          <p:cNvPr id="133" name="Google Shape;133;p5"/>
          <p:cNvSpPr txBox="1"/>
          <p:nvPr>
            <p:ph idx="1" type="body"/>
          </p:nvPr>
        </p:nvSpPr>
        <p:spPr>
          <a:xfrm>
            <a:off x="1162050" y="221276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Font typeface="Noto Sans Symbols"/>
              <a:buChar char="❖"/>
            </a:pPr>
            <a:r>
              <a:rPr lang="en-US" sz="2800"/>
              <a:t> Specific : It automatically detects the level of groceries and if required place the order. </a:t>
            </a:r>
            <a:endParaRPr/>
          </a:p>
          <a:p>
            <a:pPr indent="-177800" lvl="0" marL="91440" rtl="0" algn="l">
              <a:lnSpc>
                <a:spcPct val="90000"/>
              </a:lnSpc>
              <a:spcBef>
                <a:spcPts val="1400"/>
              </a:spcBef>
              <a:spcAft>
                <a:spcPts val="0"/>
              </a:spcAft>
              <a:buSzPts val="2800"/>
              <a:buFont typeface="Noto Sans Symbols"/>
              <a:buChar char="❖"/>
            </a:pPr>
            <a:r>
              <a:rPr lang="en-US" sz="2800"/>
              <a:t> Measurable : Approach according to software development    lifecycle.</a:t>
            </a:r>
            <a:endParaRPr/>
          </a:p>
          <a:p>
            <a:pPr indent="-177800" lvl="0" marL="91440" rtl="0" algn="l">
              <a:lnSpc>
                <a:spcPct val="90000"/>
              </a:lnSpc>
              <a:spcBef>
                <a:spcPts val="1400"/>
              </a:spcBef>
              <a:spcAft>
                <a:spcPts val="0"/>
              </a:spcAft>
              <a:buSzPts val="2800"/>
              <a:buFont typeface="Noto Sans Symbols"/>
              <a:buChar char="❖"/>
            </a:pPr>
            <a:r>
              <a:rPr lang="en-US" sz="2800"/>
              <a:t> Attainable : Define approach of the project.</a:t>
            </a:r>
            <a:endParaRPr/>
          </a:p>
          <a:p>
            <a:pPr indent="-177800" lvl="0" marL="91440" rtl="0" algn="l">
              <a:lnSpc>
                <a:spcPct val="90000"/>
              </a:lnSpc>
              <a:spcBef>
                <a:spcPts val="1400"/>
              </a:spcBef>
              <a:spcAft>
                <a:spcPts val="0"/>
              </a:spcAft>
              <a:buSzPts val="2800"/>
              <a:buFont typeface="Noto Sans Symbols"/>
              <a:buChar char="❖"/>
            </a:pPr>
            <a:r>
              <a:rPr lang="en-US" sz="2800"/>
              <a:t> Realistic : Skillset and resources required.</a:t>
            </a:r>
            <a:endParaRPr/>
          </a:p>
          <a:p>
            <a:pPr indent="-177800" lvl="0" marL="91440" rtl="0" algn="l">
              <a:lnSpc>
                <a:spcPct val="90000"/>
              </a:lnSpc>
              <a:spcBef>
                <a:spcPts val="1400"/>
              </a:spcBef>
              <a:spcAft>
                <a:spcPts val="0"/>
              </a:spcAft>
              <a:buSzPts val="2800"/>
              <a:buFont typeface="Noto Sans Symbols"/>
              <a:buChar char="❖"/>
            </a:pPr>
            <a:r>
              <a:rPr lang="en-US" sz="2800"/>
              <a:t>Timeline : It define timeline to completely the 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1097280" y="329148"/>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Applicability of Solution -</a:t>
            </a:r>
            <a:endParaRPr/>
          </a:p>
        </p:txBody>
      </p:sp>
      <p:sp>
        <p:nvSpPr>
          <p:cNvPr id="139" name="Google Shape;139;p6"/>
          <p:cNvSpPr txBox="1"/>
          <p:nvPr>
            <p:ph idx="1" type="body"/>
          </p:nvPr>
        </p:nvSpPr>
        <p:spPr>
          <a:xfrm>
            <a:off x="1066800" y="221276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t> </a:t>
            </a:r>
            <a:r>
              <a:rPr lang="en-US" sz="2800"/>
              <a:t>Usability : Anyone can use this application especially working people are the target.</a:t>
            </a:r>
            <a:endParaRPr/>
          </a:p>
          <a:p>
            <a:pPr indent="-177800" lvl="0" marL="91440" rtl="0" algn="l">
              <a:lnSpc>
                <a:spcPct val="90000"/>
              </a:lnSpc>
              <a:spcBef>
                <a:spcPts val="1400"/>
              </a:spcBef>
              <a:spcAft>
                <a:spcPts val="0"/>
              </a:spcAft>
              <a:buSzPts val="2800"/>
              <a:buFont typeface="Noto Sans Symbols"/>
              <a:buChar char="❖"/>
            </a:pPr>
            <a:r>
              <a:rPr lang="en-US" sz="2800"/>
              <a:t> Scalability : It is scalable to Local and global market.  </a:t>
            </a:r>
            <a:endParaRPr/>
          </a:p>
          <a:p>
            <a:pPr indent="-177800" lvl="0" marL="91440" rtl="0" algn="l">
              <a:lnSpc>
                <a:spcPct val="90000"/>
              </a:lnSpc>
              <a:spcBef>
                <a:spcPts val="1400"/>
              </a:spcBef>
              <a:spcAft>
                <a:spcPts val="0"/>
              </a:spcAft>
              <a:buSzPts val="2800"/>
              <a:buFont typeface="Noto Sans Symbols"/>
              <a:buChar char="❖"/>
            </a:pPr>
            <a:r>
              <a:rPr lang="en-US" sz="2800"/>
              <a:t> Economic Sustainability : It gives reasonable price and is every common man’s need.</a:t>
            </a:r>
            <a:endParaRPr/>
          </a:p>
          <a:p>
            <a:pPr indent="-177800" lvl="0" marL="91440" rtl="0" algn="l">
              <a:lnSpc>
                <a:spcPct val="90000"/>
              </a:lnSpc>
              <a:spcBef>
                <a:spcPts val="1400"/>
              </a:spcBef>
              <a:spcAft>
                <a:spcPts val="0"/>
              </a:spcAft>
              <a:buSzPts val="2800"/>
              <a:buFont typeface="Noto Sans Symbols"/>
              <a:buChar char="❖"/>
            </a:pPr>
            <a:r>
              <a:rPr lang="en-US" sz="2800"/>
              <a:t> Environmental Sustainability : It will help to reduce the wastage of groceries.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000"/>
              <a:buFont typeface="Calibri"/>
              <a:buNone/>
            </a:pPr>
            <a:r>
              <a:rPr lang="en-US" sz="4000"/>
              <a:t>SURVEY &amp; LIMITATION OF EXISTING SYSTEM</a:t>
            </a:r>
            <a:endParaRPr/>
          </a:p>
        </p:txBody>
      </p:sp>
      <p:pic>
        <p:nvPicPr>
          <p:cNvPr id="145" name="Google Shape;145;p7"/>
          <p:cNvPicPr preferRelativeResize="0"/>
          <p:nvPr>
            <p:ph idx="1" type="body"/>
          </p:nvPr>
        </p:nvPicPr>
        <p:blipFill rotWithShape="1">
          <a:blip r:embed="rId3">
            <a:alphaModFix/>
          </a:blip>
          <a:srcRect b="0" l="0" r="0" t="0"/>
          <a:stretch/>
        </p:blipFill>
        <p:spPr>
          <a:xfrm>
            <a:off x="10538460" y="998220"/>
            <a:ext cx="617220" cy="541020"/>
          </a:xfrm>
          <a:prstGeom prst="triangle">
            <a:avLst>
              <a:gd fmla="val 50000" name="adj"/>
            </a:avLst>
          </a:prstGeom>
          <a:noFill/>
          <a:ln>
            <a:noFill/>
          </a:ln>
        </p:spPr>
      </p:pic>
      <p:sp>
        <p:nvSpPr>
          <p:cNvPr id="146" name="Google Shape;146;p7"/>
          <p:cNvSpPr txBox="1"/>
          <p:nvPr/>
        </p:nvSpPr>
        <p:spPr>
          <a:xfrm>
            <a:off x="1386205" y="3976370"/>
            <a:ext cx="9130030" cy="22148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LIMITATIONS :</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  Need of manual listing of grocery items.</a:t>
            </a:r>
            <a:endParaRPr/>
          </a:p>
          <a:p>
            <a:pPr indent="-342900" lvl="0" marL="342900" marR="0" rtl="0" algn="l">
              <a:spcBef>
                <a:spcPts val="0"/>
              </a:spcBef>
              <a:spcAft>
                <a:spcPts val="0"/>
              </a:spcAft>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  No Android application used for automatic grocery cart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7"/>
          <p:cNvSpPr txBox="1"/>
          <p:nvPr/>
        </p:nvSpPr>
        <p:spPr>
          <a:xfrm>
            <a:off x="1386205" y="2120900"/>
            <a:ext cx="8528685" cy="156845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lt1"/>
              </a:buClr>
              <a:buSzPts val="2400"/>
              <a:buFont typeface="Arial"/>
              <a:buNone/>
            </a:pPr>
            <a:r>
              <a:rPr lang="en-US" sz="2400">
                <a:solidFill>
                  <a:schemeClr val="lt1"/>
                </a:solidFill>
                <a:latin typeface="Calibri"/>
                <a:ea typeface="Calibri"/>
                <a:cs typeface="Calibri"/>
                <a:sym typeface="Calibri"/>
              </a:rPr>
              <a:t>1.  IoT based grocery management system - from researchgate</a:t>
            </a:r>
            <a:endParaRPr/>
          </a:p>
          <a:p>
            <a:pPr indent="0" lvl="0" marL="0" marR="0" rtl="0" algn="just">
              <a:spcBef>
                <a:spcPts val="0"/>
              </a:spcBef>
              <a:spcAft>
                <a:spcPts val="0"/>
              </a:spcAft>
              <a:buClr>
                <a:schemeClr val="lt1"/>
              </a:buClr>
              <a:buSzPts val="2400"/>
              <a:buFont typeface="Arial"/>
              <a:buNone/>
            </a:pPr>
            <a:r>
              <a:t/>
            </a:r>
            <a:endParaRPr sz="2400">
              <a:solidFill>
                <a:schemeClr val="lt1"/>
              </a:solidFill>
              <a:latin typeface="Calibri"/>
              <a:ea typeface="Calibri"/>
              <a:cs typeface="Calibri"/>
              <a:sym typeface="Calibri"/>
            </a:endParaRPr>
          </a:p>
          <a:p>
            <a:pPr indent="0" lvl="0" marL="0" marR="0" rtl="0" algn="just">
              <a:spcBef>
                <a:spcPts val="0"/>
              </a:spcBef>
              <a:spcAft>
                <a:spcPts val="0"/>
              </a:spcAft>
              <a:buClr>
                <a:schemeClr val="lt1"/>
              </a:buClr>
              <a:buSzPts val="2400"/>
              <a:buFont typeface="Arial"/>
              <a:buNone/>
            </a:pPr>
            <a:r>
              <a:rPr lang="en-US" sz="2400">
                <a:solidFill>
                  <a:schemeClr val="lt1"/>
                </a:solidFill>
                <a:latin typeface="Calibri"/>
                <a:ea typeface="Calibri"/>
                <a:cs typeface="Calibri"/>
                <a:sym typeface="Calibri"/>
              </a:rPr>
              <a:t>2.  Smart Kitchen Automation and Grocery Management System using IoT from researchgate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 OBJECTIVES -</a:t>
            </a:r>
            <a:endParaRPr/>
          </a:p>
        </p:txBody>
      </p:sp>
      <p:pic>
        <p:nvPicPr>
          <p:cNvPr id="153" name="Google Shape;153;p8"/>
          <p:cNvPicPr preferRelativeResize="0"/>
          <p:nvPr>
            <p:ph idx="1" type="body"/>
          </p:nvPr>
        </p:nvPicPr>
        <p:blipFill rotWithShape="1">
          <a:blip r:embed="rId3">
            <a:alphaModFix/>
          </a:blip>
          <a:srcRect b="0" l="0" r="0" t="0"/>
          <a:stretch/>
        </p:blipFill>
        <p:spPr>
          <a:xfrm>
            <a:off x="10514965" y="951865"/>
            <a:ext cx="640715" cy="640715"/>
          </a:xfrm>
          <a:prstGeom prst="rect">
            <a:avLst/>
          </a:prstGeom>
          <a:noFill/>
          <a:ln>
            <a:noFill/>
          </a:ln>
        </p:spPr>
      </p:pic>
      <p:sp>
        <p:nvSpPr>
          <p:cNvPr id="154" name="Google Shape;154;p8"/>
          <p:cNvSpPr txBox="1"/>
          <p:nvPr/>
        </p:nvSpPr>
        <p:spPr>
          <a:xfrm>
            <a:off x="1097280" y="2216989"/>
            <a:ext cx="10053320" cy="341632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lang="en-US" sz="2400">
                <a:solidFill>
                  <a:schemeClr val="lt1"/>
                </a:solidFill>
                <a:latin typeface="Calibri"/>
                <a:ea typeface="Calibri"/>
                <a:cs typeface="Calibri"/>
                <a:sym typeface="Calibri"/>
              </a:rPr>
              <a:t> Phase 1: Build smart container which can measure weight and it is connected     	           to WIFI.</a:t>
            </a:r>
            <a:endParaRPr/>
          </a:p>
          <a:p>
            <a:pPr indent="-342900" lvl="0" marL="342900" marR="0" rtl="0" algn="l">
              <a:spcBef>
                <a:spcPts val="0"/>
              </a:spcBef>
              <a:spcAft>
                <a:spcPts val="0"/>
              </a:spcAft>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None/>
            </a:pPr>
            <a:r>
              <a:rPr lang="en-US" sz="2400">
                <a:solidFill>
                  <a:schemeClr val="lt1"/>
                </a:solidFill>
                <a:latin typeface="Calibri"/>
                <a:ea typeface="Calibri"/>
                <a:cs typeface="Calibri"/>
                <a:sym typeface="Calibri"/>
              </a:rPr>
              <a:t>Phase 2: Store the status of grocery posted by container to the AWS cloud.</a:t>
            </a:r>
            <a:endParaRPr/>
          </a:p>
          <a:p>
            <a:pPr indent="-342900" lvl="0" marL="342900" marR="0" rtl="0" algn="l">
              <a:spcBef>
                <a:spcPts val="0"/>
              </a:spcBef>
              <a:spcAft>
                <a:spcPts val="0"/>
              </a:spcAft>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None/>
            </a:pPr>
            <a:r>
              <a:rPr lang="en-US" sz="2400">
                <a:solidFill>
                  <a:schemeClr val="lt1"/>
                </a:solidFill>
                <a:latin typeface="Calibri"/>
                <a:ea typeface="Calibri"/>
                <a:cs typeface="Calibri"/>
                <a:sym typeface="Calibri"/>
              </a:rPr>
              <a:t>Phase 3: calculate the “out of stock value” and add those groceries to the cart.</a:t>
            </a:r>
            <a:endParaRPr/>
          </a:p>
          <a:p>
            <a:pPr indent="-342900" lvl="0" marL="342900" marR="0" rtl="0" algn="l">
              <a:spcBef>
                <a:spcPts val="0"/>
              </a:spcBef>
              <a:spcAft>
                <a:spcPts val="0"/>
              </a:spcAft>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None/>
            </a:pPr>
            <a:r>
              <a:rPr lang="en-US" sz="2400">
                <a:solidFill>
                  <a:schemeClr val="lt1"/>
                </a:solidFill>
                <a:latin typeface="Calibri"/>
                <a:ea typeface="Calibri"/>
                <a:cs typeface="Calibri"/>
                <a:sym typeface="Calibri"/>
              </a:rPr>
              <a:t>Phase 4: Purchase the items added to the cart according to user’s approval</a:t>
            </a:r>
            <a:endParaRPr/>
          </a:p>
          <a:p>
            <a:pPr indent="-342900" lvl="0" marL="342900" marR="0" rtl="0" algn="l">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400"/>
              <a:buFont typeface="Calibri"/>
              <a:buNone/>
            </a:pPr>
            <a:r>
              <a:rPr lang="en-US" sz="4400"/>
              <a:t>EXPECTED INPUT &amp; OUTPUT -</a:t>
            </a:r>
            <a:endParaRPr/>
          </a:p>
        </p:txBody>
      </p:sp>
      <p:sp>
        <p:nvSpPr>
          <p:cNvPr id="160" name="Google Shape;160;p9"/>
          <p:cNvSpPr/>
          <p:nvPr>
            <p:ph idx="1" type="body"/>
          </p:nvPr>
        </p:nvSpPr>
        <p:spPr>
          <a:xfrm>
            <a:off x="9892352" y="685800"/>
            <a:ext cx="1202368" cy="975360"/>
          </a:xfrm>
          <a:prstGeom prst="ellipse">
            <a:avLst/>
          </a:prstGeom>
          <a:noFill/>
          <a:ln>
            <a:noFill/>
          </a:ln>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sp>
        <p:nvSpPr>
          <p:cNvPr id="161" name="Google Shape;161;p9"/>
          <p:cNvSpPr txBox="1"/>
          <p:nvPr/>
        </p:nvSpPr>
        <p:spPr>
          <a:xfrm>
            <a:off x="1261745" y="2114550"/>
            <a:ext cx="8804910" cy="119888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Input:  Update the grocery list  if required &amp; place the order.</a:t>
            </a:r>
            <a:endParaRPr sz="2400">
              <a:solidFill>
                <a:schemeClr val="lt1"/>
              </a:solidFill>
              <a:latin typeface="Calibri"/>
              <a:ea typeface="Calibri"/>
              <a:cs typeface="Calibri"/>
              <a:sym typeface="Calibri"/>
            </a:endParaRPr>
          </a:p>
          <a:p>
            <a:pPr indent="-190500" lvl="0" marL="342900" marR="0" rtl="0" algn="l">
              <a:spcBef>
                <a:spcPts val="0"/>
              </a:spcBef>
              <a:spcAft>
                <a:spcPts val="0"/>
              </a:spcAft>
              <a:buClr>
                <a:schemeClr val="lt1"/>
              </a:buClr>
              <a:buSzPts val="2400"/>
              <a:buFont typeface="Noto Sans Symbols"/>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Output: Delivery of the ordered groceries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2020-09-02T17:20:00Z</dcterms:created>
  <dc:creator>Anuja Mane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1033-11.2.0.9445</vt:lpwstr>
  </property>
</Properties>
</file>