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Inter" panose="020B0604020202020204" charset="0"/>
      <p:regular r:id="rId10"/>
    </p:embeddedFont>
    <p:embeddedFont>
      <p:font typeface="Inter Bold" panose="020B0604020202020204" charset="0"/>
      <p:regular r:id="rId11"/>
    </p:embeddedFont>
    <p:embeddedFont>
      <p:font typeface="TT Rounds Condensed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92238" y="2912566"/>
            <a:ext cx="5350019" cy="2230934"/>
            <a:chOff x="0" y="0"/>
            <a:chExt cx="7133358" cy="29745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33358" cy="2974578"/>
            </a:xfrm>
            <a:custGeom>
              <a:avLst/>
              <a:gdLst/>
              <a:ahLst/>
              <a:cxnLst/>
              <a:rect l="l" t="t" r="r" b="b"/>
              <a:pathLst>
                <a:path w="7133358" h="2974578">
                  <a:moveTo>
                    <a:pt x="0" y="0"/>
                  </a:moveTo>
                  <a:lnTo>
                    <a:pt x="7133358" y="0"/>
                  </a:lnTo>
                  <a:lnTo>
                    <a:pt x="7133358" y="2974578"/>
                  </a:lnTo>
                  <a:lnTo>
                    <a:pt x="0" y="29745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7133358" cy="29936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6000" b="1" u="sng">
                  <a:solidFill>
                    <a:srgbClr val="D2EFF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Analyst</a:t>
              </a:r>
            </a:p>
            <a:p>
              <a:pPr algn="l">
                <a:lnSpc>
                  <a:spcPts val="7312"/>
                </a:lnSpc>
              </a:pPr>
              <a:endParaRPr lang="en-US" sz="6000" b="1" u="sng">
                <a:solidFill>
                  <a:srgbClr val="D2EFFA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2238" y="5198417"/>
            <a:ext cx="9445526" cy="2008057"/>
            <a:chOff x="0" y="0"/>
            <a:chExt cx="12594035" cy="26774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2677410"/>
            </a:xfrm>
            <a:custGeom>
              <a:avLst/>
              <a:gdLst/>
              <a:ahLst/>
              <a:cxnLst/>
              <a:rect l="l" t="t" r="r" b="b"/>
              <a:pathLst>
                <a:path w="12594035" h="2677410">
                  <a:moveTo>
                    <a:pt x="0" y="0"/>
                  </a:moveTo>
                  <a:lnTo>
                    <a:pt x="12594035" y="0"/>
                  </a:lnTo>
                  <a:lnTo>
                    <a:pt x="12594035" y="2677410"/>
                  </a:lnTo>
                  <a:lnTo>
                    <a:pt x="0" y="26774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2594035" cy="26869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00"/>
                </a:lnSpc>
              </a:pPr>
              <a:r>
                <a:rPr lang="en-US" sz="4000" b="1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Project 1 - Financial Performance Dashboard</a:t>
              </a:r>
            </a:p>
            <a:p>
              <a:pPr algn="l">
                <a:lnSpc>
                  <a:spcPts val="4800"/>
                </a:lnSpc>
              </a:pPr>
              <a:r>
                <a:rPr lang="en-US" sz="4000" b="1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Name - Anuja Nitin Pawar.</a:t>
              </a:r>
            </a:p>
            <a:p>
              <a:pPr algn="l">
                <a:lnSpc>
                  <a:spcPts val="3562"/>
                </a:lnSpc>
              </a:pPr>
              <a:endParaRPr lang="en-US" sz="4000" b="1">
                <a:solidFill>
                  <a:srgbClr val="BD13A9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55889" y="754037"/>
            <a:ext cx="17576223" cy="8778926"/>
            <a:chOff x="0" y="0"/>
            <a:chExt cx="23434964" cy="117052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34963" cy="11705235"/>
            </a:xfrm>
            <a:custGeom>
              <a:avLst/>
              <a:gdLst/>
              <a:ahLst/>
              <a:cxnLst/>
              <a:rect l="l" t="t" r="r" b="b"/>
              <a:pathLst>
                <a:path w="23434963" h="11705235">
                  <a:moveTo>
                    <a:pt x="0" y="0"/>
                  </a:moveTo>
                  <a:lnTo>
                    <a:pt x="23434963" y="0"/>
                  </a:lnTo>
                  <a:lnTo>
                    <a:pt x="23434963" y="11705235"/>
                  </a:lnTo>
                  <a:lnTo>
                    <a:pt x="0" y="117052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19075"/>
              <a:ext cx="23434964" cy="119243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75"/>
                </a:lnSpc>
              </a:pPr>
              <a:r>
                <a:rPr lang="en-US" sz="3875" b="1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Problem Statement </a:t>
              </a:r>
              <a:r>
                <a:rPr lang="en-US" sz="3875" b="1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:</a:t>
              </a:r>
              <a:r>
                <a:rPr lang="en-US" sz="3875" b="1">
                  <a:solidFill>
                    <a:srgbClr val="00206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</a:t>
              </a:r>
              <a:r>
                <a:rPr lang="en-US" sz="3875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Financial Performance Dashboard in power BI.</a:t>
              </a:r>
            </a:p>
            <a:p>
              <a:pPr algn="l">
                <a:lnSpc>
                  <a:spcPts val="6975"/>
                </a:lnSpc>
              </a:pPr>
              <a:endParaRPr lang="en-US" sz="3875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l">
                <a:lnSpc>
                  <a:spcPts val="6975"/>
                </a:lnSpc>
              </a:pPr>
              <a:r>
                <a:rPr lang="en-US" sz="3875" b="1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Objective</a:t>
              </a:r>
              <a:r>
                <a:rPr lang="en-US" sz="3875">
                  <a:solidFill>
                    <a:srgbClr val="C00000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sz="3875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: The objective is to develop a </a:t>
              </a:r>
              <a:r>
                <a:rPr lang="en-US" sz="3875" b="1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Financial Performance Dashboard in Power BI</a:t>
              </a:r>
              <a:r>
                <a:rPr lang="en-US" sz="3875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that consolidates financial data from multiple sources, providing a real-time, interactive, and insightful view of key performance indicators (KPIs) such as revenue, expenses, profit margins, cash flow, and financial ratios .This will help finance teams and executives make data-driven decisions, identify trends, detect anomalies, and enhance financial strategy.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357239"/>
            <a:ext cx="8377928" cy="1720034"/>
            <a:chOff x="0" y="0"/>
            <a:chExt cx="11170571" cy="22933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70571" cy="2293379"/>
            </a:xfrm>
            <a:custGeom>
              <a:avLst/>
              <a:gdLst/>
              <a:ahLst/>
              <a:cxnLst/>
              <a:rect l="l" t="t" r="r" b="b"/>
              <a:pathLst>
                <a:path w="11170571" h="2293379">
                  <a:moveTo>
                    <a:pt x="0" y="0"/>
                  </a:moveTo>
                  <a:lnTo>
                    <a:pt x="11170571" y="0"/>
                  </a:lnTo>
                  <a:lnTo>
                    <a:pt x="11170571" y="2293379"/>
                  </a:lnTo>
                  <a:lnTo>
                    <a:pt x="0" y="22933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11170571" cy="223622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6749" b="1" spc="-117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Power BI Overview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3695532"/>
            <a:ext cx="3721299" cy="1323398"/>
            <a:chOff x="0" y="0"/>
            <a:chExt cx="4961732" cy="17645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61732" cy="1764530"/>
            </a:xfrm>
            <a:custGeom>
              <a:avLst/>
              <a:gdLst/>
              <a:ahLst/>
              <a:cxnLst/>
              <a:rect l="l" t="t" r="r" b="b"/>
              <a:pathLst>
                <a:path w="4961732" h="1764530">
                  <a:moveTo>
                    <a:pt x="0" y="0"/>
                  </a:moveTo>
                  <a:lnTo>
                    <a:pt x="4961732" y="0"/>
                  </a:lnTo>
                  <a:lnTo>
                    <a:pt x="4961732" y="1764530"/>
                  </a:lnTo>
                  <a:lnTo>
                    <a:pt x="0" y="1764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4961732" cy="16597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4000" b="1" spc="-58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Exploration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302449"/>
            <a:ext cx="4972645" cy="1360885"/>
            <a:chOff x="0" y="0"/>
            <a:chExt cx="6630193" cy="18145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30193" cy="1814513"/>
            </a:xfrm>
            <a:custGeom>
              <a:avLst/>
              <a:gdLst/>
              <a:ahLst/>
              <a:cxnLst/>
              <a:rect l="l" t="t" r="r" b="b"/>
              <a:pathLst>
                <a:path w="6630193" h="181451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630193" cy="18716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499" spc="-44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Power BI provides a user-friendly interface for exploring and analyzing data from various sources.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66160" y="3695532"/>
            <a:ext cx="3721299" cy="1323398"/>
            <a:chOff x="0" y="0"/>
            <a:chExt cx="4961732" cy="17645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961732" cy="1764530"/>
            </a:xfrm>
            <a:custGeom>
              <a:avLst/>
              <a:gdLst/>
              <a:ahLst/>
              <a:cxnLst/>
              <a:rect l="l" t="t" r="r" b="b"/>
              <a:pathLst>
                <a:path w="4961732" h="1764530">
                  <a:moveTo>
                    <a:pt x="0" y="0"/>
                  </a:moveTo>
                  <a:lnTo>
                    <a:pt x="4961732" y="0"/>
                  </a:lnTo>
                  <a:lnTo>
                    <a:pt x="4961732" y="1764530"/>
                  </a:lnTo>
                  <a:lnTo>
                    <a:pt x="0" y="1764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04775"/>
              <a:ext cx="4961732" cy="16597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4000" b="1" spc="-58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Visualization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66160" y="5302449"/>
            <a:ext cx="4972645" cy="1360885"/>
            <a:chOff x="0" y="0"/>
            <a:chExt cx="6630193" cy="181451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30193" cy="1814513"/>
            </a:xfrm>
            <a:custGeom>
              <a:avLst/>
              <a:gdLst/>
              <a:ahLst/>
              <a:cxnLst/>
              <a:rect l="l" t="t" r="r" b="b"/>
              <a:pathLst>
                <a:path w="6630193" h="181451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6630193" cy="18716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499" spc="-44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It offers a wide range of interactive visualizations, allowing you to present insights in compelling ways.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340084" y="3695532"/>
            <a:ext cx="4167634" cy="1323398"/>
            <a:chOff x="0" y="0"/>
            <a:chExt cx="5556845" cy="17645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556845" cy="1764530"/>
            </a:xfrm>
            <a:custGeom>
              <a:avLst/>
              <a:gdLst/>
              <a:ahLst/>
              <a:cxnLst/>
              <a:rect l="l" t="t" r="r" b="b"/>
              <a:pathLst>
                <a:path w="5556845" h="1764530">
                  <a:moveTo>
                    <a:pt x="0" y="0"/>
                  </a:moveTo>
                  <a:lnTo>
                    <a:pt x="5556845" y="0"/>
                  </a:lnTo>
                  <a:lnTo>
                    <a:pt x="5556845" y="1764530"/>
                  </a:lnTo>
                  <a:lnTo>
                    <a:pt x="0" y="1764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95250"/>
              <a:ext cx="5556845" cy="16692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3875" b="1" spc="-58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Interactive Dashboarding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340084" y="5302449"/>
            <a:ext cx="4972645" cy="1814512"/>
            <a:chOff x="0" y="0"/>
            <a:chExt cx="6630193" cy="24193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30193" cy="2419350"/>
            </a:xfrm>
            <a:custGeom>
              <a:avLst/>
              <a:gdLst/>
              <a:ahLst/>
              <a:cxnLst/>
              <a:rect l="l" t="t" r="r" b="b"/>
              <a:pathLst>
                <a:path w="6630193" h="2419350">
                  <a:moveTo>
                    <a:pt x="0" y="0"/>
                  </a:moveTo>
                  <a:lnTo>
                    <a:pt x="6630193" y="0"/>
                  </a:lnTo>
                  <a:lnTo>
                    <a:pt x="663019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6630193" cy="2476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499" spc="-44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Power BI enables the creation of dynamic dashboards that showcase key performance indicators and allow users to drill down into details.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6315521" y="3591734"/>
            <a:ext cx="0" cy="342142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>
            <a:off x="11891356" y="3591734"/>
            <a:ext cx="0" cy="342142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22026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47091" y="170337"/>
            <a:ext cx="8372326" cy="1874116"/>
            <a:chOff x="0" y="0"/>
            <a:chExt cx="11163102" cy="24988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63102" cy="2498821"/>
            </a:xfrm>
            <a:custGeom>
              <a:avLst/>
              <a:gdLst/>
              <a:ahLst/>
              <a:cxnLst/>
              <a:rect l="l" t="t" r="r" b="b"/>
              <a:pathLst>
                <a:path w="11163102" h="2498821">
                  <a:moveTo>
                    <a:pt x="0" y="0"/>
                  </a:moveTo>
                  <a:lnTo>
                    <a:pt x="11163102" y="0"/>
                  </a:lnTo>
                  <a:lnTo>
                    <a:pt x="11163102" y="2498821"/>
                  </a:lnTo>
                  <a:lnTo>
                    <a:pt x="0" y="2498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1163102" cy="252739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249"/>
                </a:lnSpc>
              </a:pPr>
              <a:r>
                <a:rPr lang="en-US" sz="4999" b="1" spc="-99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Sources and ETL Process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56879" y="2476202"/>
            <a:ext cx="848916" cy="28575"/>
            <a:chOff x="0" y="0"/>
            <a:chExt cx="1131888" cy="38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33749" y="1982503"/>
            <a:ext cx="402729" cy="987399"/>
            <a:chOff x="0" y="0"/>
            <a:chExt cx="207763" cy="5093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763" cy="509388"/>
            </a:xfrm>
            <a:custGeom>
              <a:avLst/>
              <a:gdLst/>
              <a:ahLst/>
              <a:cxnLst/>
              <a:rect l="l" t="t" r="r" b="b"/>
              <a:pathLst>
                <a:path w="207763" h="509388">
                  <a:moveTo>
                    <a:pt x="0" y="0"/>
                  </a:moveTo>
                  <a:lnTo>
                    <a:pt x="207763" y="0"/>
                  </a:lnTo>
                  <a:lnTo>
                    <a:pt x="207763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276225"/>
              <a:ext cx="207763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546597" y="2139852"/>
            <a:ext cx="3424191" cy="445294"/>
            <a:chOff x="-1" y="-63301"/>
            <a:chExt cx="4565587" cy="59372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44579" cy="530423"/>
            </a:xfrm>
            <a:custGeom>
              <a:avLst/>
              <a:gdLst/>
              <a:ahLst/>
              <a:cxnLst/>
              <a:rect l="l" t="t" r="r" b="b"/>
              <a:pathLst>
                <a:path w="4244579" h="530423">
                  <a:moveTo>
                    <a:pt x="0" y="0"/>
                  </a:moveTo>
                  <a:lnTo>
                    <a:pt x="4244579" y="0"/>
                  </a:lnTo>
                  <a:lnTo>
                    <a:pt x="4244579" y="530423"/>
                  </a:lnTo>
                  <a:lnTo>
                    <a:pt x="0" y="5304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1" y="-63301"/>
              <a:ext cx="4565587" cy="59372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 dirty="0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Source Selection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546598" y="2730550"/>
            <a:ext cx="8034486" cy="776288"/>
            <a:chOff x="0" y="0"/>
            <a:chExt cx="10712648" cy="10350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712648" cy="1035050"/>
            </a:xfrm>
            <a:custGeom>
              <a:avLst/>
              <a:gdLst/>
              <a:ahLst/>
              <a:cxnLst/>
              <a:rect l="l" t="t" r="r" b="b"/>
              <a:pathLst>
                <a:path w="10712648" h="1035050">
                  <a:moveTo>
                    <a:pt x="0" y="0"/>
                  </a:moveTo>
                  <a:lnTo>
                    <a:pt x="10712648" y="0"/>
                  </a:lnTo>
                  <a:lnTo>
                    <a:pt x="10712648" y="103505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10712648" cy="1111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Identify relevant data sources, such as databases, spreadsheets, or cloud services.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56879" y="4523035"/>
            <a:ext cx="848916" cy="28575"/>
            <a:chOff x="0" y="0"/>
            <a:chExt cx="1131888" cy="381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848916" y="3931569"/>
            <a:ext cx="487561" cy="891429"/>
            <a:chOff x="0" y="0"/>
            <a:chExt cx="278607" cy="50938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78607" cy="509388"/>
            </a:xfrm>
            <a:custGeom>
              <a:avLst/>
              <a:gdLst/>
              <a:ahLst/>
              <a:cxnLst/>
              <a:rect l="l" t="t" r="r" b="b"/>
              <a:pathLst>
                <a:path w="278607" h="509388">
                  <a:moveTo>
                    <a:pt x="0" y="0"/>
                  </a:moveTo>
                  <a:lnTo>
                    <a:pt x="278607" y="0"/>
                  </a:lnTo>
                  <a:lnTo>
                    <a:pt x="278607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276225"/>
              <a:ext cx="278607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546598" y="4234160"/>
            <a:ext cx="3183434" cy="543222"/>
            <a:chOff x="0" y="0"/>
            <a:chExt cx="4244578" cy="72429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244579" cy="724297"/>
            </a:xfrm>
            <a:custGeom>
              <a:avLst/>
              <a:gdLst/>
              <a:ahLst/>
              <a:cxnLst/>
              <a:rect l="l" t="t" r="r" b="b"/>
              <a:pathLst>
                <a:path w="4244579" h="724297">
                  <a:moveTo>
                    <a:pt x="0" y="0"/>
                  </a:moveTo>
                  <a:lnTo>
                    <a:pt x="4244579" y="0"/>
                  </a:lnTo>
                  <a:lnTo>
                    <a:pt x="4244579" y="724297"/>
                  </a:lnTo>
                  <a:lnTo>
                    <a:pt x="0" y="724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19050"/>
              <a:ext cx="4244578" cy="7433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Extraction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546598" y="4777382"/>
            <a:ext cx="8034486" cy="776287"/>
            <a:chOff x="0" y="0"/>
            <a:chExt cx="10712648" cy="10350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712648" cy="1035050"/>
            </a:xfrm>
            <a:custGeom>
              <a:avLst/>
              <a:gdLst/>
              <a:ahLst/>
              <a:cxnLst/>
              <a:rect l="l" t="t" r="r" b="b"/>
              <a:pathLst>
                <a:path w="10712648" h="1035050">
                  <a:moveTo>
                    <a:pt x="0" y="0"/>
                  </a:moveTo>
                  <a:lnTo>
                    <a:pt x="10712648" y="0"/>
                  </a:lnTo>
                  <a:lnTo>
                    <a:pt x="10712648" y="103505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10712648" cy="1111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Extract data from the chosen sources using Power Query, a powerful data manipulation tool.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56879" y="6569869"/>
            <a:ext cx="848916" cy="28575"/>
            <a:chOff x="0" y="0"/>
            <a:chExt cx="1131888" cy="381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48916" y="6087916"/>
            <a:ext cx="428179" cy="783973"/>
            <a:chOff x="0" y="0"/>
            <a:chExt cx="278210" cy="50938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8210" cy="509388"/>
            </a:xfrm>
            <a:custGeom>
              <a:avLst/>
              <a:gdLst/>
              <a:ahLst/>
              <a:cxnLst/>
              <a:rect l="l" t="t" r="r" b="b"/>
              <a:pathLst>
                <a:path w="278210" h="509388">
                  <a:moveTo>
                    <a:pt x="0" y="0"/>
                  </a:moveTo>
                  <a:lnTo>
                    <a:pt x="278210" y="0"/>
                  </a:lnTo>
                  <a:lnTo>
                    <a:pt x="278210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276225"/>
              <a:ext cx="278210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3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546598" y="6280994"/>
            <a:ext cx="3183434" cy="590895"/>
            <a:chOff x="0" y="0"/>
            <a:chExt cx="4244578" cy="78786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244579" cy="787861"/>
            </a:xfrm>
            <a:custGeom>
              <a:avLst/>
              <a:gdLst/>
              <a:ahLst/>
              <a:cxnLst/>
              <a:rect l="l" t="t" r="r" b="b"/>
              <a:pathLst>
                <a:path w="4244579" h="787861">
                  <a:moveTo>
                    <a:pt x="0" y="0"/>
                  </a:moveTo>
                  <a:lnTo>
                    <a:pt x="4244579" y="0"/>
                  </a:lnTo>
                  <a:lnTo>
                    <a:pt x="4244579" y="787861"/>
                  </a:lnTo>
                  <a:lnTo>
                    <a:pt x="0" y="787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4244578" cy="80691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Transformation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546598" y="6824216"/>
            <a:ext cx="8034486" cy="776288"/>
            <a:chOff x="0" y="0"/>
            <a:chExt cx="10712648" cy="10350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712648" cy="1035050"/>
            </a:xfrm>
            <a:custGeom>
              <a:avLst/>
              <a:gdLst/>
              <a:ahLst/>
              <a:cxnLst/>
              <a:rect l="l" t="t" r="r" b="b"/>
              <a:pathLst>
                <a:path w="10712648" h="1035050">
                  <a:moveTo>
                    <a:pt x="0" y="0"/>
                  </a:moveTo>
                  <a:lnTo>
                    <a:pt x="10712648" y="0"/>
                  </a:lnTo>
                  <a:lnTo>
                    <a:pt x="10712648" y="103505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76200"/>
              <a:ext cx="10712648" cy="1111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Transform and clean the data using Power Query, ensuring consistency and accuracy.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456879" y="8616702"/>
            <a:ext cx="848916" cy="28575"/>
            <a:chOff x="0" y="0"/>
            <a:chExt cx="1131888" cy="381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947091" y="8138714"/>
            <a:ext cx="403673" cy="777950"/>
            <a:chOff x="0" y="0"/>
            <a:chExt cx="264318" cy="50938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4318" cy="509388"/>
            </a:xfrm>
            <a:custGeom>
              <a:avLst/>
              <a:gdLst/>
              <a:ahLst/>
              <a:cxnLst/>
              <a:rect l="l" t="t" r="r" b="b"/>
              <a:pathLst>
                <a:path w="264318" h="509388">
                  <a:moveTo>
                    <a:pt x="0" y="0"/>
                  </a:moveTo>
                  <a:lnTo>
                    <a:pt x="264318" y="0"/>
                  </a:lnTo>
                  <a:lnTo>
                    <a:pt x="264318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276225"/>
              <a:ext cx="264318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2546598" y="8327826"/>
            <a:ext cx="3183434" cy="543222"/>
            <a:chOff x="0" y="0"/>
            <a:chExt cx="4244578" cy="724297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244579" cy="724297"/>
            </a:xfrm>
            <a:custGeom>
              <a:avLst/>
              <a:gdLst/>
              <a:ahLst/>
              <a:cxnLst/>
              <a:rect l="l" t="t" r="r" b="b"/>
              <a:pathLst>
                <a:path w="4244579" h="724297">
                  <a:moveTo>
                    <a:pt x="0" y="0"/>
                  </a:moveTo>
                  <a:lnTo>
                    <a:pt x="4244579" y="0"/>
                  </a:lnTo>
                  <a:lnTo>
                    <a:pt x="4244579" y="724297"/>
                  </a:lnTo>
                  <a:lnTo>
                    <a:pt x="0" y="724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19050"/>
              <a:ext cx="4244578" cy="7433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Loading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2546598" y="8871049"/>
            <a:ext cx="8034486" cy="388144"/>
            <a:chOff x="0" y="0"/>
            <a:chExt cx="10712648" cy="51752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712648" cy="517525"/>
            </a:xfrm>
            <a:custGeom>
              <a:avLst/>
              <a:gdLst/>
              <a:ahLst/>
              <a:cxnLst/>
              <a:rect l="l" t="t" r="r" b="b"/>
              <a:pathLst>
                <a:path w="10712648" h="517525">
                  <a:moveTo>
                    <a:pt x="0" y="0"/>
                  </a:moveTo>
                  <a:lnTo>
                    <a:pt x="10712648" y="0"/>
                  </a:lnTo>
                  <a:lnTo>
                    <a:pt x="10712648" y="517525"/>
                  </a:lnTo>
                  <a:lnTo>
                    <a:pt x="0" y="5175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76200"/>
              <a:ext cx="10712648" cy="5937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Load the transformed data into Power BI for analysis and visualization.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14350" y="730672"/>
            <a:ext cx="17259300" cy="7966764"/>
            <a:chOff x="0" y="0"/>
            <a:chExt cx="23012400" cy="106223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12400" cy="10622352"/>
            </a:xfrm>
            <a:custGeom>
              <a:avLst/>
              <a:gdLst/>
              <a:ahLst/>
              <a:cxnLst/>
              <a:rect l="l" t="t" r="r" b="b"/>
              <a:pathLst>
                <a:path w="23012400" h="10622352">
                  <a:moveTo>
                    <a:pt x="0" y="0"/>
                  </a:moveTo>
                  <a:lnTo>
                    <a:pt x="23012400" y="0"/>
                  </a:lnTo>
                  <a:lnTo>
                    <a:pt x="23012400" y="10622352"/>
                  </a:lnTo>
                  <a:lnTo>
                    <a:pt x="0" y="106223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3012400" cy="106223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999"/>
                </a:lnSpc>
              </a:pPr>
              <a:r>
                <a:rPr lang="en-US" sz="4999" b="1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Techniques Used in Financial Performance Dashboard</a:t>
              </a:r>
            </a:p>
            <a:p>
              <a:pPr algn="l">
                <a:lnSpc>
                  <a:spcPts val="4200"/>
                </a:lnSpc>
              </a:pPr>
              <a:endParaRPr lang="en-US" sz="4999" b="1">
                <a:solidFill>
                  <a:srgbClr val="BD13A9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  <a:p>
              <a:pPr algn="l">
                <a:lnSpc>
                  <a:spcPts val="4800"/>
                </a:lnSpc>
              </a:pPr>
              <a:r>
                <a:rPr lang="en-US" sz="4000" b="1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Methods and Techniques:</a:t>
              </a:r>
            </a:p>
            <a:p>
              <a:pPr algn="l">
                <a:lnSpc>
                  <a:spcPts val="4200"/>
                </a:lnSpc>
              </a:pPr>
              <a:endParaRPr lang="en-US" sz="4000" b="1">
                <a:solidFill>
                  <a:srgbClr val="F2F2F2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Transformation:</a:t>
              </a:r>
              <a:r>
                <a:rPr lang="en-US" sz="350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Power Query for cleaning and shaping data.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Modeling:</a:t>
              </a:r>
              <a:r>
                <a:rPr lang="en-US" sz="350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Creating relationships between tables for efficient analysis.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DAX (Data Analysis Expressions):</a:t>
              </a:r>
              <a:r>
                <a:rPr lang="en-US" sz="350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Custom calculations and measures.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Visualization Techniques:</a:t>
              </a:r>
              <a:r>
                <a:rPr lang="en-US" sz="350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Using bar charts, line charts, and KPI indicators etc.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Drill-Through and Drill-Down:</a:t>
              </a:r>
              <a:r>
                <a:rPr lang="en-US" sz="350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Detailed insights into specific financial areas.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50237" y="1173185"/>
            <a:ext cx="9124193" cy="1268937"/>
            <a:chOff x="0" y="0"/>
            <a:chExt cx="12165591" cy="16919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5591" cy="1691916"/>
            </a:xfrm>
            <a:custGeom>
              <a:avLst/>
              <a:gdLst/>
              <a:ahLst/>
              <a:cxnLst/>
              <a:rect l="l" t="t" r="r" b="b"/>
              <a:pathLst>
                <a:path w="12165591" h="1691916">
                  <a:moveTo>
                    <a:pt x="0" y="0"/>
                  </a:moveTo>
                  <a:lnTo>
                    <a:pt x="12165591" y="0"/>
                  </a:lnTo>
                  <a:lnTo>
                    <a:pt x="12165591" y="1691916"/>
                  </a:lnTo>
                  <a:lnTo>
                    <a:pt x="0" y="1691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2165591" cy="17395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 b="1" spc="-117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Interactive Visualizations</a:t>
              </a: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7850237" y="286122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7850237" y="3853457"/>
            <a:ext cx="3721299" cy="465087"/>
            <a:chOff x="0" y="0"/>
            <a:chExt cx="4961732" cy="62011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61732" cy="620117"/>
            </a:xfrm>
            <a:custGeom>
              <a:avLst/>
              <a:gdLst/>
              <a:ahLst/>
              <a:cxnLst/>
              <a:rect l="l" t="t" r="r" b="b"/>
              <a:pathLst>
                <a:path w="4961732" h="620117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2874" b="1" spc="-58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Bar Charts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50237" y="4488656"/>
            <a:ext cx="4510088" cy="907256"/>
            <a:chOff x="0" y="0"/>
            <a:chExt cx="6013450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013450" cy="1209675"/>
            </a:xfrm>
            <a:custGeom>
              <a:avLst/>
              <a:gdLst/>
              <a:ahLst/>
              <a:cxnLst/>
              <a:rect l="l" t="t" r="r" b="b"/>
              <a:pathLst>
                <a:path w="6013450" h="1209675">
                  <a:moveTo>
                    <a:pt x="0" y="0"/>
                  </a:moveTo>
                  <a:lnTo>
                    <a:pt x="6013450" y="0"/>
                  </a:lnTo>
                  <a:lnTo>
                    <a:pt x="60134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6013450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Compare categories or time periods effectively.</a:t>
              </a: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12785526" y="286122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785526" y="3853457"/>
            <a:ext cx="3721299" cy="465087"/>
            <a:chOff x="0" y="0"/>
            <a:chExt cx="4961732" cy="6201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961732" cy="620117"/>
            </a:xfrm>
            <a:custGeom>
              <a:avLst/>
              <a:gdLst/>
              <a:ahLst/>
              <a:cxnLst/>
              <a:rect l="l" t="t" r="r" b="b"/>
              <a:pathLst>
                <a:path w="4961732" h="620117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2874" b="1" spc="-58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Line Charts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785526" y="4488656"/>
            <a:ext cx="4510236" cy="907256"/>
            <a:chOff x="0" y="0"/>
            <a:chExt cx="6013648" cy="12096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013648" cy="1209675"/>
            </a:xfrm>
            <a:custGeom>
              <a:avLst/>
              <a:gdLst/>
              <a:ahLst/>
              <a:cxnLst/>
              <a:rect l="l" t="t" r="r" b="b"/>
              <a:pathLst>
                <a:path w="6013648" h="1209675">
                  <a:moveTo>
                    <a:pt x="0" y="0"/>
                  </a:moveTo>
                  <a:lnTo>
                    <a:pt x="6013648" y="0"/>
                  </a:lnTo>
                  <a:lnTo>
                    <a:pt x="60136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60136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Track trends and patterns over time.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850237" y="7238702"/>
            <a:ext cx="3721299" cy="465088"/>
            <a:chOff x="0" y="0"/>
            <a:chExt cx="4961732" cy="62011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961732" cy="620117"/>
            </a:xfrm>
            <a:custGeom>
              <a:avLst/>
              <a:gdLst/>
              <a:ahLst/>
              <a:cxnLst/>
              <a:rect l="l" t="t" r="r" b="b"/>
              <a:pathLst>
                <a:path w="4961732" h="620117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2874" b="1" spc="-58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Pie Charts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850237" y="7873901"/>
            <a:ext cx="4510088" cy="907256"/>
            <a:chOff x="0" y="0"/>
            <a:chExt cx="6013450" cy="12096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3450" cy="1209675"/>
            </a:xfrm>
            <a:custGeom>
              <a:avLst/>
              <a:gdLst/>
              <a:ahLst/>
              <a:cxnLst/>
              <a:rect l="l" t="t" r="r" b="b"/>
              <a:pathLst>
                <a:path w="6013450" h="1209675">
                  <a:moveTo>
                    <a:pt x="0" y="0"/>
                  </a:moveTo>
                  <a:lnTo>
                    <a:pt x="6013450" y="0"/>
                  </a:lnTo>
                  <a:lnTo>
                    <a:pt x="60134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6013450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Show proportions and breakdowns of data.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785526" y="7238702"/>
            <a:ext cx="3721299" cy="465088"/>
            <a:chOff x="0" y="0"/>
            <a:chExt cx="4961732" cy="62011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961732" cy="620117"/>
            </a:xfrm>
            <a:custGeom>
              <a:avLst/>
              <a:gdLst/>
              <a:ahLst/>
              <a:cxnLst/>
              <a:rect l="l" t="t" r="r" b="b"/>
              <a:pathLst>
                <a:path w="4961732" h="620117">
                  <a:moveTo>
                    <a:pt x="0" y="0"/>
                  </a:moveTo>
                  <a:lnTo>
                    <a:pt x="4961732" y="0"/>
                  </a:lnTo>
                  <a:lnTo>
                    <a:pt x="4961732" y="620117"/>
                  </a:lnTo>
                  <a:lnTo>
                    <a:pt x="0" y="620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961732" cy="6486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2874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Matrix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785526" y="7873901"/>
            <a:ext cx="4510236" cy="907256"/>
            <a:chOff x="0" y="0"/>
            <a:chExt cx="6013648" cy="12096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013648" cy="1209675"/>
            </a:xfrm>
            <a:custGeom>
              <a:avLst/>
              <a:gdLst/>
              <a:ahLst/>
              <a:cxnLst/>
              <a:rect l="l" t="t" r="r" b="b"/>
              <a:pathLst>
                <a:path w="6013648" h="1209675">
                  <a:moveTo>
                    <a:pt x="0" y="0"/>
                  </a:moveTo>
                  <a:lnTo>
                    <a:pt x="6013648" y="0"/>
                  </a:lnTo>
                  <a:lnTo>
                    <a:pt x="60136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85725"/>
              <a:ext cx="60136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Analyze data by product and region, revealing  detailed insights.</a:t>
              </a:r>
            </a:p>
            <a:p>
              <a:pPr algn="l">
                <a:lnSpc>
                  <a:spcPts val="3562"/>
                </a:lnSpc>
              </a:pPr>
              <a:endParaRPr lang="en-US" sz="2187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777589" y="6323509"/>
            <a:ext cx="724595" cy="495101"/>
            <a:chOff x="0" y="0"/>
            <a:chExt cx="966127" cy="660135"/>
          </a:xfrm>
        </p:grpSpPr>
        <p:sp>
          <p:nvSpPr>
            <p:cNvPr id="36" name="Freeform 36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0" y="0"/>
                  </a:moveTo>
                  <a:lnTo>
                    <a:pt x="945007" y="0"/>
                  </a:lnTo>
                  <a:lnTo>
                    <a:pt x="945007" y="639064"/>
                  </a:lnTo>
                  <a:lnTo>
                    <a:pt x="0" y="639064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118110" y="0"/>
                  </a:moveTo>
                  <a:lnTo>
                    <a:pt x="118110" y="639064"/>
                  </a:lnTo>
                  <a:moveTo>
                    <a:pt x="0" y="79883"/>
                  </a:moveTo>
                  <a:lnTo>
                    <a:pt x="945007" y="79883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0" y="0"/>
                  </a:moveTo>
                  <a:lnTo>
                    <a:pt x="945007" y="0"/>
                  </a:lnTo>
                  <a:lnTo>
                    <a:pt x="945007" y="639064"/>
                  </a:lnTo>
                  <a:lnTo>
                    <a:pt x="0" y="6390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966089" cy="660146"/>
            </a:xfrm>
            <a:custGeom>
              <a:avLst/>
              <a:gdLst/>
              <a:ahLst/>
              <a:cxnLst/>
              <a:rect l="l" t="t" r="r" b="b"/>
              <a:pathLst>
                <a:path w="966089" h="660146">
                  <a:moveTo>
                    <a:pt x="10541" y="0"/>
                  </a:moveTo>
                  <a:lnTo>
                    <a:pt x="955548" y="0"/>
                  </a:lnTo>
                  <a:cubicBezTo>
                    <a:pt x="961390" y="0"/>
                    <a:pt x="966089" y="4699"/>
                    <a:pt x="966089" y="10541"/>
                  </a:cubicBezTo>
                  <a:lnTo>
                    <a:pt x="966089" y="649605"/>
                  </a:lnTo>
                  <a:cubicBezTo>
                    <a:pt x="966089" y="655447"/>
                    <a:pt x="961390" y="660146"/>
                    <a:pt x="955548" y="660146"/>
                  </a:cubicBezTo>
                  <a:lnTo>
                    <a:pt x="10541" y="660146"/>
                  </a:lnTo>
                  <a:cubicBezTo>
                    <a:pt x="4699" y="660146"/>
                    <a:pt x="0" y="655447"/>
                    <a:pt x="0" y="649605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649605"/>
                  </a:lnTo>
                  <a:lnTo>
                    <a:pt x="10541" y="649605"/>
                  </a:lnTo>
                  <a:lnTo>
                    <a:pt x="10541" y="639064"/>
                  </a:lnTo>
                  <a:lnTo>
                    <a:pt x="955548" y="639064"/>
                  </a:lnTo>
                  <a:lnTo>
                    <a:pt x="955548" y="649605"/>
                  </a:lnTo>
                  <a:lnTo>
                    <a:pt x="945007" y="649605"/>
                  </a:lnTo>
                  <a:lnTo>
                    <a:pt x="945007" y="10541"/>
                  </a:lnTo>
                  <a:lnTo>
                    <a:pt x="955548" y="10541"/>
                  </a:lnTo>
                  <a:lnTo>
                    <a:pt x="955548" y="21082"/>
                  </a:lnTo>
                  <a:lnTo>
                    <a:pt x="10541" y="21082"/>
                  </a:lnTo>
                  <a:close/>
                </a:path>
              </a:pathLst>
            </a:custGeom>
            <a:solidFill>
              <a:srgbClr val="06476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128778" y="0"/>
                  </a:moveTo>
                  <a:lnTo>
                    <a:pt x="128778" y="639064"/>
                  </a:lnTo>
                  <a:lnTo>
                    <a:pt x="107569" y="639064"/>
                  </a:lnTo>
                  <a:lnTo>
                    <a:pt x="107569" y="0"/>
                  </a:lnTo>
                  <a:close/>
                  <a:moveTo>
                    <a:pt x="0" y="69342"/>
                  </a:moveTo>
                  <a:lnTo>
                    <a:pt x="945007" y="69342"/>
                  </a:lnTo>
                  <a:lnTo>
                    <a:pt x="945007" y="90551"/>
                  </a:lnTo>
                  <a:lnTo>
                    <a:pt x="0" y="90551"/>
                  </a:lnTo>
                  <a:close/>
                </a:path>
              </a:pathLst>
            </a:custGeom>
            <a:solidFill>
              <a:srgbClr val="064760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0" y="0"/>
              <a:ext cx="966089" cy="660146"/>
            </a:xfrm>
            <a:custGeom>
              <a:avLst/>
              <a:gdLst/>
              <a:ahLst/>
              <a:cxnLst/>
              <a:rect l="l" t="t" r="r" b="b"/>
              <a:pathLst>
                <a:path w="966089" h="660146">
                  <a:moveTo>
                    <a:pt x="10541" y="0"/>
                  </a:moveTo>
                  <a:lnTo>
                    <a:pt x="955548" y="0"/>
                  </a:lnTo>
                  <a:cubicBezTo>
                    <a:pt x="961390" y="0"/>
                    <a:pt x="966089" y="4699"/>
                    <a:pt x="966089" y="10541"/>
                  </a:cubicBezTo>
                  <a:lnTo>
                    <a:pt x="966089" y="649605"/>
                  </a:lnTo>
                  <a:cubicBezTo>
                    <a:pt x="966089" y="655447"/>
                    <a:pt x="961390" y="660146"/>
                    <a:pt x="955548" y="660146"/>
                  </a:cubicBezTo>
                  <a:lnTo>
                    <a:pt x="10541" y="660146"/>
                  </a:lnTo>
                  <a:cubicBezTo>
                    <a:pt x="4699" y="660146"/>
                    <a:pt x="0" y="655447"/>
                    <a:pt x="0" y="649605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649605"/>
                  </a:lnTo>
                  <a:lnTo>
                    <a:pt x="10541" y="649605"/>
                  </a:lnTo>
                  <a:lnTo>
                    <a:pt x="10541" y="639064"/>
                  </a:lnTo>
                  <a:lnTo>
                    <a:pt x="955548" y="639064"/>
                  </a:lnTo>
                  <a:lnTo>
                    <a:pt x="955548" y="649605"/>
                  </a:lnTo>
                  <a:lnTo>
                    <a:pt x="945007" y="649605"/>
                  </a:lnTo>
                  <a:lnTo>
                    <a:pt x="945007" y="10541"/>
                  </a:lnTo>
                  <a:lnTo>
                    <a:pt x="955548" y="10541"/>
                  </a:lnTo>
                  <a:lnTo>
                    <a:pt x="955548" y="21082"/>
                  </a:lnTo>
                  <a:lnTo>
                    <a:pt x="10541" y="21082"/>
                  </a:lnTo>
                  <a:close/>
                </a:path>
              </a:pathLst>
            </a:custGeom>
            <a:solidFill>
              <a:srgbClr val="064760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7842300" y="6309370"/>
            <a:ext cx="724595" cy="651074"/>
            <a:chOff x="0" y="0"/>
            <a:chExt cx="966127" cy="868098"/>
          </a:xfrm>
        </p:grpSpPr>
        <p:sp>
          <p:nvSpPr>
            <p:cNvPr id="43" name="Freeform 43"/>
            <p:cNvSpPr/>
            <p:nvPr/>
          </p:nvSpPr>
          <p:spPr>
            <a:xfrm>
              <a:off x="10541" y="10541"/>
              <a:ext cx="945007" cy="846836"/>
            </a:xfrm>
            <a:custGeom>
              <a:avLst/>
              <a:gdLst/>
              <a:ahLst/>
              <a:cxnLst/>
              <a:rect l="l" t="t" r="r" b="b"/>
              <a:pathLst>
                <a:path w="945007" h="846836">
                  <a:moveTo>
                    <a:pt x="0" y="423545"/>
                  </a:moveTo>
                  <a:cubicBezTo>
                    <a:pt x="0" y="189611"/>
                    <a:pt x="211582" y="0"/>
                    <a:pt x="472567" y="0"/>
                  </a:cubicBezTo>
                  <a:cubicBezTo>
                    <a:pt x="733552" y="0"/>
                    <a:pt x="945007" y="189611"/>
                    <a:pt x="945007" y="423418"/>
                  </a:cubicBezTo>
                  <a:cubicBezTo>
                    <a:pt x="945007" y="657225"/>
                    <a:pt x="733425" y="846836"/>
                    <a:pt x="472567" y="846836"/>
                  </a:cubicBezTo>
                  <a:cubicBezTo>
                    <a:pt x="211709" y="846836"/>
                    <a:pt x="0" y="657352"/>
                    <a:pt x="0" y="423545"/>
                  </a:cubicBezTo>
                  <a:close/>
                  <a:moveTo>
                    <a:pt x="212217" y="423545"/>
                  </a:moveTo>
                  <a:cubicBezTo>
                    <a:pt x="212217" y="540512"/>
                    <a:pt x="328676" y="635254"/>
                    <a:pt x="472440" y="635254"/>
                  </a:cubicBezTo>
                  <a:cubicBezTo>
                    <a:pt x="616204" y="635254"/>
                    <a:pt x="732663" y="540512"/>
                    <a:pt x="732663" y="423545"/>
                  </a:cubicBezTo>
                  <a:cubicBezTo>
                    <a:pt x="732663" y="306578"/>
                    <a:pt x="616204" y="211836"/>
                    <a:pt x="472440" y="211836"/>
                  </a:cubicBezTo>
                  <a:cubicBezTo>
                    <a:pt x="328676" y="211836"/>
                    <a:pt x="212217" y="306578"/>
                    <a:pt x="212217" y="423545"/>
                  </a:cubicBezTo>
                  <a:close/>
                </a:path>
              </a:pathLst>
            </a:custGeom>
            <a:solidFill>
              <a:srgbClr val="82448C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0"/>
              <a:ext cx="966089" cy="868172"/>
            </a:xfrm>
            <a:custGeom>
              <a:avLst/>
              <a:gdLst/>
              <a:ahLst/>
              <a:cxnLst/>
              <a:rect l="l" t="t" r="r" b="b"/>
              <a:pathLst>
                <a:path w="966089" h="868172">
                  <a:moveTo>
                    <a:pt x="0" y="434086"/>
                  </a:moveTo>
                  <a:cubicBezTo>
                    <a:pt x="0" y="193294"/>
                    <a:pt x="217424" y="0"/>
                    <a:pt x="483108" y="0"/>
                  </a:cubicBezTo>
                  <a:lnTo>
                    <a:pt x="483108" y="10541"/>
                  </a:lnTo>
                  <a:lnTo>
                    <a:pt x="483108" y="21082"/>
                  </a:lnTo>
                  <a:lnTo>
                    <a:pt x="483108" y="10541"/>
                  </a:lnTo>
                  <a:lnTo>
                    <a:pt x="483108" y="0"/>
                  </a:lnTo>
                  <a:cubicBezTo>
                    <a:pt x="748792" y="0"/>
                    <a:pt x="966089" y="193294"/>
                    <a:pt x="966089" y="434086"/>
                  </a:cubicBezTo>
                  <a:lnTo>
                    <a:pt x="955548" y="434086"/>
                  </a:lnTo>
                  <a:lnTo>
                    <a:pt x="966089" y="434086"/>
                  </a:lnTo>
                  <a:cubicBezTo>
                    <a:pt x="966089" y="674878"/>
                    <a:pt x="748665" y="868172"/>
                    <a:pt x="482981" y="868172"/>
                  </a:cubicBezTo>
                  <a:lnTo>
                    <a:pt x="482981" y="857631"/>
                  </a:lnTo>
                  <a:lnTo>
                    <a:pt x="482981" y="868172"/>
                  </a:lnTo>
                  <a:cubicBezTo>
                    <a:pt x="217424" y="868045"/>
                    <a:pt x="0" y="674878"/>
                    <a:pt x="0" y="434086"/>
                  </a:cubicBezTo>
                  <a:lnTo>
                    <a:pt x="10541" y="434086"/>
                  </a:lnTo>
                  <a:lnTo>
                    <a:pt x="21082" y="434086"/>
                  </a:lnTo>
                  <a:lnTo>
                    <a:pt x="10541" y="434086"/>
                  </a:lnTo>
                  <a:lnTo>
                    <a:pt x="0" y="434086"/>
                  </a:lnTo>
                  <a:moveTo>
                    <a:pt x="21209" y="434086"/>
                  </a:moveTo>
                  <a:cubicBezTo>
                    <a:pt x="21209" y="439928"/>
                    <a:pt x="16510" y="444627"/>
                    <a:pt x="10668" y="444627"/>
                  </a:cubicBezTo>
                  <a:cubicBezTo>
                    <a:pt x="4826" y="444627"/>
                    <a:pt x="0" y="439928"/>
                    <a:pt x="0" y="434086"/>
                  </a:cubicBezTo>
                  <a:cubicBezTo>
                    <a:pt x="0" y="428244"/>
                    <a:pt x="4699" y="423545"/>
                    <a:pt x="10541" y="423545"/>
                  </a:cubicBezTo>
                  <a:cubicBezTo>
                    <a:pt x="16383" y="423545"/>
                    <a:pt x="21082" y="428244"/>
                    <a:pt x="21082" y="434086"/>
                  </a:cubicBezTo>
                  <a:cubicBezTo>
                    <a:pt x="21082" y="661035"/>
                    <a:pt x="226822" y="846963"/>
                    <a:pt x="482981" y="846963"/>
                  </a:cubicBezTo>
                  <a:cubicBezTo>
                    <a:pt x="739140" y="846963"/>
                    <a:pt x="945007" y="661035"/>
                    <a:pt x="945007" y="434086"/>
                  </a:cubicBezTo>
                  <a:cubicBezTo>
                    <a:pt x="945007" y="207137"/>
                    <a:pt x="739267" y="21209"/>
                    <a:pt x="483108" y="21209"/>
                  </a:cubicBezTo>
                  <a:cubicBezTo>
                    <a:pt x="477266" y="21209"/>
                    <a:pt x="472567" y="16510"/>
                    <a:pt x="472567" y="10668"/>
                  </a:cubicBezTo>
                  <a:cubicBezTo>
                    <a:pt x="472567" y="4826"/>
                    <a:pt x="477266" y="127"/>
                    <a:pt x="483108" y="127"/>
                  </a:cubicBezTo>
                  <a:cubicBezTo>
                    <a:pt x="488950" y="127"/>
                    <a:pt x="493649" y="4826"/>
                    <a:pt x="493649" y="10668"/>
                  </a:cubicBezTo>
                  <a:cubicBezTo>
                    <a:pt x="493649" y="16510"/>
                    <a:pt x="488950" y="21209"/>
                    <a:pt x="483108" y="21209"/>
                  </a:cubicBezTo>
                  <a:cubicBezTo>
                    <a:pt x="226822" y="21209"/>
                    <a:pt x="21209" y="207137"/>
                    <a:pt x="21209" y="434086"/>
                  </a:cubicBezTo>
                  <a:close/>
                  <a:moveTo>
                    <a:pt x="233426" y="434086"/>
                  </a:moveTo>
                  <a:cubicBezTo>
                    <a:pt x="233426" y="543306"/>
                    <a:pt x="343027" y="635254"/>
                    <a:pt x="483108" y="635254"/>
                  </a:cubicBezTo>
                  <a:lnTo>
                    <a:pt x="483108" y="645795"/>
                  </a:lnTo>
                  <a:lnTo>
                    <a:pt x="483108" y="635254"/>
                  </a:lnTo>
                  <a:cubicBezTo>
                    <a:pt x="623062" y="635254"/>
                    <a:pt x="732790" y="543306"/>
                    <a:pt x="732790" y="434086"/>
                  </a:cubicBezTo>
                  <a:lnTo>
                    <a:pt x="743331" y="434086"/>
                  </a:lnTo>
                  <a:lnTo>
                    <a:pt x="732790" y="434086"/>
                  </a:lnTo>
                  <a:cubicBezTo>
                    <a:pt x="732790" y="324866"/>
                    <a:pt x="623189" y="232918"/>
                    <a:pt x="483108" y="232918"/>
                  </a:cubicBezTo>
                  <a:lnTo>
                    <a:pt x="483108" y="222377"/>
                  </a:lnTo>
                  <a:lnTo>
                    <a:pt x="483108" y="232918"/>
                  </a:lnTo>
                  <a:cubicBezTo>
                    <a:pt x="343154" y="232918"/>
                    <a:pt x="233426" y="324866"/>
                    <a:pt x="233426" y="434086"/>
                  </a:cubicBezTo>
                  <a:cubicBezTo>
                    <a:pt x="233426" y="439928"/>
                    <a:pt x="228727" y="444627"/>
                    <a:pt x="222885" y="444627"/>
                  </a:cubicBezTo>
                  <a:lnTo>
                    <a:pt x="222885" y="434086"/>
                  </a:lnTo>
                  <a:lnTo>
                    <a:pt x="233426" y="434086"/>
                  </a:lnTo>
                  <a:moveTo>
                    <a:pt x="212217" y="434086"/>
                  </a:moveTo>
                  <a:cubicBezTo>
                    <a:pt x="212217" y="431292"/>
                    <a:pt x="213360" y="428625"/>
                    <a:pt x="215265" y="426593"/>
                  </a:cubicBezTo>
                  <a:cubicBezTo>
                    <a:pt x="217170" y="424561"/>
                    <a:pt x="219964" y="423545"/>
                    <a:pt x="222758" y="423545"/>
                  </a:cubicBezTo>
                  <a:lnTo>
                    <a:pt x="222758" y="434086"/>
                  </a:lnTo>
                  <a:lnTo>
                    <a:pt x="212217" y="434086"/>
                  </a:lnTo>
                  <a:cubicBezTo>
                    <a:pt x="212217" y="309372"/>
                    <a:pt x="335661" y="211709"/>
                    <a:pt x="482981" y="211709"/>
                  </a:cubicBezTo>
                  <a:cubicBezTo>
                    <a:pt x="630301" y="211709"/>
                    <a:pt x="753745" y="309372"/>
                    <a:pt x="753745" y="434086"/>
                  </a:cubicBezTo>
                  <a:cubicBezTo>
                    <a:pt x="753745" y="558800"/>
                    <a:pt x="630301" y="656463"/>
                    <a:pt x="482981" y="656463"/>
                  </a:cubicBezTo>
                  <a:cubicBezTo>
                    <a:pt x="335661" y="656463"/>
                    <a:pt x="212217" y="558800"/>
                    <a:pt x="212217" y="434086"/>
                  </a:cubicBezTo>
                  <a:close/>
                </a:path>
              </a:pathLst>
            </a:custGeom>
            <a:solidFill>
              <a:srgbClr val="064760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19757" y="994623"/>
            <a:ext cx="9590485" cy="2338929"/>
            <a:chOff x="0" y="0"/>
            <a:chExt cx="12787313" cy="31185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787313" cy="3118572"/>
            </a:xfrm>
            <a:custGeom>
              <a:avLst/>
              <a:gdLst/>
              <a:ahLst/>
              <a:cxnLst/>
              <a:rect l="l" t="t" r="r" b="b"/>
              <a:pathLst>
                <a:path w="12787313" h="3118572">
                  <a:moveTo>
                    <a:pt x="0" y="0"/>
                  </a:moveTo>
                  <a:lnTo>
                    <a:pt x="12787313" y="0"/>
                  </a:lnTo>
                  <a:lnTo>
                    <a:pt x="12787313" y="3118572"/>
                  </a:lnTo>
                  <a:lnTo>
                    <a:pt x="0" y="31185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787313" cy="31566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49"/>
                </a:lnSpc>
              </a:pPr>
              <a:r>
                <a:rPr lang="en-US" sz="5374" b="1" spc="-108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Key Performance Indicators (KPIs)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9758" y="3174956"/>
            <a:ext cx="4598194" cy="1538810"/>
            <a:chOff x="0" y="0"/>
            <a:chExt cx="6130925" cy="20517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30925" cy="2051747"/>
            </a:xfrm>
            <a:custGeom>
              <a:avLst/>
              <a:gdLst/>
              <a:ahLst/>
              <a:cxnLst/>
              <a:rect l="l" t="t" r="r" b="b"/>
              <a:pathLst>
                <a:path w="6130925" h="2051747">
                  <a:moveTo>
                    <a:pt x="0" y="0"/>
                  </a:moveTo>
                  <a:lnTo>
                    <a:pt x="6130925" y="0"/>
                  </a:lnTo>
                  <a:lnTo>
                    <a:pt x="6130925" y="2051747"/>
                  </a:lnTo>
                  <a:lnTo>
                    <a:pt x="0" y="20517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114300"/>
              <a:ext cx="6130925" cy="19374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812"/>
                </a:lnSpc>
              </a:pPr>
              <a:r>
                <a:rPr lang="en-US" sz="6812" b="1" spc="-136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10%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3770" y="4498189"/>
            <a:ext cx="3449241" cy="645311"/>
            <a:chOff x="0" y="0"/>
            <a:chExt cx="4598988" cy="8604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598988" cy="860415"/>
            </a:xfrm>
            <a:custGeom>
              <a:avLst/>
              <a:gdLst/>
              <a:ahLst/>
              <a:cxnLst/>
              <a:rect l="l" t="t" r="r" b="b"/>
              <a:pathLst>
                <a:path w="4598988" h="860415">
                  <a:moveTo>
                    <a:pt x="0" y="0"/>
                  </a:moveTo>
                  <a:lnTo>
                    <a:pt x="4598988" y="0"/>
                  </a:lnTo>
                  <a:lnTo>
                    <a:pt x="4598988" y="860415"/>
                  </a:lnTo>
                  <a:lnTo>
                    <a:pt x="0" y="8604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4598988" cy="8413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74"/>
                </a:lnSpc>
              </a:pPr>
              <a:r>
                <a:rPr lang="en-US" sz="3000" b="1" spc="-53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Revenue Growth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6806" y="5402528"/>
            <a:ext cx="4598194" cy="840879"/>
            <a:chOff x="0" y="0"/>
            <a:chExt cx="6130925" cy="11211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30925" cy="1121172"/>
            </a:xfrm>
            <a:custGeom>
              <a:avLst/>
              <a:gdLst/>
              <a:ahLst/>
              <a:cxnLst/>
              <a:rect l="l" t="t" r="r" b="b"/>
              <a:pathLst>
                <a:path w="6130925" h="1121172">
                  <a:moveTo>
                    <a:pt x="0" y="0"/>
                  </a:moveTo>
                  <a:lnTo>
                    <a:pt x="6130925" y="0"/>
                  </a:lnTo>
                  <a:lnTo>
                    <a:pt x="6130925" y="1121172"/>
                  </a:lnTo>
                  <a:lnTo>
                    <a:pt x="0" y="11211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6130925" cy="11783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249"/>
                </a:lnSpc>
              </a:pPr>
              <a:r>
                <a:rPr lang="en-US" sz="2249" spc="-41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Track the percentage change in revenue over a defined period.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773934" y="3176374"/>
            <a:ext cx="4598194" cy="1537392"/>
            <a:chOff x="0" y="0"/>
            <a:chExt cx="6130925" cy="20498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130925" cy="2049857"/>
            </a:xfrm>
            <a:custGeom>
              <a:avLst/>
              <a:gdLst/>
              <a:ahLst/>
              <a:cxnLst/>
              <a:rect l="l" t="t" r="r" b="b"/>
              <a:pathLst>
                <a:path w="6130925" h="2049857">
                  <a:moveTo>
                    <a:pt x="0" y="0"/>
                  </a:moveTo>
                  <a:lnTo>
                    <a:pt x="6130925" y="0"/>
                  </a:lnTo>
                  <a:lnTo>
                    <a:pt x="6130925" y="2049857"/>
                  </a:lnTo>
                  <a:lnTo>
                    <a:pt x="0" y="20498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14300"/>
              <a:ext cx="6130925" cy="193555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812"/>
                </a:lnSpc>
              </a:pPr>
              <a:r>
                <a:rPr lang="en-US" sz="6812" b="1" spc="-136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$1M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348409" y="4498189"/>
            <a:ext cx="3449241" cy="645311"/>
            <a:chOff x="0" y="0"/>
            <a:chExt cx="4598988" cy="86041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598988" cy="860415"/>
            </a:xfrm>
            <a:custGeom>
              <a:avLst/>
              <a:gdLst/>
              <a:ahLst/>
              <a:cxnLst/>
              <a:rect l="l" t="t" r="r" b="b"/>
              <a:pathLst>
                <a:path w="4598988" h="860415">
                  <a:moveTo>
                    <a:pt x="0" y="0"/>
                  </a:moveTo>
                  <a:lnTo>
                    <a:pt x="4598988" y="0"/>
                  </a:lnTo>
                  <a:lnTo>
                    <a:pt x="4598988" y="860415"/>
                  </a:lnTo>
                  <a:lnTo>
                    <a:pt x="0" y="8604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19050"/>
              <a:ext cx="4598988" cy="8413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74"/>
                </a:lnSpc>
              </a:pPr>
              <a:r>
                <a:rPr lang="en-US" sz="3000" b="1" spc="-53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Profit Margin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015631" y="5402528"/>
            <a:ext cx="4598194" cy="840879"/>
            <a:chOff x="0" y="0"/>
            <a:chExt cx="6130925" cy="112117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130925" cy="1121172"/>
            </a:xfrm>
            <a:custGeom>
              <a:avLst/>
              <a:gdLst/>
              <a:ahLst/>
              <a:cxnLst/>
              <a:rect l="l" t="t" r="r" b="b"/>
              <a:pathLst>
                <a:path w="6130925" h="1121172">
                  <a:moveTo>
                    <a:pt x="0" y="0"/>
                  </a:moveTo>
                  <a:lnTo>
                    <a:pt x="6130925" y="0"/>
                  </a:lnTo>
                  <a:lnTo>
                    <a:pt x="6130925" y="1121172"/>
                  </a:lnTo>
                  <a:lnTo>
                    <a:pt x="0" y="11211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6130925" cy="11783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249"/>
                </a:lnSpc>
              </a:pPr>
              <a:r>
                <a:rPr lang="en-US" sz="2249" spc="-41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Monitor the profitability of operations, expressed as a percentage.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00789" y="233475"/>
            <a:ext cx="17244859" cy="9716141"/>
          </a:xfrm>
          <a:custGeom>
            <a:avLst/>
            <a:gdLst/>
            <a:ahLst/>
            <a:cxnLst/>
            <a:rect l="l" t="t" r="r" b="b"/>
            <a:pathLst>
              <a:path w="17244859" h="9716141">
                <a:moveTo>
                  <a:pt x="0" y="0"/>
                </a:moveTo>
                <a:lnTo>
                  <a:pt x="17244859" y="0"/>
                </a:lnTo>
                <a:lnTo>
                  <a:pt x="17244859" y="9716141"/>
                </a:lnTo>
                <a:lnTo>
                  <a:pt x="0" y="9716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9" r="-509" b="-40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Inter Bold</vt:lpstr>
      <vt:lpstr>TT Rounds Condensed Bold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Visualizations</dc:title>
  <dc:creator>Anuja</dc:creator>
  <cp:lastModifiedBy>Anuja Pawar</cp:lastModifiedBy>
  <cp:revision>2</cp:revision>
  <dcterms:created xsi:type="dcterms:W3CDTF">2006-08-16T00:00:00Z</dcterms:created>
  <dcterms:modified xsi:type="dcterms:W3CDTF">2025-02-05T21:32:53Z</dcterms:modified>
  <dc:identifier>DAGeRS1SLC8</dc:identifier>
</cp:coreProperties>
</file>