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94D718-86F4-4E20-82DB-EEFA0D72842B}">
  <a:tblStyle styleId="{7094D718-86F4-4E20-82DB-EEFA0D72842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E4C163-BA35-4742-BCCF-16F72E4B1D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  <p:guide pos="12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alentlyft.com/en/blog/article/245/7-interesting-facts-about-employee-turnover-infographic-included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alentlyft.com/en/blog/article/245/7-interesting-facts-about-employee-turnover-infographic-included" TargetMode="External"/><Relationship Id="rId3" Type="http://schemas.openxmlformats.org/officeDocument/2006/relationships/hyperlink" Target="https://blog.bonus.ly/10-surprising-employee-retention-statistics-you-need-to-know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8df9342d_6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8df9342d_6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6be159533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6be159533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608d0fa1da_0_7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608d0fa1da_0_7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7a82d40c2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7a82d40c2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employees who leave have got a satisfaction index ranging from 0.1-0.5. Satisfaction index is one of the strongest indicator of employee churn.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6bdea7f5c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6bdea7f5c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6be159533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6be159533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7a8df9342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7a8df9342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7a8df9342d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7a8df9342d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7a8df9342d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7a8df9342d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7a8df9342d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7a8df9342d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X0=satisfaction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X1= last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X3= time_spend_company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6be159533f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6be159533f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8df9342d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8df9342d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6083763cf6_5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6083763cf6_5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7a7e88f27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7a7e88f27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7a8df9342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7a8df9342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7a8df9342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7a8df9342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7a8df9342d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7a8df9342d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 IS CURRENTLY THE STAT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6bdea7f5c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6bdea7f5c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7a8df9342d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7a8df9342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7a8df9342d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7a8df9342d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to implement the DT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7a82d40c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7a82d40c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KATHLEEN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202a3cc35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202a3cc35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KATHLEEN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https://www.talentlyft.com/en/blog/article/245/7-interesting-facts-about-employee-turnover-infographic-included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a7e88f27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a7e88f27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KATHLEEN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https://www.talentlyft.com/en/blog/article/245/7-interesting-facts-about-employee-turnover-infographic-included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https://blog.bonus.ly/10-surprising-employee-retention-statistics-you-need-to-know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KATHLEEN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be159533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6be15953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KATHLEEN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564156046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564156046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KATHLEEN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2627eba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2627eba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Freepik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. </a:t>
            </a:r>
            <a:endParaRPr b="1" sz="9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889" name="Google Shape;889;p31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895" name="Google Shape;895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896" name="Google Shape;896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8" name="Google Shape;898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899" name="Google Shape;899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4" name="Google Shape;904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905" name="Google Shape;905;p31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31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1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1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1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913" name="Google Shape;913;p31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5" name="Google Shape;915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916" name="Google Shape;916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7" name="Google Shape;917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918" name="Google Shape;918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0" name="Google Shape;920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2" name="Google Shape;932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933" name="Google Shape;933;p31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1" name="Google Shape;961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962" name="Google Shape;962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2" name="Google Shape;972;p31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31"/>
          <p:cNvSpPr txBox="1"/>
          <p:nvPr>
            <p:ph type="ctrTitle"/>
          </p:nvPr>
        </p:nvSpPr>
        <p:spPr>
          <a:xfrm>
            <a:off x="523000" y="2515925"/>
            <a:ext cx="3467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2"/>
          <p:cNvSpPr txBox="1"/>
          <p:nvPr>
            <p:ph idx="2" type="ctrTitle"/>
          </p:nvPr>
        </p:nvSpPr>
        <p:spPr>
          <a:xfrm>
            <a:off x="3679725" y="426525"/>
            <a:ext cx="50364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data analysis</a:t>
            </a:r>
            <a:endParaRPr sz="2400"/>
          </a:p>
        </p:txBody>
      </p:sp>
      <p:sp>
        <p:nvSpPr>
          <p:cNvPr id="990" name="Google Shape;990;p32"/>
          <p:cNvSpPr txBox="1"/>
          <p:nvPr/>
        </p:nvSpPr>
        <p:spPr>
          <a:xfrm>
            <a:off x="4923675" y="1013175"/>
            <a:ext cx="4088100" cy="30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9138"/>
                </a:solidFill>
                <a:latin typeface="Anaheim"/>
                <a:ea typeface="Anaheim"/>
                <a:cs typeface="Anaheim"/>
                <a:sym typeface="Anaheim"/>
              </a:rPr>
              <a:t>Top 4 Contributors</a:t>
            </a:r>
            <a:r>
              <a:rPr b="1" lang="en" sz="2400">
                <a:latin typeface="Anaheim"/>
                <a:ea typeface="Anaheim"/>
                <a:cs typeface="Anaheim"/>
                <a:sym typeface="Anaheim"/>
              </a:rPr>
              <a:t> for Employee Turnover</a:t>
            </a:r>
            <a:endParaRPr b="1" sz="2400">
              <a:latin typeface="Anaheim"/>
              <a:ea typeface="Anaheim"/>
              <a:cs typeface="Anaheim"/>
              <a:sym typeface="Anaheim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Anaheim"/>
              <a:buChar char="●"/>
            </a:pPr>
            <a:r>
              <a:rPr lang="en" sz="2400">
                <a:latin typeface="Anaheim"/>
                <a:ea typeface="Anaheim"/>
                <a:cs typeface="Anaheim"/>
                <a:sym typeface="Anaheim"/>
              </a:rPr>
              <a:t>Satisfaction Level</a:t>
            </a:r>
            <a:endParaRPr sz="2400">
              <a:latin typeface="Anaheim"/>
              <a:ea typeface="Anaheim"/>
              <a:cs typeface="Anaheim"/>
              <a:sym typeface="Anaheim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Anaheim"/>
              <a:buChar char="●"/>
            </a:pPr>
            <a:r>
              <a:rPr lang="en" sz="2400">
                <a:latin typeface="Anaheim"/>
                <a:ea typeface="Anaheim"/>
                <a:cs typeface="Anaheim"/>
                <a:sym typeface="Anaheim"/>
              </a:rPr>
              <a:t>Work Accidents</a:t>
            </a:r>
            <a:endParaRPr sz="2400">
              <a:latin typeface="Anaheim"/>
              <a:ea typeface="Anaheim"/>
              <a:cs typeface="Anaheim"/>
              <a:sym typeface="Anaheim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Anaheim"/>
              <a:buChar char="●"/>
            </a:pPr>
            <a:r>
              <a:rPr lang="en" sz="2400">
                <a:latin typeface="Anaheim"/>
                <a:ea typeface="Anaheim"/>
                <a:cs typeface="Anaheim"/>
                <a:sym typeface="Anaheim"/>
              </a:rPr>
              <a:t>Salary</a:t>
            </a:r>
            <a:endParaRPr sz="2400">
              <a:latin typeface="Anaheim"/>
              <a:ea typeface="Anaheim"/>
              <a:cs typeface="Anaheim"/>
              <a:sym typeface="Anaheim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Anaheim"/>
              <a:buChar char="●"/>
            </a:pPr>
            <a:r>
              <a:rPr lang="en" sz="2400">
                <a:latin typeface="Anaheim"/>
                <a:ea typeface="Anaheim"/>
                <a:cs typeface="Anaheim"/>
                <a:sym typeface="Anaheim"/>
              </a:rPr>
              <a:t>Time Spent at Company</a:t>
            </a:r>
            <a:endParaRPr sz="24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91" name="Google Shape;9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7725"/>
            <a:ext cx="4865701" cy="4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3"/>
          <p:cNvSpPr txBox="1"/>
          <p:nvPr/>
        </p:nvSpPr>
        <p:spPr>
          <a:xfrm>
            <a:off x="5049900" y="1136100"/>
            <a:ext cx="3582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97" name="Google Shape;997;p33"/>
          <p:cNvSpPr txBox="1"/>
          <p:nvPr>
            <p:ph idx="2" type="ctrTitle"/>
          </p:nvPr>
        </p:nvSpPr>
        <p:spPr>
          <a:xfrm>
            <a:off x="3679725" y="426525"/>
            <a:ext cx="50364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</a:t>
            </a:r>
            <a:r>
              <a:rPr lang="en" sz="2400"/>
              <a:t> data analysis </a:t>
            </a:r>
            <a:endParaRPr sz="2400"/>
          </a:p>
        </p:txBody>
      </p:sp>
      <p:sp>
        <p:nvSpPr>
          <p:cNvPr id="998" name="Google Shape;998;p33"/>
          <p:cNvSpPr txBox="1"/>
          <p:nvPr/>
        </p:nvSpPr>
        <p:spPr>
          <a:xfrm>
            <a:off x="4571775" y="1095575"/>
            <a:ext cx="42537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aheim"/>
              <a:buChar char="●"/>
            </a:pPr>
            <a:r>
              <a:rPr lang="en" sz="1800">
                <a:latin typeface="Anaheim"/>
                <a:ea typeface="Anaheim"/>
                <a:cs typeface="Anaheim"/>
                <a:sym typeface="Anaheim"/>
              </a:rPr>
              <a:t>Large variability in satisfaction level</a:t>
            </a:r>
            <a:endParaRPr b="1" sz="1800">
              <a:solidFill>
                <a:srgbClr val="FF99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aheim"/>
              <a:buChar char="●"/>
            </a:pPr>
            <a:r>
              <a:rPr b="1" lang="en" sz="1800">
                <a:solidFill>
                  <a:srgbClr val="FF9900"/>
                </a:solidFill>
                <a:latin typeface="Anaheim"/>
                <a:ea typeface="Anaheim"/>
                <a:cs typeface="Anaheim"/>
                <a:sym typeface="Anaheim"/>
              </a:rPr>
              <a:t>~55%</a:t>
            </a:r>
            <a:r>
              <a:rPr lang="en" sz="1800">
                <a:latin typeface="Anaheim"/>
                <a:ea typeface="Anaheim"/>
                <a:cs typeface="Anaheim"/>
                <a:sym typeface="Anaheim"/>
              </a:rPr>
              <a:t> ex-employees have satisfaction level less than 0.5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naheim"/>
              <a:buChar char="●"/>
            </a:pPr>
            <a:r>
              <a:rPr lang="en" sz="1800">
                <a:latin typeface="Anaheim"/>
                <a:ea typeface="Anaheim"/>
                <a:cs typeface="Anaheim"/>
                <a:sym typeface="Anaheim"/>
              </a:rPr>
              <a:t>Employee churn rate across departments varies from 14% to 30% with the minimum churn rate of </a:t>
            </a:r>
            <a:r>
              <a:rPr b="1" lang="en" sz="1800">
                <a:solidFill>
                  <a:srgbClr val="FF9900"/>
                </a:solidFill>
                <a:latin typeface="Anaheim"/>
                <a:ea typeface="Anaheim"/>
                <a:cs typeface="Anaheim"/>
                <a:sym typeface="Anaheim"/>
              </a:rPr>
              <a:t>~14%</a:t>
            </a:r>
            <a:r>
              <a:rPr lang="en" sz="1800">
                <a:latin typeface="Anaheim"/>
                <a:ea typeface="Anaheim"/>
                <a:cs typeface="Anaheim"/>
                <a:sym typeface="Anaheim"/>
              </a:rPr>
              <a:t> for Management and maximum of </a:t>
            </a:r>
            <a:r>
              <a:rPr b="1" lang="en" sz="1800">
                <a:solidFill>
                  <a:srgbClr val="FF9900"/>
                </a:solidFill>
                <a:latin typeface="Anaheim"/>
                <a:ea typeface="Anaheim"/>
                <a:cs typeface="Anaheim"/>
                <a:sym typeface="Anaheim"/>
              </a:rPr>
              <a:t>~30% </a:t>
            </a:r>
            <a:r>
              <a:rPr lang="en" sz="1800">
                <a:latin typeface="Anaheim"/>
                <a:ea typeface="Anaheim"/>
                <a:cs typeface="Anaheim"/>
                <a:sym typeface="Anaheim"/>
              </a:rPr>
              <a:t>for HR.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naheim"/>
              <a:buChar char="●"/>
            </a:pPr>
            <a:r>
              <a:rPr lang="en" sz="1800">
                <a:latin typeface="Anaheim"/>
                <a:ea typeface="Anaheim"/>
                <a:cs typeface="Anaheim"/>
                <a:sym typeface="Anaheim"/>
              </a:rPr>
              <a:t>Large fraction of low salary employees churned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99" name="Google Shape;9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325"/>
            <a:ext cx="4470878" cy="390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4"/>
          <p:cNvSpPr txBox="1"/>
          <p:nvPr/>
        </p:nvSpPr>
        <p:spPr>
          <a:xfrm>
            <a:off x="4833825" y="962575"/>
            <a:ext cx="4310100" cy="4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naheim"/>
              <a:buChar char="●"/>
            </a:pPr>
            <a:r>
              <a:rPr lang="en" sz="1900">
                <a:solidFill>
                  <a:srgbClr val="FF9900"/>
                </a:solidFill>
                <a:latin typeface="Anaheim"/>
                <a:ea typeface="Anaheim"/>
                <a:cs typeface="Anaheim"/>
                <a:sym typeface="Anaheim"/>
              </a:rPr>
              <a:t>23.81%</a:t>
            </a: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 current attrition rate for the company.</a:t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naheim"/>
              <a:buChar char="●"/>
            </a:pP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Employees left after</a:t>
            </a:r>
            <a:r>
              <a:rPr b="1" lang="en" sz="190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900">
                <a:solidFill>
                  <a:srgbClr val="FF9900"/>
                </a:solidFill>
                <a:latin typeface="Anaheim"/>
                <a:ea typeface="Anaheim"/>
                <a:cs typeface="Anaheim"/>
                <a:sym typeface="Anaheim"/>
              </a:rPr>
              <a:t>3 years</a:t>
            </a: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 regardless of promotion</a:t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naheim"/>
              <a:buChar char="○"/>
            </a:pP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Max 6 years w/o promotion</a:t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naheim"/>
              <a:buChar char="●"/>
            </a:pPr>
            <a:r>
              <a:rPr lang="en" sz="1900">
                <a:solidFill>
                  <a:srgbClr val="FF9900"/>
                </a:solidFill>
                <a:latin typeface="Anaheim"/>
                <a:ea typeface="Anaheim"/>
                <a:cs typeface="Anaheim"/>
                <a:sym typeface="Anaheim"/>
              </a:rPr>
              <a:t>~24%</a:t>
            </a: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 Employees that did not get promotions, left the company</a:t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naheim"/>
              <a:buChar char="●"/>
            </a:pP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Most ex-employees had </a:t>
            </a:r>
            <a:r>
              <a:rPr lang="en" sz="1900">
                <a:solidFill>
                  <a:srgbClr val="FF9900"/>
                </a:solidFill>
                <a:latin typeface="Anaheim"/>
                <a:ea typeface="Anaheim"/>
                <a:cs typeface="Anaheim"/>
                <a:sym typeface="Anaheim"/>
              </a:rPr>
              <a:t>2 projects</a:t>
            </a: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 </a:t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naheim"/>
              <a:buChar char="●"/>
            </a:pP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Large variability in evaluation score</a:t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naheim"/>
              <a:buChar char="●"/>
            </a:pPr>
            <a:r>
              <a:rPr lang="en" sz="1900">
                <a:solidFill>
                  <a:srgbClr val="FF9900"/>
                </a:solidFill>
                <a:latin typeface="Anaheim"/>
                <a:ea typeface="Anaheim"/>
                <a:cs typeface="Anaheim"/>
                <a:sym typeface="Anaheim"/>
              </a:rPr>
              <a:t>Top 3 Departments</a:t>
            </a: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 where employees left: </a:t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naheim"/>
              <a:buChar char="○"/>
            </a:pP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Sales</a:t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naheim"/>
              <a:buChar char="○"/>
            </a:pP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Technical</a:t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naheim"/>
              <a:buChar char="○"/>
            </a:pPr>
            <a:r>
              <a:rPr lang="en" sz="1900">
                <a:latin typeface="Anaheim"/>
                <a:ea typeface="Anaheim"/>
                <a:cs typeface="Anaheim"/>
                <a:sym typeface="Anaheim"/>
              </a:rPr>
              <a:t>Support</a:t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05" name="Google Shape;1005;p34"/>
          <p:cNvSpPr txBox="1"/>
          <p:nvPr>
            <p:ph idx="2" type="ctrTitle"/>
          </p:nvPr>
        </p:nvSpPr>
        <p:spPr>
          <a:xfrm>
            <a:off x="3679725" y="426525"/>
            <a:ext cx="50364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Exploratory data analysis </a:t>
            </a:r>
            <a:endParaRPr sz="2400"/>
          </a:p>
        </p:txBody>
      </p:sp>
      <p:pic>
        <p:nvPicPr>
          <p:cNvPr id="1006" name="Google Shape;10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4695979" cy="4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35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1012" name="Google Shape;1012;p35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35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1018" name="Google Shape;1018;p35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019" name="Google Shape;1019;p35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1" name="Google Shape;1021;p35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1022" name="Google Shape;1022;p35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35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1028" name="Google Shape;1028;p35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35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5" name="Google Shape;1035;p35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1036" name="Google Shape;1036;p35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8" name="Google Shape;1038;p35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1039" name="Google Shape;1039;p35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0" name="Google Shape;1040;p35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041" name="Google Shape;1041;p35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35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3" name="Google Shape;1043;p35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5" name="Google Shape;1055;p35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1056" name="Google Shape;1056;p35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4" name="Google Shape;1084;p35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085" name="Google Shape;1085;p35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5" name="Google Shape;1095;p35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7" name="Google Shape;1107;p35"/>
          <p:cNvSpPr txBox="1"/>
          <p:nvPr>
            <p:ph type="ctrTitle"/>
          </p:nvPr>
        </p:nvSpPr>
        <p:spPr>
          <a:xfrm>
            <a:off x="523000" y="2820725"/>
            <a:ext cx="3467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Models &amp; Key Insights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6"/>
          <p:cNvSpPr txBox="1"/>
          <p:nvPr>
            <p:ph idx="4294967295" type="ctrTitle"/>
          </p:nvPr>
        </p:nvSpPr>
        <p:spPr>
          <a:xfrm>
            <a:off x="3679725" y="426525"/>
            <a:ext cx="50364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WEKA MODEL SUMMARY</a:t>
            </a:r>
            <a:endParaRPr sz="2400"/>
          </a:p>
        </p:txBody>
      </p:sp>
      <p:graphicFrame>
        <p:nvGraphicFramePr>
          <p:cNvPr id="1113" name="Google Shape;1113;p36"/>
          <p:cNvGraphicFramePr/>
          <p:nvPr/>
        </p:nvGraphicFramePr>
        <p:xfrm>
          <a:off x="244725" y="6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{7094D718-86F4-4E20-82DB-EEFA0D72842B}</a:tableStyleId>
              </a:tblPr>
              <a:tblGrid>
                <a:gridCol w="1968925"/>
                <a:gridCol w="892575"/>
                <a:gridCol w="913925"/>
                <a:gridCol w="794650"/>
                <a:gridCol w="900400"/>
                <a:gridCol w="1134575"/>
                <a:gridCol w="1017475"/>
                <a:gridCol w="1017475"/>
              </a:tblGrid>
              <a:tr h="86325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9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Decision Tree</a:t>
                      </a:r>
                      <a:endParaRPr b="1"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9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Logistic Regression</a:t>
                      </a:r>
                      <a:endParaRPr b="1" sz="29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  <a:tc hMerge="1"/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Pre-processing </a:t>
                      </a:r>
                      <a:endParaRPr b="1"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</a:t>
                      </a:r>
                      <a:r>
                        <a:rPr b="1"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ampling</a:t>
                      </a:r>
                      <a:endParaRPr b="1"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ROC curve</a:t>
                      </a:r>
                      <a:endParaRPr b="1"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Recall</a:t>
                      </a:r>
                      <a:endParaRPr b="1"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Accuracy</a:t>
                      </a:r>
                      <a:endParaRPr b="1"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ROC curve</a:t>
                      </a:r>
                      <a:endParaRPr b="1"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Recall</a:t>
                      </a:r>
                      <a:endParaRPr b="1"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Accuracy</a:t>
                      </a:r>
                      <a:endParaRPr b="1"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2933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Benchmark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80/20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97.90%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94.30%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97.77%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80.80%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36.00%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79.70%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 fold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98.00%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95.80%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98.03%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77.60%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26.50%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79.50%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Bins = 10/ Unpruned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 fold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97.40%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95.00%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97.03%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Bins = 10/ Pruned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 fold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95.90%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89.90%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96.55%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Bins by freq/  Unpruned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 fold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97.20%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95.0%%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96.90%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Bins by freq/ Pruned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 fold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95.80%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90.10%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96.57%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Bins by freq/  Unpruned / instancesperleaf = 20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 fold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97.90%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89.80%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96.31%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Bins by freq/ Pruned</a:t>
                      </a: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 / instancesperleaf = 20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 fold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89.10%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96.10%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96.21%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Normalize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 fold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77.50%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26.40%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79.57%</a:t>
                      </a:r>
                      <a:endParaRPr sz="12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7"/>
          <p:cNvSpPr txBox="1"/>
          <p:nvPr>
            <p:ph idx="4294967295" type="ctrTitle"/>
          </p:nvPr>
        </p:nvSpPr>
        <p:spPr>
          <a:xfrm>
            <a:off x="3679725" y="426525"/>
            <a:ext cx="50364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Python </a:t>
            </a:r>
            <a:r>
              <a:rPr lang="en" sz="2400"/>
              <a:t> MODEL SUMMARY</a:t>
            </a:r>
            <a:endParaRPr sz="2400"/>
          </a:p>
        </p:txBody>
      </p:sp>
      <p:graphicFrame>
        <p:nvGraphicFramePr>
          <p:cNvPr id="1119" name="Google Shape;1119;p37"/>
          <p:cNvGraphicFramePr/>
          <p:nvPr/>
        </p:nvGraphicFramePr>
        <p:xfrm>
          <a:off x="667300" y="99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{66E4C163-BA35-4742-BCCF-16F72E4B1DF1}</a:tableStyleId>
              </a:tblPr>
              <a:tblGrid>
                <a:gridCol w="1113450"/>
                <a:gridCol w="1226050"/>
                <a:gridCol w="968275"/>
                <a:gridCol w="1129400"/>
                <a:gridCol w="1083075"/>
                <a:gridCol w="1052150"/>
                <a:gridCol w="1237000"/>
              </a:tblGrid>
              <a:tr h="53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Scoring Criteria</a:t>
                      </a:r>
                      <a:endParaRPr b="1" sz="11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F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Decision Tree Classifier</a:t>
                      </a:r>
                      <a:endParaRPr b="1" sz="11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F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Logistic Regression</a:t>
                      </a:r>
                      <a:endParaRPr b="1" sz="11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F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Random Forest</a:t>
                      </a:r>
                      <a:endParaRPr b="1" sz="11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F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KNearest </a:t>
                      </a:r>
                      <a:r>
                        <a:rPr b="1"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Neighbor</a:t>
                      </a:r>
                      <a:endParaRPr b="1" sz="11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F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Support Vector Machine</a:t>
                      </a:r>
                      <a:endParaRPr b="1" sz="11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F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Lasso Regression</a:t>
                      </a:r>
                      <a:endParaRPr b="1" sz="11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BF4A"/>
                    </a:solidFill>
                  </a:tcPr>
                </a:tc>
              </a:tr>
              <a:tr h="379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Precision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92.4%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61%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99%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89%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55%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49%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Recall</a:t>
                      </a:r>
                      <a:endParaRPr sz="11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96.3%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36%</a:t>
                      </a:r>
                      <a:endParaRPr sz="11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91%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90%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25%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25%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Accuracy</a:t>
                      </a:r>
                      <a:endParaRPr sz="11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97.7%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79%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98%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95%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77%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76%</a:t>
                      </a:r>
                      <a:endParaRPr sz="1100"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20" name="Google Shape;11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375" y="2759650"/>
            <a:ext cx="3197250" cy="23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38"/>
          <p:cNvSpPr txBox="1"/>
          <p:nvPr>
            <p:ph idx="4294967295" type="ctrTitle"/>
          </p:nvPr>
        </p:nvSpPr>
        <p:spPr>
          <a:xfrm>
            <a:off x="3679725" y="426525"/>
            <a:ext cx="55197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Python  MODEL SUMMARY - feature importance</a:t>
            </a:r>
            <a:endParaRPr sz="2400"/>
          </a:p>
        </p:txBody>
      </p:sp>
      <p:pic>
        <p:nvPicPr>
          <p:cNvPr id="1126" name="Google Shape;11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13" y="1057525"/>
            <a:ext cx="5658775" cy="38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9"/>
          <p:cNvSpPr txBox="1"/>
          <p:nvPr>
            <p:ph idx="4294967295" type="ctrTitle"/>
          </p:nvPr>
        </p:nvSpPr>
        <p:spPr>
          <a:xfrm>
            <a:off x="3661475" y="426500"/>
            <a:ext cx="49827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SELECTION - DECISION TREE</a:t>
            </a:r>
            <a:endParaRPr sz="2400"/>
          </a:p>
        </p:txBody>
      </p:sp>
      <p:grpSp>
        <p:nvGrpSpPr>
          <p:cNvPr id="1132" name="Google Shape;1132;p39"/>
          <p:cNvGrpSpPr/>
          <p:nvPr/>
        </p:nvGrpSpPr>
        <p:grpSpPr>
          <a:xfrm>
            <a:off x="-1775" y="2291300"/>
            <a:ext cx="9143999" cy="2947800"/>
            <a:chOff x="-225" y="1228600"/>
            <a:chExt cx="9143999" cy="2947800"/>
          </a:xfrm>
        </p:grpSpPr>
        <p:pic>
          <p:nvPicPr>
            <p:cNvPr id="1133" name="Google Shape;1133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5" y="1228600"/>
              <a:ext cx="9143999" cy="294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4" name="Google Shape;1134;p39"/>
            <p:cNvSpPr txBox="1"/>
            <p:nvPr/>
          </p:nvSpPr>
          <p:spPr>
            <a:xfrm>
              <a:off x="2480675" y="1237700"/>
              <a:ext cx="16074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highlight>
                    <a:srgbClr val="FFFFFF"/>
                  </a:highlight>
                  <a:latin typeface="Anaheim"/>
                  <a:ea typeface="Anaheim"/>
                  <a:cs typeface="Anaheim"/>
                  <a:sym typeface="Anaheim"/>
                </a:rPr>
                <a:t>Satisfaction Level</a:t>
              </a:r>
              <a:endParaRPr b="1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35" name="Google Shape;1135;p39"/>
            <p:cNvSpPr txBox="1"/>
            <p:nvPr/>
          </p:nvSpPr>
          <p:spPr>
            <a:xfrm>
              <a:off x="2510525" y="2598800"/>
              <a:ext cx="18201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highlight>
                    <a:srgbClr val="FFFFFF"/>
                  </a:highlight>
                  <a:latin typeface="Anaheim"/>
                  <a:ea typeface="Anaheim"/>
                  <a:cs typeface="Anaheim"/>
                  <a:sym typeface="Anaheim"/>
                </a:rPr>
                <a:t>Satisfaction Level</a:t>
              </a:r>
              <a:endParaRPr b="1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36" name="Google Shape;1136;p39"/>
            <p:cNvSpPr txBox="1"/>
            <p:nvPr/>
          </p:nvSpPr>
          <p:spPr>
            <a:xfrm>
              <a:off x="6566675" y="2446400"/>
              <a:ext cx="12201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highlight>
                    <a:srgbClr val="FFFFFF"/>
                  </a:highlight>
                  <a:latin typeface="Anaheim"/>
                  <a:ea typeface="Anaheim"/>
                  <a:cs typeface="Anaheim"/>
                  <a:sym typeface="Anaheim"/>
                </a:rPr>
                <a:t>Last Evaluation</a:t>
              </a:r>
              <a:endParaRPr b="1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37" name="Google Shape;1137;p39"/>
            <p:cNvSpPr txBox="1"/>
            <p:nvPr/>
          </p:nvSpPr>
          <p:spPr>
            <a:xfrm>
              <a:off x="4184025" y="2598800"/>
              <a:ext cx="21318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highlight>
                    <a:srgbClr val="FFFFFF"/>
                  </a:highlight>
                  <a:latin typeface="Anaheim"/>
                  <a:ea typeface="Anaheim"/>
                  <a:cs typeface="Anaheim"/>
                  <a:sym typeface="Anaheim"/>
                </a:rPr>
                <a:t>Time spent in company</a:t>
              </a:r>
              <a:endParaRPr b="1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38" name="Google Shape;1138;p39"/>
            <p:cNvSpPr txBox="1"/>
            <p:nvPr/>
          </p:nvSpPr>
          <p:spPr>
            <a:xfrm>
              <a:off x="586725" y="2598800"/>
              <a:ext cx="19122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highlight>
                    <a:srgbClr val="FFFFFF"/>
                  </a:highlight>
                  <a:latin typeface="Anaheim"/>
                  <a:ea typeface="Anaheim"/>
                  <a:cs typeface="Anaheim"/>
                  <a:sym typeface="Anaheim"/>
                </a:rPr>
                <a:t>Time spent in company</a:t>
              </a:r>
              <a:endParaRPr b="1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39" name="Google Shape;1139;p39"/>
            <p:cNvSpPr txBox="1"/>
            <p:nvPr/>
          </p:nvSpPr>
          <p:spPr>
            <a:xfrm>
              <a:off x="5126000" y="1866200"/>
              <a:ext cx="22125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highlight>
                    <a:srgbClr val="FFFFFF"/>
                  </a:highlight>
                  <a:latin typeface="Anaheim"/>
                  <a:ea typeface="Anaheim"/>
                  <a:cs typeface="Anaheim"/>
                  <a:sym typeface="Anaheim"/>
                </a:rPr>
                <a:t>Time spent in company</a:t>
              </a:r>
              <a:endParaRPr b="1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40" name="Google Shape;1140;p39"/>
            <p:cNvSpPr txBox="1"/>
            <p:nvPr/>
          </p:nvSpPr>
          <p:spPr>
            <a:xfrm>
              <a:off x="1844350" y="1836200"/>
              <a:ext cx="19122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highlight>
                    <a:srgbClr val="FFFFFF"/>
                  </a:highlight>
                  <a:latin typeface="Anaheim"/>
                  <a:ea typeface="Anaheim"/>
                  <a:cs typeface="Anaheim"/>
                  <a:sym typeface="Anaheim"/>
                </a:rPr>
                <a:t>Time spent in company</a:t>
              </a:r>
              <a:endParaRPr b="1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141" name="Google Shape;1141;p39"/>
          <p:cNvSpPr txBox="1"/>
          <p:nvPr/>
        </p:nvSpPr>
        <p:spPr>
          <a:xfrm>
            <a:off x="-77975" y="941125"/>
            <a:ext cx="91440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Satisfaction level is the most important feature determining the future of an employee in the company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Employees with satisfaction level &gt; 0.465 and time spent in the company &gt; 4.5 years and whose rating from last evaluation is &gt; 0.805 are very less likely to leave the company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Employees with satisfaction level &lt; 0.465 and time spent in the company &lt; 2.5 years are most likely to leave the company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2" name="Google Shape;1142;p39"/>
          <p:cNvSpPr txBox="1"/>
          <p:nvPr/>
        </p:nvSpPr>
        <p:spPr>
          <a:xfrm>
            <a:off x="82225" y="4427625"/>
            <a:ext cx="9078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Left = 1</a:t>
            </a:r>
            <a:endParaRPr b="1" sz="1200">
              <a:highlight>
                <a:srgbClr val="FFFFFF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3" name="Google Shape;1143;p39"/>
          <p:cNvSpPr txBox="1"/>
          <p:nvPr/>
        </p:nvSpPr>
        <p:spPr>
          <a:xfrm>
            <a:off x="1653325" y="4427625"/>
            <a:ext cx="9078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Left = 0</a:t>
            </a:r>
            <a:endParaRPr b="1" sz="1200">
              <a:highlight>
                <a:srgbClr val="FFFFFF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40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1149" name="Google Shape;1149;p40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40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1155" name="Google Shape;1155;p40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156" name="Google Shape;1156;p40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0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8" name="Google Shape;1158;p40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1159" name="Google Shape;1159;p40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0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0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0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0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4" name="Google Shape;1164;p40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1165" name="Google Shape;1165;p40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8" name="Google Shape;1168;p40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0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0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0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2" name="Google Shape;1172;p40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1173" name="Google Shape;1173;p40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5" name="Google Shape;1175;p40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1176" name="Google Shape;1176;p40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7" name="Google Shape;1177;p40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178" name="Google Shape;1178;p40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40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0" name="Google Shape;1180;p40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0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0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0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0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0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0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0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0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0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2" name="Google Shape;1192;p40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1193" name="Google Shape;1193;p40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1" name="Google Shape;1221;p40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222" name="Google Shape;1222;p40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0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0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0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0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0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2" name="Google Shape;1232;p40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4" name="Google Shape;1244;p40"/>
          <p:cNvSpPr txBox="1"/>
          <p:nvPr>
            <p:ph type="ctrTitle"/>
          </p:nvPr>
        </p:nvSpPr>
        <p:spPr>
          <a:xfrm>
            <a:off x="523000" y="2515925"/>
            <a:ext cx="3467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NEXT STEPS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38" y="390138"/>
            <a:ext cx="64027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1"/>
          <p:cNvSpPr/>
          <p:nvPr/>
        </p:nvSpPr>
        <p:spPr>
          <a:xfrm>
            <a:off x="255875" y="2573624"/>
            <a:ext cx="1957800" cy="19065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1"/>
          <p:cNvSpPr/>
          <p:nvPr/>
        </p:nvSpPr>
        <p:spPr>
          <a:xfrm>
            <a:off x="337390" y="2472325"/>
            <a:ext cx="1957800" cy="19065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1"/>
          <p:cNvSpPr txBox="1"/>
          <p:nvPr>
            <p:ph idx="1" type="subTitle"/>
          </p:nvPr>
        </p:nvSpPr>
        <p:spPr>
          <a:xfrm>
            <a:off x="373189" y="2669634"/>
            <a:ext cx="1886400" cy="15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Distribute list of employees to HR managers </a:t>
            </a:r>
            <a:r>
              <a:rPr lang="en" sz="1800"/>
              <a:t>who are about to leave </a:t>
            </a:r>
            <a:endParaRPr sz="1800"/>
          </a:p>
        </p:txBody>
      </p:sp>
      <p:sp>
        <p:nvSpPr>
          <p:cNvPr id="1252" name="Google Shape;1252;p41"/>
          <p:cNvSpPr/>
          <p:nvPr/>
        </p:nvSpPr>
        <p:spPr>
          <a:xfrm>
            <a:off x="98" y="42011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3800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253" name="Google Shape;1253;p41"/>
          <p:cNvCxnSpPr>
            <a:stCxn id="1254" idx="2"/>
            <a:endCxn id="1250" idx="0"/>
          </p:cNvCxnSpPr>
          <p:nvPr/>
        </p:nvCxnSpPr>
        <p:spPr>
          <a:xfrm>
            <a:off x="1316290" y="2220925"/>
            <a:ext cx="0" cy="2514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Google Shape;1255;p41"/>
          <p:cNvSpPr/>
          <p:nvPr/>
        </p:nvSpPr>
        <p:spPr>
          <a:xfrm>
            <a:off x="2386525" y="2551398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1"/>
          <p:cNvSpPr/>
          <p:nvPr/>
        </p:nvSpPr>
        <p:spPr>
          <a:xfrm>
            <a:off x="2469650" y="2448925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7" name="Google Shape;1257;p41"/>
          <p:cNvCxnSpPr>
            <a:stCxn id="1258" idx="2"/>
            <a:endCxn id="1256" idx="0"/>
          </p:cNvCxnSpPr>
          <p:nvPr/>
        </p:nvCxnSpPr>
        <p:spPr>
          <a:xfrm>
            <a:off x="3467900" y="2187025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41"/>
          <p:cNvSpPr/>
          <p:nvPr/>
        </p:nvSpPr>
        <p:spPr>
          <a:xfrm>
            <a:off x="4602775" y="2512373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1"/>
          <p:cNvSpPr/>
          <p:nvPr/>
        </p:nvSpPr>
        <p:spPr>
          <a:xfrm>
            <a:off x="4685900" y="24099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1" name="Google Shape;1261;p41"/>
          <p:cNvCxnSpPr>
            <a:stCxn id="1262" idx="2"/>
            <a:endCxn id="1260" idx="0"/>
          </p:cNvCxnSpPr>
          <p:nvPr/>
        </p:nvCxnSpPr>
        <p:spPr>
          <a:xfrm>
            <a:off x="5684150" y="2148000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41"/>
          <p:cNvSpPr txBox="1"/>
          <p:nvPr>
            <p:ph idx="5" type="subTitle"/>
          </p:nvPr>
        </p:nvSpPr>
        <p:spPr>
          <a:xfrm>
            <a:off x="4742725" y="2548525"/>
            <a:ext cx="18864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Design Employee retention methods </a:t>
            </a:r>
            <a:r>
              <a:rPr lang="en" sz="1600"/>
              <a:t>that address the factors contributing to employee attrition</a:t>
            </a:r>
            <a:endParaRPr sz="1600"/>
          </a:p>
        </p:txBody>
      </p:sp>
      <p:sp>
        <p:nvSpPr>
          <p:cNvPr id="1264" name="Google Shape;1264;p41"/>
          <p:cNvSpPr txBox="1"/>
          <p:nvPr>
            <p:ph type="ctrTitle"/>
          </p:nvPr>
        </p:nvSpPr>
        <p:spPr>
          <a:xfrm>
            <a:off x="3679725" y="426525"/>
            <a:ext cx="29265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NEXT STEPS</a:t>
            </a:r>
            <a:endParaRPr sz="2400"/>
          </a:p>
        </p:txBody>
      </p:sp>
      <p:sp>
        <p:nvSpPr>
          <p:cNvPr id="1265" name="Google Shape;1265;p41"/>
          <p:cNvSpPr txBox="1"/>
          <p:nvPr>
            <p:ph idx="1" type="subTitle"/>
          </p:nvPr>
        </p:nvSpPr>
        <p:spPr>
          <a:xfrm>
            <a:off x="2506100" y="2634425"/>
            <a:ext cx="19602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Communicate factors </a:t>
            </a:r>
            <a:r>
              <a:rPr lang="en" sz="1800">
                <a:solidFill>
                  <a:schemeClr val="accent3"/>
                </a:solidFill>
              </a:rPr>
              <a:t>influencing employees decision to leave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6" name="Google Shape;1266;p41"/>
          <p:cNvSpPr/>
          <p:nvPr/>
        </p:nvSpPr>
        <p:spPr>
          <a:xfrm>
            <a:off x="6825950" y="2512373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1"/>
          <p:cNvSpPr/>
          <p:nvPr/>
        </p:nvSpPr>
        <p:spPr>
          <a:xfrm>
            <a:off x="6909075" y="24099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8" name="Google Shape;1268;p41"/>
          <p:cNvCxnSpPr>
            <a:endCxn id="1267" idx="0"/>
          </p:cNvCxnSpPr>
          <p:nvPr/>
        </p:nvCxnSpPr>
        <p:spPr>
          <a:xfrm>
            <a:off x="7907325" y="2148000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41"/>
          <p:cNvSpPr txBox="1"/>
          <p:nvPr>
            <p:ph idx="5" type="subTitle"/>
          </p:nvPr>
        </p:nvSpPr>
        <p:spPr>
          <a:xfrm>
            <a:off x="6889700" y="2472325"/>
            <a:ext cx="1996500" cy="19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/>
              <a:t>Conduct further analysis</a:t>
            </a:r>
            <a:r>
              <a:rPr lang="en" sz="1550"/>
              <a:t> for motivations of employees leaving to see if it was their choice or if they were laid off or fired</a:t>
            </a:r>
            <a:endParaRPr sz="1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</p:txBody>
      </p:sp>
      <p:grpSp>
        <p:nvGrpSpPr>
          <p:cNvPr id="1270" name="Google Shape;1270;p41"/>
          <p:cNvGrpSpPr/>
          <p:nvPr/>
        </p:nvGrpSpPr>
        <p:grpSpPr>
          <a:xfrm>
            <a:off x="937837" y="1088456"/>
            <a:ext cx="757126" cy="935166"/>
            <a:chOff x="1767069" y="3360146"/>
            <a:chExt cx="286324" cy="348163"/>
          </a:xfrm>
        </p:grpSpPr>
        <p:sp>
          <p:nvSpPr>
            <p:cNvPr id="1271" name="Google Shape;1271;p41"/>
            <p:cNvSpPr/>
            <p:nvPr/>
          </p:nvSpPr>
          <p:spPr>
            <a:xfrm>
              <a:off x="1767069" y="3404277"/>
              <a:ext cx="228223" cy="304033"/>
            </a:xfrm>
            <a:custGeom>
              <a:rect b="b" l="l" r="r" t="t"/>
              <a:pathLst>
                <a:path extrusionOk="0" h="9597" w="7204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1799509" y="3360146"/>
              <a:ext cx="253884" cy="276883"/>
            </a:xfrm>
            <a:custGeom>
              <a:rect b="b" l="l" r="r" t="t"/>
              <a:pathLst>
                <a:path extrusionOk="0" h="8740" w="8014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1948120" y="3388532"/>
              <a:ext cx="78852" cy="75367"/>
            </a:xfrm>
            <a:custGeom>
              <a:rect b="b" l="l" r="r" t="t"/>
              <a:pathLst>
                <a:path extrusionOk="0" h="2379" w="2489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1800270" y="3513636"/>
              <a:ext cx="162582" cy="10233"/>
            </a:xfrm>
            <a:custGeom>
              <a:rect b="b" l="l" r="r" t="t"/>
              <a:pathLst>
                <a:path extrusionOk="0" h="323" w="513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1800270" y="3536287"/>
              <a:ext cx="162582" cy="10201"/>
            </a:xfrm>
            <a:custGeom>
              <a:rect b="b" l="l" r="r" t="t"/>
              <a:pathLst>
                <a:path extrusionOk="0" h="322" w="513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1800270" y="3558146"/>
              <a:ext cx="162582" cy="10613"/>
            </a:xfrm>
            <a:custGeom>
              <a:rect b="b" l="l" r="r" t="t"/>
              <a:pathLst>
                <a:path extrusionOk="0" h="335" w="5132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1800270" y="3580798"/>
              <a:ext cx="162582" cy="10581"/>
            </a:xfrm>
            <a:custGeom>
              <a:rect b="b" l="l" r="r" t="t"/>
              <a:pathLst>
                <a:path extrusionOk="0" h="334" w="513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41"/>
          <p:cNvGrpSpPr/>
          <p:nvPr/>
        </p:nvGrpSpPr>
        <p:grpSpPr>
          <a:xfrm>
            <a:off x="3149627" y="1212525"/>
            <a:ext cx="792939" cy="872029"/>
            <a:chOff x="3530425" y="1508747"/>
            <a:chExt cx="368175" cy="344594"/>
          </a:xfrm>
        </p:grpSpPr>
        <p:sp>
          <p:nvSpPr>
            <p:cNvPr id="1279" name="Google Shape;1279;p41"/>
            <p:cNvSpPr/>
            <p:nvPr/>
          </p:nvSpPr>
          <p:spPr>
            <a:xfrm>
              <a:off x="3530425" y="1508747"/>
              <a:ext cx="316765" cy="344594"/>
            </a:xfrm>
            <a:custGeom>
              <a:rect b="b" l="l" r="r" t="t"/>
              <a:pathLst>
                <a:path extrusionOk="0" h="8538" w="7848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3870185" y="1675515"/>
              <a:ext cx="28415" cy="11099"/>
            </a:xfrm>
            <a:custGeom>
              <a:rect b="b" l="l" r="r" t="t"/>
              <a:pathLst>
                <a:path extrusionOk="0" h="275" w="704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3846170" y="1610293"/>
              <a:ext cx="25993" cy="22965"/>
            </a:xfrm>
            <a:custGeom>
              <a:rect b="b" l="l" r="r" t="t"/>
              <a:pathLst>
                <a:path extrusionOk="0" h="569" w="644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3847623" y="1728508"/>
              <a:ext cx="24540" cy="23086"/>
            </a:xfrm>
            <a:custGeom>
              <a:rect b="b" l="l" r="r" t="t"/>
              <a:pathLst>
                <a:path extrusionOk="0" h="572" w="608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41"/>
          <p:cNvGrpSpPr/>
          <p:nvPr/>
        </p:nvGrpSpPr>
        <p:grpSpPr>
          <a:xfrm>
            <a:off x="5287669" y="1189412"/>
            <a:ext cx="792959" cy="856111"/>
            <a:chOff x="1396957" y="4287365"/>
            <a:chExt cx="301861" cy="332871"/>
          </a:xfrm>
        </p:grpSpPr>
        <p:sp>
          <p:nvSpPr>
            <p:cNvPr id="1284" name="Google Shape;1284;p41"/>
            <p:cNvSpPr/>
            <p:nvPr/>
          </p:nvSpPr>
          <p:spPr>
            <a:xfrm>
              <a:off x="1396957" y="4287365"/>
              <a:ext cx="301861" cy="332871"/>
            </a:xfrm>
            <a:custGeom>
              <a:rect b="b" l="l" r="r" t="t"/>
              <a:pathLst>
                <a:path extrusionOk="0" h="10466" w="9491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1689309" y="4378614"/>
              <a:ext cx="9510" cy="46976"/>
            </a:xfrm>
            <a:custGeom>
              <a:rect b="b" l="l" r="r" t="t"/>
              <a:pathLst>
                <a:path extrusionOk="0" h="1477" w="299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1520424" y="4385420"/>
              <a:ext cx="33363" cy="32982"/>
            </a:xfrm>
            <a:custGeom>
              <a:rect b="b" l="l" r="r" t="t"/>
              <a:pathLst>
                <a:path extrusionOk="0" h="1037" w="1049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1563202" y="4398683"/>
              <a:ext cx="34508" cy="9510"/>
            </a:xfrm>
            <a:custGeom>
              <a:rect b="b" l="l" r="r" t="t"/>
              <a:pathLst>
                <a:path extrusionOk="0" h="299" w="1085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1563965" y="4410037"/>
              <a:ext cx="92807" cy="9510"/>
            </a:xfrm>
            <a:custGeom>
              <a:rect b="b" l="l" r="r" t="t"/>
              <a:pathLst>
                <a:path extrusionOk="0" h="299" w="2918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1563202" y="4385039"/>
              <a:ext cx="10273" cy="9510"/>
            </a:xfrm>
            <a:custGeom>
              <a:rect b="b" l="l" r="r" t="t"/>
              <a:pathLst>
                <a:path extrusionOk="0" h="299" w="323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1520424" y="4436944"/>
              <a:ext cx="33363" cy="33332"/>
            </a:xfrm>
            <a:custGeom>
              <a:rect b="b" l="l" r="r" t="t"/>
              <a:pathLst>
                <a:path extrusionOk="0" h="1048" w="1049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1563202" y="4450175"/>
              <a:ext cx="34508" cy="9510"/>
            </a:xfrm>
            <a:custGeom>
              <a:rect b="b" l="l" r="r" t="t"/>
              <a:pathLst>
                <a:path extrusionOk="0" h="299" w="1085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1563965" y="4461530"/>
              <a:ext cx="92807" cy="9510"/>
            </a:xfrm>
            <a:custGeom>
              <a:rect b="b" l="l" r="r" t="t"/>
              <a:pathLst>
                <a:path extrusionOk="0" h="299" w="2918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1563202" y="4436563"/>
              <a:ext cx="10273" cy="9478"/>
            </a:xfrm>
            <a:custGeom>
              <a:rect b="b" l="l" r="r" t="t"/>
              <a:pathLst>
                <a:path extrusionOk="0" h="298" w="323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1520424" y="4488437"/>
              <a:ext cx="33363" cy="33332"/>
            </a:xfrm>
            <a:custGeom>
              <a:rect b="b" l="l" r="r" t="t"/>
              <a:pathLst>
                <a:path extrusionOk="0" h="1048" w="1049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1563202" y="4501667"/>
              <a:ext cx="34508" cy="9510"/>
            </a:xfrm>
            <a:custGeom>
              <a:rect b="b" l="l" r="r" t="t"/>
              <a:pathLst>
                <a:path extrusionOk="0" h="299" w="1085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1563202" y="4513785"/>
              <a:ext cx="93570" cy="9510"/>
            </a:xfrm>
            <a:custGeom>
              <a:rect b="b" l="l" r="r" t="t"/>
              <a:pathLst>
                <a:path extrusionOk="0" h="299" w="2942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1563202" y="4488055"/>
              <a:ext cx="10273" cy="9478"/>
            </a:xfrm>
            <a:custGeom>
              <a:rect b="b" l="l" r="r" t="t"/>
              <a:pathLst>
                <a:path extrusionOk="0" h="298" w="323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1522682" y="4318025"/>
              <a:ext cx="141659" cy="37912"/>
            </a:xfrm>
            <a:custGeom>
              <a:rect b="b" l="l" r="r" t="t"/>
              <a:pathLst>
                <a:path extrusionOk="0" h="1192" w="4454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41"/>
          <p:cNvGrpSpPr/>
          <p:nvPr/>
        </p:nvGrpSpPr>
        <p:grpSpPr>
          <a:xfrm>
            <a:off x="7425721" y="1224262"/>
            <a:ext cx="985827" cy="937513"/>
            <a:chOff x="2903337" y="4279032"/>
            <a:chExt cx="382519" cy="350682"/>
          </a:xfrm>
        </p:grpSpPr>
        <p:sp>
          <p:nvSpPr>
            <p:cNvPr id="1300" name="Google Shape;1300;p41"/>
            <p:cNvSpPr/>
            <p:nvPr/>
          </p:nvSpPr>
          <p:spPr>
            <a:xfrm>
              <a:off x="2966979" y="4320570"/>
              <a:ext cx="202248" cy="184183"/>
            </a:xfrm>
            <a:custGeom>
              <a:rect b="b" l="l" r="r" t="t"/>
              <a:pathLst>
                <a:path extrusionOk="0" h="5791" w="6359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2903337" y="4279032"/>
              <a:ext cx="382519" cy="350682"/>
            </a:xfrm>
            <a:custGeom>
              <a:rect b="b" l="l" r="r" t="t"/>
              <a:pathLst>
                <a:path extrusionOk="0" h="11026" w="12027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2937814" y="4300215"/>
              <a:ext cx="11768" cy="11418"/>
            </a:xfrm>
            <a:custGeom>
              <a:rect b="b" l="l" r="r" t="t"/>
              <a:pathLst>
                <a:path extrusionOk="0" h="359" w="37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2952572" y="4300215"/>
              <a:ext cx="11386" cy="11418"/>
            </a:xfrm>
            <a:custGeom>
              <a:rect b="b" l="l" r="r" t="t"/>
              <a:pathLst>
                <a:path extrusionOk="0" h="359" w="358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2967361" y="4300215"/>
              <a:ext cx="11386" cy="11418"/>
            </a:xfrm>
            <a:custGeom>
              <a:rect b="b" l="l" r="r" t="t"/>
              <a:pathLst>
                <a:path extrusionOk="0" h="359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3016563" y="4424063"/>
              <a:ext cx="11418" cy="11386"/>
            </a:xfrm>
            <a:custGeom>
              <a:rect b="b" l="l" r="r" t="t"/>
              <a:pathLst>
                <a:path extrusionOk="0" h="358" w="359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1"/>
            <p:cNvSpPr/>
            <p:nvPr/>
          </p:nvSpPr>
          <p:spPr>
            <a:xfrm>
              <a:off x="3016563" y="4442606"/>
              <a:ext cx="11418" cy="11386"/>
            </a:xfrm>
            <a:custGeom>
              <a:rect b="b" l="l" r="r" t="t"/>
              <a:pathLst>
                <a:path extrusionOk="0" h="358" w="359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3032498" y="4424063"/>
              <a:ext cx="11768" cy="11386"/>
            </a:xfrm>
            <a:custGeom>
              <a:rect b="b" l="l" r="r" t="t"/>
              <a:pathLst>
                <a:path extrusionOk="0" h="358" w="37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3032498" y="4442606"/>
              <a:ext cx="11768" cy="11386"/>
            </a:xfrm>
            <a:custGeom>
              <a:rect b="b" l="l" r="r" t="t"/>
              <a:pathLst>
                <a:path extrusionOk="0" h="358" w="37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1"/>
            <p:cNvSpPr/>
            <p:nvPr/>
          </p:nvSpPr>
          <p:spPr>
            <a:xfrm>
              <a:off x="3016213" y="4357527"/>
              <a:ext cx="112494" cy="111636"/>
            </a:xfrm>
            <a:custGeom>
              <a:rect b="b" l="l" r="r" t="t"/>
              <a:pathLst>
                <a:path extrusionOk="0" h="3510" w="3537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2937051" y="4499791"/>
              <a:ext cx="14439" cy="11386"/>
            </a:xfrm>
            <a:custGeom>
              <a:rect b="b" l="l" r="r" t="t"/>
              <a:pathLst>
                <a:path extrusionOk="0" h="358" w="454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2953717" y="4499791"/>
              <a:ext cx="30310" cy="11386"/>
            </a:xfrm>
            <a:custGeom>
              <a:rect b="b" l="l" r="r" t="t"/>
              <a:pathLst>
                <a:path extrusionOk="0" h="358" w="953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2937051" y="4514930"/>
              <a:ext cx="46976" cy="11386"/>
            </a:xfrm>
            <a:custGeom>
              <a:rect b="b" l="l" r="r" t="t"/>
              <a:pathLst>
                <a:path extrusionOk="0" h="358" w="1477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2937051" y="4529719"/>
              <a:ext cx="46976" cy="11386"/>
            </a:xfrm>
            <a:custGeom>
              <a:rect b="b" l="l" r="r" t="t"/>
              <a:pathLst>
                <a:path extrusionOk="0" h="358" w="1477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3213881" y="4343787"/>
              <a:ext cx="11386" cy="126488"/>
            </a:xfrm>
            <a:custGeom>
              <a:rect b="b" l="l" r="r" t="t"/>
              <a:pathLst>
                <a:path extrusionOk="0" h="3977" w="358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9" name="Google Shape;1319;p42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1320" name="Google Shape;1320;p42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1326" name="Google Shape;1326;p42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327" name="Google Shape;1327;p42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42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1330" name="Google Shape;1330;p42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5" name="Google Shape;1335;p42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1336" name="Google Shape;1336;p42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42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2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2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2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3" name="Google Shape;1343;p42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1344" name="Google Shape;1344;p42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6" name="Google Shape;1346;p42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1347" name="Google Shape;1347;p42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42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349" name="Google Shape;1349;p42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42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1" name="Google Shape;1351;p42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42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2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2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2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63" name="Google Shape;1363;p42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1364" name="Google Shape;1364;p42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2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2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2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2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2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2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2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2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2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2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2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2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2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2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42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393" name="Google Shape;1393;p42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2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2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2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3" name="Google Shape;1403;p42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2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42"/>
          <p:cNvSpPr txBox="1"/>
          <p:nvPr>
            <p:ph type="ctrTitle"/>
          </p:nvPr>
        </p:nvSpPr>
        <p:spPr>
          <a:xfrm>
            <a:off x="498950" y="2630050"/>
            <a:ext cx="3467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" name="Google Shape;1420;p43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1421" name="Google Shape;1421;p4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43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1427" name="Google Shape;1427;p43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1428" name="Google Shape;1428;p43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3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0" name="Google Shape;1430;p43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1431" name="Google Shape;1431;p43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3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3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3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3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6" name="Google Shape;1436;p43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1437" name="Google Shape;1437;p43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0" name="Google Shape;1440;p43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3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3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3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43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1445" name="Google Shape;1445;p43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43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1448" name="Google Shape;1448;p43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49" name="Google Shape;1449;p43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450" name="Google Shape;1450;p43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1" name="Google Shape;1451;p43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2" name="Google Shape;1452;p43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3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3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3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3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3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3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3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3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3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3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3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4" name="Google Shape;1464;p43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1465" name="Google Shape;1465;p43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3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3" name="Google Shape;1493;p43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494" name="Google Shape;1494;p43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4" name="Google Shape;1504;p43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6" name="Google Shape;1516;p43"/>
          <p:cNvSpPr txBox="1"/>
          <p:nvPr>
            <p:ph type="ctrTitle"/>
          </p:nvPr>
        </p:nvSpPr>
        <p:spPr>
          <a:xfrm>
            <a:off x="523000" y="2515925"/>
            <a:ext cx="3467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" name="Google Shape;15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338" y="152400"/>
            <a:ext cx="49873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" name="Google Shape;15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400" y="713700"/>
            <a:ext cx="5308750" cy="37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6"/>
          <p:cNvSpPr txBox="1"/>
          <p:nvPr>
            <p:ph idx="2" type="ctrTitle"/>
          </p:nvPr>
        </p:nvSpPr>
        <p:spPr>
          <a:xfrm>
            <a:off x="3564275" y="420900"/>
            <a:ext cx="2785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DESCRIPTIVE STATISTICS</a:t>
            </a:r>
            <a:endParaRPr sz="2400"/>
          </a:p>
        </p:txBody>
      </p:sp>
      <p:pic>
        <p:nvPicPr>
          <p:cNvPr id="1532" name="Google Shape;15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50" y="1120775"/>
            <a:ext cx="8571250" cy="20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50" y="3805225"/>
            <a:ext cx="8571251" cy="1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46"/>
          <p:cNvSpPr txBox="1"/>
          <p:nvPr/>
        </p:nvSpPr>
        <p:spPr>
          <a:xfrm>
            <a:off x="3523500" y="3373225"/>
            <a:ext cx="1237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Median Values 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7"/>
          <p:cNvSpPr txBox="1"/>
          <p:nvPr>
            <p:ph idx="2" type="ctrTitle"/>
          </p:nvPr>
        </p:nvSpPr>
        <p:spPr>
          <a:xfrm>
            <a:off x="3661475" y="426500"/>
            <a:ext cx="4982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SELECTION - DECISION TREE (LEVEL 7)</a:t>
            </a:r>
            <a:endParaRPr sz="2400"/>
          </a:p>
        </p:txBody>
      </p:sp>
      <p:pic>
        <p:nvPicPr>
          <p:cNvPr id="1540" name="Google Shape;15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100"/>
            <a:ext cx="8839202" cy="31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8"/>
          <p:cNvSpPr txBox="1"/>
          <p:nvPr>
            <p:ph idx="4294967295" type="ctrTitle"/>
          </p:nvPr>
        </p:nvSpPr>
        <p:spPr>
          <a:xfrm>
            <a:off x="3661475" y="426500"/>
            <a:ext cx="49827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SELECTION WITHOUT CLASS BALANCING- DECISION TREE (LEVEL 5)</a:t>
            </a:r>
            <a:endParaRPr sz="2400"/>
          </a:p>
        </p:txBody>
      </p:sp>
      <p:pic>
        <p:nvPicPr>
          <p:cNvPr id="1546" name="Google Shape;15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150"/>
            <a:ext cx="9143998" cy="23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49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through </a:t>
            </a:r>
            <a:r>
              <a:rPr lang="en"/>
              <a:t>weka</a:t>
            </a:r>
            <a:endParaRPr/>
          </a:p>
        </p:txBody>
      </p:sp>
      <p:pic>
        <p:nvPicPr>
          <p:cNvPr id="1552" name="Google Shape;15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75" y="1065250"/>
            <a:ext cx="6270302" cy="37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49"/>
          <p:cNvSpPr txBox="1"/>
          <p:nvPr/>
        </p:nvSpPr>
        <p:spPr>
          <a:xfrm>
            <a:off x="6668050" y="1110700"/>
            <a:ext cx="2568900" cy="3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Left is the class - red shows employee left and blue shows employees still employed. 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Note: </a:t>
            </a:r>
            <a:r>
              <a:rPr lang="en" sz="800">
                <a:latin typeface="Muli"/>
                <a:ea typeface="Muli"/>
                <a:cs typeface="Muli"/>
                <a:sym typeface="Muli"/>
              </a:rPr>
              <a:t>Convert following into nominal data type from numeric using the unsupervised &gt; attribute filters: work_accident, left, promotion_last_5years, salary, sales</a:t>
            </a:r>
            <a:endParaRPr sz="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We can either select few of these to highlight some insights.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Less attrition if - 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salary is high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Promoted in the last 5 years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No work accident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Satisfaction level is high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54" name="Google Shape;1554;p49"/>
          <p:cNvSpPr txBox="1"/>
          <p:nvPr/>
        </p:nvSpPr>
        <p:spPr>
          <a:xfrm>
            <a:off x="3172775" y="3857375"/>
            <a:ext cx="752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Anaheim"/>
                <a:ea typeface="Anaheim"/>
                <a:cs typeface="Anaheim"/>
                <a:sym typeface="Anaheim"/>
              </a:rPr>
              <a:t>7316 - low salary</a:t>
            </a:r>
            <a:endParaRPr sz="4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Anaheim"/>
                <a:ea typeface="Anaheim"/>
                <a:cs typeface="Anaheim"/>
                <a:sym typeface="Anaheim"/>
              </a:rPr>
              <a:t>6446 - medium salary</a:t>
            </a:r>
            <a:endParaRPr sz="4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Anaheim"/>
                <a:ea typeface="Anaheim"/>
                <a:cs typeface="Anaheim"/>
                <a:sym typeface="Anaheim"/>
              </a:rPr>
              <a:t>1237 - high salary</a:t>
            </a:r>
            <a:endParaRPr sz="4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55" name="Google Shape;1555;p49"/>
          <p:cNvSpPr txBox="1"/>
          <p:nvPr/>
        </p:nvSpPr>
        <p:spPr>
          <a:xfrm>
            <a:off x="4437550" y="2663425"/>
            <a:ext cx="10206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Anaheim"/>
                <a:ea typeface="Anaheim"/>
                <a:cs typeface="Anaheim"/>
                <a:sym typeface="Anaheim"/>
              </a:rPr>
              <a:t>Red color - employees left</a:t>
            </a:r>
            <a:endParaRPr b="1" sz="6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Anaheim"/>
                <a:ea typeface="Anaheim"/>
                <a:cs typeface="Anaheim"/>
                <a:sym typeface="Anaheim"/>
              </a:rPr>
              <a:t>Blue color - employees employed</a:t>
            </a:r>
            <a:endParaRPr b="1" sz="6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4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3" name="Google Shape;143;p24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4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310875" y="2646750"/>
            <a:ext cx="26883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 MSBA-Section A: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Anuja Dixit, Matthew Lock, Kathleen Sebastian, Supriya Shahane, Arpita Sharda, Tatiksha Singh</a:t>
            </a:r>
            <a:endParaRPr/>
          </a:p>
        </p:txBody>
      </p:sp>
      <p:sp>
        <p:nvSpPr>
          <p:cNvPr id="160" name="Google Shape;160;p24"/>
          <p:cNvSpPr txBox="1"/>
          <p:nvPr>
            <p:ph type="ctrTitle"/>
          </p:nvPr>
        </p:nvSpPr>
        <p:spPr>
          <a:xfrm>
            <a:off x="310875" y="463925"/>
            <a:ext cx="3738900" cy="22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Analytics</a:t>
            </a:r>
            <a:endParaRPr/>
          </a:p>
        </p:txBody>
      </p:sp>
      <p:grpSp>
        <p:nvGrpSpPr>
          <p:cNvPr id="161" name="Google Shape;161;p24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2" name="Google Shape;162;p24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4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4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7" name="Google Shape;167;p24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4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74" name="Google Shape;174;p24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4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4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2" name="Google Shape;182;p24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4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24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8" name="Google Shape;198;p24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4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7" name="Google Shape;217;p24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8" name="Google Shape;218;p24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" name="Google Shape;220;p24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7" name="Google Shape;227;p24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2" name="Google Shape;232;p24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5" name="Google Shape;235;p24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" name="Google Shape;236;p24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7" name="Google Shape;237;p24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3" name="Google Shape;253;p24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4" name="Google Shape;254;p24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24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5" name="Google Shape;405;p24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4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25"/>
          <p:cNvGrpSpPr/>
          <p:nvPr/>
        </p:nvGrpSpPr>
        <p:grpSpPr>
          <a:xfrm>
            <a:off x="353090" y="1541922"/>
            <a:ext cx="4844409" cy="1362932"/>
            <a:chOff x="6974992" y="1394136"/>
            <a:chExt cx="596881" cy="630607"/>
          </a:xfrm>
        </p:grpSpPr>
        <p:sp>
          <p:nvSpPr>
            <p:cNvPr id="423" name="Google Shape;423;p2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5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3800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26" name="Google Shape;426;p25"/>
          <p:cNvSpPr txBox="1"/>
          <p:nvPr>
            <p:ph type="title"/>
          </p:nvPr>
        </p:nvSpPr>
        <p:spPr>
          <a:xfrm>
            <a:off x="1439825" y="1920225"/>
            <a:ext cx="35892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considering a SWITCHING JOBS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GallUP</a:t>
            </a:r>
            <a:endParaRPr sz="1000"/>
          </a:p>
        </p:txBody>
      </p:sp>
      <p:sp>
        <p:nvSpPr>
          <p:cNvPr id="427" name="Google Shape;427;p25"/>
          <p:cNvSpPr txBox="1"/>
          <p:nvPr>
            <p:ph type="title"/>
          </p:nvPr>
        </p:nvSpPr>
        <p:spPr>
          <a:xfrm>
            <a:off x="268425" y="977375"/>
            <a:ext cx="22008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</a:t>
            </a:r>
            <a:endParaRPr/>
          </a:p>
        </p:txBody>
      </p:sp>
      <p:grpSp>
        <p:nvGrpSpPr>
          <p:cNvPr id="428" name="Google Shape;428;p25"/>
          <p:cNvGrpSpPr/>
          <p:nvPr/>
        </p:nvGrpSpPr>
        <p:grpSpPr>
          <a:xfrm>
            <a:off x="3830590" y="3072072"/>
            <a:ext cx="4844409" cy="1362932"/>
            <a:chOff x="6974992" y="1394136"/>
            <a:chExt cx="596881" cy="630607"/>
          </a:xfrm>
        </p:grpSpPr>
        <p:sp>
          <p:nvSpPr>
            <p:cNvPr id="429" name="Google Shape;429;p2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25"/>
          <p:cNvSpPr txBox="1"/>
          <p:nvPr>
            <p:ph type="title"/>
          </p:nvPr>
        </p:nvSpPr>
        <p:spPr>
          <a:xfrm>
            <a:off x="6286000" y="3433275"/>
            <a:ext cx="22008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FEELING </a:t>
            </a:r>
            <a:r>
              <a:rPr lang="en" sz="1400"/>
              <a:t>DISCONTENT</a:t>
            </a:r>
            <a:r>
              <a:rPr lang="en" sz="1400"/>
              <a:t> AT WORK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Source: SHRM</a:t>
            </a:r>
            <a:endParaRPr sz="2400"/>
          </a:p>
        </p:txBody>
      </p:sp>
      <p:sp>
        <p:nvSpPr>
          <p:cNvPr id="432" name="Google Shape;432;p25"/>
          <p:cNvSpPr txBox="1"/>
          <p:nvPr>
            <p:ph type="title"/>
          </p:nvPr>
        </p:nvSpPr>
        <p:spPr>
          <a:xfrm>
            <a:off x="2004225" y="379650"/>
            <a:ext cx="5135100" cy="7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WHY SHOULD WE CARE?</a:t>
            </a:r>
            <a:endParaRPr sz="4800"/>
          </a:p>
        </p:txBody>
      </p:sp>
      <p:sp>
        <p:nvSpPr>
          <p:cNvPr id="433" name="Google Shape;433;p25"/>
          <p:cNvSpPr txBox="1"/>
          <p:nvPr/>
        </p:nvSpPr>
        <p:spPr>
          <a:xfrm>
            <a:off x="515550" y="1675175"/>
            <a:ext cx="1038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51</a:t>
            </a:r>
            <a:r>
              <a:rPr lang="en" sz="4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%</a:t>
            </a:r>
            <a:endParaRPr sz="48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3915700" y="3251338"/>
            <a:ext cx="2370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50%-60%</a:t>
            </a:r>
            <a:endParaRPr sz="48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6"/>
          <p:cNvGrpSpPr/>
          <p:nvPr/>
        </p:nvGrpSpPr>
        <p:grpSpPr>
          <a:xfrm>
            <a:off x="353090" y="1541922"/>
            <a:ext cx="4844409" cy="1362932"/>
            <a:chOff x="6974992" y="1394136"/>
            <a:chExt cx="596881" cy="630607"/>
          </a:xfrm>
        </p:grpSpPr>
        <p:sp>
          <p:nvSpPr>
            <p:cNvPr id="440" name="Google Shape;440;p26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26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3800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43" name="Google Shape;443;p26"/>
          <p:cNvSpPr txBox="1"/>
          <p:nvPr>
            <p:ph type="title"/>
          </p:nvPr>
        </p:nvSpPr>
        <p:spPr>
          <a:xfrm>
            <a:off x="1657075" y="1928475"/>
            <a:ext cx="3300000" cy="5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Have employee retention as a top priority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Future Workplace &amp; kronos</a:t>
            </a:r>
            <a:endParaRPr sz="1000"/>
          </a:p>
        </p:txBody>
      </p:sp>
      <p:sp>
        <p:nvSpPr>
          <p:cNvPr id="444" name="Google Shape;444;p26"/>
          <p:cNvSpPr txBox="1"/>
          <p:nvPr>
            <p:ph type="title"/>
          </p:nvPr>
        </p:nvSpPr>
        <p:spPr>
          <a:xfrm>
            <a:off x="268425" y="977375"/>
            <a:ext cx="22008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EMPLOYERS</a:t>
            </a:r>
            <a:endParaRPr/>
          </a:p>
        </p:txBody>
      </p:sp>
      <p:grpSp>
        <p:nvGrpSpPr>
          <p:cNvPr id="445" name="Google Shape;445;p26"/>
          <p:cNvGrpSpPr/>
          <p:nvPr/>
        </p:nvGrpSpPr>
        <p:grpSpPr>
          <a:xfrm>
            <a:off x="3830590" y="3072072"/>
            <a:ext cx="4844409" cy="1362932"/>
            <a:chOff x="6974992" y="1394136"/>
            <a:chExt cx="596881" cy="630607"/>
          </a:xfrm>
        </p:grpSpPr>
        <p:sp>
          <p:nvSpPr>
            <p:cNvPr id="446" name="Google Shape;446;p26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6"/>
          <p:cNvSpPr txBox="1"/>
          <p:nvPr>
            <p:ph type="title"/>
          </p:nvPr>
        </p:nvSpPr>
        <p:spPr>
          <a:xfrm>
            <a:off x="4957075" y="3404650"/>
            <a:ext cx="36717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HR leaders say employee burnout is responsible for up to 50% of their annual workforce turnover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</a:rPr>
              <a:t>Source: Bonus.ly</a:t>
            </a:r>
            <a:endParaRPr sz="1000"/>
          </a:p>
        </p:txBody>
      </p:sp>
      <p:sp>
        <p:nvSpPr>
          <p:cNvPr id="449" name="Google Shape;449;p26"/>
          <p:cNvSpPr txBox="1"/>
          <p:nvPr>
            <p:ph type="title"/>
          </p:nvPr>
        </p:nvSpPr>
        <p:spPr>
          <a:xfrm>
            <a:off x="2004225" y="379650"/>
            <a:ext cx="5135100" cy="7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WHY SHOULD WE CARE?</a:t>
            </a:r>
            <a:endParaRPr sz="4800"/>
          </a:p>
        </p:txBody>
      </p:sp>
      <p:sp>
        <p:nvSpPr>
          <p:cNvPr id="450" name="Google Shape;450;p26"/>
          <p:cNvSpPr txBox="1"/>
          <p:nvPr/>
        </p:nvSpPr>
        <p:spPr>
          <a:xfrm>
            <a:off x="279775" y="1675175"/>
            <a:ext cx="1377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87%</a:t>
            </a:r>
            <a:endParaRPr sz="48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1" name="Google Shape;451;p26"/>
          <p:cNvSpPr txBox="1"/>
          <p:nvPr/>
        </p:nvSpPr>
        <p:spPr>
          <a:xfrm>
            <a:off x="3717700" y="3251338"/>
            <a:ext cx="1377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46</a:t>
            </a:r>
            <a:r>
              <a:rPr lang="en" sz="4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%</a:t>
            </a:r>
            <a:endParaRPr sz="48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/>
          <p:nvPr/>
        </p:nvSpPr>
        <p:spPr>
          <a:xfrm>
            <a:off x="3593250" y="14696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3593250" y="51452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 txBox="1"/>
          <p:nvPr>
            <p:ph type="ctrTitle"/>
          </p:nvPr>
        </p:nvSpPr>
        <p:spPr>
          <a:xfrm>
            <a:off x="3664525" y="1055300"/>
            <a:ext cx="26298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r>
              <a:rPr lang="en"/>
              <a:t>INTRODUCTION &amp;</a:t>
            </a:r>
            <a:r>
              <a:rPr lang="en"/>
              <a:t> OBJECTIVES</a:t>
            </a:r>
            <a:endParaRPr/>
          </a:p>
        </p:txBody>
      </p:sp>
      <p:sp>
        <p:nvSpPr>
          <p:cNvPr id="459" name="Google Shape;459;p27"/>
          <p:cNvSpPr txBox="1"/>
          <p:nvPr>
            <p:ph idx="2" type="ctrTitle"/>
          </p:nvPr>
        </p:nvSpPr>
        <p:spPr>
          <a:xfrm>
            <a:off x="3664525" y="2014525"/>
            <a:ext cx="27318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 Exploratory Data  analysis</a:t>
            </a:r>
            <a:endParaRPr/>
          </a:p>
        </p:txBody>
      </p:sp>
      <p:grpSp>
        <p:nvGrpSpPr>
          <p:cNvPr id="460" name="Google Shape;460;p27"/>
          <p:cNvGrpSpPr/>
          <p:nvPr/>
        </p:nvGrpSpPr>
        <p:grpSpPr>
          <a:xfrm>
            <a:off x="0" y="514525"/>
            <a:ext cx="4600713" cy="3725949"/>
            <a:chOff x="0" y="982900"/>
            <a:chExt cx="4600713" cy="3725949"/>
          </a:xfrm>
        </p:grpSpPr>
        <p:grpSp>
          <p:nvGrpSpPr>
            <p:cNvPr id="461" name="Google Shape;461;p27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62" name="Google Shape;462;p27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fmla="val 4313" name="adj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rect b="b" l="l" r="r" t="t"/>
                <a:pathLst>
                  <a:path extrusionOk="0" h="74336" w="53747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27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65" name="Google Shape;465;p27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27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71" name="Google Shape;471;p27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rect b="b" l="l" r="r" t="t"/>
                <a:pathLst>
                  <a:path extrusionOk="0" h="10878" w="11174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rect b="b" l="l" r="r" t="t"/>
                <a:pathLst>
                  <a:path extrusionOk="0" h="14973" w="8949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rect b="b" l="l" r="r" t="t"/>
                <a:pathLst>
                  <a:path extrusionOk="0" h="6662" w="5037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rect b="b" l="l" r="r" t="t"/>
                <a:pathLst>
                  <a:path extrusionOk="0" h="253" w="47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rect b="b" l="l" r="r" t="t"/>
                <a:pathLst>
                  <a:path extrusionOk="0" h="3249" w="4283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rect b="b" l="l" r="r" t="t"/>
                <a:pathLst>
                  <a:path extrusionOk="0" h="1907" w="320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rect b="b" l="l" r="r" t="t"/>
                <a:pathLst>
                  <a:path extrusionOk="0" h="5249" w="2418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rect b="b" l="l" r="r" t="t"/>
                <a:pathLst>
                  <a:path extrusionOk="0" h="5439" w="4753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rect b="b" l="l" r="r" t="t"/>
                <a:pathLst>
                  <a:path extrusionOk="0" h="5563" w="6441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rect b="b" l="l" r="r" t="t"/>
                <a:pathLst>
                  <a:path extrusionOk="0" h="2578" w="6895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rect b="b" l="l" r="r" t="t"/>
                <a:pathLst>
                  <a:path extrusionOk="0" h="526" w="19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rect b="b" l="l" r="r" t="t"/>
                <a:pathLst>
                  <a:path extrusionOk="0" h="526" w="228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rect b="b" l="l" r="r" t="t"/>
                <a:pathLst>
                  <a:path extrusionOk="0" h="461" w="266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rect b="b" l="l" r="r" t="t"/>
                <a:pathLst>
                  <a:path extrusionOk="0" h="1315" w="2362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rect b="b" l="l" r="r" t="t"/>
                <a:pathLst>
                  <a:path extrusionOk="0" h="14328" w="12994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rect b="b" l="l" r="r" t="t"/>
                <a:pathLst>
                  <a:path extrusionOk="0" h="8382" w="5558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rect b="b" l="l" r="r" t="t"/>
                <a:pathLst>
                  <a:path extrusionOk="0" h="281" w="328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rect b="b" l="l" r="r" t="t"/>
                <a:pathLst>
                  <a:path extrusionOk="0" h="59" w="8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rect b="b" l="l" r="r" t="t"/>
                <a:pathLst>
                  <a:path extrusionOk="0" h="2037" w="1781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rect b="b" l="l" r="r" t="t"/>
                <a:pathLst>
                  <a:path extrusionOk="0" h="8459" w="7396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rect b="b" l="l" r="r" t="t"/>
                <a:pathLst>
                  <a:path extrusionOk="0" h="6023" w="6318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rect b="b" l="l" r="r" t="t"/>
                <a:pathLst>
                  <a:path extrusionOk="0" h="47928" w="8526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rect b="b" l="l" r="r" t="t"/>
                <a:pathLst>
                  <a:path extrusionOk="0" h="1289" w="4025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rect b="b" l="l" r="r" t="t"/>
                <a:pathLst>
                  <a:path extrusionOk="0" h="1172" w="123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rect b="b" l="l" r="r" t="t"/>
                <a:pathLst>
                  <a:path extrusionOk="0" h="12051" w="2068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rect b="b" l="l" r="r" t="t"/>
                <a:pathLst>
                  <a:path extrusionOk="0" h="42677" w="15978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rect b="b" l="l" r="r" t="t"/>
                <a:pathLst>
                  <a:path extrusionOk="0" h="2854" w="4383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rect b="b" l="l" r="r" t="t"/>
                <a:pathLst>
                  <a:path extrusionOk="0" h="653" w="50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rect b="b" l="l" r="r" t="t"/>
                <a:pathLst>
                  <a:path extrusionOk="0" h="654" w="503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rect b="b" l="l" r="r" t="t"/>
                <a:pathLst>
                  <a:path extrusionOk="0" h="261" w="403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rect b="b" l="l" r="r" t="t"/>
                <a:pathLst>
                  <a:path extrusionOk="0" h="1260" w="891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7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rect b="b" l="l" r="r" t="t"/>
                <a:pathLst>
                  <a:path extrusionOk="0" h="462" w="1444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7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rect b="b" l="l" r="r" t="t"/>
                <a:pathLst>
                  <a:path extrusionOk="0" h="1890" w="2127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rect b="b" l="l" r="r" t="t"/>
                <a:pathLst>
                  <a:path extrusionOk="0" h="656" w="1257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rect b="b" l="l" r="r" t="t"/>
                <a:pathLst>
                  <a:path extrusionOk="0" h="330" w="1121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7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rect b="b" l="l" r="r" t="t"/>
                <a:pathLst>
                  <a:path extrusionOk="0" h="599" w="1185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rect b="b" l="l" r="r" t="t"/>
                <a:pathLst>
                  <a:path extrusionOk="0" h="731" w="102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rect b="b" l="l" r="r" t="t"/>
                <a:pathLst>
                  <a:path extrusionOk="0" h="577" w="1419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rect b="b" l="l" r="r" t="t"/>
                <a:pathLst>
                  <a:path extrusionOk="0" h="1030" w="88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rect b="b" l="l" r="r" t="t"/>
                <a:pathLst>
                  <a:path extrusionOk="0" h="261" w="40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7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rect b="b" l="l" r="r" t="t"/>
                <a:pathLst>
                  <a:path extrusionOk="0" h="1024" w="9896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rect b="b" l="l" r="r" t="t"/>
                <a:pathLst>
                  <a:path extrusionOk="0" h="1185" w="554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rect b="b" l="l" r="r" t="t"/>
                <a:pathLst>
                  <a:path extrusionOk="0" h="1185" w="55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7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rect b="b" l="l" r="r" t="t"/>
                <a:pathLst>
                  <a:path extrusionOk="0" h="1185" w="556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7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rect b="b" l="l" r="r" t="t"/>
                <a:pathLst>
                  <a:path extrusionOk="0" h="1185" w="553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rect b="b" l="l" r="r" t="t"/>
                <a:pathLst>
                  <a:path extrusionOk="0" h="25927" w="28949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rect b="b" l="l" r="r" t="t"/>
                <a:pathLst>
                  <a:path extrusionOk="0" h="33468" w="28048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7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rect b="b" l="l" r="r" t="t"/>
                <a:pathLst>
                  <a:path extrusionOk="0" h="1498" w="276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7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rect b="b" l="l" r="r" t="t"/>
                <a:pathLst>
                  <a:path extrusionOk="0" h="3572" w="296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rect b="b" l="l" r="r" t="t"/>
                <a:pathLst>
                  <a:path extrusionOk="0" h="2442" w="2073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rect b="b" l="l" r="r" t="t"/>
                <a:pathLst>
                  <a:path extrusionOk="0" h="28795" w="24103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rect b="b" l="l" r="r" t="t"/>
                <a:pathLst>
                  <a:path extrusionOk="0" h="3024" w="2001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rect b="b" l="l" r="r" t="t"/>
                <a:pathLst>
                  <a:path extrusionOk="0" h="10595" w="8211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rect b="b" l="l" r="r" t="t"/>
                <a:pathLst>
                  <a:path extrusionOk="0" h="6060" w="4882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rect b="b" l="l" r="r" t="t"/>
                <a:pathLst>
                  <a:path extrusionOk="0" h="3160" w="419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7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rect b="b" l="l" r="r" t="t"/>
                <a:pathLst>
                  <a:path extrusionOk="0" h="2819" w="2255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7" name="Google Shape;527;p27"/>
          <p:cNvSpPr/>
          <p:nvPr/>
        </p:nvSpPr>
        <p:spPr>
          <a:xfrm>
            <a:off x="3628875" y="24589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7"/>
          <p:cNvSpPr txBox="1"/>
          <p:nvPr>
            <p:ph idx="2" type="ctrTitle"/>
          </p:nvPr>
        </p:nvSpPr>
        <p:spPr>
          <a:xfrm>
            <a:off x="3700150" y="2458975"/>
            <a:ext cx="27318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Models &amp; Key insights</a:t>
            </a: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6125825" y="9107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7"/>
          <p:cNvSpPr txBox="1"/>
          <p:nvPr>
            <p:ph type="ctrTitle"/>
          </p:nvPr>
        </p:nvSpPr>
        <p:spPr>
          <a:xfrm>
            <a:off x="6183375" y="834925"/>
            <a:ext cx="2114100" cy="6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Next Steps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8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536" name="Google Shape;536;p28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8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542" name="Google Shape;542;p28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543" name="Google Shape;543;p28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8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546" name="Google Shape;546;p28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1" name="Google Shape;551;p28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552" name="Google Shape;552;p28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28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8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8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8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560" name="Google Shape;560;p28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8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563" name="Google Shape;563;p28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4" name="Google Shape;564;p28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565" name="Google Shape;565;p28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8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67" name="Google Shape;567;p28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9" name="Google Shape;579;p28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580" name="Google Shape;580;p28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28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609" name="Google Shape;609;p28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9" name="Google Shape;619;p28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28"/>
          <p:cNvSpPr txBox="1"/>
          <p:nvPr>
            <p:ph type="ctrTitle"/>
          </p:nvPr>
        </p:nvSpPr>
        <p:spPr>
          <a:xfrm>
            <a:off x="541875" y="2742275"/>
            <a:ext cx="33804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</a:pPr>
            <a:r>
              <a:rPr lang="en"/>
              <a:t>INTRODUCTION &amp; OBJECTIVE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9"/>
          <p:cNvSpPr/>
          <p:nvPr/>
        </p:nvSpPr>
        <p:spPr>
          <a:xfrm>
            <a:off x="676630" y="1517439"/>
            <a:ext cx="667500" cy="66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9"/>
          <p:cNvSpPr/>
          <p:nvPr/>
        </p:nvSpPr>
        <p:spPr>
          <a:xfrm>
            <a:off x="3431231" y="3201039"/>
            <a:ext cx="667500" cy="66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9"/>
          <p:cNvSpPr/>
          <p:nvPr/>
        </p:nvSpPr>
        <p:spPr>
          <a:xfrm>
            <a:off x="626289" y="147124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Staatliches"/>
                <a:ea typeface="Staatliches"/>
                <a:cs typeface="Staatliches"/>
                <a:sym typeface="Staatliches"/>
              </a:rPr>
              <a:t>1</a:t>
            </a:r>
            <a:endParaRPr b="1" sz="3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39" name="Google Shape;639;p29"/>
          <p:cNvSpPr/>
          <p:nvPr/>
        </p:nvSpPr>
        <p:spPr>
          <a:xfrm>
            <a:off x="3380890" y="3154847"/>
            <a:ext cx="6675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Staatliches"/>
                <a:ea typeface="Staatliches"/>
                <a:cs typeface="Staatliches"/>
                <a:sym typeface="Staatliches"/>
              </a:rPr>
              <a:t>2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40" name="Google Shape;640;p29"/>
          <p:cNvSpPr txBox="1"/>
          <p:nvPr>
            <p:ph type="ctrTitle"/>
          </p:nvPr>
        </p:nvSpPr>
        <p:spPr>
          <a:xfrm>
            <a:off x="1344125" y="1253900"/>
            <a:ext cx="2844000" cy="11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Identify Major Factors contributing to employee churn</a:t>
            </a:r>
            <a:endParaRPr sz="2000"/>
          </a:p>
        </p:txBody>
      </p:sp>
      <p:sp>
        <p:nvSpPr>
          <p:cNvPr id="641" name="Google Shape;641;p29"/>
          <p:cNvSpPr txBox="1"/>
          <p:nvPr>
            <p:ph idx="2" type="ctrTitle"/>
          </p:nvPr>
        </p:nvSpPr>
        <p:spPr>
          <a:xfrm>
            <a:off x="4191200" y="3060650"/>
            <a:ext cx="24342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PREDICT THE EMPLOYEES MOST LIKELY to LEAVE</a:t>
            </a:r>
            <a:endParaRPr sz="2000"/>
          </a:p>
        </p:txBody>
      </p:sp>
      <p:sp>
        <p:nvSpPr>
          <p:cNvPr id="642" name="Google Shape;642;p29"/>
          <p:cNvSpPr txBox="1"/>
          <p:nvPr>
            <p:ph idx="4" type="ctrTitle"/>
          </p:nvPr>
        </p:nvSpPr>
        <p:spPr>
          <a:xfrm>
            <a:off x="3668675" y="428150"/>
            <a:ext cx="1561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OBJECTIVES</a:t>
            </a:r>
            <a:endParaRPr sz="2400"/>
          </a:p>
        </p:txBody>
      </p:sp>
      <p:grpSp>
        <p:nvGrpSpPr>
          <p:cNvPr id="643" name="Google Shape;643;p29"/>
          <p:cNvGrpSpPr/>
          <p:nvPr/>
        </p:nvGrpSpPr>
        <p:grpSpPr>
          <a:xfrm>
            <a:off x="4080534" y="1253891"/>
            <a:ext cx="1718376" cy="1650536"/>
            <a:chOff x="411609" y="1049416"/>
            <a:chExt cx="1718376" cy="1650536"/>
          </a:xfrm>
        </p:grpSpPr>
        <p:sp>
          <p:nvSpPr>
            <p:cNvPr id="644" name="Google Shape;644;p29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957556" y="1172928"/>
              <a:ext cx="152647" cy="127132"/>
            </a:xfrm>
            <a:custGeom>
              <a:rect b="b" l="l" r="r" t="t"/>
              <a:pathLst>
                <a:path extrusionOk="0" h="8002" w="9608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6" name="Google Shape;646;p29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647" name="Google Shape;647;p29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rect b="b" l="l" r="r" t="t"/>
                <a:pathLst>
                  <a:path extrusionOk="0" h="15812" w="15815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rect b="b" l="l" r="r" t="t"/>
                <a:pathLst>
                  <a:path extrusionOk="0" h="7904" w="8081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9" name="Google Shape;649;p29"/>
            <p:cNvSpPr/>
            <p:nvPr/>
          </p:nvSpPr>
          <p:spPr>
            <a:xfrm>
              <a:off x="726357" y="1601522"/>
              <a:ext cx="1316216" cy="487333"/>
            </a:xfrm>
            <a:custGeom>
              <a:rect b="b" l="l" r="r" t="t"/>
              <a:pathLst>
                <a:path extrusionOk="0" h="30674" w="82846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11609" y="2697807"/>
              <a:ext cx="1718376" cy="2145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29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652" name="Google Shape;652;p29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rect b="b" l="l" r="r" t="t"/>
                <a:pathLst>
                  <a:path extrusionOk="0" h="18512" w="13216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rect b="b" l="l" r="r" t="t"/>
                <a:pathLst>
                  <a:path extrusionOk="0" h="6859" w="7771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rect b="b" l="l" r="r" t="t"/>
                <a:pathLst>
                  <a:path extrusionOk="0" h="7015" w="507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rect b="b" l="l" r="r" t="t"/>
                <a:pathLst>
                  <a:path extrusionOk="0" h="139" w="7173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rect b="b" l="l" r="r" t="t"/>
                <a:pathLst>
                  <a:path extrusionOk="0" h="136" w="7173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7" name="Google Shape;657;p29"/>
            <p:cNvSpPr/>
            <p:nvPr/>
          </p:nvSpPr>
          <p:spPr>
            <a:xfrm>
              <a:off x="1019624" y="1242830"/>
              <a:ext cx="462231" cy="99678"/>
            </a:xfrm>
            <a:custGeom>
              <a:rect b="b" l="l" r="r" t="t"/>
              <a:pathLst>
                <a:path extrusionOk="0" h="6274" w="29094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1108817" y="1347370"/>
              <a:ext cx="49617" cy="134249"/>
            </a:xfrm>
            <a:custGeom>
              <a:rect b="b" l="l" r="r" t="t"/>
              <a:pathLst>
                <a:path extrusionOk="0" h="8450" w="3123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319421" y="1347370"/>
              <a:ext cx="49680" cy="134249"/>
            </a:xfrm>
            <a:custGeom>
              <a:rect b="b" l="l" r="r" t="t"/>
              <a:pathLst>
                <a:path extrusionOk="0" h="8450" w="3127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389628" y="1268504"/>
              <a:ext cx="49664" cy="213115"/>
            </a:xfrm>
            <a:custGeom>
              <a:rect b="b" l="l" r="r" t="t"/>
              <a:pathLst>
                <a:path extrusionOk="0" h="13414" w="3126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1044552" y="1439343"/>
              <a:ext cx="49680" cy="45184"/>
            </a:xfrm>
            <a:custGeom>
              <a:rect b="b" l="l" r="r" t="t"/>
              <a:pathLst>
                <a:path extrusionOk="0" h="2844" w="3127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1179008" y="1407965"/>
              <a:ext cx="49633" cy="73654"/>
            </a:xfrm>
            <a:custGeom>
              <a:rect b="b" l="l" r="r" t="t"/>
              <a:pathLst>
                <a:path extrusionOk="0" h="4636" w="3124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1249214" y="1391092"/>
              <a:ext cx="49633" cy="90527"/>
            </a:xfrm>
            <a:custGeom>
              <a:rect b="b" l="l" r="r" t="t"/>
              <a:pathLst>
                <a:path extrusionOk="0" h="5698" w="3124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1106783" y="1495426"/>
              <a:ext cx="53668" cy="4004"/>
            </a:xfrm>
            <a:custGeom>
              <a:rect b="b" l="l" r="r" t="t"/>
              <a:pathLst>
                <a:path extrusionOk="0" h="252" w="3378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1045028" y="1495426"/>
              <a:ext cx="53652" cy="4004"/>
            </a:xfrm>
            <a:custGeom>
              <a:rect b="b" l="l" r="r" t="t"/>
              <a:pathLst>
                <a:path extrusionOk="0" h="252" w="3377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1388421" y="1495426"/>
              <a:ext cx="60674" cy="4004"/>
            </a:xfrm>
            <a:custGeom>
              <a:rect b="b" l="l" r="r" t="t"/>
              <a:pathLst>
                <a:path extrusionOk="0" h="252" w="3819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1314671" y="1495426"/>
              <a:ext cx="60674" cy="4004"/>
            </a:xfrm>
            <a:custGeom>
              <a:rect b="b" l="l" r="r" t="t"/>
              <a:pathLst>
                <a:path extrusionOk="0" h="252" w="3819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1245243" y="1495426"/>
              <a:ext cx="53604" cy="4004"/>
            </a:xfrm>
            <a:custGeom>
              <a:rect b="b" l="l" r="r" t="t"/>
              <a:pathLst>
                <a:path extrusionOk="0" h="252" w="3374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1172653" y="1495426"/>
              <a:ext cx="53668" cy="4004"/>
            </a:xfrm>
            <a:custGeom>
              <a:rect b="b" l="l" r="r" t="t"/>
              <a:pathLst>
                <a:path extrusionOk="0" h="252" w="3378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0" name="Google Shape;670;p29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671" name="Google Shape;671;p29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rect b="b" l="l" r="r" t="t"/>
                <a:pathLst>
                  <a:path extrusionOk="0" h="13227" w="27585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rect b="b" l="l" r="r" t="t"/>
                <a:pathLst>
                  <a:path extrusionOk="0" h="6015" w="24694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rect b="b" l="l" r="r" t="t"/>
                <a:pathLst>
                  <a:path extrusionOk="0" h="3217" w="23694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rect b="b" l="l" r="r" t="t"/>
                <a:pathLst>
                  <a:path extrusionOk="0" h="546" w="546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9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rect b="b" l="l" r="r" t="t"/>
                <a:pathLst>
                  <a:path extrusionOk="0" h="547" w="546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9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rect b="b" l="l" r="r" t="t"/>
                <a:pathLst>
                  <a:path extrusionOk="0" h="547" w="547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7" name="Google Shape;677;p29"/>
            <p:cNvSpPr/>
            <p:nvPr/>
          </p:nvSpPr>
          <p:spPr>
            <a:xfrm>
              <a:off x="1270043" y="2677853"/>
              <a:ext cx="6673" cy="9612"/>
            </a:xfrm>
            <a:custGeom>
              <a:rect b="b" l="l" r="r" t="t"/>
              <a:pathLst>
                <a:path extrusionOk="0" h="605" w="42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29"/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rect b="b" l="l" r="r" t="t"/>
                <a:pathLst>
                  <a:path extrusionOk="0" h="6333" w="9145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9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rect b="b" l="l" r="r" t="t"/>
                <a:pathLst>
                  <a:path extrusionOk="0" h="687" w="688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rect b="b" l="l" r="r" t="t"/>
                <a:pathLst>
                  <a:path extrusionOk="0" h="687" w="689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rect b="b" l="l" r="r" t="t"/>
                <a:pathLst>
                  <a:path extrusionOk="0" h="687" w="684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rect b="b" l="l" r="r" t="t"/>
                <a:pathLst>
                  <a:path extrusionOk="0" h="25408" w="24922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rect b="b" l="l" r="r" t="t"/>
                <a:pathLst>
                  <a:path extrusionOk="0" h="4277" w="917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rect b="b" l="l" r="r" t="t"/>
                <a:pathLst>
                  <a:path extrusionOk="0" h="170" w="8255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rect b="b" l="l" r="r" t="t"/>
                <a:pathLst>
                  <a:path extrusionOk="0" h="512" w="441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rect b="b" l="l" r="r" t="t"/>
                <a:pathLst>
                  <a:path extrusionOk="0" h="971" w="1454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rect b="b" l="l" r="r" t="t"/>
                <a:pathLst>
                  <a:path extrusionOk="0" h="4277" w="9171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rect b="b" l="l" r="r" t="t"/>
                <a:pathLst>
                  <a:path extrusionOk="0" h="170" w="8251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rect b="b" l="l" r="r" t="t"/>
                <a:pathLst>
                  <a:path extrusionOk="0" h="512" w="442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rect b="b" l="l" r="r" t="t"/>
                <a:pathLst>
                  <a:path extrusionOk="0" h="605" w="419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rect b="b" l="l" r="r" t="t"/>
                <a:pathLst>
                  <a:path extrusionOk="0" h="971" w="1451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rect b="b" l="l" r="r" t="t"/>
                <a:pathLst>
                  <a:path extrusionOk="0" h="11531" w="8189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9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rect b="b" l="l" r="r" t="t"/>
                <a:pathLst>
                  <a:path extrusionOk="0" h="15849" w="7448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9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rect b="b" l="l" r="r" t="t"/>
                <a:pathLst>
                  <a:path extrusionOk="0" h="453" w="46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rect b="b" l="l" r="r" t="t"/>
                <a:pathLst>
                  <a:path extrusionOk="0" h="453" w="456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rect b="b" l="l" r="r" t="t"/>
                <a:pathLst>
                  <a:path extrusionOk="0" h="2156" w="666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rect b="b" l="l" r="r" t="t"/>
                <a:pathLst>
                  <a:path extrusionOk="0" h="720" w="1326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rect b="b" l="l" r="r" t="t"/>
                <a:pathLst>
                  <a:path extrusionOk="0" h="1279" w="232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rect b="b" l="l" r="r" t="t"/>
                <a:pathLst>
                  <a:path extrusionOk="0" h="4403" w="7605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rect b="b" l="l" r="r" t="t"/>
                <a:pathLst>
                  <a:path extrusionOk="0" h="852" w="64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rect b="b" l="l" r="r" t="t"/>
                <a:pathLst>
                  <a:path extrusionOk="0" h="20828" w="19169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rect b="b" l="l" r="r" t="t"/>
                <a:pathLst>
                  <a:path extrusionOk="0" h="1054" w="4137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rect b="b" l="l" r="r" t="t"/>
                <a:pathLst>
                  <a:path extrusionOk="0" h="8193" w="2612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rect b="b" l="l" r="r" t="t"/>
                <a:pathLst>
                  <a:path extrusionOk="0" h="551" w="1282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rect b="b" l="l" r="r" t="t"/>
                <a:pathLst>
                  <a:path extrusionOk="0" h="1477" w="562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rect b="b" l="l" r="r" t="t"/>
                <a:pathLst>
                  <a:path extrusionOk="0" h="1313" w="703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rect b="b" l="l" r="r" t="t"/>
                <a:pathLst>
                  <a:path extrusionOk="0" h="1144" w="1081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rect b="b" l="l" r="r" t="t"/>
                <a:pathLst>
                  <a:path extrusionOk="0" h="1414" w="1417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rect b="b" l="l" r="r" t="t"/>
                <a:pathLst>
                  <a:path extrusionOk="0" h="791" w="1353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rect b="b" l="l" r="r" t="t"/>
                <a:pathLst>
                  <a:path extrusionOk="0" h="1292" w="946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rect b="b" l="l" r="r" t="t"/>
                <a:pathLst>
                  <a:path extrusionOk="0" h="793" w="1051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rect b="b" l="l" r="r" t="t"/>
                <a:pathLst>
                  <a:path extrusionOk="0" h="711" w="1029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rect b="b" l="l" r="r" t="t"/>
                <a:pathLst>
                  <a:path extrusionOk="0" h="968" w="792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rect b="b" l="l" r="r" t="t"/>
                <a:pathLst>
                  <a:path extrusionOk="0" h="1198" w="707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rect b="b" l="l" r="r" t="t"/>
                <a:pathLst>
                  <a:path extrusionOk="0" h="783" w="1297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rect b="b" l="l" r="r" t="t"/>
                <a:pathLst>
                  <a:path extrusionOk="0" h="923" w="61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rect b="b" l="l" r="r" t="t"/>
                <a:pathLst>
                  <a:path extrusionOk="0" h="800" w="1222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rect b="b" l="l" r="r" t="t"/>
                <a:pathLst>
                  <a:path extrusionOk="0" h="1032" w="1003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rect b="b" l="l" r="r" t="t"/>
                <a:pathLst>
                  <a:path extrusionOk="0" h="1039" w="165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rect b="b" l="l" r="r" t="t"/>
                <a:pathLst>
                  <a:path extrusionOk="0" h="736" w="1233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rect b="b" l="l" r="r" t="t"/>
                <a:pathLst>
                  <a:path extrusionOk="0" h="662" w="15285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rect b="b" l="l" r="r" t="t"/>
                <a:pathLst>
                  <a:path extrusionOk="0" h="8193" w="2604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rect b="b" l="l" r="r" t="t"/>
                <a:pathLst>
                  <a:path extrusionOk="0" h="912" w="289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rect b="b" l="l" r="r" t="t"/>
                <a:pathLst>
                  <a:path extrusionOk="0" h="8573" w="2675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rect b="b" l="l" r="r" t="t"/>
                <a:pathLst>
                  <a:path extrusionOk="0" h="30435" w="25265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rect b="b" l="l" r="r" t="t"/>
                <a:pathLst>
                  <a:path extrusionOk="0" h="8240" w="5771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rect b="b" l="l" r="r" t="t"/>
                <a:pathLst>
                  <a:path extrusionOk="0" h="1593" w="624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rect b="b" l="l" r="r" t="t"/>
                <a:pathLst>
                  <a:path extrusionOk="0" h="2097" w="255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rect b="b" l="l" r="r" t="t"/>
                <a:pathLst>
                  <a:path extrusionOk="0" h="2183" w="536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rect b="b" l="l" r="r" t="t"/>
                <a:pathLst>
                  <a:path extrusionOk="0" h="2186" w="278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rect b="b" l="l" r="r" t="t"/>
                <a:pathLst>
                  <a:path extrusionOk="0" h="135" w="6037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rect b="b" l="l" r="r" t="t"/>
                <a:pathLst>
                  <a:path extrusionOk="0" h="135" w="6869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rect b="b" l="l" r="r" t="t"/>
                <a:pathLst>
                  <a:path extrusionOk="0" h="24380" w="10627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rect b="b" l="l" r="r" t="t"/>
                <a:pathLst>
                  <a:path extrusionOk="0" h="90" w="723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rect b="b" l="l" r="r" t="t"/>
                <a:pathLst>
                  <a:path extrusionOk="0" h="4778" w="1122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rect b="b" l="l" r="r" t="t"/>
                <a:pathLst>
                  <a:path extrusionOk="0" h="4935" w="24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rect b="b" l="l" r="r" t="t"/>
                <a:pathLst>
                  <a:path extrusionOk="0" h="24165" w="4443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rect b="b" l="l" r="r" t="t"/>
                <a:pathLst>
                  <a:path extrusionOk="0" h="11724" w="16827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rect b="b" l="l" r="r" t="t"/>
                <a:pathLst>
                  <a:path extrusionOk="0" h="10780" w="18131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rect b="b" l="l" r="r" t="t"/>
                <a:pathLst>
                  <a:path extrusionOk="0" h="12660" w="25216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rect b="b" l="l" r="r" t="t"/>
                <a:pathLst>
                  <a:path extrusionOk="0" h="1690" w="1592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9" name="Google Shape;749;p29"/>
            <p:cNvSpPr/>
            <p:nvPr/>
          </p:nvSpPr>
          <p:spPr>
            <a:xfrm>
              <a:off x="1034447" y="2129893"/>
              <a:ext cx="993096" cy="568995"/>
            </a:xfrm>
            <a:custGeom>
              <a:rect b="b" l="l" r="r" t="t"/>
              <a:pathLst>
                <a:path extrusionOk="0" h="35814" w="62508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95372" y="2633241"/>
              <a:ext cx="141589" cy="66028"/>
            </a:xfrm>
            <a:custGeom>
              <a:rect b="b" l="l" r="r" t="t"/>
              <a:pathLst>
                <a:path extrusionOk="0" h="4156" w="8912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95594" y="2691627"/>
              <a:ext cx="127434" cy="2621"/>
            </a:xfrm>
            <a:custGeom>
              <a:rect b="b" l="l" r="r" t="t"/>
              <a:pathLst>
                <a:path extrusionOk="0" h="165" w="8021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872998" y="2677154"/>
              <a:ext cx="6768" cy="7880"/>
            </a:xfrm>
            <a:custGeom>
              <a:rect b="b" l="l" r="r" t="t"/>
              <a:pathLst>
                <a:path extrusionOk="0" h="496" w="426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877796" y="2678456"/>
              <a:ext cx="6482" cy="9358"/>
            </a:xfrm>
            <a:custGeom>
              <a:rect b="b" l="l" r="r" t="t"/>
              <a:pathLst>
                <a:path extrusionOk="0" h="589" w="408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796500" y="2677726"/>
              <a:ext cx="22385" cy="14966"/>
            </a:xfrm>
            <a:custGeom>
              <a:rect b="b" l="l" r="r" t="t"/>
              <a:pathLst>
                <a:path extrusionOk="0" h="942" w="1409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866342" y="2676645"/>
              <a:ext cx="7848" cy="3702"/>
            </a:xfrm>
            <a:custGeom>
              <a:rect b="b" l="l" r="r" t="t"/>
              <a:pathLst>
                <a:path extrusionOk="0" h="233" w="494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863498" y="2671641"/>
              <a:ext cx="9215" cy="2558"/>
            </a:xfrm>
            <a:custGeom>
              <a:rect b="b" l="l" r="r" t="t"/>
              <a:pathLst>
                <a:path extrusionOk="0" h="161" w="58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1085653" y="1323507"/>
              <a:ext cx="76641" cy="106653"/>
            </a:xfrm>
            <a:custGeom>
              <a:rect b="b" l="l" r="r" t="t"/>
              <a:pathLst>
                <a:path extrusionOk="0" h="6713" w="4824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726595" y="1385691"/>
              <a:ext cx="108194" cy="187965"/>
            </a:xfrm>
            <a:custGeom>
              <a:rect b="b" l="l" r="r" t="t"/>
              <a:pathLst>
                <a:path extrusionOk="0" h="11831" w="681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95614" y="1359397"/>
              <a:ext cx="155539" cy="162466"/>
            </a:xfrm>
            <a:custGeom>
              <a:rect b="b" l="l" r="r" t="t"/>
              <a:pathLst>
                <a:path extrusionOk="0" h="10226" w="979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521678" y="2644457"/>
              <a:ext cx="73782" cy="54780"/>
            </a:xfrm>
            <a:custGeom>
              <a:rect b="b" l="l" r="r" t="t"/>
              <a:pathLst>
                <a:path extrusionOk="0" h="3448" w="4644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556758" y="2646713"/>
              <a:ext cx="8023" cy="41911"/>
            </a:xfrm>
            <a:custGeom>
              <a:rect b="b" l="l" r="r" t="t"/>
              <a:pathLst>
                <a:path extrusionOk="0" h="2638" w="505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523457" y="2681459"/>
              <a:ext cx="69810" cy="12869"/>
            </a:xfrm>
            <a:custGeom>
              <a:rect b="b" l="l" r="r" t="t"/>
              <a:pathLst>
                <a:path extrusionOk="0" h="810" w="4394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505854" y="1912234"/>
              <a:ext cx="388386" cy="756213"/>
            </a:xfrm>
            <a:custGeom>
              <a:rect b="b" l="l" r="r" t="t"/>
              <a:pathLst>
                <a:path extrusionOk="0" h="47598" w="24446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716332" y="2013056"/>
              <a:ext cx="88080" cy="18779"/>
            </a:xfrm>
            <a:custGeom>
              <a:rect b="b" l="l" r="r" t="t"/>
              <a:pathLst>
                <a:path extrusionOk="0" h="1182" w="5544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513019" y="2621134"/>
              <a:ext cx="113897" cy="4163"/>
            </a:xfrm>
            <a:custGeom>
              <a:rect b="b" l="l" r="r" t="t"/>
              <a:pathLst>
                <a:path extrusionOk="0" h="262" w="7169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770445" y="2621087"/>
              <a:ext cx="122969" cy="4274"/>
            </a:xfrm>
            <a:custGeom>
              <a:rect b="b" l="l" r="r" t="t"/>
              <a:pathLst>
                <a:path extrusionOk="0" h="269" w="774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566497" y="2033599"/>
              <a:ext cx="127942" cy="589569"/>
            </a:xfrm>
            <a:custGeom>
              <a:rect b="b" l="l" r="r" t="t"/>
              <a:pathLst>
                <a:path extrusionOk="0" h="37109" w="8053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825225" y="2030453"/>
              <a:ext cx="7245" cy="592779"/>
            </a:xfrm>
            <a:custGeom>
              <a:rect b="b" l="l" r="r" t="t"/>
              <a:pathLst>
                <a:path extrusionOk="0" h="37311" w="456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528923" y="1403087"/>
              <a:ext cx="609159" cy="525082"/>
            </a:xfrm>
            <a:custGeom>
              <a:rect b="b" l="l" r="r" t="t"/>
              <a:pathLst>
                <a:path extrusionOk="0" h="33050" w="38342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32716" y="1641591"/>
              <a:ext cx="9215" cy="286579"/>
            </a:xfrm>
            <a:custGeom>
              <a:rect b="b" l="l" r="r" t="t"/>
              <a:pathLst>
                <a:path extrusionOk="0" h="18038" w="58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986578" y="1542230"/>
              <a:ext cx="13234" cy="29710"/>
            </a:xfrm>
            <a:custGeom>
              <a:rect b="b" l="l" r="r" t="t"/>
              <a:pathLst>
                <a:path extrusionOk="0" h="1870" w="833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986578" y="1542230"/>
              <a:ext cx="23021" cy="18509"/>
            </a:xfrm>
            <a:custGeom>
              <a:rect b="b" l="l" r="r" t="t"/>
              <a:pathLst>
                <a:path extrusionOk="0" h="1165" w="1449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1072387" y="1416465"/>
              <a:ext cx="58164" cy="31044"/>
            </a:xfrm>
            <a:custGeom>
              <a:rect b="b" l="l" r="r" t="t"/>
              <a:pathLst>
                <a:path extrusionOk="0" h="1954" w="3661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08503" y="1778954"/>
              <a:ext cx="29980" cy="6768"/>
            </a:xfrm>
            <a:custGeom>
              <a:rect b="b" l="l" r="r" t="t"/>
              <a:pathLst>
                <a:path extrusionOk="0" h="426" w="1887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814961" y="1562010"/>
              <a:ext cx="50332" cy="65949"/>
            </a:xfrm>
            <a:custGeom>
              <a:rect b="b" l="l" r="r" t="t"/>
              <a:pathLst>
                <a:path extrusionOk="0" h="4151" w="3168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633240" y="1912822"/>
              <a:ext cx="245700" cy="15411"/>
            </a:xfrm>
            <a:custGeom>
              <a:rect b="b" l="l" r="r" t="t"/>
              <a:pathLst>
                <a:path extrusionOk="0" h="970" w="15465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575982" y="1559579"/>
              <a:ext cx="207475" cy="162609"/>
            </a:xfrm>
            <a:custGeom>
              <a:rect b="b" l="l" r="r" t="t"/>
              <a:pathLst>
                <a:path extrusionOk="0" h="10235" w="13059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751586" y="1698801"/>
              <a:ext cx="122493" cy="163800"/>
            </a:xfrm>
            <a:custGeom>
              <a:rect b="b" l="l" r="r" t="t"/>
              <a:pathLst>
                <a:path extrusionOk="0" h="10310" w="771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639595" y="1767451"/>
              <a:ext cx="98773" cy="155491"/>
            </a:xfrm>
            <a:custGeom>
              <a:rect b="b" l="l" r="r" t="t"/>
              <a:pathLst>
                <a:path extrusionOk="0" h="9787" w="6217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722258" y="1692923"/>
              <a:ext cx="27787" cy="27231"/>
            </a:xfrm>
            <a:custGeom>
              <a:rect b="b" l="l" r="r" t="t"/>
              <a:pathLst>
                <a:path extrusionOk="0" h="1714" w="1749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560602" y="1755567"/>
              <a:ext cx="49045" cy="115026"/>
            </a:xfrm>
            <a:custGeom>
              <a:rect b="b" l="l" r="r" t="t"/>
              <a:pathLst>
                <a:path extrusionOk="0" h="7240" w="3087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904551" y="1590480"/>
              <a:ext cx="128848" cy="65965"/>
            </a:xfrm>
            <a:custGeom>
              <a:rect b="b" l="l" r="r" t="t"/>
              <a:pathLst>
                <a:path extrusionOk="0" h="4152" w="811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1008344" y="1425155"/>
              <a:ext cx="74131" cy="92036"/>
            </a:xfrm>
            <a:custGeom>
              <a:rect b="b" l="l" r="r" t="t"/>
              <a:pathLst>
                <a:path extrusionOk="0" h="5793" w="4666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726468" y="1558213"/>
              <a:ext cx="71589" cy="2224"/>
            </a:xfrm>
            <a:custGeom>
              <a:rect b="b" l="l" r="r" t="t"/>
              <a:pathLst>
                <a:path extrusionOk="0" h="140" w="4506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6414333" y="2988043"/>
            <a:ext cx="2214616" cy="1650460"/>
            <a:chOff x="2662433" y="1049418"/>
            <a:chExt cx="2214616" cy="1650460"/>
          </a:xfrm>
        </p:grpSpPr>
        <p:sp>
          <p:nvSpPr>
            <p:cNvPr id="786" name="Google Shape;786;p29"/>
            <p:cNvSpPr/>
            <p:nvPr/>
          </p:nvSpPr>
          <p:spPr>
            <a:xfrm>
              <a:off x="2662433" y="2499776"/>
              <a:ext cx="2214616" cy="1095"/>
            </a:xfrm>
            <a:custGeom>
              <a:rect b="b" l="l" r="r" t="t"/>
              <a:pathLst>
                <a:path extrusionOk="0" h="60" w="121299">
                  <a:moveTo>
                    <a:pt x="0" y="0"/>
                  </a:moveTo>
                  <a:lnTo>
                    <a:pt x="0" y="60"/>
                  </a:lnTo>
                  <a:lnTo>
                    <a:pt x="121299" y="60"/>
                  </a:lnTo>
                  <a:lnTo>
                    <a:pt x="121299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3034502" y="2550641"/>
              <a:ext cx="244139" cy="1187"/>
            </a:xfrm>
            <a:custGeom>
              <a:rect b="b" l="l" r="r" t="t"/>
              <a:pathLst>
                <a:path extrusionOk="0" h="65" w="13372">
                  <a:moveTo>
                    <a:pt x="1" y="0"/>
                  </a:moveTo>
                  <a:lnTo>
                    <a:pt x="1" y="64"/>
                  </a:lnTo>
                  <a:lnTo>
                    <a:pt x="13372" y="64"/>
                  </a:lnTo>
                  <a:lnTo>
                    <a:pt x="13372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2958661" y="2551244"/>
              <a:ext cx="27916" cy="1114"/>
            </a:xfrm>
            <a:custGeom>
              <a:rect b="b" l="l" r="r" t="t"/>
              <a:pathLst>
                <a:path extrusionOk="0" h="61" w="1529">
                  <a:moveTo>
                    <a:pt x="1" y="1"/>
                  </a:moveTo>
                  <a:lnTo>
                    <a:pt x="1" y="61"/>
                  </a:lnTo>
                  <a:lnTo>
                    <a:pt x="1528" y="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3697359" y="2531818"/>
              <a:ext cx="51979" cy="1114"/>
            </a:xfrm>
            <a:custGeom>
              <a:rect b="b" l="l" r="r" t="t"/>
              <a:pathLst>
                <a:path extrusionOk="0" h="61" w="2847">
                  <a:moveTo>
                    <a:pt x="0" y="1"/>
                  </a:moveTo>
                  <a:lnTo>
                    <a:pt x="0" y="61"/>
                  </a:lnTo>
                  <a:lnTo>
                    <a:pt x="2846" y="61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3774807" y="2531818"/>
              <a:ext cx="285493" cy="1114"/>
            </a:xfrm>
            <a:custGeom>
              <a:rect b="b" l="l" r="r" t="t"/>
              <a:pathLst>
                <a:path extrusionOk="0" h="61" w="15637">
                  <a:moveTo>
                    <a:pt x="1" y="1"/>
                  </a:moveTo>
                  <a:lnTo>
                    <a:pt x="1" y="61"/>
                  </a:lnTo>
                  <a:lnTo>
                    <a:pt x="15636" y="61"/>
                  </a:lnTo>
                  <a:lnTo>
                    <a:pt x="15636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4281636" y="2552339"/>
              <a:ext cx="186044" cy="1114"/>
            </a:xfrm>
            <a:custGeom>
              <a:rect b="b" l="l" r="r" t="t"/>
              <a:pathLst>
                <a:path extrusionOk="0" h="61" w="10190">
                  <a:moveTo>
                    <a:pt x="1" y="1"/>
                  </a:moveTo>
                  <a:lnTo>
                    <a:pt x="1" y="61"/>
                  </a:lnTo>
                  <a:lnTo>
                    <a:pt x="10189" y="6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4512319" y="2532366"/>
              <a:ext cx="157763" cy="1114"/>
            </a:xfrm>
            <a:custGeom>
              <a:rect b="b" l="l" r="r" t="t"/>
              <a:pathLst>
                <a:path extrusionOk="0" h="61" w="8641">
                  <a:moveTo>
                    <a:pt x="1" y="0"/>
                  </a:moveTo>
                  <a:lnTo>
                    <a:pt x="1" y="60"/>
                  </a:lnTo>
                  <a:lnTo>
                    <a:pt x="8640" y="6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2831698" y="1049418"/>
              <a:ext cx="905828" cy="1252811"/>
            </a:xfrm>
            <a:custGeom>
              <a:rect b="b" l="l" r="r" t="t"/>
              <a:pathLst>
                <a:path extrusionOk="0" h="68619" w="49614">
                  <a:moveTo>
                    <a:pt x="48228" y="64"/>
                  </a:moveTo>
                  <a:cubicBezTo>
                    <a:pt x="48960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0" y="68559"/>
                    <a:pt x="48228" y="68559"/>
                  </a:cubicBezTo>
                  <a:lnTo>
                    <a:pt x="1382" y="68559"/>
                  </a:lnTo>
                  <a:cubicBezTo>
                    <a:pt x="654" y="68559"/>
                    <a:pt x="60" y="67965"/>
                    <a:pt x="60" y="67236"/>
                  </a:cubicBezTo>
                  <a:lnTo>
                    <a:pt x="60" y="1386"/>
                  </a:lnTo>
                  <a:cubicBezTo>
                    <a:pt x="60" y="658"/>
                    <a:pt x="654" y="64"/>
                    <a:pt x="1382" y="64"/>
                  </a:cubicBezTo>
                  <a:close/>
                  <a:moveTo>
                    <a:pt x="1382" y="1"/>
                  </a:moveTo>
                  <a:cubicBezTo>
                    <a:pt x="620" y="1"/>
                    <a:pt x="0" y="624"/>
                    <a:pt x="0" y="1386"/>
                  </a:cubicBezTo>
                  <a:lnTo>
                    <a:pt x="0" y="67236"/>
                  </a:lnTo>
                  <a:cubicBezTo>
                    <a:pt x="0" y="67998"/>
                    <a:pt x="620" y="68619"/>
                    <a:pt x="1382" y="68619"/>
                  </a:cubicBezTo>
                  <a:lnTo>
                    <a:pt x="48228" y="68619"/>
                  </a:lnTo>
                  <a:cubicBezTo>
                    <a:pt x="48994" y="68619"/>
                    <a:pt x="49614" y="67998"/>
                    <a:pt x="49614" y="67236"/>
                  </a:cubicBezTo>
                  <a:lnTo>
                    <a:pt x="49614" y="1386"/>
                  </a:lnTo>
                  <a:cubicBezTo>
                    <a:pt x="49614" y="624"/>
                    <a:pt x="48994" y="1"/>
                    <a:pt x="482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3789669" y="1049418"/>
              <a:ext cx="905919" cy="1252811"/>
            </a:xfrm>
            <a:custGeom>
              <a:rect b="b" l="l" r="r" t="t"/>
              <a:pathLst>
                <a:path extrusionOk="0" h="68619" w="49619">
                  <a:moveTo>
                    <a:pt x="48232" y="64"/>
                  </a:moveTo>
                  <a:cubicBezTo>
                    <a:pt x="48961" y="64"/>
                    <a:pt x="49554" y="658"/>
                    <a:pt x="49554" y="1386"/>
                  </a:cubicBezTo>
                  <a:lnTo>
                    <a:pt x="49554" y="67236"/>
                  </a:lnTo>
                  <a:cubicBezTo>
                    <a:pt x="49554" y="67965"/>
                    <a:pt x="48961" y="68559"/>
                    <a:pt x="48232" y="68559"/>
                  </a:cubicBezTo>
                  <a:lnTo>
                    <a:pt x="1387" y="68559"/>
                  </a:lnTo>
                  <a:cubicBezTo>
                    <a:pt x="659" y="68559"/>
                    <a:pt x="61" y="67965"/>
                    <a:pt x="61" y="67236"/>
                  </a:cubicBezTo>
                  <a:lnTo>
                    <a:pt x="61" y="1386"/>
                  </a:lnTo>
                  <a:cubicBezTo>
                    <a:pt x="61" y="658"/>
                    <a:pt x="659" y="64"/>
                    <a:pt x="1387" y="64"/>
                  </a:cubicBezTo>
                  <a:close/>
                  <a:moveTo>
                    <a:pt x="1387" y="1"/>
                  </a:moveTo>
                  <a:cubicBezTo>
                    <a:pt x="625" y="1"/>
                    <a:pt x="1" y="624"/>
                    <a:pt x="1" y="1386"/>
                  </a:cubicBezTo>
                  <a:lnTo>
                    <a:pt x="1" y="67236"/>
                  </a:lnTo>
                  <a:cubicBezTo>
                    <a:pt x="1" y="67998"/>
                    <a:pt x="625" y="68619"/>
                    <a:pt x="1387" y="68619"/>
                  </a:cubicBezTo>
                  <a:lnTo>
                    <a:pt x="48232" y="68619"/>
                  </a:lnTo>
                  <a:cubicBezTo>
                    <a:pt x="48994" y="68619"/>
                    <a:pt x="49618" y="67998"/>
                    <a:pt x="49618" y="67236"/>
                  </a:cubicBezTo>
                  <a:lnTo>
                    <a:pt x="49618" y="1386"/>
                  </a:lnTo>
                  <a:cubicBezTo>
                    <a:pt x="49618" y="624"/>
                    <a:pt x="48994" y="1"/>
                    <a:pt x="482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3534429" y="1132198"/>
              <a:ext cx="1089279" cy="703315"/>
            </a:xfrm>
            <a:custGeom>
              <a:rect b="b" l="l" r="r" t="t"/>
              <a:pathLst>
                <a:path extrusionOk="0" h="38522" w="59662">
                  <a:moveTo>
                    <a:pt x="0" y="1"/>
                  </a:moveTo>
                  <a:lnTo>
                    <a:pt x="0" y="38521"/>
                  </a:lnTo>
                  <a:lnTo>
                    <a:pt x="59662" y="38521"/>
                  </a:lnTo>
                  <a:lnTo>
                    <a:pt x="596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6" name="Google Shape;796;p29"/>
            <p:cNvGrpSpPr/>
            <p:nvPr/>
          </p:nvGrpSpPr>
          <p:grpSpPr>
            <a:xfrm>
              <a:off x="3517997" y="1132198"/>
              <a:ext cx="1105711" cy="719199"/>
              <a:chOff x="3517997" y="1132198"/>
              <a:chExt cx="1105711" cy="719199"/>
            </a:xfrm>
          </p:grpSpPr>
          <p:sp>
            <p:nvSpPr>
              <p:cNvPr id="797" name="Google Shape;797;p29"/>
              <p:cNvSpPr/>
              <p:nvPr/>
            </p:nvSpPr>
            <p:spPr>
              <a:xfrm>
                <a:off x="3517997" y="1132198"/>
                <a:ext cx="1098006" cy="703315"/>
              </a:xfrm>
              <a:custGeom>
                <a:rect b="b" l="l" r="r" t="t"/>
                <a:pathLst>
                  <a:path extrusionOk="0" h="38522" w="60140">
                    <a:moveTo>
                      <a:pt x="0" y="1"/>
                    </a:moveTo>
                    <a:lnTo>
                      <a:pt x="0" y="38521"/>
                    </a:lnTo>
                    <a:lnTo>
                      <a:pt x="60140" y="38521"/>
                    </a:lnTo>
                    <a:lnTo>
                      <a:pt x="6014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>
                <a:off x="3534429" y="1835495"/>
                <a:ext cx="1089279" cy="15902"/>
              </a:xfrm>
              <a:custGeom>
                <a:rect b="b" l="l" r="r" t="t"/>
                <a:pathLst>
                  <a:path extrusionOk="0" h="871" w="59662">
                    <a:moveTo>
                      <a:pt x="0" y="0"/>
                    </a:moveTo>
                    <a:lnTo>
                      <a:pt x="0" y="871"/>
                    </a:lnTo>
                    <a:lnTo>
                      <a:pt x="59662" y="871"/>
                    </a:lnTo>
                    <a:lnTo>
                      <a:pt x="5966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9" name="Google Shape;799;p29"/>
            <p:cNvSpPr/>
            <p:nvPr/>
          </p:nvSpPr>
          <p:spPr>
            <a:xfrm>
              <a:off x="3540965" y="1162012"/>
              <a:ext cx="1052070" cy="643686"/>
            </a:xfrm>
            <a:custGeom>
              <a:rect b="b" l="l" r="r" t="t"/>
              <a:pathLst>
                <a:path extrusionOk="0" h="35256" w="57624">
                  <a:moveTo>
                    <a:pt x="1" y="0"/>
                  </a:moveTo>
                  <a:lnTo>
                    <a:pt x="1" y="35256"/>
                  </a:lnTo>
                  <a:lnTo>
                    <a:pt x="57623" y="35256"/>
                  </a:lnTo>
                  <a:lnTo>
                    <a:pt x="5762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4029847" y="1162012"/>
              <a:ext cx="306836" cy="643686"/>
            </a:xfrm>
            <a:custGeom>
              <a:rect b="b" l="l" r="r" t="t"/>
              <a:pathLst>
                <a:path extrusionOk="0" h="35256" w="16806">
                  <a:moveTo>
                    <a:pt x="1" y="0"/>
                  </a:moveTo>
                  <a:lnTo>
                    <a:pt x="7386" y="35256"/>
                  </a:lnTo>
                  <a:lnTo>
                    <a:pt x="16805" y="35256"/>
                  </a:lnTo>
                  <a:lnTo>
                    <a:pt x="9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3901368" y="1162012"/>
              <a:ext cx="214635" cy="643686"/>
            </a:xfrm>
            <a:custGeom>
              <a:rect b="b" l="l" r="r" t="t"/>
              <a:pathLst>
                <a:path extrusionOk="0" h="35256" w="11756">
                  <a:moveTo>
                    <a:pt x="1" y="0"/>
                  </a:moveTo>
                  <a:lnTo>
                    <a:pt x="7386" y="35256"/>
                  </a:lnTo>
                  <a:lnTo>
                    <a:pt x="11756" y="35256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3540965" y="1157978"/>
              <a:ext cx="2958" cy="580369"/>
            </a:xfrm>
            <a:custGeom>
              <a:rect b="b" l="l" r="r" t="t"/>
              <a:pathLst>
                <a:path extrusionOk="0" h="31788" w="162">
                  <a:moveTo>
                    <a:pt x="1" y="1"/>
                  </a:moveTo>
                  <a:lnTo>
                    <a:pt x="1" y="31787"/>
                  </a:lnTo>
                  <a:lnTo>
                    <a:pt x="162" y="3178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3495084" y="1381595"/>
              <a:ext cx="75166" cy="20193"/>
            </a:xfrm>
            <a:custGeom>
              <a:rect b="b" l="l" r="r" t="t"/>
              <a:pathLst>
                <a:path extrusionOk="0" h="1106" w="4117">
                  <a:moveTo>
                    <a:pt x="22" y="0"/>
                  </a:moveTo>
                  <a:cubicBezTo>
                    <a:pt x="8" y="0"/>
                    <a:pt x="0" y="8"/>
                    <a:pt x="0" y="23"/>
                  </a:cubicBezTo>
                  <a:lnTo>
                    <a:pt x="0" y="1083"/>
                  </a:lnTo>
                  <a:cubicBezTo>
                    <a:pt x="0" y="1099"/>
                    <a:pt x="8" y="1106"/>
                    <a:pt x="22" y="1106"/>
                  </a:cubicBezTo>
                  <a:lnTo>
                    <a:pt x="4094" y="1106"/>
                  </a:lnTo>
                  <a:cubicBezTo>
                    <a:pt x="4105" y="1106"/>
                    <a:pt x="4116" y="1099"/>
                    <a:pt x="4116" y="1083"/>
                  </a:cubicBezTo>
                  <a:lnTo>
                    <a:pt x="4116" y="23"/>
                  </a:lnTo>
                  <a:cubicBezTo>
                    <a:pt x="4116" y="8"/>
                    <a:pt x="4105" y="0"/>
                    <a:pt x="4094" y="0"/>
                  </a:cubicBez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3505236" y="2049071"/>
              <a:ext cx="190079" cy="450723"/>
            </a:xfrm>
            <a:custGeom>
              <a:rect b="b" l="l" r="r" t="t"/>
              <a:pathLst>
                <a:path extrusionOk="0" h="24687" w="10411">
                  <a:moveTo>
                    <a:pt x="1" y="1"/>
                  </a:moveTo>
                  <a:lnTo>
                    <a:pt x="1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3505236" y="2414733"/>
              <a:ext cx="104013" cy="85062"/>
            </a:xfrm>
            <a:custGeom>
              <a:rect b="b" l="l" r="r" t="t"/>
              <a:pathLst>
                <a:path extrusionOk="0" h="4659" w="5697">
                  <a:moveTo>
                    <a:pt x="1" y="1"/>
                  </a:moveTo>
                  <a:lnTo>
                    <a:pt x="1" y="4658"/>
                  </a:lnTo>
                  <a:lnTo>
                    <a:pt x="2780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4462750" y="2049071"/>
              <a:ext cx="190079" cy="450723"/>
            </a:xfrm>
            <a:custGeom>
              <a:rect b="b" l="l" r="r" t="t"/>
              <a:pathLst>
                <a:path extrusionOk="0" h="24687" w="10411">
                  <a:moveTo>
                    <a:pt x="0" y="1"/>
                  </a:moveTo>
                  <a:lnTo>
                    <a:pt x="0" y="24686"/>
                  </a:lnTo>
                  <a:lnTo>
                    <a:pt x="10411" y="24686"/>
                  </a:lnTo>
                  <a:lnTo>
                    <a:pt x="1041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3505236" y="2049071"/>
              <a:ext cx="1001862" cy="421456"/>
            </a:xfrm>
            <a:custGeom>
              <a:rect b="b" l="l" r="r" t="t"/>
              <a:pathLst>
                <a:path extrusionOk="0" h="23084" w="54874">
                  <a:moveTo>
                    <a:pt x="1" y="1"/>
                  </a:moveTo>
                  <a:lnTo>
                    <a:pt x="1" y="23084"/>
                  </a:lnTo>
                  <a:lnTo>
                    <a:pt x="54874" y="23084"/>
                  </a:lnTo>
                  <a:lnTo>
                    <a:pt x="5487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4403085" y="2414733"/>
              <a:ext cx="104013" cy="85062"/>
            </a:xfrm>
            <a:custGeom>
              <a:rect b="b" l="l" r="r" t="t"/>
              <a:pathLst>
                <a:path extrusionOk="0" h="4659" w="5697">
                  <a:moveTo>
                    <a:pt x="0" y="1"/>
                  </a:moveTo>
                  <a:lnTo>
                    <a:pt x="2918" y="4658"/>
                  </a:lnTo>
                  <a:lnTo>
                    <a:pt x="5697" y="4658"/>
                  </a:lnTo>
                  <a:lnTo>
                    <a:pt x="569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3544580" y="2090680"/>
              <a:ext cx="923154" cy="146900"/>
            </a:xfrm>
            <a:custGeom>
              <a:rect b="b" l="l" r="r" t="t"/>
              <a:pathLst>
                <a:path extrusionOk="0" h="8046" w="50563">
                  <a:moveTo>
                    <a:pt x="1" y="0"/>
                  </a:moveTo>
                  <a:lnTo>
                    <a:pt x="1" y="8046"/>
                  </a:lnTo>
                  <a:lnTo>
                    <a:pt x="50563" y="8046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3544580" y="2280595"/>
              <a:ext cx="923154" cy="146845"/>
            </a:xfrm>
            <a:custGeom>
              <a:rect b="b" l="l" r="r" t="t"/>
              <a:pathLst>
                <a:path extrusionOk="0" h="8043" w="50563">
                  <a:moveTo>
                    <a:pt x="1" y="0"/>
                  </a:moveTo>
                  <a:lnTo>
                    <a:pt x="1" y="8042"/>
                  </a:lnTo>
                  <a:lnTo>
                    <a:pt x="50563" y="8042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3706616" y="2090680"/>
              <a:ext cx="761119" cy="146900"/>
            </a:xfrm>
            <a:custGeom>
              <a:rect b="b" l="l" r="r" t="t"/>
              <a:pathLst>
                <a:path extrusionOk="0" h="8046" w="41688">
                  <a:moveTo>
                    <a:pt x="0" y="0"/>
                  </a:moveTo>
                  <a:lnTo>
                    <a:pt x="0" y="8046"/>
                  </a:lnTo>
                  <a:lnTo>
                    <a:pt x="41688" y="8046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3706616" y="2280595"/>
              <a:ext cx="761119" cy="146845"/>
            </a:xfrm>
            <a:custGeom>
              <a:rect b="b" l="l" r="r" t="t"/>
              <a:pathLst>
                <a:path extrusionOk="0" h="8043" w="41688">
                  <a:moveTo>
                    <a:pt x="0" y="0"/>
                  </a:moveTo>
                  <a:lnTo>
                    <a:pt x="0" y="8042"/>
                  </a:lnTo>
                  <a:lnTo>
                    <a:pt x="41688" y="8042"/>
                  </a:lnTo>
                  <a:lnTo>
                    <a:pt x="4168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29"/>
            <p:cNvGrpSpPr/>
            <p:nvPr/>
          </p:nvGrpSpPr>
          <p:grpSpPr>
            <a:xfrm>
              <a:off x="2940312" y="1852548"/>
              <a:ext cx="421127" cy="567717"/>
              <a:chOff x="2940312" y="1852548"/>
              <a:chExt cx="421127" cy="567717"/>
            </a:xfrm>
          </p:grpSpPr>
          <p:sp>
            <p:nvSpPr>
              <p:cNvPr id="814" name="Google Shape;814;p29"/>
              <p:cNvSpPr/>
              <p:nvPr/>
            </p:nvSpPr>
            <p:spPr>
              <a:xfrm>
                <a:off x="3147973" y="1911318"/>
                <a:ext cx="30362" cy="508946"/>
              </a:xfrm>
              <a:custGeom>
                <a:rect b="b" l="l" r="r" t="t"/>
                <a:pathLst>
                  <a:path extrusionOk="0" h="27876" w="1663">
                    <a:moveTo>
                      <a:pt x="1211" y="0"/>
                    </a:moveTo>
                    <a:lnTo>
                      <a:pt x="359" y="621"/>
                    </a:lnTo>
                    <a:cubicBezTo>
                      <a:pt x="1" y="3803"/>
                      <a:pt x="549" y="21530"/>
                      <a:pt x="1162" y="27876"/>
                    </a:cubicBezTo>
                    <a:lnTo>
                      <a:pt x="1663" y="27876"/>
                    </a:lnTo>
                    <a:cubicBezTo>
                      <a:pt x="1651" y="27788"/>
                      <a:pt x="1642" y="27723"/>
                      <a:pt x="1634" y="27675"/>
                    </a:cubicBezTo>
                    <a:lnTo>
                      <a:pt x="1634" y="27675"/>
                    </a:lnTo>
                    <a:cubicBezTo>
                      <a:pt x="1650" y="27390"/>
                      <a:pt x="1629" y="26062"/>
                      <a:pt x="1405" y="21299"/>
                    </a:cubicBezTo>
                    <a:cubicBezTo>
                      <a:pt x="949" y="11576"/>
                      <a:pt x="1211" y="1"/>
                      <a:pt x="121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2940312" y="2147899"/>
                <a:ext cx="229898" cy="148397"/>
              </a:xfrm>
              <a:custGeom>
                <a:rect b="b" l="l" r="r" t="t"/>
                <a:pathLst>
                  <a:path extrusionOk="0" h="8128" w="12592">
                    <a:moveTo>
                      <a:pt x="1423" y="0"/>
                    </a:moveTo>
                    <a:cubicBezTo>
                      <a:pt x="1415" y="0"/>
                      <a:pt x="1407" y="0"/>
                      <a:pt x="1398" y="0"/>
                    </a:cubicBezTo>
                    <a:cubicBezTo>
                      <a:pt x="1" y="4"/>
                      <a:pt x="5653" y="1564"/>
                      <a:pt x="8006" y="3286"/>
                    </a:cubicBezTo>
                    <a:cubicBezTo>
                      <a:pt x="9832" y="4624"/>
                      <a:pt x="11890" y="6876"/>
                      <a:pt x="12592" y="8127"/>
                    </a:cubicBezTo>
                    <a:cubicBezTo>
                      <a:pt x="12140" y="5498"/>
                      <a:pt x="11878" y="3638"/>
                      <a:pt x="10168" y="2293"/>
                    </a:cubicBezTo>
                    <a:cubicBezTo>
                      <a:pt x="8462" y="955"/>
                      <a:pt x="4978" y="0"/>
                      <a:pt x="142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3161958" y="2178627"/>
                <a:ext cx="199481" cy="155116"/>
              </a:xfrm>
              <a:custGeom>
                <a:rect b="b" l="l" r="r" t="t"/>
                <a:pathLst>
                  <a:path extrusionOk="0" h="8496" w="10926">
                    <a:moveTo>
                      <a:pt x="9727" y="1"/>
                    </a:moveTo>
                    <a:cubicBezTo>
                      <a:pt x="9711" y="1"/>
                      <a:pt x="9693" y="1"/>
                      <a:pt x="9674" y="2"/>
                    </a:cubicBezTo>
                    <a:cubicBezTo>
                      <a:pt x="6125" y="124"/>
                      <a:pt x="2843" y="1200"/>
                      <a:pt x="1424" y="2601"/>
                    </a:cubicBezTo>
                    <a:cubicBezTo>
                      <a:pt x="0" y="3998"/>
                      <a:pt x="135" y="5862"/>
                      <a:pt x="240" y="8495"/>
                    </a:cubicBezTo>
                    <a:cubicBezTo>
                      <a:pt x="672" y="7225"/>
                      <a:pt x="2248" y="4909"/>
                      <a:pt x="3788" y="3512"/>
                    </a:cubicBezTo>
                    <a:cubicBezTo>
                      <a:pt x="5740" y="1736"/>
                      <a:pt x="10925" y="1"/>
                      <a:pt x="972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2967315" y="1981208"/>
                <a:ext cx="194716" cy="125703"/>
              </a:xfrm>
              <a:custGeom>
                <a:rect b="b" l="l" r="r" t="t"/>
                <a:pathLst>
                  <a:path extrusionOk="0" h="6885" w="10665">
                    <a:moveTo>
                      <a:pt x="1205" y="1"/>
                    </a:moveTo>
                    <a:cubicBezTo>
                      <a:pt x="1198" y="1"/>
                      <a:pt x="1192" y="1"/>
                      <a:pt x="1185" y="1"/>
                    </a:cubicBezTo>
                    <a:cubicBezTo>
                      <a:pt x="1" y="1"/>
                      <a:pt x="4790" y="1323"/>
                      <a:pt x="6781" y="2783"/>
                    </a:cubicBezTo>
                    <a:cubicBezTo>
                      <a:pt x="8327" y="3919"/>
                      <a:pt x="10071" y="5824"/>
                      <a:pt x="10665" y="6885"/>
                    </a:cubicBezTo>
                    <a:cubicBezTo>
                      <a:pt x="10280" y="4655"/>
                      <a:pt x="10063" y="3083"/>
                      <a:pt x="8615" y="1943"/>
                    </a:cubicBezTo>
                    <a:cubicBezTo>
                      <a:pt x="7168" y="810"/>
                      <a:pt x="4216" y="1"/>
                      <a:pt x="12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3155057" y="2007262"/>
                <a:ext cx="168900" cy="131363"/>
              </a:xfrm>
              <a:custGeom>
                <a:rect b="b" l="l" r="r" t="t"/>
                <a:pathLst>
                  <a:path extrusionOk="0" h="7195" w="9251">
                    <a:moveTo>
                      <a:pt x="8237" y="0"/>
                    </a:moveTo>
                    <a:cubicBezTo>
                      <a:pt x="8223" y="0"/>
                      <a:pt x="8208" y="0"/>
                      <a:pt x="8192" y="1"/>
                    </a:cubicBezTo>
                    <a:cubicBezTo>
                      <a:pt x="5186" y="106"/>
                      <a:pt x="2407" y="1017"/>
                      <a:pt x="1204" y="2201"/>
                    </a:cubicBezTo>
                    <a:cubicBezTo>
                      <a:pt x="1" y="3385"/>
                      <a:pt x="113" y="4961"/>
                      <a:pt x="202" y="7195"/>
                    </a:cubicBezTo>
                    <a:cubicBezTo>
                      <a:pt x="569" y="6119"/>
                      <a:pt x="1906" y="4158"/>
                      <a:pt x="3206" y="2970"/>
                    </a:cubicBezTo>
                    <a:cubicBezTo>
                      <a:pt x="4860" y="1467"/>
                      <a:pt x="9251" y="0"/>
                      <a:pt x="823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3148667" y="1852548"/>
                <a:ext cx="123822" cy="107482"/>
              </a:xfrm>
              <a:custGeom>
                <a:rect b="b" l="l" r="r" t="t"/>
                <a:pathLst>
                  <a:path extrusionOk="0" h="5887" w="6782">
                    <a:moveTo>
                      <a:pt x="6146" y="0"/>
                    </a:moveTo>
                    <a:cubicBezTo>
                      <a:pt x="6126" y="0"/>
                      <a:pt x="6104" y="1"/>
                      <a:pt x="6077" y="4"/>
                    </a:cubicBezTo>
                    <a:cubicBezTo>
                      <a:pt x="3788" y="216"/>
                      <a:pt x="1711" y="1038"/>
                      <a:pt x="855" y="2002"/>
                    </a:cubicBezTo>
                    <a:cubicBezTo>
                      <a:pt x="0" y="2969"/>
                      <a:pt x="171" y="4176"/>
                      <a:pt x="359" y="5886"/>
                    </a:cubicBezTo>
                    <a:cubicBezTo>
                      <a:pt x="583" y="5046"/>
                      <a:pt x="1497" y="3477"/>
                      <a:pt x="2428" y="2510"/>
                    </a:cubicBezTo>
                    <a:cubicBezTo>
                      <a:pt x="3591" y="1299"/>
                      <a:pt x="6782" y="0"/>
                      <a:pt x="61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3077754" y="1868687"/>
                <a:ext cx="87618" cy="92839"/>
              </a:xfrm>
              <a:custGeom>
                <a:rect b="b" l="l" r="r" t="t"/>
                <a:pathLst>
                  <a:path extrusionOk="0" h="5085" w="4799">
                    <a:moveTo>
                      <a:pt x="425" y="1"/>
                    </a:moveTo>
                    <a:cubicBezTo>
                      <a:pt x="1" y="1"/>
                      <a:pt x="2250" y="1138"/>
                      <a:pt x="3085" y="2178"/>
                    </a:cubicBezTo>
                    <a:cubicBezTo>
                      <a:pt x="3757" y="3016"/>
                      <a:pt x="4429" y="4364"/>
                      <a:pt x="4601" y="5085"/>
                    </a:cubicBezTo>
                    <a:cubicBezTo>
                      <a:pt x="4698" y="3624"/>
                      <a:pt x="4799" y="2593"/>
                      <a:pt x="4179" y="1761"/>
                    </a:cubicBezTo>
                    <a:cubicBezTo>
                      <a:pt x="3559" y="928"/>
                      <a:pt x="2091" y="206"/>
                      <a:pt x="478" y="5"/>
                    </a:cubicBezTo>
                    <a:cubicBezTo>
                      <a:pt x="457" y="2"/>
                      <a:pt x="439" y="1"/>
                      <a:pt x="4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1" name="Google Shape;821;p29"/>
            <p:cNvSpPr/>
            <p:nvPr/>
          </p:nvSpPr>
          <p:spPr>
            <a:xfrm>
              <a:off x="3101051" y="2384516"/>
              <a:ext cx="140418" cy="115278"/>
            </a:xfrm>
            <a:custGeom>
              <a:rect b="b" l="l" r="r" t="t"/>
              <a:pathLst>
                <a:path extrusionOk="0" h="6314" w="7691">
                  <a:moveTo>
                    <a:pt x="1" y="1"/>
                  </a:moveTo>
                  <a:lnTo>
                    <a:pt x="314" y="2978"/>
                  </a:lnTo>
                  <a:cubicBezTo>
                    <a:pt x="423" y="4849"/>
                    <a:pt x="1973" y="6313"/>
                    <a:pt x="3848" y="6313"/>
                  </a:cubicBezTo>
                  <a:cubicBezTo>
                    <a:pt x="5723" y="6313"/>
                    <a:pt x="7273" y="4849"/>
                    <a:pt x="7382" y="2978"/>
                  </a:cubicBezTo>
                  <a:lnTo>
                    <a:pt x="769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3087413" y="2365839"/>
              <a:ext cx="167713" cy="41134"/>
            </a:xfrm>
            <a:custGeom>
              <a:rect b="b" l="l" r="r" t="t"/>
              <a:pathLst>
                <a:path extrusionOk="0" h="2253" w="9186">
                  <a:moveTo>
                    <a:pt x="1" y="0"/>
                  </a:moveTo>
                  <a:lnTo>
                    <a:pt x="251" y="2253"/>
                  </a:lnTo>
                  <a:lnTo>
                    <a:pt x="8939" y="2253"/>
                  </a:lnTo>
                  <a:lnTo>
                    <a:pt x="918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910936" y="2599535"/>
              <a:ext cx="1717611" cy="100343"/>
            </a:xfrm>
            <a:custGeom>
              <a:rect b="b" l="l" r="r" t="t"/>
              <a:pathLst>
                <a:path extrusionOk="0" h="5496" w="94077">
                  <a:moveTo>
                    <a:pt x="47041" y="0"/>
                  </a:moveTo>
                  <a:cubicBezTo>
                    <a:pt x="21062" y="0"/>
                    <a:pt x="1" y="1229"/>
                    <a:pt x="1" y="2746"/>
                  </a:cubicBezTo>
                  <a:cubicBezTo>
                    <a:pt x="1" y="4263"/>
                    <a:pt x="21062" y="5495"/>
                    <a:pt x="47041" y="5495"/>
                  </a:cubicBezTo>
                  <a:cubicBezTo>
                    <a:pt x="73018" y="5495"/>
                    <a:pt x="94076" y="4263"/>
                    <a:pt x="94076" y="2746"/>
                  </a:cubicBezTo>
                  <a:cubicBezTo>
                    <a:pt x="94076" y="1229"/>
                    <a:pt x="73018" y="0"/>
                    <a:pt x="4704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3026396" y="1770151"/>
              <a:ext cx="10991" cy="57986"/>
            </a:xfrm>
            <a:custGeom>
              <a:rect b="b" l="l" r="r" t="t"/>
              <a:pathLst>
                <a:path extrusionOk="0" h="3176" w="602">
                  <a:moveTo>
                    <a:pt x="243" y="1"/>
                  </a:moveTo>
                  <a:lnTo>
                    <a:pt x="0" y="12"/>
                  </a:lnTo>
                  <a:cubicBezTo>
                    <a:pt x="56" y="1069"/>
                    <a:pt x="179" y="2134"/>
                    <a:pt x="362" y="3176"/>
                  </a:cubicBezTo>
                  <a:lnTo>
                    <a:pt x="602" y="3135"/>
                  </a:lnTo>
                  <a:cubicBezTo>
                    <a:pt x="418" y="2100"/>
                    <a:pt x="299" y="1047"/>
                    <a:pt x="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3036474" y="1845299"/>
              <a:ext cx="10991" cy="28317"/>
            </a:xfrm>
            <a:custGeom>
              <a:rect b="b" l="l" r="r" t="t"/>
              <a:pathLst>
                <a:path extrusionOk="0" h="1551" w="602">
                  <a:moveTo>
                    <a:pt x="240" y="1"/>
                  </a:moveTo>
                  <a:lnTo>
                    <a:pt x="0" y="53"/>
                  </a:lnTo>
                  <a:cubicBezTo>
                    <a:pt x="109" y="551"/>
                    <a:pt x="232" y="1054"/>
                    <a:pt x="367" y="1551"/>
                  </a:cubicBezTo>
                  <a:lnTo>
                    <a:pt x="602" y="1484"/>
                  </a:lnTo>
                  <a:cubicBezTo>
                    <a:pt x="467" y="994"/>
                    <a:pt x="344" y="494"/>
                    <a:pt x="2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4197889" y="2552339"/>
              <a:ext cx="59136" cy="1114"/>
            </a:xfrm>
            <a:custGeom>
              <a:rect b="b" l="l" r="r" t="t"/>
              <a:pathLst>
                <a:path extrusionOk="0" h="61" w="3239">
                  <a:moveTo>
                    <a:pt x="0" y="1"/>
                  </a:moveTo>
                  <a:lnTo>
                    <a:pt x="0" y="61"/>
                  </a:lnTo>
                  <a:lnTo>
                    <a:pt x="3238" y="61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rgbClr val="D4E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3938614" y="2508357"/>
              <a:ext cx="46812" cy="83966"/>
            </a:xfrm>
            <a:custGeom>
              <a:rect b="b" l="l" r="r" t="t"/>
              <a:pathLst>
                <a:path extrusionOk="0" h="4599" w="2564">
                  <a:moveTo>
                    <a:pt x="893" y="1"/>
                  </a:moveTo>
                  <a:lnTo>
                    <a:pt x="0" y="4023"/>
                  </a:lnTo>
                  <a:lnTo>
                    <a:pt x="1670" y="4599"/>
                  </a:lnTo>
                  <a:lnTo>
                    <a:pt x="2563" y="579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4204845" y="2534958"/>
              <a:ext cx="57438" cy="74691"/>
            </a:xfrm>
            <a:custGeom>
              <a:rect b="b" l="l" r="r" t="t"/>
              <a:pathLst>
                <a:path extrusionOk="0" h="4091" w="3146">
                  <a:moveTo>
                    <a:pt x="0" y="1"/>
                  </a:moveTo>
                  <a:lnTo>
                    <a:pt x="1378" y="4090"/>
                  </a:lnTo>
                  <a:lnTo>
                    <a:pt x="3145" y="4090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4163382" y="2605943"/>
              <a:ext cx="111444" cy="36716"/>
            </a:xfrm>
            <a:custGeom>
              <a:rect b="b" l="l" r="r" t="t"/>
              <a:pathLst>
                <a:path extrusionOk="0" h="2011" w="6104">
                  <a:moveTo>
                    <a:pt x="3414" y="1"/>
                  </a:moveTo>
                  <a:cubicBezTo>
                    <a:pt x="3310" y="1"/>
                    <a:pt x="3206" y="38"/>
                    <a:pt x="3127" y="109"/>
                  </a:cubicBezTo>
                  <a:cubicBezTo>
                    <a:pt x="2690" y="501"/>
                    <a:pt x="1666" y="912"/>
                    <a:pt x="303" y="1207"/>
                  </a:cubicBezTo>
                  <a:cubicBezTo>
                    <a:pt x="1" y="1274"/>
                    <a:pt x="113" y="2010"/>
                    <a:pt x="837" y="2010"/>
                  </a:cubicBezTo>
                  <a:cubicBezTo>
                    <a:pt x="1580" y="2010"/>
                    <a:pt x="3201" y="1954"/>
                    <a:pt x="3739" y="1954"/>
                  </a:cubicBezTo>
                  <a:cubicBezTo>
                    <a:pt x="4609" y="1954"/>
                    <a:pt x="5118" y="1995"/>
                    <a:pt x="5809" y="2007"/>
                  </a:cubicBezTo>
                  <a:cubicBezTo>
                    <a:pt x="5811" y="2007"/>
                    <a:pt x="5813" y="2007"/>
                    <a:pt x="5814" y="2007"/>
                  </a:cubicBezTo>
                  <a:cubicBezTo>
                    <a:pt x="5979" y="2007"/>
                    <a:pt x="6103" y="1852"/>
                    <a:pt x="6070" y="1693"/>
                  </a:cubicBezTo>
                  <a:lnTo>
                    <a:pt x="5719" y="120"/>
                  </a:lnTo>
                  <a:cubicBezTo>
                    <a:pt x="5704" y="49"/>
                    <a:pt x="5640" y="1"/>
                    <a:pt x="556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3855232" y="2574486"/>
              <a:ext cx="120153" cy="51742"/>
            </a:xfrm>
            <a:custGeom>
              <a:rect b="b" l="l" r="r" t="t"/>
              <a:pathLst>
                <a:path extrusionOk="0" h="2834" w="6581">
                  <a:moveTo>
                    <a:pt x="322" y="0"/>
                  </a:moveTo>
                  <a:cubicBezTo>
                    <a:pt x="31" y="0"/>
                    <a:pt x="1" y="728"/>
                    <a:pt x="671" y="962"/>
                  </a:cubicBezTo>
                  <a:cubicBezTo>
                    <a:pt x="1804" y="1354"/>
                    <a:pt x="2659" y="1589"/>
                    <a:pt x="3626" y="1925"/>
                  </a:cubicBezTo>
                  <a:cubicBezTo>
                    <a:pt x="4452" y="2213"/>
                    <a:pt x="5389" y="2579"/>
                    <a:pt x="6043" y="2818"/>
                  </a:cubicBezTo>
                  <a:cubicBezTo>
                    <a:pt x="6072" y="2828"/>
                    <a:pt x="6101" y="2833"/>
                    <a:pt x="6130" y="2833"/>
                  </a:cubicBezTo>
                  <a:cubicBezTo>
                    <a:pt x="6257" y="2833"/>
                    <a:pt x="6372" y="2739"/>
                    <a:pt x="6386" y="2605"/>
                  </a:cubicBezTo>
                  <a:lnTo>
                    <a:pt x="6570" y="1006"/>
                  </a:lnTo>
                  <a:cubicBezTo>
                    <a:pt x="6581" y="932"/>
                    <a:pt x="6536" y="865"/>
                    <a:pt x="6469" y="842"/>
                  </a:cubicBezTo>
                  <a:lnTo>
                    <a:pt x="4646" y="211"/>
                  </a:lnTo>
                  <a:cubicBezTo>
                    <a:pt x="4573" y="187"/>
                    <a:pt x="4498" y="176"/>
                    <a:pt x="4423" y="176"/>
                  </a:cubicBezTo>
                  <a:cubicBezTo>
                    <a:pt x="4348" y="176"/>
                    <a:pt x="4272" y="187"/>
                    <a:pt x="4198" y="203"/>
                  </a:cubicBezTo>
                  <a:cubicBezTo>
                    <a:pt x="3800" y="291"/>
                    <a:pt x="3427" y="325"/>
                    <a:pt x="3063" y="325"/>
                  </a:cubicBezTo>
                  <a:cubicBezTo>
                    <a:pt x="2173" y="325"/>
                    <a:pt x="1340" y="121"/>
                    <a:pt x="343" y="1"/>
                  </a:cubicBezTo>
                  <a:cubicBezTo>
                    <a:pt x="336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3893755" y="1623672"/>
              <a:ext cx="221628" cy="172771"/>
            </a:xfrm>
            <a:custGeom>
              <a:rect b="b" l="l" r="r" t="t"/>
              <a:pathLst>
                <a:path extrusionOk="0" h="9463" w="12139">
                  <a:moveTo>
                    <a:pt x="9606" y="1"/>
                  </a:moveTo>
                  <a:cubicBezTo>
                    <a:pt x="9506" y="269"/>
                    <a:pt x="9379" y="583"/>
                    <a:pt x="9263" y="879"/>
                  </a:cubicBezTo>
                  <a:cubicBezTo>
                    <a:pt x="9144" y="1178"/>
                    <a:pt x="9016" y="1476"/>
                    <a:pt x="8886" y="1771"/>
                  </a:cubicBezTo>
                  <a:cubicBezTo>
                    <a:pt x="8624" y="2358"/>
                    <a:pt x="8359" y="2944"/>
                    <a:pt x="8064" y="3508"/>
                  </a:cubicBezTo>
                  <a:cubicBezTo>
                    <a:pt x="7489" y="4636"/>
                    <a:pt x="6827" y="5731"/>
                    <a:pt x="6062" y="6534"/>
                  </a:cubicBezTo>
                  <a:cubicBezTo>
                    <a:pt x="5965" y="6631"/>
                    <a:pt x="5872" y="6728"/>
                    <a:pt x="5770" y="6810"/>
                  </a:cubicBezTo>
                  <a:cubicBezTo>
                    <a:pt x="5726" y="6847"/>
                    <a:pt x="5666" y="6903"/>
                    <a:pt x="5636" y="6925"/>
                  </a:cubicBezTo>
                  <a:cubicBezTo>
                    <a:pt x="5603" y="6956"/>
                    <a:pt x="5569" y="6982"/>
                    <a:pt x="5536" y="7004"/>
                  </a:cubicBezTo>
                  <a:cubicBezTo>
                    <a:pt x="5397" y="7094"/>
                    <a:pt x="5281" y="7142"/>
                    <a:pt x="5128" y="7165"/>
                  </a:cubicBezTo>
                  <a:cubicBezTo>
                    <a:pt x="5088" y="7171"/>
                    <a:pt x="5045" y="7174"/>
                    <a:pt x="4999" y="7174"/>
                  </a:cubicBezTo>
                  <a:cubicBezTo>
                    <a:pt x="4699" y="7174"/>
                    <a:pt x="4280" y="7038"/>
                    <a:pt x="3866" y="6791"/>
                  </a:cubicBezTo>
                  <a:cubicBezTo>
                    <a:pt x="3380" y="6511"/>
                    <a:pt x="2898" y="6123"/>
                    <a:pt x="2438" y="5697"/>
                  </a:cubicBezTo>
                  <a:cubicBezTo>
                    <a:pt x="2211" y="5480"/>
                    <a:pt x="1979" y="5260"/>
                    <a:pt x="1759" y="5025"/>
                  </a:cubicBezTo>
                  <a:cubicBezTo>
                    <a:pt x="1542" y="4796"/>
                    <a:pt x="1322" y="4543"/>
                    <a:pt x="1124" y="4315"/>
                  </a:cubicBezTo>
                  <a:lnTo>
                    <a:pt x="0" y="5017"/>
                  </a:lnTo>
                  <a:cubicBezTo>
                    <a:pt x="164" y="5361"/>
                    <a:pt x="336" y="5656"/>
                    <a:pt x="526" y="5966"/>
                  </a:cubicBezTo>
                  <a:cubicBezTo>
                    <a:pt x="713" y="6268"/>
                    <a:pt x="911" y="6571"/>
                    <a:pt x="1131" y="6858"/>
                  </a:cubicBezTo>
                  <a:cubicBezTo>
                    <a:pt x="1569" y="7437"/>
                    <a:pt x="2066" y="7994"/>
                    <a:pt x="2689" y="8487"/>
                  </a:cubicBezTo>
                  <a:cubicBezTo>
                    <a:pt x="3007" y="8730"/>
                    <a:pt x="3354" y="8958"/>
                    <a:pt x="3765" y="9144"/>
                  </a:cubicBezTo>
                  <a:cubicBezTo>
                    <a:pt x="4172" y="9323"/>
                    <a:pt x="4650" y="9454"/>
                    <a:pt x="5173" y="9462"/>
                  </a:cubicBezTo>
                  <a:cubicBezTo>
                    <a:pt x="5192" y="9463"/>
                    <a:pt x="5212" y="9463"/>
                    <a:pt x="5231" y="9463"/>
                  </a:cubicBezTo>
                  <a:cubicBezTo>
                    <a:pt x="5737" y="9463"/>
                    <a:pt x="6265" y="9330"/>
                    <a:pt x="6701" y="9096"/>
                  </a:cubicBezTo>
                  <a:cubicBezTo>
                    <a:pt x="6813" y="9037"/>
                    <a:pt x="6925" y="8969"/>
                    <a:pt x="7025" y="8902"/>
                  </a:cubicBezTo>
                  <a:cubicBezTo>
                    <a:pt x="7134" y="8830"/>
                    <a:pt x="7201" y="8775"/>
                    <a:pt x="7291" y="8711"/>
                  </a:cubicBezTo>
                  <a:cubicBezTo>
                    <a:pt x="7458" y="8588"/>
                    <a:pt x="7612" y="8454"/>
                    <a:pt x="7761" y="8319"/>
                  </a:cubicBezTo>
                  <a:cubicBezTo>
                    <a:pt x="8359" y="7785"/>
                    <a:pt x="8834" y="7199"/>
                    <a:pt x="9267" y="6601"/>
                  </a:cubicBezTo>
                  <a:cubicBezTo>
                    <a:pt x="9700" y="6003"/>
                    <a:pt x="10073" y="5387"/>
                    <a:pt x="10417" y="4763"/>
                  </a:cubicBezTo>
                  <a:cubicBezTo>
                    <a:pt x="10761" y="4136"/>
                    <a:pt x="11078" y="3505"/>
                    <a:pt x="11358" y="2858"/>
                  </a:cubicBezTo>
                  <a:cubicBezTo>
                    <a:pt x="11500" y="2533"/>
                    <a:pt x="11635" y="2208"/>
                    <a:pt x="11766" y="1883"/>
                  </a:cubicBezTo>
                  <a:cubicBezTo>
                    <a:pt x="11900" y="1551"/>
                    <a:pt x="12016" y="1233"/>
                    <a:pt x="12139" y="867"/>
                  </a:cubicBezTo>
                  <a:lnTo>
                    <a:pt x="9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4010147" y="1596486"/>
              <a:ext cx="125283" cy="134138"/>
            </a:xfrm>
            <a:custGeom>
              <a:rect b="b" l="l" r="r" t="t"/>
              <a:pathLst>
                <a:path extrusionOk="0" h="7347" w="6862">
                  <a:moveTo>
                    <a:pt x="4752" y="1"/>
                  </a:moveTo>
                  <a:cubicBezTo>
                    <a:pt x="4056" y="1"/>
                    <a:pt x="3263" y="372"/>
                    <a:pt x="2578" y="1143"/>
                  </a:cubicBezTo>
                  <a:cubicBezTo>
                    <a:pt x="1128" y="2779"/>
                    <a:pt x="1" y="4971"/>
                    <a:pt x="1" y="4971"/>
                  </a:cubicBezTo>
                  <a:lnTo>
                    <a:pt x="3247" y="7347"/>
                  </a:lnTo>
                  <a:cubicBezTo>
                    <a:pt x="3247" y="7347"/>
                    <a:pt x="6862" y="3134"/>
                    <a:pt x="6481" y="1490"/>
                  </a:cubicBezTo>
                  <a:cubicBezTo>
                    <a:pt x="6257" y="513"/>
                    <a:pt x="5571" y="1"/>
                    <a:pt x="47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3876356" y="1681110"/>
              <a:ext cx="50957" cy="35876"/>
            </a:xfrm>
            <a:custGeom>
              <a:rect b="b" l="l" r="r" t="t"/>
              <a:pathLst>
                <a:path extrusionOk="0" h="1965" w="2791">
                  <a:moveTo>
                    <a:pt x="531" y="0"/>
                  </a:moveTo>
                  <a:lnTo>
                    <a:pt x="531" y="0"/>
                  </a:lnTo>
                  <a:cubicBezTo>
                    <a:pt x="531" y="0"/>
                    <a:pt x="0" y="1117"/>
                    <a:pt x="968" y="1964"/>
                  </a:cubicBezTo>
                  <a:lnTo>
                    <a:pt x="2074" y="1871"/>
                  </a:lnTo>
                  <a:lnTo>
                    <a:pt x="2791" y="7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3886032" y="1660424"/>
              <a:ext cx="45699" cy="22055"/>
            </a:xfrm>
            <a:custGeom>
              <a:rect b="b" l="l" r="r" t="t"/>
              <a:pathLst>
                <a:path extrusionOk="0" h="1208" w="2503">
                  <a:moveTo>
                    <a:pt x="2503" y="1"/>
                  </a:moveTo>
                  <a:lnTo>
                    <a:pt x="732" y="341"/>
                  </a:lnTo>
                  <a:lnTo>
                    <a:pt x="1" y="1133"/>
                  </a:lnTo>
                  <a:lnTo>
                    <a:pt x="2261" y="1208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3946446" y="2508357"/>
              <a:ext cx="38980" cy="48437"/>
            </a:xfrm>
            <a:custGeom>
              <a:rect b="b" l="l" r="r" t="t"/>
              <a:pathLst>
                <a:path extrusionOk="0" h="2653" w="2135">
                  <a:moveTo>
                    <a:pt x="464" y="1"/>
                  </a:moveTo>
                  <a:lnTo>
                    <a:pt x="1" y="2074"/>
                  </a:lnTo>
                  <a:lnTo>
                    <a:pt x="1674" y="2653"/>
                  </a:lnTo>
                  <a:lnTo>
                    <a:pt x="2134" y="57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4204845" y="2534958"/>
              <a:ext cx="45297" cy="38542"/>
            </a:xfrm>
            <a:custGeom>
              <a:rect b="b" l="l" r="r" t="t"/>
              <a:pathLst>
                <a:path extrusionOk="0" h="2111" w="2481">
                  <a:moveTo>
                    <a:pt x="0" y="1"/>
                  </a:moveTo>
                  <a:lnTo>
                    <a:pt x="714" y="2111"/>
                  </a:lnTo>
                  <a:lnTo>
                    <a:pt x="2481" y="2111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4036705" y="1594149"/>
              <a:ext cx="230099" cy="301723"/>
            </a:xfrm>
            <a:custGeom>
              <a:rect b="b" l="l" r="r" t="t"/>
              <a:pathLst>
                <a:path extrusionOk="0" h="16526" w="12603">
                  <a:moveTo>
                    <a:pt x="5003" y="0"/>
                  </a:moveTo>
                  <a:cubicBezTo>
                    <a:pt x="3806" y="0"/>
                    <a:pt x="2779" y="135"/>
                    <a:pt x="2779" y="135"/>
                  </a:cubicBezTo>
                  <a:cubicBezTo>
                    <a:pt x="2779" y="135"/>
                    <a:pt x="0" y="5148"/>
                    <a:pt x="635" y="15266"/>
                  </a:cubicBezTo>
                  <a:cubicBezTo>
                    <a:pt x="3455" y="15643"/>
                    <a:pt x="8632" y="16341"/>
                    <a:pt x="10003" y="16525"/>
                  </a:cubicBezTo>
                  <a:cubicBezTo>
                    <a:pt x="10133" y="15815"/>
                    <a:pt x="10208" y="13697"/>
                    <a:pt x="10533" y="10933"/>
                  </a:cubicBezTo>
                  <a:cubicBezTo>
                    <a:pt x="10671" y="9757"/>
                    <a:pt x="10854" y="8457"/>
                    <a:pt x="11108" y="7101"/>
                  </a:cubicBezTo>
                  <a:cubicBezTo>
                    <a:pt x="11459" y="5248"/>
                    <a:pt x="11933" y="3284"/>
                    <a:pt x="12602" y="1371"/>
                  </a:cubicBezTo>
                  <a:cubicBezTo>
                    <a:pt x="12602" y="1371"/>
                    <a:pt x="11516" y="990"/>
                    <a:pt x="10268" y="707"/>
                  </a:cubicBezTo>
                  <a:cubicBezTo>
                    <a:pt x="10021" y="650"/>
                    <a:pt x="9771" y="598"/>
                    <a:pt x="9521" y="550"/>
                  </a:cubicBezTo>
                  <a:cubicBezTo>
                    <a:pt x="8333" y="333"/>
                    <a:pt x="6603" y="60"/>
                    <a:pt x="5536" y="16"/>
                  </a:cubicBezTo>
                  <a:cubicBezTo>
                    <a:pt x="5371" y="8"/>
                    <a:pt x="5210" y="0"/>
                    <a:pt x="5050" y="0"/>
                  </a:cubicBezTo>
                  <a:cubicBezTo>
                    <a:pt x="5034" y="0"/>
                    <a:pt x="5019" y="0"/>
                    <a:pt x="50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4211929" y="1723796"/>
              <a:ext cx="33630" cy="69981"/>
            </a:xfrm>
            <a:custGeom>
              <a:rect b="b" l="l" r="r" t="t"/>
              <a:pathLst>
                <a:path extrusionOk="0" h="3833" w="1842">
                  <a:moveTo>
                    <a:pt x="1842" y="0"/>
                  </a:moveTo>
                  <a:lnTo>
                    <a:pt x="1" y="908"/>
                  </a:lnTo>
                  <a:lnTo>
                    <a:pt x="1267" y="3832"/>
                  </a:lnTo>
                  <a:cubicBezTo>
                    <a:pt x="1405" y="2652"/>
                    <a:pt x="1588" y="1356"/>
                    <a:pt x="18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4107404" y="1652208"/>
              <a:ext cx="66074" cy="76572"/>
            </a:xfrm>
            <a:custGeom>
              <a:rect b="b" l="l" r="r" t="t"/>
              <a:pathLst>
                <a:path extrusionOk="0" h="4194" w="3619">
                  <a:moveTo>
                    <a:pt x="2050" y="242"/>
                  </a:moveTo>
                  <a:cubicBezTo>
                    <a:pt x="2357" y="242"/>
                    <a:pt x="2645" y="354"/>
                    <a:pt x="2869" y="567"/>
                  </a:cubicBezTo>
                  <a:cubicBezTo>
                    <a:pt x="3197" y="877"/>
                    <a:pt x="3372" y="1363"/>
                    <a:pt x="3346" y="1908"/>
                  </a:cubicBezTo>
                  <a:cubicBezTo>
                    <a:pt x="3302" y="2935"/>
                    <a:pt x="2566" y="3847"/>
                    <a:pt x="1707" y="3940"/>
                  </a:cubicBezTo>
                  <a:cubicBezTo>
                    <a:pt x="1658" y="3945"/>
                    <a:pt x="1610" y="3948"/>
                    <a:pt x="1562" y="3948"/>
                  </a:cubicBezTo>
                  <a:cubicBezTo>
                    <a:pt x="1258" y="3948"/>
                    <a:pt x="974" y="3836"/>
                    <a:pt x="750" y="3626"/>
                  </a:cubicBezTo>
                  <a:cubicBezTo>
                    <a:pt x="418" y="3316"/>
                    <a:pt x="247" y="2826"/>
                    <a:pt x="269" y="2285"/>
                  </a:cubicBezTo>
                  <a:cubicBezTo>
                    <a:pt x="317" y="1258"/>
                    <a:pt x="1053" y="347"/>
                    <a:pt x="1912" y="249"/>
                  </a:cubicBezTo>
                  <a:cubicBezTo>
                    <a:pt x="1961" y="246"/>
                    <a:pt x="2005" y="242"/>
                    <a:pt x="2050" y="242"/>
                  </a:cubicBezTo>
                  <a:close/>
                  <a:moveTo>
                    <a:pt x="2059" y="1"/>
                  </a:moveTo>
                  <a:cubicBezTo>
                    <a:pt x="2002" y="1"/>
                    <a:pt x="1944" y="4"/>
                    <a:pt x="1886" y="11"/>
                  </a:cubicBezTo>
                  <a:cubicBezTo>
                    <a:pt x="911" y="118"/>
                    <a:pt x="78" y="1135"/>
                    <a:pt x="26" y="2274"/>
                  </a:cubicBezTo>
                  <a:cubicBezTo>
                    <a:pt x="0" y="2887"/>
                    <a:pt x="202" y="3447"/>
                    <a:pt x="583" y="3802"/>
                  </a:cubicBezTo>
                  <a:cubicBezTo>
                    <a:pt x="855" y="4055"/>
                    <a:pt x="1199" y="4194"/>
                    <a:pt x="1565" y="4194"/>
                  </a:cubicBezTo>
                  <a:cubicBezTo>
                    <a:pt x="1621" y="4194"/>
                    <a:pt x="1677" y="4190"/>
                    <a:pt x="1733" y="4183"/>
                  </a:cubicBezTo>
                  <a:cubicBezTo>
                    <a:pt x="2704" y="4074"/>
                    <a:pt x="3537" y="3059"/>
                    <a:pt x="3589" y="1919"/>
                  </a:cubicBezTo>
                  <a:cubicBezTo>
                    <a:pt x="3619" y="1303"/>
                    <a:pt x="3417" y="746"/>
                    <a:pt x="3033" y="387"/>
                  </a:cubicBezTo>
                  <a:cubicBezTo>
                    <a:pt x="2765" y="135"/>
                    <a:pt x="242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4137401" y="1521320"/>
              <a:ext cx="83017" cy="98755"/>
            </a:xfrm>
            <a:custGeom>
              <a:rect b="b" l="l" r="r" t="t"/>
              <a:pathLst>
                <a:path extrusionOk="0" h="5409" w="4547">
                  <a:moveTo>
                    <a:pt x="4546" y="0"/>
                  </a:moveTo>
                  <a:lnTo>
                    <a:pt x="1819" y="1760"/>
                  </a:lnTo>
                  <a:cubicBezTo>
                    <a:pt x="1935" y="2791"/>
                    <a:pt x="1827" y="3855"/>
                    <a:pt x="352" y="4005"/>
                  </a:cubicBezTo>
                  <a:cubicBezTo>
                    <a:pt x="49" y="4396"/>
                    <a:pt x="0" y="5174"/>
                    <a:pt x="1102" y="5349"/>
                  </a:cubicBezTo>
                  <a:cubicBezTo>
                    <a:pt x="1361" y="5390"/>
                    <a:pt x="1607" y="5408"/>
                    <a:pt x="1841" y="5408"/>
                  </a:cubicBezTo>
                  <a:cubicBezTo>
                    <a:pt x="2905" y="5408"/>
                    <a:pt x="3721" y="5022"/>
                    <a:pt x="4337" y="4539"/>
                  </a:cubicBezTo>
                  <a:cubicBezTo>
                    <a:pt x="3556" y="3564"/>
                    <a:pt x="4120" y="1248"/>
                    <a:pt x="4546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4170612" y="1534411"/>
              <a:ext cx="30034" cy="32206"/>
            </a:xfrm>
            <a:custGeom>
              <a:rect b="b" l="l" r="r" t="t"/>
              <a:pathLst>
                <a:path extrusionOk="0" h="1764" w="1645">
                  <a:moveTo>
                    <a:pt x="1614" y="0"/>
                  </a:moveTo>
                  <a:lnTo>
                    <a:pt x="0" y="1043"/>
                  </a:lnTo>
                  <a:cubicBezTo>
                    <a:pt x="31" y="1286"/>
                    <a:pt x="45" y="1532"/>
                    <a:pt x="31" y="1764"/>
                  </a:cubicBezTo>
                  <a:cubicBezTo>
                    <a:pt x="586" y="1760"/>
                    <a:pt x="1416" y="1264"/>
                    <a:pt x="1550" y="699"/>
                  </a:cubicBezTo>
                  <a:cubicBezTo>
                    <a:pt x="1617" y="415"/>
                    <a:pt x="1644" y="143"/>
                    <a:pt x="1614" y="0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4127761" y="1429832"/>
              <a:ext cx="77010" cy="70985"/>
            </a:xfrm>
            <a:custGeom>
              <a:rect b="b" l="l" r="r" t="t"/>
              <a:pathLst>
                <a:path extrusionOk="0" h="3888" w="4218">
                  <a:moveTo>
                    <a:pt x="1762" y="0"/>
                  </a:moveTo>
                  <a:cubicBezTo>
                    <a:pt x="446" y="0"/>
                    <a:pt x="1" y="3199"/>
                    <a:pt x="838" y="3824"/>
                  </a:cubicBezTo>
                  <a:cubicBezTo>
                    <a:pt x="898" y="3867"/>
                    <a:pt x="965" y="3887"/>
                    <a:pt x="1040" y="3887"/>
                  </a:cubicBezTo>
                  <a:cubicBezTo>
                    <a:pt x="2042" y="3887"/>
                    <a:pt x="4217" y="197"/>
                    <a:pt x="1828" y="3"/>
                  </a:cubicBezTo>
                  <a:cubicBezTo>
                    <a:pt x="1806" y="1"/>
                    <a:pt x="1784" y="0"/>
                    <a:pt x="1762" y="0"/>
                  </a:cubicBezTo>
                  <a:close/>
                </a:path>
              </a:pathLst>
            </a:custGeom>
            <a:solidFill>
              <a:srgbClr val="1E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4130719" y="1433794"/>
              <a:ext cx="102644" cy="125739"/>
            </a:xfrm>
            <a:custGeom>
              <a:rect b="b" l="l" r="r" t="t"/>
              <a:pathLst>
                <a:path extrusionOk="0" h="6887" w="5622">
                  <a:moveTo>
                    <a:pt x="3001" y="0"/>
                  </a:moveTo>
                  <a:cubicBezTo>
                    <a:pt x="2798" y="0"/>
                    <a:pt x="2589" y="26"/>
                    <a:pt x="2376" y="81"/>
                  </a:cubicBezTo>
                  <a:cubicBezTo>
                    <a:pt x="583" y="544"/>
                    <a:pt x="1" y="3087"/>
                    <a:pt x="161" y="4697"/>
                  </a:cubicBezTo>
                  <a:cubicBezTo>
                    <a:pt x="289" y="5971"/>
                    <a:pt x="1360" y="6886"/>
                    <a:pt x="2508" y="6886"/>
                  </a:cubicBezTo>
                  <a:cubicBezTo>
                    <a:pt x="2970" y="6886"/>
                    <a:pt x="3444" y="6738"/>
                    <a:pt x="3874" y="6404"/>
                  </a:cubicBezTo>
                  <a:cubicBezTo>
                    <a:pt x="4871" y="5635"/>
                    <a:pt x="4983" y="4608"/>
                    <a:pt x="5323" y="2889"/>
                  </a:cubicBezTo>
                  <a:cubicBezTo>
                    <a:pt x="5621" y="1375"/>
                    <a:pt x="4479" y="0"/>
                    <a:pt x="300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4193689" y="1443068"/>
              <a:ext cx="93077" cy="74929"/>
            </a:xfrm>
            <a:custGeom>
              <a:rect b="b" l="l" r="r" t="t"/>
              <a:pathLst>
                <a:path extrusionOk="0" h="4104" w="5098">
                  <a:moveTo>
                    <a:pt x="2134" y="0"/>
                  </a:moveTo>
                  <a:cubicBezTo>
                    <a:pt x="1" y="0"/>
                    <a:pt x="607" y="4104"/>
                    <a:pt x="1391" y="4104"/>
                  </a:cubicBezTo>
                  <a:cubicBezTo>
                    <a:pt x="1436" y="4104"/>
                    <a:pt x="1481" y="4091"/>
                    <a:pt x="1527" y="4062"/>
                  </a:cubicBezTo>
                  <a:cubicBezTo>
                    <a:pt x="3327" y="2942"/>
                    <a:pt x="5097" y="140"/>
                    <a:pt x="2213" y="2"/>
                  </a:cubicBezTo>
                  <a:cubicBezTo>
                    <a:pt x="2187" y="1"/>
                    <a:pt x="2160" y="0"/>
                    <a:pt x="21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4102895" y="1404801"/>
              <a:ext cx="161378" cy="57639"/>
            </a:xfrm>
            <a:custGeom>
              <a:rect b="b" l="l" r="r" t="t"/>
              <a:pathLst>
                <a:path extrusionOk="0" h="3157" w="8839">
                  <a:moveTo>
                    <a:pt x="4199" y="0"/>
                  </a:moveTo>
                  <a:cubicBezTo>
                    <a:pt x="3816" y="0"/>
                    <a:pt x="3402" y="232"/>
                    <a:pt x="3052" y="616"/>
                  </a:cubicBezTo>
                  <a:cubicBezTo>
                    <a:pt x="2716" y="981"/>
                    <a:pt x="2218" y="1145"/>
                    <a:pt x="1782" y="1145"/>
                  </a:cubicBezTo>
                  <a:cubicBezTo>
                    <a:pt x="1398" y="1145"/>
                    <a:pt x="1063" y="1018"/>
                    <a:pt x="930" y="791"/>
                  </a:cubicBezTo>
                  <a:lnTo>
                    <a:pt x="930" y="791"/>
                  </a:lnTo>
                  <a:cubicBezTo>
                    <a:pt x="1" y="2476"/>
                    <a:pt x="1984" y="1990"/>
                    <a:pt x="3142" y="2543"/>
                  </a:cubicBezTo>
                  <a:cubicBezTo>
                    <a:pt x="3485" y="2707"/>
                    <a:pt x="3875" y="2753"/>
                    <a:pt x="4283" y="2753"/>
                  </a:cubicBezTo>
                  <a:cubicBezTo>
                    <a:pt x="4806" y="2753"/>
                    <a:pt x="5360" y="2677"/>
                    <a:pt x="5884" y="2677"/>
                  </a:cubicBezTo>
                  <a:cubicBezTo>
                    <a:pt x="6329" y="2677"/>
                    <a:pt x="6753" y="2732"/>
                    <a:pt x="7119" y="2935"/>
                  </a:cubicBezTo>
                  <a:cubicBezTo>
                    <a:pt x="7397" y="3090"/>
                    <a:pt x="7633" y="3157"/>
                    <a:pt x="7830" y="3157"/>
                  </a:cubicBezTo>
                  <a:cubicBezTo>
                    <a:pt x="8839" y="3157"/>
                    <a:pt x="8805" y="1395"/>
                    <a:pt x="7982" y="698"/>
                  </a:cubicBezTo>
                  <a:cubicBezTo>
                    <a:pt x="7682" y="445"/>
                    <a:pt x="7369" y="360"/>
                    <a:pt x="7061" y="360"/>
                  </a:cubicBezTo>
                  <a:cubicBezTo>
                    <a:pt x="6443" y="360"/>
                    <a:pt x="5847" y="701"/>
                    <a:pt x="5424" y="701"/>
                  </a:cubicBezTo>
                  <a:cubicBezTo>
                    <a:pt x="5251" y="701"/>
                    <a:pt x="5106" y="644"/>
                    <a:pt x="5002" y="481"/>
                  </a:cubicBezTo>
                  <a:cubicBezTo>
                    <a:pt x="4787" y="147"/>
                    <a:pt x="4503" y="0"/>
                    <a:pt x="4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4249849" y="1440768"/>
              <a:ext cx="22329" cy="12470"/>
            </a:xfrm>
            <a:custGeom>
              <a:rect b="b" l="l" r="r" t="t"/>
              <a:pathLst>
                <a:path extrusionOk="0" h="683" w="1223">
                  <a:moveTo>
                    <a:pt x="1211" y="1"/>
                  </a:moveTo>
                  <a:cubicBezTo>
                    <a:pt x="1024" y="532"/>
                    <a:pt x="1" y="569"/>
                    <a:pt x="1" y="569"/>
                  </a:cubicBezTo>
                  <a:cubicBezTo>
                    <a:pt x="250" y="647"/>
                    <a:pt x="452" y="682"/>
                    <a:pt x="615" y="682"/>
                  </a:cubicBezTo>
                  <a:cubicBezTo>
                    <a:pt x="1083" y="682"/>
                    <a:pt x="1222" y="392"/>
                    <a:pt x="121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4203183" y="1500415"/>
              <a:ext cx="40623" cy="33813"/>
            </a:xfrm>
            <a:custGeom>
              <a:rect b="b" l="l" r="r" t="t"/>
              <a:pathLst>
                <a:path extrusionOk="0" h="1852" w="2225">
                  <a:moveTo>
                    <a:pt x="1373" y="1"/>
                  </a:moveTo>
                  <a:cubicBezTo>
                    <a:pt x="903" y="1"/>
                    <a:pt x="442" y="473"/>
                    <a:pt x="245" y="858"/>
                  </a:cubicBezTo>
                  <a:cubicBezTo>
                    <a:pt x="1" y="1327"/>
                    <a:pt x="155" y="1851"/>
                    <a:pt x="682" y="1851"/>
                  </a:cubicBezTo>
                  <a:cubicBezTo>
                    <a:pt x="705" y="1851"/>
                    <a:pt x="728" y="1850"/>
                    <a:pt x="752" y="1848"/>
                  </a:cubicBezTo>
                  <a:cubicBezTo>
                    <a:pt x="1141" y="1818"/>
                    <a:pt x="1581" y="1624"/>
                    <a:pt x="1881" y="1257"/>
                  </a:cubicBezTo>
                  <a:cubicBezTo>
                    <a:pt x="2224" y="840"/>
                    <a:pt x="2124" y="216"/>
                    <a:pt x="1589" y="36"/>
                  </a:cubicBezTo>
                  <a:cubicBezTo>
                    <a:pt x="1518" y="12"/>
                    <a:pt x="1445" y="1"/>
                    <a:pt x="1373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3937537" y="1872850"/>
              <a:ext cx="229278" cy="680256"/>
            </a:xfrm>
            <a:custGeom>
              <a:rect b="b" l="l" r="r" t="t"/>
              <a:pathLst>
                <a:path extrusionOk="0" h="37259" w="12558">
                  <a:moveTo>
                    <a:pt x="6394" y="1"/>
                  </a:moveTo>
                  <a:cubicBezTo>
                    <a:pt x="6394" y="1"/>
                    <a:pt x="1703" y="14385"/>
                    <a:pt x="1176" y="19753"/>
                  </a:cubicBezTo>
                  <a:cubicBezTo>
                    <a:pt x="623" y="25336"/>
                    <a:pt x="0" y="36280"/>
                    <a:pt x="0" y="36280"/>
                  </a:cubicBezTo>
                  <a:lnTo>
                    <a:pt x="2827" y="37259"/>
                  </a:lnTo>
                  <a:cubicBezTo>
                    <a:pt x="2827" y="37259"/>
                    <a:pt x="5598" y="26338"/>
                    <a:pt x="6465" y="20899"/>
                  </a:cubicBezTo>
                  <a:cubicBezTo>
                    <a:pt x="6730" y="19244"/>
                    <a:pt x="7320" y="16955"/>
                    <a:pt x="8034" y="14508"/>
                  </a:cubicBezTo>
                  <a:cubicBezTo>
                    <a:pt x="8934" y="11427"/>
                    <a:pt x="10028" y="8106"/>
                    <a:pt x="10914" y="5503"/>
                  </a:cubicBezTo>
                  <a:cubicBezTo>
                    <a:pt x="11851" y="2765"/>
                    <a:pt x="12557" y="830"/>
                    <a:pt x="12557" y="830"/>
                  </a:cubicBezTo>
                  <a:lnTo>
                    <a:pt x="639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4082373" y="1947322"/>
              <a:ext cx="54444" cy="190426"/>
            </a:xfrm>
            <a:custGeom>
              <a:rect b="b" l="l" r="r" t="t"/>
              <a:pathLst>
                <a:path extrusionOk="0" h="10430" w="2982">
                  <a:moveTo>
                    <a:pt x="2428" y="0"/>
                  </a:moveTo>
                  <a:cubicBezTo>
                    <a:pt x="777" y="1726"/>
                    <a:pt x="0" y="7344"/>
                    <a:pt x="101" y="10429"/>
                  </a:cubicBezTo>
                  <a:cubicBezTo>
                    <a:pt x="1001" y="7348"/>
                    <a:pt x="2095" y="4027"/>
                    <a:pt x="2981" y="1424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4109449" y="1880975"/>
              <a:ext cx="152359" cy="685021"/>
            </a:xfrm>
            <a:custGeom>
              <a:rect b="b" l="l" r="r" t="t"/>
              <a:pathLst>
                <a:path extrusionOk="0" h="37520" w="8345">
                  <a:moveTo>
                    <a:pt x="302" y="0"/>
                  </a:moveTo>
                  <a:lnTo>
                    <a:pt x="302" y="0"/>
                  </a:lnTo>
                  <a:cubicBezTo>
                    <a:pt x="302" y="1"/>
                    <a:pt x="0" y="15146"/>
                    <a:pt x="414" y="20308"/>
                  </a:cubicBezTo>
                  <a:cubicBezTo>
                    <a:pt x="871" y="25964"/>
                    <a:pt x="5106" y="37519"/>
                    <a:pt x="5106" y="37519"/>
                  </a:cubicBezTo>
                  <a:lnTo>
                    <a:pt x="8344" y="37519"/>
                  </a:lnTo>
                  <a:cubicBezTo>
                    <a:pt x="8344" y="37519"/>
                    <a:pt x="6186" y="26942"/>
                    <a:pt x="5520" y="21451"/>
                  </a:cubicBezTo>
                  <a:cubicBezTo>
                    <a:pt x="4766" y="15198"/>
                    <a:pt x="6350" y="819"/>
                    <a:pt x="6350" y="81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4187372" y="2545109"/>
              <a:ext cx="77832" cy="22201"/>
            </a:xfrm>
            <a:custGeom>
              <a:rect b="b" l="l" r="r" t="t"/>
              <a:pathLst>
                <a:path extrusionOk="0" h="1216" w="4263">
                  <a:moveTo>
                    <a:pt x="1" y="0"/>
                  </a:moveTo>
                  <a:lnTo>
                    <a:pt x="449" y="1215"/>
                  </a:lnTo>
                  <a:lnTo>
                    <a:pt x="4263" y="1215"/>
                  </a:lnTo>
                  <a:lnTo>
                    <a:pt x="4263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3930580" y="2510730"/>
              <a:ext cx="68466" cy="44767"/>
            </a:xfrm>
            <a:custGeom>
              <a:rect b="b" l="l" r="r" t="t"/>
              <a:pathLst>
                <a:path extrusionOk="0" h="2452" w="3750">
                  <a:moveTo>
                    <a:pt x="0" y="1"/>
                  </a:moveTo>
                  <a:lnTo>
                    <a:pt x="0" y="1286"/>
                  </a:lnTo>
                  <a:lnTo>
                    <a:pt x="3372" y="2452"/>
                  </a:lnTo>
                  <a:lnTo>
                    <a:pt x="3750" y="1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4172182" y="1483801"/>
              <a:ext cx="6828" cy="9384"/>
            </a:xfrm>
            <a:custGeom>
              <a:rect b="b" l="l" r="r" t="t"/>
              <a:pathLst>
                <a:path extrusionOk="0" h="514" w="374">
                  <a:moveTo>
                    <a:pt x="210" y="1"/>
                  </a:moveTo>
                  <a:cubicBezTo>
                    <a:pt x="122" y="1"/>
                    <a:pt x="40" y="99"/>
                    <a:pt x="23" y="233"/>
                  </a:cubicBezTo>
                  <a:cubicBezTo>
                    <a:pt x="0" y="374"/>
                    <a:pt x="60" y="502"/>
                    <a:pt x="153" y="513"/>
                  </a:cubicBezTo>
                  <a:cubicBezTo>
                    <a:pt x="158" y="513"/>
                    <a:pt x="163" y="513"/>
                    <a:pt x="168" y="513"/>
                  </a:cubicBezTo>
                  <a:cubicBezTo>
                    <a:pt x="256" y="513"/>
                    <a:pt x="337" y="412"/>
                    <a:pt x="355" y="278"/>
                  </a:cubicBezTo>
                  <a:cubicBezTo>
                    <a:pt x="374" y="140"/>
                    <a:pt x="314" y="12"/>
                    <a:pt x="224" y="2"/>
                  </a:cubicBezTo>
                  <a:cubicBezTo>
                    <a:pt x="219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143061" y="1479839"/>
              <a:ext cx="6847" cy="9403"/>
            </a:xfrm>
            <a:custGeom>
              <a:rect b="b" l="l" r="r" t="t"/>
              <a:pathLst>
                <a:path extrusionOk="0" h="515" w="375">
                  <a:moveTo>
                    <a:pt x="207" y="1"/>
                  </a:moveTo>
                  <a:cubicBezTo>
                    <a:pt x="119" y="1"/>
                    <a:pt x="37" y="102"/>
                    <a:pt x="19" y="237"/>
                  </a:cubicBezTo>
                  <a:cubicBezTo>
                    <a:pt x="0" y="379"/>
                    <a:pt x="61" y="502"/>
                    <a:pt x="154" y="514"/>
                  </a:cubicBezTo>
                  <a:cubicBezTo>
                    <a:pt x="159" y="514"/>
                    <a:pt x="165" y="515"/>
                    <a:pt x="170" y="515"/>
                  </a:cubicBezTo>
                  <a:cubicBezTo>
                    <a:pt x="254" y="515"/>
                    <a:pt x="334" y="415"/>
                    <a:pt x="355" y="281"/>
                  </a:cubicBezTo>
                  <a:cubicBezTo>
                    <a:pt x="374" y="140"/>
                    <a:pt x="314" y="17"/>
                    <a:pt x="221" y="2"/>
                  </a:cubicBezTo>
                  <a:cubicBezTo>
                    <a:pt x="216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4143335" y="1487507"/>
              <a:ext cx="15300" cy="24429"/>
            </a:xfrm>
            <a:custGeom>
              <a:rect b="b" l="l" r="r" t="t"/>
              <a:pathLst>
                <a:path extrusionOk="0" h="1338" w="838">
                  <a:moveTo>
                    <a:pt x="837" y="0"/>
                  </a:moveTo>
                  <a:cubicBezTo>
                    <a:pt x="837" y="1"/>
                    <a:pt x="408" y="773"/>
                    <a:pt x="1" y="1116"/>
                  </a:cubicBezTo>
                  <a:cubicBezTo>
                    <a:pt x="156" y="1310"/>
                    <a:pt x="429" y="1337"/>
                    <a:pt x="569" y="1337"/>
                  </a:cubicBezTo>
                  <a:cubicBezTo>
                    <a:pt x="623" y="1337"/>
                    <a:pt x="658" y="1333"/>
                    <a:pt x="658" y="1333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161136" y="1512483"/>
              <a:ext cx="20120" cy="7778"/>
            </a:xfrm>
            <a:custGeom>
              <a:rect b="b" l="l" r="r" t="t"/>
              <a:pathLst>
                <a:path extrusionOk="0" h="426" w="1102">
                  <a:moveTo>
                    <a:pt x="1056" y="1"/>
                  </a:moveTo>
                  <a:cubicBezTo>
                    <a:pt x="1044" y="1"/>
                    <a:pt x="1032" y="6"/>
                    <a:pt x="1024" y="14"/>
                  </a:cubicBezTo>
                  <a:cubicBezTo>
                    <a:pt x="1021" y="17"/>
                    <a:pt x="734" y="340"/>
                    <a:pt x="226" y="340"/>
                  </a:cubicBezTo>
                  <a:cubicBezTo>
                    <a:pt x="170" y="340"/>
                    <a:pt x="112" y="336"/>
                    <a:pt x="52" y="327"/>
                  </a:cubicBezTo>
                  <a:cubicBezTo>
                    <a:pt x="50" y="327"/>
                    <a:pt x="48" y="327"/>
                    <a:pt x="47" y="327"/>
                  </a:cubicBezTo>
                  <a:cubicBezTo>
                    <a:pt x="26" y="327"/>
                    <a:pt x="7" y="345"/>
                    <a:pt x="4" y="365"/>
                  </a:cubicBezTo>
                  <a:cubicBezTo>
                    <a:pt x="0" y="387"/>
                    <a:pt x="19" y="410"/>
                    <a:pt x="41" y="413"/>
                  </a:cubicBezTo>
                  <a:cubicBezTo>
                    <a:pt x="105" y="421"/>
                    <a:pt x="169" y="425"/>
                    <a:pt x="228" y="425"/>
                  </a:cubicBezTo>
                  <a:cubicBezTo>
                    <a:pt x="774" y="425"/>
                    <a:pt x="1072" y="84"/>
                    <a:pt x="1087" y="70"/>
                  </a:cubicBezTo>
                  <a:cubicBezTo>
                    <a:pt x="1102" y="51"/>
                    <a:pt x="1102" y="25"/>
                    <a:pt x="1083" y="10"/>
                  </a:cubicBezTo>
                  <a:cubicBezTo>
                    <a:pt x="1075" y="3"/>
                    <a:pt x="1066" y="1"/>
                    <a:pt x="1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177093" y="1470509"/>
              <a:ext cx="13584" cy="10188"/>
            </a:xfrm>
            <a:custGeom>
              <a:rect b="b" l="l" r="r" t="t"/>
              <a:pathLst>
                <a:path extrusionOk="0" h="558" w="744">
                  <a:moveTo>
                    <a:pt x="86" y="1"/>
                  </a:moveTo>
                  <a:cubicBezTo>
                    <a:pt x="41" y="1"/>
                    <a:pt x="7" y="33"/>
                    <a:pt x="4" y="75"/>
                  </a:cubicBezTo>
                  <a:cubicBezTo>
                    <a:pt x="0" y="124"/>
                    <a:pt x="34" y="161"/>
                    <a:pt x="83" y="165"/>
                  </a:cubicBezTo>
                  <a:cubicBezTo>
                    <a:pt x="93" y="169"/>
                    <a:pt x="393" y="192"/>
                    <a:pt x="576" y="516"/>
                  </a:cubicBezTo>
                  <a:cubicBezTo>
                    <a:pt x="590" y="542"/>
                    <a:pt x="620" y="557"/>
                    <a:pt x="650" y="557"/>
                  </a:cubicBezTo>
                  <a:cubicBezTo>
                    <a:pt x="662" y="557"/>
                    <a:pt x="676" y="554"/>
                    <a:pt x="691" y="546"/>
                  </a:cubicBezTo>
                  <a:cubicBezTo>
                    <a:pt x="729" y="523"/>
                    <a:pt x="743" y="471"/>
                    <a:pt x="721" y="434"/>
                  </a:cubicBezTo>
                  <a:cubicBezTo>
                    <a:pt x="493" y="30"/>
                    <a:pt x="109" y="1"/>
                    <a:pt x="93" y="1"/>
                  </a:cubicBezTo>
                  <a:cubicBezTo>
                    <a:pt x="91" y="1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4136580" y="1463772"/>
              <a:ext cx="13985" cy="9494"/>
            </a:xfrm>
            <a:custGeom>
              <a:rect b="b" l="l" r="r" t="t"/>
              <a:pathLst>
                <a:path extrusionOk="0" h="520" w="766">
                  <a:moveTo>
                    <a:pt x="684" y="0"/>
                  </a:moveTo>
                  <a:cubicBezTo>
                    <a:pt x="669" y="0"/>
                    <a:pt x="281" y="4"/>
                    <a:pt x="26" y="389"/>
                  </a:cubicBezTo>
                  <a:cubicBezTo>
                    <a:pt x="0" y="426"/>
                    <a:pt x="8" y="478"/>
                    <a:pt x="49" y="504"/>
                  </a:cubicBezTo>
                  <a:cubicBezTo>
                    <a:pt x="64" y="516"/>
                    <a:pt x="79" y="519"/>
                    <a:pt x="94" y="519"/>
                  </a:cubicBezTo>
                  <a:cubicBezTo>
                    <a:pt x="120" y="519"/>
                    <a:pt x="150" y="504"/>
                    <a:pt x="165" y="482"/>
                  </a:cubicBezTo>
                  <a:cubicBezTo>
                    <a:pt x="371" y="172"/>
                    <a:pt x="669" y="168"/>
                    <a:pt x="684" y="168"/>
                  </a:cubicBezTo>
                  <a:cubicBezTo>
                    <a:pt x="729" y="168"/>
                    <a:pt x="766" y="130"/>
                    <a:pt x="766" y="86"/>
                  </a:cubicBezTo>
                  <a:cubicBezTo>
                    <a:pt x="766" y="41"/>
                    <a:pt x="729" y="4"/>
                    <a:pt x="6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4207163" y="2603387"/>
              <a:ext cx="16925" cy="8179"/>
            </a:xfrm>
            <a:custGeom>
              <a:rect b="b" l="l" r="r" t="t"/>
              <a:pathLst>
                <a:path extrusionOk="0" h="448" w="927">
                  <a:moveTo>
                    <a:pt x="168" y="80"/>
                  </a:moveTo>
                  <a:cubicBezTo>
                    <a:pt x="303" y="80"/>
                    <a:pt x="572" y="211"/>
                    <a:pt x="773" y="327"/>
                  </a:cubicBezTo>
                  <a:cubicBezTo>
                    <a:pt x="647" y="352"/>
                    <a:pt x="533" y="365"/>
                    <a:pt x="436" y="365"/>
                  </a:cubicBezTo>
                  <a:cubicBezTo>
                    <a:pt x="303" y="365"/>
                    <a:pt x="202" y="341"/>
                    <a:pt x="146" y="294"/>
                  </a:cubicBezTo>
                  <a:cubicBezTo>
                    <a:pt x="101" y="256"/>
                    <a:pt x="82" y="208"/>
                    <a:pt x="90" y="141"/>
                  </a:cubicBezTo>
                  <a:cubicBezTo>
                    <a:pt x="90" y="111"/>
                    <a:pt x="105" y="99"/>
                    <a:pt x="116" y="92"/>
                  </a:cubicBezTo>
                  <a:cubicBezTo>
                    <a:pt x="127" y="85"/>
                    <a:pt x="146" y="80"/>
                    <a:pt x="168" y="80"/>
                  </a:cubicBezTo>
                  <a:close/>
                  <a:moveTo>
                    <a:pt x="163" y="0"/>
                  </a:moveTo>
                  <a:cubicBezTo>
                    <a:pt x="129" y="0"/>
                    <a:pt x="99" y="6"/>
                    <a:pt x="75" y="18"/>
                  </a:cubicBezTo>
                  <a:cubicBezTo>
                    <a:pt x="46" y="32"/>
                    <a:pt x="8" y="66"/>
                    <a:pt x="4" y="137"/>
                  </a:cubicBezTo>
                  <a:cubicBezTo>
                    <a:pt x="1" y="230"/>
                    <a:pt x="27" y="305"/>
                    <a:pt x="90" y="357"/>
                  </a:cubicBezTo>
                  <a:cubicBezTo>
                    <a:pt x="172" y="425"/>
                    <a:pt x="299" y="447"/>
                    <a:pt x="434" y="447"/>
                  </a:cubicBezTo>
                  <a:cubicBezTo>
                    <a:pt x="594" y="447"/>
                    <a:pt x="770" y="413"/>
                    <a:pt x="893" y="383"/>
                  </a:cubicBezTo>
                  <a:cubicBezTo>
                    <a:pt x="912" y="380"/>
                    <a:pt x="923" y="368"/>
                    <a:pt x="927" y="349"/>
                  </a:cubicBezTo>
                  <a:cubicBezTo>
                    <a:pt x="927" y="335"/>
                    <a:pt x="920" y="316"/>
                    <a:pt x="908" y="309"/>
                  </a:cubicBezTo>
                  <a:cubicBezTo>
                    <a:pt x="849" y="273"/>
                    <a:pt x="405" y="0"/>
                    <a:pt x="1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4213152" y="2595792"/>
              <a:ext cx="10936" cy="14679"/>
            </a:xfrm>
            <a:custGeom>
              <a:rect b="b" l="l" r="r" t="t"/>
              <a:pathLst>
                <a:path extrusionOk="0" h="804" w="599">
                  <a:moveTo>
                    <a:pt x="199" y="86"/>
                  </a:moveTo>
                  <a:cubicBezTo>
                    <a:pt x="233" y="86"/>
                    <a:pt x="266" y="98"/>
                    <a:pt x="296" y="124"/>
                  </a:cubicBezTo>
                  <a:cubicBezTo>
                    <a:pt x="427" y="228"/>
                    <a:pt x="483" y="527"/>
                    <a:pt x="506" y="676"/>
                  </a:cubicBezTo>
                  <a:cubicBezTo>
                    <a:pt x="323" y="538"/>
                    <a:pt x="99" y="246"/>
                    <a:pt x="121" y="127"/>
                  </a:cubicBezTo>
                  <a:cubicBezTo>
                    <a:pt x="121" y="120"/>
                    <a:pt x="128" y="93"/>
                    <a:pt x="180" y="86"/>
                  </a:cubicBezTo>
                  <a:close/>
                  <a:moveTo>
                    <a:pt x="203" y="1"/>
                  </a:moveTo>
                  <a:cubicBezTo>
                    <a:pt x="192" y="1"/>
                    <a:pt x="181" y="2"/>
                    <a:pt x="169" y="3"/>
                  </a:cubicBezTo>
                  <a:cubicBezTo>
                    <a:pt x="72" y="15"/>
                    <a:pt x="46" y="79"/>
                    <a:pt x="39" y="112"/>
                  </a:cubicBezTo>
                  <a:cubicBezTo>
                    <a:pt x="1" y="310"/>
                    <a:pt x="352" y="698"/>
                    <a:pt x="535" y="796"/>
                  </a:cubicBezTo>
                  <a:cubicBezTo>
                    <a:pt x="542" y="799"/>
                    <a:pt x="550" y="803"/>
                    <a:pt x="558" y="803"/>
                  </a:cubicBezTo>
                  <a:cubicBezTo>
                    <a:pt x="565" y="803"/>
                    <a:pt x="573" y="799"/>
                    <a:pt x="580" y="796"/>
                  </a:cubicBezTo>
                  <a:cubicBezTo>
                    <a:pt x="592" y="788"/>
                    <a:pt x="599" y="773"/>
                    <a:pt x="599" y="758"/>
                  </a:cubicBezTo>
                  <a:cubicBezTo>
                    <a:pt x="595" y="736"/>
                    <a:pt x="554" y="224"/>
                    <a:pt x="349" y="56"/>
                  </a:cubicBezTo>
                  <a:cubicBezTo>
                    <a:pt x="305" y="22"/>
                    <a:pt x="256" y="1"/>
                    <a:pt x="20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3917946" y="2569282"/>
              <a:ext cx="18440" cy="12269"/>
            </a:xfrm>
            <a:custGeom>
              <a:rect b="b" l="l" r="r" t="t"/>
              <a:pathLst>
                <a:path extrusionOk="0" h="672" w="1010">
                  <a:moveTo>
                    <a:pt x="169" y="85"/>
                  </a:moveTo>
                  <a:cubicBezTo>
                    <a:pt x="311" y="85"/>
                    <a:pt x="625" y="350"/>
                    <a:pt x="849" y="567"/>
                  </a:cubicBezTo>
                  <a:cubicBezTo>
                    <a:pt x="456" y="500"/>
                    <a:pt x="187" y="391"/>
                    <a:pt x="117" y="264"/>
                  </a:cubicBezTo>
                  <a:cubicBezTo>
                    <a:pt x="91" y="219"/>
                    <a:pt x="91" y="171"/>
                    <a:pt x="113" y="119"/>
                  </a:cubicBezTo>
                  <a:cubicBezTo>
                    <a:pt x="120" y="100"/>
                    <a:pt x="132" y="88"/>
                    <a:pt x="150" y="85"/>
                  </a:cubicBezTo>
                  <a:close/>
                  <a:moveTo>
                    <a:pt x="168" y="1"/>
                  </a:moveTo>
                  <a:cubicBezTo>
                    <a:pt x="158" y="1"/>
                    <a:pt x="148" y="2"/>
                    <a:pt x="139" y="3"/>
                  </a:cubicBezTo>
                  <a:cubicBezTo>
                    <a:pt x="91" y="10"/>
                    <a:pt x="57" y="40"/>
                    <a:pt x="34" y="85"/>
                  </a:cubicBezTo>
                  <a:cubicBezTo>
                    <a:pt x="1" y="164"/>
                    <a:pt x="5" y="234"/>
                    <a:pt x="42" y="305"/>
                  </a:cubicBezTo>
                  <a:cubicBezTo>
                    <a:pt x="169" y="529"/>
                    <a:pt x="673" y="631"/>
                    <a:pt x="961" y="667"/>
                  </a:cubicBezTo>
                  <a:lnTo>
                    <a:pt x="965" y="671"/>
                  </a:lnTo>
                  <a:cubicBezTo>
                    <a:pt x="979" y="671"/>
                    <a:pt x="994" y="660"/>
                    <a:pt x="1001" y="645"/>
                  </a:cubicBezTo>
                  <a:cubicBezTo>
                    <a:pt x="1009" y="631"/>
                    <a:pt x="1009" y="612"/>
                    <a:pt x="994" y="600"/>
                  </a:cubicBezTo>
                  <a:cubicBezTo>
                    <a:pt x="936" y="536"/>
                    <a:pt x="423" y="1"/>
                    <a:pt x="1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3926892" y="2564754"/>
              <a:ext cx="11539" cy="16797"/>
            </a:xfrm>
            <a:custGeom>
              <a:rect b="b" l="l" r="r" t="t"/>
              <a:pathLst>
                <a:path extrusionOk="0" h="920" w="632">
                  <a:moveTo>
                    <a:pt x="220" y="83"/>
                  </a:moveTo>
                  <a:cubicBezTo>
                    <a:pt x="232" y="83"/>
                    <a:pt x="247" y="86"/>
                    <a:pt x="265" y="90"/>
                  </a:cubicBezTo>
                  <a:cubicBezTo>
                    <a:pt x="325" y="105"/>
                    <a:pt x="373" y="139"/>
                    <a:pt x="407" y="195"/>
                  </a:cubicBezTo>
                  <a:cubicBezTo>
                    <a:pt x="508" y="359"/>
                    <a:pt x="475" y="647"/>
                    <a:pt x="449" y="789"/>
                  </a:cubicBezTo>
                  <a:cubicBezTo>
                    <a:pt x="287" y="595"/>
                    <a:pt x="112" y="214"/>
                    <a:pt x="172" y="109"/>
                  </a:cubicBezTo>
                  <a:cubicBezTo>
                    <a:pt x="175" y="101"/>
                    <a:pt x="183" y="83"/>
                    <a:pt x="220" y="83"/>
                  </a:cubicBezTo>
                  <a:close/>
                  <a:moveTo>
                    <a:pt x="222" y="1"/>
                  </a:moveTo>
                  <a:cubicBezTo>
                    <a:pt x="151" y="1"/>
                    <a:pt x="115" y="35"/>
                    <a:pt x="97" y="67"/>
                  </a:cubicBezTo>
                  <a:cubicBezTo>
                    <a:pt x="0" y="247"/>
                    <a:pt x="277" y="748"/>
                    <a:pt x="449" y="905"/>
                  </a:cubicBezTo>
                  <a:cubicBezTo>
                    <a:pt x="456" y="912"/>
                    <a:pt x="463" y="919"/>
                    <a:pt x="475" y="919"/>
                  </a:cubicBezTo>
                  <a:cubicBezTo>
                    <a:pt x="478" y="919"/>
                    <a:pt x="482" y="915"/>
                    <a:pt x="485" y="915"/>
                  </a:cubicBezTo>
                  <a:cubicBezTo>
                    <a:pt x="501" y="912"/>
                    <a:pt x="511" y="901"/>
                    <a:pt x="516" y="886"/>
                  </a:cubicBezTo>
                  <a:cubicBezTo>
                    <a:pt x="519" y="867"/>
                    <a:pt x="632" y="400"/>
                    <a:pt x="478" y="153"/>
                  </a:cubicBezTo>
                  <a:cubicBezTo>
                    <a:pt x="433" y="75"/>
                    <a:pt x="366" y="27"/>
                    <a:pt x="284" y="8"/>
                  </a:cubicBezTo>
                  <a:cubicBezTo>
                    <a:pt x="261" y="3"/>
                    <a:pt x="240" y="1"/>
                    <a:pt x="22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4104118" y="1652044"/>
              <a:ext cx="186610" cy="205689"/>
            </a:xfrm>
            <a:custGeom>
              <a:rect b="b" l="l" r="r" t="t"/>
              <a:pathLst>
                <a:path extrusionOk="0" h="11266" w="10221">
                  <a:moveTo>
                    <a:pt x="5994" y="6812"/>
                  </a:moveTo>
                  <a:cubicBezTo>
                    <a:pt x="5993" y="6813"/>
                    <a:pt x="5993" y="6814"/>
                    <a:pt x="5993" y="6814"/>
                  </a:cubicBezTo>
                  <a:cubicBezTo>
                    <a:pt x="5993" y="6814"/>
                    <a:pt x="5993" y="6813"/>
                    <a:pt x="5994" y="6812"/>
                  </a:cubicBezTo>
                  <a:close/>
                  <a:moveTo>
                    <a:pt x="7553" y="1"/>
                  </a:moveTo>
                  <a:cubicBezTo>
                    <a:pt x="7478" y="565"/>
                    <a:pt x="7396" y="1192"/>
                    <a:pt x="7291" y="1786"/>
                  </a:cubicBezTo>
                  <a:cubicBezTo>
                    <a:pt x="7191" y="2384"/>
                    <a:pt x="7075" y="2982"/>
                    <a:pt x="6952" y="3571"/>
                  </a:cubicBezTo>
                  <a:cubicBezTo>
                    <a:pt x="6824" y="4166"/>
                    <a:pt x="6676" y="4744"/>
                    <a:pt x="6514" y="5312"/>
                  </a:cubicBezTo>
                  <a:lnTo>
                    <a:pt x="6384" y="5735"/>
                  </a:lnTo>
                  <a:lnTo>
                    <a:pt x="6245" y="6149"/>
                  </a:lnTo>
                  <a:cubicBezTo>
                    <a:pt x="6201" y="6287"/>
                    <a:pt x="6145" y="6418"/>
                    <a:pt x="6097" y="6552"/>
                  </a:cubicBezTo>
                  <a:lnTo>
                    <a:pt x="6018" y="6750"/>
                  </a:lnTo>
                  <a:lnTo>
                    <a:pt x="5999" y="6802"/>
                  </a:lnTo>
                  <a:cubicBezTo>
                    <a:pt x="5996" y="6808"/>
                    <a:pt x="5995" y="6811"/>
                    <a:pt x="5994" y="6812"/>
                  </a:cubicBezTo>
                  <a:lnTo>
                    <a:pt x="5994" y="6812"/>
                  </a:lnTo>
                  <a:cubicBezTo>
                    <a:pt x="5994" y="6812"/>
                    <a:pt x="5994" y="6812"/>
                    <a:pt x="5995" y="6812"/>
                  </a:cubicBezTo>
                  <a:cubicBezTo>
                    <a:pt x="5995" y="6812"/>
                    <a:pt x="5995" y="6812"/>
                    <a:pt x="5995" y="6814"/>
                  </a:cubicBezTo>
                  <a:cubicBezTo>
                    <a:pt x="5996" y="6813"/>
                    <a:pt x="5997" y="6812"/>
                    <a:pt x="5997" y="6812"/>
                  </a:cubicBezTo>
                  <a:lnTo>
                    <a:pt x="5997" y="6812"/>
                  </a:lnTo>
                  <a:cubicBezTo>
                    <a:pt x="5997" y="6812"/>
                    <a:pt x="5995" y="6816"/>
                    <a:pt x="5995" y="6821"/>
                  </a:cubicBezTo>
                  <a:cubicBezTo>
                    <a:pt x="5981" y="6877"/>
                    <a:pt x="5828" y="7049"/>
                    <a:pt x="5640" y="7198"/>
                  </a:cubicBezTo>
                  <a:cubicBezTo>
                    <a:pt x="5454" y="7355"/>
                    <a:pt x="5226" y="7512"/>
                    <a:pt x="4987" y="7657"/>
                  </a:cubicBezTo>
                  <a:cubicBezTo>
                    <a:pt x="4502" y="7957"/>
                    <a:pt x="3968" y="8236"/>
                    <a:pt x="3418" y="8502"/>
                  </a:cubicBezTo>
                  <a:cubicBezTo>
                    <a:pt x="2316" y="9024"/>
                    <a:pt x="1151" y="9517"/>
                    <a:pt x="1" y="9981"/>
                  </a:cubicBezTo>
                  <a:lnTo>
                    <a:pt x="337" y="11265"/>
                  </a:lnTo>
                  <a:cubicBezTo>
                    <a:pt x="1637" y="11057"/>
                    <a:pt x="2895" y="10772"/>
                    <a:pt x="4158" y="10362"/>
                  </a:cubicBezTo>
                  <a:cubicBezTo>
                    <a:pt x="4789" y="10157"/>
                    <a:pt x="5416" y="9925"/>
                    <a:pt x="6052" y="9622"/>
                  </a:cubicBezTo>
                  <a:cubicBezTo>
                    <a:pt x="6369" y="9465"/>
                    <a:pt x="6686" y="9298"/>
                    <a:pt x="7012" y="9077"/>
                  </a:cubicBezTo>
                  <a:cubicBezTo>
                    <a:pt x="7336" y="8853"/>
                    <a:pt x="7676" y="8607"/>
                    <a:pt x="8012" y="8132"/>
                  </a:cubicBezTo>
                  <a:cubicBezTo>
                    <a:pt x="8053" y="8069"/>
                    <a:pt x="8095" y="8009"/>
                    <a:pt x="8136" y="7934"/>
                  </a:cubicBezTo>
                  <a:lnTo>
                    <a:pt x="8184" y="7837"/>
                  </a:lnTo>
                  <a:lnTo>
                    <a:pt x="8214" y="7777"/>
                  </a:lnTo>
                  <a:lnTo>
                    <a:pt x="8330" y="7542"/>
                  </a:lnTo>
                  <a:cubicBezTo>
                    <a:pt x="8405" y="7385"/>
                    <a:pt x="8486" y="7228"/>
                    <a:pt x="8550" y="7068"/>
                  </a:cubicBezTo>
                  <a:lnTo>
                    <a:pt x="8752" y="6593"/>
                  </a:lnTo>
                  <a:lnTo>
                    <a:pt x="8931" y="6116"/>
                  </a:lnTo>
                  <a:cubicBezTo>
                    <a:pt x="9163" y="5476"/>
                    <a:pt x="9365" y="4834"/>
                    <a:pt x="9529" y="4188"/>
                  </a:cubicBezTo>
                  <a:cubicBezTo>
                    <a:pt x="9697" y="3542"/>
                    <a:pt x="9836" y="2896"/>
                    <a:pt x="9951" y="2246"/>
                  </a:cubicBezTo>
                  <a:cubicBezTo>
                    <a:pt x="10007" y="1917"/>
                    <a:pt x="10060" y="1592"/>
                    <a:pt x="10104" y="1263"/>
                  </a:cubicBezTo>
                  <a:cubicBezTo>
                    <a:pt x="10156" y="931"/>
                    <a:pt x="10190" y="617"/>
                    <a:pt x="10220" y="258"/>
                  </a:cubicBezTo>
                  <a:lnTo>
                    <a:pt x="755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4209135" y="1618085"/>
              <a:ext cx="105583" cy="124261"/>
            </a:xfrm>
            <a:custGeom>
              <a:rect b="b" l="l" r="r" t="t"/>
              <a:pathLst>
                <a:path extrusionOk="0" h="6806" w="5783">
                  <a:moveTo>
                    <a:pt x="3073" y="1"/>
                  </a:moveTo>
                  <a:cubicBezTo>
                    <a:pt x="2267" y="1"/>
                    <a:pt x="1495" y="648"/>
                    <a:pt x="1065" y="1947"/>
                  </a:cubicBezTo>
                  <a:cubicBezTo>
                    <a:pt x="381" y="4020"/>
                    <a:pt x="0" y="6806"/>
                    <a:pt x="0" y="6806"/>
                  </a:cubicBezTo>
                  <a:lnTo>
                    <a:pt x="4639" y="6657"/>
                  </a:lnTo>
                  <a:cubicBezTo>
                    <a:pt x="4639" y="6657"/>
                    <a:pt x="5782" y="2432"/>
                    <a:pt x="4793" y="1061"/>
                  </a:cubicBezTo>
                  <a:cubicBezTo>
                    <a:pt x="4285" y="355"/>
                    <a:pt x="3670" y="1"/>
                    <a:pt x="30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4081004" y="1825673"/>
              <a:ext cx="37811" cy="40678"/>
            </a:xfrm>
            <a:custGeom>
              <a:rect b="b" l="l" r="r" t="t"/>
              <a:pathLst>
                <a:path extrusionOk="0" h="2228" w="2071">
                  <a:moveTo>
                    <a:pt x="0" y="0"/>
                  </a:moveTo>
                  <a:lnTo>
                    <a:pt x="378" y="2226"/>
                  </a:lnTo>
                  <a:cubicBezTo>
                    <a:pt x="378" y="2226"/>
                    <a:pt x="412" y="2228"/>
                    <a:pt x="471" y="2228"/>
                  </a:cubicBezTo>
                  <a:cubicBezTo>
                    <a:pt x="809" y="2228"/>
                    <a:pt x="1959" y="2176"/>
                    <a:pt x="2070" y="1472"/>
                  </a:cubicBezTo>
                  <a:lnTo>
                    <a:pt x="17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056101" y="1825673"/>
              <a:ext cx="31805" cy="43727"/>
            </a:xfrm>
            <a:custGeom>
              <a:rect b="b" l="l" r="r" t="t"/>
              <a:pathLst>
                <a:path extrusionOk="0" h="2395" w="1742">
                  <a:moveTo>
                    <a:pt x="1364" y="0"/>
                  </a:moveTo>
                  <a:lnTo>
                    <a:pt x="1" y="568"/>
                  </a:lnTo>
                  <a:lnTo>
                    <a:pt x="401" y="2395"/>
                  </a:lnTo>
                  <a:lnTo>
                    <a:pt x="1742" y="222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7" name="Google Shape;867;p29"/>
            <p:cNvGrpSpPr/>
            <p:nvPr/>
          </p:nvGrpSpPr>
          <p:grpSpPr>
            <a:xfrm>
              <a:off x="2997886" y="1290691"/>
              <a:ext cx="1054152" cy="943876"/>
              <a:chOff x="3040436" y="1290691"/>
              <a:chExt cx="1054152" cy="943876"/>
            </a:xfrm>
          </p:grpSpPr>
          <p:sp>
            <p:nvSpPr>
              <p:cNvPr id="868" name="Google Shape;868;p29"/>
              <p:cNvSpPr/>
              <p:nvPr/>
            </p:nvSpPr>
            <p:spPr>
              <a:xfrm>
                <a:off x="3040436" y="1678024"/>
                <a:ext cx="875831" cy="556543"/>
              </a:xfrm>
              <a:custGeom>
                <a:rect b="b" l="l" r="r" t="t"/>
                <a:pathLst>
                  <a:path extrusionOk="0" h="30483" w="47971">
                    <a:moveTo>
                      <a:pt x="1767" y="1"/>
                    </a:moveTo>
                    <a:lnTo>
                      <a:pt x="205" y="755"/>
                    </a:lnTo>
                    <a:cubicBezTo>
                      <a:pt x="45" y="2141"/>
                      <a:pt x="0" y="3560"/>
                      <a:pt x="79" y="5013"/>
                    </a:cubicBezTo>
                    <a:cubicBezTo>
                      <a:pt x="841" y="19080"/>
                      <a:pt x="12864" y="30483"/>
                      <a:pt x="26934" y="30483"/>
                    </a:cubicBezTo>
                    <a:cubicBezTo>
                      <a:pt x="36104" y="30483"/>
                      <a:pt x="43880" y="25638"/>
                      <a:pt x="47971" y="18367"/>
                    </a:cubicBezTo>
                    <a:lnTo>
                      <a:pt x="25552" y="5013"/>
                    </a:lnTo>
                    <a:lnTo>
                      <a:pt x="1767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9"/>
              <p:cNvSpPr/>
              <p:nvPr/>
            </p:nvSpPr>
            <p:spPr>
              <a:xfrm>
                <a:off x="3596140" y="1297775"/>
                <a:ext cx="469546" cy="683123"/>
              </a:xfrm>
              <a:custGeom>
                <a:rect b="b" l="l" r="r" t="t"/>
                <a:pathLst>
                  <a:path extrusionOk="0" h="37416" w="25718">
                    <a:moveTo>
                      <a:pt x="10582" y="1"/>
                    </a:moveTo>
                    <a:lnTo>
                      <a:pt x="9021" y="756"/>
                    </a:lnTo>
                    <a:lnTo>
                      <a:pt x="1" y="24063"/>
                    </a:lnTo>
                    <a:lnTo>
                      <a:pt x="22419" y="37415"/>
                    </a:lnTo>
                    <a:lnTo>
                      <a:pt x="23980" y="36661"/>
                    </a:lnTo>
                    <a:cubicBezTo>
                      <a:pt x="23980" y="36661"/>
                      <a:pt x="25717" y="28567"/>
                      <a:pt x="25471" y="24063"/>
                    </a:cubicBezTo>
                    <a:cubicBezTo>
                      <a:pt x="24925" y="14018"/>
                      <a:pt x="10582" y="1"/>
                      <a:pt x="1058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9"/>
              <p:cNvSpPr/>
              <p:nvPr/>
            </p:nvSpPr>
            <p:spPr>
              <a:xfrm>
                <a:off x="3044179" y="1304457"/>
                <a:ext cx="627474" cy="465110"/>
              </a:xfrm>
              <a:custGeom>
                <a:rect b="b" l="l" r="r" t="t"/>
                <a:pathLst>
                  <a:path extrusionOk="0" h="25475" w="34368">
                    <a:moveTo>
                      <a:pt x="23966" y="1"/>
                    </a:moveTo>
                    <a:cubicBezTo>
                      <a:pt x="11348" y="1"/>
                      <a:pt x="1371" y="9175"/>
                      <a:pt x="0" y="21216"/>
                    </a:cubicBezTo>
                    <a:lnTo>
                      <a:pt x="1562" y="20462"/>
                    </a:lnTo>
                    <a:lnTo>
                      <a:pt x="25347" y="25474"/>
                    </a:lnTo>
                    <a:lnTo>
                      <a:pt x="34368" y="2164"/>
                    </a:lnTo>
                    <a:cubicBezTo>
                      <a:pt x="31148" y="774"/>
                      <a:pt x="27626" y="1"/>
                      <a:pt x="2396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9"/>
              <p:cNvSpPr/>
              <p:nvPr/>
            </p:nvSpPr>
            <p:spPr>
              <a:xfrm>
                <a:off x="3069009" y="1678024"/>
                <a:ext cx="875758" cy="542777"/>
              </a:xfrm>
              <a:custGeom>
                <a:rect b="b" l="l" r="r" t="t"/>
                <a:pathLst>
                  <a:path extrusionOk="0" h="29729" w="47967">
                    <a:moveTo>
                      <a:pt x="202" y="1"/>
                    </a:moveTo>
                    <a:cubicBezTo>
                      <a:pt x="45" y="1386"/>
                      <a:pt x="0" y="2806"/>
                      <a:pt x="78" y="4259"/>
                    </a:cubicBezTo>
                    <a:cubicBezTo>
                      <a:pt x="840" y="18325"/>
                      <a:pt x="12864" y="29729"/>
                      <a:pt x="26931" y="29729"/>
                    </a:cubicBezTo>
                    <a:cubicBezTo>
                      <a:pt x="36104" y="29729"/>
                      <a:pt x="43877" y="24880"/>
                      <a:pt x="47966" y="17612"/>
                    </a:cubicBezTo>
                    <a:lnTo>
                      <a:pt x="25549" y="4259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3094971" y="1707893"/>
                <a:ext cx="814412" cy="487475"/>
              </a:xfrm>
              <a:custGeom>
                <a:rect b="b" l="l" r="r" t="t"/>
                <a:pathLst>
                  <a:path extrusionOk="0" h="26700" w="44607">
                    <a:moveTo>
                      <a:pt x="158" y="135"/>
                    </a:moveTo>
                    <a:lnTo>
                      <a:pt x="23596" y="4069"/>
                    </a:lnTo>
                    <a:lnTo>
                      <a:pt x="44457" y="16495"/>
                    </a:lnTo>
                    <a:cubicBezTo>
                      <a:pt x="40285" y="22904"/>
                      <a:pt x="33382" y="26576"/>
                      <a:pt x="25509" y="26576"/>
                    </a:cubicBezTo>
                    <a:cubicBezTo>
                      <a:pt x="12256" y="26576"/>
                      <a:pt x="887" y="15793"/>
                      <a:pt x="170" y="2541"/>
                    </a:cubicBezTo>
                    <a:cubicBezTo>
                      <a:pt x="125" y="1741"/>
                      <a:pt x="125" y="935"/>
                      <a:pt x="158" y="135"/>
                    </a:cubicBezTo>
                    <a:close/>
                    <a:moveTo>
                      <a:pt x="102" y="1"/>
                    </a:moveTo>
                    <a:cubicBezTo>
                      <a:pt x="87" y="1"/>
                      <a:pt x="76" y="9"/>
                      <a:pt x="65" y="16"/>
                    </a:cubicBezTo>
                    <a:cubicBezTo>
                      <a:pt x="50" y="27"/>
                      <a:pt x="42" y="42"/>
                      <a:pt x="42" y="61"/>
                    </a:cubicBezTo>
                    <a:cubicBezTo>
                      <a:pt x="1" y="886"/>
                      <a:pt x="5" y="1723"/>
                      <a:pt x="50" y="2545"/>
                    </a:cubicBezTo>
                    <a:cubicBezTo>
                      <a:pt x="771" y="15864"/>
                      <a:pt x="12192" y="26700"/>
                      <a:pt x="25509" y="26700"/>
                    </a:cubicBezTo>
                    <a:cubicBezTo>
                      <a:pt x="29381" y="26700"/>
                      <a:pt x="33165" y="25769"/>
                      <a:pt x="36460" y="24006"/>
                    </a:cubicBezTo>
                    <a:cubicBezTo>
                      <a:pt x="39743" y="22251"/>
                      <a:pt x="42555" y="19658"/>
                      <a:pt x="44595" y="16510"/>
                    </a:cubicBezTo>
                    <a:cubicBezTo>
                      <a:pt x="44603" y="16495"/>
                      <a:pt x="44606" y="16476"/>
                      <a:pt x="44603" y="16462"/>
                    </a:cubicBezTo>
                    <a:cubicBezTo>
                      <a:pt x="44598" y="16446"/>
                      <a:pt x="44588" y="16431"/>
                      <a:pt x="44576" y="16424"/>
                    </a:cubicBezTo>
                    <a:lnTo>
                      <a:pt x="23649" y="3960"/>
                    </a:lnTo>
                    <a:cubicBezTo>
                      <a:pt x="23641" y="3957"/>
                      <a:pt x="23634" y="3953"/>
                      <a:pt x="23626" y="3953"/>
                    </a:cubicBezTo>
                    <a:lnTo>
                      <a:pt x="113" y="4"/>
                    </a:lnTo>
                    <a:cubicBezTo>
                      <a:pt x="109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624658" y="1297775"/>
                <a:ext cx="469930" cy="669356"/>
              </a:xfrm>
              <a:custGeom>
                <a:rect b="b" l="l" r="r" t="t"/>
                <a:pathLst>
                  <a:path extrusionOk="0" h="36662" w="25739">
                    <a:moveTo>
                      <a:pt x="9020" y="1"/>
                    </a:moveTo>
                    <a:lnTo>
                      <a:pt x="0" y="23308"/>
                    </a:lnTo>
                    <a:lnTo>
                      <a:pt x="22418" y="36661"/>
                    </a:lnTo>
                    <a:cubicBezTo>
                      <a:pt x="24603" y="32781"/>
                      <a:pt x="25738" y="28204"/>
                      <a:pt x="25474" y="23308"/>
                    </a:cubicBezTo>
                    <a:cubicBezTo>
                      <a:pt x="24909" y="12902"/>
                      <a:pt x="18179" y="3952"/>
                      <a:pt x="9020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9"/>
              <p:cNvSpPr/>
              <p:nvPr/>
            </p:nvSpPr>
            <p:spPr>
              <a:xfrm>
                <a:off x="3656280" y="1332757"/>
                <a:ext cx="411926" cy="598207"/>
              </a:xfrm>
              <a:custGeom>
                <a:rect b="b" l="l" r="r" t="t"/>
                <a:pathLst>
                  <a:path extrusionOk="0" h="32765" w="22562">
                    <a:moveTo>
                      <a:pt x="8117" y="147"/>
                    </a:moveTo>
                    <a:cubicBezTo>
                      <a:pt x="16335" y="4303"/>
                      <a:pt x="21739" y="12473"/>
                      <a:pt x="22225" y="21474"/>
                    </a:cubicBezTo>
                    <a:cubicBezTo>
                      <a:pt x="22438" y="25355"/>
                      <a:pt x="21694" y="29210"/>
                      <a:pt x="20081" y="32620"/>
                    </a:cubicBezTo>
                    <a:lnTo>
                      <a:pt x="147" y="20746"/>
                    </a:lnTo>
                    <a:lnTo>
                      <a:pt x="8117" y="147"/>
                    </a:lnTo>
                    <a:close/>
                    <a:moveTo>
                      <a:pt x="8084" y="1"/>
                    </a:moveTo>
                    <a:cubicBezTo>
                      <a:pt x="8077" y="1"/>
                      <a:pt x="8069" y="1"/>
                      <a:pt x="8062" y="5"/>
                    </a:cubicBezTo>
                    <a:cubicBezTo>
                      <a:pt x="8046" y="12"/>
                      <a:pt x="8036" y="23"/>
                      <a:pt x="8028" y="38"/>
                    </a:cubicBezTo>
                    <a:lnTo>
                      <a:pt x="13" y="20749"/>
                    </a:lnTo>
                    <a:cubicBezTo>
                      <a:pt x="1" y="20775"/>
                      <a:pt x="13" y="20809"/>
                      <a:pt x="39" y="20825"/>
                    </a:cubicBezTo>
                    <a:lnTo>
                      <a:pt x="20077" y="32758"/>
                    </a:lnTo>
                    <a:cubicBezTo>
                      <a:pt x="20084" y="32761"/>
                      <a:pt x="20096" y="32765"/>
                      <a:pt x="20107" y="32765"/>
                    </a:cubicBezTo>
                    <a:cubicBezTo>
                      <a:pt x="20111" y="32765"/>
                      <a:pt x="20119" y="32765"/>
                      <a:pt x="20126" y="32761"/>
                    </a:cubicBezTo>
                    <a:cubicBezTo>
                      <a:pt x="20141" y="32758"/>
                      <a:pt x="20156" y="32747"/>
                      <a:pt x="20163" y="32732"/>
                    </a:cubicBezTo>
                    <a:cubicBezTo>
                      <a:pt x="21803" y="29288"/>
                      <a:pt x="22561" y="25392"/>
                      <a:pt x="22348" y="21466"/>
                    </a:cubicBezTo>
                    <a:cubicBezTo>
                      <a:pt x="22106" y="17029"/>
                      <a:pt x="20649" y="12681"/>
                      <a:pt x="18124" y="8887"/>
                    </a:cubicBezTo>
                    <a:cubicBezTo>
                      <a:pt x="15614" y="5110"/>
                      <a:pt x="12151" y="2036"/>
                      <a:pt x="8114" y="9"/>
                    </a:cubicBezTo>
                    <a:cubicBezTo>
                      <a:pt x="8103" y="1"/>
                      <a:pt x="8095" y="1"/>
                      <a:pt x="80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9"/>
              <p:cNvSpPr/>
              <p:nvPr/>
            </p:nvSpPr>
            <p:spPr>
              <a:xfrm>
                <a:off x="3072697" y="1290691"/>
                <a:ext cx="627456" cy="465092"/>
              </a:xfrm>
              <a:custGeom>
                <a:rect b="b" l="l" r="r" t="t"/>
                <a:pathLst>
                  <a:path extrusionOk="0" h="25474" w="34367">
                    <a:moveTo>
                      <a:pt x="23968" y="1"/>
                    </a:moveTo>
                    <a:cubicBezTo>
                      <a:pt x="11351" y="1"/>
                      <a:pt x="1374" y="9174"/>
                      <a:pt x="0" y="21216"/>
                    </a:cubicBezTo>
                    <a:lnTo>
                      <a:pt x="25347" y="25474"/>
                    </a:lnTo>
                    <a:lnTo>
                      <a:pt x="34366" y="2163"/>
                    </a:lnTo>
                    <a:cubicBezTo>
                      <a:pt x="31147" y="773"/>
                      <a:pt x="27625" y="1"/>
                      <a:pt x="23968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9"/>
              <p:cNvSpPr/>
              <p:nvPr/>
            </p:nvSpPr>
            <p:spPr>
              <a:xfrm>
                <a:off x="3101526" y="1316197"/>
                <a:ext cx="565563" cy="410885"/>
              </a:xfrm>
              <a:custGeom>
                <a:rect b="b" l="l" r="r" t="t"/>
                <a:pathLst>
                  <a:path extrusionOk="0" h="22505" w="30977">
                    <a:moveTo>
                      <a:pt x="22389" y="120"/>
                    </a:moveTo>
                    <a:cubicBezTo>
                      <a:pt x="25269" y="120"/>
                      <a:pt x="28112" y="624"/>
                      <a:pt x="30834" y="1621"/>
                    </a:cubicBezTo>
                    <a:lnTo>
                      <a:pt x="22800" y="22377"/>
                    </a:lnTo>
                    <a:lnTo>
                      <a:pt x="135" y="18567"/>
                    </a:lnTo>
                    <a:cubicBezTo>
                      <a:pt x="2048" y="7702"/>
                      <a:pt x="11188" y="120"/>
                      <a:pt x="22389" y="120"/>
                    </a:cubicBezTo>
                    <a:close/>
                    <a:moveTo>
                      <a:pt x="22389" y="0"/>
                    </a:moveTo>
                    <a:cubicBezTo>
                      <a:pt x="16939" y="0"/>
                      <a:pt x="11711" y="1857"/>
                      <a:pt x="7669" y="5229"/>
                    </a:cubicBezTo>
                    <a:cubicBezTo>
                      <a:pt x="3639" y="8591"/>
                      <a:pt x="916" y="13342"/>
                      <a:pt x="5" y="18608"/>
                    </a:cubicBezTo>
                    <a:cubicBezTo>
                      <a:pt x="1" y="18624"/>
                      <a:pt x="5" y="18642"/>
                      <a:pt x="16" y="18653"/>
                    </a:cubicBezTo>
                    <a:cubicBezTo>
                      <a:pt x="23" y="18668"/>
                      <a:pt x="38" y="18676"/>
                      <a:pt x="53" y="18679"/>
                    </a:cubicBezTo>
                    <a:lnTo>
                      <a:pt x="22830" y="22504"/>
                    </a:lnTo>
                    <a:lnTo>
                      <a:pt x="22842" y="22504"/>
                    </a:lnTo>
                    <a:cubicBezTo>
                      <a:pt x="22864" y="22504"/>
                      <a:pt x="22886" y="22489"/>
                      <a:pt x="22897" y="22467"/>
                    </a:cubicBezTo>
                    <a:lnTo>
                      <a:pt x="30969" y="1607"/>
                    </a:lnTo>
                    <a:cubicBezTo>
                      <a:pt x="30977" y="1592"/>
                      <a:pt x="30977" y="1573"/>
                      <a:pt x="30969" y="1557"/>
                    </a:cubicBezTo>
                    <a:cubicBezTo>
                      <a:pt x="30961" y="1543"/>
                      <a:pt x="30950" y="1531"/>
                      <a:pt x="30935" y="1528"/>
                    </a:cubicBezTo>
                    <a:cubicBezTo>
                      <a:pt x="28179" y="512"/>
                      <a:pt x="25302" y="0"/>
                      <a:pt x="2238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0"/>
          <p:cNvSpPr txBox="1"/>
          <p:nvPr>
            <p:ph type="ctrTitle"/>
          </p:nvPr>
        </p:nvSpPr>
        <p:spPr>
          <a:xfrm>
            <a:off x="3317625" y="443600"/>
            <a:ext cx="4180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HR ANALYTICS DATASET - KAGGLE</a:t>
            </a:r>
            <a:endParaRPr sz="2400"/>
          </a:p>
        </p:txBody>
      </p:sp>
      <p:sp>
        <p:nvSpPr>
          <p:cNvPr id="882" name="Google Shape;882;p30"/>
          <p:cNvSpPr txBox="1"/>
          <p:nvPr/>
        </p:nvSpPr>
        <p:spPr>
          <a:xfrm>
            <a:off x="329100" y="1144675"/>
            <a:ext cx="8321400" cy="3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naheim"/>
                <a:ea typeface="Anaheim"/>
                <a:cs typeface="Anaheim"/>
                <a:sym typeface="Anaheim"/>
              </a:rPr>
              <a:t>SOURCE: </a:t>
            </a: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Kaggle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latin typeface="Anaheim"/>
                <a:ea typeface="Anaheim"/>
                <a:cs typeface="Anaheim"/>
                <a:sym typeface="Anaheim"/>
              </a:rPr>
              <a:t>CONTEXT: </a:t>
            </a: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Employee profiles of a large company, each row represents a record for an employee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latin typeface="Anaheim"/>
                <a:ea typeface="Anaheim"/>
                <a:cs typeface="Anaheim"/>
                <a:sym typeface="Anaheim"/>
              </a:rPr>
              <a:t>COLUMNS:</a:t>
            </a:r>
            <a:endParaRPr b="1"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Satisfaction Level			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Last Evaluation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Number Project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Average Monthly Hours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Time Spend Company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Work Accident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83" name="Google Shape;883;p30"/>
          <p:cNvSpPr txBox="1"/>
          <p:nvPr/>
        </p:nvSpPr>
        <p:spPr>
          <a:xfrm>
            <a:off x="4208700" y="2645875"/>
            <a:ext cx="35643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Left Company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Promotion Last 5 Years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Department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Salary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